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1" r:id="rId7"/>
    <p:sldId id="265" r:id="rId8"/>
    <p:sldId id="262" r:id="rId9"/>
    <p:sldId id="266" r:id="rId10"/>
    <p:sldId id="267" r:id="rId11"/>
    <p:sldId id="263" r:id="rId12"/>
    <p:sldId id="271" r:id="rId13"/>
    <p:sldId id="270" r:id="rId14"/>
    <p:sldId id="269" r:id="rId15"/>
    <p:sldId id="296" r:id="rId16"/>
    <p:sldId id="297" r:id="rId17"/>
    <p:sldId id="298" r:id="rId18"/>
    <p:sldId id="299" r:id="rId19"/>
    <p:sldId id="300" r:id="rId20"/>
    <p:sldId id="281" r:id="rId21"/>
    <p:sldId id="282" r:id="rId22"/>
    <p:sldId id="283" r:id="rId23"/>
    <p:sldId id="284" r:id="rId24"/>
    <p:sldId id="272" r:id="rId25"/>
    <p:sldId id="273" r:id="rId26"/>
    <p:sldId id="274" r:id="rId27"/>
    <p:sldId id="275" r:id="rId28"/>
    <p:sldId id="276" r:id="rId29"/>
    <p:sldId id="277" r:id="rId30"/>
    <p:sldId id="279" r:id="rId31"/>
    <p:sldId id="285" r:id="rId32"/>
    <p:sldId id="260" r:id="rId33"/>
    <p:sldId id="286" r:id="rId34"/>
    <p:sldId id="287" r:id="rId35"/>
    <p:sldId id="288" r:id="rId36"/>
    <p:sldId id="289" r:id="rId37"/>
    <p:sldId id="290" r:id="rId38"/>
    <p:sldId id="291" r:id="rId39"/>
    <p:sldId id="292" r:id="rId40"/>
    <p:sldId id="268" r:id="rId41"/>
    <p:sldId id="293" r:id="rId42"/>
    <p:sldId id="294" r:id="rId43"/>
    <p:sldId id="278" r:id="rId44"/>
    <p:sldId id="301" r:id="rId45"/>
    <p:sldId id="295" r:id="rId4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6" d="100"/>
          <a:sy n="76" d="100"/>
        </p:scale>
        <p:origin x="72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A61972-9869-4F59-874C-2ABD88116BE5}" type="doc">
      <dgm:prSet loTypeId="urn:microsoft.com/office/officeart/2005/8/layout/vProcess5" loCatId="process" qsTypeId="urn:microsoft.com/office/officeart/2005/8/quickstyle/simple1" qsCatId="simple" csTypeId="urn:microsoft.com/office/officeart/2005/8/colors/colorful5" csCatId="colorful"/>
      <dgm:spPr/>
      <dgm:t>
        <a:bodyPr/>
        <a:lstStyle/>
        <a:p>
          <a:endParaRPr lang="en-US"/>
        </a:p>
      </dgm:t>
    </dgm:pt>
    <dgm:pt modelId="{8E488B15-DE68-4FF5-B316-EBF2E07D07C5}">
      <dgm:prSet/>
      <dgm:spPr/>
      <dgm:t>
        <a:bodyPr/>
        <a:lstStyle/>
        <a:p>
          <a:r>
            <a:rPr lang="cs-CZ"/>
            <a:t>Deprivace, zanedbanost, frustrace</a:t>
          </a:r>
          <a:endParaRPr lang="en-US"/>
        </a:p>
      </dgm:t>
    </dgm:pt>
    <dgm:pt modelId="{D36C60E0-E5FE-4064-89AC-293131DA5706}" type="parTrans" cxnId="{8C57F539-55D0-4255-A2F7-CF8D5CF8A63C}">
      <dgm:prSet/>
      <dgm:spPr/>
      <dgm:t>
        <a:bodyPr/>
        <a:lstStyle/>
        <a:p>
          <a:endParaRPr lang="en-US"/>
        </a:p>
      </dgm:t>
    </dgm:pt>
    <dgm:pt modelId="{A85E8DFF-05DF-4BD2-9F6B-80EABCA4D176}" type="sibTrans" cxnId="{8C57F539-55D0-4255-A2F7-CF8D5CF8A63C}">
      <dgm:prSet/>
      <dgm:spPr/>
      <dgm:t>
        <a:bodyPr/>
        <a:lstStyle/>
        <a:p>
          <a:endParaRPr lang="en-US"/>
        </a:p>
      </dgm:t>
    </dgm:pt>
    <dgm:pt modelId="{30406E2F-E6AE-4080-93A1-4CE948F34C4C}">
      <dgm:prSet/>
      <dgm:spPr/>
      <dgm:t>
        <a:bodyPr/>
        <a:lstStyle/>
        <a:p>
          <a:r>
            <a:rPr lang="cs-CZ" u="sng"/>
            <a:t>Typ sociálně hyperaktivní</a:t>
          </a:r>
          <a:r>
            <a:rPr lang="cs-CZ"/>
            <a:t>  </a:t>
          </a:r>
          <a:endParaRPr lang="en-US"/>
        </a:p>
      </dgm:t>
    </dgm:pt>
    <dgm:pt modelId="{B6BCA765-24B6-4C30-B48D-8DE01D1BEBF8}" type="parTrans" cxnId="{2B656C6B-6086-4BAA-9E06-A00E36EFE8CA}">
      <dgm:prSet/>
      <dgm:spPr/>
      <dgm:t>
        <a:bodyPr/>
        <a:lstStyle/>
        <a:p>
          <a:endParaRPr lang="en-US"/>
        </a:p>
      </dgm:t>
    </dgm:pt>
    <dgm:pt modelId="{25C458D5-2676-4F93-A293-CF138B380DF0}" type="sibTrans" cxnId="{2B656C6B-6086-4BAA-9E06-A00E36EFE8CA}">
      <dgm:prSet/>
      <dgm:spPr/>
      <dgm:t>
        <a:bodyPr/>
        <a:lstStyle/>
        <a:p>
          <a:endParaRPr lang="en-US"/>
        </a:p>
      </dgm:t>
    </dgm:pt>
    <dgm:pt modelId="{D68E8354-FA4E-40A6-A284-9EC569F7AB50}">
      <dgm:prSet/>
      <dgm:spPr/>
      <dgm:t>
        <a:bodyPr/>
        <a:lstStyle/>
        <a:p>
          <a:r>
            <a:rPr lang="cs-CZ" u="sng"/>
            <a:t>Typ sociálně hypoaktivní</a:t>
          </a:r>
          <a:r>
            <a:rPr lang="cs-CZ"/>
            <a:t>  </a:t>
          </a:r>
          <a:endParaRPr lang="en-US"/>
        </a:p>
      </dgm:t>
    </dgm:pt>
    <dgm:pt modelId="{7B4E8F95-D787-448E-B1B8-0589C5CCDD11}" type="parTrans" cxnId="{6262B1F1-D674-4613-B271-54AFB9A08716}">
      <dgm:prSet/>
      <dgm:spPr/>
      <dgm:t>
        <a:bodyPr/>
        <a:lstStyle/>
        <a:p>
          <a:endParaRPr lang="en-US"/>
        </a:p>
      </dgm:t>
    </dgm:pt>
    <dgm:pt modelId="{6D6838BD-2635-4665-A2A9-EC7FB7AA5E64}" type="sibTrans" cxnId="{6262B1F1-D674-4613-B271-54AFB9A08716}">
      <dgm:prSet/>
      <dgm:spPr/>
      <dgm:t>
        <a:bodyPr/>
        <a:lstStyle/>
        <a:p>
          <a:endParaRPr lang="en-US"/>
        </a:p>
      </dgm:t>
    </dgm:pt>
    <dgm:pt modelId="{EACB8198-26F6-44BB-88C7-CC9C435BA5D7}">
      <dgm:prSet/>
      <dgm:spPr/>
      <dgm:t>
        <a:bodyPr/>
        <a:lstStyle/>
        <a:p>
          <a:r>
            <a:rPr lang="cs-CZ" u="sng"/>
            <a:t>Typ normoaktivní</a:t>
          </a:r>
          <a:r>
            <a:rPr lang="cs-CZ"/>
            <a:t> </a:t>
          </a:r>
          <a:endParaRPr lang="en-US"/>
        </a:p>
      </dgm:t>
    </dgm:pt>
    <dgm:pt modelId="{1568F51F-63C0-4F8F-818D-93B21C5D5750}" type="parTrans" cxnId="{28B28BDE-1BB2-4F3A-BC3D-F352D196820F}">
      <dgm:prSet/>
      <dgm:spPr/>
      <dgm:t>
        <a:bodyPr/>
        <a:lstStyle/>
        <a:p>
          <a:endParaRPr lang="en-US"/>
        </a:p>
      </dgm:t>
    </dgm:pt>
    <dgm:pt modelId="{2EA7F379-3F86-436D-8077-5615F8410C77}" type="sibTrans" cxnId="{28B28BDE-1BB2-4F3A-BC3D-F352D196820F}">
      <dgm:prSet/>
      <dgm:spPr/>
      <dgm:t>
        <a:bodyPr/>
        <a:lstStyle/>
        <a:p>
          <a:endParaRPr lang="en-US"/>
        </a:p>
      </dgm:t>
    </dgm:pt>
    <dgm:pt modelId="{CC1904CC-C735-4243-94B4-F7DE50B03F3F}" type="pres">
      <dgm:prSet presAssocID="{D2A61972-9869-4F59-874C-2ABD88116BE5}" presName="outerComposite" presStyleCnt="0">
        <dgm:presLayoutVars>
          <dgm:chMax val="5"/>
          <dgm:dir/>
          <dgm:resizeHandles val="exact"/>
        </dgm:presLayoutVars>
      </dgm:prSet>
      <dgm:spPr/>
    </dgm:pt>
    <dgm:pt modelId="{A1436A88-F6E7-874E-A85F-006CC9D3BCF6}" type="pres">
      <dgm:prSet presAssocID="{D2A61972-9869-4F59-874C-2ABD88116BE5}" presName="dummyMaxCanvas" presStyleCnt="0">
        <dgm:presLayoutVars/>
      </dgm:prSet>
      <dgm:spPr/>
    </dgm:pt>
    <dgm:pt modelId="{7F6E6F8F-2E08-B948-8CFB-4F61763D3C35}" type="pres">
      <dgm:prSet presAssocID="{D2A61972-9869-4F59-874C-2ABD88116BE5}" presName="FourNodes_1" presStyleLbl="node1" presStyleIdx="0" presStyleCnt="4">
        <dgm:presLayoutVars>
          <dgm:bulletEnabled val="1"/>
        </dgm:presLayoutVars>
      </dgm:prSet>
      <dgm:spPr/>
    </dgm:pt>
    <dgm:pt modelId="{2FD5E46E-C7A1-A147-A3A3-C25EDEC1E6D7}" type="pres">
      <dgm:prSet presAssocID="{D2A61972-9869-4F59-874C-2ABD88116BE5}" presName="FourNodes_2" presStyleLbl="node1" presStyleIdx="1" presStyleCnt="4">
        <dgm:presLayoutVars>
          <dgm:bulletEnabled val="1"/>
        </dgm:presLayoutVars>
      </dgm:prSet>
      <dgm:spPr/>
    </dgm:pt>
    <dgm:pt modelId="{0E907763-E67A-944E-A792-E6D3F854570E}" type="pres">
      <dgm:prSet presAssocID="{D2A61972-9869-4F59-874C-2ABD88116BE5}" presName="FourNodes_3" presStyleLbl="node1" presStyleIdx="2" presStyleCnt="4">
        <dgm:presLayoutVars>
          <dgm:bulletEnabled val="1"/>
        </dgm:presLayoutVars>
      </dgm:prSet>
      <dgm:spPr/>
    </dgm:pt>
    <dgm:pt modelId="{BC464F30-D9C3-7B40-8FB3-3F9949A14382}" type="pres">
      <dgm:prSet presAssocID="{D2A61972-9869-4F59-874C-2ABD88116BE5}" presName="FourNodes_4" presStyleLbl="node1" presStyleIdx="3" presStyleCnt="4">
        <dgm:presLayoutVars>
          <dgm:bulletEnabled val="1"/>
        </dgm:presLayoutVars>
      </dgm:prSet>
      <dgm:spPr/>
    </dgm:pt>
    <dgm:pt modelId="{720EFBDD-CA68-B946-B6E4-2CA9D7D9AE9B}" type="pres">
      <dgm:prSet presAssocID="{D2A61972-9869-4F59-874C-2ABD88116BE5}" presName="FourConn_1-2" presStyleLbl="fgAccFollowNode1" presStyleIdx="0" presStyleCnt="3">
        <dgm:presLayoutVars>
          <dgm:bulletEnabled val="1"/>
        </dgm:presLayoutVars>
      </dgm:prSet>
      <dgm:spPr/>
    </dgm:pt>
    <dgm:pt modelId="{A90C9024-7B58-464D-8A30-9B6C8D0865A1}" type="pres">
      <dgm:prSet presAssocID="{D2A61972-9869-4F59-874C-2ABD88116BE5}" presName="FourConn_2-3" presStyleLbl="fgAccFollowNode1" presStyleIdx="1" presStyleCnt="3">
        <dgm:presLayoutVars>
          <dgm:bulletEnabled val="1"/>
        </dgm:presLayoutVars>
      </dgm:prSet>
      <dgm:spPr/>
    </dgm:pt>
    <dgm:pt modelId="{8399B988-8846-C243-B30B-D2C97F38F2D7}" type="pres">
      <dgm:prSet presAssocID="{D2A61972-9869-4F59-874C-2ABD88116BE5}" presName="FourConn_3-4" presStyleLbl="fgAccFollowNode1" presStyleIdx="2" presStyleCnt="3">
        <dgm:presLayoutVars>
          <dgm:bulletEnabled val="1"/>
        </dgm:presLayoutVars>
      </dgm:prSet>
      <dgm:spPr/>
    </dgm:pt>
    <dgm:pt modelId="{B689CEB0-F888-0E4F-9306-6656DAB44D58}" type="pres">
      <dgm:prSet presAssocID="{D2A61972-9869-4F59-874C-2ABD88116BE5}" presName="FourNodes_1_text" presStyleLbl="node1" presStyleIdx="3" presStyleCnt="4">
        <dgm:presLayoutVars>
          <dgm:bulletEnabled val="1"/>
        </dgm:presLayoutVars>
      </dgm:prSet>
      <dgm:spPr/>
    </dgm:pt>
    <dgm:pt modelId="{5D210201-2A39-DA4B-86E2-81A19925C5AA}" type="pres">
      <dgm:prSet presAssocID="{D2A61972-9869-4F59-874C-2ABD88116BE5}" presName="FourNodes_2_text" presStyleLbl="node1" presStyleIdx="3" presStyleCnt="4">
        <dgm:presLayoutVars>
          <dgm:bulletEnabled val="1"/>
        </dgm:presLayoutVars>
      </dgm:prSet>
      <dgm:spPr/>
    </dgm:pt>
    <dgm:pt modelId="{6ADF140E-61F2-E74B-B583-1E70FA7CD303}" type="pres">
      <dgm:prSet presAssocID="{D2A61972-9869-4F59-874C-2ABD88116BE5}" presName="FourNodes_3_text" presStyleLbl="node1" presStyleIdx="3" presStyleCnt="4">
        <dgm:presLayoutVars>
          <dgm:bulletEnabled val="1"/>
        </dgm:presLayoutVars>
      </dgm:prSet>
      <dgm:spPr/>
    </dgm:pt>
    <dgm:pt modelId="{4E7E77B9-BD6B-A749-8E43-90FACC704AAB}" type="pres">
      <dgm:prSet presAssocID="{D2A61972-9869-4F59-874C-2ABD88116BE5}" presName="FourNodes_4_text" presStyleLbl="node1" presStyleIdx="3" presStyleCnt="4">
        <dgm:presLayoutVars>
          <dgm:bulletEnabled val="1"/>
        </dgm:presLayoutVars>
      </dgm:prSet>
      <dgm:spPr/>
    </dgm:pt>
  </dgm:ptLst>
  <dgm:cxnLst>
    <dgm:cxn modelId="{F7DB4802-BD09-2546-A8E2-AC65A4062FAB}" type="presOf" srcId="{A85E8DFF-05DF-4BD2-9F6B-80EABCA4D176}" destId="{720EFBDD-CA68-B946-B6E4-2CA9D7D9AE9B}" srcOrd="0" destOrd="0" presId="urn:microsoft.com/office/officeart/2005/8/layout/vProcess5"/>
    <dgm:cxn modelId="{9A9B7217-81DE-B04D-B748-7EFB17D622C1}" type="presOf" srcId="{6D6838BD-2635-4665-A2A9-EC7FB7AA5E64}" destId="{8399B988-8846-C243-B30B-D2C97F38F2D7}" srcOrd="0" destOrd="0" presId="urn:microsoft.com/office/officeart/2005/8/layout/vProcess5"/>
    <dgm:cxn modelId="{93934237-02ED-5647-A253-7DD62FAA22D4}" type="presOf" srcId="{EACB8198-26F6-44BB-88C7-CC9C435BA5D7}" destId="{BC464F30-D9C3-7B40-8FB3-3F9949A14382}" srcOrd="0" destOrd="0" presId="urn:microsoft.com/office/officeart/2005/8/layout/vProcess5"/>
    <dgm:cxn modelId="{8C57F539-55D0-4255-A2F7-CF8D5CF8A63C}" srcId="{D2A61972-9869-4F59-874C-2ABD88116BE5}" destId="{8E488B15-DE68-4FF5-B316-EBF2E07D07C5}" srcOrd="0" destOrd="0" parTransId="{D36C60E0-E5FE-4064-89AC-293131DA5706}" sibTransId="{A85E8DFF-05DF-4BD2-9F6B-80EABCA4D176}"/>
    <dgm:cxn modelId="{6401593B-49C8-B943-B730-5FB1D8D5C3A6}" type="presOf" srcId="{EACB8198-26F6-44BB-88C7-CC9C435BA5D7}" destId="{4E7E77B9-BD6B-A749-8E43-90FACC704AAB}" srcOrd="1" destOrd="0" presId="urn:microsoft.com/office/officeart/2005/8/layout/vProcess5"/>
    <dgm:cxn modelId="{C283D163-43D3-CB45-B998-101D9E7D3A60}" type="presOf" srcId="{D68E8354-FA4E-40A6-A284-9EC569F7AB50}" destId="{0E907763-E67A-944E-A792-E6D3F854570E}" srcOrd="0" destOrd="0" presId="urn:microsoft.com/office/officeart/2005/8/layout/vProcess5"/>
    <dgm:cxn modelId="{2B656C6B-6086-4BAA-9E06-A00E36EFE8CA}" srcId="{D2A61972-9869-4F59-874C-2ABD88116BE5}" destId="{30406E2F-E6AE-4080-93A1-4CE948F34C4C}" srcOrd="1" destOrd="0" parTransId="{B6BCA765-24B6-4C30-B48D-8DE01D1BEBF8}" sibTransId="{25C458D5-2676-4F93-A293-CF138B380DF0}"/>
    <dgm:cxn modelId="{05160286-2B1F-5443-9752-A7EC592E7438}" type="presOf" srcId="{30406E2F-E6AE-4080-93A1-4CE948F34C4C}" destId="{2FD5E46E-C7A1-A147-A3A3-C25EDEC1E6D7}" srcOrd="0" destOrd="0" presId="urn:microsoft.com/office/officeart/2005/8/layout/vProcess5"/>
    <dgm:cxn modelId="{C004C1B6-071E-7944-A4EA-30319301996C}" type="presOf" srcId="{8E488B15-DE68-4FF5-B316-EBF2E07D07C5}" destId="{7F6E6F8F-2E08-B948-8CFB-4F61763D3C35}" srcOrd="0" destOrd="0" presId="urn:microsoft.com/office/officeart/2005/8/layout/vProcess5"/>
    <dgm:cxn modelId="{28B28BDE-1BB2-4F3A-BC3D-F352D196820F}" srcId="{D2A61972-9869-4F59-874C-2ABD88116BE5}" destId="{EACB8198-26F6-44BB-88C7-CC9C435BA5D7}" srcOrd="3" destOrd="0" parTransId="{1568F51F-63C0-4F8F-818D-93B21C5D5750}" sibTransId="{2EA7F379-3F86-436D-8077-5615F8410C77}"/>
    <dgm:cxn modelId="{DF1B73E6-BBA3-264E-BDF8-5ABE578032A1}" type="presOf" srcId="{D68E8354-FA4E-40A6-A284-9EC569F7AB50}" destId="{6ADF140E-61F2-E74B-B583-1E70FA7CD303}" srcOrd="1" destOrd="0" presId="urn:microsoft.com/office/officeart/2005/8/layout/vProcess5"/>
    <dgm:cxn modelId="{B659CCEE-2BFE-774E-B132-B43315EF11C0}" type="presOf" srcId="{8E488B15-DE68-4FF5-B316-EBF2E07D07C5}" destId="{B689CEB0-F888-0E4F-9306-6656DAB44D58}" srcOrd="1" destOrd="0" presId="urn:microsoft.com/office/officeart/2005/8/layout/vProcess5"/>
    <dgm:cxn modelId="{4816FEEE-8C35-BF4F-839F-CD74929E6E3B}" type="presOf" srcId="{30406E2F-E6AE-4080-93A1-4CE948F34C4C}" destId="{5D210201-2A39-DA4B-86E2-81A19925C5AA}" srcOrd="1" destOrd="0" presId="urn:microsoft.com/office/officeart/2005/8/layout/vProcess5"/>
    <dgm:cxn modelId="{6262B1F1-D674-4613-B271-54AFB9A08716}" srcId="{D2A61972-9869-4F59-874C-2ABD88116BE5}" destId="{D68E8354-FA4E-40A6-A284-9EC569F7AB50}" srcOrd="2" destOrd="0" parTransId="{7B4E8F95-D787-448E-B1B8-0589C5CCDD11}" sibTransId="{6D6838BD-2635-4665-A2A9-EC7FB7AA5E64}"/>
    <dgm:cxn modelId="{FE7CB3F7-CF2C-7146-A9DD-B133003CD67A}" type="presOf" srcId="{D2A61972-9869-4F59-874C-2ABD88116BE5}" destId="{CC1904CC-C735-4243-94B4-F7DE50B03F3F}" srcOrd="0" destOrd="0" presId="urn:microsoft.com/office/officeart/2005/8/layout/vProcess5"/>
    <dgm:cxn modelId="{B0B4D8F8-214A-E245-8614-D76763775250}" type="presOf" srcId="{25C458D5-2676-4F93-A293-CF138B380DF0}" destId="{A90C9024-7B58-464D-8A30-9B6C8D0865A1}" srcOrd="0" destOrd="0" presId="urn:microsoft.com/office/officeart/2005/8/layout/vProcess5"/>
    <dgm:cxn modelId="{3D934599-194B-354D-A8FC-2201D4C7C0B3}" type="presParOf" srcId="{CC1904CC-C735-4243-94B4-F7DE50B03F3F}" destId="{A1436A88-F6E7-874E-A85F-006CC9D3BCF6}" srcOrd="0" destOrd="0" presId="urn:microsoft.com/office/officeart/2005/8/layout/vProcess5"/>
    <dgm:cxn modelId="{F16E75FA-EAD6-2C4F-9C63-2613245B884F}" type="presParOf" srcId="{CC1904CC-C735-4243-94B4-F7DE50B03F3F}" destId="{7F6E6F8F-2E08-B948-8CFB-4F61763D3C35}" srcOrd="1" destOrd="0" presId="urn:microsoft.com/office/officeart/2005/8/layout/vProcess5"/>
    <dgm:cxn modelId="{AE20DFF6-91B7-B043-9122-BC7B375A442C}" type="presParOf" srcId="{CC1904CC-C735-4243-94B4-F7DE50B03F3F}" destId="{2FD5E46E-C7A1-A147-A3A3-C25EDEC1E6D7}" srcOrd="2" destOrd="0" presId="urn:microsoft.com/office/officeart/2005/8/layout/vProcess5"/>
    <dgm:cxn modelId="{1EA34B63-5D8C-DC4E-ABF4-8C691D87AB8B}" type="presParOf" srcId="{CC1904CC-C735-4243-94B4-F7DE50B03F3F}" destId="{0E907763-E67A-944E-A792-E6D3F854570E}" srcOrd="3" destOrd="0" presId="urn:microsoft.com/office/officeart/2005/8/layout/vProcess5"/>
    <dgm:cxn modelId="{2F4EDA7B-DC0F-114C-ABE7-7E838118F972}" type="presParOf" srcId="{CC1904CC-C735-4243-94B4-F7DE50B03F3F}" destId="{BC464F30-D9C3-7B40-8FB3-3F9949A14382}" srcOrd="4" destOrd="0" presId="urn:microsoft.com/office/officeart/2005/8/layout/vProcess5"/>
    <dgm:cxn modelId="{CB4E243F-3DA2-194E-B49E-E4FEEFCDA6A9}" type="presParOf" srcId="{CC1904CC-C735-4243-94B4-F7DE50B03F3F}" destId="{720EFBDD-CA68-B946-B6E4-2CA9D7D9AE9B}" srcOrd="5" destOrd="0" presId="urn:microsoft.com/office/officeart/2005/8/layout/vProcess5"/>
    <dgm:cxn modelId="{029F4A97-8934-8148-84BD-D75BF19C407A}" type="presParOf" srcId="{CC1904CC-C735-4243-94B4-F7DE50B03F3F}" destId="{A90C9024-7B58-464D-8A30-9B6C8D0865A1}" srcOrd="6" destOrd="0" presId="urn:microsoft.com/office/officeart/2005/8/layout/vProcess5"/>
    <dgm:cxn modelId="{F091A1E9-F4E0-9E46-9BF9-F40649DF5B43}" type="presParOf" srcId="{CC1904CC-C735-4243-94B4-F7DE50B03F3F}" destId="{8399B988-8846-C243-B30B-D2C97F38F2D7}" srcOrd="7" destOrd="0" presId="urn:microsoft.com/office/officeart/2005/8/layout/vProcess5"/>
    <dgm:cxn modelId="{3617237C-F7EC-DC4B-96D6-4DF90CE52805}" type="presParOf" srcId="{CC1904CC-C735-4243-94B4-F7DE50B03F3F}" destId="{B689CEB0-F888-0E4F-9306-6656DAB44D58}" srcOrd="8" destOrd="0" presId="urn:microsoft.com/office/officeart/2005/8/layout/vProcess5"/>
    <dgm:cxn modelId="{61193D7F-A625-7E44-9EFD-0779030AB9E0}" type="presParOf" srcId="{CC1904CC-C735-4243-94B4-F7DE50B03F3F}" destId="{5D210201-2A39-DA4B-86E2-81A19925C5AA}" srcOrd="9" destOrd="0" presId="urn:microsoft.com/office/officeart/2005/8/layout/vProcess5"/>
    <dgm:cxn modelId="{A262675E-4118-9641-BBB1-612C8DC4B2F2}" type="presParOf" srcId="{CC1904CC-C735-4243-94B4-F7DE50B03F3F}" destId="{6ADF140E-61F2-E74B-B583-1E70FA7CD303}" srcOrd="10" destOrd="0" presId="urn:microsoft.com/office/officeart/2005/8/layout/vProcess5"/>
    <dgm:cxn modelId="{58B776AA-1FCC-9A4D-A5C5-E2864F2264DF}" type="presParOf" srcId="{CC1904CC-C735-4243-94B4-F7DE50B03F3F}" destId="{4E7E77B9-BD6B-A749-8E43-90FACC704AAB}"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6E6F8F-2E08-B948-8CFB-4F61763D3C35}">
      <dsp:nvSpPr>
        <dsp:cNvPr id="0" name=""/>
        <dsp:cNvSpPr/>
      </dsp:nvSpPr>
      <dsp:spPr>
        <a:xfrm>
          <a:off x="0" y="0"/>
          <a:ext cx="8290560" cy="66639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cs-CZ" sz="2900" kern="1200"/>
            <a:t>Deprivace, zanedbanost, frustrace</a:t>
          </a:r>
          <a:endParaRPr lang="en-US" sz="2900" kern="1200"/>
        </a:p>
      </dsp:txBody>
      <dsp:txXfrm>
        <a:off x="19518" y="19518"/>
        <a:ext cx="7515157" cy="627358"/>
      </dsp:txXfrm>
    </dsp:sp>
    <dsp:sp modelId="{2FD5E46E-C7A1-A147-A3A3-C25EDEC1E6D7}">
      <dsp:nvSpPr>
        <dsp:cNvPr id="0" name=""/>
        <dsp:cNvSpPr/>
      </dsp:nvSpPr>
      <dsp:spPr>
        <a:xfrm>
          <a:off x="694334" y="787557"/>
          <a:ext cx="8290560" cy="666394"/>
        </a:xfrm>
        <a:prstGeom prst="roundRect">
          <a:avLst>
            <a:gd name="adj" fmla="val 10000"/>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cs-CZ" sz="2900" u="sng" kern="1200"/>
            <a:t>Typ sociálně hyperaktivní</a:t>
          </a:r>
          <a:r>
            <a:rPr lang="cs-CZ" sz="2900" kern="1200"/>
            <a:t>  </a:t>
          </a:r>
          <a:endParaRPr lang="en-US" sz="2900" kern="1200"/>
        </a:p>
      </dsp:txBody>
      <dsp:txXfrm>
        <a:off x="713852" y="807075"/>
        <a:ext cx="7124033" cy="627358"/>
      </dsp:txXfrm>
    </dsp:sp>
    <dsp:sp modelId="{0E907763-E67A-944E-A792-E6D3F854570E}">
      <dsp:nvSpPr>
        <dsp:cNvPr id="0" name=""/>
        <dsp:cNvSpPr/>
      </dsp:nvSpPr>
      <dsp:spPr>
        <a:xfrm>
          <a:off x="1378305" y="1575114"/>
          <a:ext cx="8290560" cy="666394"/>
        </a:xfrm>
        <a:prstGeom prst="roundRect">
          <a:avLst>
            <a:gd name="adj" fmla="val 10000"/>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cs-CZ" sz="2900" u="sng" kern="1200"/>
            <a:t>Typ sociálně hypoaktivní</a:t>
          </a:r>
          <a:r>
            <a:rPr lang="cs-CZ" sz="2900" kern="1200"/>
            <a:t>  </a:t>
          </a:r>
          <a:endParaRPr lang="en-US" sz="2900" kern="1200"/>
        </a:p>
      </dsp:txBody>
      <dsp:txXfrm>
        <a:off x="1397823" y="1594632"/>
        <a:ext cx="7134396" cy="627358"/>
      </dsp:txXfrm>
    </dsp:sp>
    <dsp:sp modelId="{BC464F30-D9C3-7B40-8FB3-3F9949A14382}">
      <dsp:nvSpPr>
        <dsp:cNvPr id="0" name=""/>
        <dsp:cNvSpPr/>
      </dsp:nvSpPr>
      <dsp:spPr>
        <a:xfrm>
          <a:off x="2072639" y="2362672"/>
          <a:ext cx="8290560" cy="666394"/>
        </a:xfrm>
        <a:prstGeom prst="roundRect">
          <a:avLst>
            <a:gd name="adj" fmla="val 1000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cs-CZ" sz="2900" u="sng" kern="1200"/>
            <a:t>Typ normoaktivní</a:t>
          </a:r>
          <a:r>
            <a:rPr lang="cs-CZ" sz="2900" kern="1200"/>
            <a:t> </a:t>
          </a:r>
          <a:endParaRPr lang="en-US" sz="2900" kern="1200"/>
        </a:p>
      </dsp:txBody>
      <dsp:txXfrm>
        <a:off x="2092157" y="2382190"/>
        <a:ext cx="7124033" cy="627358"/>
      </dsp:txXfrm>
    </dsp:sp>
    <dsp:sp modelId="{720EFBDD-CA68-B946-B6E4-2CA9D7D9AE9B}">
      <dsp:nvSpPr>
        <dsp:cNvPr id="0" name=""/>
        <dsp:cNvSpPr/>
      </dsp:nvSpPr>
      <dsp:spPr>
        <a:xfrm>
          <a:off x="7857403" y="510397"/>
          <a:ext cx="433156" cy="433156"/>
        </a:xfrm>
        <a:prstGeom prst="downArrow">
          <a:avLst>
            <a:gd name="adj1" fmla="val 55000"/>
            <a:gd name="adj2" fmla="val 45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7954863" y="510397"/>
        <a:ext cx="238236" cy="325950"/>
      </dsp:txXfrm>
    </dsp:sp>
    <dsp:sp modelId="{A90C9024-7B58-464D-8A30-9B6C8D0865A1}">
      <dsp:nvSpPr>
        <dsp:cNvPr id="0" name=""/>
        <dsp:cNvSpPr/>
      </dsp:nvSpPr>
      <dsp:spPr>
        <a:xfrm>
          <a:off x="8551737" y="1297955"/>
          <a:ext cx="433156" cy="433156"/>
        </a:xfrm>
        <a:prstGeom prst="downArrow">
          <a:avLst>
            <a:gd name="adj1" fmla="val 55000"/>
            <a:gd name="adj2" fmla="val 45000"/>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8649197" y="1297955"/>
        <a:ext cx="238236" cy="325950"/>
      </dsp:txXfrm>
    </dsp:sp>
    <dsp:sp modelId="{8399B988-8846-C243-B30B-D2C97F38F2D7}">
      <dsp:nvSpPr>
        <dsp:cNvPr id="0" name=""/>
        <dsp:cNvSpPr/>
      </dsp:nvSpPr>
      <dsp:spPr>
        <a:xfrm>
          <a:off x="9235709" y="2085512"/>
          <a:ext cx="433156" cy="433156"/>
        </a:xfrm>
        <a:prstGeom prst="downArrow">
          <a:avLst>
            <a:gd name="adj1" fmla="val 55000"/>
            <a:gd name="adj2" fmla="val 45000"/>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9333169" y="2085512"/>
        <a:ext cx="238236" cy="325950"/>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4A83CA-198F-43D3-9528-A253F7234D9E}"/>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8E2B51E-9A9D-4D2C-9270-A73D1345ED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A13D6D94-1B9A-4F41-A821-543B915EB74E}"/>
              </a:ext>
            </a:extLst>
          </p:cNvPr>
          <p:cNvSpPr>
            <a:spLocks noGrp="1"/>
          </p:cNvSpPr>
          <p:nvPr>
            <p:ph type="dt" sz="half" idx="10"/>
          </p:nvPr>
        </p:nvSpPr>
        <p:spPr/>
        <p:txBody>
          <a:bodyPr/>
          <a:lstStyle/>
          <a:p>
            <a:fld id="{45429B79-A3ED-42FB-A6C4-CA7B966ABB12}" type="datetimeFigureOut">
              <a:rPr lang="cs-CZ" smtClean="0"/>
              <a:t>09.03.2022</a:t>
            </a:fld>
            <a:endParaRPr lang="cs-CZ"/>
          </a:p>
        </p:txBody>
      </p:sp>
      <p:sp>
        <p:nvSpPr>
          <p:cNvPr id="5" name="Zástupný symbol pro zápatí 4">
            <a:extLst>
              <a:ext uri="{FF2B5EF4-FFF2-40B4-BE49-F238E27FC236}">
                <a16:creationId xmlns:a16="http://schemas.microsoft.com/office/drawing/2014/main" id="{405F6BDB-CC77-470F-AECE-B4CCB83C683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B8EFF40-9B43-4666-A14F-6F3A6346FF10}"/>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3522798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61B9F2-91AA-4971-805E-4053A4B84842}"/>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45B9095D-F616-4A88-84F3-AEC9A5BFC155}"/>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A549B6C-6958-40BC-A0D6-C2B58F895B63}"/>
              </a:ext>
            </a:extLst>
          </p:cNvPr>
          <p:cNvSpPr>
            <a:spLocks noGrp="1"/>
          </p:cNvSpPr>
          <p:nvPr>
            <p:ph type="dt" sz="half" idx="10"/>
          </p:nvPr>
        </p:nvSpPr>
        <p:spPr/>
        <p:txBody>
          <a:bodyPr/>
          <a:lstStyle/>
          <a:p>
            <a:fld id="{45429B79-A3ED-42FB-A6C4-CA7B966ABB12}" type="datetimeFigureOut">
              <a:rPr lang="cs-CZ" smtClean="0"/>
              <a:t>09.03.2022</a:t>
            </a:fld>
            <a:endParaRPr lang="cs-CZ"/>
          </a:p>
        </p:txBody>
      </p:sp>
      <p:sp>
        <p:nvSpPr>
          <p:cNvPr id="5" name="Zástupný symbol pro zápatí 4">
            <a:extLst>
              <a:ext uri="{FF2B5EF4-FFF2-40B4-BE49-F238E27FC236}">
                <a16:creationId xmlns:a16="http://schemas.microsoft.com/office/drawing/2014/main" id="{062B3614-6E06-4A0F-81B7-4B4534EB0A3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07EC2B1-9F39-41EE-B1CB-CBA235B219C2}"/>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1574963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64D5D1D-74D6-4155-98F5-25E2420F5D1A}"/>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BEBD85E1-53D9-4DB3-AF46-AB23366713D6}"/>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7C9B2A6-723D-4A6D-B2F5-DBBE8B271D74}"/>
              </a:ext>
            </a:extLst>
          </p:cNvPr>
          <p:cNvSpPr>
            <a:spLocks noGrp="1"/>
          </p:cNvSpPr>
          <p:nvPr>
            <p:ph type="dt" sz="half" idx="10"/>
          </p:nvPr>
        </p:nvSpPr>
        <p:spPr/>
        <p:txBody>
          <a:bodyPr/>
          <a:lstStyle/>
          <a:p>
            <a:fld id="{45429B79-A3ED-42FB-A6C4-CA7B966ABB12}" type="datetimeFigureOut">
              <a:rPr lang="cs-CZ" smtClean="0"/>
              <a:t>09.03.2022</a:t>
            </a:fld>
            <a:endParaRPr lang="cs-CZ"/>
          </a:p>
        </p:txBody>
      </p:sp>
      <p:sp>
        <p:nvSpPr>
          <p:cNvPr id="5" name="Zástupný symbol pro zápatí 4">
            <a:extLst>
              <a:ext uri="{FF2B5EF4-FFF2-40B4-BE49-F238E27FC236}">
                <a16:creationId xmlns:a16="http://schemas.microsoft.com/office/drawing/2014/main" id="{E351E31E-9F23-4D31-BA39-7A68DAB9E5D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272060C-4E31-4EB5-AB3B-BCC7459440B4}"/>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2453720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1_Dva obsahy">
    <p:spTree>
      <p:nvGrpSpPr>
        <p:cNvPr id="1" name=""/>
        <p:cNvGrpSpPr/>
        <p:nvPr/>
      </p:nvGrpSpPr>
      <p:grpSpPr>
        <a:xfrm>
          <a:off x="0" y="0"/>
          <a:ext cx="0" cy="0"/>
          <a:chOff x="0" y="0"/>
          <a:chExt cx="0" cy="0"/>
        </a:xfrm>
      </p:grpSpPr>
      <p:sp>
        <p:nvSpPr>
          <p:cNvPr id="42" name="Text názvu"/>
          <p:cNvSpPr txBox="1">
            <a:spLocks noGrp="1"/>
          </p:cNvSpPr>
          <p:nvPr>
            <p:ph type="title"/>
          </p:nvPr>
        </p:nvSpPr>
        <p:spPr>
          <a:prstGeom prst="rect">
            <a:avLst/>
          </a:prstGeom>
        </p:spPr>
        <p:txBody>
          <a:bodyPr/>
          <a:lstStyle/>
          <a:p>
            <a:r>
              <a:t>Text názvu</a:t>
            </a:r>
          </a:p>
        </p:txBody>
      </p:sp>
      <p:sp>
        <p:nvSpPr>
          <p:cNvPr id="43" name="Text úrovně 1…"/>
          <p:cNvSpPr txBox="1">
            <a:spLocks noGrp="1"/>
          </p:cNvSpPr>
          <p:nvPr>
            <p:ph type="body" sz="half" idx="1"/>
          </p:nvPr>
        </p:nvSpPr>
        <p:spPr>
          <a:xfrm>
            <a:off x="913773" y="2367091"/>
            <a:ext cx="5106027" cy="3424108"/>
          </a:xfrm>
          <a:prstGeom prst="rect">
            <a:avLst/>
          </a:prstGeom>
        </p:spPr>
        <p:txBody>
          <a:bodyPr/>
          <a:lstStyle/>
          <a:p>
            <a:r>
              <a:t>Text úrovně 1</a:t>
            </a:r>
          </a:p>
          <a:p>
            <a:pPr lvl="1"/>
            <a:r>
              <a:t>Text úrovně 2</a:t>
            </a:r>
          </a:p>
          <a:p>
            <a:pPr lvl="2"/>
            <a:r>
              <a:t>Text úrovně 3</a:t>
            </a:r>
          </a:p>
          <a:p>
            <a:pPr lvl="3"/>
            <a:r>
              <a:t>Text úrovně 4</a:t>
            </a:r>
          </a:p>
          <a:p>
            <a:pPr lvl="4"/>
            <a:r>
              <a:t>Text úrovně 5</a:t>
            </a:r>
          </a:p>
        </p:txBody>
      </p:sp>
      <p:sp>
        <p:nvSpPr>
          <p:cNvPr id="44"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606773234"/>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cs-CZ"/>
              <a:t>Kliknutím lze upravit styl.</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828892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F9EA2E-82EF-4496-A6C1-2FCC60E4072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602EC700-3E57-47B6-887B-3DF610D99007}"/>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C291C72-DB51-4BB8-A23F-29240D3DE8C0}"/>
              </a:ext>
            </a:extLst>
          </p:cNvPr>
          <p:cNvSpPr>
            <a:spLocks noGrp="1"/>
          </p:cNvSpPr>
          <p:nvPr>
            <p:ph type="dt" sz="half" idx="10"/>
          </p:nvPr>
        </p:nvSpPr>
        <p:spPr/>
        <p:txBody>
          <a:bodyPr/>
          <a:lstStyle/>
          <a:p>
            <a:fld id="{45429B79-A3ED-42FB-A6C4-CA7B966ABB12}" type="datetimeFigureOut">
              <a:rPr lang="cs-CZ" smtClean="0"/>
              <a:t>09.03.2022</a:t>
            </a:fld>
            <a:endParaRPr lang="cs-CZ"/>
          </a:p>
        </p:txBody>
      </p:sp>
      <p:sp>
        <p:nvSpPr>
          <p:cNvPr id="5" name="Zástupný symbol pro zápatí 4">
            <a:extLst>
              <a:ext uri="{FF2B5EF4-FFF2-40B4-BE49-F238E27FC236}">
                <a16:creationId xmlns:a16="http://schemas.microsoft.com/office/drawing/2014/main" id="{248DEA15-B6E4-4304-BA48-3F5B7215EA7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7016F30-CA84-4347-B3D6-D5DD8D480B9D}"/>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3401491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A9EDB6-D890-4833-85CB-911F2240D898}"/>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C4C7F70A-2641-40B2-9D71-82EAE8B7F3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1425DFD9-E601-4EFC-BF3C-A3E71D141C07}"/>
              </a:ext>
            </a:extLst>
          </p:cNvPr>
          <p:cNvSpPr>
            <a:spLocks noGrp="1"/>
          </p:cNvSpPr>
          <p:nvPr>
            <p:ph type="dt" sz="half" idx="10"/>
          </p:nvPr>
        </p:nvSpPr>
        <p:spPr/>
        <p:txBody>
          <a:bodyPr/>
          <a:lstStyle/>
          <a:p>
            <a:fld id="{45429B79-A3ED-42FB-A6C4-CA7B966ABB12}" type="datetimeFigureOut">
              <a:rPr lang="cs-CZ" smtClean="0"/>
              <a:t>09.03.2022</a:t>
            </a:fld>
            <a:endParaRPr lang="cs-CZ"/>
          </a:p>
        </p:txBody>
      </p:sp>
      <p:sp>
        <p:nvSpPr>
          <p:cNvPr id="5" name="Zástupný symbol pro zápatí 4">
            <a:extLst>
              <a:ext uri="{FF2B5EF4-FFF2-40B4-BE49-F238E27FC236}">
                <a16:creationId xmlns:a16="http://schemas.microsoft.com/office/drawing/2014/main" id="{37B3862F-2EB5-4423-B301-3A232F63B87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4CE545C-A998-4E54-8C2D-24A3980089E3}"/>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3998622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57A386-D9A1-429D-9144-78297CD31B10}"/>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8389089-AD78-4ACC-8B49-B829F95A0277}"/>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707C4E93-3C0C-4FE0-886E-867E810A409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ABE56F5-024F-40CE-93C2-FC2EC7B82DED}"/>
              </a:ext>
            </a:extLst>
          </p:cNvPr>
          <p:cNvSpPr>
            <a:spLocks noGrp="1"/>
          </p:cNvSpPr>
          <p:nvPr>
            <p:ph type="dt" sz="half" idx="10"/>
          </p:nvPr>
        </p:nvSpPr>
        <p:spPr/>
        <p:txBody>
          <a:bodyPr/>
          <a:lstStyle/>
          <a:p>
            <a:fld id="{45429B79-A3ED-42FB-A6C4-CA7B966ABB12}" type="datetimeFigureOut">
              <a:rPr lang="cs-CZ" smtClean="0"/>
              <a:t>09.03.2022</a:t>
            </a:fld>
            <a:endParaRPr lang="cs-CZ"/>
          </a:p>
        </p:txBody>
      </p:sp>
      <p:sp>
        <p:nvSpPr>
          <p:cNvPr id="6" name="Zástupný symbol pro zápatí 5">
            <a:extLst>
              <a:ext uri="{FF2B5EF4-FFF2-40B4-BE49-F238E27FC236}">
                <a16:creationId xmlns:a16="http://schemas.microsoft.com/office/drawing/2014/main" id="{F248E2C6-C341-4680-AF8A-1449A1BBE1F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DB93564-F66A-440C-B576-8EC5D3393F67}"/>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2882588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33BE2B-0FBC-4D8C-AF54-8D798A16BE21}"/>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809088D3-5DB1-4561-B225-5A6675E5A0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669D4505-4350-4903-AEAC-D5E8FDBFC032}"/>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A8FA23CA-1BD8-4AC7-9C39-CE0D346D8B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03943055-41CE-464A-A9D1-57841D9764C0}"/>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2AAD4BBE-4284-495C-9BAC-9A3AD339D3DE}"/>
              </a:ext>
            </a:extLst>
          </p:cNvPr>
          <p:cNvSpPr>
            <a:spLocks noGrp="1"/>
          </p:cNvSpPr>
          <p:nvPr>
            <p:ph type="dt" sz="half" idx="10"/>
          </p:nvPr>
        </p:nvSpPr>
        <p:spPr/>
        <p:txBody>
          <a:bodyPr/>
          <a:lstStyle/>
          <a:p>
            <a:fld id="{45429B79-A3ED-42FB-A6C4-CA7B966ABB12}" type="datetimeFigureOut">
              <a:rPr lang="cs-CZ" smtClean="0"/>
              <a:t>09.03.2022</a:t>
            </a:fld>
            <a:endParaRPr lang="cs-CZ"/>
          </a:p>
        </p:txBody>
      </p:sp>
      <p:sp>
        <p:nvSpPr>
          <p:cNvPr id="8" name="Zástupný symbol pro zápatí 7">
            <a:extLst>
              <a:ext uri="{FF2B5EF4-FFF2-40B4-BE49-F238E27FC236}">
                <a16:creationId xmlns:a16="http://schemas.microsoft.com/office/drawing/2014/main" id="{6514AD42-C8F6-4366-A8AB-ED6EA5A39DD6}"/>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E5C80AAC-E7CE-48DF-830A-F6F0EB2F4412}"/>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3734649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17976E-9E59-4C5F-83AF-59B25FBFD455}"/>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A11A8EA-BB32-4432-A919-F0122478BCED}"/>
              </a:ext>
            </a:extLst>
          </p:cNvPr>
          <p:cNvSpPr>
            <a:spLocks noGrp="1"/>
          </p:cNvSpPr>
          <p:nvPr>
            <p:ph type="dt" sz="half" idx="10"/>
          </p:nvPr>
        </p:nvSpPr>
        <p:spPr/>
        <p:txBody>
          <a:bodyPr/>
          <a:lstStyle/>
          <a:p>
            <a:fld id="{45429B79-A3ED-42FB-A6C4-CA7B966ABB12}" type="datetimeFigureOut">
              <a:rPr lang="cs-CZ" smtClean="0"/>
              <a:t>09.03.2022</a:t>
            </a:fld>
            <a:endParaRPr lang="cs-CZ"/>
          </a:p>
        </p:txBody>
      </p:sp>
      <p:sp>
        <p:nvSpPr>
          <p:cNvPr id="4" name="Zástupný symbol pro zápatí 3">
            <a:extLst>
              <a:ext uri="{FF2B5EF4-FFF2-40B4-BE49-F238E27FC236}">
                <a16:creationId xmlns:a16="http://schemas.microsoft.com/office/drawing/2014/main" id="{13F21827-FF62-4528-8187-A44751EBE4C7}"/>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B6E63E15-104C-451C-9D7E-3C4291B35AC9}"/>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2876488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D66071A4-C91E-46C4-8AC8-ABA78BEB6323}"/>
              </a:ext>
            </a:extLst>
          </p:cNvPr>
          <p:cNvSpPr>
            <a:spLocks noGrp="1"/>
          </p:cNvSpPr>
          <p:nvPr>
            <p:ph type="dt" sz="half" idx="10"/>
          </p:nvPr>
        </p:nvSpPr>
        <p:spPr/>
        <p:txBody>
          <a:bodyPr/>
          <a:lstStyle/>
          <a:p>
            <a:fld id="{45429B79-A3ED-42FB-A6C4-CA7B966ABB12}" type="datetimeFigureOut">
              <a:rPr lang="cs-CZ" smtClean="0"/>
              <a:t>09.03.2022</a:t>
            </a:fld>
            <a:endParaRPr lang="cs-CZ"/>
          </a:p>
        </p:txBody>
      </p:sp>
      <p:sp>
        <p:nvSpPr>
          <p:cNvPr id="3" name="Zástupný symbol pro zápatí 2">
            <a:extLst>
              <a:ext uri="{FF2B5EF4-FFF2-40B4-BE49-F238E27FC236}">
                <a16:creationId xmlns:a16="http://schemas.microsoft.com/office/drawing/2014/main" id="{F4F8D60C-B4D6-426A-A345-EC7E2A1326B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3A64CEF1-BAD8-4D3D-8313-69F2B9B849BA}"/>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2717636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7A3115-EF42-43C5-B06E-B9FEA1F294F9}"/>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DDB197F4-939F-4EC9-A806-6E6C92FF69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2F34EF72-1BCE-458C-9526-D1AB0FFC43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EEAEE0C-FD17-4F05-861D-F96BDADA935F}"/>
              </a:ext>
            </a:extLst>
          </p:cNvPr>
          <p:cNvSpPr>
            <a:spLocks noGrp="1"/>
          </p:cNvSpPr>
          <p:nvPr>
            <p:ph type="dt" sz="half" idx="10"/>
          </p:nvPr>
        </p:nvSpPr>
        <p:spPr/>
        <p:txBody>
          <a:bodyPr/>
          <a:lstStyle/>
          <a:p>
            <a:fld id="{45429B79-A3ED-42FB-A6C4-CA7B966ABB12}" type="datetimeFigureOut">
              <a:rPr lang="cs-CZ" smtClean="0"/>
              <a:t>09.03.2022</a:t>
            </a:fld>
            <a:endParaRPr lang="cs-CZ"/>
          </a:p>
        </p:txBody>
      </p:sp>
      <p:sp>
        <p:nvSpPr>
          <p:cNvPr id="6" name="Zástupný symbol pro zápatí 5">
            <a:extLst>
              <a:ext uri="{FF2B5EF4-FFF2-40B4-BE49-F238E27FC236}">
                <a16:creationId xmlns:a16="http://schemas.microsoft.com/office/drawing/2014/main" id="{DC67DCE3-DFCB-428E-9C35-77CE92BA55D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14EC456-9FDB-4A5B-9AE3-D994A2915650}"/>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4286154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9F789E-2FBA-493B-A5C6-30FB2FDCBAF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A01F9ED2-63A5-4FDF-81B2-4AD4EC77A0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1945DA0F-1607-4D2F-8C39-B2B1F17302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60F87AD-D3FF-4089-B126-697FE0D96AC4}"/>
              </a:ext>
            </a:extLst>
          </p:cNvPr>
          <p:cNvSpPr>
            <a:spLocks noGrp="1"/>
          </p:cNvSpPr>
          <p:nvPr>
            <p:ph type="dt" sz="half" idx="10"/>
          </p:nvPr>
        </p:nvSpPr>
        <p:spPr/>
        <p:txBody>
          <a:bodyPr/>
          <a:lstStyle/>
          <a:p>
            <a:fld id="{45429B79-A3ED-42FB-A6C4-CA7B966ABB12}" type="datetimeFigureOut">
              <a:rPr lang="cs-CZ" smtClean="0"/>
              <a:t>09.03.2022</a:t>
            </a:fld>
            <a:endParaRPr lang="cs-CZ"/>
          </a:p>
        </p:txBody>
      </p:sp>
      <p:sp>
        <p:nvSpPr>
          <p:cNvPr id="6" name="Zástupný symbol pro zápatí 5">
            <a:extLst>
              <a:ext uri="{FF2B5EF4-FFF2-40B4-BE49-F238E27FC236}">
                <a16:creationId xmlns:a16="http://schemas.microsoft.com/office/drawing/2014/main" id="{65ED6EF6-386A-440A-B91E-BBE1D5084E9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1FEABEE-25B9-41F5-8682-6AE75285907E}"/>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2661317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EA8ABFE-E085-455D-B669-279B5CC82F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8591B975-127E-4749-BBED-AA6175DECA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527DA1A-5561-4DA8-9542-98314DA515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429B79-A3ED-42FB-A6C4-CA7B966ABB12}" type="datetimeFigureOut">
              <a:rPr lang="cs-CZ" smtClean="0"/>
              <a:t>09.03.2022</a:t>
            </a:fld>
            <a:endParaRPr lang="cs-CZ"/>
          </a:p>
        </p:txBody>
      </p:sp>
      <p:sp>
        <p:nvSpPr>
          <p:cNvPr id="5" name="Zástupný symbol pro zápatí 4">
            <a:extLst>
              <a:ext uri="{FF2B5EF4-FFF2-40B4-BE49-F238E27FC236}">
                <a16:creationId xmlns:a16="http://schemas.microsoft.com/office/drawing/2014/main" id="{B87B165C-F5B9-4F63-8F11-6282D6C389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BE7B81C5-CCB7-4570-8E69-709103C8A7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B4CFD1-9B7A-4814-9B23-4565CAEE4F1C}" type="slidenum">
              <a:rPr lang="cs-CZ" smtClean="0"/>
              <a:t>‹#›</a:t>
            </a:fld>
            <a:endParaRPr lang="cs-CZ"/>
          </a:p>
        </p:txBody>
      </p:sp>
    </p:spTree>
    <p:extLst>
      <p:ext uri="{BB962C8B-B14F-4D97-AF65-F5344CB8AC3E}">
        <p14:creationId xmlns:p14="http://schemas.microsoft.com/office/powerpoint/2010/main" val="3736879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zakony.centrum.cz/obcansky-zakonik-novy/cast-2-hlava-2-dil-2-oddil-9-paragraf-858"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F93920-A464-4C84-8759-6252EC6ACA70}"/>
              </a:ext>
            </a:extLst>
          </p:cNvPr>
          <p:cNvSpPr>
            <a:spLocks noGrp="1"/>
          </p:cNvSpPr>
          <p:nvPr>
            <p:ph type="ctrTitle"/>
          </p:nvPr>
        </p:nvSpPr>
        <p:spPr/>
        <p:txBody>
          <a:bodyPr/>
          <a:lstStyle/>
          <a:p>
            <a:r>
              <a:rPr lang="cs-CZ" dirty="0"/>
              <a:t>Spod 1</a:t>
            </a:r>
          </a:p>
        </p:txBody>
      </p:sp>
      <p:sp>
        <p:nvSpPr>
          <p:cNvPr id="3" name="Podnadpis 2">
            <a:extLst>
              <a:ext uri="{FF2B5EF4-FFF2-40B4-BE49-F238E27FC236}">
                <a16:creationId xmlns:a16="http://schemas.microsoft.com/office/drawing/2014/main" id="{0F6C8A34-8A28-4A0E-9B05-D74446E397BE}"/>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42648600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33688405-C320-1F43-B84C-A7E776BC6672}"/>
              </a:ext>
            </a:extLst>
          </p:cNvPr>
          <p:cNvSpPr>
            <a:spLocks noGrp="1"/>
          </p:cNvSpPr>
          <p:nvPr>
            <p:ph idx="1"/>
          </p:nvPr>
        </p:nvSpPr>
        <p:spPr>
          <a:xfrm>
            <a:off x="838200" y="983414"/>
            <a:ext cx="10515600" cy="5200817"/>
          </a:xfrm>
        </p:spPr>
        <p:txBody>
          <a:bodyPr>
            <a:normAutofit fontScale="92500" lnSpcReduction="20000"/>
          </a:bodyPr>
          <a:lstStyle/>
          <a:p>
            <a:r>
              <a:rPr lang="cs-CZ" b="1" dirty="0"/>
              <a:t>§ 857</a:t>
            </a:r>
          </a:p>
          <a:p>
            <a:pPr marL="0" indent="0">
              <a:buNone/>
            </a:pPr>
            <a:r>
              <a:rPr lang="cs-CZ" b="1" dirty="0"/>
              <a:t>(1)</a:t>
            </a:r>
            <a:r>
              <a:rPr lang="cs-CZ" dirty="0"/>
              <a:t> Dítě je povinno dbát svých rodičů.</a:t>
            </a:r>
          </a:p>
          <a:p>
            <a:pPr marL="0" indent="0">
              <a:buNone/>
            </a:pPr>
            <a:r>
              <a:rPr lang="cs-CZ" b="1" dirty="0"/>
              <a:t>(2)</a:t>
            </a:r>
            <a:r>
              <a:rPr lang="cs-CZ" dirty="0"/>
              <a:t> Dokud se dítě nestane svéprávným, mají rodiče právo usměrňovat své dítě výchovnými opatřeními, jak to odpovídá jeho rozvíjejícím se schopnostem, včetně omezení sledujících ochranu morálky, zdraví a práv dítěte, jakož i práv jiných osob a veřejného pořádku. Dítě je povinno se těmto opatřením podřídit.</a:t>
            </a:r>
          </a:p>
          <a:p>
            <a:r>
              <a:rPr lang="cs-CZ" b="1" dirty="0"/>
              <a:t>§ 858</a:t>
            </a:r>
          </a:p>
          <a:p>
            <a:pPr marL="0" indent="0">
              <a:buNone/>
            </a:pPr>
            <a:r>
              <a:rPr lang="cs-CZ" dirty="0"/>
              <a:t>Rodičovská odpovědnost zahrnuje povinnosti a práva rodičů, která spočívají v péči o dítě, zahrnující zejména péči o jeho zdraví, jeho tělesný, citový, rozumový a mravní vývoj, v ochraně dítěte, v udržování osobního styku s dítětem, v zajišťování jeho výchovy a vzdělání, v určení místa jeho bydliště, v jeho zastupování a spravování jeho jmění; vzniká narozením dítěte a zaniká, jakmile dítě nabude plné svéprávnosti. Trvání a rozsah rodičovské odpovědnosti může změnit jen soud.</a:t>
            </a:r>
          </a:p>
        </p:txBody>
      </p:sp>
    </p:spTree>
    <p:extLst>
      <p:ext uri="{BB962C8B-B14F-4D97-AF65-F5344CB8AC3E}">
        <p14:creationId xmlns:p14="http://schemas.microsoft.com/office/powerpoint/2010/main" val="1113821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FCD476-1CF4-5A41-960E-55542EC5FB04}"/>
              </a:ext>
            </a:extLst>
          </p:cNvPr>
          <p:cNvSpPr>
            <a:spLocks noGrp="1"/>
          </p:cNvSpPr>
          <p:nvPr>
            <p:ph type="title"/>
          </p:nvPr>
        </p:nvSpPr>
        <p:spPr/>
        <p:txBody>
          <a:bodyPr/>
          <a:lstStyle/>
          <a:p>
            <a:r>
              <a:rPr lang="cs-CZ" dirty="0"/>
              <a:t>Zákon SPOD – č.359/1999Sb.</a:t>
            </a:r>
          </a:p>
        </p:txBody>
      </p:sp>
      <p:sp>
        <p:nvSpPr>
          <p:cNvPr id="3" name="Zástupný obsah 2">
            <a:extLst>
              <a:ext uri="{FF2B5EF4-FFF2-40B4-BE49-F238E27FC236}">
                <a16:creationId xmlns:a16="http://schemas.microsoft.com/office/drawing/2014/main" id="{FAC4C6D4-74E5-FA4A-ACCD-304D081E6077}"/>
              </a:ext>
            </a:extLst>
          </p:cNvPr>
          <p:cNvSpPr>
            <a:spLocks noGrp="1"/>
          </p:cNvSpPr>
          <p:nvPr>
            <p:ph idx="1"/>
          </p:nvPr>
        </p:nvSpPr>
        <p:spPr/>
        <p:txBody>
          <a:bodyPr>
            <a:normAutofit fontScale="92500" lnSpcReduction="20000"/>
          </a:bodyPr>
          <a:lstStyle/>
          <a:p>
            <a:r>
              <a:rPr lang="cs-CZ" b="1" dirty="0"/>
              <a:t>§ 1</a:t>
            </a:r>
          </a:p>
          <a:p>
            <a:r>
              <a:rPr lang="cs-CZ" b="1" dirty="0"/>
              <a:t>Předmět úpravy</a:t>
            </a:r>
          </a:p>
          <a:p>
            <a:r>
              <a:rPr lang="cs-CZ" b="1" dirty="0"/>
              <a:t>(1)</a:t>
            </a:r>
            <a:r>
              <a:rPr lang="cs-CZ" dirty="0"/>
              <a:t> Tento zákon upravuje sociálně-právní ochranu dětí a zaopatření zletilých nebo plně svéprávných fyzických osob po zániku pěstounské péče nebo ústavní výchovy.</a:t>
            </a:r>
          </a:p>
          <a:p>
            <a:r>
              <a:rPr lang="cs-CZ" b="1" dirty="0"/>
              <a:t>(2)</a:t>
            </a:r>
            <a:r>
              <a:rPr lang="cs-CZ" dirty="0"/>
              <a:t> Sociálně-právní ochranou dětí (dále jen "sociálně-právní ochrana") se rozumí zejména</a:t>
            </a:r>
          </a:p>
          <a:p>
            <a:r>
              <a:rPr lang="cs-CZ" b="1" dirty="0"/>
              <a:t>a)</a:t>
            </a:r>
            <a:r>
              <a:rPr lang="cs-CZ" dirty="0"/>
              <a:t> ochrana práva dítěte na příznivý vývoj a řádnou výchovu,</a:t>
            </a:r>
          </a:p>
          <a:p>
            <a:r>
              <a:rPr lang="cs-CZ" b="1" dirty="0"/>
              <a:t>b)</a:t>
            </a:r>
            <a:r>
              <a:rPr lang="cs-CZ" dirty="0"/>
              <a:t> ochrana oprávněných zájmů dítěte, včetně ochrany jeho jmění,</a:t>
            </a:r>
          </a:p>
          <a:p>
            <a:r>
              <a:rPr lang="cs-CZ" b="1" dirty="0"/>
              <a:t>c)</a:t>
            </a:r>
            <a:r>
              <a:rPr lang="cs-CZ" dirty="0"/>
              <a:t> působení směřující k obnovení narušených funkcí rodiny,</a:t>
            </a:r>
          </a:p>
          <a:p>
            <a:r>
              <a:rPr lang="cs-CZ" b="1" dirty="0"/>
              <a:t>d)</a:t>
            </a:r>
            <a:r>
              <a:rPr lang="cs-CZ" dirty="0"/>
              <a:t> zabezpečení náhradního rodinného prostředí pro dítě, které nemůže být trvale nebo dočasně vychováváno ve vlastní rodině.</a:t>
            </a:r>
          </a:p>
          <a:p>
            <a:endParaRPr lang="cs-CZ" dirty="0"/>
          </a:p>
        </p:txBody>
      </p:sp>
    </p:spTree>
    <p:extLst>
      <p:ext uri="{BB962C8B-B14F-4D97-AF65-F5344CB8AC3E}">
        <p14:creationId xmlns:p14="http://schemas.microsoft.com/office/powerpoint/2010/main" val="806441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C36D476-C4D0-1746-AB62-814798FA3A85}"/>
              </a:ext>
            </a:extLst>
          </p:cNvPr>
          <p:cNvSpPr>
            <a:spLocks noGrp="1"/>
          </p:cNvSpPr>
          <p:nvPr>
            <p:ph idx="1"/>
          </p:nvPr>
        </p:nvSpPr>
        <p:spPr/>
        <p:txBody>
          <a:bodyPr>
            <a:normAutofit lnSpcReduction="10000"/>
          </a:bodyPr>
          <a:lstStyle/>
          <a:p>
            <a:r>
              <a:rPr lang="cs-CZ" b="1" dirty="0"/>
              <a:t>§ 5</a:t>
            </a:r>
          </a:p>
          <a:p>
            <a:pPr marL="0" indent="0">
              <a:buNone/>
            </a:pPr>
            <a:r>
              <a:rPr lang="cs-CZ" dirty="0"/>
              <a:t>Předním hlediskem sociálně-právní ochrany je zájem a blaho dítěte, ochrana rodičovství a rodiny a vzájemné právo rodičů a dětí na rodičovskou výchovu a péči. Přitom se přihlíží i k širšímu sociálnímu prostředí dítěte.</a:t>
            </a:r>
          </a:p>
          <a:p>
            <a:r>
              <a:rPr lang="cs-CZ" b="1" dirty="0"/>
              <a:t>§ 6</a:t>
            </a:r>
          </a:p>
          <a:p>
            <a:pPr marL="0" indent="0">
              <a:buNone/>
            </a:pPr>
            <a:r>
              <a:rPr lang="cs-CZ" dirty="0"/>
              <a:t>Sociálně-právní ochrana se zaměřuje zejména na děti,</a:t>
            </a:r>
          </a:p>
          <a:p>
            <a:pPr marL="0" indent="0">
              <a:buNone/>
            </a:pPr>
            <a:r>
              <a:rPr lang="cs-CZ" b="1" dirty="0"/>
              <a:t>a)</a:t>
            </a:r>
            <a:r>
              <a:rPr lang="cs-CZ" dirty="0"/>
              <a:t> jejichž rodiče</a:t>
            </a:r>
          </a:p>
          <a:p>
            <a:pPr marL="0" indent="0">
              <a:buNone/>
            </a:pPr>
            <a:r>
              <a:rPr lang="cs-CZ" b="1" dirty="0"/>
              <a:t>1.</a:t>
            </a:r>
            <a:r>
              <a:rPr lang="cs-CZ" dirty="0"/>
              <a:t> zemřeli,</a:t>
            </a:r>
          </a:p>
          <a:p>
            <a:pPr marL="0" indent="0">
              <a:buNone/>
            </a:pPr>
            <a:r>
              <a:rPr lang="cs-CZ" b="1" dirty="0"/>
              <a:t>2.</a:t>
            </a:r>
            <a:r>
              <a:rPr lang="cs-CZ" dirty="0"/>
              <a:t> neplní povinnosti plynoucí z rodičovské odpovědnosti, nebo</a:t>
            </a:r>
          </a:p>
          <a:p>
            <a:pPr marL="0" indent="0">
              <a:buNone/>
            </a:pPr>
            <a:endParaRPr lang="cs-CZ" dirty="0"/>
          </a:p>
          <a:p>
            <a:endParaRPr lang="cs-CZ" dirty="0"/>
          </a:p>
        </p:txBody>
      </p:sp>
    </p:spTree>
    <p:extLst>
      <p:ext uri="{BB962C8B-B14F-4D97-AF65-F5344CB8AC3E}">
        <p14:creationId xmlns:p14="http://schemas.microsoft.com/office/powerpoint/2010/main" val="408710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1CBD0EF2-2109-8D42-A6EC-F64941BA90C4}"/>
              </a:ext>
            </a:extLst>
          </p:cNvPr>
          <p:cNvSpPr>
            <a:spLocks noGrp="1"/>
          </p:cNvSpPr>
          <p:nvPr>
            <p:ph idx="1"/>
          </p:nvPr>
        </p:nvSpPr>
        <p:spPr>
          <a:xfrm>
            <a:off x="838200" y="204537"/>
            <a:ext cx="10515600" cy="6280484"/>
          </a:xfrm>
        </p:spPr>
        <p:txBody>
          <a:bodyPr>
            <a:normAutofit fontScale="70000" lnSpcReduction="20000"/>
          </a:bodyPr>
          <a:lstStyle/>
          <a:p>
            <a:pPr marL="0" indent="0">
              <a:buNone/>
            </a:pPr>
            <a:r>
              <a:rPr lang="cs-CZ" b="1" dirty="0"/>
              <a:t>3.</a:t>
            </a:r>
            <a:r>
              <a:rPr lang="cs-CZ" dirty="0"/>
              <a:t> nevykonávají nebo zneužívají práva plynoucí z rodičovské odpovědnosti;</a:t>
            </a:r>
          </a:p>
          <a:p>
            <a:pPr marL="0" indent="0">
              <a:buNone/>
            </a:pPr>
            <a:r>
              <a:rPr lang="cs-CZ" b="1" dirty="0"/>
              <a:t>b)</a:t>
            </a:r>
            <a:r>
              <a:rPr lang="cs-CZ" dirty="0"/>
              <a:t> které byly svěřeny do výchovy jiné osoby odpovědné za výchovu dítěte, pokud tato osoba neplní povinnosti plynoucí ze svěření dítěte do její výchovy;</a:t>
            </a:r>
          </a:p>
          <a:p>
            <a:pPr marL="0" indent="0">
              <a:buNone/>
            </a:pPr>
            <a:r>
              <a:rPr lang="cs-CZ" b="1" dirty="0"/>
              <a:t>c)</a:t>
            </a:r>
            <a:r>
              <a:rPr lang="cs-CZ" dirty="0"/>
              <a:t> které vedou zahálčivý nebo nemravný život spočívající zejména v tom, že zanedbávají školní docházku, nepracují, i když nemají dostatečný zdroj obživy, požívají alkohol nebo návykové látky, jsou ohroženy závislostí, živí se prostitucí, spáchaly trestný čin nebo, jde-li o děti mladší než patnáct let, spáchaly čin, který by jinak byl trestným činem, opakovaně nebo soustavně páchají přestupky podle zákona upravujícího přestupky nebo jinak ohrožují občanské soužití;</a:t>
            </a:r>
          </a:p>
          <a:p>
            <a:pPr marL="0" indent="0">
              <a:buNone/>
            </a:pPr>
            <a:r>
              <a:rPr lang="cs-CZ" b="1" dirty="0"/>
              <a:t>d)</a:t>
            </a:r>
            <a:r>
              <a:rPr lang="cs-CZ" dirty="0"/>
              <a:t> které se opakovaně dopouští útěků od rodičů nebo jiných fyzických nebo právnických osob odpovědných za výchovu dítěte;</a:t>
            </a:r>
          </a:p>
          <a:p>
            <a:pPr marL="0" indent="0">
              <a:buNone/>
            </a:pPr>
            <a:r>
              <a:rPr lang="cs-CZ" b="1" dirty="0"/>
              <a:t>e)</a:t>
            </a:r>
            <a:r>
              <a:rPr lang="cs-CZ" dirty="0"/>
              <a:t> na kterých byl spáchán trestný čin ohrožující život, zdraví, svobodu, jejich lidskou důstojnost, mravní vývoj nebo jmění, nebo je podezření ze spáchání takového činu;</a:t>
            </a:r>
          </a:p>
          <a:p>
            <a:pPr marL="0" indent="0">
              <a:buNone/>
            </a:pPr>
            <a:r>
              <a:rPr lang="cs-CZ" b="1" dirty="0"/>
              <a:t>f)</a:t>
            </a:r>
            <a:r>
              <a:rPr lang="cs-CZ" dirty="0"/>
              <a:t> které jsou na základě žádostí rodičů nebo jiných osob odpovědných za výchovu dítěte opakovaně umísťovány do zařízení zajišťujících nepřetržitou péči o děti nebo jejich umístění v takových zařízeních trvá déle než 6 měsíců;</a:t>
            </a:r>
          </a:p>
          <a:p>
            <a:pPr marL="0" indent="0">
              <a:buNone/>
            </a:pPr>
            <a:r>
              <a:rPr lang="cs-CZ" b="1" dirty="0"/>
              <a:t>g)</a:t>
            </a:r>
            <a:r>
              <a:rPr lang="cs-CZ" dirty="0"/>
              <a:t> které jsou ohrožovány násilím mezi rodiči nebo jinými osobami odpovědnými za výchovu dítěte, popřípadě násilím mezi dalšími fyzickými osobami;</a:t>
            </a:r>
          </a:p>
          <a:p>
            <a:pPr marL="0" indent="0">
              <a:buNone/>
            </a:pPr>
            <a:r>
              <a:rPr lang="cs-CZ" b="1" dirty="0"/>
              <a:t>h)</a:t>
            </a:r>
            <a:r>
              <a:rPr lang="cs-CZ" dirty="0"/>
              <a:t> které jsou žadateli o udělení mezinárodní ochrany, azylanty nebo osobami požívajícími doplňkové ochrany, a které se na území České republiky nacházejí bez doprovodu rodičů nebo jiných osob odpovědných za jejich výchovu;</a:t>
            </a:r>
          </a:p>
          <a:p>
            <a:pPr marL="0" indent="0">
              <a:buNone/>
            </a:pPr>
            <a:r>
              <a:rPr lang="cs-CZ" dirty="0"/>
              <a:t>pokud tyto skutečnosti trvají po takovou dobu nebo jsou takové intenzity, že nepříznivě ovlivňují vývoj dětí nebo jsou anebo mohou být příčinou nepříznivého vývoje dětí.</a:t>
            </a:r>
          </a:p>
          <a:p>
            <a:endParaRPr lang="cs-CZ" dirty="0"/>
          </a:p>
        </p:txBody>
      </p:sp>
    </p:spTree>
    <p:extLst>
      <p:ext uri="{BB962C8B-B14F-4D97-AF65-F5344CB8AC3E}">
        <p14:creationId xmlns:p14="http://schemas.microsoft.com/office/powerpoint/2010/main" val="1376005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7C43E6-C55E-A741-A914-A99A0E47C058}"/>
              </a:ext>
            </a:extLst>
          </p:cNvPr>
          <p:cNvSpPr>
            <a:spLocks noGrp="1"/>
          </p:cNvSpPr>
          <p:nvPr>
            <p:ph type="title"/>
          </p:nvPr>
        </p:nvSpPr>
        <p:spPr/>
        <p:txBody>
          <a:bodyPr/>
          <a:lstStyle/>
          <a:p>
            <a:r>
              <a:rPr lang="cs-CZ" dirty="0"/>
              <a:t>Zákon 108/2006Sb. O sociálních službách</a:t>
            </a:r>
          </a:p>
        </p:txBody>
      </p:sp>
      <p:sp>
        <p:nvSpPr>
          <p:cNvPr id="3" name="Zástupný obsah 2">
            <a:extLst>
              <a:ext uri="{FF2B5EF4-FFF2-40B4-BE49-F238E27FC236}">
                <a16:creationId xmlns:a16="http://schemas.microsoft.com/office/drawing/2014/main" id="{1F44525A-A2F8-CE4B-A702-C8F7E9081C31}"/>
              </a:ext>
            </a:extLst>
          </p:cNvPr>
          <p:cNvSpPr>
            <a:spLocks noGrp="1"/>
          </p:cNvSpPr>
          <p:nvPr>
            <p:ph idx="1"/>
          </p:nvPr>
        </p:nvSpPr>
        <p:spPr/>
        <p:txBody>
          <a:bodyPr>
            <a:normAutofit fontScale="77500" lnSpcReduction="20000"/>
          </a:bodyPr>
          <a:lstStyle/>
          <a:p>
            <a:r>
              <a:rPr lang="cs-CZ" b="1" dirty="0"/>
              <a:t>§ 1</a:t>
            </a:r>
          </a:p>
          <a:p>
            <a:pPr marL="0" indent="0">
              <a:buNone/>
            </a:pPr>
            <a:r>
              <a:rPr lang="cs-CZ" b="1" dirty="0"/>
              <a:t>(1)</a:t>
            </a:r>
            <a:r>
              <a:rPr lang="cs-CZ" dirty="0"/>
              <a:t> Tento zákon upravuje podmínky poskytování pomoci a podpory fyzickým osobám v nepříznivé sociální situaci (dále jen "osoba") prostřednictvím sociálních služeb a příspěvku na péči, podmínky pro vydání oprávnění k poskytování sociálních služeb, výkon veřejné správy v oblasti sociálních služeb, inspekci poskytování sociálních služeb a předpoklady pro výkon činnosti v sociálních službách.</a:t>
            </a:r>
          </a:p>
          <a:p>
            <a:r>
              <a:rPr lang="cs-CZ" b="1" dirty="0"/>
              <a:t>§ 3</a:t>
            </a:r>
          </a:p>
          <a:p>
            <a:pPr marL="0" indent="0">
              <a:buNone/>
            </a:pPr>
            <a:r>
              <a:rPr lang="cs-CZ" dirty="0"/>
              <a:t>Pro účely tohoto zákona se rozumí</a:t>
            </a:r>
          </a:p>
          <a:p>
            <a:pPr marL="0" indent="0">
              <a:buNone/>
            </a:pPr>
            <a:r>
              <a:rPr lang="cs-CZ" b="1" dirty="0"/>
              <a:t>a)</a:t>
            </a:r>
            <a:r>
              <a:rPr lang="cs-CZ" dirty="0"/>
              <a:t> sociální službou činnost nebo soubor činností podle tohoto zákona zajišťujících pomoc a podporu osobám za účelem sociálního začlenění nebo prevence sociálního vyloučení,</a:t>
            </a:r>
          </a:p>
          <a:p>
            <a:pPr marL="0" indent="0">
              <a:buNone/>
            </a:pPr>
            <a:r>
              <a:rPr lang="cs-CZ" b="1" dirty="0"/>
              <a:t>b)</a:t>
            </a:r>
            <a:r>
              <a:rPr lang="cs-CZ" dirty="0"/>
              <a:t> nepříznivou sociální situací oslabení nebo ztráta schopnosti z důvodu věku, nepříznivého zdravotního stavu, pro krizovou sociální situaci, životní návyky a způsob života vedoucí ke konfliktu se společností, sociálně znevýhodňující prostředí, ohrožení práv a zájmů trestnou činností jiné fyzické osoby nebo z jiných závažných důvodů řešit vzniklou situaci tak, aby toto řešení podporovalo sociální začlenění a ochranu před sociálním vyloučením,</a:t>
            </a:r>
          </a:p>
          <a:p>
            <a:endParaRPr lang="cs-CZ" dirty="0"/>
          </a:p>
        </p:txBody>
      </p:sp>
    </p:spTree>
    <p:extLst>
      <p:ext uri="{BB962C8B-B14F-4D97-AF65-F5344CB8AC3E}">
        <p14:creationId xmlns:p14="http://schemas.microsoft.com/office/powerpoint/2010/main" val="1368088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koho se týká SPOD"/>
          <p:cNvSpPr txBox="1">
            <a:spLocks noGrp="1"/>
          </p:cNvSpPr>
          <p:nvPr>
            <p:ph type="title"/>
          </p:nvPr>
        </p:nvSpPr>
        <p:spPr>
          <a:xfrm>
            <a:off x="641074" y="1588878"/>
            <a:ext cx="2844002" cy="3680244"/>
          </a:xfrm>
          <a:prstGeom prst="rect">
            <a:avLst/>
          </a:prstGeom>
        </p:spPr>
        <p:txBody>
          <a:bodyPr vert="horz" lIns="91440" tIns="45720" rIns="91440" bIns="45720" rtlCol="0" anchor="ctr">
            <a:normAutofit/>
          </a:bodyPr>
          <a:lstStyle/>
          <a:p>
            <a:pPr algn="l"/>
            <a:r>
              <a:rPr lang="en-US" sz="4400" dirty="0" err="1">
                <a:solidFill>
                  <a:srgbClr val="FF0000"/>
                </a:solidFill>
              </a:rPr>
              <a:t>koho</a:t>
            </a:r>
            <a:r>
              <a:rPr lang="en-US" sz="4400" dirty="0">
                <a:solidFill>
                  <a:srgbClr val="FF0000"/>
                </a:solidFill>
              </a:rPr>
              <a:t> se </a:t>
            </a:r>
            <a:r>
              <a:rPr lang="en-US" sz="4400" dirty="0" err="1">
                <a:solidFill>
                  <a:srgbClr val="FF0000"/>
                </a:solidFill>
              </a:rPr>
              <a:t>týká</a:t>
            </a:r>
            <a:r>
              <a:rPr lang="en-US" sz="4400" dirty="0">
                <a:solidFill>
                  <a:srgbClr val="FF0000"/>
                </a:solidFill>
              </a:rPr>
              <a:t> SPO</a:t>
            </a:r>
            <a:r>
              <a:rPr lang="cs-CZ" sz="4400" dirty="0">
                <a:solidFill>
                  <a:srgbClr val="FF0000"/>
                </a:solidFill>
              </a:rPr>
              <a:t>D</a:t>
            </a:r>
            <a:r>
              <a:rPr lang="en-US" sz="4400" dirty="0">
                <a:solidFill>
                  <a:srgbClr val="FFFFFF"/>
                </a:solidFill>
              </a:rPr>
              <a:t>D</a:t>
            </a:r>
          </a:p>
        </p:txBody>
      </p:sp>
      <p:sp>
        <p:nvSpPr>
          <p:cNvPr id="201" name="Podle věku:…"/>
          <p:cNvSpPr txBox="1">
            <a:spLocks noGrp="1"/>
          </p:cNvSpPr>
          <p:nvPr>
            <p:ph type="body" idx="1"/>
          </p:nvPr>
        </p:nvSpPr>
        <p:spPr>
          <a:xfrm>
            <a:off x="4634794" y="1049695"/>
            <a:ext cx="6642806" cy="4758611"/>
          </a:xfrm>
          <a:prstGeom prst="rect">
            <a:avLst/>
          </a:prstGeom>
        </p:spPr>
        <p:txBody>
          <a:bodyPr vert="horz" lIns="91440" tIns="45720" rIns="91440" bIns="45720" rtlCol="0" anchor="ctr">
            <a:normAutofit/>
          </a:bodyPr>
          <a:lstStyle/>
          <a:p>
            <a:pPr marL="457200">
              <a:spcBef>
                <a:spcPts val="1200"/>
              </a:spcBef>
              <a:buSzTx/>
              <a:tabLst>
                <a:tab pos="800100" algn="l"/>
              </a:tabLst>
              <a:defRPr sz="2600" b="1" cap="none">
                <a:uFill>
                  <a:solidFill>
                    <a:srgbClr val="4F81BD"/>
                  </a:solidFill>
                </a:uFill>
                <a:latin typeface="Times New Roman"/>
                <a:ea typeface="Times New Roman"/>
                <a:cs typeface="Times New Roman"/>
                <a:sym typeface="Times New Roman"/>
              </a:defRPr>
            </a:pPr>
            <a:r>
              <a:rPr lang="en-US" sz="2600">
                <a:uFill>
                  <a:solidFill>
                    <a:srgbClr val="000000"/>
                  </a:solidFill>
                </a:uFill>
              </a:rPr>
              <a:t>Podle věku:</a:t>
            </a:r>
          </a:p>
          <a:p>
            <a:pPr marL="270509">
              <a:spcBef>
                <a:spcPts val="0"/>
              </a:spcBef>
              <a:defRPr sz="2600" cap="none">
                <a:uFill>
                  <a:solidFill>
                    <a:srgbClr val="000000"/>
                  </a:solidFill>
                </a:uFill>
                <a:latin typeface="Times New Roman"/>
                <a:ea typeface="Times New Roman"/>
                <a:cs typeface="Times New Roman"/>
                <a:sym typeface="Times New Roman"/>
              </a:defRPr>
            </a:pPr>
            <a:r>
              <a:rPr lang="en-US" sz="2600"/>
              <a:t>Děti od narození, které nikdy nevyrůstaly se svou biologickou rodinou.</a:t>
            </a:r>
          </a:p>
          <a:p>
            <a:pPr marL="270509">
              <a:spcBef>
                <a:spcPts val="0"/>
              </a:spcBef>
              <a:defRPr sz="2600" cap="none">
                <a:uFill>
                  <a:solidFill>
                    <a:srgbClr val="000000"/>
                  </a:solidFill>
                </a:uFill>
                <a:latin typeface="Times New Roman"/>
                <a:ea typeface="Times New Roman"/>
                <a:cs typeface="Times New Roman"/>
                <a:sym typeface="Times New Roman"/>
              </a:defRPr>
            </a:pPr>
            <a:r>
              <a:rPr lang="en-US" sz="2600"/>
              <a:t>Děti starší, které svou základní deprivační zkušenost (fyzické či psychické týrání, zanedbávání, sexuální zneužívání) zažily především od svých nejbližších. Nikoliv instituce, ale rodina je deprivovala.</a:t>
            </a:r>
          </a:p>
        </p:txBody>
      </p:sp>
    </p:spTree>
    <p:extLst>
      <p:ext uri="{BB962C8B-B14F-4D97-AF65-F5344CB8AC3E}">
        <p14:creationId xmlns:p14="http://schemas.microsoft.com/office/powerpoint/2010/main" val="1681745282"/>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Podle diagnóz:…"/>
          <p:cNvSpPr txBox="1">
            <a:spLocks noGrp="1"/>
          </p:cNvSpPr>
          <p:nvPr>
            <p:ph type="title"/>
          </p:nvPr>
        </p:nvSpPr>
        <p:spPr>
          <a:xfrm>
            <a:off x="913775" y="618516"/>
            <a:ext cx="10364452" cy="5265040"/>
          </a:xfrm>
          <a:prstGeom prst="rect">
            <a:avLst/>
          </a:prstGeom>
        </p:spPr>
        <p:txBody>
          <a:bodyPr/>
          <a:lstStyle/>
          <a:p>
            <a:pPr marL="457200" indent="-186690" algn="just" defTabSz="450215">
              <a:lnSpc>
                <a:spcPct val="150000"/>
              </a:lnSpc>
              <a:spcBef>
                <a:spcPts val="1200"/>
              </a:spcBef>
              <a:tabLst>
                <a:tab pos="800100" algn="l"/>
              </a:tabLst>
              <a:defRPr sz="1800" b="1" cap="none">
                <a:uFill>
                  <a:solidFill>
                    <a:srgbClr val="4F81BD"/>
                  </a:solidFill>
                </a:uFill>
                <a:latin typeface="Times New Roman"/>
                <a:ea typeface="Times New Roman"/>
                <a:cs typeface="Times New Roman"/>
                <a:sym typeface="Times New Roman"/>
              </a:defRPr>
            </a:pPr>
            <a:r>
              <a:rPr dirty="0" err="1">
                <a:uFill>
                  <a:solidFill>
                    <a:srgbClr val="000000"/>
                  </a:solidFill>
                </a:uFill>
              </a:rPr>
              <a:t>Podle</a:t>
            </a:r>
            <a:r>
              <a:rPr dirty="0">
                <a:uFill>
                  <a:solidFill>
                    <a:srgbClr val="000000"/>
                  </a:solidFill>
                </a:uFill>
              </a:rPr>
              <a:t> </a:t>
            </a:r>
            <a:r>
              <a:rPr dirty="0" err="1">
                <a:uFill>
                  <a:solidFill>
                    <a:srgbClr val="000000"/>
                  </a:solidFill>
                </a:uFill>
              </a:rPr>
              <a:t>diagnóz</a:t>
            </a:r>
            <a:r>
              <a:rPr dirty="0">
                <a:uFill>
                  <a:solidFill>
                    <a:srgbClr val="000000"/>
                  </a:solidFill>
                </a:uFill>
              </a:rPr>
              <a:t>: </a:t>
            </a:r>
          </a:p>
          <a:p>
            <a:pPr marL="270509" indent="-270509" algn="just" defTabSz="450215">
              <a:lnSpc>
                <a:spcPct val="150000"/>
              </a:lnSpc>
              <a:buSzPct val="100000"/>
              <a:buFont typeface="Times New Roman"/>
              <a:defRPr sz="1800" cap="none">
                <a:uFill>
                  <a:solidFill>
                    <a:srgbClr val="000000"/>
                  </a:solidFill>
                </a:uFill>
                <a:latin typeface="Times New Roman"/>
                <a:ea typeface="Times New Roman"/>
                <a:cs typeface="Times New Roman"/>
                <a:sym typeface="Times New Roman"/>
              </a:defRPr>
            </a:pPr>
            <a:r>
              <a:rPr dirty="0" err="1"/>
              <a:t>Děti</a:t>
            </a:r>
            <a:r>
              <a:rPr dirty="0"/>
              <a:t> </a:t>
            </a:r>
            <a:r>
              <a:rPr dirty="0" err="1"/>
              <a:t>rizikové</a:t>
            </a:r>
            <a:r>
              <a:rPr dirty="0"/>
              <a:t>: </a:t>
            </a:r>
          </a:p>
          <a:p>
            <a:pPr marL="630555" indent="-270510" algn="just" defTabSz="450215">
              <a:lnSpc>
                <a:spcPct val="150000"/>
              </a:lnSpc>
              <a:buSzPct val="100000"/>
              <a:buFont typeface="Symbol"/>
              <a:defRPr sz="1800" cap="none">
                <a:uFill>
                  <a:solidFill>
                    <a:srgbClr val="000000"/>
                  </a:solidFill>
                </a:uFill>
                <a:latin typeface="Times New Roman"/>
                <a:ea typeface="Times New Roman"/>
                <a:cs typeface="Times New Roman"/>
                <a:sym typeface="Times New Roman"/>
              </a:defRPr>
            </a:pPr>
            <a:r>
              <a:rPr dirty="0" err="1"/>
              <a:t>Děti</a:t>
            </a:r>
            <a:r>
              <a:rPr dirty="0"/>
              <a:t> </a:t>
            </a:r>
            <a:r>
              <a:rPr dirty="0" err="1"/>
              <a:t>matek</a:t>
            </a:r>
            <a:r>
              <a:rPr dirty="0"/>
              <a:t> </a:t>
            </a:r>
            <a:r>
              <a:rPr dirty="0" err="1"/>
              <a:t>narkomanek</a:t>
            </a:r>
            <a:r>
              <a:rPr dirty="0"/>
              <a:t> </a:t>
            </a:r>
            <a:r>
              <a:rPr dirty="0" err="1"/>
              <a:t>nebo</a:t>
            </a:r>
            <a:r>
              <a:rPr dirty="0"/>
              <a:t> </a:t>
            </a:r>
            <a:r>
              <a:rPr dirty="0" err="1"/>
              <a:t>matek</a:t>
            </a:r>
            <a:r>
              <a:rPr dirty="0"/>
              <a:t>, </a:t>
            </a:r>
            <a:r>
              <a:rPr dirty="0" err="1"/>
              <a:t>které</a:t>
            </a:r>
            <a:r>
              <a:rPr dirty="0"/>
              <a:t> </a:t>
            </a:r>
            <a:r>
              <a:rPr dirty="0" err="1"/>
              <a:t>zneužívaly</a:t>
            </a:r>
            <a:r>
              <a:rPr dirty="0"/>
              <a:t> </a:t>
            </a:r>
            <a:r>
              <a:rPr dirty="0" err="1"/>
              <a:t>alkohol</a:t>
            </a:r>
            <a:r>
              <a:rPr dirty="0"/>
              <a:t>. </a:t>
            </a:r>
            <a:r>
              <a:rPr dirty="0" err="1"/>
              <a:t>Jedná</a:t>
            </a:r>
            <a:r>
              <a:rPr dirty="0"/>
              <a:t> se o </a:t>
            </a:r>
            <a:r>
              <a:rPr dirty="0" err="1"/>
              <a:t>děti</a:t>
            </a:r>
            <a:r>
              <a:rPr dirty="0"/>
              <a:t>, </a:t>
            </a:r>
            <a:r>
              <a:rPr dirty="0" err="1"/>
              <a:t>které</a:t>
            </a:r>
            <a:r>
              <a:rPr dirty="0"/>
              <a:t> </a:t>
            </a:r>
            <a:r>
              <a:rPr dirty="0" err="1"/>
              <a:t>jsou</a:t>
            </a:r>
            <a:r>
              <a:rPr dirty="0"/>
              <a:t> </a:t>
            </a:r>
            <a:r>
              <a:rPr dirty="0" err="1"/>
              <a:t>abstinující</a:t>
            </a:r>
            <a:r>
              <a:rPr dirty="0"/>
              <a:t> </a:t>
            </a:r>
            <a:r>
              <a:rPr dirty="0" err="1"/>
              <a:t>narkomané</a:t>
            </a:r>
            <a:r>
              <a:rPr dirty="0"/>
              <a:t>, </a:t>
            </a:r>
            <a:r>
              <a:rPr dirty="0" err="1"/>
              <a:t>nebo</a:t>
            </a:r>
            <a:r>
              <a:rPr dirty="0"/>
              <a:t> </a:t>
            </a:r>
            <a:r>
              <a:rPr dirty="0" err="1"/>
              <a:t>děti</a:t>
            </a:r>
            <a:r>
              <a:rPr dirty="0"/>
              <a:t> se syn. FAS.</a:t>
            </a:r>
          </a:p>
          <a:p>
            <a:pPr marL="630555" indent="-270510" algn="just" defTabSz="450215">
              <a:lnSpc>
                <a:spcPct val="150000"/>
              </a:lnSpc>
              <a:buSzPct val="100000"/>
              <a:buFont typeface="Symbol"/>
              <a:defRPr sz="1800" cap="none">
                <a:uFill>
                  <a:solidFill>
                    <a:srgbClr val="000000"/>
                  </a:solidFill>
                </a:uFill>
                <a:latin typeface="Times New Roman"/>
                <a:ea typeface="Times New Roman"/>
                <a:cs typeface="Times New Roman"/>
                <a:sym typeface="Times New Roman"/>
              </a:defRPr>
            </a:pPr>
            <a:r>
              <a:rPr dirty="0" err="1"/>
              <a:t>Děti</a:t>
            </a:r>
            <a:r>
              <a:rPr dirty="0"/>
              <a:t> s </a:t>
            </a:r>
            <a:r>
              <a:rPr dirty="0" err="1"/>
              <a:t>nejasnou</a:t>
            </a:r>
            <a:r>
              <a:rPr dirty="0"/>
              <a:t> </a:t>
            </a:r>
            <a:r>
              <a:rPr dirty="0" err="1"/>
              <a:t>diagnózou</a:t>
            </a:r>
            <a:r>
              <a:rPr dirty="0"/>
              <a:t>: </a:t>
            </a:r>
            <a:r>
              <a:rPr dirty="0" err="1"/>
              <a:t>jeden</a:t>
            </a:r>
            <a:r>
              <a:rPr dirty="0"/>
              <a:t> z </a:t>
            </a:r>
            <a:r>
              <a:rPr dirty="0" err="1"/>
              <a:t>rodičů</a:t>
            </a:r>
            <a:r>
              <a:rPr dirty="0"/>
              <a:t> HIV </a:t>
            </a:r>
            <a:r>
              <a:rPr dirty="0" err="1"/>
              <a:t>pozitivní</a:t>
            </a:r>
            <a:r>
              <a:rPr dirty="0"/>
              <a:t>, </a:t>
            </a:r>
            <a:r>
              <a:rPr dirty="0" err="1"/>
              <a:t>hepatitidu</a:t>
            </a:r>
            <a:r>
              <a:rPr dirty="0"/>
              <a:t>, </a:t>
            </a:r>
            <a:r>
              <a:rPr dirty="0" err="1"/>
              <a:t>případně</a:t>
            </a:r>
            <a:r>
              <a:rPr dirty="0"/>
              <a:t> </a:t>
            </a:r>
            <a:r>
              <a:rPr dirty="0" err="1"/>
              <a:t>jiné</a:t>
            </a:r>
            <a:r>
              <a:rPr dirty="0"/>
              <a:t> </a:t>
            </a:r>
            <a:r>
              <a:rPr dirty="0" err="1"/>
              <a:t>přenosné</a:t>
            </a:r>
            <a:r>
              <a:rPr dirty="0"/>
              <a:t> </a:t>
            </a:r>
            <a:r>
              <a:rPr dirty="0" err="1"/>
              <a:t>nemoci</a:t>
            </a:r>
            <a:r>
              <a:rPr dirty="0"/>
              <a:t>.</a:t>
            </a:r>
          </a:p>
          <a:p>
            <a:pPr marL="630555" indent="-270510" algn="just" defTabSz="450215">
              <a:lnSpc>
                <a:spcPct val="150000"/>
              </a:lnSpc>
              <a:buSzPct val="100000"/>
              <a:buFont typeface="Symbol"/>
              <a:defRPr sz="1800" cap="none">
                <a:uFill>
                  <a:solidFill>
                    <a:srgbClr val="000000"/>
                  </a:solidFill>
                </a:uFill>
                <a:latin typeface="Times New Roman"/>
                <a:ea typeface="Times New Roman"/>
                <a:cs typeface="Times New Roman"/>
                <a:sym typeface="Times New Roman"/>
              </a:defRPr>
            </a:pPr>
            <a:r>
              <a:rPr dirty="0" err="1"/>
              <a:t>Děti</a:t>
            </a:r>
            <a:r>
              <a:rPr dirty="0"/>
              <a:t> se </a:t>
            </a:r>
            <a:r>
              <a:rPr dirty="0" err="1"/>
              <a:t>zdravotním</a:t>
            </a:r>
            <a:r>
              <a:rPr dirty="0"/>
              <a:t> </a:t>
            </a:r>
            <a:r>
              <a:rPr dirty="0" err="1"/>
              <a:t>handicapem</a:t>
            </a:r>
            <a:r>
              <a:rPr dirty="0"/>
              <a:t>.</a:t>
            </a:r>
          </a:p>
          <a:p>
            <a:pPr marL="270509" indent="-270509" algn="just" defTabSz="450215">
              <a:lnSpc>
                <a:spcPct val="150000"/>
              </a:lnSpc>
              <a:buSzPct val="100000"/>
              <a:buFont typeface="Times New Roman"/>
              <a:defRPr sz="1800" cap="none">
                <a:uFill>
                  <a:solidFill>
                    <a:srgbClr val="000000"/>
                  </a:solidFill>
                </a:uFill>
                <a:latin typeface="Times New Roman"/>
                <a:ea typeface="Times New Roman"/>
                <a:cs typeface="Times New Roman"/>
                <a:sym typeface="Times New Roman"/>
              </a:defRPr>
            </a:pPr>
            <a:r>
              <a:rPr dirty="0" err="1"/>
              <a:t>Děti</a:t>
            </a:r>
            <a:r>
              <a:rPr dirty="0"/>
              <a:t> s </a:t>
            </a:r>
            <a:r>
              <a:rPr dirty="0" err="1"/>
              <a:t>poruchami</a:t>
            </a:r>
            <a:r>
              <a:rPr dirty="0"/>
              <a:t> </a:t>
            </a:r>
            <a:r>
              <a:rPr dirty="0" err="1"/>
              <a:t>psychického</a:t>
            </a:r>
            <a:r>
              <a:rPr dirty="0"/>
              <a:t> </a:t>
            </a:r>
            <a:r>
              <a:rPr dirty="0" err="1"/>
              <a:t>vývoje</a:t>
            </a:r>
            <a:r>
              <a:rPr dirty="0"/>
              <a:t> – ADHD, </a:t>
            </a:r>
            <a:r>
              <a:rPr dirty="0" err="1"/>
              <a:t>autismus</a:t>
            </a:r>
            <a:r>
              <a:rPr dirty="0"/>
              <a:t>, </a:t>
            </a:r>
            <a:r>
              <a:rPr dirty="0" err="1"/>
              <a:t>poruchy</a:t>
            </a:r>
            <a:r>
              <a:rPr dirty="0"/>
              <a:t> </a:t>
            </a:r>
            <a:r>
              <a:rPr dirty="0" err="1"/>
              <a:t>chování</a:t>
            </a:r>
            <a:r>
              <a:rPr dirty="0"/>
              <a:t>, </a:t>
            </a:r>
            <a:r>
              <a:rPr dirty="0" err="1"/>
              <a:t>psychiatrické</a:t>
            </a:r>
            <a:r>
              <a:rPr dirty="0"/>
              <a:t> </a:t>
            </a:r>
            <a:r>
              <a:rPr dirty="0" err="1"/>
              <a:t>diagnózy</a:t>
            </a:r>
            <a:r>
              <a:rPr dirty="0"/>
              <a:t> </a:t>
            </a:r>
            <a:r>
              <a:rPr dirty="0" err="1"/>
              <a:t>apod</a:t>
            </a:r>
            <a:r>
              <a:rPr dirty="0"/>
              <a:t>. </a:t>
            </a:r>
          </a:p>
          <a:p>
            <a:pPr marL="270509" indent="-270509" algn="just" defTabSz="450215">
              <a:lnSpc>
                <a:spcPct val="150000"/>
              </a:lnSpc>
              <a:buSzPct val="100000"/>
              <a:buFont typeface="Times New Roman"/>
              <a:defRPr sz="1800" cap="none">
                <a:uFill>
                  <a:solidFill>
                    <a:srgbClr val="000000"/>
                  </a:solidFill>
                </a:uFill>
                <a:latin typeface="Times New Roman"/>
                <a:ea typeface="Times New Roman"/>
                <a:cs typeface="Times New Roman"/>
                <a:sym typeface="Times New Roman"/>
              </a:defRPr>
            </a:pPr>
            <a:r>
              <a:rPr dirty="0" err="1"/>
              <a:t>Děti</a:t>
            </a:r>
            <a:r>
              <a:rPr dirty="0"/>
              <a:t> s </a:t>
            </a:r>
            <a:r>
              <a:rPr dirty="0" err="1"/>
              <a:t>těžkým</a:t>
            </a:r>
            <a:r>
              <a:rPr dirty="0"/>
              <a:t> </a:t>
            </a:r>
            <a:r>
              <a:rPr dirty="0" err="1"/>
              <a:t>postižením</a:t>
            </a:r>
            <a:r>
              <a:rPr dirty="0"/>
              <a:t>, </a:t>
            </a:r>
            <a:r>
              <a:rPr dirty="0" err="1"/>
              <a:t>které</a:t>
            </a:r>
            <a:r>
              <a:rPr dirty="0"/>
              <a:t> </a:t>
            </a:r>
            <a:r>
              <a:rPr dirty="0" err="1"/>
              <a:t>vyžadují</a:t>
            </a:r>
            <a:r>
              <a:rPr dirty="0"/>
              <a:t> </a:t>
            </a:r>
            <a:r>
              <a:rPr dirty="0" err="1"/>
              <a:t>tak</a:t>
            </a:r>
            <a:r>
              <a:rPr dirty="0"/>
              <a:t> </a:t>
            </a:r>
            <a:r>
              <a:rPr dirty="0" err="1"/>
              <a:t>náročnou</a:t>
            </a:r>
            <a:r>
              <a:rPr dirty="0"/>
              <a:t> </a:t>
            </a:r>
            <a:r>
              <a:rPr dirty="0" err="1"/>
              <a:t>péči</a:t>
            </a:r>
            <a:r>
              <a:rPr dirty="0"/>
              <a:t>, </a:t>
            </a:r>
            <a:r>
              <a:rPr dirty="0" err="1"/>
              <a:t>že</a:t>
            </a:r>
            <a:r>
              <a:rPr dirty="0"/>
              <a:t> </a:t>
            </a:r>
            <a:r>
              <a:rPr dirty="0" err="1"/>
              <a:t>nemohou</a:t>
            </a:r>
            <a:r>
              <a:rPr dirty="0"/>
              <a:t> </a:t>
            </a:r>
            <a:r>
              <a:rPr dirty="0" err="1"/>
              <a:t>být</a:t>
            </a:r>
            <a:r>
              <a:rPr dirty="0"/>
              <a:t> v </a:t>
            </a:r>
            <a:r>
              <a:rPr dirty="0" err="1"/>
              <a:t>domácím</a:t>
            </a:r>
            <a:r>
              <a:rPr dirty="0"/>
              <a:t> </a:t>
            </a:r>
            <a:r>
              <a:rPr dirty="0" err="1"/>
              <a:t>prostředí</a:t>
            </a:r>
            <a:r>
              <a:rPr dirty="0"/>
              <a:t> </a:t>
            </a:r>
            <a:r>
              <a:rPr dirty="0" err="1"/>
              <a:t>nebo</a:t>
            </a:r>
            <a:r>
              <a:rPr dirty="0"/>
              <a:t> o </a:t>
            </a:r>
            <a:r>
              <a:rPr dirty="0" err="1"/>
              <a:t>ně</a:t>
            </a:r>
            <a:r>
              <a:rPr dirty="0"/>
              <a:t> </a:t>
            </a:r>
            <a:r>
              <a:rPr dirty="0" err="1"/>
              <a:t>rodina</a:t>
            </a:r>
            <a:r>
              <a:rPr dirty="0"/>
              <a:t> </a:t>
            </a:r>
            <a:r>
              <a:rPr dirty="0" err="1"/>
              <a:t>neprojevuje</a:t>
            </a:r>
            <a:r>
              <a:rPr dirty="0"/>
              <a:t> </a:t>
            </a:r>
            <a:r>
              <a:rPr dirty="0" err="1"/>
              <a:t>zájem</a:t>
            </a:r>
            <a:r>
              <a:rPr dirty="0"/>
              <a:t> (</a:t>
            </a:r>
            <a:r>
              <a:rPr dirty="0" err="1"/>
              <a:t>Childrenact</a:t>
            </a:r>
            <a:r>
              <a:rPr dirty="0"/>
              <a:t>, 2004).</a:t>
            </a:r>
          </a:p>
          <a:p>
            <a:pPr marL="270509" indent="-270509" algn="just" defTabSz="450215">
              <a:lnSpc>
                <a:spcPct val="150000"/>
              </a:lnSpc>
              <a:buSzPct val="100000"/>
              <a:buFont typeface="Times New Roman"/>
              <a:defRPr sz="1800" cap="none">
                <a:uFill>
                  <a:solidFill>
                    <a:srgbClr val="000000"/>
                  </a:solidFill>
                </a:uFill>
                <a:latin typeface="Times New Roman"/>
                <a:ea typeface="Times New Roman"/>
                <a:cs typeface="Times New Roman"/>
                <a:sym typeface="Times New Roman"/>
              </a:defRPr>
            </a:pPr>
            <a:r>
              <a:rPr dirty="0" err="1"/>
              <a:t>Děti</a:t>
            </a:r>
            <a:r>
              <a:rPr dirty="0"/>
              <a:t> </a:t>
            </a:r>
            <a:r>
              <a:rPr dirty="0" err="1"/>
              <a:t>týrané</a:t>
            </a:r>
            <a:r>
              <a:rPr dirty="0"/>
              <a:t> a </a:t>
            </a:r>
            <a:r>
              <a:rPr dirty="0" err="1"/>
              <a:t>sexuálně</a:t>
            </a:r>
            <a:r>
              <a:rPr dirty="0"/>
              <a:t> </a:t>
            </a:r>
            <a:r>
              <a:rPr dirty="0" err="1"/>
              <a:t>zneužívané</a:t>
            </a:r>
            <a:r>
              <a:rPr dirty="0"/>
              <a:t> – </a:t>
            </a:r>
            <a:r>
              <a:rPr dirty="0" err="1"/>
              <a:t>nemají</a:t>
            </a:r>
            <a:r>
              <a:rPr dirty="0"/>
              <a:t> </a:t>
            </a:r>
            <a:r>
              <a:rPr dirty="0" err="1"/>
              <a:t>důvěru</a:t>
            </a:r>
            <a:r>
              <a:rPr dirty="0"/>
              <a:t> v </a:t>
            </a:r>
            <a:r>
              <a:rPr dirty="0" err="1"/>
              <a:t>dospělé</a:t>
            </a:r>
            <a:r>
              <a:rPr dirty="0"/>
              <a:t> </a:t>
            </a:r>
            <a:r>
              <a:rPr dirty="0" err="1"/>
              <a:t>osoby</a:t>
            </a:r>
            <a:r>
              <a:rPr dirty="0"/>
              <a:t> a </a:t>
            </a:r>
            <a:r>
              <a:rPr dirty="0" err="1"/>
              <a:t>nechtějí</a:t>
            </a:r>
            <a:r>
              <a:rPr dirty="0"/>
              <a:t> </a:t>
            </a:r>
            <a:r>
              <a:rPr dirty="0" err="1"/>
              <a:t>navazovat</a:t>
            </a:r>
            <a:r>
              <a:rPr dirty="0"/>
              <a:t> </a:t>
            </a:r>
            <a:r>
              <a:rPr dirty="0" err="1"/>
              <a:t>blízké</a:t>
            </a:r>
            <a:r>
              <a:rPr dirty="0"/>
              <a:t> </a:t>
            </a:r>
            <a:r>
              <a:rPr dirty="0" err="1"/>
              <a:t>vztahy</a:t>
            </a:r>
            <a:r>
              <a:rPr dirty="0"/>
              <a:t> (</a:t>
            </a:r>
            <a:r>
              <a:rPr dirty="0" err="1"/>
              <a:t>Dunovský</a:t>
            </a:r>
            <a:r>
              <a:rPr dirty="0"/>
              <a:t>, </a:t>
            </a:r>
            <a:r>
              <a:rPr dirty="0" err="1"/>
              <a:t>Dytrych</a:t>
            </a:r>
            <a:r>
              <a:rPr dirty="0"/>
              <a:t>, </a:t>
            </a:r>
            <a:r>
              <a:rPr dirty="0" err="1"/>
              <a:t>Matějček</a:t>
            </a:r>
            <a:r>
              <a:rPr dirty="0"/>
              <a:t>, 1995, s. 76 - 80).</a:t>
            </a:r>
          </a:p>
        </p:txBody>
      </p:sp>
    </p:spTree>
    <p:extLst>
      <p:ext uri="{BB962C8B-B14F-4D97-AF65-F5344CB8AC3E}">
        <p14:creationId xmlns:p14="http://schemas.microsoft.com/office/powerpoint/2010/main" val="2294205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Podle sociálního statusu:…"/>
          <p:cNvSpPr txBox="1">
            <a:spLocks noGrp="1"/>
          </p:cNvSpPr>
          <p:nvPr>
            <p:ph type="title"/>
          </p:nvPr>
        </p:nvSpPr>
        <p:spPr>
          <a:xfrm>
            <a:off x="913775" y="618516"/>
            <a:ext cx="10364452" cy="5119982"/>
          </a:xfrm>
          <a:prstGeom prst="rect">
            <a:avLst/>
          </a:prstGeom>
        </p:spPr>
        <p:txBody>
          <a:bodyPr>
            <a:normAutofit fontScale="90000"/>
          </a:bodyPr>
          <a:lstStyle/>
          <a:p>
            <a:pPr marL="452627" indent="-184823" algn="just" defTabSz="445712">
              <a:lnSpc>
                <a:spcPct val="150000"/>
              </a:lnSpc>
              <a:spcBef>
                <a:spcPts val="1100"/>
              </a:spcBef>
              <a:tabLst>
                <a:tab pos="800100" algn="l"/>
              </a:tabLst>
              <a:defRPr sz="2079" b="1" cap="none">
                <a:uFill>
                  <a:solidFill>
                    <a:srgbClr val="4F81BD"/>
                  </a:solidFill>
                </a:uFill>
                <a:latin typeface="Times New Roman"/>
                <a:ea typeface="Times New Roman"/>
                <a:cs typeface="Times New Roman"/>
                <a:sym typeface="Times New Roman"/>
              </a:defRPr>
            </a:pPr>
            <a:r>
              <a:rPr>
                <a:uFill>
                  <a:solidFill>
                    <a:srgbClr val="000000"/>
                  </a:solidFill>
                </a:uFill>
              </a:rPr>
              <a:t>Podle sociálního statusu:</a:t>
            </a:r>
          </a:p>
          <a:p>
            <a:pPr marL="267804" indent="-226313" algn="just" defTabSz="445712">
              <a:lnSpc>
                <a:spcPct val="150000"/>
              </a:lnSpc>
              <a:buSzPct val="100000"/>
              <a:buFont typeface="Times New Roman"/>
              <a:defRPr sz="2079" cap="none">
                <a:uFill>
                  <a:solidFill>
                    <a:srgbClr val="000000"/>
                  </a:solidFill>
                </a:uFill>
                <a:latin typeface="Times New Roman"/>
                <a:ea typeface="Times New Roman"/>
                <a:cs typeface="Times New Roman"/>
                <a:sym typeface="Times New Roman"/>
              </a:defRPr>
            </a:pPr>
            <a:r>
              <a:t>Děti z bohatých rodin.</a:t>
            </a:r>
          </a:p>
          <a:p>
            <a:pPr marL="267804" indent="-226313" algn="just" defTabSz="445712">
              <a:lnSpc>
                <a:spcPct val="150000"/>
              </a:lnSpc>
              <a:buSzPct val="100000"/>
              <a:buFont typeface="Times New Roman"/>
              <a:defRPr sz="2079" cap="none">
                <a:uFill>
                  <a:solidFill>
                    <a:srgbClr val="000000"/>
                  </a:solidFill>
                </a:uFill>
                <a:latin typeface="Times New Roman"/>
                <a:ea typeface="Times New Roman"/>
                <a:cs typeface="Times New Roman"/>
                <a:sym typeface="Times New Roman"/>
              </a:defRPr>
            </a:pPr>
            <a:r>
              <a:t>Děti ze sociálně vyloučených lokalit, kde existence dítěte je nástrojem příjmu pro rodinu.</a:t>
            </a:r>
          </a:p>
          <a:p>
            <a:pPr marL="267804" indent="-226313" algn="just" defTabSz="445712">
              <a:lnSpc>
                <a:spcPct val="150000"/>
              </a:lnSpc>
              <a:buSzPct val="100000"/>
              <a:buFont typeface="Times New Roman"/>
              <a:defRPr sz="2079" cap="none">
                <a:uFill>
                  <a:solidFill>
                    <a:srgbClr val="000000"/>
                  </a:solidFill>
                </a:uFill>
                <a:latin typeface="Times New Roman"/>
                <a:ea typeface="Times New Roman"/>
                <a:cs typeface="Times New Roman"/>
                <a:sym typeface="Times New Roman"/>
              </a:defRPr>
            </a:pPr>
            <a:r>
              <a:t>Děti ze všech společenských vrstev, o jejichž péči a výchovu rodiče neprojevují zájem a jsou v rodině spíše na obtíž.</a:t>
            </a:r>
          </a:p>
          <a:p>
            <a:pPr marL="267804" indent="-226313" algn="just" defTabSz="445712">
              <a:lnSpc>
                <a:spcPct val="150000"/>
              </a:lnSpc>
              <a:buSzPct val="100000"/>
              <a:buFont typeface="Times New Roman"/>
              <a:defRPr sz="2079" cap="none">
                <a:uFill>
                  <a:solidFill>
                    <a:srgbClr val="000000"/>
                  </a:solidFill>
                </a:uFill>
                <a:latin typeface="Times New Roman"/>
                <a:ea typeface="Times New Roman"/>
                <a:cs typeface="Times New Roman"/>
                <a:sym typeface="Times New Roman"/>
              </a:defRPr>
            </a:pPr>
            <a:r>
              <a:t>Děti z rozvrácených vztahů, kde se stávají nástrojem k vydírání a k manipulaci s druhým rodičem nebo nejbližším sociálním okolím.</a:t>
            </a:r>
          </a:p>
          <a:p>
            <a:pPr marL="267804" indent="-226313" algn="just" defTabSz="445712">
              <a:lnSpc>
                <a:spcPct val="150000"/>
              </a:lnSpc>
              <a:buSzPct val="100000"/>
              <a:buFont typeface="Times New Roman"/>
              <a:defRPr sz="2079" cap="none">
                <a:uFill>
                  <a:solidFill>
                    <a:srgbClr val="000000"/>
                  </a:solidFill>
                </a:uFill>
                <a:latin typeface="Times New Roman"/>
                <a:ea typeface="Times New Roman"/>
                <a:cs typeface="Times New Roman"/>
                <a:sym typeface="Times New Roman"/>
              </a:defRPr>
            </a:pPr>
            <a:r>
              <a:t>Děti využívané k páchání trestné činnosti.</a:t>
            </a:r>
          </a:p>
          <a:p>
            <a:pPr marL="267804" indent="-226313" algn="just" defTabSz="445712">
              <a:lnSpc>
                <a:spcPct val="150000"/>
              </a:lnSpc>
              <a:buSzPct val="100000"/>
              <a:buFont typeface="Times New Roman"/>
              <a:defRPr sz="2079" cap="none">
                <a:uFill>
                  <a:solidFill>
                    <a:srgbClr val="000000"/>
                  </a:solidFill>
                </a:uFill>
                <a:latin typeface="Times New Roman"/>
                <a:ea typeface="Times New Roman"/>
                <a:cs typeface="Times New Roman"/>
                <a:sym typeface="Times New Roman"/>
              </a:defRPr>
            </a:pPr>
            <a:r>
              <a:t>Děti přistěhovalců.</a:t>
            </a:r>
          </a:p>
          <a:p>
            <a:pPr marL="267804" indent="-226313" algn="just" defTabSz="445712">
              <a:lnSpc>
                <a:spcPct val="150000"/>
              </a:lnSpc>
              <a:buSzPct val="100000"/>
              <a:buFont typeface="Times New Roman"/>
              <a:defRPr sz="2079" cap="none">
                <a:uFill>
                  <a:solidFill>
                    <a:srgbClr val="000000"/>
                  </a:solidFill>
                </a:uFill>
                <a:latin typeface="Times New Roman"/>
                <a:ea typeface="Times New Roman"/>
                <a:cs typeface="Times New Roman"/>
                <a:sym typeface="Times New Roman"/>
              </a:defRPr>
            </a:pPr>
            <a:r>
              <a:t>Děti z rodin rodičů s rozdílnou charakteristikou, napojených na různorodé komunity či nekompatibilní způsoby života (Gilbert, 2011, s. 66).</a:t>
            </a:r>
          </a:p>
        </p:txBody>
      </p:sp>
    </p:spTree>
    <p:extLst>
      <p:ext uri="{BB962C8B-B14F-4D97-AF65-F5344CB8AC3E}">
        <p14:creationId xmlns:p14="http://schemas.microsoft.com/office/powerpoint/2010/main" val="4125161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Nadpis 1"/>
          <p:cNvSpPr txBox="1">
            <a:spLocks noGrp="1"/>
          </p:cNvSpPr>
          <p:nvPr>
            <p:ph type="title"/>
          </p:nvPr>
        </p:nvSpPr>
        <p:spPr>
          <a:xfrm>
            <a:off x="913776" y="643466"/>
            <a:ext cx="3418784" cy="4308475"/>
          </a:xfrm>
          <a:prstGeom prst="rect">
            <a:avLst/>
          </a:prstGeom>
        </p:spPr>
        <p:txBody>
          <a:bodyPr anchor="t">
            <a:normAutofit/>
          </a:bodyPr>
          <a:lstStyle/>
          <a:p>
            <a:pPr algn="l"/>
            <a:r>
              <a:rPr lang="cs-CZ" sz="4400"/>
              <a:t>Historie ochrany dětství</a:t>
            </a:r>
          </a:p>
        </p:txBody>
      </p:sp>
      <p:sp>
        <p:nvSpPr>
          <p:cNvPr id="208" name="Zástupný symbol pro obsah 2"/>
          <p:cNvSpPr txBox="1">
            <a:spLocks noGrp="1"/>
          </p:cNvSpPr>
          <p:nvPr>
            <p:ph type="body" idx="4294967295"/>
          </p:nvPr>
        </p:nvSpPr>
        <p:spPr>
          <a:xfrm>
            <a:off x="4654295" y="643466"/>
            <a:ext cx="6623305" cy="4308476"/>
          </a:xfrm>
          <a:prstGeom prst="rect">
            <a:avLst/>
          </a:prstGeom>
        </p:spPr>
        <p:txBody>
          <a:bodyPr>
            <a:normAutofit/>
          </a:bodyPr>
          <a:lstStyle/>
          <a:p>
            <a:pPr marL="219455" indent="-219455" defTabSz="877823">
              <a:spcBef>
                <a:spcPts val="900"/>
              </a:spcBef>
              <a:defRPr sz="1919" cap="none"/>
            </a:pPr>
            <a:r>
              <a:rPr lang="cs-CZ" sz="1800"/>
              <a:t>Sparta, Řím</a:t>
            </a:r>
          </a:p>
          <a:p>
            <a:pPr marL="219455" indent="-219455" defTabSz="877823">
              <a:spcBef>
                <a:spcPts val="900"/>
              </a:spcBef>
              <a:defRPr sz="1919" cap="none"/>
            </a:pPr>
            <a:r>
              <a:rPr lang="cs-CZ" sz="1800"/>
              <a:t>Judaismus</a:t>
            </a:r>
          </a:p>
          <a:p>
            <a:pPr marL="219455" indent="-219455" defTabSz="877823">
              <a:spcBef>
                <a:spcPts val="900"/>
              </a:spcBef>
              <a:defRPr sz="1919" cap="none"/>
            </a:pPr>
            <a:r>
              <a:rPr lang="cs-CZ" sz="1800"/>
              <a:t>Inocenc III - torna 1066</a:t>
            </a:r>
          </a:p>
          <a:p>
            <a:pPr marL="219455" indent="-219455" defTabSz="877823">
              <a:spcBef>
                <a:spcPts val="900"/>
              </a:spcBef>
              <a:defRPr sz="1919" cap="none"/>
            </a:pPr>
            <a:r>
              <a:rPr lang="cs-CZ" sz="1800"/>
              <a:t>král Eduard - 1576, ochrana dívek před sexuálním zneužíváním</a:t>
            </a:r>
          </a:p>
          <a:p>
            <a:pPr marL="219455" indent="-219455" defTabSz="877823">
              <a:spcBef>
                <a:spcPts val="900"/>
              </a:spcBef>
              <a:defRPr sz="1919" cap="none"/>
            </a:pPr>
            <a:r>
              <a:rPr lang="cs-CZ" sz="1800"/>
              <a:t>Vincentina -1650</a:t>
            </a:r>
          </a:p>
          <a:p>
            <a:pPr marL="219455" indent="-219455" defTabSz="877823">
              <a:spcBef>
                <a:spcPts val="900"/>
              </a:spcBef>
              <a:defRPr sz="1919" cap="none"/>
            </a:pPr>
            <a:r>
              <a:rPr lang="cs-CZ" sz="1800"/>
              <a:t>Marie Terezie, evidenci vedl učitel nebo farář, trestné bylo jen zabití nebo zneužívání děvčat mladších 12 let</a:t>
            </a:r>
          </a:p>
          <a:p>
            <a:pPr marL="219455" indent="-219455" defTabSz="877823">
              <a:spcBef>
                <a:spcPts val="900"/>
              </a:spcBef>
              <a:defRPr sz="1919" cap="none"/>
            </a:pPr>
            <a:r>
              <a:rPr lang="cs-CZ" sz="1800"/>
              <a:t>Zakládání sirotčinců a opatroven</a:t>
            </a:r>
          </a:p>
        </p:txBody>
      </p:sp>
    </p:spTree>
    <p:extLst>
      <p:ext uri="{BB962C8B-B14F-4D97-AF65-F5344CB8AC3E}">
        <p14:creationId xmlns:p14="http://schemas.microsoft.com/office/powerpoint/2010/main" val="14467356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V XVIII. století rakouský zákoník rozlišuje trestné odložení dítěte, jedná se o případy, kdy si samo dítě nemůže k přežití pomoci a ani mu nemůže být pomoženo zvenčí. Věk dítěte, do kterého je možné jej odložit,  není specifikován. Upřednostňuje se zřeknutí se dítěte při porodu.…"/>
          <p:cNvSpPr txBox="1">
            <a:spLocks noGrp="1"/>
          </p:cNvSpPr>
          <p:nvPr>
            <p:ph type="body" idx="1"/>
          </p:nvPr>
        </p:nvSpPr>
        <p:spPr>
          <a:xfrm>
            <a:off x="2844486" y="1950440"/>
            <a:ext cx="8433113" cy="3840760"/>
          </a:xfrm>
          <a:prstGeom prst="rect">
            <a:avLst/>
          </a:prstGeom>
        </p:spPr>
        <p:txBody>
          <a:bodyPr vert="horz" lIns="91440" tIns="45720" rIns="91440" bIns="45720" rtlCol="0" anchor="ctr">
            <a:noAutofit/>
          </a:bodyPr>
          <a:lstStyle/>
          <a:p>
            <a:pPr marL="0">
              <a:spcBef>
                <a:spcPts val="0"/>
              </a:spcBef>
              <a:spcAft>
                <a:spcPts val="600"/>
              </a:spcAft>
              <a:buSzTx/>
              <a:defRPr sz="1200" cap="none">
                <a:uFill>
                  <a:solidFill>
                    <a:srgbClr val="000000"/>
                  </a:solidFill>
                </a:uFill>
                <a:latin typeface="Times New Roman"/>
                <a:ea typeface="Times New Roman"/>
                <a:cs typeface="Times New Roman"/>
                <a:sym typeface="Times New Roman"/>
              </a:defRPr>
            </a:pPr>
            <a:r>
              <a:rPr lang="en-US" sz="2000" dirty="0"/>
              <a:t>V XVIII. </a:t>
            </a:r>
            <a:r>
              <a:rPr lang="en-US" sz="2000" dirty="0" err="1"/>
              <a:t>století</a:t>
            </a:r>
            <a:r>
              <a:rPr lang="en-US" sz="2000" dirty="0"/>
              <a:t> </a:t>
            </a:r>
            <a:r>
              <a:rPr lang="en-US" sz="2000" dirty="0" err="1"/>
              <a:t>rakouský</a:t>
            </a:r>
            <a:r>
              <a:rPr lang="en-US" sz="2000" dirty="0"/>
              <a:t> </a:t>
            </a:r>
            <a:r>
              <a:rPr lang="en-US" sz="2000" dirty="0" err="1"/>
              <a:t>zákoník</a:t>
            </a:r>
            <a:r>
              <a:rPr lang="en-US" sz="2000" dirty="0"/>
              <a:t> </a:t>
            </a:r>
            <a:r>
              <a:rPr lang="en-US" sz="2000" dirty="0" err="1"/>
              <a:t>rozlišuje</a:t>
            </a:r>
            <a:r>
              <a:rPr lang="en-US" sz="2000" dirty="0"/>
              <a:t> </a:t>
            </a:r>
            <a:r>
              <a:rPr lang="en-US" sz="2000" dirty="0" err="1"/>
              <a:t>trestné</a:t>
            </a:r>
            <a:r>
              <a:rPr lang="en-US" sz="2000" dirty="0"/>
              <a:t> </a:t>
            </a:r>
            <a:r>
              <a:rPr lang="en-US" sz="2000" dirty="0" err="1"/>
              <a:t>odložení</a:t>
            </a:r>
            <a:r>
              <a:rPr lang="en-US" sz="2000" dirty="0"/>
              <a:t> </a:t>
            </a:r>
            <a:r>
              <a:rPr lang="en-US" sz="2000" dirty="0" err="1"/>
              <a:t>dítěte</a:t>
            </a:r>
            <a:r>
              <a:rPr lang="en-US" sz="2000" dirty="0"/>
              <a:t>, </a:t>
            </a:r>
            <a:r>
              <a:rPr lang="en-US" sz="2000" dirty="0" err="1"/>
              <a:t>jedná</a:t>
            </a:r>
            <a:r>
              <a:rPr lang="en-US" sz="2000" dirty="0"/>
              <a:t> se o </a:t>
            </a:r>
            <a:r>
              <a:rPr lang="en-US" sz="2000" dirty="0" err="1"/>
              <a:t>případy</a:t>
            </a:r>
            <a:r>
              <a:rPr lang="en-US" sz="2000" dirty="0"/>
              <a:t>, </a:t>
            </a:r>
            <a:r>
              <a:rPr lang="en-US" sz="2000" dirty="0" err="1"/>
              <a:t>kdy</a:t>
            </a:r>
            <a:r>
              <a:rPr lang="en-US" sz="2000" dirty="0"/>
              <a:t> </a:t>
            </a:r>
            <a:r>
              <a:rPr lang="en-US" sz="2000" dirty="0" err="1"/>
              <a:t>si</a:t>
            </a:r>
            <a:r>
              <a:rPr lang="en-US" sz="2000" dirty="0"/>
              <a:t> </a:t>
            </a:r>
            <a:r>
              <a:rPr lang="en-US" sz="2000" dirty="0" err="1"/>
              <a:t>samo</a:t>
            </a:r>
            <a:r>
              <a:rPr lang="en-US" sz="2000" dirty="0"/>
              <a:t> </a:t>
            </a:r>
            <a:r>
              <a:rPr lang="en-US" sz="2000" dirty="0" err="1"/>
              <a:t>dítě</a:t>
            </a:r>
            <a:r>
              <a:rPr lang="en-US" sz="2000" dirty="0"/>
              <a:t> </a:t>
            </a:r>
            <a:r>
              <a:rPr lang="en-US" sz="2000" dirty="0" err="1"/>
              <a:t>nemůže</a:t>
            </a:r>
            <a:r>
              <a:rPr lang="en-US" sz="2000" dirty="0"/>
              <a:t> k </a:t>
            </a:r>
            <a:r>
              <a:rPr lang="en-US" sz="2000" dirty="0" err="1"/>
              <a:t>přežití</a:t>
            </a:r>
            <a:r>
              <a:rPr lang="en-US" sz="2000" dirty="0"/>
              <a:t> </a:t>
            </a:r>
            <a:r>
              <a:rPr lang="en-US" sz="2000" dirty="0" err="1"/>
              <a:t>pomoci</a:t>
            </a:r>
            <a:r>
              <a:rPr lang="en-US" sz="2000" dirty="0"/>
              <a:t> a ani mu </a:t>
            </a:r>
            <a:r>
              <a:rPr lang="en-US" sz="2000" dirty="0" err="1"/>
              <a:t>nemůže</a:t>
            </a:r>
            <a:r>
              <a:rPr lang="en-US" sz="2000" dirty="0"/>
              <a:t> </a:t>
            </a:r>
            <a:r>
              <a:rPr lang="en-US" sz="2000" dirty="0" err="1"/>
              <a:t>být</a:t>
            </a:r>
            <a:r>
              <a:rPr lang="en-US" sz="2000" dirty="0"/>
              <a:t> </a:t>
            </a:r>
            <a:r>
              <a:rPr lang="en-US" sz="2000" dirty="0" err="1"/>
              <a:t>pomoženo</a:t>
            </a:r>
            <a:r>
              <a:rPr lang="en-US" sz="2000" dirty="0"/>
              <a:t> </a:t>
            </a:r>
            <a:r>
              <a:rPr lang="en-US" sz="2000" dirty="0" err="1"/>
              <a:t>zvenčí</a:t>
            </a:r>
            <a:r>
              <a:rPr lang="en-US" sz="2000" dirty="0"/>
              <a:t>. </a:t>
            </a:r>
            <a:r>
              <a:rPr lang="en-US" sz="2000" dirty="0" err="1"/>
              <a:t>Věk</a:t>
            </a:r>
            <a:r>
              <a:rPr lang="en-US" sz="2000" dirty="0"/>
              <a:t> </a:t>
            </a:r>
            <a:r>
              <a:rPr lang="en-US" sz="2000" dirty="0" err="1"/>
              <a:t>dítěte</a:t>
            </a:r>
            <a:r>
              <a:rPr lang="en-US" sz="2000" dirty="0"/>
              <a:t>, do </a:t>
            </a:r>
            <a:r>
              <a:rPr lang="en-US" sz="2000" dirty="0" err="1"/>
              <a:t>kterého</a:t>
            </a:r>
            <a:r>
              <a:rPr lang="en-US" sz="2000" dirty="0"/>
              <a:t> je </a:t>
            </a:r>
            <a:r>
              <a:rPr lang="en-US" sz="2000" dirty="0" err="1"/>
              <a:t>možné</a:t>
            </a:r>
            <a:r>
              <a:rPr lang="en-US" sz="2000" dirty="0"/>
              <a:t> </a:t>
            </a:r>
            <a:r>
              <a:rPr lang="en-US" sz="2000" dirty="0" err="1"/>
              <a:t>jej</a:t>
            </a:r>
            <a:r>
              <a:rPr lang="en-US" sz="2000" dirty="0"/>
              <a:t> </a:t>
            </a:r>
            <a:r>
              <a:rPr lang="en-US" sz="2000" dirty="0" err="1"/>
              <a:t>odložit</a:t>
            </a:r>
            <a:r>
              <a:rPr lang="en-US" sz="2000" dirty="0"/>
              <a:t>, </a:t>
            </a:r>
            <a:r>
              <a:rPr lang="en-US" sz="2000" dirty="0" err="1"/>
              <a:t>není</a:t>
            </a:r>
            <a:r>
              <a:rPr lang="en-US" sz="2000" dirty="0"/>
              <a:t> </a:t>
            </a:r>
            <a:r>
              <a:rPr lang="en-US" sz="2000" dirty="0" err="1"/>
              <a:t>specifikován</a:t>
            </a:r>
            <a:r>
              <a:rPr lang="en-US" sz="2000" dirty="0"/>
              <a:t>. </a:t>
            </a:r>
            <a:r>
              <a:rPr lang="en-US" sz="2000" dirty="0" err="1"/>
              <a:t>Upřednostňuje</a:t>
            </a:r>
            <a:r>
              <a:rPr lang="en-US" sz="2000" dirty="0"/>
              <a:t> se </a:t>
            </a:r>
            <a:r>
              <a:rPr lang="en-US" sz="2000" dirty="0" err="1"/>
              <a:t>zřeknutí</a:t>
            </a:r>
            <a:r>
              <a:rPr lang="en-US" sz="2000" dirty="0"/>
              <a:t> se </a:t>
            </a:r>
            <a:r>
              <a:rPr lang="en-US" sz="2000" dirty="0" err="1"/>
              <a:t>dítěte</a:t>
            </a:r>
            <a:r>
              <a:rPr lang="en-US" sz="2000" dirty="0"/>
              <a:t> </a:t>
            </a:r>
            <a:r>
              <a:rPr lang="en-US" sz="2000" dirty="0" err="1"/>
              <a:t>při</a:t>
            </a:r>
            <a:r>
              <a:rPr lang="en-US" sz="2000" dirty="0"/>
              <a:t> </a:t>
            </a:r>
            <a:r>
              <a:rPr lang="en-US" sz="2000" dirty="0" err="1"/>
              <a:t>porodu</a:t>
            </a:r>
            <a:r>
              <a:rPr lang="en-US" sz="2000" dirty="0"/>
              <a:t>. </a:t>
            </a:r>
          </a:p>
          <a:p>
            <a:pPr marL="0">
              <a:spcBef>
                <a:spcPts val="0"/>
              </a:spcBef>
              <a:spcAft>
                <a:spcPts val="600"/>
              </a:spcAft>
              <a:buSzTx/>
              <a:defRPr sz="1200" cap="none">
                <a:uFill>
                  <a:solidFill>
                    <a:srgbClr val="000000"/>
                  </a:solidFill>
                </a:uFill>
                <a:latin typeface="Times New Roman"/>
                <a:ea typeface="Times New Roman"/>
                <a:cs typeface="Times New Roman"/>
                <a:sym typeface="Times New Roman"/>
              </a:defRPr>
            </a:pPr>
            <a:r>
              <a:rPr lang="en-US" sz="2000" dirty="0" err="1"/>
              <a:t>Až</a:t>
            </a:r>
            <a:r>
              <a:rPr lang="en-US" sz="2000" dirty="0"/>
              <a:t> do </a:t>
            </a:r>
            <a:r>
              <a:rPr lang="en-US" sz="2000" dirty="0" err="1"/>
              <a:t>konce</a:t>
            </a:r>
            <a:r>
              <a:rPr lang="en-US" sz="2000" dirty="0"/>
              <a:t> XVIII. </a:t>
            </a:r>
            <a:r>
              <a:rPr lang="en-US" sz="2000" dirty="0" err="1"/>
              <a:t>století</a:t>
            </a:r>
            <a:r>
              <a:rPr lang="en-US" sz="2000" dirty="0"/>
              <a:t> se </a:t>
            </a:r>
            <a:r>
              <a:rPr lang="en-US" sz="2000" dirty="0" err="1"/>
              <a:t>ustálila</a:t>
            </a:r>
            <a:r>
              <a:rPr lang="en-US" sz="2000" dirty="0"/>
              <a:t> </a:t>
            </a:r>
            <a:r>
              <a:rPr lang="en-US" sz="2000" dirty="0" err="1"/>
              <a:t>praxe</a:t>
            </a:r>
            <a:r>
              <a:rPr lang="en-US" sz="2000" dirty="0"/>
              <a:t> </a:t>
            </a:r>
            <a:r>
              <a:rPr lang="en-US" sz="2000" dirty="0" err="1"/>
              <a:t>tzv</a:t>
            </a:r>
            <a:r>
              <a:rPr lang="en-US" sz="2000" dirty="0"/>
              <a:t>. </a:t>
            </a:r>
            <a:r>
              <a:rPr lang="en-US" sz="2000" dirty="0" err="1"/>
              <a:t>kojných</a:t>
            </a:r>
            <a:r>
              <a:rPr lang="en-US" sz="2000" dirty="0"/>
              <a:t>, </a:t>
            </a:r>
            <a:r>
              <a:rPr lang="en-US" sz="2000" dirty="0" err="1"/>
              <a:t>kdy</a:t>
            </a:r>
            <a:r>
              <a:rPr lang="en-US" sz="2000" dirty="0"/>
              <a:t> </a:t>
            </a:r>
            <a:r>
              <a:rPr lang="en-US" sz="2000" dirty="0" err="1"/>
              <a:t>dítě</a:t>
            </a:r>
            <a:r>
              <a:rPr lang="en-US" sz="2000" dirty="0"/>
              <a:t> </a:t>
            </a:r>
            <a:r>
              <a:rPr lang="en-US" sz="2000" dirty="0" err="1"/>
              <a:t>bylo</a:t>
            </a:r>
            <a:r>
              <a:rPr lang="en-US" sz="2000" dirty="0"/>
              <a:t> po </a:t>
            </a:r>
            <a:r>
              <a:rPr lang="en-US" sz="2000" dirty="0" err="1"/>
              <a:t>narození</a:t>
            </a:r>
            <a:r>
              <a:rPr lang="en-US" sz="2000" dirty="0"/>
              <a:t> </a:t>
            </a:r>
            <a:r>
              <a:rPr lang="en-US" sz="2000" dirty="0" err="1"/>
              <a:t>předáno</a:t>
            </a:r>
            <a:r>
              <a:rPr lang="en-US" sz="2000" dirty="0"/>
              <a:t> </a:t>
            </a:r>
            <a:r>
              <a:rPr lang="en-US" sz="2000" dirty="0" err="1"/>
              <a:t>kojné</a:t>
            </a:r>
            <a:r>
              <a:rPr lang="en-US" sz="2000" dirty="0"/>
              <a:t>, </a:t>
            </a:r>
            <a:r>
              <a:rPr lang="en-US" sz="2000" dirty="0" err="1"/>
              <a:t>jí</a:t>
            </a:r>
            <a:r>
              <a:rPr lang="en-US" sz="2000" dirty="0"/>
              <a:t> </a:t>
            </a:r>
            <a:r>
              <a:rPr lang="en-US" sz="2000" dirty="0" err="1"/>
              <a:t>pak</a:t>
            </a:r>
            <a:r>
              <a:rPr lang="en-US" sz="2000" dirty="0"/>
              <a:t> </a:t>
            </a:r>
            <a:r>
              <a:rPr lang="en-US" sz="2000" dirty="0" err="1"/>
              <a:t>byla</a:t>
            </a:r>
            <a:r>
              <a:rPr lang="en-US" sz="2000" dirty="0"/>
              <a:t> </a:t>
            </a:r>
            <a:r>
              <a:rPr lang="en-US" sz="2000" dirty="0" err="1"/>
              <a:t>tato</a:t>
            </a:r>
            <a:r>
              <a:rPr lang="en-US" sz="2000" dirty="0"/>
              <a:t> </a:t>
            </a:r>
            <a:r>
              <a:rPr lang="en-US" sz="2000" dirty="0" err="1"/>
              <a:t>péče</a:t>
            </a:r>
            <a:r>
              <a:rPr lang="en-US" sz="2000" dirty="0"/>
              <a:t> </a:t>
            </a:r>
            <a:r>
              <a:rPr lang="en-US" sz="2000" dirty="0" err="1"/>
              <a:t>hrazena</a:t>
            </a:r>
            <a:r>
              <a:rPr lang="en-US" sz="2000" dirty="0"/>
              <a:t>. </a:t>
            </a:r>
            <a:r>
              <a:rPr lang="en-US" sz="2000" dirty="0" err="1"/>
              <a:t>Způsobem</a:t>
            </a:r>
            <a:r>
              <a:rPr lang="en-US" sz="2000" dirty="0"/>
              <a:t> </a:t>
            </a:r>
            <a:r>
              <a:rPr lang="en-US" sz="2000" dirty="0" err="1"/>
              <a:t>kojných</a:t>
            </a:r>
            <a:r>
              <a:rPr lang="en-US" sz="2000" dirty="0"/>
              <a:t> se v </a:t>
            </a:r>
            <a:r>
              <a:rPr lang="en-US" sz="2000" dirty="0" err="1"/>
              <a:t>roce</a:t>
            </a:r>
            <a:r>
              <a:rPr lang="en-US" sz="2000" dirty="0"/>
              <a:t> 1775 </a:t>
            </a:r>
            <a:r>
              <a:rPr lang="en-US" sz="2000" dirty="0" err="1"/>
              <a:t>vydržovalo</a:t>
            </a:r>
            <a:r>
              <a:rPr lang="en-US" sz="2000" dirty="0"/>
              <a:t> </a:t>
            </a:r>
            <a:r>
              <a:rPr lang="en-US" sz="2000" dirty="0" err="1"/>
              <a:t>Vlašským</a:t>
            </a:r>
            <a:r>
              <a:rPr lang="en-US" sz="2000" dirty="0"/>
              <a:t> </a:t>
            </a:r>
            <a:r>
              <a:rPr lang="en-US" sz="2000" dirty="0" err="1"/>
              <a:t>špitálem</a:t>
            </a:r>
            <a:r>
              <a:rPr lang="en-US" sz="2000" dirty="0"/>
              <a:t> v </a:t>
            </a:r>
            <a:r>
              <a:rPr lang="en-US" sz="2000" dirty="0" err="1"/>
              <a:t>Praze</a:t>
            </a:r>
            <a:r>
              <a:rPr lang="en-US" sz="2000" dirty="0"/>
              <a:t> 278 </a:t>
            </a:r>
            <a:r>
              <a:rPr lang="en-US" sz="2000" dirty="0" err="1"/>
              <a:t>dětí</a:t>
            </a:r>
            <a:r>
              <a:rPr lang="en-US" sz="2000" dirty="0"/>
              <a:t> (</a:t>
            </a:r>
            <a:r>
              <a:rPr lang="en-US" sz="2000" dirty="0" err="1"/>
              <a:t>Landerová-Rýdl</a:t>
            </a:r>
            <a:r>
              <a:rPr lang="en-US" sz="2000" dirty="0"/>
              <a:t>, 2006). </a:t>
            </a:r>
            <a:r>
              <a:rPr lang="en-US" sz="2000" dirty="0" err="1"/>
              <a:t>Občas</a:t>
            </a:r>
            <a:r>
              <a:rPr lang="en-US" sz="2000" dirty="0"/>
              <a:t> se </a:t>
            </a:r>
            <a:r>
              <a:rPr lang="en-US" sz="2000" dirty="0" err="1"/>
              <a:t>tento</a:t>
            </a:r>
            <a:r>
              <a:rPr lang="en-US" sz="2000" dirty="0"/>
              <a:t> </a:t>
            </a:r>
            <a:r>
              <a:rPr lang="en-US" sz="2000" dirty="0" err="1"/>
              <a:t>způsob</a:t>
            </a:r>
            <a:r>
              <a:rPr lang="en-US" sz="2000" dirty="0"/>
              <a:t> </a:t>
            </a:r>
            <a:r>
              <a:rPr lang="en-US" sz="2000" dirty="0" err="1"/>
              <a:t>změnil</a:t>
            </a:r>
            <a:r>
              <a:rPr lang="en-US" sz="2000" dirty="0"/>
              <a:t> </a:t>
            </a:r>
            <a:r>
              <a:rPr lang="en-US" sz="2000" dirty="0" err="1"/>
              <a:t>ve</a:t>
            </a:r>
            <a:r>
              <a:rPr lang="en-US" sz="2000" dirty="0"/>
              <a:t> </a:t>
            </a:r>
            <a:r>
              <a:rPr lang="en-US" sz="2000" dirty="0" err="1"/>
              <a:t>výrobní</a:t>
            </a:r>
            <a:r>
              <a:rPr lang="en-US" sz="2000" dirty="0"/>
              <a:t> </a:t>
            </a:r>
            <a:r>
              <a:rPr lang="en-US" sz="2000" dirty="0" err="1"/>
              <a:t>odvětví</a:t>
            </a:r>
            <a:r>
              <a:rPr lang="en-US" sz="2000" dirty="0"/>
              <a:t> – </a:t>
            </a:r>
            <a:r>
              <a:rPr lang="en-US" sz="2000" dirty="0" err="1"/>
              <a:t>Bulánky</a:t>
            </a:r>
            <a:r>
              <a:rPr lang="en-US" sz="2000" dirty="0"/>
              <a:t> </a:t>
            </a:r>
            <a:r>
              <a:rPr lang="en-US" sz="2000" dirty="0" err="1"/>
              <a:t>na</a:t>
            </a:r>
            <a:r>
              <a:rPr lang="en-US" sz="2000" dirty="0"/>
              <a:t> </a:t>
            </a:r>
            <a:r>
              <a:rPr lang="en-US" sz="2000" dirty="0" err="1"/>
              <a:t>Černokostelecku</a:t>
            </a:r>
            <a:r>
              <a:rPr lang="en-US" sz="2000" dirty="0"/>
              <a:t> s 270 </a:t>
            </a:r>
            <a:r>
              <a:rPr lang="en-US" sz="2000" dirty="0" err="1"/>
              <a:t>obyvateli</a:t>
            </a:r>
            <a:r>
              <a:rPr lang="en-US" sz="2000" dirty="0"/>
              <a:t> se </a:t>
            </a:r>
            <a:r>
              <a:rPr lang="en-US" sz="2000" dirty="0" err="1"/>
              <a:t>starali</a:t>
            </a:r>
            <a:r>
              <a:rPr lang="en-US" sz="2000" dirty="0"/>
              <a:t> o 420 </a:t>
            </a:r>
            <a:r>
              <a:rPr lang="en-US" sz="2000" dirty="0" err="1"/>
              <a:t>odložených</a:t>
            </a:r>
            <a:r>
              <a:rPr lang="en-US" sz="2000" dirty="0"/>
              <a:t> </a:t>
            </a:r>
            <a:r>
              <a:rPr lang="en-US" sz="2000" dirty="0" err="1"/>
              <a:t>dětí</a:t>
            </a:r>
            <a:r>
              <a:rPr lang="en-US" sz="2000" dirty="0"/>
              <a:t> (</a:t>
            </a:r>
            <a:r>
              <a:rPr lang="en-US" sz="2000" dirty="0" err="1"/>
              <a:t>Červinková-Riegrová</a:t>
            </a:r>
            <a:r>
              <a:rPr lang="en-US" sz="2000" dirty="0"/>
              <a:t>, 1887, s. 82 a </a:t>
            </a:r>
            <a:r>
              <a:rPr lang="en-US" sz="2000" dirty="0" err="1"/>
              <a:t>násl</a:t>
            </a:r>
            <a:r>
              <a:rPr lang="en-US" sz="2000" dirty="0"/>
              <a:t>.). </a:t>
            </a:r>
            <a:r>
              <a:rPr lang="en-US" sz="2000" dirty="0" err="1"/>
              <a:t>Děti</a:t>
            </a:r>
            <a:r>
              <a:rPr lang="en-US" sz="2000" dirty="0"/>
              <a:t> se </a:t>
            </a:r>
            <a:r>
              <a:rPr lang="en-US" sz="2000" dirty="0" err="1"/>
              <a:t>vracely</a:t>
            </a:r>
            <a:r>
              <a:rPr lang="en-US" sz="2000" dirty="0"/>
              <a:t> </a:t>
            </a:r>
            <a:r>
              <a:rPr lang="en-US" sz="2000" dirty="0" err="1"/>
              <a:t>zpět</a:t>
            </a:r>
            <a:r>
              <a:rPr lang="en-US" sz="2000" dirty="0"/>
              <a:t> do </a:t>
            </a:r>
            <a:r>
              <a:rPr lang="en-US" sz="2000" dirty="0" err="1"/>
              <a:t>Vlašského</a:t>
            </a:r>
            <a:r>
              <a:rPr lang="en-US" sz="2000" dirty="0"/>
              <a:t> </a:t>
            </a:r>
            <a:r>
              <a:rPr lang="en-US" sz="2000" dirty="0" err="1"/>
              <a:t>špitálu</a:t>
            </a:r>
            <a:r>
              <a:rPr lang="en-US" sz="2000" dirty="0"/>
              <a:t> v 6 </a:t>
            </a:r>
            <a:r>
              <a:rPr lang="en-US" sz="2000" dirty="0" err="1"/>
              <a:t>letech</a:t>
            </a:r>
            <a:r>
              <a:rPr lang="en-US" sz="2000" dirty="0"/>
              <a:t>, </a:t>
            </a:r>
            <a:r>
              <a:rPr lang="en-US" sz="2000" dirty="0" err="1"/>
              <a:t>kdy</a:t>
            </a:r>
            <a:r>
              <a:rPr lang="en-US" sz="2000" dirty="0"/>
              <a:t> </a:t>
            </a:r>
            <a:r>
              <a:rPr lang="en-US" sz="2000" dirty="0" err="1"/>
              <a:t>končily</a:t>
            </a:r>
            <a:r>
              <a:rPr lang="en-US" sz="2000" dirty="0"/>
              <a:t> </a:t>
            </a:r>
            <a:r>
              <a:rPr lang="en-US" sz="2000" dirty="0" err="1"/>
              <a:t>platby</a:t>
            </a:r>
            <a:r>
              <a:rPr lang="en-US" sz="2000" dirty="0"/>
              <a:t> za </a:t>
            </a:r>
            <a:r>
              <a:rPr lang="en-US" sz="2000" dirty="0" err="1"/>
              <a:t>péči</a:t>
            </a:r>
            <a:r>
              <a:rPr lang="en-US" sz="2000" dirty="0"/>
              <a:t> o </a:t>
            </a:r>
            <a:r>
              <a:rPr lang="en-US" sz="2000" dirty="0" err="1"/>
              <a:t>dítě</a:t>
            </a:r>
            <a:r>
              <a:rPr lang="en-US" sz="2000" dirty="0"/>
              <a:t>. Pak se </a:t>
            </a:r>
            <a:r>
              <a:rPr lang="en-US" sz="2000" dirty="0" err="1"/>
              <a:t>děti</a:t>
            </a:r>
            <a:r>
              <a:rPr lang="en-US" sz="2000" dirty="0"/>
              <a:t> </a:t>
            </a:r>
            <a:r>
              <a:rPr lang="en-US" sz="2000" dirty="0" err="1"/>
              <a:t>dávaly</a:t>
            </a:r>
            <a:r>
              <a:rPr lang="en-US" sz="2000" dirty="0"/>
              <a:t> </a:t>
            </a:r>
            <a:r>
              <a:rPr lang="en-US" sz="2000" dirty="0" err="1"/>
              <a:t>buď</a:t>
            </a:r>
            <a:r>
              <a:rPr lang="en-US" sz="2000" dirty="0"/>
              <a:t> do </a:t>
            </a:r>
            <a:r>
              <a:rPr lang="en-US" sz="2000" dirty="0" err="1"/>
              <a:t>domovské</a:t>
            </a:r>
            <a:r>
              <a:rPr lang="en-US" sz="2000" dirty="0"/>
              <a:t> </a:t>
            </a:r>
            <a:r>
              <a:rPr lang="en-US" sz="2000" dirty="0" err="1"/>
              <a:t>obce</a:t>
            </a:r>
            <a:r>
              <a:rPr lang="en-US" sz="2000" dirty="0"/>
              <a:t>, </a:t>
            </a:r>
            <a:r>
              <a:rPr lang="en-US" sz="2000" dirty="0" err="1"/>
              <a:t>nebo</a:t>
            </a:r>
            <a:r>
              <a:rPr lang="en-US" sz="2000" dirty="0"/>
              <a:t> </a:t>
            </a:r>
            <a:r>
              <a:rPr lang="en-US" sz="2000" dirty="0" err="1"/>
              <a:t>zůstávaly</a:t>
            </a:r>
            <a:r>
              <a:rPr lang="en-US" sz="2000" dirty="0"/>
              <a:t> v </a:t>
            </a:r>
            <a:r>
              <a:rPr lang="en-US" sz="2000" dirty="0" err="1"/>
              <a:t>sirotčinci</a:t>
            </a:r>
            <a:r>
              <a:rPr lang="en-US" sz="2000" dirty="0"/>
              <a:t>. Od 14 let se </a:t>
            </a:r>
            <a:r>
              <a:rPr lang="en-US" sz="2000" dirty="0" err="1"/>
              <a:t>museli</a:t>
            </a:r>
            <a:r>
              <a:rPr lang="en-US" sz="2000" dirty="0"/>
              <a:t> </a:t>
            </a:r>
            <a:r>
              <a:rPr lang="en-US" sz="2000" dirty="0" err="1"/>
              <a:t>jít</a:t>
            </a:r>
            <a:r>
              <a:rPr lang="en-US" sz="2000" dirty="0"/>
              <a:t> </a:t>
            </a:r>
            <a:r>
              <a:rPr lang="en-US" sz="2000" dirty="0" err="1"/>
              <a:t>učit</a:t>
            </a:r>
            <a:r>
              <a:rPr lang="en-US" sz="2000" dirty="0"/>
              <a:t> </a:t>
            </a:r>
            <a:r>
              <a:rPr lang="en-US" sz="2000" dirty="0" err="1"/>
              <a:t>řemeslu</a:t>
            </a:r>
            <a:r>
              <a:rPr lang="en-US" sz="2000" dirty="0"/>
              <a:t> a </a:t>
            </a:r>
            <a:r>
              <a:rPr lang="en-US" sz="2000" dirty="0" err="1"/>
              <a:t>dívky</a:t>
            </a:r>
            <a:r>
              <a:rPr lang="en-US" sz="2000" dirty="0"/>
              <a:t> </a:t>
            </a:r>
            <a:r>
              <a:rPr lang="en-US" sz="2000" dirty="0" err="1"/>
              <a:t>nastupovaly</a:t>
            </a:r>
            <a:r>
              <a:rPr lang="en-US" sz="2000" dirty="0"/>
              <a:t> do </a:t>
            </a:r>
            <a:r>
              <a:rPr lang="en-US" sz="2000" dirty="0" err="1"/>
              <a:t>služby</a:t>
            </a:r>
            <a:r>
              <a:rPr lang="en-US" sz="2000" dirty="0"/>
              <a:t>. </a:t>
            </a:r>
          </a:p>
          <a:p>
            <a:pPr marL="0">
              <a:spcBef>
                <a:spcPts val="0"/>
              </a:spcBef>
              <a:spcAft>
                <a:spcPts val="600"/>
              </a:spcAft>
              <a:buSzTx/>
              <a:defRPr sz="1200" cap="none">
                <a:uFill>
                  <a:solidFill>
                    <a:srgbClr val="000000"/>
                  </a:solidFill>
                </a:uFill>
                <a:latin typeface="Times New Roman"/>
                <a:ea typeface="Times New Roman"/>
                <a:cs typeface="Times New Roman"/>
                <a:sym typeface="Times New Roman"/>
              </a:defRPr>
            </a:pPr>
            <a:r>
              <a:rPr lang="en-US" sz="2000" dirty="0"/>
              <a:t>V </a:t>
            </a:r>
            <a:r>
              <a:rPr lang="en-US" sz="2000" dirty="0" err="1"/>
              <a:t>roce</a:t>
            </a:r>
            <a:r>
              <a:rPr lang="en-US" sz="2000" dirty="0"/>
              <a:t> 1881 reverend George Staite </a:t>
            </a:r>
            <a:r>
              <a:rPr lang="en-US" sz="2000" dirty="0" err="1"/>
              <a:t>píše</a:t>
            </a:r>
            <a:r>
              <a:rPr lang="en-US" sz="2000" dirty="0"/>
              <a:t> </a:t>
            </a:r>
            <a:r>
              <a:rPr lang="en-US" sz="2000" dirty="0" err="1"/>
              <a:t>ve</a:t>
            </a:r>
            <a:r>
              <a:rPr lang="en-US" sz="2000" dirty="0"/>
              <a:t> </a:t>
            </a:r>
            <a:r>
              <a:rPr lang="en-US" sz="2000" dirty="0" err="1"/>
              <a:t>svém</a:t>
            </a:r>
            <a:r>
              <a:rPr lang="en-US" sz="2000" dirty="0"/>
              <a:t> </a:t>
            </a:r>
            <a:r>
              <a:rPr lang="en-US" sz="2000" dirty="0" err="1"/>
              <a:t>dopise</a:t>
            </a:r>
            <a:r>
              <a:rPr lang="en-US" sz="2000" dirty="0"/>
              <a:t> pro Liverpool </a:t>
            </a:r>
            <a:r>
              <a:rPr lang="en-US" sz="2000" dirty="0" err="1"/>
              <a:t>Merkur</a:t>
            </a:r>
            <a:r>
              <a:rPr lang="en-US" sz="2000" dirty="0"/>
              <a:t>: </a:t>
            </a:r>
            <a:r>
              <a:rPr lang="en-US" sz="2000" i="1" dirty="0"/>
              <a:t>„</a:t>
            </a:r>
            <a:r>
              <a:rPr lang="en-US" sz="2000" i="1" dirty="0" err="1"/>
              <a:t>Když</a:t>
            </a:r>
            <a:r>
              <a:rPr lang="en-US" sz="2000" i="1" dirty="0"/>
              <a:t> </a:t>
            </a:r>
            <a:r>
              <a:rPr lang="en-US" sz="2000" i="1" dirty="0" err="1"/>
              <a:t>máme</a:t>
            </a:r>
            <a:r>
              <a:rPr lang="en-US" sz="2000" i="1" dirty="0"/>
              <a:t> </a:t>
            </a:r>
            <a:r>
              <a:rPr lang="en-US" sz="2000" i="1" dirty="0" err="1"/>
              <a:t>spolek</a:t>
            </a:r>
            <a:r>
              <a:rPr lang="en-US" sz="2000" i="1" dirty="0"/>
              <a:t> </a:t>
            </a:r>
            <a:r>
              <a:rPr lang="en-US" sz="2000" i="1" dirty="0" err="1"/>
              <a:t>na</a:t>
            </a:r>
            <a:r>
              <a:rPr lang="en-US" sz="2000" i="1" dirty="0"/>
              <a:t> </a:t>
            </a:r>
            <a:r>
              <a:rPr lang="en-US" sz="2000" i="1" dirty="0" err="1"/>
              <a:t>ochranu</a:t>
            </a:r>
            <a:r>
              <a:rPr lang="en-US" sz="2000" i="1" dirty="0"/>
              <a:t> </a:t>
            </a:r>
            <a:r>
              <a:rPr lang="en-US" sz="2000" i="1" dirty="0" err="1"/>
              <a:t>zvířat</a:t>
            </a:r>
            <a:r>
              <a:rPr lang="en-US" sz="2000" i="1" dirty="0"/>
              <a:t>, </a:t>
            </a:r>
            <a:r>
              <a:rPr lang="en-US" sz="2000" i="1" dirty="0" err="1"/>
              <a:t>nemůžeme</a:t>
            </a:r>
            <a:r>
              <a:rPr lang="en-US" sz="2000" i="1" dirty="0"/>
              <a:t> </a:t>
            </a:r>
            <a:r>
              <a:rPr lang="en-US" sz="2000" i="1" dirty="0" err="1"/>
              <a:t>mít</a:t>
            </a:r>
            <a:r>
              <a:rPr lang="en-US" sz="2000" i="1" dirty="0"/>
              <a:t> </a:t>
            </a:r>
            <a:r>
              <a:rPr lang="en-US" sz="2000" i="1" dirty="0" err="1"/>
              <a:t>spolek</a:t>
            </a:r>
            <a:r>
              <a:rPr lang="en-US" sz="2000" i="1" dirty="0"/>
              <a:t> </a:t>
            </a:r>
            <a:r>
              <a:rPr lang="en-US" sz="2000" i="1" dirty="0" err="1"/>
              <a:t>na</a:t>
            </a:r>
            <a:r>
              <a:rPr lang="en-US" sz="2000" i="1" dirty="0"/>
              <a:t> </a:t>
            </a:r>
            <a:r>
              <a:rPr lang="en-US" sz="2000" i="1" dirty="0" err="1"/>
              <a:t>ochranu</a:t>
            </a:r>
            <a:r>
              <a:rPr lang="en-US" sz="2000" i="1" dirty="0"/>
              <a:t> </a:t>
            </a:r>
            <a:r>
              <a:rPr lang="en-US" sz="2000" i="1" dirty="0" err="1"/>
              <a:t>dětí</a:t>
            </a:r>
            <a:r>
              <a:rPr lang="en-US" sz="2000" i="1" dirty="0"/>
              <a:t>?“</a:t>
            </a:r>
            <a:r>
              <a:rPr lang="en-US" sz="2000" dirty="0"/>
              <a:t> </a:t>
            </a:r>
          </a:p>
        </p:txBody>
      </p:sp>
      <p:sp>
        <p:nvSpPr>
          <p:cNvPr id="210" name="XVIII století"/>
          <p:cNvSpPr txBox="1">
            <a:spLocks noGrp="1"/>
          </p:cNvSpPr>
          <p:nvPr>
            <p:ph type="title"/>
          </p:nvPr>
        </p:nvSpPr>
        <p:spPr>
          <a:xfrm>
            <a:off x="2844486" y="186267"/>
            <a:ext cx="8433739" cy="1306972"/>
          </a:xfrm>
          <a:prstGeom prst="rect">
            <a:avLst/>
          </a:prstGeom>
        </p:spPr>
        <p:txBody>
          <a:bodyPr vert="horz" lIns="91440" tIns="45720" rIns="91440" bIns="45720" rtlCol="0" anchor="ctr">
            <a:normAutofit/>
          </a:bodyPr>
          <a:lstStyle/>
          <a:p>
            <a:r>
              <a:rPr lang="en-US" sz="4400" dirty="0"/>
              <a:t>XVIII </a:t>
            </a:r>
            <a:r>
              <a:rPr lang="en-US" sz="4400" dirty="0" err="1"/>
              <a:t>století</a:t>
            </a:r>
            <a:endParaRPr lang="en-US" sz="4400" dirty="0"/>
          </a:p>
        </p:txBody>
      </p:sp>
    </p:spTree>
    <p:extLst>
      <p:ext uri="{BB962C8B-B14F-4D97-AF65-F5344CB8AC3E}">
        <p14:creationId xmlns:p14="http://schemas.microsoft.com/office/powerpoint/2010/main" val="236075872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F3B7AF-69D2-474B-9114-DFD4323F2AF0}"/>
              </a:ext>
            </a:extLst>
          </p:cNvPr>
          <p:cNvSpPr>
            <a:spLocks noGrp="1"/>
          </p:cNvSpPr>
          <p:nvPr>
            <p:ph type="title"/>
          </p:nvPr>
        </p:nvSpPr>
        <p:spPr/>
        <p:txBody>
          <a:bodyPr/>
          <a:lstStyle/>
          <a:p>
            <a:r>
              <a:rPr lang="cs-CZ" dirty="0"/>
              <a:t>Co to je?</a:t>
            </a:r>
          </a:p>
        </p:txBody>
      </p:sp>
      <p:sp>
        <p:nvSpPr>
          <p:cNvPr id="3" name="Zástupný obsah 2">
            <a:extLst>
              <a:ext uri="{FF2B5EF4-FFF2-40B4-BE49-F238E27FC236}">
                <a16:creationId xmlns:a16="http://schemas.microsoft.com/office/drawing/2014/main" id="{AE7853C0-8992-474D-A3E3-D84DBC81B92F}"/>
              </a:ext>
            </a:extLst>
          </p:cNvPr>
          <p:cNvSpPr>
            <a:spLocks noGrp="1"/>
          </p:cNvSpPr>
          <p:nvPr>
            <p:ph idx="1"/>
          </p:nvPr>
        </p:nvSpPr>
        <p:spPr/>
        <p:txBody>
          <a:bodyPr/>
          <a:lstStyle/>
          <a:p>
            <a:r>
              <a:rPr lang="cs-CZ" dirty="0"/>
              <a:t>Sociálně-</a:t>
            </a:r>
            <a:r>
              <a:rPr lang="cs-CZ" b="1" dirty="0"/>
              <a:t>právní ochrana</a:t>
            </a:r>
            <a:r>
              <a:rPr lang="cs-CZ" dirty="0"/>
              <a:t> dítěte představuje zajištění </a:t>
            </a:r>
            <a:r>
              <a:rPr lang="cs-CZ" b="1" dirty="0"/>
              <a:t>práva</a:t>
            </a:r>
            <a:r>
              <a:rPr lang="cs-CZ" dirty="0"/>
              <a:t> dítěte na život, jeho příznivý vývoj, na rodičovskou péči a život v rodině, na identitu dítěte, svobodu myšlení, svědomí a náboženství, na vzdělání, zaměstnání, zahrnuje také </a:t>
            </a:r>
            <a:r>
              <a:rPr lang="cs-CZ" b="1" dirty="0"/>
              <a:t>ochranu</a:t>
            </a:r>
            <a:r>
              <a:rPr lang="cs-CZ" dirty="0"/>
              <a:t> dítěte před jakýmkoliv tělesným či duševním násilím, zanedbáváním, zneužíváním ...</a:t>
            </a:r>
          </a:p>
        </p:txBody>
      </p:sp>
    </p:spTree>
    <p:extLst>
      <p:ext uri="{BB962C8B-B14F-4D97-AF65-F5344CB8AC3E}">
        <p14:creationId xmlns:p14="http://schemas.microsoft.com/office/powerpoint/2010/main" val="22823108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B13A44-72F5-40FE-A36F-E0F0F080A197}"/>
              </a:ext>
            </a:extLst>
          </p:cNvPr>
          <p:cNvSpPr>
            <a:spLocks noGrp="1"/>
          </p:cNvSpPr>
          <p:nvPr>
            <p:ph type="title"/>
          </p:nvPr>
        </p:nvSpPr>
        <p:spPr/>
        <p:txBody>
          <a:bodyPr/>
          <a:lstStyle/>
          <a:p>
            <a:r>
              <a:rPr lang="cs-CZ" dirty="0"/>
              <a:t>Trauma </a:t>
            </a:r>
          </a:p>
        </p:txBody>
      </p:sp>
      <p:sp>
        <p:nvSpPr>
          <p:cNvPr id="3" name="Zástupný obsah 2">
            <a:extLst>
              <a:ext uri="{FF2B5EF4-FFF2-40B4-BE49-F238E27FC236}">
                <a16:creationId xmlns:a16="http://schemas.microsoft.com/office/drawing/2014/main" id="{39085C6E-8AC8-4DB7-814C-BCA1BD1A13AB}"/>
              </a:ext>
            </a:extLst>
          </p:cNvPr>
          <p:cNvSpPr>
            <a:spLocks noGrp="1"/>
          </p:cNvSpPr>
          <p:nvPr>
            <p:ph idx="1"/>
          </p:nvPr>
        </p:nvSpPr>
        <p:spPr/>
        <p:txBody>
          <a:bodyPr/>
          <a:lstStyle/>
          <a:p>
            <a:pPr algn="l"/>
            <a:r>
              <a:rPr lang="cs-CZ" b="1" i="0" dirty="0">
                <a:effectLst/>
                <a:latin typeface="Arial" panose="020B0604020202020204" pitchFamily="34" charset="0"/>
              </a:rPr>
              <a:t>Psychické</a:t>
            </a:r>
            <a:r>
              <a:rPr lang="cs-CZ" b="0" i="0" dirty="0">
                <a:effectLst/>
                <a:latin typeface="Arial" panose="020B0604020202020204" pitchFamily="34" charset="0"/>
              </a:rPr>
              <a:t> (nebo též </a:t>
            </a:r>
            <a:r>
              <a:rPr lang="cs-CZ" b="1" i="0" dirty="0">
                <a:effectLst/>
                <a:latin typeface="Arial" panose="020B0604020202020204" pitchFamily="34" charset="0"/>
              </a:rPr>
              <a:t>duševní</a:t>
            </a:r>
            <a:r>
              <a:rPr lang="cs-CZ" b="0" i="0" dirty="0">
                <a:effectLst/>
                <a:latin typeface="Arial" panose="020B0604020202020204" pitchFamily="34" charset="0"/>
              </a:rPr>
              <a:t>) </a:t>
            </a:r>
            <a:r>
              <a:rPr lang="cs-CZ" b="1" i="0" dirty="0">
                <a:effectLst/>
                <a:latin typeface="Arial" panose="020B0604020202020204" pitchFamily="34" charset="0"/>
              </a:rPr>
              <a:t>trauma</a:t>
            </a:r>
            <a:r>
              <a:rPr lang="cs-CZ" b="0" i="0" dirty="0">
                <a:effectLst/>
                <a:latin typeface="Arial" panose="020B0604020202020204" pitchFamily="34" charset="0"/>
              </a:rPr>
              <a:t> je psychické zranění, duševní stav člověka, ke kterému dochází v důsledku traumatické (traumatizující) události, jakou může být těžký úraz, </a:t>
            </a:r>
            <a:r>
              <a:rPr lang="cs-CZ" dirty="0">
                <a:latin typeface="Arial" panose="020B0604020202020204" pitchFamily="34" charset="0"/>
              </a:rPr>
              <a:t>úmrtí</a:t>
            </a:r>
            <a:r>
              <a:rPr lang="cs-CZ" b="0" i="0" dirty="0">
                <a:effectLst/>
                <a:latin typeface="Arial" panose="020B0604020202020204" pitchFamily="34" charset="0"/>
              </a:rPr>
              <a:t> v rodině, </a:t>
            </a:r>
            <a:r>
              <a:rPr lang="cs-CZ" dirty="0">
                <a:latin typeface="Arial" panose="020B0604020202020204" pitchFamily="34" charset="0"/>
              </a:rPr>
              <a:t>znásilnění</a:t>
            </a:r>
            <a:r>
              <a:rPr lang="cs-CZ" b="0" i="0" dirty="0">
                <a:effectLst/>
                <a:latin typeface="Arial" panose="020B0604020202020204" pitchFamily="34" charset="0"/>
              </a:rPr>
              <a:t>, </a:t>
            </a:r>
            <a:r>
              <a:rPr lang="cs-CZ" dirty="0">
                <a:latin typeface="Arial" panose="020B0604020202020204" pitchFamily="34" charset="0"/>
              </a:rPr>
              <a:t>šikana</a:t>
            </a:r>
            <a:r>
              <a:rPr lang="cs-CZ" b="0" i="0" dirty="0">
                <a:effectLst/>
                <a:latin typeface="Arial" panose="020B0604020202020204" pitchFamily="34" charset="0"/>
              </a:rPr>
              <a:t> apod.</a:t>
            </a:r>
          </a:p>
          <a:p>
            <a:pPr algn="l"/>
            <a:r>
              <a:rPr lang="cs-CZ" b="0" i="0" dirty="0">
                <a:effectLst/>
                <a:latin typeface="Arial" panose="020B0604020202020204" pitchFamily="34" charset="0"/>
              </a:rPr>
              <a:t>Traumatem se rozumí zážitek, který ve velké míře porušuje duševní rovnováhu. </a:t>
            </a:r>
          </a:p>
          <a:p>
            <a:pPr algn="l"/>
            <a:r>
              <a:rPr lang="cs-CZ" b="0" i="0" dirty="0">
                <a:effectLst/>
                <a:latin typeface="Arial" panose="020B0604020202020204" pitchFamily="34" charset="0"/>
              </a:rPr>
              <a:t>Třebaže se </a:t>
            </a:r>
            <a:r>
              <a:rPr lang="cs-CZ" dirty="0">
                <a:latin typeface="Arial" panose="020B0604020202020204" pitchFamily="34" charset="0"/>
              </a:rPr>
              <a:t>podvědomí</a:t>
            </a:r>
            <a:r>
              <a:rPr lang="cs-CZ" b="0" i="0" dirty="0">
                <a:effectLst/>
                <a:latin typeface="Arial" panose="020B0604020202020204" pitchFamily="34" charset="0"/>
              </a:rPr>
              <a:t> brání tím, že potlačuje vzpomínky na takový bolestivý zážitek, trauma ovlivňuje život v podobě </a:t>
            </a:r>
            <a:r>
              <a:rPr lang="cs-CZ" dirty="0">
                <a:latin typeface="Arial" panose="020B0604020202020204" pitchFamily="34" charset="0"/>
              </a:rPr>
              <a:t>neuróz</a:t>
            </a:r>
            <a:r>
              <a:rPr lang="cs-CZ" b="0" i="0" dirty="0">
                <a:effectLst/>
                <a:latin typeface="Arial" panose="020B0604020202020204" pitchFamily="34" charset="0"/>
              </a:rPr>
              <a:t> a </a:t>
            </a:r>
            <a:r>
              <a:rPr lang="cs-CZ" dirty="0">
                <a:latin typeface="Arial" panose="020B0604020202020204" pitchFamily="34" charset="0"/>
              </a:rPr>
              <a:t>psychóz</a:t>
            </a:r>
            <a:r>
              <a:rPr lang="cs-CZ" b="0" i="0" dirty="0">
                <a:effectLst/>
                <a:latin typeface="Arial" panose="020B0604020202020204" pitchFamily="34" charset="0"/>
              </a:rPr>
              <a:t>.</a:t>
            </a:r>
          </a:p>
          <a:p>
            <a:endParaRPr lang="cs-CZ" dirty="0"/>
          </a:p>
        </p:txBody>
      </p:sp>
    </p:spTree>
    <p:extLst>
      <p:ext uri="{BB962C8B-B14F-4D97-AF65-F5344CB8AC3E}">
        <p14:creationId xmlns:p14="http://schemas.microsoft.com/office/powerpoint/2010/main" val="29853549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1B3615-02B3-4727-8B06-4E49A867454A}"/>
              </a:ext>
            </a:extLst>
          </p:cNvPr>
          <p:cNvSpPr>
            <a:spLocks noGrp="1"/>
          </p:cNvSpPr>
          <p:nvPr>
            <p:ph type="title"/>
          </p:nvPr>
        </p:nvSpPr>
        <p:spPr/>
        <p:txBody>
          <a:bodyPr/>
          <a:lstStyle/>
          <a:p>
            <a:r>
              <a:rPr lang="cs-CZ" dirty="0"/>
              <a:t>Funkce rodiny</a:t>
            </a:r>
          </a:p>
        </p:txBody>
      </p:sp>
      <p:sp>
        <p:nvSpPr>
          <p:cNvPr id="3" name="Zástupný obsah 2">
            <a:extLst>
              <a:ext uri="{FF2B5EF4-FFF2-40B4-BE49-F238E27FC236}">
                <a16:creationId xmlns:a16="http://schemas.microsoft.com/office/drawing/2014/main" id="{91A49B8E-A881-4669-865B-4001E5FFA171}"/>
              </a:ext>
            </a:extLst>
          </p:cNvPr>
          <p:cNvSpPr>
            <a:spLocks noGrp="1"/>
          </p:cNvSpPr>
          <p:nvPr>
            <p:ph idx="1"/>
          </p:nvPr>
        </p:nvSpPr>
        <p:spPr/>
        <p:txBody>
          <a:bodyPr/>
          <a:lstStyle/>
          <a:p>
            <a:r>
              <a:rPr lang="cs-CZ" sz="1800" dirty="0">
                <a:effectLst/>
                <a:latin typeface="Times New Roman" panose="02020603050405020304" pitchFamily="18" charset="0"/>
                <a:ea typeface="Arial Unicode MS"/>
              </a:rPr>
              <a:t>Co je na základních funkcí rodiny zajímavé je vzájemná závislost mezi rodičem, rodinou a dítětem. Rodina vedená rodiči ve svých funkcích silně ovlivňuje dítě a jeho vývoj. Je zde však nutné si uvědomit i zpětnou interakci – dítě svým způsobem zpracovávaní informací, emocí a všeho ostatního co se jej snaží dospělí naučit, ovlivňuje zpětně chod rodiny a rodiče. </a:t>
            </a:r>
            <a:r>
              <a:rPr lang="cs-CZ" sz="1800" dirty="0">
                <a:effectLst/>
                <a:latin typeface="Times New Roman" panose="02020603050405020304" pitchFamily="18" charset="0"/>
                <a:ea typeface="Calibri" panose="020F0502020204030204" pitchFamily="34" charset="0"/>
              </a:rPr>
              <a:t>	</a:t>
            </a:r>
            <a:r>
              <a:rPr lang="cs-CZ" sz="1800" dirty="0">
                <a:effectLst/>
                <a:latin typeface="Times New Roman" panose="02020603050405020304" pitchFamily="18" charset="0"/>
                <a:ea typeface="Arial Unicode MS"/>
              </a:rPr>
              <a:t>Na tomto místě je vhodné si uvědomit, že nejen rodiče vychovávají a vedou dítě, ale i dítě vychovává (mění, dává jim příležitost k rozvoji) a vede rodiče. </a:t>
            </a:r>
            <a:r>
              <a:rPr lang="cs-CZ" sz="1800" dirty="0">
                <a:effectLst/>
                <a:latin typeface="Times New Roman" panose="02020603050405020304" pitchFamily="18" charset="0"/>
                <a:ea typeface="Arial Unicode MS"/>
                <a:cs typeface="Arial Unicode MS"/>
              </a:rPr>
              <a:t>Funkce rodiny vychází z </a:t>
            </a:r>
            <a:r>
              <a:rPr lang="cs-CZ" sz="1800" dirty="0" err="1">
                <a:effectLst/>
                <a:latin typeface="Times New Roman" panose="02020603050405020304" pitchFamily="18" charset="0"/>
                <a:ea typeface="Arial Unicode MS"/>
                <a:cs typeface="Arial Unicode MS"/>
              </a:rPr>
              <a:t>rodičovsk</a:t>
            </a:r>
            <a:r>
              <a:rPr lang="fr-FR" sz="1800" dirty="0">
                <a:effectLst/>
                <a:latin typeface="Times New Roman" panose="02020603050405020304" pitchFamily="18" charset="0"/>
                <a:ea typeface="Arial Unicode MS"/>
                <a:cs typeface="Arial Unicode MS"/>
              </a:rPr>
              <a:t>é </a:t>
            </a:r>
            <a:r>
              <a:rPr lang="cs-CZ" sz="1800" dirty="0">
                <a:effectLst/>
                <a:latin typeface="Times New Roman" panose="02020603050405020304" pitchFamily="18" charset="0"/>
                <a:ea typeface="Arial Unicode MS"/>
                <a:cs typeface="Arial Unicode MS"/>
              </a:rPr>
              <a:t>odpovědnosti, kterou např. popisuje </a:t>
            </a:r>
            <a:r>
              <a:rPr lang="cs-CZ" sz="1800" dirty="0" err="1">
                <a:effectLst/>
                <a:latin typeface="Times New Roman" panose="02020603050405020304" pitchFamily="18" charset="0"/>
                <a:ea typeface="Arial Unicode MS"/>
                <a:cs typeface="Arial Unicode MS"/>
              </a:rPr>
              <a:t>obč</a:t>
            </a:r>
            <a:r>
              <a:rPr lang="da-DK" sz="1800" dirty="0">
                <a:effectLst/>
                <a:latin typeface="Times New Roman" panose="02020603050405020304" pitchFamily="18" charset="0"/>
                <a:ea typeface="Arial Unicode MS"/>
                <a:cs typeface="Arial Unicode MS"/>
              </a:rPr>
              <a:t>ansk</a:t>
            </a:r>
            <a:r>
              <a:rPr lang="cs-CZ" sz="1800" dirty="0">
                <a:effectLst/>
                <a:latin typeface="Times New Roman" panose="02020603050405020304" pitchFamily="18" charset="0"/>
                <a:ea typeface="Arial Unicode MS"/>
                <a:cs typeface="Arial Unicode MS"/>
              </a:rPr>
              <a:t>ý zákoník následovně: </a:t>
            </a:r>
            <a:r>
              <a:rPr lang="cs-CZ" sz="1800" u="none" strike="noStrike" dirty="0">
                <a:solidFill>
                  <a:srgbClr val="0000FF"/>
                </a:solidFill>
                <a:effectLst/>
                <a:uFill>
                  <a:solidFill>
                    <a:srgbClr val="0000FF"/>
                  </a:solidFill>
                </a:uFill>
                <a:latin typeface="Times New Roman" panose="02020603050405020304" pitchFamily="18" charset="0"/>
                <a:ea typeface="Arial Unicode MS"/>
                <a:cs typeface="Arial Unicode MS"/>
                <a:hlinkClick r:id="rId2"/>
              </a:rPr>
              <a:t>§ </a:t>
            </a:r>
            <a:r>
              <a:rPr lang="ru-RU" sz="1800" u="none" strike="noStrike" dirty="0">
                <a:solidFill>
                  <a:srgbClr val="0000FF"/>
                </a:solidFill>
                <a:effectLst/>
                <a:uFill>
                  <a:solidFill>
                    <a:srgbClr val="0000FF"/>
                  </a:solidFill>
                </a:uFill>
                <a:latin typeface="Times New Roman" panose="02020603050405020304" pitchFamily="18" charset="0"/>
                <a:ea typeface="Arial Unicode MS"/>
                <a:cs typeface="Arial Unicode MS"/>
                <a:hlinkClick r:id="rId2"/>
              </a:rPr>
              <a:t>858</a:t>
            </a:r>
            <a:r>
              <a:rPr lang="cs-CZ" sz="1800" dirty="0">
                <a:effectLst/>
                <a:latin typeface="Times New Roman" panose="02020603050405020304" pitchFamily="18" charset="0"/>
                <a:ea typeface="Arial Unicode MS"/>
                <a:cs typeface="Arial Unicode MS"/>
              </a:rPr>
              <a:t>; Rodičovská odpovědnost zahrnuje povinnosti a práva rodičů, která spočívají v </a:t>
            </a:r>
            <a:r>
              <a:rPr lang="cs-CZ" sz="1800" dirty="0" err="1">
                <a:effectLst/>
                <a:latin typeface="Times New Roman" panose="02020603050405020304" pitchFamily="18" charset="0"/>
                <a:ea typeface="Arial Unicode MS"/>
                <a:cs typeface="Arial Unicode MS"/>
              </a:rPr>
              <a:t>péč</a:t>
            </a:r>
            <a:r>
              <a:rPr lang="pt-PT" sz="1800" dirty="0">
                <a:effectLst/>
                <a:latin typeface="Times New Roman" panose="02020603050405020304" pitchFamily="18" charset="0"/>
                <a:ea typeface="Arial Unicode MS"/>
                <a:cs typeface="Arial Unicode MS"/>
              </a:rPr>
              <a:t>i o d</a:t>
            </a:r>
            <a:r>
              <a:rPr lang="cs-CZ" sz="1800" dirty="0" err="1">
                <a:effectLst/>
                <a:latin typeface="Times New Roman" panose="02020603050405020304" pitchFamily="18" charset="0"/>
                <a:ea typeface="Arial Unicode MS"/>
                <a:cs typeface="Arial Unicode MS"/>
              </a:rPr>
              <a:t>ítě</a:t>
            </a:r>
            <a:r>
              <a:rPr lang="cs-CZ" sz="1800" dirty="0">
                <a:effectLst/>
                <a:latin typeface="Times New Roman" panose="02020603050405020304" pitchFamily="18" charset="0"/>
                <a:ea typeface="Arial Unicode MS"/>
                <a:cs typeface="Arial Unicode MS"/>
              </a:rPr>
              <a:t>, zahrnující </a:t>
            </a:r>
            <a:r>
              <a:rPr lang="cs-CZ" sz="1800" dirty="0" err="1">
                <a:effectLst/>
                <a:latin typeface="Times New Roman" panose="02020603050405020304" pitchFamily="18" charset="0"/>
                <a:ea typeface="Arial Unicode MS"/>
                <a:cs typeface="Arial Unicode MS"/>
              </a:rPr>
              <a:t>zejm</a:t>
            </a:r>
            <a:r>
              <a:rPr lang="fr-FR" sz="1800" dirty="0">
                <a:effectLst/>
                <a:latin typeface="Times New Roman" panose="02020603050405020304" pitchFamily="18" charset="0"/>
                <a:ea typeface="Arial Unicode MS"/>
                <a:cs typeface="Arial Unicode MS"/>
              </a:rPr>
              <a:t>é</a:t>
            </a:r>
            <a:r>
              <a:rPr lang="cs-CZ" sz="1800" dirty="0">
                <a:effectLst/>
                <a:latin typeface="Times New Roman" panose="02020603050405020304" pitchFamily="18" charset="0"/>
                <a:ea typeface="Arial Unicode MS"/>
                <a:cs typeface="Arial Unicode MS"/>
              </a:rPr>
              <a:t>na péči o jeho zdraví, jeho tělesný, citový, rozumový a mravní vývoj, v ochraně dítěte, v udržování osobního styku s dítětem, v zajišťování jeho výchovy a vzdělání, v určení místa jeho bydliště, v jeho zastupování a spravování jeho jmění; vzniká </a:t>
            </a:r>
            <a:r>
              <a:rPr lang="de-DE" sz="1800" dirty="0" err="1">
                <a:effectLst/>
                <a:latin typeface="Times New Roman" panose="02020603050405020304" pitchFamily="18" charset="0"/>
                <a:ea typeface="Arial Unicode MS"/>
                <a:cs typeface="Arial Unicode MS"/>
              </a:rPr>
              <a:t>narozen</a:t>
            </a:r>
            <a:r>
              <a:rPr lang="cs-CZ" sz="1800" dirty="0" err="1">
                <a:effectLst/>
                <a:latin typeface="Times New Roman" panose="02020603050405020304" pitchFamily="18" charset="0"/>
                <a:ea typeface="Arial Unicode MS"/>
                <a:cs typeface="Arial Unicode MS"/>
              </a:rPr>
              <a:t>ím</a:t>
            </a:r>
            <a:r>
              <a:rPr lang="cs-CZ" sz="1800" dirty="0">
                <a:effectLst/>
                <a:latin typeface="Times New Roman" panose="02020603050405020304" pitchFamily="18" charset="0"/>
                <a:ea typeface="Arial Unicode MS"/>
                <a:cs typeface="Arial Unicode MS"/>
              </a:rPr>
              <a:t> dítěte a zaniká, jakmile dítě nabude pln</a:t>
            </a:r>
            <a:r>
              <a:rPr lang="fr-FR" sz="1800" dirty="0">
                <a:effectLst/>
                <a:latin typeface="Times New Roman" panose="02020603050405020304" pitchFamily="18" charset="0"/>
                <a:ea typeface="Arial Unicode MS"/>
                <a:cs typeface="Arial Unicode MS"/>
              </a:rPr>
              <a:t>é </a:t>
            </a:r>
            <a:r>
              <a:rPr lang="cs-CZ" sz="1800" dirty="0">
                <a:effectLst/>
                <a:latin typeface="Times New Roman" panose="02020603050405020304" pitchFamily="18" charset="0"/>
                <a:ea typeface="Arial Unicode MS"/>
                <a:cs typeface="Arial Unicode MS"/>
              </a:rPr>
              <a:t>sv</a:t>
            </a:r>
            <a:r>
              <a:rPr lang="fr-FR" sz="1800" dirty="0">
                <a:effectLst/>
                <a:latin typeface="Times New Roman" panose="02020603050405020304" pitchFamily="18" charset="0"/>
                <a:ea typeface="Arial Unicode MS"/>
                <a:cs typeface="Arial Unicode MS"/>
              </a:rPr>
              <a:t>é</a:t>
            </a:r>
            <a:r>
              <a:rPr lang="cs-CZ" sz="1800" dirty="0">
                <a:effectLst/>
                <a:latin typeface="Times New Roman" panose="02020603050405020304" pitchFamily="18" charset="0"/>
                <a:ea typeface="Arial Unicode MS"/>
                <a:cs typeface="Arial Unicode MS"/>
              </a:rPr>
              <a:t>právnosti. Trvání a rozsah </a:t>
            </a:r>
            <a:r>
              <a:rPr lang="cs-CZ" sz="1800" dirty="0" err="1">
                <a:effectLst/>
                <a:latin typeface="Times New Roman" panose="02020603050405020304" pitchFamily="18" charset="0"/>
                <a:ea typeface="Arial Unicode MS"/>
                <a:cs typeface="Arial Unicode MS"/>
              </a:rPr>
              <a:t>rodičovsk</a:t>
            </a:r>
            <a:r>
              <a:rPr lang="fr-FR" sz="1800" dirty="0">
                <a:effectLst/>
                <a:latin typeface="Times New Roman" panose="02020603050405020304" pitchFamily="18" charset="0"/>
                <a:ea typeface="Arial Unicode MS"/>
                <a:cs typeface="Arial Unicode MS"/>
              </a:rPr>
              <a:t>é </a:t>
            </a:r>
            <a:r>
              <a:rPr lang="cs-CZ" sz="1800" dirty="0">
                <a:effectLst/>
                <a:latin typeface="Times New Roman" panose="02020603050405020304" pitchFamily="18" charset="0"/>
                <a:ea typeface="Arial Unicode MS"/>
                <a:cs typeface="Arial Unicode MS"/>
              </a:rPr>
              <a:t>odpovědnosti může změnit jen soud.</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3524850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C73AB2-774C-4FC4-B65E-9887468C91B2}"/>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Funkce reprodukční</a:t>
            </a:r>
            <a:endParaRPr lang="cs-CZ" dirty="0"/>
          </a:p>
        </p:txBody>
      </p:sp>
      <p:sp>
        <p:nvSpPr>
          <p:cNvPr id="3" name="Zástupný obsah 2">
            <a:extLst>
              <a:ext uri="{FF2B5EF4-FFF2-40B4-BE49-F238E27FC236}">
                <a16:creationId xmlns:a16="http://schemas.microsoft.com/office/drawing/2014/main" id="{624A9282-3650-413A-950A-1E67C9E6694C}"/>
              </a:ext>
            </a:extLst>
          </p:cNvPr>
          <p:cNvSpPr>
            <a:spLocks noGrp="1"/>
          </p:cNvSpPr>
          <p:nvPr>
            <p:ph idx="1"/>
          </p:nvPr>
        </p:nvSpPr>
        <p:spPr/>
        <p:txBody>
          <a:bodyPr>
            <a:normAutofit/>
          </a:bodyPr>
          <a:lstStyle/>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Ještě do nedávna byla rodina místem, ve kterém a do kterého se rodilo dítě. Bylo společensky normální, že dítě se rodí sezdaným partnerům. </a:t>
            </a:r>
            <a:r>
              <a:rPr lang="cs-CZ" sz="1800" dirty="0" err="1">
                <a:effectLst/>
                <a:latin typeface="Times New Roman" panose="02020603050405020304" pitchFamily="18" charset="0"/>
                <a:ea typeface="Arial Unicode MS"/>
                <a:cs typeface="Times New Roman" panose="02020603050405020304" pitchFamily="18" charset="0"/>
              </a:rPr>
              <a:t>Zpravdila</a:t>
            </a:r>
            <a:r>
              <a:rPr lang="cs-CZ" sz="1800" dirty="0">
                <a:effectLst/>
                <a:latin typeface="Times New Roman" panose="02020603050405020304" pitchFamily="18" charset="0"/>
                <a:ea typeface="Arial Unicode MS"/>
                <a:cs typeface="Times New Roman" panose="02020603050405020304" pitchFamily="18" charset="0"/>
              </a:rPr>
              <a:t> se taky dítě rodilo v biologicky nejpřijatelnější dobu – tedy mezi 20 a 30 rokem života ženy a muže. </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Arial Unicode MS"/>
                <a:cs typeface="Times New Roman" panose="02020603050405020304" pitchFamily="18" charset="0"/>
              </a:rPr>
              <a:t>Toto již dnes neplatí. Cílem je spotřeba a to na všech úrovních. Dítě – a tím založení rodiny – se odkládá „na potom“. V prvním období se </a:t>
            </a:r>
            <a:r>
              <a:rPr lang="cs-CZ" sz="1800" dirty="0" err="1">
                <a:effectLst/>
                <a:latin typeface="Times New Roman" panose="02020603050405020304" pitchFamily="18" charset="0"/>
                <a:ea typeface="Arial Unicode MS"/>
                <a:cs typeface="Times New Roman" panose="02020603050405020304" pitchFamily="18" charset="0"/>
              </a:rPr>
              <a:t>popužívá</a:t>
            </a:r>
            <a:r>
              <a:rPr lang="cs-CZ" sz="1800" dirty="0">
                <a:effectLst/>
                <a:latin typeface="Times New Roman" panose="02020603050405020304" pitchFamily="18" charset="0"/>
                <a:ea typeface="Arial Unicode MS"/>
                <a:cs typeface="Times New Roman" panose="02020603050405020304" pitchFamily="18" charset="0"/>
              </a:rPr>
              <a:t> antikoncepce, aby v období, kdy chceme </a:t>
            </a:r>
            <a:r>
              <a:rPr lang="cs-CZ" sz="1800" dirty="0" err="1">
                <a:effectLst/>
                <a:latin typeface="Times New Roman" panose="02020603050405020304" pitchFamily="18" charset="0"/>
                <a:ea typeface="Arial Unicode MS"/>
                <a:cs typeface="Times New Roman" panose="02020603050405020304" pitchFamily="18" charset="0"/>
              </a:rPr>
              <a:t>založít</a:t>
            </a:r>
            <a:r>
              <a:rPr lang="cs-CZ" sz="1800" dirty="0">
                <a:effectLst/>
                <a:latin typeface="Times New Roman" panose="02020603050405020304" pitchFamily="18" charset="0"/>
                <a:ea typeface="Arial Unicode MS"/>
                <a:cs typeface="Times New Roman" panose="02020603050405020304" pitchFamily="18" charset="0"/>
              </a:rPr>
              <a:t> rodinu, abychom využili IVF oplodnění, neboť fyziologicky jsme již neschopni. Důvodem odkládání založení rodiny – mít dítě – je uváděna nízká finanční příjmová hladina mladých lidí.</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Roste nám počet dětí žijících mimo svou původní rodinu (</a:t>
            </a:r>
            <a:r>
              <a:rPr lang="cs-CZ" sz="1800" dirty="0" err="1">
                <a:effectLst/>
                <a:latin typeface="Times New Roman" panose="02020603050405020304" pitchFamily="18" charset="0"/>
                <a:ea typeface="Arial Unicode MS"/>
                <a:cs typeface="Times New Roman" panose="02020603050405020304" pitchFamily="18" charset="0"/>
              </a:rPr>
              <a:t>child</a:t>
            </a:r>
            <a:r>
              <a:rPr lang="cs-CZ" sz="1800" dirty="0">
                <a:effectLst/>
                <a:latin typeface="Times New Roman" panose="02020603050405020304" pitchFamily="18" charset="0"/>
                <a:ea typeface="Arial Unicode MS"/>
                <a:cs typeface="Times New Roman" panose="02020603050405020304" pitchFamily="18" charset="0"/>
              </a:rPr>
              <a:t> </a:t>
            </a:r>
            <a:r>
              <a:rPr lang="cs-CZ" sz="1800" dirty="0" err="1">
                <a:effectLst/>
                <a:latin typeface="Times New Roman" panose="02020603050405020304" pitchFamily="18" charset="0"/>
                <a:ea typeface="Arial Unicode MS"/>
                <a:cs typeface="Times New Roman" panose="02020603050405020304" pitchFamily="18" charset="0"/>
              </a:rPr>
              <a:t>of</a:t>
            </a:r>
            <a:r>
              <a:rPr lang="cs-CZ" sz="1800" dirty="0">
                <a:effectLst/>
                <a:latin typeface="Times New Roman" panose="02020603050405020304" pitchFamily="18" charset="0"/>
                <a:ea typeface="Arial Unicode MS"/>
                <a:cs typeface="Times New Roman" panose="02020603050405020304" pitchFamily="18" charset="0"/>
              </a:rPr>
              <a:t> </a:t>
            </a:r>
            <a:r>
              <a:rPr lang="cs-CZ" sz="1800" dirty="0" err="1">
                <a:effectLst/>
                <a:latin typeface="Times New Roman" panose="02020603050405020304" pitchFamily="18" charset="0"/>
                <a:ea typeface="Arial Unicode MS"/>
                <a:cs typeface="Times New Roman" panose="02020603050405020304" pitchFamily="18" charset="0"/>
              </a:rPr>
              <a:t>home</a:t>
            </a:r>
            <a:r>
              <a:rPr lang="cs-CZ" sz="1800" dirty="0">
                <a:effectLst/>
                <a:latin typeface="Times New Roman" panose="02020603050405020304" pitchFamily="18" charset="0"/>
                <a:ea typeface="Arial Unicode MS"/>
                <a:cs typeface="Times New Roman" panose="02020603050405020304" pitchFamily="18" charset="0"/>
              </a:rPr>
              <a:t>), roste nám počet svobodných matek. Rodina již statisticky není místem, kde se „přirozeně“ dítě narodí a žije, je vychováváno, opečováváno a chráněno. </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6234061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41F8FE-D06C-4722-B76A-3E7F2A0FADC1}"/>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Funkce ekonomická</a:t>
            </a:r>
            <a:endParaRPr lang="cs-CZ" dirty="0"/>
          </a:p>
        </p:txBody>
      </p:sp>
      <p:sp>
        <p:nvSpPr>
          <p:cNvPr id="3" name="Zástupný obsah 2">
            <a:extLst>
              <a:ext uri="{FF2B5EF4-FFF2-40B4-BE49-F238E27FC236}">
                <a16:creationId xmlns:a16="http://schemas.microsoft.com/office/drawing/2014/main" id="{C599D1FF-424A-4074-9526-3D335F56C237}"/>
              </a:ext>
            </a:extLst>
          </p:cNvPr>
          <p:cNvSpPr>
            <a:spLocks noGrp="1"/>
          </p:cNvSpPr>
          <p:nvPr>
            <p:ph idx="1"/>
          </p:nvPr>
        </p:nvSpPr>
        <p:spPr/>
        <p:txBody>
          <a:bodyPr>
            <a:normAutofit/>
          </a:bodyPr>
          <a:lstStyle/>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Rodina je systéme malého rodinného podniku. Do rodiny přicházejí určitým systém finance. Rodina se učí tyto finance v rámci interních procesů přerozdělovat. Zpětně svou spotřebou roztáčí kolo výroby a nákupu, a tím vytváří a ovlivňuje hospodářství.</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Ve funkci ekonomické se tedy nejedná jen o přísun a spotřebu, ale rovněž o interní strukturu rodiny, které může naučit děti vnímat hodnotu peněz, nebo v jisté nedostatečnosti, může naučit dítě žít jen ze sociálních dávek. Rodina je taky prvním místem, kdy sdílíme materiální věci společně, a učíme se na základě ekonomie i učení vztahu k věcem, případně i finančnímu altruismu.</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cs-CZ" sz="1800" dirty="0">
                <a:effectLst/>
                <a:latin typeface="Times New Roman" panose="02020603050405020304" pitchFamily="18" charset="0"/>
                <a:ea typeface="Arial Unicode MS"/>
                <a:cs typeface="Arial Unicode MS"/>
              </a:rPr>
              <a:t>Do našeho zařízení byla přijeta 14 letá dívka v rámci </a:t>
            </a:r>
            <a:r>
              <a:rPr lang="cs-CZ" sz="1800" dirty="0" err="1">
                <a:effectLst/>
                <a:latin typeface="Times New Roman" panose="02020603050405020304" pitchFamily="18" charset="0"/>
                <a:ea typeface="Arial Unicode MS"/>
                <a:cs typeface="Arial Unicode MS"/>
              </a:rPr>
              <a:t>krizov</a:t>
            </a:r>
            <a:r>
              <a:rPr lang="fr-FR" sz="1800" dirty="0">
                <a:effectLst/>
                <a:latin typeface="Times New Roman" panose="02020603050405020304" pitchFamily="18" charset="0"/>
                <a:ea typeface="Arial Unicode MS"/>
                <a:cs typeface="Arial Unicode MS"/>
              </a:rPr>
              <a:t>é </a:t>
            </a:r>
            <a:r>
              <a:rPr lang="cs-CZ" sz="1800" dirty="0">
                <a:effectLst/>
                <a:latin typeface="Times New Roman" panose="02020603050405020304" pitchFamily="18" charset="0"/>
                <a:ea typeface="Arial Unicode MS"/>
                <a:cs typeface="Arial Unicode MS"/>
              </a:rPr>
              <a:t>pomoci. Tak </a:t>
            </a:r>
            <a:r>
              <a:rPr lang="cs-CZ" sz="1800" dirty="0" err="1">
                <a:effectLst/>
                <a:latin typeface="Times New Roman" panose="02020603050405020304" pitchFamily="18" charset="0"/>
                <a:ea typeface="Arial Unicode MS"/>
                <a:cs typeface="Arial Unicode MS"/>
              </a:rPr>
              <a:t>velk</a:t>
            </a:r>
            <a:r>
              <a:rPr lang="fr-FR" sz="1800" dirty="0">
                <a:effectLst/>
                <a:latin typeface="Times New Roman" panose="02020603050405020304" pitchFamily="18" charset="0"/>
                <a:ea typeface="Arial Unicode MS"/>
                <a:cs typeface="Arial Unicode MS"/>
              </a:rPr>
              <a:t>é </a:t>
            </a:r>
            <a:r>
              <a:rPr lang="cs-CZ" sz="1800" dirty="0">
                <a:effectLst/>
                <a:latin typeface="Times New Roman" panose="02020603050405020304" pitchFamily="18" charset="0"/>
                <a:ea typeface="Arial Unicode MS"/>
                <a:cs typeface="Arial Unicode MS"/>
              </a:rPr>
              <a:t>děti mají vysoká </a:t>
            </a:r>
            <a:r>
              <a:rPr lang="it-IT" sz="1800" dirty="0">
                <a:effectLst/>
                <a:latin typeface="Times New Roman" panose="02020603050405020304" pitchFamily="18" charset="0"/>
                <a:ea typeface="Arial Unicode MS"/>
                <a:cs typeface="Arial Unicode MS"/>
              </a:rPr>
              <a:t>privilegia v</a:t>
            </a:r>
            <a:r>
              <a:rPr lang="cs-CZ" sz="1800" dirty="0">
                <a:effectLst/>
                <a:latin typeface="Times New Roman" panose="02020603050405020304" pitchFamily="18" charset="0"/>
                <a:ea typeface="Arial Unicode MS"/>
                <a:cs typeface="Arial Unicode MS"/>
              </a:rPr>
              <a:t> pohybu po zařízení. Při rozhovoru s jednou kuchařkou se ptala, proč </a:t>
            </a:r>
            <a:r>
              <a:rPr lang="it-IT" sz="1800" dirty="0">
                <a:effectLst/>
                <a:latin typeface="Times New Roman" panose="02020603050405020304" pitchFamily="18" charset="0"/>
                <a:ea typeface="Arial Unicode MS"/>
                <a:cs typeface="Arial Unicode MS"/>
              </a:rPr>
              <a:t>tato pan</a:t>
            </a:r>
            <a:r>
              <a:rPr lang="cs-CZ" sz="1800" dirty="0">
                <a:effectLst/>
                <a:latin typeface="Times New Roman" panose="02020603050405020304" pitchFamily="18" charset="0"/>
                <a:ea typeface="Arial Unicode MS"/>
                <a:cs typeface="Arial Unicode MS"/>
              </a:rPr>
              <a:t>í chodí práce. Dostalas odpověď: „jsem ráda u dětí a taky potřebuje nějak</a:t>
            </a:r>
            <a:r>
              <a:rPr lang="fr-FR" sz="1800" dirty="0">
                <a:effectLst/>
                <a:latin typeface="Times New Roman" panose="02020603050405020304" pitchFamily="18" charset="0"/>
                <a:ea typeface="Arial Unicode MS"/>
                <a:cs typeface="Arial Unicode MS"/>
              </a:rPr>
              <a:t>é </a:t>
            </a:r>
            <a:r>
              <a:rPr lang="cs-CZ" sz="1800" dirty="0">
                <a:effectLst/>
                <a:latin typeface="Times New Roman" panose="02020603050405020304" pitchFamily="18" charset="0"/>
                <a:ea typeface="Arial Unicode MS"/>
                <a:cs typeface="Arial Unicode MS"/>
              </a:rPr>
              <a:t>peníze pro život.“ Naše dívenka odpověděla:“ A to nemáš </a:t>
            </a:r>
            <a:r>
              <a:rPr lang="fr-FR" sz="1800" dirty="0">
                <a:effectLst/>
                <a:latin typeface="Times New Roman" panose="02020603050405020304" pitchFamily="18" charset="0"/>
                <a:ea typeface="Arial Unicode MS"/>
                <a:cs typeface="Arial Unicode MS"/>
              </a:rPr>
              <a:t>soci</a:t>
            </a:r>
            <a:r>
              <a:rPr lang="cs-CZ" sz="1800" dirty="0" err="1">
                <a:effectLst/>
                <a:latin typeface="Times New Roman" panose="02020603050405020304" pitchFamily="18" charset="0"/>
                <a:ea typeface="Arial Unicode MS"/>
                <a:cs typeface="Arial Unicode MS"/>
              </a:rPr>
              <a:t>álku</a:t>
            </a:r>
            <a:r>
              <a:rPr lang="cs-CZ" sz="1800" dirty="0">
                <a:effectLst/>
                <a:latin typeface="Times New Roman" panose="02020603050405020304" pitchFamily="18" charset="0"/>
                <a:ea typeface="Arial Unicode MS"/>
                <a:cs typeface="Arial Unicode MS"/>
              </a:rPr>
              <a:t>, že chodíš </a:t>
            </a:r>
            <a:r>
              <a:rPr lang="pt-PT" sz="1800" dirty="0">
                <a:effectLst/>
                <a:latin typeface="Times New Roman" panose="02020603050405020304" pitchFamily="18" charset="0"/>
                <a:ea typeface="Arial Unicode MS"/>
                <a:cs typeface="Arial Unicode MS"/>
              </a:rPr>
              <a:t>do pr</a:t>
            </a:r>
            <a:r>
              <a:rPr lang="cs-CZ" sz="1800" dirty="0" err="1">
                <a:effectLst/>
                <a:latin typeface="Times New Roman" panose="02020603050405020304" pitchFamily="18" charset="0"/>
                <a:ea typeface="Arial Unicode MS"/>
                <a:cs typeface="Arial Unicode MS"/>
              </a:rPr>
              <a:t>áce</a:t>
            </a:r>
            <a:r>
              <a:rPr lang="cs-CZ" sz="1800" dirty="0">
                <a:effectLst/>
                <a:latin typeface="Times New Roman" panose="02020603050405020304" pitchFamily="18" charset="0"/>
                <a:ea typeface="Arial Unicode MS"/>
                <a:cs typeface="Arial Unicode MS"/>
              </a:rPr>
              <a:t>?“</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5316002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6637E2-039C-4A57-B3D2-D91F63AF2BF2}"/>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Funkce vzdělávací</a:t>
            </a:r>
            <a:endParaRPr lang="cs-CZ" dirty="0"/>
          </a:p>
        </p:txBody>
      </p:sp>
      <p:sp>
        <p:nvSpPr>
          <p:cNvPr id="3" name="Zástupný obsah 2">
            <a:extLst>
              <a:ext uri="{FF2B5EF4-FFF2-40B4-BE49-F238E27FC236}">
                <a16:creationId xmlns:a16="http://schemas.microsoft.com/office/drawing/2014/main" id="{0E41230F-C7BD-420F-BEAA-582DE2022359}"/>
              </a:ext>
            </a:extLst>
          </p:cNvPr>
          <p:cNvSpPr>
            <a:spLocks noGrp="1"/>
          </p:cNvSpPr>
          <p:nvPr>
            <p:ph idx="1"/>
          </p:nvPr>
        </p:nvSpPr>
        <p:spPr/>
        <p:txBody>
          <a:bodyPr>
            <a:normAutofit fontScale="92500" lnSpcReduction="10000"/>
          </a:bodyPr>
          <a:lstStyle/>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V současné společenské struktuře je rodina vnímána již odloučeně od vzdělávacích institucí. Za poslední půlstoletí rodina a její místo ve společnosti prošla významnou změnou. Tato změna je dána nejen společenskými změnami, ale rovněž i politickým rozdělováním sil vzhledem ke vzniku Evropské unie a jejího vlivu na vnitřní sociální systémy.</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Jak jsem uvedl výše, do přelomu tisíciletí byla škola součástí výchovného procesu společně s rodiči. Tento fakt již dnes zcela neplatí – platí spíše jen u alternativních škol typu </a:t>
            </a:r>
            <a:r>
              <a:rPr lang="cs-CZ" sz="1800" dirty="0" err="1">
                <a:effectLst/>
                <a:latin typeface="Times New Roman" panose="02020603050405020304" pitchFamily="18" charset="0"/>
                <a:ea typeface="Arial Unicode MS"/>
                <a:cs typeface="Times New Roman" panose="02020603050405020304" pitchFamily="18" charset="0"/>
              </a:rPr>
              <a:t>Montesori</a:t>
            </a:r>
            <a:r>
              <a:rPr lang="cs-CZ" sz="1800" dirty="0">
                <a:effectLst/>
                <a:latin typeface="Times New Roman" panose="02020603050405020304" pitchFamily="18" charset="0"/>
                <a:ea typeface="Arial Unicode MS"/>
                <a:cs typeface="Times New Roman" panose="02020603050405020304" pitchFamily="18" charset="0"/>
              </a:rPr>
              <a:t>, </a:t>
            </a:r>
            <a:r>
              <a:rPr lang="cs-CZ" sz="1800" dirty="0" err="1">
                <a:effectLst/>
                <a:latin typeface="Times New Roman" panose="02020603050405020304" pitchFamily="18" charset="0"/>
                <a:ea typeface="Arial Unicode MS"/>
                <a:cs typeface="Times New Roman" panose="02020603050405020304" pitchFamily="18" charset="0"/>
              </a:rPr>
              <a:t>Waldrovská</a:t>
            </a:r>
            <a:r>
              <a:rPr lang="cs-CZ" sz="1800" dirty="0">
                <a:effectLst/>
                <a:latin typeface="Times New Roman" panose="02020603050405020304" pitchFamily="18" charset="0"/>
                <a:ea typeface="Arial Unicode MS"/>
                <a:cs typeface="Times New Roman" panose="02020603050405020304" pitchFamily="18" charset="0"/>
              </a:rPr>
              <a:t> škola a podobně. U státních institucí již došlo ke striktnímu rozdělení školy jako vzdělávací instituce a rodiny jako výchovné instituce. Opačně však je potřeba si všimnout situace, kdy stát a především ekonomika  jako mocenská struktura více zasahuje do chodu rodiny. Stát ztrácí vliv na rodinu a její začleňování – již taky stát a společnost přestává být nositelem a ochranitelem vlastní kultury. Kultura je diktována ochranou zájmu menšin a ekonomikou nadnárodních společností (Keller 2007).</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Děti však stále mají v rodině svou potřebu přiměřených výchovných podnětů. Rodina jako prostor startuje rozvoj dítěte, rozvoj kognitivních funkcí, případně i nápravu raných postižení spojených s neurologií dítěte.</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0947773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6319A5-1F0D-498D-9C53-0E09514FDF92}"/>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Socializační</a:t>
            </a:r>
            <a:endParaRPr lang="cs-CZ" dirty="0"/>
          </a:p>
        </p:txBody>
      </p:sp>
      <p:sp>
        <p:nvSpPr>
          <p:cNvPr id="3" name="Zástupný obsah 2">
            <a:extLst>
              <a:ext uri="{FF2B5EF4-FFF2-40B4-BE49-F238E27FC236}">
                <a16:creationId xmlns:a16="http://schemas.microsoft.com/office/drawing/2014/main" id="{BEEA845F-56E0-4DAF-8D61-CB90A0FEA12B}"/>
              </a:ext>
            </a:extLst>
          </p:cNvPr>
          <p:cNvSpPr>
            <a:spLocks noGrp="1"/>
          </p:cNvSpPr>
          <p:nvPr>
            <p:ph idx="1"/>
          </p:nvPr>
        </p:nvSpPr>
        <p:spPr/>
        <p:txBody>
          <a:bodyPr>
            <a:normAutofit/>
          </a:bodyPr>
          <a:lstStyle/>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Ještě nedávno platilo, že rodina se chová jako sociální společenství a je dost snadné definovat kdo do ní patří a kdo nikoliv (</a:t>
            </a:r>
            <a:r>
              <a:rPr lang="cs-CZ" sz="1800" dirty="0" err="1">
                <a:effectLst/>
                <a:latin typeface="Times New Roman" panose="02020603050405020304" pitchFamily="18" charset="0"/>
                <a:ea typeface="Arial Unicode MS"/>
                <a:cs typeface="Times New Roman" panose="02020603050405020304" pitchFamily="18" charset="0"/>
              </a:rPr>
              <a:t>Komárik</a:t>
            </a:r>
            <a:r>
              <a:rPr lang="cs-CZ" sz="1800" dirty="0">
                <a:effectLst/>
                <a:latin typeface="Times New Roman" panose="02020603050405020304" pitchFamily="18" charset="0"/>
                <a:ea typeface="Arial Unicode MS"/>
                <a:cs typeface="Times New Roman" panose="02020603050405020304" pitchFamily="18" charset="0"/>
              </a:rPr>
              <a:t> 2007). Rovněž je jednoduché definovat teritorium rodiny, kde a kdo sem patří, kdo je host, kdo je nepřítel. Je zde i jistá hierarchie, případně anarchie, dá se však definovat a snadno se v ní orientovat. Dnes je již složitější se v některých rodinných vztazích orientovat, dokázat dosledovat jak se některé primární vztahy kříží, prolínají, případně kde se z bývalých partnerů stávají nepřátelé, jejichž zbraní je dítě.</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Rodina jako samostatný sociální subjekt vytváří s ostatními jedinci i rodinnými subjekty společnost, která je nositelem určitých hodnot patřící k dané kultuře. Tyto hodnoty jsou v konkrétnějších formách předávány dětem právě v rodinném prostoru a v rodinných vazbách – dítě se socializuje z perspektivy rodinných hodnot. Hodnoty a rituály zpětně dávají členům pocit bezpečí.</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cs-CZ" dirty="0" err="1"/>
              <a:t>Harris</a:t>
            </a:r>
            <a:r>
              <a:rPr lang="cs-CZ" dirty="0"/>
              <a:t> </a:t>
            </a:r>
          </a:p>
        </p:txBody>
      </p:sp>
    </p:spTree>
    <p:extLst>
      <p:ext uri="{BB962C8B-B14F-4D97-AF65-F5344CB8AC3E}">
        <p14:creationId xmlns:p14="http://schemas.microsoft.com/office/powerpoint/2010/main" val="37203777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7C69BC-6EB4-41B9-80AF-F61E76BB7608}"/>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Emocionální funkce</a:t>
            </a:r>
            <a:endParaRPr lang="cs-CZ" dirty="0"/>
          </a:p>
        </p:txBody>
      </p:sp>
      <p:sp>
        <p:nvSpPr>
          <p:cNvPr id="3" name="Zástupný obsah 2">
            <a:extLst>
              <a:ext uri="{FF2B5EF4-FFF2-40B4-BE49-F238E27FC236}">
                <a16:creationId xmlns:a16="http://schemas.microsoft.com/office/drawing/2014/main" id="{DCDC3EEE-19E9-4946-8510-90EAA475A10F}"/>
              </a:ext>
            </a:extLst>
          </p:cNvPr>
          <p:cNvSpPr>
            <a:spLocks noGrp="1"/>
          </p:cNvSpPr>
          <p:nvPr>
            <p:ph idx="1"/>
          </p:nvPr>
        </p:nvSpPr>
        <p:spPr/>
        <p:txBody>
          <a:bodyPr>
            <a:normAutofit/>
          </a:bodyPr>
          <a:lstStyle/>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Saturace psychických potřeb. Tyto potřeby popisuje Matějček jako jedny z nejdůležitějších, dokonce mají přednost před blahobytem (v anglicky psané literatuře často uváděný jako </a:t>
            </a:r>
            <a:r>
              <a:rPr lang="cs-CZ" sz="1800" dirty="0" err="1">
                <a:effectLst/>
                <a:latin typeface="Times New Roman" panose="02020603050405020304" pitchFamily="18" charset="0"/>
                <a:ea typeface="Arial Unicode MS"/>
                <a:cs typeface="Times New Roman" panose="02020603050405020304" pitchFamily="18" charset="0"/>
              </a:rPr>
              <a:t>wellfare</a:t>
            </a:r>
            <a:r>
              <a:rPr lang="cs-CZ" sz="1800" dirty="0">
                <a:effectLst/>
                <a:latin typeface="Times New Roman" panose="02020603050405020304" pitchFamily="18" charset="0"/>
                <a:ea typeface="Arial Unicode MS"/>
                <a:cs typeface="Times New Roman" panose="02020603050405020304" pitchFamily="18" charset="0"/>
              </a:rPr>
              <a:t>, nebo </a:t>
            </a:r>
            <a:r>
              <a:rPr lang="cs-CZ" sz="1800" dirty="0" err="1">
                <a:effectLst/>
                <a:latin typeface="Times New Roman" panose="02020603050405020304" pitchFamily="18" charset="0"/>
                <a:ea typeface="Arial Unicode MS"/>
                <a:cs typeface="Times New Roman" panose="02020603050405020304" pitchFamily="18" charset="0"/>
              </a:rPr>
              <a:t>wellbeing</a:t>
            </a:r>
            <a:r>
              <a:rPr lang="cs-CZ" sz="1800" dirty="0">
                <a:effectLst/>
                <a:latin typeface="Times New Roman" panose="02020603050405020304" pitchFamily="18" charset="0"/>
                <a:ea typeface="Arial Unicode MS"/>
                <a:cs typeface="Times New Roman" panose="02020603050405020304" pitchFamily="18" charset="0"/>
              </a:rPr>
              <a:t>).</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Matějček mimo jiné upozorňuje na potřebu láskyplného přijetí, stálost vztahů a otevřenou budoucnost. </a:t>
            </a:r>
            <a:r>
              <a:rPr lang="cs-CZ" sz="1800" dirty="0" err="1">
                <a:effectLst/>
                <a:latin typeface="Times New Roman" panose="02020603050405020304" pitchFamily="18" charset="0"/>
                <a:ea typeface="Arial Unicode MS"/>
                <a:cs typeface="Times New Roman" panose="02020603050405020304" pitchFamily="18" charset="0"/>
              </a:rPr>
              <a:t>Škoviera</a:t>
            </a:r>
            <a:r>
              <a:rPr lang="cs-CZ" sz="1800" dirty="0">
                <a:effectLst/>
                <a:latin typeface="Times New Roman" panose="02020603050405020304" pitchFamily="18" charset="0"/>
                <a:ea typeface="Arial Unicode MS"/>
                <a:cs typeface="Times New Roman" panose="02020603050405020304" pitchFamily="18" charset="0"/>
              </a:rPr>
              <a:t> v předmluvě své knihy „</a:t>
            </a:r>
            <a:r>
              <a:rPr lang="cs-CZ" sz="1800" dirty="0" err="1">
                <a:effectLst/>
                <a:latin typeface="Times New Roman" panose="02020603050405020304" pitchFamily="18" charset="0"/>
                <a:ea typeface="Arial Unicode MS"/>
                <a:cs typeface="Times New Roman" panose="02020603050405020304" pitchFamily="18" charset="0"/>
              </a:rPr>
              <a:t>Prevýchova</a:t>
            </a:r>
            <a:r>
              <a:rPr lang="cs-CZ" sz="1800" dirty="0">
                <a:effectLst/>
                <a:latin typeface="Times New Roman" panose="02020603050405020304" pitchFamily="18" charset="0"/>
                <a:ea typeface="Arial Unicode MS"/>
                <a:cs typeface="Times New Roman" panose="02020603050405020304" pitchFamily="18" charset="0"/>
              </a:rPr>
              <a:t>, Úvod do teorie a praxe“ sám upozorňuje, že ekonomická sila rodiny nemá přímou souvislost s naplňování emočních i fyzických potřeb dítěte. Tento fakt, na který upozorňují i jiní autoři je v přímém rozporu s Novým občanským zákoníkem, který předpokládá, že slabá ekonomická situace rodiny je důvodem zanedbávání případně i týrání dítěte.</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Emocionální funkce rodiny rovněž umožňuje doplňovat vztahem některé nedostatky, např. sníženou ekonomickou sílu rodiny. Rovněž emocionální funkce rodiny a emoce jako vztahová záležitost učí dítě řešit konflikt, zvládat své vlastní emoce – lépe řečeno, umět s nimi zacházet.</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1611955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0484F2-5521-4B39-977F-97DECB948605}"/>
              </a:ext>
            </a:extLst>
          </p:cNvPr>
          <p:cNvSpPr>
            <a:spLocks noGrp="1"/>
          </p:cNvSpPr>
          <p:nvPr>
            <p:ph type="title"/>
          </p:nvPr>
        </p:nvSpPr>
        <p:spPr/>
        <p:txBody>
          <a:bodyPr/>
          <a:lstStyle/>
          <a:p>
            <a:r>
              <a:rPr lang="cs-CZ" sz="4400" dirty="0">
                <a:effectLst/>
                <a:latin typeface="Times New Roman" panose="02020603050405020304" pitchFamily="18" charset="0"/>
                <a:ea typeface="Arial Unicode MS"/>
                <a:cs typeface="Times New Roman" panose="02020603050405020304" pitchFamily="18" charset="0"/>
              </a:rPr>
              <a:t> </a:t>
            </a:r>
            <a:r>
              <a:rPr lang="cs-CZ" sz="4400" b="1" dirty="0">
                <a:effectLst/>
                <a:latin typeface="Times New Roman" panose="02020603050405020304" pitchFamily="18" charset="0"/>
                <a:ea typeface="Arial Unicode MS"/>
                <a:cs typeface="Times New Roman" panose="02020603050405020304" pitchFamily="18" charset="0"/>
              </a:rPr>
              <a:t>Výchovná funkce</a:t>
            </a:r>
            <a:endParaRPr lang="cs-CZ" dirty="0"/>
          </a:p>
        </p:txBody>
      </p:sp>
      <p:sp>
        <p:nvSpPr>
          <p:cNvPr id="3" name="Zástupný obsah 2">
            <a:extLst>
              <a:ext uri="{FF2B5EF4-FFF2-40B4-BE49-F238E27FC236}">
                <a16:creationId xmlns:a16="http://schemas.microsoft.com/office/drawing/2014/main" id="{BB4A9AE7-0B68-415C-813E-FC2358E9B61F}"/>
              </a:ext>
            </a:extLst>
          </p:cNvPr>
          <p:cNvSpPr>
            <a:spLocks noGrp="1"/>
          </p:cNvSpPr>
          <p:nvPr>
            <p:ph idx="1"/>
          </p:nvPr>
        </p:nvSpPr>
        <p:spPr/>
        <p:txBody>
          <a:bodyPr>
            <a:normAutofit/>
          </a:bodyPr>
          <a:lstStyle/>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Dítě je vychováváno ke sběru informací a k dovednosti s informacemi zacházet, učí se první slova, ale rovněž získává dovednosti jako je vzájemná sounáležitost a způsob vzájemné interakce vzhledem k jednotlivým členům rodiny a domácnosti.</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Dítě rovněž má své místo v rodině, které je dáno pohlavím a věkem. Rodinné konstelace – pořadí dětí – jsou velmi silným výchovným činitelem. Tento fakt budu ještě jednou zmiňovat v rámci přijímání dítěte v systému náhradní rodinné péče. Každé dítě je učeno tomu, že nejmladší je nejkřehčí, že musí mít ohledy, je rodinným mazlíkem i zdrojem stresu – např. toho, že starší musí chápat a uhýbat. Dítě je rovněž vychováváno a vedeno k emočním projevům, jejím rozumění. V primární rodině se dítě nejúčinněji naučí komunikovat, naučí se empatii. Z tohoto důvodu potřebuje vyrůstat ve stálém prostředí z pohledu jasnosti a srozumitelnosti emočních projevů. Potřebuje zažít frustraci, ale rovněž potřebuje, aby toho pozitivního bylo více (</a:t>
            </a:r>
            <a:r>
              <a:rPr lang="cs-CZ" sz="1800" dirty="0" err="1">
                <a:effectLst/>
                <a:latin typeface="Times New Roman" panose="02020603050405020304" pitchFamily="18" charset="0"/>
                <a:ea typeface="Arial Unicode MS"/>
                <a:cs typeface="Times New Roman" panose="02020603050405020304" pitchFamily="18" charset="0"/>
              </a:rPr>
              <a:t>Pöthe</a:t>
            </a:r>
            <a:r>
              <a:rPr lang="cs-CZ" sz="1800" dirty="0">
                <a:effectLst/>
                <a:latin typeface="Times New Roman" panose="02020603050405020304" pitchFamily="18" charset="0"/>
                <a:ea typeface="Arial Unicode MS"/>
                <a:cs typeface="Times New Roman" panose="02020603050405020304" pitchFamily="18" charset="0"/>
              </a:rPr>
              <a:t> 1999). </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7335708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41F016-4DEF-4554-9C08-82FABEE375E7}"/>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Ochranná funkce</a:t>
            </a:r>
            <a:endParaRPr lang="cs-CZ" dirty="0"/>
          </a:p>
        </p:txBody>
      </p:sp>
      <p:sp>
        <p:nvSpPr>
          <p:cNvPr id="3" name="Zástupný obsah 2">
            <a:extLst>
              <a:ext uri="{FF2B5EF4-FFF2-40B4-BE49-F238E27FC236}">
                <a16:creationId xmlns:a16="http://schemas.microsoft.com/office/drawing/2014/main" id="{5819E0DA-2EF8-4AD7-816B-389910C6E075}"/>
              </a:ext>
            </a:extLst>
          </p:cNvPr>
          <p:cNvSpPr>
            <a:spLocks noGrp="1"/>
          </p:cNvSpPr>
          <p:nvPr>
            <p:ph idx="1"/>
          </p:nvPr>
        </p:nvSpPr>
        <p:spPr/>
        <p:txBody>
          <a:bodyPr/>
          <a:lstStyle/>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Jedním z důležitých socializačních funkcí rodiny je místo bezpečí pro jejich členy, kdy mohu být sám sebou a mohu „odložit“ některé společenské konvence, např. v oblékání. Do ochranné funkce však taky patří i to, že obdržím zastání případě pocitu nespravedlnosti, že mohu tyto své pocity  s někým řešit v bezpečném prostředí. Dle mého názoru do ochranné funkce rodiny patří i to, že jsou transparentní pravidla pro vnitřní chod rodiny a že mám možnost jako dítě i dospělý dostat přiměřeným způsobem zpětnou vazbu na mé jednání, a ochranu před neadekvátním jednáním jiných osob. Nejedná se zde o slepou ochranu, ale o ochranu před agresí, ale rovněž i ochranu před přílišným návalem stresujících faktorů.</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0244644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E1D14F-2B24-4C85-9B3C-CC3BAB08B9DD}"/>
              </a:ext>
            </a:extLst>
          </p:cNvPr>
          <p:cNvSpPr>
            <a:spLocks noGrp="1"/>
          </p:cNvSpPr>
          <p:nvPr>
            <p:ph type="title"/>
          </p:nvPr>
        </p:nvSpPr>
        <p:spPr/>
        <p:txBody>
          <a:bodyPr>
            <a:normAutofit/>
          </a:bodyPr>
          <a:lstStyle/>
          <a:p>
            <a:r>
              <a:rPr lang="cs-CZ" u="sng" dirty="0">
                <a:latin typeface="Times New Roman" panose="02020603050405020304" pitchFamily="18" charset="0"/>
                <a:ea typeface="Arial Unicode MS"/>
                <a:cs typeface="Times New Roman" panose="02020603050405020304" pitchFamily="18" charset="0"/>
              </a:rPr>
              <a:t>Č</a:t>
            </a:r>
            <a:r>
              <a:rPr lang="cs-CZ" sz="4400" u="sng" dirty="0">
                <a:effectLst/>
                <a:latin typeface="Times New Roman" panose="02020603050405020304" pitchFamily="18" charset="0"/>
                <a:ea typeface="Arial Unicode MS"/>
                <a:cs typeface="Times New Roman" panose="02020603050405020304" pitchFamily="18" charset="0"/>
              </a:rPr>
              <a:t>leníme rodiny dle jejich dysfunkčnosti</a:t>
            </a:r>
            <a:r>
              <a:rPr lang="cs-CZ" sz="4400" dirty="0">
                <a:effectLst/>
                <a:latin typeface="Times New Roman" panose="02020603050405020304" pitchFamily="18" charset="0"/>
                <a:ea typeface="Arial Unicode MS"/>
                <a:cs typeface="Times New Roman" panose="02020603050405020304" pitchFamily="18" charset="0"/>
              </a:rPr>
              <a:t> </a:t>
            </a:r>
            <a:endParaRPr lang="cs-CZ" dirty="0"/>
          </a:p>
        </p:txBody>
      </p:sp>
      <p:sp>
        <p:nvSpPr>
          <p:cNvPr id="3" name="Zástupný obsah 2">
            <a:extLst>
              <a:ext uri="{FF2B5EF4-FFF2-40B4-BE49-F238E27FC236}">
                <a16:creationId xmlns:a16="http://schemas.microsoft.com/office/drawing/2014/main" id="{6773A5DB-74DE-41B0-9E3C-39ACD51D2E0C}"/>
              </a:ext>
            </a:extLst>
          </p:cNvPr>
          <p:cNvSpPr>
            <a:spLocks noGrp="1"/>
          </p:cNvSpPr>
          <p:nvPr>
            <p:ph idx="1"/>
          </p:nvPr>
        </p:nvSpPr>
        <p:spPr/>
        <p:txBody>
          <a:bodyPr>
            <a:normAutofit fontScale="77500" lnSpcReduction="20000"/>
          </a:bodyPr>
          <a:lstStyle/>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Rodinu </a:t>
            </a:r>
            <a:r>
              <a:rPr lang="cs-CZ" sz="1800" b="1" dirty="0">
                <a:effectLst/>
                <a:latin typeface="Times New Roman" panose="02020603050405020304" pitchFamily="18" charset="0"/>
                <a:ea typeface="Arial Unicode MS"/>
                <a:cs typeface="Times New Roman" panose="02020603050405020304" pitchFamily="18" charset="0"/>
              </a:rPr>
              <a:t>problémovou</a:t>
            </a:r>
            <a:r>
              <a:rPr lang="cs-CZ" sz="1800" dirty="0">
                <a:effectLst/>
                <a:latin typeface="Times New Roman" panose="02020603050405020304" pitchFamily="18" charset="0"/>
                <a:ea typeface="Arial Unicode MS"/>
                <a:cs typeface="Times New Roman" panose="02020603050405020304" pitchFamily="18" charset="0"/>
              </a:rPr>
              <a:t>, ve které se vyskytuje narušení některých, nebo všech výše uvedených funkcí. Narušení těchto funkcí ale neohrožuje vývoj rodiny, ani jejich členů a rodina je schopna sama zabezpečit zlepšení výkonu funkcí, případně s malou pomocí.</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Rodinu </a:t>
            </a:r>
            <a:r>
              <a:rPr lang="cs-CZ" sz="1800" b="1" dirty="0">
                <a:effectLst/>
                <a:latin typeface="Times New Roman" panose="02020603050405020304" pitchFamily="18" charset="0"/>
                <a:ea typeface="Arial Unicode MS"/>
                <a:cs typeface="Times New Roman" panose="02020603050405020304" pitchFamily="18" charset="0"/>
              </a:rPr>
              <a:t>dysfunkční</a:t>
            </a:r>
            <a:r>
              <a:rPr lang="cs-CZ" sz="1800" dirty="0">
                <a:effectLst/>
                <a:latin typeface="Times New Roman" panose="02020603050405020304" pitchFamily="18" charset="0"/>
                <a:ea typeface="Arial Unicode MS"/>
                <a:cs typeface="Times New Roman" panose="02020603050405020304" pitchFamily="18" charset="0"/>
              </a:rPr>
              <a:t>, kde se již vyskytuje významné narušení některých, nebo všech základních funkcí, rodinný systém je poškozen a vývoj dítěte, či dětí je vážně ohrožen. Tyto rodiny nejsou schopny pomoci si samy a je potřeba využít zdroje pomoci z vnějška rodiny.</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Rodinu </a:t>
            </a:r>
            <a:r>
              <a:rPr lang="cs-CZ" sz="1800" b="1" dirty="0" err="1">
                <a:effectLst/>
                <a:latin typeface="Times New Roman" panose="02020603050405020304" pitchFamily="18" charset="0"/>
                <a:ea typeface="Arial Unicode MS"/>
                <a:cs typeface="Times New Roman" panose="02020603050405020304" pitchFamily="18" charset="0"/>
              </a:rPr>
              <a:t>afunkční</a:t>
            </a:r>
            <a:r>
              <a:rPr lang="cs-CZ" sz="1800" dirty="0">
                <a:effectLst/>
                <a:latin typeface="Times New Roman" panose="02020603050405020304" pitchFamily="18" charset="0"/>
                <a:ea typeface="Arial Unicode MS"/>
                <a:cs typeface="Times New Roman" panose="02020603050405020304" pitchFamily="18" charset="0"/>
              </a:rPr>
              <a:t>, ve které je rodinné fungování již silně poškozeno z důvodu těžce narušeného uspokojování potřeb, nebo neuspokojování potřeb. Dítě nejen nemá uspokojovány základní potřeby, ale je také ohroženo na samotném životě. </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49580">
              <a:lnSpc>
                <a:spcPct val="115000"/>
              </a:lnSpc>
              <a:spcAft>
                <a:spcPts val="1000"/>
              </a:spcAft>
            </a:pPr>
            <a:r>
              <a:rPr lang="cs-CZ" sz="1800" dirty="0">
                <a:effectLst/>
                <a:latin typeface="Times New Roman" panose="02020603050405020304" pitchFamily="18" charset="0"/>
                <a:ea typeface="Arial Unicode MS"/>
                <a:cs typeface="Times New Roman" panose="02020603050405020304" pitchFamily="18" charset="0"/>
              </a:rPr>
              <a:t>V těchto případech často dochází k zásahu pracovníků OSPOD a to odebráním dětí z původní rodiny a jejich umisťování do náhradní péče.  </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Děti, které se v současnosti v České republice narodí, se rodí v 52% nesezdaným ženám. Ze statistiky již nevyčteme, zda se jedná o samoživitelky nebo ženy s partnerem. </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Matka se pro dítě může snažit tvořit bezpečné prostředí, nepředstavuje ovšem tak pevnou oporu, jako partnerské soužití v souladu, nebo rozrostlejší rodina, která kolektivně spolupracuje (Matoušek, </a:t>
            </a:r>
            <a:r>
              <a:rPr lang="cs-CZ" sz="1800" dirty="0" err="1">
                <a:effectLst/>
                <a:latin typeface="Times New Roman" panose="02020603050405020304" pitchFamily="18" charset="0"/>
                <a:ea typeface="Arial Unicode MS"/>
                <a:cs typeface="Times New Roman" panose="02020603050405020304" pitchFamily="18" charset="0"/>
              </a:rPr>
              <a:t>Pazlarová</a:t>
            </a:r>
            <a:r>
              <a:rPr lang="cs-CZ" sz="1800" dirty="0">
                <a:effectLst/>
                <a:latin typeface="Times New Roman" panose="02020603050405020304" pitchFamily="18" charset="0"/>
                <a:ea typeface="Arial Unicode MS"/>
                <a:cs typeface="Times New Roman" panose="02020603050405020304" pitchFamily="18" charset="0"/>
              </a:rPr>
              <a:t>, 2014)</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44588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AEF620-72BD-874D-AB6D-73953FE7E893}"/>
              </a:ext>
            </a:extLst>
          </p:cNvPr>
          <p:cNvSpPr>
            <a:spLocks noGrp="1"/>
          </p:cNvSpPr>
          <p:nvPr>
            <p:ph type="title"/>
          </p:nvPr>
        </p:nvSpPr>
        <p:spPr/>
        <p:txBody>
          <a:bodyPr/>
          <a:lstStyle/>
          <a:p>
            <a:r>
              <a:rPr lang="cs-CZ" dirty="0"/>
              <a:t>Právní vymezení</a:t>
            </a:r>
          </a:p>
        </p:txBody>
      </p:sp>
      <p:sp>
        <p:nvSpPr>
          <p:cNvPr id="3" name="Zástupný obsah 2">
            <a:extLst>
              <a:ext uri="{FF2B5EF4-FFF2-40B4-BE49-F238E27FC236}">
                <a16:creationId xmlns:a16="http://schemas.microsoft.com/office/drawing/2014/main" id="{DDFB2227-49D4-0A43-AC4D-6B8353A04E6E}"/>
              </a:ext>
            </a:extLst>
          </p:cNvPr>
          <p:cNvSpPr>
            <a:spLocks noGrp="1"/>
          </p:cNvSpPr>
          <p:nvPr>
            <p:ph idx="1"/>
          </p:nvPr>
        </p:nvSpPr>
        <p:spPr/>
        <p:txBody>
          <a:bodyPr/>
          <a:lstStyle/>
          <a:p>
            <a:r>
              <a:rPr lang="cs-CZ" dirty="0"/>
              <a:t>Charta lidských práv - ústavní zákone č. 23/1991Sb.</a:t>
            </a:r>
          </a:p>
          <a:p>
            <a:r>
              <a:rPr lang="cs-CZ" dirty="0"/>
              <a:t>Listina práv dítěte – zákon č.104/1991Sb.</a:t>
            </a:r>
          </a:p>
          <a:p>
            <a:r>
              <a:rPr lang="cs-CZ" dirty="0"/>
              <a:t>Občanský zákoník – zákon č. 89/2012Sb. - §655 – 955</a:t>
            </a:r>
          </a:p>
          <a:p>
            <a:r>
              <a:rPr lang="cs-CZ" dirty="0"/>
              <a:t>Zákon o hmotné nouzi – č.111/2006Sb.</a:t>
            </a:r>
          </a:p>
          <a:p>
            <a:r>
              <a:rPr lang="cs-CZ" dirty="0"/>
              <a:t>Zákon o sociálně právní ochraně – č.359/1999Sb.</a:t>
            </a:r>
          </a:p>
          <a:p>
            <a:r>
              <a:rPr lang="cs-CZ" dirty="0"/>
              <a:t>Zákon o sociálních službách – č.108/2006Sb.</a:t>
            </a:r>
          </a:p>
          <a:p>
            <a:r>
              <a:rPr lang="cs-CZ" dirty="0"/>
              <a:t>Vyhláška – č.505/2006Sb. Standardy kvality sociálních služeb</a:t>
            </a:r>
          </a:p>
          <a:p>
            <a:r>
              <a:rPr lang="cs-CZ" dirty="0"/>
              <a:t>Vyhláška – č.401/2012Sb. Standardy kvality výkonu SPOD</a:t>
            </a:r>
          </a:p>
        </p:txBody>
      </p:sp>
    </p:spTree>
    <p:extLst>
      <p:ext uri="{BB962C8B-B14F-4D97-AF65-F5344CB8AC3E}">
        <p14:creationId xmlns:p14="http://schemas.microsoft.com/office/powerpoint/2010/main" val="31908990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4ECC39-8FC3-43C9-B7A4-4095712E3A27}"/>
              </a:ext>
            </a:extLst>
          </p:cNvPr>
          <p:cNvSpPr>
            <a:spLocks noGrp="1"/>
          </p:cNvSpPr>
          <p:nvPr>
            <p:ph type="title"/>
          </p:nvPr>
        </p:nvSpPr>
        <p:spPr/>
        <p:txBody>
          <a:bodyPr/>
          <a:lstStyle/>
          <a:p>
            <a:r>
              <a:rPr lang="cs-CZ" dirty="0"/>
              <a:t>Reflektující tým</a:t>
            </a:r>
          </a:p>
        </p:txBody>
      </p:sp>
      <p:sp>
        <p:nvSpPr>
          <p:cNvPr id="3" name="Zástupný obsah 2">
            <a:extLst>
              <a:ext uri="{FF2B5EF4-FFF2-40B4-BE49-F238E27FC236}">
                <a16:creationId xmlns:a16="http://schemas.microsoft.com/office/drawing/2014/main" id="{5223E1DA-CBA6-430D-8C5A-730C98EF687D}"/>
              </a:ext>
            </a:extLst>
          </p:cNvPr>
          <p:cNvSpPr>
            <a:spLocks noGrp="1"/>
          </p:cNvSpPr>
          <p:nvPr>
            <p:ph idx="1"/>
          </p:nvPr>
        </p:nvSpPr>
        <p:spPr/>
        <p:txBody>
          <a:bodyPr/>
          <a:lstStyle/>
          <a:p>
            <a:r>
              <a:rPr lang="cs-CZ" dirty="0"/>
              <a:t>Funkčnost rodin</a:t>
            </a:r>
          </a:p>
        </p:txBody>
      </p:sp>
    </p:spTree>
    <p:extLst>
      <p:ext uri="{BB962C8B-B14F-4D97-AF65-F5344CB8AC3E}">
        <p14:creationId xmlns:p14="http://schemas.microsoft.com/office/powerpoint/2010/main" val="40653068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FC2DF8-FA92-46D1-BE36-51E64642912E}"/>
              </a:ext>
            </a:extLst>
          </p:cNvPr>
          <p:cNvSpPr>
            <a:spLocks noGrp="1"/>
          </p:cNvSpPr>
          <p:nvPr>
            <p:ph type="title"/>
          </p:nvPr>
        </p:nvSpPr>
        <p:spPr/>
        <p:txBody>
          <a:bodyPr/>
          <a:lstStyle/>
          <a:p>
            <a:r>
              <a:rPr lang="cs-CZ" dirty="0"/>
              <a:t>Dětské potřeby</a:t>
            </a:r>
          </a:p>
        </p:txBody>
      </p:sp>
      <p:sp>
        <p:nvSpPr>
          <p:cNvPr id="3" name="Zástupný obsah 2">
            <a:extLst>
              <a:ext uri="{FF2B5EF4-FFF2-40B4-BE49-F238E27FC236}">
                <a16:creationId xmlns:a16="http://schemas.microsoft.com/office/drawing/2014/main" id="{E4F3F5CF-B824-4437-971D-F1AE0750B81F}"/>
              </a:ext>
            </a:extLst>
          </p:cNvPr>
          <p:cNvSpPr>
            <a:spLocks noGrp="1"/>
          </p:cNvSpPr>
          <p:nvPr>
            <p:ph idx="1"/>
          </p:nvPr>
        </p:nvSpPr>
        <p:spPr/>
        <p:txBody>
          <a:bodyPr/>
          <a:lstStyle/>
          <a:p>
            <a:r>
              <a:rPr lang="cs-CZ" sz="2800" dirty="0">
                <a:effectLst/>
                <a:latin typeface="Times New Roman" panose="02020603050405020304" pitchFamily="18" charset="0"/>
                <a:ea typeface="Arial Unicode MS"/>
                <a:cs typeface="Times New Roman" panose="02020603050405020304" pitchFamily="18" charset="0"/>
              </a:rPr>
              <a:t>Aby se dítě mohlo vyvíjet zdravě po duševní stránce a mohlo být prospěšné společnosti, musí být uspokojovány jeho základní potřeby. I přesto, že na dítě působí větší počet výchovných prostředí, rodina je nejdůležitější institucí v uspokojování potřeb dítěte a pokud jsou rodiče s dítětem v soužití, zároveň dochází k uspokojování jejich potřeb (Matějček, 2005).</a:t>
            </a:r>
            <a:endParaRPr lang="cs-CZ" sz="2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2597182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6D40D7-6A63-4AFD-B076-660A56113EB5}"/>
              </a:ext>
            </a:extLst>
          </p:cNvPr>
          <p:cNvSpPr>
            <a:spLocks noGrp="1"/>
          </p:cNvSpPr>
          <p:nvPr>
            <p:ph type="title"/>
          </p:nvPr>
        </p:nvSpPr>
        <p:spPr/>
        <p:txBody>
          <a:bodyPr/>
          <a:lstStyle/>
          <a:p>
            <a:r>
              <a:rPr lang="cs-CZ" dirty="0"/>
              <a:t>Co je potřeba</a:t>
            </a:r>
          </a:p>
        </p:txBody>
      </p:sp>
      <p:sp>
        <p:nvSpPr>
          <p:cNvPr id="3" name="Zástupný obsah 2">
            <a:extLst>
              <a:ext uri="{FF2B5EF4-FFF2-40B4-BE49-F238E27FC236}">
                <a16:creationId xmlns:a16="http://schemas.microsoft.com/office/drawing/2014/main" id="{5CDABB08-FA3B-4433-94E1-EED2544609BF}"/>
              </a:ext>
            </a:extLst>
          </p:cNvPr>
          <p:cNvSpPr>
            <a:spLocks noGrp="1"/>
          </p:cNvSpPr>
          <p:nvPr>
            <p:ph idx="1"/>
          </p:nvPr>
        </p:nvSpPr>
        <p:spPr/>
        <p:txBody>
          <a:bodyPr>
            <a:normAutofit fontScale="92500"/>
          </a:bodyPr>
          <a:lstStyle/>
          <a:p>
            <a:pPr>
              <a:lnSpc>
                <a:spcPct val="115000"/>
              </a:lnSpc>
              <a:spcAft>
                <a:spcPts val="1000"/>
              </a:spcAft>
            </a:pPr>
            <a:r>
              <a:rPr lang="cs-CZ" sz="2400" i="1" dirty="0">
                <a:effectLst/>
                <a:latin typeface="Times New Roman" panose="02020603050405020304" pitchFamily="18" charset="0"/>
                <a:ea typeface="Arial Unicode MS"/>
                <a:cs typeface="Times New Roman" panose="02020603050405020304" pitchFamily="18" charset="0"/>
              </a:rPr>
              <a:t>„Potřeba je subjektivně pociťovaný nedostatek něčeho nezbytného“</a:t>
            </a:r>
            <a:r>
              <a:rPr lang="cs-CZ" sz="2400" dirty="0">
                <a:effectLst/>
                <a:latin typeface="Times New Roman" panose="02020603050405020304" pitchFamily="18" charset="0"/>
                <a:ea typeface="Arial Unicode MS"/>
                <a:cs typeface="Times New Roman" panose="02020603050405020304" pitchFamily="18" charset="0"/>
              </a:rPr>
              <a:t> (Kukla, 2016, s. 131). Vaníčková (2007) uvádí, že uspokojování potřeb dítěte spadá do rodičovských povinností a je obsahem výchovy. Je-li uspokojování potřeb dětí nedostačující, nebo v případě, že vůbec neprobíhá, jedná se o zanedbávání dětí. Potřeby dítěte závisí na několika faktorech. Jedná se zejména o věk dítěte, pohlaví dítěte, jeho zdravotní stav a původní prostředí (Kukla, 2016).</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a:effectLst/>
                <a:latin typeface="Times New Roman" panose="02020603050405020304" pitchFamily="18" charset="0"/>
                <a:ea typeface="Arial Unicode MS"/>
                <a:cs typeface="Times New Roman" panose="02020603050405020304" pitchFamily="18" charset="0"/>
              </a:rPr>
              <a:t>Dalším významným milníkem rodinné formy pomoci dítěti v ohrožení jsou studie </a:t>
            </a:r>
            <a:r>
              <a:rPr lang="cs-CZ" sz="2400" dirty="0" err="1">
                <a:effectLst/>
                <a:latin typeface="Times New Roman" panose="02020603050405020304" pitchFamily="18" charset="0"/>
                <a:ea typeface="Arial Unicode MS"/>
                <a:cs typeface="Times New Roman" panose="02020603050405020304" pitchFamily="18" charset="0"/>
              </a:rPr>
              <a:t>Bovlbyho</a:t>
            </a:r>
            <a:r>
              <a:rPr lang="cs-CZ" sz="2400" dirty="0">
                <a:effectLst/>
                <a:latin typeface="Times New Roman" panose="02020603050405020304" pitchFamily="18" charset="0"/>
                <a:ea typeface="Arial Unicode MS"/>
                <a:cs typeface="Times New Roman" panose="02020603050405020304" pitchFamily="18" charset="0"/>
              </a:rPr>
              <a:t> a tria českých autorů – Matějček, </a:t>
            </a:r>
            <a:r>
              <a:rPr lang="cs-CZ" sz="2400" dirty="0" err="1">
                <a:effectLst/>
                <a:latin typeface="Times New Roman" panose="02020603050405020304" pitchFamily="18" charset="0"/>
                <a:ea typeface="Arial Unicode MS"/>
                <a:cs typeface="Times New Roman" panose="02020603050405020304" pitchFamily="18" charset="0"/>
              </a:rPr>
              <a:t>Langmeier</a:t>
            </a:r>
            <a:r>
              <a:rPr lang="cs-CZ" sz="2400" dirty="0">
                <a:effectLst/>
                <a:latin typeface="Times New Roman" panose="02020603050405020304" pitchFamily="18" charset="0"/>
                <a:ea typeface="Arial Unicode MS"/>
                <a:cs typeface="Times New Roman" panose="02020603050405020304" pitchFamily="18" charset="0"/>
              </a:rPr>
              <a:t>, </a:t>
            </a:r>
            <a:r>
              <a:rPr lang="cs-CZ" sz="2400" dirty="0" err="1">
                <a:effectLst/>
                <a:latin typeface="Times New Roman" panose="02020603050405020304" pitchFamily="18" charset="0"/>
                <a:ea typeface="Arial Unicode MS"/>
                <a:cs typeface="Times New Roman" panose="02020603050405020304" pitchFamily="18" charset="0"/>
              </a:rPr>
              <a:t>Dunovský</a:t>
            </a:r>
            <a:r>
              <a:rPr lang="cs-CZ" sz="2400" dirty="0">
                <a:effectLst/>
                <a:latin typeface="Times New Roman" panose="02020603050405020304" pitchFamily="18" charset="0"/>
                <a:ea typeface="Arial Unicode MS"/>
                <a:cs typeface="Times New Roman" panose="02020603050405020304" pitchFamily="18" charset="0"/>
              </a:rPr>
              <a:t>. Všichni tito autoři se shodují na tom, že dítě potřebuje ve svém raném dětství jednu pečující osobu, která je plně soustředěna na jeho potřeby. Dětské potřeby definoval Matějček (2002):</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255765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2FE021-0ACF-477E-9EC6-ACA14A567412}"/>
              </a:ext>
            </a:extLst>
          </p:cNvPr>
          <p:cNvSpPr>
            <a:spLocks noGrp="1"/>
          </p:cNvSpPr>
          <p:nvPr>
            <p:ph type="title"/>
          </p:nvPr>
        </p:nvSpPr>
        <p:spPr/>
        <p:txBody>
          <a:bodyPr/>
          <a:lstStyle/>
          <a:p>
            <a:r>
              <a:rPr lang="cs-CZ" dirty="0"/>
              <a:t>Potřeba stimulace</a:t>
            </a:r>
          </a:p>
        </p:txBody>
      </p:sp>
      <p:sp>
        <p:nvSpPr>
          <p:cNvPr id="3" name="Zástupný obsah 2">
            <a:extLst>
              <a:ext uri="{FF2B5EF4-FFF2-40B4-BE49-F238E27FC236}">
                <a16:creationId xmlns:a16="http://schemas.microsoft.com/office/drawing/2014/main" id="{92A9073B-AD11-42E1-AF5B-9846B350CE34}"/>
              </a:ext>
            </a:extLst>
          </p:cNvPr>
          <p:cNvSpPr>
            <a:spLocks noGrp="1"/>
          </p:cNvSpPr>
          <p:nvPr>
            <p:ph idx="1"/>
          </p:nvPr>
        </p:nvSpPr>
        <p:spPr/>
        <p:txBody>
          <a:bodyPr/>
          <a:lstStyle/>
          <a:p>
            <a:r>
              <a:rPr lang="cs-CZ" sz="2400" u="none" strike="noStrike" kern="0" spc="0" dirty="0">
                <a:effectLst/>
                <a:ea typeface="Symbol" panose="05050102010706020507" pitchFamily="18" charset="2"/>
                <a:cs typeface="Symbol" panose="05050102010706020507" pitchFamily="18" charset="2"/>
              </a:rPr>
              <a:t>Potřeba stimulace - </a:t>
            </a:r>
            <a:r>
              <a:rPr lang="cs-CZ" sz="2400" u="none" strike="noStrike" kern="0" spc="0" dirty="0">
                <a:solidFill>
                  <a:srgbClr val="333333"/>
                </a:solidFill>
                <a:effectLst/>
                <a:ea typeface="Symbol" panose="05050102010706020507" pitchFamily="18" charset="2"/>
                <a:cs typeface="Symbol" panose="05050102010706020507" pitchFamily="18" charset="2"/>
              </a:rPr>
              <a:t>dostupnost podnětů v </a:t>
            </a:r>
            <a:r>
              <a:rPr lang="cs-CZ" sz="2400" u="none" strike="noStrike" kern="0" spc="0" dirty="0" err="1">
                <a:solidFill>
                  <a:srgbClr val="333333"/>
                </a:solidFill>
                <a:effectLst/>
                <a:ea typeface="Symbol" panose="05050102010706020507" pitchFamily="18" charset="2"/>
                <a:cs typeface="Symbol" panose="05050102010706020507" pitchFamily="18" charset="2"/>
              </a:rPr>
              <a:t>přiměřeném</a:t>
            </a:r>
            <a:r>
              <a:rPr lang="cs-CZ" sz="2400" u="none" strike="noStrike" kern="0" spc="0" dirty="0">
                <a:solidFill>
                  <a:srgbClr val="333333"/>
                </a:solidFill>
                <a:effectLst/>
                <a:ea typeface="Symbol" panose="05050102010706020507" pitchFamily="18" charset="2"/>
                <a:cs typeface="Symbol" panose="05050102010706020507" pitchFamily="18" charset="2"/>
              </a:rPr>
              <a:t> množství a variabilitě. Dítě potřebuje být podněcované, stimulované v oblasti zrakové, sluchové, hmatové, atd. Nejpřirozenějším zdrojem smyslové stimulace je každodenní tělesný, zrakový a </a:t>
            </a:r>
            <a:r>
              <a:rPr lang="cs-CZ" sz="2400" u="none" strike="noStrike" kern="0" spc="0" dirty="0" err="1">
                <a:solidFill>
                  <a:srgbClr val="333333"/>
                </a:solidFill>
                <a:effectLst/>
                <a:ea typeface="Symbol" panose="05050102010706020507" pitchFamily="18" charset="2"/>
                <a:cs typeface="Symbol" panose="05050102010706020507" pitchFamily="18" charset="2"/>
              </a:rPr>
              <a:t>řečový</a:t>
            </a:r>
            <a:r>
              <a:rPr lang="cs-CZ" sz="2400" u="none" strike="noStrike" kern="0" spc="0" dirty="0">
                <a:solidFill>
                  <a:srgbClr val="333333"/>
                </a:solidFill>
                <a:effectLst/>
                <a:ea typeface="Symbol" panose="05050102010706020507" pitchFamily="18" charset="2"/>
                <a:cs typeface="Symbol" panose="05050102010706020507" pitchFamily="18" charset="2"/>
              </a:rPr>
              <a:t> kontakt s dítětem: Důležité je, aby podněty odrážely určitou pravidelnost a srozumitelný systém, který je zprostředkovaný nejčastěji matkou. Souvisí to s potřebou porozumět světu, aby se dítě do něj mohlo začlenit. Dítě potřebuje okolo sebe nejen rozličné hračky, pěkné prostředí, ale hlavně lidi, kteří se s ním mazlí, laskají, usmívají se. Jejich nedostatek nebo jednostrannost vývoj dítěte narušují a zpomalují</a:t>
            </a:r>
            <a:r>
              <a:rPr lang="cs-CZ" sz="1800" u="none" strike="noStrike" kern="0" spc="0" dirty="0">
                <a:solidFill>
                  <a:srgbClr val="333333"/>
                </a:solidFill>
                <a:effectLst/>
                <a:ea typeface="Symbol" panose="05050102010706020507" pitchFamily="18" charset="2"/>
                <a:cs typeface="Symbol" panose="05050102010706020507" pitchFamily="18" charset="2"/>
              </a:rPr>
              <a:t>.</a:t>
            </a:r>
            <a:endParaRPr lang="cs-CZ" sz="1800" u="none" strike="noStrike" kern="0" spc="0" dirty="0">
              <a:effectLst/>
              <a:ea typeface="Symbol" panose="05050102010706020507" pitchFamily="18" charset="2"/>
              <a:cs typeface="Symbol" panose="05050102010706020507" pitchFamily="18" charset="2"/>
            </a:endParaRPr>
          </a:p>
          <a:p>
            <a:endParaRPr lang="cs-CZ" dirty="0"/>
          </a:p>
        </p:txBody>
      </p:sp>
    </p:spTree>
    <p:extLst>
      <p:ext uri="{BB962C8B-B14F-4D97-AF65-F5344CB8AC3E}">
        <p14:creationId xmlns:p14="http://schemas.microsoft.com/office/powerpoint/2010/main" val="17295349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BF6E05-A607-4CFF-9146-BCE56311666D}"/>
              </a:ext>
            </a:extLst>
          </p:cNvPr>
          <p:cNvSpPr>
            <a:spLocks noGrp="1"/>
          </p:cNvSpPr>
          <p:nvPr>
            <p:ph type="title"/>
          </p:nvPr>
        </p:nvSpPr>
        <p:spPr/>
        <p:txBody>
          <a:bodyPr/>
          <a:lstStyle/>
          <a:p>
            <a:r>
              <a:rPr lang="cs-CZ" dirty="0"/>
              <a:t>Potřeba smysluplného světa</a:t>
            </a:r>
          </a:p>
        </p:txBody>
      </p:sp>
      <p:sp>
        <p:nvSpPr>
          <p:cNvPr id="3" name="Zástupný obsah 2">
            <a:extLst>
              <a:ext uri="{FF2B5EF4-FFF2-40B4-BE49-F238E27FC236}">
                <a16:creationId xmlns:a16="http://schemas.microsoft.com/office/drawing/2014/main" id="{B56D41A7-8F22-4663-99FE-644C23C72B89}"/>
              </a:ext>
            </a:extLst>
          </p:cNvPr>
          <p:cNvSpPr>
            <a:spLocks noGrp="1"/>
          </p:cNvSpPr>
          <p:nvPr>
            <p:ph idx="1"/>
          </p:nvPr>
        </p:nvSpPr>
        <p:spPr/>
        <p:txBody>
          <a:bodyPr/>
          <a:lstStyle/>
          <a:p>
            <a:r>
              <a:rPr lang="cs-CZ" sz="2400" u="none" strike="noStrike" kern="0" spc="0" dirty="0">
                <a:effectLst/>
                <a:ea typeface="Symbol" panose="05050102010706020507" pitchFamily="18" charset="2"/>
                <a:cs typeface="Symbol" panose="05050102010706020507" pitchFamily="18" charset="2"/>
              </a:rPr>
              <a:t>Potřeba smysluplného světa - </a:t>
            </a:r>
            <a:r>
              <a:rPr lang="cs-CZ" sz="2400" u="none" strike="noStrike" kern="0" spc="0" dirty="0">
                <a:solidFill>
                  <a:srgbClr val="333333"/>
                </a:solidFill>
                <a:effectLst/>
                <a:ea typeface="Symbol" panose="05050102010706020507" pitchFamily="18" charset="2"/>
                <a:cs typeface="Symbol" panose="05050102010706020507" pitchFamily="18" charset="2"/>
              </a:rPr>
              <a:t>stálost věcného a sociálního prostředí, které dítě prostřednictvím matky poznává a orientuje se v něm. Děti již v kojeneckém věku projevují radost, když ve svém prostředí objeví nějaký systém, nějakou pravidelnost, kterou mohou vlastní činností ovlivnit. Dítě se aktivně̌ zmocňuje světa a úspěchy ho podněcují k dalším aktivitám</a:t>
            </a:r>
            <a:r>
              <a:rPr lang="cs-CZ" sz="1800" u="none" strike="noStrike" kern="0" spc="0" dirty="0">
                <a:solidFill>
                  <a:srgbClr val="333333"/>
                </a:solidFill>
                <a:effectLst/>
                <a:ea typeface="Symbol" panose="05050102010706020507" pitchFamily="18" charset="2"/>
                <a:cs typeface="Symbol" panose="05050102010706020507" pitchFamily="18" charset="2"/>
              </a:rPr>
              <a:t>. </a:t>
            </a:r>
            <a:endParaRPr lang="cs-CZ" sz="1800" u="none" strike="noStrike" kern="0" spc="0" dirty="0">
              <a:effectLst/>
              <a:ea typeface="Symbol" panose="05050102010706020507" pitchFamily="18" charset="2"/>
              <a:cs typeface="Symbol" panose="05050102010706020507" pitchFamily="18" charset="2"/>
            </a:endParaRPr>
          </a:p>
          <a:p>
            <a:endParaRPr lang="cs-CZ" dirty="0"/>
          </a:p>
        </p:txBody>
      </p:sp>
    </p:spTree>
    <p:extLst>
      <p:ext uri="{BB962C8B-B14F-4D97-AF65-F5344CB8AC3E}">
        <p14:creationId xmlns:p14="http://schemas.microsoft.com/office/powerpoint/2010/main" val="16034269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EA30BA-AF29-451C-9179-9183545C88ED}"/>
              </a:ext>
            </a:extLst>
          </p:cNvPr>
          <p:cNvSpPr>
            <a:spLocks noGrp="1"/>
          </p:cNvSpPr>
          <p:nvPr>
            <p:ph type="title"/>
          </p:nvPr>
        </p:nvSpPr>
        <p:spPr/>
        <p:txBody>
          <a:bodyPr/>
          <a:lstStyle/>
          <a:p>
            <a:r>
              <a:rPr lang="cs-CZ" dirty="0"/>
              <a:t>Potřeba lásky</a:t>
            </a:r>
          </a:p>
        </p:txBody>
      </p:sp>
      <p:sp>
        <p:nvSpPr>
          <p:cNvPr id="3" name="Zástupný obsah 2">
            <a:extLst>
              <a:ext uri="{FF2B5EF4-FFF2-40B4-BE49-F238E27FC236}">
                <a16:creationId xmlns:a16="http://schemas.microsoft.com/office/drawing/2014/main" id="{54A4A990-0AA1-407D-8161-2E72B4BF3474}"/>
              </a:ext>
            </a:extLst>
          </p:cNvPr>
          <p:cNvSpPr>
            <a:spLocks noGrp="1"/>
          </p:cNvSpPr>
          <p:nvPr>
            <p:ph idx="1"/>
          </p:nvPr>
        </p:nvSpPr>
        <p:spPr/>
        <p:txBody>
          <a:bodyPr/>
          <a:lstStyle/>
          <a:p>
            <a:r>
              <a:rPr lang="cs-CZ" sz="2400" u="none" strike="noStrike" kern="0" spc="0" dirty="0">
                <a:effectLst/>
                <a:ea typeface="Symbol" panose="05050102010706020507" pitchFamily="18" charset="2"/>
                <a:cs typeface="Symbol" panose="05050102010706020507" pitchFamily="18" charset="2"/>
              </a:rPr>
              <a:t>Potřeba lásky – citového bezpečí - </a:t>
            </a:r>
            <a:r>
              <a:rPr lang="cs-CZ" sz="2400" u="none" strike="noStrike" kern="0" spc="0" dirty="0">
                <a:solidFill>
                  <a:srgbClr val="333333"/>
                </a:solidFill>
                <a:effectLst/>
                <a:ea typeface="Symbol" panose="05050102010706020507" pitchFamily="18" charset="2"/>
                <a:cs typeface="Symbol" panose="05050102010706020507" pitchFamily="18" charset="2"/>
              </a:rPr>
              <a:t>potřebu trvalého kladného vztahu k mateřské osobě (nemusí to být biologická matka), dále </a:t>
            </a:r>
            <a:r>
              <a:rPr lang="cs-CZ" sz="2400" u="none" strike="noStrike" kern="0" spc="0" dirty="0" err="1">
                <a:solidFill>
                  <a:srgbClr val="333333"/>
                </a:solidFill>
                <a:effectLst/>
                <a:ea typeface="Symbol" panose="05050102010706020507" pitchFamily="18" charset="2"/>
                <a:cs typeface="Symbol" panose="05050102010706020507" pitchFamily="18" charset="2"/>
              </a:rPr>
              <a:t>potřeba</a:t>
            </a:r>
            <a:r>
              <a:rPr lang="cs-CZ" sz="2400" u="none" strike="noStrike" kern="0" spc="0" dirty="0">
                <a:solidFill>
                  <a:srgbClr val="333333"/>
                </a:solidFill>
                <a:effectLst/>
                <a:ea typeface="Symbol" panose="05050102010706020507" pitchFamily="18" charset="2"/>
                <a:cs typeface="Symbol" panose="05050102010706020507" pitchFamily="18" charset="2"/>
              </a:rPr>
              <a:t> kladného </a:t>
            </a:r>
            <a:r>
              <a:rPr lang="cs-CZ" sz="2400" u="none" strike="noStrike" kern="0" spc="0" dirty="0" err="1">
                <a:solidFill>
                  <a:srgbClr val="333333"/>
                </a:solidFill>
                <a:effectLst/>
                <a:ea typeface="Symbol" panose="05050102010706020507" pitchFamily="18" charset="2"/>
                <a:cs typeface="Symbol" panose="05050102010706020507" pitchFamily="18" charset="2"/>
              </a:rPr>
              <a:t>opětovaného</a:t>
            </a:r>
            <a:r>
              <a:rPr lang="cs-CZ" sz="2400" u="none" strike="noStrike" kern="0" spc="0" dirty="0">
                <a:solidFill>
                  <a:srgbClr val="333333"/>
                </a:solidFill>
                <a:effectLst/>
                <a:ea typeface="Symbol" panose="05050102010706020507" pitchFamily="18" charset="2"/>
                <a:cs typeface="Symbol" panose="05050102010706020507" pitchFamily="18" charset="2"/>
              </a:rPr>
              <a:t> vztahu k ostatním </a:t>
            </a:r>
            <a:r>
              <a:rPr lang="cs-CZ" sz="2400" u="none" strike="noStrike" kern="0" spc="0" dirty="0" err="1">
                <a:solidFill>
                  <a:srgbClr val="333333"/>
                </a:solidFill>
                <a:effectLst/>
                <a:ea typeface="Symbol" panose="05050102010706020507" pitchFamily="18" charset="2"/>
                <a:cs typeface="Symbol" panose="05050102010706020507" pitchFamily="18" charset="2"/>
              </a:rPr>
              <a:t>členům</a:t>
            </a:r>
            <a:r>
              <a:rPr lang="cs-CZ" sz="2400" u="none" strike="noStrike" kern="0" spc="0" dirty="0">
                <a:solidFill>
                  <a:srgbClr val="333333"/>
                </a:solidFill>
                <a:effectLst/>
                <a:ea typeface="Symbol" panose="05050102010706020507" pitchFamily="18" charset="2"/>
                <a:cs typeface="Symbol" panose="05050102010706020507" pitchFamily="18" charset="2"/>
              </a:rPr>
              <a:t> rodiny, </a:t>
            </a:r>
            <a:r>
              <a:rPr lang="cs-CZ" sz="2400" u="none" strike="noStrike" kern="0" spc="0" dirty="0" err="1">
                <a:solidFill>
                  <a:srgbClr val="333333"/>
                </a:solidFill>
                <a:effectLst/>
                <a:ea typeface="Symbol" panose="05050102010706020507" pitchFamily="18" charset="2"/>
                <a:cs typeface="Symbol" panose="05050102010706020507" pitchFamily="18" charset="2"/>
              </a:rPr>
              <a:t>později</a:t>
            </a:r>
            <a:r>
              <a:rPr lang="cs-CZ" sz="2400" u="none" strike="noStrike" kern="0" spc="0" dirty="0">
                <a:solidFill>
                  <a:srgbClr val="333333"/>
                </a:solidFill>
                <a:effectLst/>
                <a:ea typeface="Symbol" panose="05050102010706020507" pitchFamily="18" charset="2"/>
                <a:cs typeface="Symbol" panose="05050102010706020507" pitchFamily="18" charset="2"/>
              </a:rPr>
              <a:t> k </a:t>
            </a:r>
            <a:r>
              <a:rPr lang="cs-CZ" sz="2400" u="none" strike="noStrike" kern="0" spc="0" dirty="0" err="1">
                <a:solidFill>
                  <a:srgbClr val="333333"/>
                </a:solidFill>
                <a:effectLst/>
                <a:ea typeface="Symbol" panose="05050102010706020507" pitchFamily="18" charset="2"/>
                <a:cs typeface="Symbol" panose="05050102010706020507" pitchFamily="18" charset="2"/>
              </a:rPr>
              <a:t>vrstevníkům</a:t>
            </a:r>
            <a:r>
              <a:rPr lang="cs-CZ" sz="2400" u="none" strike="noStrike" kern="0" spc="0" dirty="0">
                <a:solidFill>
                  <a:srgbClr val="333333"/>
                </a:solidFill>
                <a:effectLst/>
                <a:ea typeface="Symbol" panose="05050102010706020507" pitchFamily="18" charset="2"/>
                <a:cs typeface="Symbol" panose="05050102010706020507" pitchFamily="18" charset="2"/>
              </a:rPr>
              <a:t>, což se </a:t>
            </a:r>
            <a:r>
              <a:rPr lang="cs-CZ" sz="2400" u="none" strike="noStrike" kern="0" spc="0" dirty="0" err="1">
                <a:solidFill>
                  <a:srgbClr val="333333"/>
                </a:solidFill>
                <a:effectLst/>
                <a:ea typeface="Symbol" panose="05050102010706020507" pitchFamily="18" charset="2"/>
                <a:cs typeface="Symbol" panose="05050102010706020507" pitchFamily="18" charset="2"/>
              </a:rPr>
              <a:t>obzvlášte</a:t>
            </a:r>
            <a:r>
              <a:rPr lang="cs-CZ" sz="2400" u="none" strike="noStrike" kern="0" spc="0" dirty="0">
                <a:solidFill>
                  <a:srgbClr val="333333"/>
                </a:solidFill>
                <a:effectLst/>
                <a:ea typeface="Symbol" panose="05050102010706020507" pitchFamily="18" charset="2"/>
                <a:cs typeface="Symbol" panose="05050102010706020507" pitchFamily="18" charset="2"/>
              </a:rPr>
              <a:t>̌ projevuje </a:t>
            </a:r>
            <a:r>
              <a:rPr lang="cs-CZ" sz="2400" u="none" strike="noStrike" kern="0" spc="0" dirty="0" err="1">
                <a:solidFill>
                  <a:srgbClr val="333333"/>
                </a:solidFill>
                <a:effectLst/>
                <a:ea typeface="Symbol" panose="05050102010706020507" pitchFamily="18" charset="2"/>
                <a:cs typeface="Symbol" panose="05050102010706020507" pitchFamily="18" charset="2"/>
              </a:rPr>
              <a:t>věku</a:t>
            </a:r>
            <a:r>
              <a:rPr lang="cs-CZ" sz="2400" u="none" strike="noStrike" kern="0" spc="0" dirty="0">
                <a:solidFill>
                  <a:srgbClr val="333333"/>
                </a:solidFill>
                <a:effectLst/>
                <a:ea typeface="Symbol" panose="05050102010706020507" pitchFamily="18" charset="2"/>
                <a:cs typeface="Symbol" panose="05050102010706020507" pitchFamily="18" charset="2"/>
              </a:rPr>
              <a:t> a v </a:t>
            </a:r>
            <a:r>
              <a:rPr lang="cs-CZ" sz="2400" u="none" strike="noStrike" kern="0" spc="0" dirty="0" err="1">
                <a:solidFill>
                  <a:srgbClr val="333333"/>
                </a:solidFill>
                <a:effectLst/>
                <a:ea typeface="Symbol" panose="05050102010706020507" pitchFamily="18" charset="2"/>
                <a:cs typeface="Symbol" panose="05050102010706020507" pitchFamily="18" charset="2"/>
              </a:rPr>
              <a:t>puberte</a:t>
            </a:r>
            <a:r>
              <a:rPr lang="cs-CZ" sz="2400" u="none" strike="noStrike" kern="0" spc="0" dirty="0">
                <a:solidFill>
                  <a:srgbClr val="333333"/>
                </a:solidFill>
                <a:effectLst/>
                <a:ea typeface="Symbol" panose="05050102010706020507" pitchFamily="18" charset="2"/>
                <a:cs typeface="Symbol" panose="05050102010706020507" pitchFamily="18" charset="2"/>
              </a:rPr>
              <a:t>̌. Dále je to </a:t>
            </a:r>
            <a:r>
              <a:rPr lang="cs-CZ" sz="2400" u="none" strike="noStrike" kern="0" spc="0" dirty="0" err="1">
                <a:solidFill>
                  <a:srgbClr val="333333"/>
                </a:solidFill>
                <a:effectLst/>
                <a:ea typeface="Symbol" panose="05050102010706020507" pitchFamily="18" charset="2"/>
                <a:cs typeface="Symbol" panose="05050102010706020507" pitchFamily="18" charset="2"/>
              </a:rPr>
              <a:t>potřeba</a:t>
            </a:r>
            <a:r>
              <a:rPr lang="cs-CZ" sz="2400" u="none" strike="noStrike" kern="0" spc="0" dirty="0">
                <a:solidFill>
                  <a:srgbClr val="333333"/>
                </a:solidFill>
                <a:effectLst/>
                <a:ea typeface="Symbol" panose="05050102010706020507" pitchFamily="18" charset="2"/>
                <a:cs typeface="Symbol" panose="05050102010706020507" pitchFamily="18" charset="2"/>
              </a:rPr>
              <a:t> </a:t>
            </a:r>
            <a:r>
              <a:rPr lang="cs-CZ" sz="2400" u="none" strike="noStrike" kern="0" spc="0" dirty="0" err="1">
                <a:solidFill>
                  <a:srgbClr val="333333"/>
                </a:solidFill>
                <a:effectLst/>
                <a:ea typeface="Symbol" panose="05050102010706020507" pitchFamily="18" charset="2"/>
                <a:cs typeface="Symbol" panose="05050102010706020507" pitchFamily="18" charset="2"/>
              </a:rPr>
              <a:t>důvěrných</a:t>
            </a:r>
            <a:r>
              <a:rPr lang="cs-CZ" sz="2400" u="none" strike="noStrike" kern="0" spc="0" dirty="0">
                <a:solidFill>
                  <a:srgbClr val="333333"/>
                </a:solidFill>
                <a:effectLst/>
                <a:ea typeface="Symbol" panose="05050102010706020507" pitchFamily="18" charset="2"/>
                <a:cs typeface="Symbol" panose="05050102010706020507" pitchFamily="18" charset="2"/>
              </a:rPr>
              <a:t> vztahů mezi chlapci a </a:t>
            </a:r>
            <a:r>
              <a:rPr lang="cs-CZ" sz="2400" u="none" strike="noStrike" kern="0" spc="0" dirty="0" err="1">
                <a:solidFill>
                  <a:srgbClr val="333333"/>
                </a:solidFill>
                <a:effectLst/>
                <a:ea typeface="Symbol" panose="05050102010706020507" pitchFamily="18" charset="2"/>
                <a:cs typeface="Symbol" panose="05050102010706020507" pitchFamily="18" charset="2"/>
              </a:rPr>
              <a:t>děvčaty</a:t>
            </a:r>
            <a:r>
              <a:rPr lang="cs-CZ" sz="2400" u="none" strike="noStrike" kern="0" spc="0" dirty="0">
                <a:solidFill>
                  <a:srgbClr val="333333"/>
                </a:solidFill>
                <a:effectLst/>
                <a:ea typeface="Symbol" panose="05050102010706020507" pitchFamily="18" charset="2"/>
                <a:cs typeface="Symbol" panose="05050102010706020507" pitchFamily="18" charset="2"/>
              </a:rPr>
              <a:t>, </a:t>
            </a:r>
            <a:r>
              <a:rPr lang="cs-CZ" sz="2400" u="none" strike="noStrike" kern="0" spc="0" dirty="0" err="1">
                <a:solidFill>
                  <a:srgbClr val="333333"/>
                </a:solidFill>
                <a:effectLst/>
                <a:ea typeface="Symbol" panose="05050102010706020507" pitchFamily="18" charset="2"/>
                <a:cs typeface="Symbol" panose="05050102010706020507" pitchFamily="18" charset="2"/>
              </a:rPr>
              <a:t>potřeba</a:t>
            </a:r>
            <a:r>
              <a:rPr lang="cs-CZ" sz="2400" u="none" strike="noStrike" kern="0" spc="0" dirty="0">
                <a:solidFill>
                  <a:srgbClr val="333333"/>
                </a:solidFill>
                <a:effectLst/>
                <a:ea typeface="Symbol" panose="05050102010706020507" pitchFamily="18" charset="2"/>
                <a:cs typeface="Symbol" panose="05050102010706020507" pitchFamily="18" charset="2"/>
              </a:rPr>
              <a:t> životního partnera a u </a:t>
            </a:r>
            <a:r>
              <a:rPr lang="cs-CZ" sz="2400" u="none" strike="noStrike" kern="0" spc="0" dirty="0" err="1">
                <a:solidFill>
                  <a:srgbClr val="333333"/>
                </a:solidFill>
                <a:effectLst/>
                <a:ea typeface="Symbol" panose="05050102010706020507" pitchFamily="18" charset="2"/>
                <a:cs typeface="Symbol" panose="05050102010706020507" pitchFamily="18" charset="2"/>
              </a:rPr>
              <a:t>většiny</a:t>
            </a:r>
            <a:r>
              <a:rPr lang="cs-CZ" sz="2400" u="none" strike="noStrike" kern="0" spc="0" dirty="0">
                <a:solidFill>
                  <a:srgbClr val="333333"/>
                </a:solidFill>
                <a:effectLst/>
                <a:ea typeface="Symbol" panose="05050102010706020507" pitchFamily="18" charset="2"/>
                <a:cs typeface="Symbol" panose="05050102010706020507" pitchFamily="18" charset="2"/>
              </a:rPr>
              <a:t> lidí v </a:t>
            </a:r>
            <a:r>
              <a:rPr lang="cs-CZ" sz="2400" u="none" strike="noStrike" kern="0" spc="0" dirty="0" err="1">
                <a:solidFill>
                  <a:srgbClr val="333333"/>
                </a:solidFill>
                <a:effectLst/>
                <a:ea typeface="Symbol" panose="05050102010706020507" pitchFamily="18" charset="2"/>
                <a:cs typeface="Symbol" panose="05050102010706020507" pitchFamily="18" charset="2"/>
              </a:rPr>
              <a:t>dospělosti</a:t>
            </a:r>
            <a:r>
              <a:rPr lang="cs-CZ" sz="2400" u="none" strike="noStrike" kern="0" spc="0" dirty="0">
                <a:solidFill>
                  <a:srgbClr val="333333"/>
                </a:solidFill>
                <a:effectLst/>
                <a:ea typeface="Symbol" panose="05050102010706020507" pitchFamily="18" charset="2"/>
                <a:cs typeface="Symbol" panose="05050102010706020507" pitchFamily="18" charset="2"/>
              </a:rPr>
              <a:t> </a:t>
            </a:r>
            <a:r>
              <a:rPr lang="cs-CZ" sz="2400" u="none" strike="noStrike" kern="0" spc="0" dirty="0" err="1">
                <a:solidFill>
                  <a:srgbClr val="333333"/>
                </a:solidFill>
                <a:effectLst/>
                <a:ea typeface="Symbol" panose="05050102010706020507" pitchFamily="18" charset="2"/>
                <a:cs typeface="Symbol" panose="05050102010706020507" pitchFamily="18" charset="2"/>
              </a:rPr>
              <a:t>potřeba</a:t>
            </a:r>
            <a:r>
              <a:rPr lang="cs-CZ" sz="2400" u="none" strike="noStrike" kern="0" spc="0" dirty="0">
                <a:solidFill>
                  <a:srgbClr val="333333"/>
                </a:solidFill>
                <a:effectLst/>
                <a:ea typeface="Symbol" panose="05050102010706020507" pitchFamily="18" charset="2"/>
                <a:cs typeface="Symbol" panose="05050102010706020507" pitchFamily="18" charset="2"/>
              </a:rPr>
              <a:t> mít </a:t>
            </a:r>
            <a:r>
              <a:rPr lang="cs-CZ" sz="2400" u="none" strike="noStrike" kern="0" spc="0" dirty="0" err="1">
                <a:solidFill>
                  <a:srgbClr val="333333"/>
                </a:solidFill>
                <a:effectLst/>
                <a:ea typeface="Symbol" panose="05050102010706020507" pitchFamily="18" charset="2"/>
                <a:cs typeface="Symbol" panose="05050102010706020507" pitchFamily="18" charset="2"/>
              </a:rPr>
              <a:t>děti</a:t>
            </a:r>
            <a:r>
              <a:rPr lang="cs-CZ" sz="2400" u="none" strike="noStrike" kern="0" spc="0" dirty="0">
                <a:solidFill>
                  <a:srgbClr val="333333"/>
                </a:solidFill>
                <a:effectLst/>
                <a:ea typeface="Symbol" panose="05050102010706020507" pitchFamily="18" charset="2"/>
                <a:cs typeface="Symbol" panose="05050102010706020507" pitchFamily="18" charset="2"/>
              </a:rPr>
              <a:t>, svoje potomstvo.</a:t>
            </a:r>
            <a:endParaRPr lang="cs-CZ" sz="2400" u="none" strike="noStrike" kern="0" spc="0" dirty="0">
              <a:effectLst/>
              <a:ea typeface="Symbol" panose="05050102010706020507" pitchFamily="18" charset="2"/>
              <a:cs typeface="Symbol" panose="05050102010706020507" pitchFamily="18" charset="2"/>
            </a:endParaRPr>
          </a:p>
          <a:p>
            <a:endParaRPr lang="cs-CZ" dirty="0"/>
          </a:p>
        </p:txBody>
      </p:sp>
    </p:spTree>
    <p:extLst>
      <p:ext uri="{BB962C8B-B14F-4D97-AF65-F5344CB8AC3E}">
        <p14:creationId xmlns:p14="http://schemas.microsoft.com/office/powerpoint/2010/main" val="20174904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1E75FF-C307-48BB-B00F-A13826C7966F}"/>
              </a:ext>
            </a:extLst>
          </p:cNvPr>
          <p:cNvSpPr>
            <a:spLocks noGrp="1"/>
          </p:cNvSpPr>
          <p:nvPr>
            <p:ph type="title"/>
          </p:nvPr>
        </p:nvSpPr>
        <p:spPr/>
        <p:txBody>
          <a:bodyPr/>
          <a:lstStyle/>
          <a:p>
            <a:r>
              <a:rPr lang="cs-CZ" dirty="0"/>
              <a:t>Potřeba pozitivní identity</a:t>
            </a:r>
          </a:p>
        </p:txBody>
      </p:sp>
      <p:sp>
        <p:nvSpPr>
          <p:cNvPr id="3" name="Zástupný obsah 2">
            <a:extLst>
              <a:ext uri="{FF2B5EF4-FFF2-40B4-BE49-F238E27FC236}">
                <a16:creationId xmlns:a16="http://schemas.microsoft.com/office/drawing/2014/main" id="{C0C2124A-E537-40A1-8E60-920CAEB467DD}"/>
              </a:ext>
            </a:extLst>
          </p:cNvPr>
          <p:cNvSpPr>
            <a:spLocks noGrp="1"/>
          </p:cNvSpPr>
          <p:nvPr>
            <p:ph idx="1"/>
          </p:nvPr>
        </p:nvSpPr>
        <p:spPr/>
        <p:txBody>
          <a:bodyPr/>
          <a:lstStyle/>
          <a:p>
            <a:r>
              <a:rPr lang="cs-CZ" sz="2400" u="none" strike="noStrike" kern="0" spc="0" dirty="0">
                <a:effectLst/>
                <a:ea typeface="Symbol" panose="05050102010706020507" pitchFamily="18" charset="2"/>
                <a:cs typeface="Symbol" panose="05050102010706020507" pitchFamily="18" charset="2"/>
              </a:rPr>
              <a:t>Potřeba identity, najít si místo ve společnosti - </a:t>
            </a:r>
            <a:r>
              <a:rPr lang="cs-CZ" sz="2400" u="none" strike="noStrike" kern="0" spc="0" dirty="0" err="1">
                <a:solidFill>
                  <a:srgbClr val="333333"/>
                </a:solidFill>
                <a:effectLst/>
                <a:ea typeface="Symbol" panose="05050102010706020507" pitchFamily="18" charset="2"/>
                <a:cs typeface="Symbol" panose="05050102010706020507" pitchFamily="18" charset="2"/>
              </a:rPr>
              <a:t>Díte</a:t>
            </a:r>
            <a:r>
              <a:rPr lang="cs-CZ" sz="2400" u="none" strike="noStrike" kern="0" spc="0" dirty="0">
                <a:solidFill>
                  <a:srgbClr val="333333"/>
                </a:solidFill>
                <a:effectLst/>
                <a:ea typeface="Symbol" panose="05050102010706020507" pitchFamily="18" charset="2"/>
                <a:cs typeface="Symbol" panose="05050102010706020507" pitchFamily="18" charset="2"/>
              </a:rPr>
              <a:t>̌ si v interakci s okolím </a:t>
            </a:r>
            <a:r>
              <a:rPr lang="cs-CZ" sz="2400" u="none" strike="noStrike" kern="0" spc="0" dirty="0" err="1">
                <a:solidFill>
                  <a:srgbClr val="333333"/>
                </a:solidFill>
                <a:effectLst/>
                <a:ea typeface="Symbol" panose="05050102010706020507" pitchFamily="18" charset="2"/>
                <a:cs typeface="Symbol" panose="05050102010706020507" pitchFamily="18" charset="2"/>
              </a:rPr>
              <a:t>postupne</a:t>
            </a:r>
            <a:r>
              <a:rPr lang="cs-CZ" sz="2400" u="none" strike="noStrike" kern="0" spc="0" dirty="0">
                <a:solidFill>
                  <a:srgbClr val="333333"/>
                </a:solidFill>
                <a:effectLst/>
                <a:ea typeface="Symbol" panose="05050102010706020507" pitchFamily="18" charset="2"/>
                <a:cs typeface="Symbol" panose="05050102010706020507" pitchFamily="18" charset="2"/>
              </a:rPr>
              <a:t>̌ </a:t>
            </a:r>
            <a:r>
              <a:rPr lang="cs-CZ" sz="2400" u="none" strike="noStrike" kern="0" spc="0" dirty="0" err="1">
                <a:solidFill>
                  <a:srgbClr val="333333"/>
                </a:solidFill>
                <a:effectLst/>
                <a:ea typeface="Symbol" panose="05050102010706020507" pitchFamily="18" charset="2"/>
                <a:cs typeface="Symbol" panose="05050102010706020507" pitchFamily="18" charset="2"/>
              </a:rPr>
              <a:t>uvědomuje</a:t>
            </a:r>
            <a:r>
              <a:rPr lang="cs-CZ" sz="2400" u="none" strike="noStrike" kern="0" spc="0" dirty="0">
                <a:solidFill>
                  <a:srgbClr val="333333"/>
                </a:solidFill>
                <a:effectLst/>
                <a:ea typeface="Symbol" panose="05050102010706020507" pitchFamily="18" charset="2"/>
                <a:cs typeface="Symbol" panose="05050102010706020507" pitchFamily="18" charset="2"/>
              </a:rPr>
              <a:t> svoje „JÁ“, </a:t>
            </a:r>
            <a:r>
              <a:rPr lang="cs-CZ" sz="2400" u="none" strike="noStrike" kern="0" spc="0" dirty="0" err="1">
                <a:solidFill>
                  <a:srgbClr val="333333"/>
                </a:solidFill>
                <a:effectLst/>
                <a:ea typeface="Symbol" panose="05050102010706020507" pitchFamily="18" charset="2"/>
                <a:cs typeface="Symbol" panose="05050102010706020507" pitchFamily="18" charset="2"/>
              </a:rPr>
              <a:t>vytváří</a:t>
            </a:r>
            <a:r>
              <a:rPr lang="cs-CZ" sz="2400" u="none" strike="noStrike" kern="0" spc="0" dirty="0">
                <a:solidFill>
                  <a:srgbClr val="333333"/>
                </a:solidFill>
                <a:effectLst/>
                <a:ea typeface="Symbol" panose="05050102010706020507" pitchFamily="18" charset="2"/>
                <a:cs typeface="Symbol" panose="05050102010706020507" pitchFamily="18" charset="2"/>
              </a:rPr>
              <a:t> si svoje </a:t>
            </a:r>
            <a:r>
              <a:rPr lang="cs-CZ" sz="2400" u="none" strike="noStrike" kern="0" spc="0" dirty="0" err="1">
                <a:solidFill>
                  <a:srgbClr val="333333"/>
                </a:solidFill>
                <a:effectLst/>
                <a:ea typeface="Symbol" panose="05050102010706020507" pitchFamily="18" charset="2"/>
                <a:cs typeface="Symbol" panose="05050102010706020507" pitchFamily="18" charset="2"/>
              </a:rPr>
              <a:t>sebevědomí</a:t>
            </a:r>
            <a:r>
              <a:rPr lang="cs-CZ" sz="2400" u="none" strike="noStrike" kern="0" spc="0" dirty="0">
                <a:solidFill>
                  <a:srgbClr val="333333"/>
                </a:solidFill>
                <a:effectLst/>
                <a:ea typeface="Symbol" panose="05050102010706020507" pitchFamily="18" charset="2"/>
                <a:cs typeface="Symbol" panose="05050102010706020507" pitchFamily="18" charset="2"/>
              </a:rPr>
              <a:t>, </a:t>
            </a:r>
            <a:r>
              <a:rPr lang="cs-CZ" sz="2400" u="none" strike="noStrike" kern="0" spc="0" dirty="0" err="1">
                <a:solidFill>
                  <a:srgbClr val="333333"/>
                </a:solidFill>
                <a:effectLst/>
                <a:ea typeface="Symbol" panose="05050102010706020507" pitchFamily="18" charset="2"/>
                <a:cs typeface="Symbol" panose="05050102010706020507" pitchFamily="18" charset="2"/>
              </a:rPr>
              <a:t>sebepřijetí</a:t>
            </a:r>
            <a:r>
              <a:rPr lang="cs-CZ" sz="2400" u="none" strike="noStrike" kern="0" spc="0" dirty="0">
                <a:solidFill>
                  <a:srgbClr val="333333"/>
                </a:solidFill>
                <a:effectLst/>
                <a:ea typeface="Symbol" panose="05050102010706020507" pitchFamily="18" charset="2"/>
                <a:cs typeface="Symbol" panose="05050102010706020507" pitchFamily="18" charset="2"/>
              </a:rPr>
              <a:t>, svoji identitu, kterou </a:t>
            </a:r>
            <a:r>
              <a:rPr lang="cs-CZ" sz="2400" u="none" strike="noStrike" kern="0" spc="0" dirty="0" err="1">
                <a:solidFill>
                  <a:srgbClr val="333333"/>
                </a:solidFill>
                <a:effectLst/>
                <a:ea typeface="Symbol" panose="05050102010706020507" pitchFamily="18" charset="2"/>
                <a:cs typeface="Symbol" panose="05050102010706020507" pitchFamily="18" charset="2"/>
              </a:rPr>
              <a:t>dotváří</a:t>
            </a:r>
            <a:r>
              <a:rPr lang="cs-CZ" sz="2400" u="none" strike="noStrike" kern="0" spc="0" dirty="0">
                <a:solidFill>
                  <a:srgbClr val="333333"/>
                </a:solidFill>
                <a:effectLst/>
                <a:ea typeface="Symbol" panose="05050102010706020507" pitchFamily="18" charset="2"/>
                <a:cs typeface="Symbol" panose="05050102010706020507" pitchFamily="18" charset="2"/>
              </a:rPr>
              <a:t> v období dospívání. Každý má </a:t>
            </a:r>
            <a:r>
              <a:rPr lang="cs-CZ" sz="2400" u="none" strike="noStrike" kern="0" spc="0" dirty="0" err="1">
                <a:solidFill>
                  <a:srgbClr val="333333"/>
                </a:solidFill>
                <a:effectLst/>
                <a:ea typeface="Symbol" panose="05050102010706020507" pitchFamily="18" charset="2"/>
                <a:cs typeface="Symbol" panose="05050102010706020507" pitchFamily="18" charset="2"/>
              </a:rPr>
              <a:t>potřebu</a:t>
            </a:r>
            <a:r>
              <a:rPr lang="cs-CZ" sz="2400" u="none" strike="noStrike" kern="0" spc="0" dirty="0">
                <a:solidFill>
                  <a:srgbClr val="333333"/>
                </a:solidFill>
                <a:effectLst/>
                <a:ea typeface="Symbol" panose="05050102010706020507" pitchFamily="18" charset="2"/>
                <a:cs typeface="Symbol" panose="05050102010706020507" pitchFamily="18" charset="2"/>
              </a:rPr>
              <a:t> být </a:t>
            </a:r>
            <a:r>
              <a:rPr lang="cs-CZ" sz="2400" u="none" strike="noStrike" kern="0" spc="0" dirty="0" err="1">
                <a:solidFill>
                  <a:srgbClr val="333333"/>
                </a:solidFill>
                <a:effectLst/>
                <a:ea typeface="Symbol" panose="05050102010706020507" pitchFamily="18" charset="2"/>
                <a:cs typeface="Symbol" panose="05050102010706020507" pitchFamily="18" charset="2"/>
              </a:rPr>
              <a:t>přijímaný</a:t>
            </a:r>
            <a:r>
              <a:rPr lang="cs-CZ" sz="2400" u="none" strike="noStrike" kern="0" spc="0" dirty="0">
                <a:solidFill>
                  <a:srgbClr val="333333"/>
                </a:solidFill>
                <a:effectLst/>
                <a:ea typeface="Symbol" panose="05050102010706020507" pitchFamily="18" charset="2"/>
                <a:cs typeface="Symbol" panose="05050102010706020507" pitchFamily="18" charset="2"/>
              </a:rPr>
              <a:t> a </a:t>
            </a:r>
            <a:r>
              <a:rPr lang="cs-CZ" sz="2400" u="none" strike="noStrike" kern="0" spc="0" dirty="0" err="1">
                <a:solidFill>
                  <a:srgbClr val="333333"/>
                </a:solidFill>
                <a:effectLst/>
                <a:ea typeface="Symbol" panose="05050102010706020507" pitchFamily="18" charset="2"/>
                <a:cs typeface="Symbol" panose="05050102010706020507" pitchFamily="18" charset="2"/>
              </a:rPr>
              <a:t>někam</a:t>
            </a:r>
            <a:r>
              <a:rPr lang="cs-CZ" sz="2400" u="none" strike="noStrike" kern="0" spc="0" dirty="0">
                <a:solidFill>
                  <a:srgbClr val="333333"/>
                </a:solidFill>
                <a:effectLst/>
                <a:ea typeface="Symbol" panose="05050102010706020507" pitchFamily="18" charset="2"/>
                <a:cs typeface="Symbol" panose="05050102010706020507" pitchFamily="18" charset="2"/>
              </a:rPr>
              <a:t> </a:t>
            </a:r>
            <a:r>
              <a:rPr lang="cs-CZ" sz="2400" u="none" strike="noStrike" kern="0" spc="0" dirty="0" err="1">
                <a:solidFill>
                  <a:srgbClr val="333333"/>
                </a:solidFill>
                <a:effectLst/>
                <a:ea typeface="Symbol" panose="05050102010706020507" pitchFamily="18" charset="2"/>
                <a:cs typeface="Symbol" panose="05050102010706020507" pitchFamily="18" charset="2"/>
              </a:rPr>
              <a:t>patřit</a:t>
            </a:r>
            <a:r>
              <a:rPr lang="cs-CZ" sz="2400" u="none" strike="noStrike" kern="0" spc="0" dirty="0">
                <a:solidFill>
                  <a:srgbClr val="333333"/>
                </a:solidFill>
                <a:effectLst/>
                <a:ea typeface="Symbol" panose="05050102010706020507" pitchFamily="18" charset="2"/>
                <a:cs typeface="Symbol" panose="05050102010706020507" pitchFamily="18" charset="2"/>
              </a:rPr>
              <a:t> – do rodiny, do skupiny kamarádů, do pracovního, zájmového, duchovního a dalších </a:t>
            </a:r>
            <a:r>
              <a:rPr lang="cs-CZ" sz="2400" u="none" strike="noStrike" kern="0" spc="0" dirty="0" err="1">
                <a:solidFill>
                  <a:srgbClr val="333333"/>
                </a:solidFill>
                <a:effectLst/>
                <a:ea typeface="Symbol" panose="05050102010706020507" pitchFamily="18" charset="2"/>
                <a:cs typeface="Symbol" panose="05050102010706020507" pitchFamily="18" charset="2"/>
              </a:rPr>
              <a:t>společenstev</a:t>
            </a:r>
            <a:r>
              <a:rPr lang="cs-CZ" sz="2400" u="none" strike="noStrike" kern="0" spc="0" dirty="0">
                <a:solidFill>
                  <a:srgbClr val="333333"/>
                </a:solidFill>
                <a:effectLst/>
                <a:ea typeface="Symbol" panose="05050102010706020507" pitchFamily="18" charset="2"/>
                <a:cs typeface="Symbol" panose="05050102010706020507" pitchFamily="18" charset="2"/>
              </a:rPr>
              <a:t> a mít tam </a:t>
            </a:r>
            <a:r>
              <a:rPr lang="cs-CZ" sz="2400" u="none" strike="noStrike" kern="0" spc="0" dirty="0" err="1">
                <a:solidFill>
                  <a:srgbClr val="333333"/>
                </a:solidFill>
                <a:effectLst/>
                <a:ea typeface="Symbol" panose="05050102010706020507" pitchFamily="18" charset="2"/>
                <a:cs typeface="Symbol" panose="05050102010706020507" pitchFamily="18" charset="2"/>
              </a:rPr>
              <a:t>přijatelnou</a:t>
            </a:r>
            <a:r>
              <a:rPr lang="cs-CZ" sz="2400" u="none" strike="noStrike" kern="0" spc="0" dirty="0">
                <a:solidFill>
                  <a:srgbClr val="333333"/>
                </a:solidFill>
                <a:effectLst/>
                <a:ea typeface="Symbol" panose="05050102010706020507" pitchFamily="18" charset="2"/>
                <a:cs typeface="Symbol" panose="05050102010706020507" pitchFamily="18" charset="2"/>
              </a:rPr>
              <a:t> roli a pozici.</a:t>
            </a:r>
            <a:endParaRPr lang="cs-CZ" sz="2400" u="none" strike="noStrike" kern="0" spc="0" dirty="0">
              <a:effectLst/>
              <a:ea typeface="Symbol" panose="05050102010706020507" pitchFamily="18" charset="2"/>
              <a:cs typeface="Symbol" panose="05050102010706020507" pitchFamily="18" charset="2"/>
            </a:endParaRPr>
          </a:p>
          <a:p>
            <a:endParaRPr lang="cs-CZ" dirty="0"/>
          </a:p>
        </p:txBody>
      </p:sp>
    </p:spTree>
    <p:extLst>
      <p:ext uri="{BB962C8B-B14F-4D97-AF65-F5344CB8AC3E}">
        <p14:creationId xmlns:p14="http://schemas.microsoft.com/office/powerpoint/2010/main" val="9330909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BFBC81-5C40-44F2-9D69-106E4242C156}"/>
              </a:ext>
            </a:extLst>
          </p:cNvPr>
          <p:cNvSpPr>
            <a:spLocks noGrp="1"/>
          </p:cNvSpPr>
          <p:nvPr>
            <p:ph type="title"/>
          </p:nvPr>
        </p:nvSpPr>
        <p:spPr/>
        <p:txBody>
          <a:bodyPr/>
          <a:lstStyle/>
          <a:p>
            <a:r>
              <a:rPr lang="cs-CZ" dirty="0"/>
              <a:t>Potřeba životní perspektivy</a:t>
            </a:r>
          </a:p>
        </p:txBody>
      </p:sp>
      <p:sp>
        <p:nvSpPr>
          <p:cNvPr id="3" name="Zástupný obsah 2">
            <a:extLst>
              <a:ext uri="{FF2B5EF4-FFF2-40B4-BE49-F238E27FC236}">
                <a16:creationId xmlns:a16="http://schemas.microsoft.com/office/drawing/2014/main" id="{25E0FB0A-4C32-4462-B03B-A82DFBE83B33}"/>
              </a:ext>
            </a:extLst>
          </p:cNvPr>
          <p:cNvSpPr>
            <a:spLocks noGrp="1"/>
          </p:cNvSpPr>
          <p:nvPr>
            <p:ph idx="1"/>
          </p:nvPr>
        </p:nvSpPr>
        <p:spPr/>
        <p:txBody>
          <a:bodyPr/>
          <a:lstStyle/>
          <a:p>
            <a:r>
              <a:rPr lang="cs-CZ" sz="2400" u="none" strike="noStrike" kern="0" spc="0" dirty="0">
                <a:effectLst/>
                <a:ea typeface="Symbol" panose="05050102010706020507" pitchFamily="18" charset="2"/>
                <a:cs typeface="Symbol" panose="05050102010706020507" pitchFamily="18" charset="2"/>
              </a:rPr>
              <a:t>Potřeba životní perspektivy, otevřené budoucnosti - </a:t>
            </a:r>
            <a:r>
              <a:rPr lang="cs-CZ" sz="2400" u="none" strike="noStrike" kern="0" spc="0" dirty="0" err="1">
                <a:solidFill>
                  <a:srgbClr val="333333"/>
                </a:solidFill>
                <a:effectLst/>
                <a:ea typeface="Symbol" panose="05050102010706020507" pitchFamily="18" charset="2"/>
                <a:cs typeface="Symbol" panose="05050102010706020507" pitchFamily="18" charset="2"/>
              </a:rPr>
              <a:t>společnou</a:t>
            </a:r>
            <a:r>
              <a:rPr lang="cs-CZ" sz="2400" u="none" strike="noStrike" kern="0" spc="0" dirty="0">
                <a:solidFill>
                  <a:srgbClr val="333333"/>
                </a:solidFill>
                <a:effectLst/>
                <a:ea typeface="Symbol" panose="05050102010706020507" pitchFamily="18" charset="2"/>
                <a:cs typeface="Symbol" panose="05050102010706020507" pitchFamily="18" charset="2"/>
              </a:rPr>
              <a:t> budoucnost má </a:t>
            </a:r>
            <a:r>
              <a:rPr lang="cs-CZ" sz="2400" u="none" strike="noStrike" kern="0" spc="0" dirty="0" err="1">
                <a:solidFill>
                  <a:srgbClr val="333333"/>
                </a:solidFill>
                <a:effectLst/>
                <a:ea typeface="Symbol" panose="05050102010706020507" pitchFamily="18" charset="2"/>
                <a:cs typeface="Symbol" panose="05050102010706020507" pitchFamily="18" charset="2"/>
              </a:rPr>
              <a:t>díte</a:t>
            </a:r>
            <a:r>
              <a:rPr lang="cs-CZ" sz="2400" u="none" strike="noStrike" kern="0" spc="0" dirty="0">
                <a:solidFill>
                  <a:srgbClr val="333333"/>
                </a:solidFill>
                <a:effectLst/>
                <a:ea typeface="Symbol" panose="05050102010706020507" pitchFamily="18" charset="2"/>
                <a:cs typeface="Symbol" panose="05050102010706020507" pitchFamily="18" charset="2"/>
              </a:rPr>
              <a:t>̌ </a:t>
            </a:r>
            <a:r>
              <a:rPr lang="cs-CZ" sz="2400" u="none" strike="noStrike" kern="0" spc="0" dirty="0" err="1">
                <a:solidFill>
                  <a:srgbClr val="333333"/>
                </a:solidFill>
                <a:effectLst/>
                <a:ea typeface="Symbol" panose="05050102010706020507" pitchFamily="18" charset="2"/>
                <a:cs typeface="Symbol" panose="05050102010706020507" pitchFamily="18" charset="2"/>
              </a:rPr>
              <a:t>práve</a:t>
            </a:r>
            <a:r>
              <a:rPr lang="cs-CZ" sz="2400" u="none" strike="noStrike" kern="0" spc="0" dirty="0">
                <a:solidFill>
                  <a:srgbClr val="333333"/>
                </a:solidFill>
                <a:effectLst/>
                <a:ea typeface="Symbol" panose="05050102010706020507" pitchFamily="18" charset="2"/>
                <a:cs typeface="Symbol" panose="05050102010706020507" pitchFamily="18" charset="2"/>
              </a:rPr>
              <a:t>̌ v </a:t>
            </a:r>
            <a:r>
              <a:rPr lang="cs-CZ" sz="2400" u="none" strike="noStrike" kern="0" spc="0" dirty="0" err="1">
                <a:solidFill>
                  <a:srgbClr val="333333"/>
                </a:solidFill>
                <a:effectLst/>
                <a:ea typeface="Symbol" panose="05050102010706020507" pitchFamily="18" charset="2"/>
                <a:cs typeface="Symbol" panose="05050102010706020507" pitchFamily="18" charset="2"/>
              </a:rPr>
              <a:t>rodine</a:t>
            </a:r>
            <a:r>
              <a:rPr lang="cs-CZ" sz="2400" u="none" strike="noStrike" kern="0" spc="0" dirty="0">
                <a:solidFill>
                  <a:srgbClr val="333333"/>
                </a:solidFill>
                <a:effectLst/>
                <a:ea typeface="Symbol" panose="05050102010706020507" pitchFamily="18" charset="2"/>
                <a:cs typeface="Symbol" panose="05050102010706020507" pitchFamily="18" charset="2"/>
              </a:rPr>
              <a:t>̌. Je to </a:t>
            </a:r>
            <a:r>
              <a:rPr lang="cs-CZ" sz="2400" u="none" strike="noStrike" kern="0" spc="0" dirty="0" err="1">
                <a:solidFill>
                  <a:srgbClr val="333333"/>
                </a:solidFill>
                <a:effectLst/>
                <a:ea typeface="Symbol" panose="05050102010706020507" pitchFamily="18" charset="2"/>
                <a:cs typeface="Symbol" panose="05050102010706020507" pitchFamily="18" charset="2"/>
              </a:rPr>
              <a:t>potřeba</a:t>
            </a:r>
            <a:r>
              <a:rPr lang="cs-CZ" sz="2400" u="none" strike="noStrike" kern="0" spc="0" dirty="0">
                <a:solidFill>
                  <a:srgbClr val="333333"/>
                </a:solidFill>
                <a:effectLst/>
                <a:ea typeface="Symbol" panose="05050102010706020507" pitchFamily="18" charset="2"/>
                <a:cs typeface="Symbol" panose="05050102010706020507" pitchFamily="18" charset="2"/>
              </a:rPr>
              <a:t> tak </a:t>
            </a:r>
            <a:r>
              <a:rPr lang="cs-CZ" sz="2400" u="none" strike="noStrike" kern="0" spc="0" dirty="0" err="1">
                <a:solidFill>
                  <a:srgbClr val="333333"/>
                </a:solidFill>
                <a:effectLst/>
                <a:ea typeface="Symbol" panose="05050102010706020507" pitchFamily="18" charset="2"/>
                <a:cs typeface="Symbol" panose="05050102010706020507" pitchFamily="18" charset="2"/>
              </a:rPr>
              <a:t>důležitá</a:t>
            </a:r>
            <a:r>
              <a:rPr lang="cs-CZ" sz="2400" u="none" strike="noStrike" kern="0" spc="0" dirty="0">
                <a:solidFill>
                  <a:srgbClr val="333333"/>
                </a:solidFill>
                <a:effectLst/>
                <a:ea typeface="Symbol" panose="05050102010706020507" pitchFamily="18" charset="2"/>
                <a:cs typeface="Symbol" panose="05050102010706020507" pitchFamily="18" charset="2"/>
              </a:rPr>
              <a:t>, že </a:t>
            </a:r>
            <a:r>
              <a:rPr lang="cs-CZ" sz="2400" u="none" strike="noStrike" kern="0" spc="0" dirty="0" err="1">
                <a:solidFill>
                  <a:srgbClr val="333333"/>
                </a:solidFill>
                <a:effectLst/>
                <a:ea typeface="Symbol" panose="05050102010706020507" pitchFamily="18" charset="2"/>
                <a:cs typeface="Symbol" panose="05050102010706020507" pitchFamily="18" charset="2"/>
              </a:rPr>
              <a:t>někdy</a:t>
            </a:r>
            <a:r>
              <a:rPr lang="cs-CZ" sz="2400" u="none" strike="noStrike" kern="0" spc="0" dirty="0">
                <a:solidFill>
                  <a:srgbClr val="333333"/>
                </a:solidFill>
                <a:effectLst/>
                <a:ea typeface="Symbol" panose="05050102010706020507" pitchFamily="18" charset="2"/>
                <a:cs typeface="Symbol" panose="05050102010706020507" pitchFamily="18" charset="2"/>
              </a:rPr>
              <a:t> bývá </a:t>
            </a:r>
            <a:r>
              <a:rPr lang="cs-CZ" sz="2400" u="none" strike="noStrike" kern="0" spc="0" dirty="0" err="1">
                <a:solidFill>
                  <a:srgbClr val="333333"/>
                </a:solidFill>
                <a:effectLst/>
                <a:ea typeface="Symbol" panose="05050102010706020507" pitchFamily="18" charset="2"/>
                <a:cs typeface="Symbol" panose="05050102010706020507" pitchFamily="18" charset="2"/>
              </a:rPr>
              <a:t>uváděna</a:t>
            </a:r>
            <a:r>
              <a:rPr lang="cs-CZ" sz="2400" u="none" strike="noStrike" kern="0" spc="0" dirty="0">
                <a:solidFill>
                  <a:srgbClr val="333333"/>
                </a:solidFill>
                <a:effectLst/>
                <a:ea typeface="Symbol" panose="05050102010706020507" pitchFamily="18" charset="2"/>
                <a:cs typeface="Symbol" panose="05050102010706020507" pitchFamily="18" charset="2"/>
              </a:rPr>
              <a:t> jako samostatná pátá </a:t>
            </a:r>
            <a:r>
              <a:rPr lang="cs-CZ" sz="2400" u="none" strike="noStrike" kern="0" spc="0" dirty="0" err="1">
                <a:solidFill>
                  <a:srgbClr val="333333"/>
                </a:solidFill>
                <a:effectLst/>
                <a:ea typeface="Symbol" panose="05050102010706020507" pitchFamily="18" charset="2"/>
                <a:cs typeface="Symbol" panose="05050102010706020507" pitchFamily="18" charset="2"/>
              </a:rPr>
              <a:t>úroven</a:t>
            </a:r>
            <a:r>
              <a:rPr lang="cs-CZ" sz="2400" u="none" strike="noStrike" kern="0" spc="0" dirty="0">
                <a:solidFill>
                  <a:srgbClr val="333333"/>
                </a:solidFill>
                <a:effectLst/>
                <a:ea typeface="Symbol" panose="05050102010706020507" pitchFamily="18" charset="2"/>
                <a:cs typeface="Symbol" panose="05050102010706020507" pitchFamily="18" charset="2"/>
              </a:rPr>
              <a:t>̌ v rámci psychických </a:t>
            </a:r>
            <a:r>
              <a:rPr lang="cs-CZ" sz="2400" u="none" strike="noStrike" kern="0" spc="0" dirty="0" err="1">
                <a:solidFill>
                  <a:srgbClr val="333333"/>
                </a:solidFill>
                <a:effectLst/>
                <a:ea typeface="Symbol" panose="05050102010706020507" pitchFamily="18" charset="2"/>
                <a:cs typeface="Symbol" panose="05050102010706020507" pitchFamily="18" charset="2"/>
              </a:rPr>
              <a:t>potřeb</a:t>
            </a:r>
            <a:r>
              <a:rPr lang="cs-CZ" sz="2400" u="none" strike="noStrike" kern="0" spc="0" dirty="0">
                <a:solidFill>
                  <a:srgbClr val="333333"/>
                </a:solidFill>
                <a:effectLst/>
                <a:ea typeface="Symbol" panose="05050102010706020507" pitchFamily="18" charset="2"/>
                <a:cs typeface="Symbol" panose="05050102010706020507" pitchFamily="18" charset="2"/>
              </a:rPr>
              <a:t>.</a:t>
            </a:r>
            <a:endParaRPr lang="cs-CZ" sz="2400" u="none" strike="noStrike" kern="0" spc="0" dirty="0">
              <a:effectLst/>
              <a:ea typeface="Symbol" panose="05050102010706020507" pitchFamily="18" charset="2"/>
              <a:cs typeface="Symbol" panose="05050102010706020507" pitchFamily="18" charset="2"/>
            </a:endParaRPr>
          </a:p>
          <a:p>
            <a:endParaRPr lang="cs-CZ" dirty="0"/>
          </a:p>
        </p:txBody>
      </p:sp>
    </p:spTree>
    <p:extLst>
      <p:ext uri="{BB962C8B-B14F-4D97-AF65-F5344CB8AC3E}">
        <p14:creationId xmlns:p14="http://schemas.microsoft.com/office/powerpoint/2010/main" val="14109634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534ED2-BCED-4424-9C16-3D8B56863254}"/>
              </a:ext>
            </a:extLst>
          </p:cNvPr>
          <p:cNvSpPr>
            <a:spLocks noGrp="1"/>
          </p:cNvSpPr>
          <p:nvPr>
            <p:ph type="title"/>
          </p:nvPr>
        </p:nvSpPr>
        <p:spPr/>
        <p:txBody>
          <a:bodyPr/>
          <a:lstStyle/>
          <a:p>
            <a:r>
              <a:rPr lang="cs-CZ" sz="4400" dirty="0">
                <a:effectLst/>
                <a:latin typeface="Times New Roman" panose="02020603050405020304" pitchFamily="18" charset="0"/>
                <a:ea typeface="Arial Unicode MS"/>
                <a:cs typeface="Times New Roman" panose="02020603050405020304" pitchFamily="18" charset="0"/>
              </a:rPr>
              <a:t>„</a:t>
            </a:r>
            <a:r>
              <a:rPr lang="cs-CZ" sz="4400" b="1" dirty="0">
                <a:effectLst/>
                <a:latin typeface="Times New Roman" panose="02020603050405020304" pitchFamily="18" charset="0"/>
                <a:ea typeface="Arial Unicode MS"/>
                <a:cs typeface="Times New Roman" panose="02020603050405020304" pitchFamily="18" charset="0"/>
              </a:rPr>
              <a:t>Základní potřeby dětí psychické</a:t>
            </a:r>
            <a:endParaRPr lang="cs-CZ" dirty="0"/>
          </a:p>
        </p:txBody>
      </p:sp>
      <p:sp>
        <p:nvSpPr>
          <p:cNvPr id="3" name="Zástupný obsah 2">
            <a:extLst>
              <a:ext uri="{FF2B5EF4-FFF2-40B4-BE49-F238E27FC236}">
                <a16:creationId xmlns:a16="http://schemas.microsoft.com/office/drawing/2014/main" id="{E6BBCF1A-FC3B-416B-BE9D-14BAD303E5D2}"/>
              </a:ext>
            </a:extLst>
          </p:cNvPr>
          <p:cNvSpPr>
            <a:spLocks noGrp="1"/>
          </p:cNvSpPr>
          <p:nvPr>
            <p:ph idx="1"/>
          </p:nvPr>
        </p:nvSpPr>
        <p:spPr/>
        <p:txBody>
          <a:bodyPr>
            <a:normAutofit/>
          </a:bodyPr>
          <a:lstStyle/>
          <a:p>
            <a:pPr marL="0" indent="0">
              <a:lnSpc>
                <a:spcPct val="115000"/>
              </a:lnSpc>
              <a:spcAft>
                <a:spcPts val="1000"/>
              </a:spcAft>
              <a:buNone/>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fontAlgn="base">
              <a:lnSpc>
                <a:spcPct val="150000"/>
              </a:lnSpc>
              <a:spcAft>
                <a:spcPts val="1000"/>
              </a:spcAft>
              <a:buFont typeface="Symbol" panose="05050102010706020507" pitchFamily="18" charset="2"/>
              <a:buChar char="-"/>
            </a:pPr>
            <a:r>
              <a:rPr lang="cs-CZ" sz="1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množství kvalita a proměnlivost podnětů,</a:t>
            </a:r>
          </a:p>
          <a:p>
            <a:pPr marL="342900" lvl="0" indent="-342900" algn="just" fontAlgn="base">
              <a:lnSpc>
                <a:spcPct val="150000"/>
              </a:lnSpc>
              <a:spcAft>
                <a:spcPts val="1000"/>
              </a:spcAft>
              <a:buFont typeface="Symbol" panose="05050102010706020507" pitchFamily="18" charset="2"/>
              <a:buChar char="-"/>
            </a:pPr>
            <a:r>
              <a:rPr lang="cs-CZ" sz="1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řád a smysl podnětů pro učení,</a:t>
            </a:r>
          </a:p>
          <a:p>
            <a:pPr marL="342900" lvl="0" indent="-342900" algn="just" fontAlgn="base">
              <a:lnSpc>
                <a:spcPct val="150000"/>
              </a:lnSpc>
              <a:spcAft>
                <a:spcPts val="1000"/>
              </a:spcAft>
              <a:buFont typeface="Symbol" panose="05050102010706020507" pitchFamily="18" charset="2"/>
              <a:buChar char="-"/>
            </a:pPr>
            <a:r>
              <a:rPr lang="cs-CZ" sz="1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citové a sociální vazby pro utváření osobnosti dítěte,</a:t>
            </a:r>
          </a:p>
          <a:p>
            <a:pPr marL="342900" lvl="0" indent="-342900" algn="just" fontAlgn="base">
              <a:lnSpc>
                <a:spcPct val="150000"/>
              </a:lnSpc>
              <a:spcAft>
                <a:spcPts val="1000"/>
              </a:spcAft>
              <a:buFont typeface="Symbol" panose="05050102010706020507" pitchFamily="18" charset="2"/>
              <a:buChar char="-"/>
            </a:pPr>
            <a:r>
              <a:rPr lang="cs-CZ" sz="1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potřeba osobní identity,</a:t>
            </a:r>
          </a:p>
          <a:p>
            <a:pPr marL="342900" lvl="0" indent="-342900" algn="just" fontAlgn="base">
              <a:lnSpc>
                <a:spcPct val="150000"/>
              </a:lnSpc>
              <a:spcAft>
                <a:spcPts val="1000"/>
              </a:spcAft>
              <a:buFont typeface="Symbol" panose="05050102010706020507" pitchFamily="18" charset="2"/>
              <a:buChar char="-"/>
            </a:pPr>
            <a:r>
              <a:rPr lang="cs-CZ" sz="1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potřeba otevřené budoucnosti.</a:t>
            </a:r>
          </a:p>
          <a:p>
            <a:endParaRPr lang="cs-CZ" dirty="0"/>
          </a:p>
        </p:txBody>
      </p:sp>
    </p:spTree>
    <p:extLst>
      <p:ext uri="{BB962C8B-B14F-4D97-AF65-F5344CB8AC3E}">
        <p14:creationId xmlns:p14="http://schemas.microsoft.com/office/powerpoint/2010/main" val="9156881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9F9662-5460-4C4F-9430-720AE914E99D}"/>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Základní potřeby biologické:</a:t>
            </a:r>
            <a:endParaRPr lang="cs-CZ" dirty="0"/>
          </a:p>
        </p:txBody>
      </p:sp>
      <p:sp>
        <p:nvSpPr>
          <p:cNvPr id="3" name="Zástupný obsah 2">
            <a:extLst>
              <a:ext uri="{FF2B5EF4-FFF2-40B4-BE49-F238E27FC236}">
                <a16:creationId xmlns:a16="http://schemas.microsoft.com/office/drawing/2014/main" id="{E5E6D751-4D4D-407B-A093-6F37C4431DE4}"/>
              </a:ext>
            </a:extLst>
          </p:cNvPr>
          <p:cNvSpPr>
            <a:spLocks noGrp="1"/>
          </p:cNvSpPr>
          <p:nvPr>
            <p:ph idx="1"/>
          </p:nvPr>
        </p:nvSpPr>
        <p:spPr/>
        <p:txBody>
          <a:bodyPr>
            <a:normAutofit fontScale="85000" lnSpcReduction="20000"/>
          </a:bodyPr>
          <a:lstStyle/>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vzduch, voda, teplo,</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kvalitní výživa,</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spánek,</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odpočinek, zájmové aktivity, relaxace,</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přiměřené obydlí a ošacení,</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ochrana dítěte před nemocemi a úrazy.</a:t>
            </a:r>
          </a:p>
          <a:p>
            <a:endParaRPr lang="cs-CZ" dirty="0"/>
          </a:p>
        </p:txBody>
      </p:sp>
    </p:spTree>
    <p:extLst>
      <p:ext uri="{BB962C8B-B14F-4D97-AF65-F5344CB8AC3E}">
        <p14:creationId xmlns:p14="http://schemas.microsoft.com/office/powerpoint/2010/main" val="2128795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68B881-F23B-5A4F-9D11-5302AD5FCC56}"/>
              </a:ext>
            </a:extLst>
          </p:cNvPr>
          <p:cNvSpPr>
            <a:spLocks noGrp="1"/>
          </p:cNvSpPr>
          <p:nvPr>
            <p:ph type="title"/>
          </p:nvPr>
        </p:nvSpPr>
        <p:spPr/>
        <p:txBody>
          <a:bodyPr/>
          <a:lstStyle/>
          <a:p>
            <a:r>
              <a:rPr lang="cs-CZ" dirty="0"/>
              <a:t>Charta lidských práv</a:t>
            </a:r>
          </a:p>
        </p:txBody>
      </p:sp>
      <p:sp>
        <p:nvSpPr>
          <p:cNvPr id="3" name="Zástupný obsah 2">
            <a:extLst>
              <a:ext uri="{FF2B5EF4-FFF2-40B4-BE49-F238E27FC236}">
                <a16:creationId xmlns:a16="http://schemas.microsoft.com/office/drawing/2014/main" id="{C7B03AA1-7302-C04C-BB90-BC7254F28DDB}"/>
              </a:ext>
            </a:extLst>
          </p:cNvPr>
          <p:cNvSpPr>
            <a:spLocks noGrp="1"/>
          </p:cNvSpPr>
          <p:nvPr>
            <p:ph idx="1"/>
          </p:nvPr>
        </p:nvSpPr>
        <p:spPr/>
        <p:txBody>
          <a:bodyPr>
            <a:normAutofit fontScale="92500" lnSpcReduction="20000"/>
          </a:bodyPr>
          <a:lstStyle/>
          <a:p>
            <a:r>
              <a:rPr lang="cs-CZ" b="1" dirty="0"/>
              <a:t>Čl. 5</a:t>
            </a:r>
          </a:p>
          <a:p>
            <a:pPr marL="0" indent="0">
              <a:buNone/>
            </a:pPr>
            <a:r>
              <a:rPr lang="cs-CZ" dirty="0"/>
              <a:t>Každý je způsobilý mít práva.</a:t>
            </a:r>
          </a:p>
          <a:p>
            <a:r>
              <a:rPr lang="cs-CZ" b="1" dirty="0"/>
              <a:t>Čl. 6</a:t>
            </a:r>
          </a:p>
          <a:p>
            <a:pPr marL="0" indent="0">
              <a:buNone/>
            </a:pPr>
            <a:r>
              <a:rPr lang="cs-CZ" b="1" dirty="0"/>
              <a:t>(1)</a:t>
            </a:r>
            <a:r>
              <a:rPr lang="cs-CZ" dirty="0"/>
              <a:t> Každý má právo na život. Lidský život je hoden ochrany již před narozením.</a:t>
            </a:r>
          </a:p>
          <a:p>
            <a:pPr marL="0" indent="0">
              <a:buNone/>
            </a:pPr>
            <a:r>
              <a:rPr lang="cs-CZ" b="1" dirty="0"/>
              <a:t>(2)</a:t>
            </a:r>
            <a:r>
              <a:rPr lang="cs-CZ" dirty="0"/>
              <a:t> Nikdo nesmí být zbaven života.</a:t>
            </a:r>
          </a:p>
          <a:p>
            <a:r>
              <a:rPr lang="cs-CZ" b="1" dirty="0"/>
              <a:t>Čl. 10</a:t>
            </a:r>
          </a:p>
          <a:p>
            <a:pPr marL="0" indent="0">
              <a:buNone/>
            </a:pPr>
            <a:r>
              <a:rPr lang="cs-CZ" b="1" dirty="0"/>
              <a:t>(1)</a:t>
            </a:r>
            <a:r>
              <a:rPr lang="cs-CZ" dirty="0"/>
              <a:t> Každý má právo, aby byla zachována jeho lidská důstojnost, osobní čest, dobrá pověst a chráněno jeho jméno.</a:t>
            </a:r>
          </a:p>
          <a:p>
            <a:pPr marL="0" indent="0">
              <a:buNone/>
            </a:pPr>
            <a:r>
              <a:rPr lang="cs-CZ" b="1" dirty="0"/>
              <a:t>(2)</a:t>
            </a:r>
            <a:r>
              <a:rPr lang="cs-CZ" dirty="0"/>
              <a:t> Každý má právo na ochranu před neoprávněným zasahováním do soukromého a rodinného života.</a:t>
            </a:r>
          </a:p>
          <a:p>
            <a:pPr marL="0" indent="0">
              <a:buNone/>
            </a:pPr>
            <a:endParaRPr lang="cs-CZ" dirty="0"/>
          </a:p>
          <a:p>
            <a:endParaRPr lang="cs-CZ" dirty="0"/>
          </a:p>
        </p:txBody>
      </p:sp>
    </p:spTree>
    <p:extLst>
      <p:ext uri="{BB962C8B-B14F-4D97-AF65-F5344CB8AC3E}">
        <p14:creationId xmlns:p14="http://schemas.microsoft.com/office/powerpoint/2010/main" val="21352612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BF5DA5-DA7D-4C0C-8635-6A507E47040E}"/>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Základní potřeby emocionální:</a:t>
            </a:r>
            <a:endParaRPr lang="cs-CZ" dirty="0"/>
          </a:p>
        </p:txBody>
      </p:sp>
      <p:sp>
        <p:nvSpPr>
          <p:cNvPr id="3" name="Zástupný obsah 2">
            <a:extLst>
              <a:ext uri="{FF2B5EF4-FFF2-40B4-BE49-F238E27FC236}">
                <a16:creationId xmlns:a16="http://schemas.microsoft.com/office/drawing/2014/main" id="{F91B8534-A224-48A3-BEE0-974E7F53224D}"/>
              </a:ext>
            </a:extLst>
          </p:cNvPr>
          <p:cNvSpPr>
            <a:spLocks noGrp="1"/>
          </p:cNvSpPr>
          <p:nvPr>
            <p:ph idx="1"/>
          </p:nvPr>
        </p:nvSpPr>
        <p:spPr/>
        <p:txBody>
          <a:bodyPr>
            <a:normAutofit/>
          </a:bodyPr>
          <a:lstStyle/>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uvědomělé prožívání situací a schopnost empatie,</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prožitek z veřejně prospěšné práce, dobrého skutku,</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pozitivní výchova a bezpodmínečná akceptace dítěte,</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porozumění nonverbální komunikaci.</a:t>
            </a:r>
          </a:p>
          <a:p>
            <a:endParaRPr lang="cs-CZ" dirty="0"/>
          </a:p>
        </p:txBody>
      </p:sp>
    </p:spTree>
    <p:extLst>
      <p:ext uri="{BB962C8B-B14F-4D97-AF65-F5344CB8AC3E}">
        <p14:creationId xmlns:p14="http://schemas.microsoft.com/office/powerpoint/2010/main" val="16935738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8BE3F4-7E04-438A-B3FD-8EC6508EA3AF}"/>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Základní potřeby sociální:</a:t>
            </a:r>
            <a:endParaRPr lang="cs-CZ" dirty="0"/>
          </a:p>
        </p:txBody>
      </p:sp>
      <p:sp>
        <p:nvSpPr>
          <p:cNvPr id="3" name="Zástupný obsah 2">
            <a:extLst>
              <a:ext uri="{FF2B5EF4-FFF2-40B4-BE49-F238E27FC236}">
                <a16:creationId xmlns:a16="http://schemas.microsoft.com/office/drawing/2014/main" id="{94CF8EA1-89C7-464F-830E-1B7ED2A29473}"/>
              </a:ext>
            </a:extLst>
          </p:cNvPr>
          <p:cNvSpPr>
            <a:spLocks noGrp="1"/>
          </p:cNvSpPr>
          <p:nvPr>
            <p:ph idx="1"/>
          </p:nvPr>
        </p:nvSpPr>
        <p:spPr/>
        <p:txBody>
          <a:bodyPr>
            <a:normAutofit fontScale="85000" lnSpcReduction="20000"/>
          </a:bodyPr>
          <a:lstStyle/>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sociální dovednosti,</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vzory pravidel chování v sociální komunikaci,</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pocit sounáležitosti,</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pocit jistoty v očekávání sociální podpory ze strany klíčové osoby,</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ochrana před všemi formami interpersonálního násilí,</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zvládání stresu.</a:t>
            </a:r>
          </a:p>
          <a:p>
            <a:endParaRPr lang="cs-CZ" dirty="0"/>
          </a:p>
        </p:txBody>
      </p:sp>
    </p:spTree>
    <p:extLst>
      <p:ext uri="{BB962C8B-B14F-4D97-AF65-F5344CB8AC3E}">
        <p14:creationId xmlns:p14="http://schemas.microsoft.com/office/powerpoint/2010/main" val="31180877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A0E7D8-1F6F-4FFD-867A-4B421B3ED401}"/>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Základní potřeby duchovní:</a:t>
            </a:r>
            <a:endParaRPr lang="cs-CZ" dirty="0"/>
          </a:p>
        </p:txBody>
      </p:sp>
      <p:sp>
        <p:nvSpPr>
          <p:cNvPr id="3" name="Zástupný obsah 2">
            <a:extLst>
              <a:ext uri="{FF2B5EF4-FFF2-40B4-BE49-F238E27FC236}">
                <a16:creationId xmlns:a16="http://schemas.microsoft.com/office/drawing/2014/main" id="{099CAC08-BE8F-4182-8DBC-0206D402FF77}"/>
              </a:ext>
            </a:extLst>
          </p:cNvPr>
          <p:cNvSpPr>
            <a:spLocks noGrp="1"/>
          </p:cNvSpPr>
          <p:nvPr>
            <p:ph idx="1"/>
          </p:nvPr>
        </p:nvSpPr>
        <p:spPr/>
        <p:txBody>
          <a:bodyPr>
            <a:normAutofit/>
          </a:bodyPr>
          <a:lstStyle/>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potřeba přiměřeného sebepojetí,</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potřeba hierarchie životních hodnot.“</a:t>
            </a:r>
          </a:p>
          <a:p>
            <a:pPr>
              <a:lnSpc>
                <a:spcPct val="115000"/>
              </a:lnSpc>
              <a:spcAft>
                <a:spcPts val="1000"/>
              </a:spcAft>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cs-CZ" dirty="0"/>
          </a:p>
        </p:txBody>
      </p:sp>
    </p:spTree>
    <p:extLst>
      <p:ext uri="{BB962C8B-B14F-4D97-AF65-F5344CB8AC3E}">
        <p14:creationId xmlns:p14="http://schemas.microsoft.com/office/powerpoint/2010/main" val="5692234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811BD5-9F47-45D7-AA6D-8E6EC29235ED}"/>
              </a:ext>
            </a:extLst>
          </p:cNvPr>
          <p:cNvSpPr>
            <a:spLocks noGrp="1"/>
          </p:cNvSpPr>
          <p:nvPr>
            <p:ph type="title"/>
          </p:nvPr>
        </p:nvSpPr>
        <p:spPr/>
        <p:txBody>
          <a:bodyPr/>
          <a:lstStyle/>
          <a:p>
            <a:r>
              <a:rPr lang="cs-CZ" dirty="0"/>
              <a:t>Demokratizace rodiny</a:t>
            </a:r>
          </a:p>
        </p:txBody>
      </p:sp>
      <p:sp>
        <p:nvSpPr>
          <p:cNvPr id="3" name="Zástupný obsah 2">
            <a:extLst>
              <a:ext uri="{FF2B5EF4-FFF2-40B4-BE49-F238E27FC236}">
                <a16:creationId xmlns:a16="http://schemas.microsoft.com/office/drawing/2014/main" id="{217A7BA5-E170-4548-9F3A-652F8F76E4BB}"/>
              </a:ext>
            </a:extLst>
          </p:cNvPr>
          <p:cNvSpPr>
            <a:spLocks noGrp="1"/>
          </p:cNvSpPr>
          <p:nvPr>
            <p:ph idx="1"/>
          </p:nvPr>
        </p:nvSpPr>
        <p:spPr/>
        <p:txBody>
          <a:bodyPr>
            <a:normAutofit fontScale="92500" lnSpcReduction="20000"/>
          </a:bodyPr>
          <a:lstStyle/>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Stát jako nositel moci a služeb přichází k obyvatelům s určitými očekáváními v rámci své rodinné politiky. S očekáváními však přichází i partneři, ale s očekáváními přichází i děti. Tahle očekávání se mísí s potřebami. Informační technologie bourají důvěru mezi lidmi – jsou často nástrojem moci, ale paralelně vyrůstá  potřeba budování důvěry v systém – v rámci SPOD je tento jev patrný na rodinných konferencích.</a:t>
            </a: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Stát očekává od žen  - mateřství a rodičovství – možnost otcovské dovolené na tomto očekávání mění jen málo, neboť do hry vstupují dětské potřeby, schopnost kojení a podobně. Argument o umělé stravě je jako srovnání aktu a pietního aktu. </a:t>
            </a:r>
          </a:p>
          <a:p>
            <a:pPr indent="449580">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Rodina se však demokratizuje a podle výše uvedených principů demokratizace, takový proces potřebuje diskurzivní prostor naplněný důvěrou. V dnešních rodinách dochází ve funkčních vztazích k vytváření nových rozdělení rolí – kdo vydělává, starost o děti, starost o domácnost a podobně. Do těchto domácích a rodinných diskurzů jsou zapojovány i děti a vytváří tak nové kategorie a modely.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Giddens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(in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Webb</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2013) upozorňuje na to, že výhodu mají jedinci se spiritualitou, empatií a sebereflexí. Stát konstruuje v rámci sociální práce pomoci rodinám nová pravidla, ale rodiny ve své funkčnosti žijí mimo tato pravidla. Cesta od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dys</a:t>
            </a:r>
            <a:r>
              <a:rPr lang="cs-CZ" sz="1800">
                <a:effectLst/>
                <a:latin typeface="Times New Roman" panose="02020603050405020304" pitchFamily="18" charset="0"/>
                <a:ea typeface="Calibri" panose="020F0502020204030204" pitchFamily="34" charset="0"/>
                <a:cs typeface="Times New Roman" panose="02020603050405020304" pitchFamily="18" charset="0"/>
              </a:rPr>
              <a:t>-funkčnosti k funkčnosti je stává složitější ne jen pro sociální pracovníky, ale především pro jednotlivce.</a:t>
            </a:r>
          </a:p>
          <a:p>
            <a:endParaRPr lang="cs-CZ"/>
          </a:p>
        </p:txBody>
      </p:sp>
    </p:spTree>
    <p:extLst>
      <p:ext uri="{BB962C8B-B14F-4D97-AF65-F5344CB8AC3E}">
        <p14:creationId xmlns:p14="http://schemas.microsoft.com/office/powerpoint/2010/main" val="950740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3775" y="618517"/>
            <a:ext cx="10364451" cy="1596177"/>
          </a:xfrm>
        </p:spPr>
        <p:txBody>
          <a:bodyPr>
            <a:normAutofit/>
          </a:bodyPr>
          <a:lstStyle/>
          <a:p>
            <a:r>
              <a:rPr lang="cs-CZ" dirty="0"/>
              <a:t>Nenaplněnost potřeb</a:t>
            </a:r>
          </a:p>
        </p:txBody>
      </p:sp>
      <p:graphicFrame>
        <p:nvGraphicFramePr>
          <p:cNvPr id="5" name="Zástupný symbol pro obsah 2">
            <a:extLst>
              <a:ext uri="{FF2B5EF4-FFF2-40B4-BE49-F238E27FC236}">
                <a16:creationId xmlns:a16="http://schemas.microsoft.com/office/drawing/2014/main" id="{90C77854-899F-42EF-8F4E-984AD9DDE6EF}"/>
              </a:ext>
            </a:extLst>
          </p:cNvPr>
          <p:cNvGraphicFramePr>
            <a:graphicFrameLocks noGrp="1"/>
          </p:cNvGraphicFramePr>
          <p:nvPr>
            <p:ph sz="quarter" idx="13"/>
          </p:nvPr>
        </p:nvGraphicFramePr>
        <p:xfrm>
          <a:off x="914400" y="2532475"/>
          <a:ext cx="10363200" cy="30290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694372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8F5FB8-D7B2-4F37-92CF-1596979D1FBA}"/>
              </a:ext>
            </a:extLst>
          </p:cNvPr>
          <p:cNvSpPr>
            <a:spLocks noGrp="1"/>
          </p:cNvSpPr>
          <p:nvPr>
            <p:ph type="title"/>
          </p:nvPr>
        </p:nvSpPr>
        <p:spPr/>
        <p:txBody>
          <a:bodyPr/>
          <a:lstStyle/>
          <a:p>
            <a:r>
              <a:rPr lang="cs-CZ" dirty="0"/>
              <a:t>Reflektující tým</a:t>
            </a:r>
          </a:p>
        </p:txBody>
      </p:sp>
      <p:sp>
        <p:nvSpPr>
          <p:cNvPr id="3" name="Zástupný obsah 2">
            <a:extLst>
              <a:ext uri="{FF2B5EF4-FFF2-40B4-BE49-F238E27FC236}">
                <a16:creationId xmlns:a16="http://schemas.microsoft.com/office/drawing/2014/main" id="{41565C19-9628-4EF2-8F61-09BF019CDA38}"/>
              </a:ext>
            </a:extLst>
          </p:cNvPr>
          <p:cNvSpPr>
            <a:spLocks noGrp="1"/>
          </p:cNvSpPr>
          <p:nvPr>
            <p:ph idx="1"/>
          </p:nvPr>
        </p:nvSpPr>
        <p:spPr/>
        <p:txBody>
          <a:bodyPr/>
          <a:lstStyle/>
          <a:p>
            <a:r>
              <a:rPr lang="cs-CZ" dirty="0"/>
              <a:t>Naplňování dětských potřeb</a:t>
            </a:r>
          </a:p>
        </p:txBody>
      </p:sp>
    </p:spTree>
    <p:extLst>
      <p:ext uri="{BB962C8B-B14F-4D97-AF65-F5344CB8AC3E}">
        <p14:creationId xmlns:p14="http://schemas.microsoft.com/office/powerpoint/2010/main" val="1464828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441EA432-B848-9D44-A8A7-28369394905C}"/>
              </a:ext>
            </a:extLst>
          </p:cNvPr>
          <p:cNvSpPr>
            <a:spLocks noGrp="1"/>
          </p:cNvSpPr>
          <p:nvPr>
            <p:ph idx="1"/>
          </p:nvPr>
        </p:nvSpPr>
        <p:spPr>
          <a:xfrm>
            <a:off x="838200" y="673768"/>
            <a:ext cx="10515600" cy="5503195"/>
          </a:xfrm>
        </p:spPr>
        <p:txBody>
          <a:bodyPr>
            <a:normAutofit/>
          </a:bodyPr>
          <a:lstStyle/>
          <a:p>
            <a:r>
              <a:rPr lang="cs-CZ" b="1" dirty="0"/>
              <a:t>Čl. 32</a:t>
            </a:r>
          </a:p>
          <a:p>
            <a:pPr marL="0" indent="0">
              <a:buNone/>
            </a:pPr>
            <a:r>
              <a:rPr lang="cs-CZ" b="1" dirty="0"/>
              <a:t>(1)</a:t>
            </a:r>
            <a:r>
              <a:rPr lang="cs-CZ" dirty="0"/>
              <a:t> Rodičovství a rodina jsou pod ochranou zákona. Zvláštní ochrana dětí a mladistvých je zaručena.</a:t>
            </a:r>
          </a:p>
          <a:p>
            <a:pPr marL="0" indent="0">
              <a:buNone/>
            </a:pPr>
            <a:r>
              <a:rPr lang="cs-CZ" b="1" dirty="0"/>
              <a:t>(2)</a:t>
            </a:r>
            <a:r>
              <a:rPr lang="cs-CZ" dirty="0"/>
              <a:t> Ženě v těhotenství je zaručena zvláštní péče, ochrana v pracovních vztazích a odpovídající pracovní podmínky.</a:t>
            </a:r>
          </a:p>
          <a:p>
            <a:pPr marL="0" indent="0">
              <a:buNone/>
            </a:pPr>
            <a:r>
              <a:rPr lang="cs-CZ" b="1" dirty="0"/>
              <a:t>(3)</a:t>
            </a:r>
            <a:r>
              <a:rPr lang="cs-CZ" dirty="0"/>
              <a:t> Děti narozené v manželství i mimo ně mají stejná práva.</a:t>
            </a:r>
          </a:p>
          <a:p>
            <a:pPr marL="0" indent="0">
              <a:buNone/>
            </a:pPr>
            <a:r>
              <a:rPr lang="cs-CZ" b="1" dirty="0"/>
              <a:t>(4)</a:t>
            </a:r>
            <a:r>
              <a:rPr lang="cs-CZ" dirty="0"/>
              <a:t> Péče o děti a jejich výchova je právem rodičů; děti mají právo na rodičovskou výchovu a péči. Práva rodičů mohou být omezena a nezletilé děti mohou být od rodičů odloučeny proti jejich vůli jen rozhodnutím soudu na základě zákona.</a:t>
            </a:r>
          </a:p>
          <a:p>
            <a:pPr marL="0" indent="0">
              <a:buNone/>
            </a:pPr>
            <a:r>
              <a:rPr lang="cs-CZ" b="1" dirty="0"/>
              <a:t>(5)</a:t>
            </a:r>
            <a:r>
              <a:rPr lang="cs-CZ" dirty="0"/>
              <a:t> Rodiče, kteří pečují o děti, mají právo na pomoc státu.</a:t>
            </a:r>
          </a:p>
          <a:p>
            <a:endParaRPr lang="cs-CZ" dirty="0"/>
          </a:p>
        </p:txBody>
      </p:sp>
    </p:spTree>
    <p:extLst>
      <p:ext uri="{BB962C8B-B14F-4D97-AF65-F5344CB8AC3E}">
        <p14:creationId xmlns:p14="http://schemas.microsoft.com/office/powerpoint/2010/main" val="812000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77AE24-4636-EC44-8633-16AD2768F44D}"/>
              </a:ext>
            </a:extLst>
          </p:cNvPr>
          <p:cNvSpPr>
            <a:spLocks noGrp="1"/>
          </p:cNvSpPr>
          <p:nvPr>
            <p:ph type="title"/>
          </p:nvPr>
        </p:nvSpPr>
        <p:spPr/>
        <p:txBody>
          <a:bodyPr/>
          <a:lstStyle/>
          <a:p>
            <a:r>
              <a:rPr lang="cs-CZ" dirty="0"/>
              <a:t>Listina dětských práv</a:t>
            </a:r>
          </a:p>
        </p:txBody>
      </p:sp>
      <p:sp>
        <p:nvSpPr>
          <p:cNvPr id="3" name="Zástupný obsah 2">
            <a:extLst>
              <a:ext uri="{FF2B5EF4-FFF2-40B4-BE49-F238E27FC236}">
                <a16:creationId xmlns:a16="http://schemas.microsoft.com/office/drawing/2014/main" id="{30E2F02D-E5E5-FE49-AC8D-F9A675BF3936}"/>
              </a:ext>
            </a:extLst>
          </p:cNvPr>
          <p:cNvSpPr>
            <a:spLocks noGrp="1"/>
          </p:cNvSpPr>
          <p:nvPr>
            <p:ph idx="1"/>
          </p:nvPr>
        </p:nvSpPr>
        <p:spPr>
          <a:xfrm>
            <a:off x="838200" y="1825625"/>
            <a:ext cx="10515600" cy="4667250"/>
          </a:xfrm>
        </p:spPr>
        <p:txBody>
          <a:bodyPr>
            <a:normAutofit fontScale="77500" lnSpcReduction="20000"/>
          </a:bodyPr>
          <a:lstStyle/>
          <a:p>
            <a:r>
              <a:rPr lang="cs-CZ" dirty="0"/>
              <a:t>Článek 1</a:t>
            </a:r>
          </a:p>
          <a:p>
            <a:pPr marL="0" indent="0">
              <a:buNone/>
            </a:pPr>
            <a:r>
              <a:rPr lang="cs-CZ" dirty="0"/>
              <a:t>Pro účely této úmluvy se dítětem rozumí každá lidská bytost mladší osmnácti let, pokud podle právního řádu, jenž se na dítě vztahuje, není zletilosti dosaženo dříve.</a:t>
            </a:r>
          </a:p>
          <a:p>
            <a:r>
              <a:rPr lang="cs-CZ" dirty="0"/>
              <a:t>Článek 7</a:t>
            </a:r>
          </a:p>
          <a:p>
            <a:pPr marL="514350" indent="-514350">
              <a:buAutoNum type="arabicPeriod"/>
            </a:pPr>
            <a:r>
              <a:rPr lang="cs-CZ" dirty="0"/>
              <a:t>Každé dítě je registrováno ihned po narození a má od narození právo na jméno, právo na státní příslušnost, a pokud to je možné, právo znát své rodiče a právo na jejich péči.</a:t>
            </a:r>
          </a:p>
          <a:p>
            <a:r>
              <a:rPr lang="cs-CZ" dirty="0"/>
              <a:t>Článek 12</a:t>
            </a:r>
          </a:p>
          <a:p>
            <a:pPr marL="0" indent="0">
              <a:buNone/>
            </a:pPr>
            <a:r>
              <a:rPr lang="cs-CZ" dirty="0"/>
              <a:t>1. Státy, které jsou smluvní stranou úmluvy, zabezpečují dítěti, které je schopno formulovat své vlastní názory, právo tyto názory svobodně vyjadřovat ve všech záležitostech, které se jej dotýkají, přičemž se názorům dítěte musí věnovat patřičná pozornost odpovídající jeho věku a úrovni.</a:t>
            </a:r>
          </a:p>
          <a:p>
            <a:pPr marL="0" indent="0">
              <a:buNone/>
            </a:pPr>
            <a:r>
              <a:rPr lang="cs-CZ" dirty="0"/>
              <a:t>2. Za tímto účelem se dítěti zejména poskytuje možnost, aby bylo vyslyšeno v každém soudním nebo správním řízení, které se jej dotýká, a to buď přímo, nebo prostřednictvím zástupce anebo příslušného orgánu, přičemž způsob slyšení musí být v souladu s procedurálními pravidly vnitrostátního zákonodárství.</a:t>
            </a:r>
          </a:p>
          <a:p>
            <a:pPr marL="0" indent="0">
              <a:buNone/>
            </a:pPr>
            <a:endParaRPr lang="cs-CZ" dirty="0"/>
          </a:p>
          <a:p>
            <a:endParaRPr lang="cs-CZ" dirty="0"/>
          </a:p>
        </p:txBody>
      </p:sp>
    </p:spTree>
    <p:extLst>
      <p:ext uri="{BB962C8B-B14F-4D97-AF65-F5344CB8AC3E}">
        <p14:creationId xmlns:p14="http://schemas.microsoft.com/office/powerpoint/2010/main" val="2846453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85C4A0F-7702-734D-9826-369A2C5FB6C7}"/>
              </a:ext>
            </a:extLst>
          </p:cNvPr>
          <p:cNvSpPr>
            <a:spLocks noGrp="1"/>
          </p:cNvSpPr>
          <p:nvPr>
            <p:ph idx="1"/>
          </p:nvPr>
        </p:nvSpPr>
        <p:spPr>
          <a:xfrm>
            <a:off x="838200" y="457200"/>
            <a:ext cx="10515600" cy="5719763"/>
          </a:xfrm>
        </p:spPr>
        <p:txBody>
          <a:bodyPr>
            <a:normAutofit fontScale="92500" lnSpcReduction="20000"/>
          </a:bodyPr>
          <a:lstStyle/>
          <a:p>
            <a:r>
              <a:rPr lang="cs-CZ" dirty="0"/>
              <a:t>Článek 16</a:t>
            </a:r>
          </a:p>
          <a:p>
            <a:pPr marL="0" indent="0">
              <a:buNone/>
            </a:pPr>
            <a:r>
              <a:rPr lang="cs-CZ" dirty="0"/>
              <a:t>1. Žádné dítě nesmí být vystaveno svévolnému zasahování do svého soukromého života, rodiny, domova nebo korespondence ani nezákonným útokům na svou čest a pověst.</a:t>
            </a:r>
          </a:p>
          <a:p>
            <a:pPr marL="0" indent="0">
              <a:buNone/>
            </a:pPr>
            <a:r>
              <a:rPr lang="cs-CZ" dirty="0"/>
              <a:t>2. Dítě má právo na zákonnou ochranu proti takovým zásahům nebo útokům.</a:t>
            </a:r>
          </a:p>
          <a:p>
            <a:r>
              <a:rPr lang="cs-CZ" dirty="0"/>
              <a:t>Článek 20</a:t>
            </a:r>
          </a:p>
          <a:p>
            <a:pPr marL="0" indent="0">
              <a:buNone/>
            </a:pPr>
            <a:r>
              <a:rPr lang="cs-CZ" dirty="0"/>
              <a:t>1. Dítě dočasně nebo trvale zbavené svého rodinného prostředí nebo dítě, které ve svém vlastním zájmu nemůže být ponecháno v tomto prostředí, má právo na zvláštní ochranu a pomoc poskytovanou státem.</a:t>
            </a:r>
          </a:p>
          <a:p>
            <a:pPr marL="0" indent="0">
              <a:buNone/>
            </a:pPr>
            <a:r>
              <a:rPr lang="cs-CZ" dirty="0"/>
              <a:t>2. Státy, které jsou smluvní stranou úmluvy, zabezpečí takovému dítěti v souladu se svým vnitrostátním zákonodárstvím náhradní péči.</a:t>
            </a:r>
          </a:p>
          <a:p>
            <a:pPr marL="0" indent="0">
              <a:buNone/>
            </a:pPr>
            <a:r>
              <a:rPr lang="cs-CZ" dirty="0"/>
              <a:t>3. Tato péče může mezi jiným zahrnovat předání do výchovy, institut „</a:t>
            </a:r>
            <a:r>
              <a:rPr lang="cs-CZ" dirty="0" err="1"/>
              <a:t>kafala</a:t>
            </a:r>
            <a:r>
              <a:rPr lang="cs-CZ" dirty="0"/>
              <a:t>" podle islámského práva, osvojení a v nutných případech umístění do vhodného zařízení péče o děti. Při volbě řešení je nutno brát potřebný ohled na žádoucí kontinuitu ve výchově dítěte a na jeho etnický, náboženský, kulturní a jazykový původ.</a:t>
            </a:r>
          </a:p>
          <a:p>
            <a:endParaRPr lang="cs-CZ" dirty="0"/>
          </a:p>
        </p:txBody>
      </p:sp>
    </p:spTree>
    <p:extLst>
      <p:ext uri="{BB962C8B-B14F-4D97-AF65-F5344CB8AC3E}">
        <p14:creationId xmlns:p14="http://schemas.microsoft.com/office/powerpoint/2010/main" val="506092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7836D0-99BB-9241-AAA6-2AF707C74FAE}"/>
              </a:ext>
            </a:extLst>
          </p:cNvPr>
          <p:cNvSpPr>
            <a:spLocks noGrp="1"/>
          </p:cNvSpPr>
          <p:nvPr>
            <p:ph type="title"/>
          </p:nvPr>
        </p:nvSpPr>
        <p:spPr/>
        <p:txBody>
          <a:bodyPr/>
          <a:lstStyle/>
          <a:p>
            <a:r>
              <a:rPr lang="cs-CZ" dirty="0"/>
              <a:t>Občanský zákoník</a:t>
            </a:r>
          </a:p>
        </p:txBody>
      </p:sp>
      <p:sp>
        <p:nvSpPr>
          <p:cNvPr id="3" name="Zástupný obsah 2">
            <a:extLst>
              <a:ext uri="{FF2B5EF4-FFF2-40B4-BE49-F238E27FC236}">
                <a16:creationId xmlns:a16="http://schemas.microsoft.com/office/drawing/2014/main" id="{5A3775CC-9DE6-CB48-A973-17E6C6611844}"/>
              </a:ext>
            </a:extLst>
          </p:cNvPr>
          <p:cNvSpPr>
            <a:spLocks noGrp="1"/>
          </p:cNvSpPr>
          <p:nvPr>
            <p:ph idx="1"/>
          </p:nvPr>
        </p:nvSpPr>
        <p:spPr/>
        <p:txBody>
          <a:bodyPr>
            <a:normAutofit fontScale="77500" lnSpcReduction="20000"/>
          </a:bodyPr>
          <a:lstStyle/>
          <a:p>
            <a:r>
              <a:rPr lang="cs-CZ" b="1" dirty="0"/>
              <a:t>§ 655</a:t>
            </a:r>
          </a:p>
          <a:p>
            <a:pPr marL="0" indent="0">
              <a:buNone/>
            </a:pPr>
            <a:r>
              <a:rPr lang="cs-CZ" dirty="0"/>
              <a:t>Manželství je trvalý svazek muže a ženy vzniklý způsobem, který stanoví tento zákon. Hlavním účelem manželství je založení rodiny, řádná výchova dětí a vzájemná podpora a pomoc.</a:t>
            </a:r>
          </a:p>
          <a:p>
            <a:r>
              <a:rPr lang="cs-CZ" b="1" dirty="0"/>
              <a:t>§ 687</a:t>
            </a:r>
          </a:p>
          <a:p>
            <a:pPr marL="0" indent="0">
              <a:buNone/>
            </a:pPr>
            <a:r>
              <a:rPr lang="cs-CZ" b="1" dirty="0"/>
              <a:t>(1)</a:t>
            </a:r>
            <a:r>
              <a:rPr lang="cs-CZ" dirty="0"/>
              <a:t> Manželé mají rovné povinnosti a rovná práva.</a:t>
            </a:r>
          </a:p>
          <a:p>
            <a:pPr marL="0" indent="0">
              <a:buNone/>
            </a:pPr>
            <a:r>
              <a:rPr lang="cs-CZ" b="1" dirty="0"/>
              <a:t>(2)</a:t>
            </a:r>
            <a:r>
              <a:rPr lang="cs-CZ" dirty="0"/>
              <a:t> Manželé si jsou navzájem povinni úctou, jsou povinni žít spolu, být si věrni, vzájemně respektovat svou důstojnost, podporovat se, udržovat rodinné společenství, vytvářet zdravé rodinné prostředí a společně pečovat o děti.</a:t>
            </a:r>
          </a:p>
          <a:p>
            <a:r>
              <a:rPr lang="cs-CZ" b="1" dirty="0"/>
              <a:t>§ 692</a:t>
            </a:r>
          </a:p>
          <a:p>
            <a:pPr marL="0" indent="0">
              <a:buNone/>
            </a:pPr>
            <a:r>
              <a:rPr lang="cs-CZ" b="1" dirty="0"/>
              <a:t>Rozhodování o záležitostech rodiny</a:t>
            </a:r>
          </a:p>
          <a:p>
            <a:pPr marL="0" indent="0">
              <a:buNone/>
            </a:pPr>
            <a:r>
              <a:rPr lang="cs-CZ" b="1" dirty="0"/>
              <a:t>(1)</a:t>
            </a:r>
            <a:r>
              <a:rPr lang="cs-CZ" dirty="0"/>
              <a:t> O záležitostech rodiny, včetně volby umístění rodinné domácnosti, popřípadě domácnosti jednoho z manželů a dalších členů rodiny, především dětí, které nenabyly plné svéprávnosti, a o způsobu života rodiny, se mají manželé dohodnout.</a:t>
            </a:r>
          </a:p>
          <a:p>
            <a:endParaRPr lang="cs-CZ" dirty="0"/>
          </a:p>
        </p:txBody>
      </p:sp>
    </p:spTree>
    <p:extLst>
      <p:ext uri="{BB962C8B-B14F-4D97-AF65-F5344CB8AC3E}">
        <p14:creationId xmlns:p14="http://schemas.microsoft.com/office/powerpoint/2010/main" val="1213250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C9794F7F-5671-2741-B82C-A75160EF6893}"/>
              </a:ext>
            </a:extLst>
          </p:cNvPr>
          <p:cNvSpPr>
            <a:spLocks noGrp="1"/>
          </p:cNvSpPr>
          <p:nvPr>
            <p:ph idx="1"/>
          </p:nvPr>
        </p:nvSpPr>
        <p:spPr>
          <a:xfrm>
            <a:off x="838200" y="204537"/>
            <a:ext cx="10515600" cy="6521116"/>
          </a:xfrm>
        </p:spPr>
        <p:txBody>
          <a:bodyPr>
            <a:noAutofit/>
          </a:bodyPr>
          <a:lstStyle/>
          <a:p>
            <a:r>
              <a:rPr lang="cs-CZ" sz="2000" b="1" dirty="0"/>
              <a:t>§ 775</a:t>
            </a:r>
          </a:p>
          <a:p>
            <a:pPr marL="0" indent="0">
              <a:buNone/>
            </a:pPr>
            <a:r>
              <a:rPr lang="cs-CZ" sz="2000" dirty="0"/>
              <a:t>Matkou dítěte je žena, která je porodila</a:t>
            </a:r>
            <a:endParaRPr lang="cs-CZ" sz="2000" b="1" dirty="0"/>
          </a:p>
          <a:p>
            <a:r>
              <a:rPr lang="cs-CZ" sz="2000" b="1" dirty="0"/>
              <a:t>§ 776</a:t>
            </a:r>
          </a:p>
          <a:p>
            <a:pPr marL="0" indent="0">
              <a:buNone/>
            </a:pPr>
            <a:r>
              <a:rPr lang="cs-CZ" sz="2000" b="1" dirty="0"/>
              <a:t>(1)</a:t>
            </a:r>
            <a:r>
              <a:rPr lang="cs-CZ" sz="2000" dirty="0"/>
              <a:t> Narodí-li se dítě v době od uzavření manželství do uplynutí třístého dne poté, co manželství zaniklo nebo bylo prohlášeno za neplatné, anebo poté, co byl manžel matky prohlášen za nezvěstného, má se za to, že otcem je manžel matky.</a:t>
            </a:r>
          </a:p>
          <a:p>
            <a:pPr marL="0" indent="0">
              <a:buNone/>
            </a:pPr>
            <a:r>
              <a:rPr lang="cs-CZ" sz="2000" b="1" dirty="0"/>
              <a:t>(2)</a:t>
            </a:r>
            <a:r>
              <a:rPr lang="cs-CZ" sz="2000" dirty="0"/>
              <a:t> Narodí-li se dítě ženě znovu provdané, má se za to, že otcem je manžel pozdější, i když se dítě narodilo před uplynutím třístého dne poté, co předchozí manželství zaniklo nebo bylo prohlášeno za neplatné.</a:t>
            </a:r>
          </a:p>
          <a:p>
            <a:r>
              <a:rPr lang="cs-CZ" sz="2000" b="1" dirty="0"/>
              <a:t>§ 855</a:t>
            </a:r>
          </a:p>
          <a:p>
            <a:pPr marL="0" indent="0">
              <a:buNone/>
            </a:pPr>
            <a:r>
              <a:rPr lang="cs-CZ" sz="2000" b="1" dirty="0"/>
              <a:t>(1)</a:t>
            </a:r>
            <a:r>
              <a:rPr lang="cs-CZ" sz="2000" dirty="0"/>
              <a:t> Rodiče a dítě mají vůči sobě navzájem povinnosti a práva. Těchto vzájemných povinností a práv se nemohou vzdát; učiní-li tak, nepřihlíží se k tomu.</a:t>
            </a:r>
          </a:p>
          <a:p>
            <a:pPr marL="0" indent="0">
              <a:buNone/>
            </a:pPr>
            <a:r>
              <a:rPr lang="cs-CZ" sz="2000" b="1" dirty="0"/>
              <a:t>(2)</a:t>
            </a:r>
            <a:r>
              <a:rPr lang="cs-CZ" sz="2000" dirty="0"/>
              <a:t> Účelem povinností a práv k dítěti je zajištění morálního a hmotného prospěchu dítěte.</a:t>
            </a:r>
          </a:p>
          <a:p>
            <a:r>
              <a:rPr lang="cs-CZ" sz="2000" b="1" dirty="0"/>
              <a:t>§ 856</a:t>
            </a:r>
          </a:p>
          <a:p>
            <a:pPr marL="0" indent="0">
              <a:buNone/>
            </a:pPr>
            <a:r>
              <a:rPr lang="cs-CZ" sz="2000" dirty="0"/>
              <a:t>Povinnosti a práva rodičů spojená s osobností dítěte a povinnosti a práva osobní povahy vznikají narozením dítěte a zanikají nabytím jeho zletilosti.</a:t>
            </a:r>
          </a:p>
        </p:txBody>
      </p:sp>
    </p:spTree>
    <p:extLst>
      <p:ext uri="{BB962C8B-B14F-4D97-AF65-F5344CB8AC3E}">
        <p14:creationId xmlns:p14="http://schemas.microsoft.com/office/powerpoint/2010/main" val="353812778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5121</Words>
  <Application>Microsoft Office PowerPoint</Application>
  <PresentationFormat>Širokoúhlá obrazovka</PresentationFormat>
  <Paragraphs>226</Paragraphs>
  <Slides>45</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45</vt:i4>
      </vt:variant>
    </vt:vector>
  </HeadingPairs>
  <TitlesOfParts>
    <vt:vector size="51" baseType="lpstr">
      <vt:lpstr>Arial</vt:lpstr>
      <vt:lpstr>Calibri</vt:lpstr>
      <vt:lpstr>Calibri Light</vt:lpstr>
      <vt:lpstr>Symbol</vt:lpstr>
      <vt:lpstr>Times New Roman</vt:lpstr>
      <vt:lpstr>Motiv Office</vt:lpstr>
      <vt:lpstr>Spod 1</vt:lpstr>
      <vt:lpstr>Co to je?</vt:lpstr>
      <vt:lpstr>Právní vymezení</vt:lpstr>
      <vt:lpstr>Charta lidských práv</vt:lpstr>
      <vt:lpstr>Prezentace aplikace PowerPoint</vt:lpstr>
      <vt:lpstr>Listina dětských práv</vt:lpstr>
      <vt:lpstr>Prezentace aplikace PowerPoint</vt:lpstr>
      <vt:lpstr>Občanský zákoník</vt:lpstr>
      <vt:lpstr>Prezentace aplikace PowerPoint</vt:lpstr>
      <vt:lpstr>Prezentace aplikace PowerPoint</vt:lpstr>
      <vt:lpstr>Zákon SPOD – č.359/1999Sb.</vt:lpstr>
      <vt:lpstr>Prezentace aplikace PowerPoint</vt:lpstr>
      <vt:lpstr>Prezentace aplikace PowerPoint</vt:lpstr>
      <vt:lpstr>Zákon 108/2006Sb. O sociálních službách</vt:lpstr>
      <vt:lpstr>koho se týká SPODD</vt:lpstr>
      <vt:lpstr>Podle diagnóz:  Děti rizikové:  Děti matek narkomanek nebo matek, které zneužívaly alkohol. Jedná se o děti, které jsou abstinující narkomané, nebo děti se syn. FAS. Děti s nejasnou diagnózou: jeden z rodičů HIV pozitivní, hepatitidu, případně jiné přenosné nemoci. Děti se zdravotním handicapem. Děti s poruchami psychického vývoje – ADHD, autismus, poruchy chování, psychiatrické diagnózy apod.  Děti s těžkým postižením, které vyžadují tak náročnou péči, že nemohou být v domácím prostředí nebo o ně rodina neprojevuje zájem (Childrenact, 2004). Děti týrané a sexuálně zneužívané – nemají důvěru v dospělé osoby a nechtějí navazovat blízké vztahy (Dunovský, Dytrych, Matějček, 1995, s. 76 - 80).</vt:lpstr>
      <vt:lpstr>Podle sociálního statusu: Děti z bohatých rodin. Děti ze sociálně vyloučených lokalit, kde existence dítěte je nástrojem příjmu pro rodinu. Děti ze všech společenských vrstev, o jejichž péči a výchovu rodiče neprojevují zájem a jsou v rodině spíše na obtíž. Děti z rozvrácených vztahů, kde se stávají nástrojem k vydírání a k manipulaci s druhým rodičem nebo nejbližším sociálním okolím. Děti využívané k páchání trestné činnosti. Děti přistěhovalců. Děti z rodin rodičů s rozdílnou charakteristikou, napojených na různorodé komunity či nekompatibilní způsoby života (Gilbert, 2011, s. 66).</vt:lpstr>
      <vt:lpstr>Historie ochrany dětství</vt:lpstr>
      <vt:lpstr>XVIII století</vt:lpstr>
      <vt:lpstr>Trauma </vt:lpstr>
      <vt:lpstr>Funkce rodiny</vt:lpstr>
      <vt:lpstr>Funkce reprodukční</vt:lpstr>
      <vt:lpstr>Funkce ekonomická</vt:lpstr>
      <vt:lpstr>Funkce vzdělávací</vt:lpstr>
      <vt:lpstr>Socializační</vt:lpstr>
      <vt:lpstr>Emocionální funkce</vt:lpstr>
      <vt:lpstr> Výchovná funkce</vt:lpstr>
      <vt:lpstr>Ochranná funkce</vt:lpstr>
      <vt:lpstr>Členíme rodiny dle jejich dysfunkčnosti </vt:lpstr>
      <vt:lpstr>Reflektující tým</vt:lpstr>
      <vt:lpstr>Dětské potřeby</vt:lpstr>
      <vt:lpstr>Co je potřeba</vt:lpstr>
      <vt:lpstr>Potřeba stimulace</vt:lpstr>
      <vt:lpstr>Potřeba smysluplného světa</vt:lpstr>
      <vt:lpstr>Potřeba lásky</vt:lpstr>
      <vt:lpstr>Potřeba pozitivní identity</vt:lpstr>
      <vt:lpstr>Potřeba životní perspektivy</vt:lpstr>
      <vt:lpstr>„Základní potřeby dětí psychické</vt:lpstr>
      <vt:lpstr>Základní potřeby biologické:</vt:lpstr>
      <vt:lpstr>Základní potřeby emocionální:</vt:lpstr>
      <vt:lpstr>Základní potřeby sociální:</vt:lpstr>
      <vt:lpstr>Základní potřeby duchovní:</vt:lpstr>
      <vt:lpstr>Demokratizace rodiny</vt:lpstr>
      <vt:lpstr>Nenaplněnost potřeb</vt:lpstr>
      <vt:lpstr>Reflektující tým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Spod 1</dc:title>
  <dc:creator>Petr Fabián</dc:creator>
  <cp:lastModifiedBy>Petr Fabián</cp:lastModifiedBy>
  <cp:revision>4</cp:revision>
  <dcterms:created xsi:type="dcterms:W3CDTF">2022-03-04T10:52:09Z</dcterms:created>
  <dcterms:modified xsi:type="dcterms:W3CDTF">2022-03-09T07:01:19Z</dcterms:modified>
</cp:coreProperties>
</file>