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9" r:id="rId13"/>
    <p:sldId id="259" r:id="rId14"/>
    <p:sldId id="260" r:id="rId15"/>
    <p:sldId id="261" r:id="rId16"/>
    <p:sldId id="262" r:id="rId17"/>
    <p:sldId id="264" r:id="rId18"/>
    <p:sldId id="263" r:id="rId19"/>
    <p:sldId id="265" r:id="rId20"/>
    <p:sldId id="266" r:id="rId21"/>
    <p:sldId id="267" r:id="rId22"/>
    <p:sldId id="268" r:id="rId23"/>
    <p:sldId id="269" r:id="rId24"/>
    <p:sldId id="270" r:id="rId25"/>
    <p:sldId id="278" r:id="rId26"/>
    <p:sldId id="282" r:id="rId27"/>
    <p:sldId id="280" r:id="rId28"/>
    <p:sldId id="442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61972-9869-4F59-874C-2ABD88116BE5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E488B15-DE68-4FF5-B316-EBF2E07D07C5}">
      <dgm:prSet/>
      <dgm:spPr/>
      <dgm:t>
        <a:bodyPr/>
        <a:lstStyle/>
        <a:p>
          <a:r>
            <a:rPr lang="cs-CZ"/>
            <a:t>Deprivace, zanedbanost, frustrace</a:t>
          </a:r>
          <a:endParaRPr lang="en-US"/>
        </a:p>
      </dgm:t>
    </dgm:pt>
    <dgm:pt modelId="{D36C60E0-E5FE-4064-89AC-293131DA5706}" type="parTrans" cxnId="{8C57F539-55D0-4255-A2F7-CF8D5CF8A63C}">
      <dgm:prSet/>
      <dgm:spPr/>
      <dgm:t>
        <a:bodyPr/>
        <a:lstStyle/>
        <a:p>
          <a:endParaRPr lang="en-US"/>
        </a:p>
      </dgm:t>
    </dgm:pt>
    <dgm:pt modelId="{A85E8DFF-05DF-4BD2-9F6B-80EABCA4D176}" type="sibTrans" cxnId="{8C57F539-55D0-4255-A2F7-CF8D5CF8A63C}">
      <dgm:prSet/>
      <dgm:spPr/>
      <dgm:t>
        <a:bodyPr/>
        <a:lstStyle/>
        <a:p>
          <a:endParaRPr lang="en-US"/>
        </a:p>
      </dgm:t>
    </dgm:pt>
    <dgm:pt modelId="{30406E2F-E6AE-4080-93A1-4CE948F34C4C}">
      <dgm:prSet/>
      <dgm:spPr/>
      <dgm:t>
        <a:bodyPr/>
        <a:lstStyle/>
        <a:p>
          <a:r>
            <a:rPr lang="cs-CZ" u="sng"/>
            <a:t>Typ sociálně hyperaktivní</a:t>
          </a:r>
          <a:r>
            <a:rPr lang="cs-CZ"/>
            <a:t>  </a:t>
          </a:r>
          <a:endParaRPr lang="en-US"/>
        </a:p>
      </dgm:t>
    </dgm:pt>
    <dgm:pt modelId="{B6BCA765-24B6-4C30-B48D-8DE01D1BEBF8}" type="parTrans" cxnId="{2B656C6B-6086-4BAA-9E06-A00E36EFE8CA}">
      <dgm:prSet/>
      <dgm:spPr/>
      <dgm:t>
        <a:bodyPr/>
        <a:lstStyle/>
        <a:p>
          <a:endParaRPr lang="en-US"/>
        </a:p>
      </dgm:t>
    </dgm:pt>
    <dgm:pt modelId="{25C458D5-2676-4F93-A293-CF138B380DF0}" type="sibTrans" cxnId="{2B656C6B-6086-4BAA-9E06-A00E36EFE8CA}">
      <dgm:prSet/>
      <dgm:spPr/>
      <dgm:t>
        <a:bodyPr/>
        <a:lstStyle/>
        <a:p>
          <a:endParaRPr lang="en-US"/>
        </a:p>
      </dgm:t>
    </dgm:pt>
    <dgm:pt modelId="{D68E8354-FA4E-40A6-A284-9EC569F7AB50}">
      <dgm:prSet/>
      <dgm:spPr/>
      <dgm:t>
        <a:bodyPr/>
        <a:lstStyle/>
        <a:p>
          <a:r>
            <a:rPr lang="cs-CZ" u="sng"/>
            <a:t>Typ sociálně hypoaktivní</a:t>
          </a:r>
          <a:r>
            <a:rPr lang="cs-CZ"/>
            <a:t>  </a:t>
          </a:r>
          <a:endParaRPr lang="en-US"/>
        </a:p>
      </dgm:t>
    </dgm:pt>
    <dgm:pt modelId="{7B4E8F95-D787-448E-B1B8-0589C5CCDD11}" type="parTrans" cxnId="{6262B1F1-D674-4613-B271-54AFB9A08716}">
      <dgm:prSet/>
      <dgm:spPr/>
      <dgm:t>
        <a:bodyPr/>
        <a:lstStyle/>
        <a:p>
          <a:endParaRPr lang="en-US"/>
        </a:p>
      </dgm:t>
    </dgm:pt>
    <dgm:pt modelId="{6D6838BD-2635-4665-A2A9-EC7FB7AA5E64}" type="sibTrans" cxnId="{6262B1F1-D674-4613-B271-54AFB9A08716}">
      <dgm:prSet/>
      <dgm:spPr/>
      <dgm:t>
        <a:bodyPr/>
        <a:lstStyle/>
        <a:p>
          <a:endParaRPr lang="en-US"/>
        </a:p>
      </dgm:t>
    </dgm:pt>
    <dgm:pt modelId="{EACB8198-26F6-44BB-88C7-CC9C435BA5D7}">
      <dgm:prSet/>
      <dgm:spPr/>
      <dgm:t>
        <a:bodyPr/>
        <a:lstStyle/>
        <a:p>
          <a:r>
            <a:rPr lang="cs-CZ" u="sng"/>
            <a:t>Typ normoaktivní</a:t>
          </a:r>
          <a:r>
            <a:rPr lang="cs-CZ"/>
            <a:t> </a:t>
          </a:r>
          <a:endParaRPr lang="en-US"/>
        </a:p>
      </dgm:t>
    </dgm:pt>
    <dgm:pt modelId="{1568F51F-63C0-4F8F-818D-93B21C5D5750}" type="parTrans" cxnId="{28B28BDE-1BB2-4F3A-BC3D-F352D196820F}">
      <dgm:prSet/>
      <dgm:spPr/>
      <dgm:t>
        <a:bodyPr/>
        <a:lstStyle/>
        <a:p>
          <a:endParaRPr lang="en-US"/>
        </a:p>
      </dgm:t>
    </dgm:pt>
    <dgm:pt modelId="{2EA7F379-3F86-436D-8077-5615F8410C77}" type="sibTrans" cxnId="{28B28BDE-1BB2-4F3A-BC3D-F352D196820F}">
      <dgm:prSet/>
      <dgm:spPr/>
      <dgm:t>
        <a:bodyPr/>
        <a:lstStyle/>
        <a:p>
          <a:endParaRPr lang="en-US"/>
        </a:p>
      </dgm:t>
    </dgm:pt>
    <dgm:pt modelId="{CC1904CC-C735-4243-94B4-F7DE50B03F3F}" type="pres">
      <dgm:prSet presAssocID="{D2A61972-9869-4F59-874C-2ABD88116BE5}" presName="outerComposite" presStyleCnt="0">
        <dgm:presLayoutVars>
          <dgm:chMax val="5"/>
          <dgm:dir/>
          <dgm:resizeHandles val="exact"/>
        </dgm:presLayoutVars>
      </dgm:prSet>
      <dgm:spPr/>
    </dgm:pt>
    <dgm:pt modelId="{A1436A88-F6E7-874E-A85F-006CC9D3BCF6}" type="pres">
      <dgm:prSet presAssocID="{D2A61972-9869-4F59-874C-2ABD88116BE5}" presName="dummyMaxCanvas" presStyleCnt="0">
        <dgm:presLayoutVars/>
      </dgm:prSet>
      <dgm:spPr/>
    </dgm:pt>
    <dgm:pt modelId="{7F6E6F8F-2E08-B948-8CFB-4F61763D3C35}" type="pres">
      <dgm:prSet presAssocID="{D2A61972-9869-4F59-874C-2ABD88116BE5}" presName="FourNodes_1" presStyleLbl="node1" presStyleIdx="0" presStyleCnt="4">
        <dgm:presLayoutVars>
          <dgm:bulletEnabled val="1"/>
        </dgm:presLayoutVars>
      </dgm:prSet>
      <dgm:spPr/>
    </dgm:pt>
    <dgm:pt modelId="{2FD5E46E-C7A1-A147-A3A3-C25EDEC1E6D7}" type="pres">
      <dgm:prSet presAssocID="{D2A61972-9869-4F59-874C-2ABD88116BE5}" presName="FourNodes_2" presStyleLbl="node1" presStyleIdx="1" presStyleCnt="4">
        <dgm:presLayoutVars>
          <dgm:bulletEnabled val="1"/>
        </dgm:presLayoutVars>
      </dgm:prSet>
      <dgm:spPr/>
    </dgm:pt>
    <dgm:pt modelId="{0E907763-E67A-944E-A792-E6D3F854570E}" type="pres">
      <dgm:prSet presAssocID="{D2A61972-9869-4F59-874C-2ABD88116BE5}" presName="FourNodes_3" presStyleLbl="node1" presStyleIdx="2" presStyleCnt="4">
        <dgm:presLayoutVars>
          <dgm:bulletEnabled val="1"/>
        </dgm:presLayoutVars>
      </dgm:prSet>
      <dgm:spPr/>
    </dgm:pt>
    <dgm:pt modelId="{BC464F30-D9C3-7B40-8FB3-3F9949A14382}" type="pres">
      <dgm:prSet presAssocID="{D2A61972-9869-4F59-874C-2ABD88116BE5}" presName="FourNodes_4" presStyleLbl="node1" presStyleIdx="3" presStyleCnt="4">
        <dgm:presLayoutVars>
          <dgm:bulletEnabled val="1"/>
        </dgm:presLayoutVars>
      </dgm:prSet>
      <dgm:spPr/>
    </dgm:pt>
    <dgm:pt modelId="{720EFBDD-CA68-B946-B6E4-2CA9D7D9AE9B}" type="pres">
      <dgm:prSet presAssocID="{D2A61972-9869-4F59-874C-2ABD88116BE5}" presName="FourConn_1-2" presStyleLbl="fgAccFollowNode1" presStyleIdx="0" presStyleCnt="3">
        <dgm:presLayoutVars>
          <dgm:bulletEnabled val="1"/>
        </dgm:presLayoutVars>
      </dgm:prSet>
      <dgm:spPr/>
    </dgm:pt>
    <dgm:pt modelId="{A90C9024-7B58-464D-8A30-9B6C8D0865A1}" type="pres">
      <dgm:prSet presAssocID="{D2A61972-9869-4F59-874C-2ABD88116BE5}" presName="FourConn_2-3" presStyleLbl="fgAccFollowNode1" presStyleIdx="1" presStyleCnt="3">
        <dgm:presLayoutVars>
          <dgm:bulletEnabled val="1"/>
        </dgm:presLayoutVars>
      </dgm:prSet>
      <dgm:spPr/>
    </dgm:pt>
    <dgm:pt modelId="{8399B988-8846-C243-B30B-D2C97F38F2D7}" type="pres">
      <dgm:prSet presAssocID="{D2A61972-9869-4F59-874C-2ABD88116BE5}" presName="FourConn_3-4" presStyleLbl="fgAccFollowNode1" presStyleIdx="2" presStyleCnt="3">
        <dgm:presLayoutVars>
          <dgm:bulletEnabled val="1"/>
        </dgm:presLayoutVars>
      </dgm:prSet>
      <dgm:spPr/>
    </dgm:pt>
    <dgm:pt modelId="{B689CEB0-F888-0E4F-9306-6656DAB44D58}" type="pres">
      <dgm:prSet presAssocID="{D2A61972-9869-4F59-874C-2ABD88116BE5}" presName="FourNodes_1_text" presStyleLbl="node1" presStyleIdx="3" presStyleCnt="4">
        <dgm:presLayoutVars>
          <dgm:bulletEnabled val="1"/>
        </dgm:presLayoutVars>
      </dgm:prSet>
      <dgm:spPr/>
    </dgm:pt>
    <dgm:pt modelId="{5D210201-2A39-DA4B-86E2-81A19925C5AA}" type="pres">
      <dgm:prSet presAssocID="{D2A61972-9869-4F59-874C-2ABD88116BE5}" presName="FourNodes_2_text" presStyleLbl="node1" presStyleIdx="3" presStyleCnt="4">
        <dgm:presLayoutVars>
          <dgm:bulletEnabled val="1"/>
        </dgm:presLayoutVars>
      </dgm:prSet>
      <dgm:spPr/>
    </dgm:pt>
    <dgm:pt modelId="{6ADF140E-61F2-E74B-B583-1E70FA7CD303}" type="pres">
      <dgm:prSet presAssocID="{D2A61972-9869-4F59-874C-2ABD88116BE5}" presName="FourNodes_3_text" presStyleLbl="node1" presStyleIdx="3" presStyleCnt="4">
        <dgm:presLayoutVars>
          <dgm:bulletEnabled val="1"/>
        </dgm:presLayoutVars>
      </dgm:prSet>
      <dgm:spPr/>
    </dgm:pt>
    <dgm:pt modelId="{4E7E77B9-BD6B-A749-8E43-90FACC704AAB}" type="pres">
      <dgm:prSet presAssocID="{D2A61972-9869-4F59-874C-2ABD88116BE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F7DB4802-BD09-2546-A8E2-AC65A4062FAB}" type="presOf" srcId="{A85E8DFF-05DF-4BD2-9F6B-80EABCA4D176}" destId="{720EFBDD-CA68-B946-B6E4-2CA9D7D9AE9B}" srcOrd="0" destOrd="0" presId="urn:microsoft.com/office/officeart/2005/8/layout/vProcess5"/>
    <dgm:cxn modelId="{9A9B7217-81DE-B04D-B748-7EFB17D622C1}" type="presOf" srcId="{6D6838BD-2635-4665-A2A9-EC7FB7AA5E64}" destId="{8399B988-8846-C243-B30B-D2C97F38F2D7}" srcOrd="0" destOrd="0" presId="urn:microsoft.com/office/officeart/2005/8/layout/vProcess5"/>
    <dgm:cxn modelId="{93934237-02ED-5647-A253-7DD62FAA22D4}" type="presOf" srcId="{EACB8198-26F6-44BB-88C7-CC9C435BA5D7}" destId="{BC464F30-D9C3-7B40-8FB3-3F9949A14382}" srcOrd="0" destOrd="0" presId="urn:microsoft.com/office/officeart/2005/8/layout/vProcess5"/>
    <dgm:cxn modelId="{8C57F539-55D0-4255-A2F7-CF8D5CF8A63C}" srcId="{D2A61972-9869-4F59-874C-2ABD88116BE5}" destId="{8E488B15-DE68-4FF5-B316-EBF2E07D07C5}" srcOrd="0" destOrd="0" parTransId="{D36C60E0-E5FE-4064-89AC-293131DA5706}" sibTransId="{A85E8DFF-05DF-4BD2-9F6B-80EABCA4D176}"/>
    <dgm:cxn modelId="{6401593B-49C8-B943-B730-5FB1D8D5C3A6}" type="presOf" srcId="{EACB8198-26F6-44BB-88C7-CC9C435BA5D7}" destId="{4E7E77B9-BD6B-A749-8E43-90FACC704AAB}" srcOrd="1" destOrd="0" presId="urn:microsoft.com/office/officeart/2005/8/layout/vProcess5"/>
    <dgm:cxn modelId="{C283D163-43D3-CB45-B998-101D9E7D3A60}" type="presOf" srcId="{D68E8354-FA4E-40A6-A284-9EC569F7AB50}" destId="{0E907763-E67A-944E-A792-E6D3F854570E}" srcOrd="0" destOrd="0" presId="urn:microsoft.com/office/officeart/2005/8/layout/vProcess5"/>
    <dgm:cxn modelId="{2B656C6B-6086-4BAA-9E06-A00E36EFE8CA}" srcId="{D2A61972-9869-4F59-874C-2ABD88116BE5}" destId="{30406E2F-E6AE-4080-93A1-4CE948F34C4C}" srcOrd="1" destOrd="0" parTransId="{B6BCA765-24B6-4C30-B48D-8DE01D1BEBF8}" sibTransId="{25C458D5-2676-4F93-A293-CF138B380DF0}"/>
    <dgm:cxn modelId="{05160286-2B1F-5443-9752-A7EC592E7438}" type="presOf" srcId="{30406E2F-E6AE-4080-93A1-4CE948F34C4C}" destId="{2FD5E46E-C7A1-A147-A3A3-C25EDEC1E6D7}" srcOrd="0" destOrd="0" presId="urn:microsoft.com/office/officeart/2005/8/layout/vProcess5"/>
    <dgm:cxn modelId="{C004C1B6-071E-7944-A4EA-30319301996C}" type="presOf" srcId="{8E488B15-DE68-4FF5-B316-EBF2E07D07C5}" destId="{7F6E6F8F-2E08-B948-8CFB-4F61763D3C35}" srcOrd="0" destOrd="0" presId="urn:microsoft.com/office/officeart/2005/8/layout/vProcess5"/>
    <dgm:cxn modelId="{28B28BDE-1BB2-4F3A-BC3D-F352D196820F}" srcId="{D2A61972-9869-4F59-874C-2ABD88116BE5}" destId="{EACB8198-26F6-44BB-88C7-CC9C435BA5D7}" srcOrd="3" destOrd="0" parTransId="{1568F51F-63C0-4F8F-818D-93B21C5D5750}" sibTransId="{2EA7F379-3F86-436D-8077-5615F8410C77}"/>
    <dgm:cxn modelId="{DF1B73E6-BBA3-264E-BDF8-5ABE578032A1}" type="presOf" srcId="{D68E8354-FA4E-40A6-A284-9EC569F7AB50}" destId="{6ADF140E-61F2-E74B-B583-1E70FA7CD303}" srcOrd="1" destOrd="0" presId="urn:microsoft.com/office/officeart/2005/8/layout/vProcess5"/>
    <dgm:cxn modelId="{B659CCEE-2BFE-774E-B132-B43315EF11C0}" type="presOf" srcId="{8E488B15-DE68-4FF5-B316-EBF2E07D07C5}" destId="{B689CEB0-F888-0E4F-9306-6656DAB44D58}" srcOrd="1" destOrd="0" presId="urn:microsoft.com/office/officeart/2005/8/layout/vProcess5"/>
    <dgm:cxn modelId="{4816FEEE-8C35-BF4F-839F-CD74929E6E3B}" type="presOf" srcId="{30406E2F-E6AE-4080-93A1-4CE948F34C4C}" destId="{5D210201-2A39-DA4B-86E2-81A19925C5AA}" srcOrd="1" destOrd="0" presId="urn:microsoft.com/office/officeart/2005/8/layout/vProcess5"/>
    <dgm:cxn modelId="{6262B1F1-D674-4613-B271-54AFB9A08716}" srcId="{D2A61972-9869-4F59-874C-2ABD88116BE5}" destId="{D68E8354-FA4E-40A6-A284-9EC569F7AB50}" srcOrd="2" destOrd="0" parTransId="{7B4E8F95-D787-448E-B1B8-0589C5CCDD11}" sibTransId="{6D6838BD-2635-4665-A2A9-EC7FB7AA5E64}"/>
    <dgm:cxn modelId="{FE7CB3F7-CF2C-7146-A9DD-B133003CD67A}" type="presOf" srcId="{D2A61972-9869-4F59-874C-2ABD88116BE5}" destId="{CC1904CC-C735-4243-94B4-F7DE50B03F3F}" srcOrd="0" destOrd="0" presId="urn:microsoft.com/office/officeart/2005/8/layout/vProcess5"/>
    <dgm:cxn modelId="{B0B4D8F8-214A-E245-8614-D76763775250}" type="presOf" srcId="{25C458D5-2676-4F93-A293-CF138B380DF0}" destId="{A90C9024-7B58-464D-8A30-9B6C8D0865A1}" srcOrd="0" destOrd="0" presId="urn:microsoft.com/office/officeart/2005/8/layout/vProcess5"/>
    <dgm:cxn modelId="{3D934599-194B-354D-A8FC-2201D4C7C0B3}" type="presParOf" srcId="{CC1904CC-C735-4243-94B4-F7DE50B03F3F}" destId="{A1436A88-F6E7-874E-A85F-006CC9D3BCF6}" srcOrd="0" destOrd="0" presId="urn:microsoft.com/office/officeart/2005/8/layout/vProcess5"/>
    <dgm:cxn modelId="{F16E75FA-EAD6-2C4F-9C63-2613245B884F}" type="presParOf" srcId="{CC1904CC-C735-4243-94B4-F7DE50B03F3F}" destId="{7F6E6F8F-2E08-B948-8CFB-4F61763D3C35}" srcOrd="1" destOrd="0" presId="urn:microsoft.com/office/officeart/2005/8/layout/vProcess5"/>
    <dgm:cxn modelId="{AE20DFF6-91B7-B043-9122-BC7B375A442C}" type="presParOf" srcId="{CC1904CC-C735-4243-94B4-F7DE50B03F3F}" destId="{2FD5E46E-C7A1-A147-A3A3-C25EDEC1E6D7}" srcOrd="2" destOrd="0" presId="urn:microsoft.com/office/officeart/2005/8/layout/vProcess5"/>
    <dgm:cxn modelId="{1EA34B63-5D8C-DC4E-ABF4-8C691D87AB8B}" type="presParOf" srcId="{CC1904CC-C735-4243-94B4-F7DE50B03F3F}" destId="{0E907763-E67A-944E-A792-E6D3F854570E}" srcOrd="3" destOrd="0" presId="urn:microsoft.com/office/officeart/2005/8/layout/vProcess5"/>
    <dgm:cxn modelId="{2F4EDA7B-DC0F-114C-ABE7-7E838118F972}" type="presParOf" srcId="{CC1904CC-C735-4243-94B4-F7DE50B03F3F}" destId="{BC464F30-D9C3-7B40-8FB3-3F9949A14382}" srcOrd="4" destOrd="0" presId="urn:microsoft.com/office/officeart/2005/8/layout/vProcess5"/>
    <dgm:cxn modelId="{CB4E243F-3DA2-194E-B49E-E4FEEFCDA6A9}" type="presParOf" srcId="{CC1904CC-C735-4243-94B4-F7DE50B03F3F}" destId="{720EFBDD-CA68-B946-B6E4-2CA9D7D9AE9B}" srcOrd="5" destOrd="0" presId="urn:microsoft.com/office/officeart/2005/8/layout/vProcess5"/>
    <dgm:cxn modelId="{029F4A97-8934-8148-84BD-D75BF19C407A}" type="presParOf" srcId="{CC1904CC-C735-4243-94B4-F7DE50B03F3F}" destId="{A90C9024-7B58-464D-8A30-9B6C8D0865A1}" srcOrd="6" destOrd="0" presId="urn:microsoft.com/office/officeart/2005/8/layout/vProcess5"/>
    <dgm:cxn modelId="{F091A1E9-F4E0-9E46-9BF9-F40649DF5B43}" type="presParOf" srcId="{CC1904CC-C735-4243-94B4-F7DE50B03F3F}" destId="{8399B988-8846-C243-B30B-D2C97F38F2D7}" srcOrd="7" destOrd="0" presId="urn:microsoft.com/office/officeart/2005/8/layout/vProcess5"/>
    <dgm:cxn modelId="{3617237C-F7EC-DC4B-96D6-4DF90CE52805}" type="presParOf" srcId="{CC1904CC-C735-4243-94B4-F7DE50B03F3F}" destId="{B689CEB0-F888-0E4F-9306-6656DAB44D58}" srcOrd="8" destOrd="0" presId="urn:microsoft.com/office/officeart/2005/8/layout/vProcess5"/>
    <dgm:cxn modelId="{61193D7F-A625-7E44-9EFD-0779030AB9E0}" type="presParOf" srcId="{CC1904CC-C735-4243-94B4-F7DE50B03F3F}" destId="{5D210201-2A39-DA4B-86E2-81A19925C5AA}" srcOrd="9" destOrd="0" presId="urn:microsoft.com/office/officeart/2005/8/layout/vProcess5"/>
    <dgm:cxn modelId="{A262675E-4118-9641-BBB1-612C8DC4B2F2}" type="presParOf" srcId="{CC1904CC-C735-4243-94B4-F7DE50B03F3F}" destId="{6ADF140E-61F2-E74B-B583-1E70FA7CD303}" srcOrd="10" destOrd="0" presId="urn:microsoft.com/office/officeart/2005/8/layout/vProcess5"/>
    <dgm:cxn modelId="{58B776AA-1FCC-9A4D-A5C5-E2864F2264DF}" type="presParOf" srcId="{CC1904CC-C735-4243-94B4-F7DE50B03F3F}" destId="{4E7E77B9-BD6B-A749-8E43-90FACC704AA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6E6F8F-2E08-B948-8CFB-4F61763D3C35}">
      <dsp:nvSpPr>
        <dsp:cNvPr id="0" name=""/>
        <dsp:cNvSpPr/>
      </dsp:nvSpPr>
      <dsp:spPr>
        <a:xfrm>
          <a:off x="0" y="0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Deprivace, zanedbanost, frustrace</a:t>
          </a:r>
          <a:endParaRPr lang="en-US" sz="2900" kern="1200"/>
        </a:p>
      </dsp:txBody>
      <dsp:txXfrm>
        <a:off x="19518" y="19518"/>
        <a:ext cx="7515157" cy="627358"/>
      </dsp:txXfrm>
    </dsp:sp>
    <dsp:sp modelId="{2FD5E46E-C7A1-A147-A3A3-C25EDEC1E6D7}">
      <dsp:nvSpPr>
        <dsp:cNvPr id="0" name=""/>
        <dsp:cNvSpPr/>
      </dsp:nvSpPr>
      <dsp:spPr>
        <a:xfrm>
          <a:off x="694334" y="787557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u="sng" kern="1200"/>
            <a:t>Typ sociálně hyperaktivní</a:t>
          </a:r>
          <a:r>
            <a:rPr lang="cs-CZ" sz="2900" kern="1200"/>
            <a:t>  </a:t>
          </a:r>
          <a:endParaRPr lang="en-US" sz="2900" kern="1200"/>
        </a:p>
      </dsp:txBody>
      <dsp:txXfrm>
        <a:off x="713852" y="807075"/>
        <a:ext cx="7124033" cy="627358"/>
      </dsp:txXfrm>
    </dsp:sp>
    <dsp:sp modelId="{0E907763-E67A-944E-A792-E6D3F854570E}">
      <dsp:nvSpPr>
        <dsp:cNvPr id="0" name=""/>
        <dsp:cNvSpPr/>
      </dsp:nvSpPr>
      <dsp:spPr>
        <a:xfrm>
          <a:off x="1378305" y="1575114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u="sng" kern="1200"/>
            <a:t>Typ sociálně hypoaktivní</a:t>
          </a:r>
          <a:r>
            <a:rPr lang="cs-CZ" sz="2900" kern="1200"/>
            <a:t>  </a:t>
          </a:r>
          <a:endParaRPr lang="en-US" sz="2900" kern="1200"/>
        </a:p>
      </dsp:txBody>
      <dsp:txXfrm>
        <a:off x="1397823" y="1594632"/>
        <a:ext cx="7134396" cy="627358"/>
      </dsp:txXfrm>
    </dsp:sp>
    <dsp:sp modelId="{BC464F30-D9C3-7B40-8FB3-3F9949A14382}">
      <dsp:nvSpPr>
        <dsp:cNvPr id="0" name=""/>
        <dsp:cNvSpPr/>
      </dsp:nvSpPr>
      <dsp:spPr>
        <a:xfrm>
          <a:off x="2072639" y="2362672"/>
          <a:ext cx="8290560" cy="66639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u="sng" kern="1200"/>
            <a:t>Typ normoaktivní</a:t>
          </a:r>
          <a:r>
            <a:rPr lang="cs-CZ" sz="2900" kern="1200"/>
            <a:t> </a:t>
          </a:r>
          <a:endParaRPr lang="en-US" sz="2900" kern="1200"/>
        </a:p>
      </dsp:txBody>
      <dsp:txXfrm>
        <a:off x="2092157" y="2382190"/>
        <a:ext cx="7124033" cy="627358"/>
      </dsp:txXfrm>
    </dsp:sp>
    <dsp:sp modelId="{720EFBDD-CA68-B946-B6E4-2CA9D7D9AE9B}">
      <dsp:nvSpPr>
        <dsp:cNvPr id="0" name=""/>
        <dsp:cNvSpPr/>
      </dsp:nvSpPr>
      <dsp:spPr>
        <a:xfrm>
          <a:off x="7857403" y="510397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7954863" y="510397"/>
        <a:ext cx="238236" cy="325950"/>
      </dsp:txXfrm>
    </dsp:sp>
    <dsp:sp modelId="{A90C9024-7B58-464D-8A30-9B6C8D0865A1}">
      <dsp:nvSpPr>
        <dsp:cNvPr id="0" name=""/>
        <dsp:cNvSpPr/>
      </dsp:nvSpPr>
      <dsp:spPr>
        <a:xfrm>
          <a:off x="8551737" y="1297955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649197" y="1297955"/>
        <a:ext cx="238236" cy="325950"/>
      </dsp:txXfrm>
    </dsp:sp>
    <dsp:sp modelId="{8399B988-8846-C243-B30B-D2C97F38F2D7}">
      <dsp:nvSpPr>
        <dsp:cNvPr id="0" name=""/>
        <dsp:cNvSpPr/>
      </dsp:nvSpPr>
      <dsp:spPr>
        <a:xfrm>
          <a:off x="9235709" y="2085512"/>
          <a:ext cx="433156" cy="43315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333169" y="2085512"/>
        <a:ext cx="238236" cy="325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AAC17-C628-4070-9805-44C437FD0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089DA8-B446-41DC-8857-A2F488B2A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8AADC9-582B-4CC5-BA03-2693DFD3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0508FE-3664-4D7F-8733-AA19C149E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ACC81A-2E17-4D7C-A5A0-D74853D8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22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297A2-655F-406D-878E-0387FD0D4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DD5427-D746-4496-B158-FECFCA5A8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174A3B-99F0-4DAD-BAA4-3B67089C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9579B1-56E0-43C1-80A5-E82F9611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94708B-6E3C-44AE-97B2-670989A5E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59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5C85F84-EA9A-4C14-8B77-78F4C9CF5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CE7E9E-A210-413C-A20C-0EBF4FC94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13B034-8B4B-4E2A-AE73-3BCCA2435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CDE80-2C82-4CA8-AE00-C74BFC2D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71835-0F01-47F7-957E-19025165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881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6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9F9E9-070E-453C-BAEC-18A4EA85C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381CD1-81FF-401F-815A-32D9034F5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6A52F3-63A5-41EA-B338-DF520B0BF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048599-8FFA-4496-9542-A23063895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D4A979-37C0-47B3-8B71-5069439E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89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F1F5E8-6C62-41DD-B254-940CACC0E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D4EAC7-9510-4D4F-B0C4-EE54F536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4FAC40-27C3-488C-B3F8-990A6D84F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5B6B13-E256-45B3-9D8C-A1E09B10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4DC6EA-448D-4E62-99F5-4A4F8BB5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8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A6DB4-576C-4A7E-B5E5-C72F70C7A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CB060B-9565-4826-A583-60B066C8A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B254D2-8ECE-49CE-B5F9-87A289E4A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BB53DD-2148-4572-87B8-1AD4F995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13F905-D615-4E6F-8BB8-D6958CE62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BEC5D4-6A60-4FF6-8568-5FF3F16D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07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2319F4-395C-48BB-9032-9419B3453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98648E-C2F2-4E4F-8DEE-BE2B7CE20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1CED84-A832-44B2-ABD1-EB42E6A47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5D6B542-648F-43A0-A539-F5980E702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1A993C7-AADB-4253-A74D-3EA0C9858C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366C19-65DD-4D65-9CFA-7131D6F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7ADE758-0B87-4C1C-9667-86524266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BF4F95-2B2A-44CC-ABB3-A6143AC5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61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9CA4E-E82A-4A7A-93BB-3D4A20CA2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1A928A-4A19-4D36-A63D-FA63945F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A6FA4E-8C48-4EFD-937F-6C5C8ACBB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D4A029-50EC-4075-87F0-6C086EBE1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67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11215C5-CC11-4BC9-B4B7-F3F996747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FC199D-151F-4132-9DB9-1848A61D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0DE6B55-4E5E-4D7D-9049-9684626E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4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FE4A0-FFDE-4267-989F-94372E68D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65A076-739D-4A35-98FD-3D737E463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A24C784-E995-4E34-AF80-BCEE000FF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D003F6-DE7E-44A1-8F4F-3AE816997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18AF34-35AB-461F-9C2C-829A1425B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5DF5DE-9E7A-4D48-BBE6-A5BA0417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38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90BA0-9D63-4E06-A194-552859825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D9F7FD-49E9-4BA0-8AAE-EA1E9D5708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8E170D-A0B2-475E-AB69-22A409D51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EF4D25-2E73-4B5C-9F99-1E412658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27793D-6CD9-4EA4-9022-19EA2AC3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BDE48C-F057-4170-9B36-ACB8F33EB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30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37BBB6-DE11-4370-8396-B6CADE6F4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A671D1-83A9-4DE4-91D0-F45D38288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F06187-7989-4101-A450-09AB3F390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64928-BD2B-4992-8AA5-73FB5EEAAFDE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0F9D7-0A72-4E6B-8326-28208EED35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BA0BA-B4E6-4D29-B411-EFAA60D30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D4698-15A4-48A0-A187-0809D9FEF6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62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y.centrum.cz/obcansky-zakonik-novy/cast-2-hlava-2-dil-2-oddil-9-paragraf-85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FB1B0-C6B7-4F76-A605-FD970E0DB4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Rodina a dětské potřeby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6C255D-6407-4B7F-9444-81200077E0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726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1F016-4DEF-4554-9C08-82FABEE37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Ochranná funkce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19E0DA-2EF8-4AD7-816B-389910C6E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Jedním z důležitých socializačních funkcí rodiny je místo bezpečí pro jejich členy, kdy mohu být sám sebou a mohu „odložit“ některé společenské konvence, např. v oblékání. Do ochranné funkce však taky patří i to, že obdržím zastání případě pocitu nespravedlnosti, že mohu tyto své pocity  s někým řešit v bezpečném prostředí. Dle mého názoru do ochranné funkce rodiny patří i to, že jsou transparentní pravidla pro vnitřní chod rodiny a že mám možnost jako dítě i dospělý dostat přiměřeným způsobem zpětnou vazbu na mé jednání, a ochranu před neadekvátním jednáním jiných osob. Nejedná se zde o slepou ochranu, ale o ochranu před agresí, ale rovněž i ochranu před přílišným návalem stresujících faktorů.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464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E1D14F-2B24-4C85-9B3C-CC3BAB08B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Č</a:t>
            </a:r>
            <a:r>
              <a:rPr lang="cs-CZ" sz="4400" u="sng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leníme rodiny dle jejich dysfunkčnosti</a:t>
            </a:r>
            <a:r>
              <a:rPr lang="cs-CZ" sz="4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73A5DB-74DE-41B0-9E3C-39ACD51D2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Rodinu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problémovou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ve které se vyskytuje narušení některých, nebo všech výše uvedených funkcí. Narušení těchto funkcí ale neohrožuje vývoj rodiny, ani jejich členů a rodina je schopna sama zabezpečit zlepšení výkonu funkcí, případně s malou pomocí.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Rodinu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dysfunkční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kde se již vyskytuje významné narušení některých, nebo všech základních funkcí, rodinný systém je poškozen a vývoj dítěte, či dětí je vážně ohrožen. Tyto rodiny nejsou schopny pomoci si samy a je potřeba využít zdroje pomoci z vnějška rodiny.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Rodinu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afunkční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ve které je rodinné fungování již silně poškozeno z důvodu těžce narušeného uspokojování potřeb, nebo neuspokojování potřeb. Dítě nejen nemá uspokojovány základní potřeby, ale je také ohroženo na samotném životě.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V těchto případech často dochází k zásahu pracovníků OSPOD a to odebráním dětí z původní rodiny a jejich umisťování do náhradní péče. 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Děti, které se v současnosti v České republice narodí, se rodí v 52% nesezdaným ženám. Ze statistiky již nevyčteme, zda se jedná o samoživitelky nebo ženy s partnerem.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Matka se pro dítě může snažit tvořit bezpečné prostředí, nepředstavuje ovšem tak pevnou oporu, jako partnerské soužití v souladu, nebo rozrostlejší rodina, která kolektivně spolupracuje (Matoušek,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Pazlarová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2014)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88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4ECC39-8FC3-43C9-B7A4-4095712E3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3E1DA-CBA6-430D-8C5A-730C98EF6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306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C2DF8-FA92-46D1-BE36-51E646429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Dětské potřeby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F3F5CF-B824-4437-971D-F1AE0750B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Aby se dítě mohlo vyvíjet zdravě po duševní stránce a mohlo být prospěšné společnosti, musí být uspokojovány jeho základní potřeby. I přesto, že na dítě působí větší počet výchovných prostředí, rodina je nejdůležitější institucí v uspokojování potřeb dítěte a pokud jsou rodiče s dítětem v soužití, zároveň dochází k uspokojování jejich potřeb (Matějček, 2005).</a:t>
            </a:r>
            <a:endParaRPr lang="cs-CZ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718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D40D7-6A63-4AFD-B076-660A56113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DABB08-FA3B-4433-94E1-EED254460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i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„Potřeba je subjektivně pociťovaný nedostatek něčeho nezbytného“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(Kukla, 2016, s. 131). Vaníčková (2007) uvádí, že uspokojování potřeb dítěte spadá do rodičovských povinností a je obsahem výchovy. Je-li uspokojování potřeb dětí nedostačující, nebo v případě, že vůbec neprobíhá, jedná se o zanedbávání dětí. Potřeby dítěte závisí na několika faktorech. Jedná se zejména o věk dítěte, pohlaví dítěte, jeho zdravotní stav a původní prostředí (Kukla, 2016).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Dalším významným milníkem rodinné formy pomoci dítěti v ohrožení jsou studie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Bovlbyho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a tria českých autorů – Matějček,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Langmeier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Dunovský</a:t>
            </a:r>
            <a:r>
              <a:rPr lang="cs-CZ" sz="2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. Všichni tito autoři se shodují na tom, že dítě potřebuje ve svém raném dětství jednu pečující osobu, která je plně soustředěna na jeho potřeby. Dětské potřeby definoval Matějček (2002):</a:t>
            </a:r>
            <a:endParaRPr lang="cs-C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5765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FE021-0ACF-477E-9EC6-ACA14A56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stimulace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A9073B-AD11-42E1-AF5B-9846B350CE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none" strike="noStrike" kern="0" spc="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Potřeba stimulace - 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dostupnost podnětů v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přiměřeném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množství a variabilitě. Dítě potřebuje být podněcované, stimulované v oblasti zrakové, sluchové, hmatové, atd. Nejpřirozenějším zdrojem smyslové stimulace je každodenní tělesný, zrakový a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řečový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kontakt s dítětem: Důležité je, aby podněty odrážely určitou pravidelnost a srozumitelný systém, který je zprostředkovaný nejčastěji matkou. Souvisí to s potřebou porozumět světu, aby se dítě do něj mohlo začlenit. Dítě potřebuje okolo sebe nejen rozličné hračky, pěkné prostředí, ale hlavně lidi, kteří se s ním mazlí, laskají, usmívají se. Jejich nedostatek nebo jednostrannost vývoj dítěte narušují a zpomalují</a:t>
            </a:r>
            <a:r>
              <a:rPr lang="cs-CZ" sz="18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cs-CZ" sz="1800" u="none" strike="noStrike" kern="0" spc="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349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F6E05-A607-4CFF-9146-BCE563116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smysluplného světa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D41A7-8F22-4663-99FE-644C23C72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none" strike="noStrike" kern="0" spc="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Potřeba smysluplného světa - 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stálost věcného a sociálního prostředí, které dítě prostřednictvím matky poznává a orientuje se v něm. Děti již v kojeneckém věku projevují radost, když ve svém prostředí objeví nějaký systém, nějakou pravidelnost, kterou mohou vlastní činností ovlivnit. Dítě se aktivně̌ zmocňuje světa a úspěchy ho podněcují k dalším aktivitám</a:t>
            </a:r>
            <a:r>
              <a:rPr lang="cs-CZ" sz="18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. </a:t>
            </a:r>
            <a:endParaRPr lang="cs-CZ" sz="1800" u="none" strike="noStrike" kern="0" spc="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26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EA30BA-AF29-451C-9179-9183545C8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lásky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A4A990-0AA1-407D-8161-2E72B4BF3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none" strike="noStrike" kern="0" spc="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Potřeba lásky – citového bezpečí - 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potřebu trvalého kladného vztahu k mateřské osobě (nemusí to být biologická matka), dále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kladného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opětovaného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vztahu k ostatním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členům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rodiny,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později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k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vrstevníkům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což se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obzvlášte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projevuje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věku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a v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puberte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̌. Dále je to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důvěrných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vztahů mezi chlapci a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děvčaty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životního partnera a u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většiny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lidí v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dospělosti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mít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děti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svoje potomstvo.</a:t>
            </a:r>
            <a:endParaRPr lang="cs-CZ" sz="2400" u="none" strike="noStrike" kern="0" spc="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490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1E75FF-C307-48BB-B00F-A13826C7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pozitivní identity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2124A-E537-40A1-8E60-920CAEB46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none" strike="noStrike" kern="0" spc="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Potřeba identity, najít si místo ve společnosti -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Díte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si v interakci s okolím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postupne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uvědomuje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svoje „JÁ“,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vytváří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si svoje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sebevědomí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sebepřijetí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svoji identitu, kterou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dotváří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v období dospívání. Každý má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potřebu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být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přijímaný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a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někam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patřit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– do rodiny, do skupiny kamarádů, do pracovního, zájmového, duchovního a dalších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společenstev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a mít tam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přijatelnou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roli a pozici.</a:t>
            </a:r>
            <a:endParaRPr lang="cs-CZ" sz="2400" u="none" strike="noStrike" kern="0" spc="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090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FBC81-5C40-44F2-9D69-106E4242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životní perspektivy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E0FB0A-4C32-4462-B03B-A82DFBE83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none" strike="noStrike" kern="0" spc="0" dirty="0"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Potřeba životní perspektivy, otevřené budoucnosti -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společnou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budoucnost má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díte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práve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v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rodine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̌. Je to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tak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důležitá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, že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někdy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bývá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uváděna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 jako samostatná pátá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úroven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̌ v rámci psychických </a:t>
            </a:r>
            <a:r>
              <a:rPr lang="cs-CZ" sz="2400" u="none" strike="noStrike" kern="0" spc="0" dirty="0" err="1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potřeb</a:t>
            </a:r>
            <a:r>
              <a:rPr lang="cs-CZ" sz="2400" u="none" strike="noStrike" kern="0" spc="0" dirty="0">
                <a:solidFill>
                  <a:srgbClr val="333333"/>
                </a:solidFill>
                <a:effectLst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cs-CZ" sz="2400" u="none" strike="noStrike" kern="0" spc="0" dirty="0">
              <a:effectLst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096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13A44-72F5-40FE-A36F-E0F0F080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Trauma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85C6E-8AC8-4DB7-814C-BCA1BD1A1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1" i="0" dirty="0">
                <a:effectLst/>
                <a:latin typeface="Arial" panose="020B0604020202020204" pitchFamily="34" charset="0"/>
              </a:rPr>
              <a:t>Psychické</a:t>
            </a:r>
            <a:r>
              <a:rPr lang="cs-CZ" b="0" i="0" dirty="0">
                <a:effectLst/>
                <a:latin typeface="Arial" panose="020B0604020202020204" pitchFamily="34" charset="0"/>
              </a:rPr>
              <a:t> (nebo též </a:t>
            </a:r>
            <a:r>
              <a:rPr lang="cs-CZ" b="1" i="0" dirty="0">
                <a:effectLst/>
                <a:latin typeface="Arial" panose="020B0604020202020204" pitchFamily="34" charset="0"/>
              </a:rPr>
              <a:t>duševní</a:t>
            </a:r>
            <a:r>
              <a:rPr lang="cs-CZ" b="0" i="0" dirty="0">
                <a:effectLst/>
                <a:latin typeface="Arial" panose="020B0604020202020204" pitchFamily="34" charset="0"/>
              </a:rPr>
              <a:t>) </a:t>
            </a:r>
            <a:r>
              <a:rPr lang="cs-CZ" b="1" i="0" dirty="0">
                <a:effectLst/>
                <a:latin typeface="Arial" panose="020B0604020202020204" pitchFamily="34" charset="0"/>
              </a:rPr>
              <a:t>trauma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je psychické zranění, duševní stav člověka, ke kterému dochází v důsledku traumatické (traumatizující) události, jakou může být těžký úraz, </a:t>
            </a:r>
            <a:r>
              <a:rPr lang="cs-CZ" dirty="0">
                <a:latin typeface="Arial" panose="020B0604020202020204" pitchFamily="34" charset="0"/>
              </a:rPr>
              <a:t>úmrtí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v rodině, </a:t>
            </a:r>
            <a:r>
              <a:rPr lang="cs-CZ" dirty="0">
                <a:latin typeface="Arial" panose="020B0604020202020204" pitchFamily="34" charset="0"/>
              </a:rPr>
              <a:t>znásilnění</a:t>
            </a:r>
            <a:r>
              <a:rPr lang="cs-CZ" b="0" i="0" dirty="0">
                <a:effectLst/>
                <a:latin typeface="Arial" panose="020B0604020202020204" pitchFamily="34" charset="0"/>
              </a:rPr>
              <a:t>, </a:t>
            </a:r>
            <a:r>
              <a:rPr lang="cs-CZ" dirty="0">
                <a:latin typeface="Arial" panose="020B0604020202020204" pitchFamily="34" charset="0"/>
              </a:rPr>
              <a:t>šikana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apod.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Traumatem se rozumí zážitek, který ve velké míře porušuje duševní rovnováhu.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Třebaže se </a:t>
            </a:r>
            <a:r>
              <a:rPr lang="cs-CZ" dirty="0">
                <a:latin typeface="Arial" panose="020B0604020202020204" pitchFamily="34" charset="0"/>
              </a:rPr>
              <a:t>podvědomí</a:t>
            </a:r>
            <a:r>
              <a:rPr lang="cs-CZ" b="0" i="0" dirty="0">
                <a:effectLst/>
                <a:latin typeface="Arial" panose="020B0604020202020204" pitchFamily="34" charset="0"/>
              </a:rPr>
              <a:t> brání tím, že potlačuje vzpomínky na takový bolestivý zážitek, trauma ovlivňuje život v podobě </a:t>
            </a:r>
            <a:r>
              <a:rPr lang="cs-CZ" dirty="0">
                <a:latin typeface="Arial" panose="020B0604020202020204" pitchFamily="34" charset="0"/>
              </a:rPr>
              <a:t>neuróz</a:t>
            </a:r>
            <a:r>
              <a:rPr lang="cs-CZ" b="0" i="0" dirty="0">
                <a:effectLst/>
                <a:latin typeface="Arial" panose="020B0604020202020204" pitchFamily="34" charset="0"/>
              </a:rPr>
              <a:t> a </a:t>
            </a:r>
            <a:r>
              <a:rPr lang="cs-CZ" dirty="0">
                <a:latin typeface="Arial" panose="020B0604020202020204" pitchFamily="34" charset="0"/>
              </a:rPr>
              <a:t>psychóz</a:t>
            </a:r>
            <a:r>
              <a:rPr lang="cs-CZ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354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34ED2-BCED-4424-9C16-3D8B5686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„</a:t>
            </a:r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Základní potřeby dětí psychické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CF1A-FC3B-416B-BE9D-14BAD303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množství kvalita a proměnlivost podnětů,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řád a smysl podnětů pro učení,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citové a sociální vazby pro utváření osobnosti dítěte,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potřeba osobní identity,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1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potřeba otevřené budoucnosti.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5688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F9662-5460-4C4F-9430-720AE914E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Základní potřeby biologické: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6D751-4D4D-407B-A093-6F37C4431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vzduch, voda, teplo,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kvalitní výživa,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spánek,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odpočinek, zájmové aktivity, relaxace,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přiměřené obydlí a ošacení,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ochrana dítěte před nemocemi a úrazy.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795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F5DA5-DA7D-4C0C-8635-6A507E470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Základní potřeby emocionální: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1B8534-A224-48A3-BEE0-974E7F532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uvědomělé prožívání situací a schopnost empatie,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prožitek z veřejně prospěšné práce, dobrého skutku,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pozitivní výchova a bezpodmínečná akceptace dítěte,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porozumění nonverbální komunikaci.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573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BE3F4-7E04-438A-B3FD-8EC6508E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Základní potřeby sociální: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CF8EA1-89C7-464F-830E-1B7ED2A29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sociální dovednosti,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vzory pravidel chování v sociální komunikaci,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pocit sounáležitosti,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pocit jistoty v očekávání sociální podpory ze strany klíčové osoby,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ochrana před všemi formami interpersonálního násilí,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zvládání stresu.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087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0E7D8-1F6F-4FFD-867A-4B421B3ED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Základní potřeby duchovní: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9CAC08-BE8F-4182-8DBC-0206D402F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potřeba přiměřeného sebepojetí,</a:t>
            </a:r>
          </a:p>
          <a:p>
            <a:pPr marL="342900" lvl="0" indent="-342900" algn="just" fontAlgn="base">
              <a:lnSpc>
                <a:spcPct val="150000"/>
              </a:lnSpc>
              <a:spcAft>
                <a:spcPts val="1000"/>
              </a:spcAft>
              <a:buFont typeface="Symbol" panose="05050102010706020507" pitchFamily="18" charset="2"/>
              <a:buChar char="-"/>
            </a:pPr>
            <a:r>
              <a:rPr lang="cs-CZ" sz="2800" u="none" strike="noStrike" kern="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potřeba hierarchie životních hodnot.“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223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11BD5-9F47-45D7-AA6D-8E6EC2923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Demokratizace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7A7BA5-E170-4548-9F3A-652F8F76E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Stát jako nositel moci a služeb přichází k obyvatelům s určitými očekáváními v rámci své rodinné politiky. S očekáváními však přichází i partneři, ale s očekáváními přichází i děti. Tahle očekávání se mísí s potřebami. Informační technologie bourají důvěru mezi lidmi – jsou často nástrojem moci, ale paralelně vyrůstá  potřeba budování důvěry v systém – v rámci SPOD je tento jev patrný na rodinných konferencích.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Stát očekává od žen  - mateřství a rodičovství – možnost otcovské dovolené na tomto očekávání mění jen málo, neboť do hry vstupují dětské potřeby, schopnost kojení a podobně. Argument o umělé stravě je jako srovnání aktu a pietního aktu. </a:t>
            </a:r>
          </a:p>
          <a:p>
            <a:pPr indent="449580"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Rodina se však demokratizuje a podle výše uvedených principů demokratizace, takový proces potřebuje diskurzivní prostor naplněný důvěrou. V dnešních rodinách dochází ve funkčních vztazích k vytváření nových rozdělení rolí – kdo vydělává, starost o děti, starost o domácnost a podobně. Do těchto domácích a rodinných diskurzů jsou zapojovány i děti a vytváří tak nové kategorie a modely.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Giddens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Webb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2013) upozorňuje na to, že výhodu mají jedinci se spiritualitou, empatií a sebereflexí. Stát konstruuje v rámci sociální práce pomoci rodinám nová pravidla, ale rodiny ve své funkčnosti žijí mimo tato pravidla. Cesta od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dys</a:t>
            </a:r>
            <a:r>
              <a:rPr lang="cs-CZ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-funkčnosti k funkčnosti je stává složitější ne jen pro sociální pracovníky, ale především pro jednotlivce.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4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cs-CZ" dirty="0"/>
              <a:t>Nenaplněnost potřeb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90C77854-899F-42EF-8F4E-984AD9DDE6EF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94372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023C86-D17A-4E2A-B6EC-769AA3C09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B60B8-CDDC-4B7F-9E4B-FC089B635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1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Formy a projevy syndromu CAN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03513" y="1600201"/>
          <a:ext cx="8507289" cy="3340969"/>
        </p:xfrm>
        <a:graphic>
          <a:graphicData uri="http://schemas.openxmlformats.org/drawingml/2006/table">
            <a:tbl>
              <a:tblPr/>
              <a:tblGrid>
                <a:gridCol w="2835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5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5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aktivní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pasívní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Tělesné týrání, zneužívání a zanedbávání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Tržné, zhmožděné rány a poranění, bití, zlomeniny, krvácení, dušení, otrávení, smrt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Neprospívání, vyhladovění, nedostatky v bydlení, ošacení, nedostatek ve zdravotní a výchovné péči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7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Duševní a citové týrání, zneužívání a zanedbávání</a:t>
                      </a: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Nadávky, ponižování, strašení, stres, šikana, agrese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Přehnané nároky na dítě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Nedostatek podnětů, zanedbanost duševní i citová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Sexuální zneužívání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Sexuální hry, pohlavní zneužití, ohmatávání, manipulace v oblasti erotogenních zón, znásilnění, incest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Exhibice, video, foto, audiopornografie, zahrnutí dětí do sexuálních aktivit dospělých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5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Zvláštní formy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Münchhansenův syndrom v zastoupení, systémové týrání a zneužívání, rituální týrání</a:t>
                      </a:r>
                      <a:endParaRPr kumimoji="0" lang="cs-CZ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B3615-02B3-4727-8B06-4E49A867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rodiny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A49B8E-A881-4669-865B-4001E5FFA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</a:rPr>
              <a:t>Co je na základních funkcí rodiny zajímavé je vzájemná závislost mezi rodičem, rodinou a dítětem. Rodina vedená rodiči ve svých funkcích silně ovlivňuje dítě a jeho vývoj. Je zde však nutné si uvědomit i zpětnou interakci – dítě svým způsobem zpracovávaní informací, emocí a všeho ostatního co se jej snaží dospělí naučit, ovlivňuje zpětně chod rodiny a rodiče.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</a:rPr>
              <a:t>Na tomto místě je vhodné si uvědomit, že nejen rodiče vychovávají a vedou dítě, ale i dítě vychovává (mění, dává jim příležitost k rozvoji) a vede rodiče.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Funkce rodiny vychází z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rodičovsk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odpovědnosti, kterou např. popisuje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obč</a:t>
            </a:r>
            <a:r>
              <a:rPr lang="da-DK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ansk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ý zákoník následovně: </a:t>
            </a:r>
            <a:r>
              <a:rPr lang="cs-CZ" sz="1800" u="none" strike="noStrike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  <a:hlinkClick r:id="rId2"/>
              </a:rPr>
              <a:t>§ </a:t>
            </a:r>
            <a:r>
              <a:rPr lang="ru-RU" sz="1800" u="none" strike="noStrike" dirty="0">
                <a:solidFill>
                  <a:srgbClr val="0000FF"/>
                </a:solidFill>
                <a:effectLst/>
                <a:uFill>
                  <a:solidFill>
                    <a:srgbClr val="0000FF"/>
                  </a:solidFill>
                </a:uFill>
                <a:latin typeface="Times New Roman" panose="02020603050405020304" pitchFamily="18" charset="0"/>
                <a:ea typeface="Arial Unicode MS"/>
                <a:cs typeface="Arial Unicode MS"/>
                <a:hlinkClick r:id="rId2"/>
              </a:rPr>
              <a:t>858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; Rodičovská odpovědnost zahrnuje povinnosti a práva rodičů, která spočívají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péč</a:t>
            </a:r>
            <a:r>
              <a:rPr lang="pt-PT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i o d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ítě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, zahrnující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zejm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na péči o jeho zdraví, jeho tělesný, citový, rozumový a mravní vývoj, v ochraně dítěte, v udržování osobního styku s dítětem, v zajišťování jeho výchovy a vzdělání, v určení místa jeho bydliště, v jeho zastupování a spravování jeho jmění; vzniká </a:t>
            </a:r>
            <a:r>
              <a:rPr lang="de-DE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narozen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ím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 dítěte a zaniká, jakmile dítě nabude pln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sv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právnosti. Trvání a rozsah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rodičovsk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odpovědnosti může změnit jen soud.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485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73AB2-774C-4FC4-B65E-9887468C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Funkce reprodukční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A9282-3650-413A-950A-1E67C9E66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Ještě do nedávna byla rodina místem, ve kterém a do kterého se rodilo dítě. Bylo společensky normální, že dítě se rodí sezdaným partnerům.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Zpravdila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se taky dítě rodilo v biologicky nejpřijatelnější dobu – tedy mezi 20 a 30 rokem života ženy a muže.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Toto již dnes neplatí. Cílem je spotřeba a to na všech úrovních. Dítě – a tím založení rodiny – se odkládá „na potom“. V prvním období se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popužívá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antikoncepce, aby v období, kdy chceme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založít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rodinu, abychom využili IVF oplodnění, neboť fyziologicky jsme již neschopni. Důvodem odkládání založení rodiny – mít dítě – je uváděna nízká finanční příjmová hladina mladých lidí.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Roste nám počet dětí žijících mimo svou původní rodinu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child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of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home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), roste nám počet svobodných matek. Rodina již statisticky není místem, kde se „přirozeně“ dítě narodí a žije, je vychováváno, opečováváno a chráněno.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40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1F8FE-D06C-4722-B76A-3E7F2A0F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Funkce ekonomická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99D1FF-424A-4074-9526-3D335F56C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Rodina je systéme malého rodinného podniku. Do rodiny přicházejí určitým systém finance. Rodina se učí tyto finance v rámci interních procesů přerozdělovat. Zpětně svou spotřebou roztáčí kolo výroby a nákupu, a tím vytváří a ovlivňuje hospodářství.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Ve funkci ekonomické se tedy nejedná jen o přísun a spotřebu, ale rovněž o interní strukturu rodiny, které může naučit děti vnímat hodnotu peněz, nebo v jisté nedostatečnosti, může naučit dítě žít jen ze sociálních dávek. Rodina je taky prvním místem, kdy sdílíme materiální věci společně, a učíme se na základě ekonomie i učení vztahu k věcem, případně i finančnímu altruismu.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Do našeho zařízení byla přijeta 14 letá dívka v rámci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krizov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pomoci. Tak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velk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děti mají vysoká </a:t>
            </a:r>
            <a:r>
              <a:rPr lang="it-IT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privilegia v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 pohybu po zařízení. Při rozhovoru s jednou kuchařkou se ptala, proč </a:t>
            </a:r>
            <a:r>
              <a:rPr lang="it-IT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tato pan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í chodí práce. Dostalas odpověď: „jsem ráda u dětí a taky potřebuje nějak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é 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peníze pro život.“ Naše dívenka odpověděla:“ A to nemáš </a:t>
            </a:r>
            <a:r>
              <a:rPr lang="fr-FR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soci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álku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, že chodíš </a:t>
            </a:r>
            <a:r>
              <a:rPr lang="pt-PT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do pr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áce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Arial Unicode MS"/>
              </a:rPr>
              <a:t>?“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00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6637E2-039C-4A57-B3D2-D91F63AF2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Funkce vzdělávací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1230F-C7BD-420F-BEAA-582DE2022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V současné společenské struktuře je rodina vnímána již odloučeně od vzdělávacích institucí. Za poslední půlstoletí rodina a její místo ve společnosti prošla významnou změnou. Tato změna je dána nejen společenskými změnami, ale rovněž i politickým rozdělováním sil vzhledem ke vzniku Evropské unie a jejího vlivu na vnitřní sociální systémy.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Jak jsem uvedl výše, do přelomu tisíciletí byla škola součástí výchovného procesu společně s rodiči. Tento fakt již dnes zcela neplatí – platí spíše jen u alternativních škol typu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Montesori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Waldrovská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škola a podobně. U státních institucí již došlo ke striktnímu rozdělení školy jako vzdělávací instituce a rodiny jako výchovné instituce. Opačně však je potřeba si všimnout situace, kdy stát a především ekonomika  jako mocenská struktura více zasahuje do chodu rodiny. Stát ztrácí vliv na rodinu a její začleňování – již taky stát a společnost přestává být nositelem a ochranitelem vlastní kultury. Kultura je diktována ochranou zájmu menšin a ekonomikou nadnárodních společností (Keller 2007).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Děti však stále mají v rodině svou potřebu přiměřených výchovných podnětů. Rodina jako prostor startuje rozvoj dítěte, rozvoj kognitivních funkcí, případně i nápravu raných postižení spojených s neurologií dítěte.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77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319A5-1F0D-498D-9C53-0E09514FD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Socializační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A845F-56E0-4DAF-8D61-CB90A0FEA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Ještě nedávno platilo, že rodina se chová jako sociální společenství a je dost snadné definovat kdo do ní patří a kdo nikoliv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Komárik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2007). Rovněž je jednoduché definovat teritorium rodiny, kde a kdo sem patří, kdo je host, kdo je nepřítel. Je zde i jistá hierarchie, případně anarchie, dá se však definovat a snadno se v ní orientovat. Dnes je již složitější se v některých rodinných vztazích orientovat, dokázat dosledovat jak se některé primární vztahy kříží, prolínají, případně kde se z bývalých partnerů stávají nepřátelé, jejichž zbraní je dítě.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Rodina jako samostatný sociální subjekt vytváří s ostatními jedinci i rodinnými subjekty společnost, která je nositelem určitých hodnot patřící k dané kultuře. Tyto hodnoty jsou v konkrétnějších formách předávány dětem právě v rodinném prostoru a v rodinných vazbách – dítě se socializuje z perspektivy rodinných hodnot. Hodnoty a rituály zpětně dávají členům pocit bezpečí.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 err="1"/>
              <a:t>Harris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037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C69BC-6EB4-41B9-80AF-F61E76BB7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Emocionální funkce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DC3EEE-19E9-4946-8510-90EAA475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Saturace psychických potřeb. Tyto potřeby popisuje Matějček jako jedny z nejdůležitějších, dokonce mají přednost před blahobytem (v anglicky psané literatuře často uváděný jako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wellfare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nebo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wellbeing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).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Matějček mimo jiné upozorňuje na potřebu láskyplného přijetí, stálost vztahů a otevřenou budoucnost.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Škoviera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v předmluvě své knihy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Prevýchova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, Úvod do teorie a praxe“ sám upozorňuje, že ekonomická sila rodiny nemá přímou souvislost s naplňování emočních i fyzických potřeb dítěte. Tento fakt, na který upozorňují i jiní autoři je v přímém rozporu s Novým občanským zákoníkem, který předpokládá, že slabá ekonomická situace rodiny je důvodem zanedbávání případně i týrání dítěte.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Emocionální funkce rodiny rovněž umožňuje doplňovat vztahem některé nedostatky, např. sníženou ekonomickou sílu rodiny. Rovněž emocionální funkce rodiny a emoce jako vztahová záležitost učí dítě řešit konflikt, zvládat své vlastní emoce – lépe řečeno, umět s nimi zacházet.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195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484F2-5521-4B39-977F-97DECB948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  <a:r>
              <a:rPr lang="cs-CZ" sz="4400" b="1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Výchovná funkce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A9AE7-0B68-415C-813E-FC2358E9B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Dítě je vychováváno ke sběru informací a k dovednosti s informacemi zacházet, učí se první slova, ale rovněž získává dovednosti jako je vzájemná sounáležitost a způsob vzájemné interakce vzhledem k jednotlivým členům rodiny a domácnosti.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Dítě rovněž má své místo v rodině, které je dáno pohlavím a věkem. Rodinné konstelace – pořadí dětí – jsou velmi silným výchovným činitelem. Tento fakt budu ještě jednou zmiňovat v rámci přijímání dítěte v systému náhradní rodinné péče. Každé dítě je učeno tomu, že nejmladší je nejkřehčí, že musí mít ohledy, je rodinným mazlíkem i zdrojem stresu – např. toho, že starší musí chápat a uhýbat. Dítě je rovněž vychováváno a vedeno k emočním projevům, jejím rozumění. V primární rodině se dítě nejúčinněji naučí komunikovat, naučí se empatii. Z tohoto důvodu potřebuje vyrůstat ve stálém prostředí z pohledu jasnosti a srozumitelnosti emočních projevů. Potřebuje zažít frustraci, ale rovněž potřebuje, aby toho pozitivního bylo více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Pöthe</a:t>
            </a:r>
            <a:r>
              <a:rPr lang="cs-CZ" sz="1800" dirty="0">
                <a:effectLst/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1999).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5708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2912</Words>
  <Application>Microsoft Office PowerPoint</Application>
  <PresentationFormat>Širokoúhlá obrazovka</PresentationFormat>
  <Paragraphs>108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Symbol</vt:lpstr>
      <vt:lpstr>Times New Roman</vt:lpstr>
      <vt:lpstr>Motiv Office</vt:lpstr>
      <vt:lpstr>Rodina a dětské potřeby</vt:lpstr>
      <vt:lpstr>Trauma </vt:lpstr>
      <vt:lpstr>Funkce rodiny</vt:lpstr>
      <vt:lpstr>Funkce reprodukční</vt:lpstr>
      <vt:lpstr>Funkce ekonomická</vt:lpstr>
      <vt:lpstr>Funkce vzdělávací</vt:lpstr>
      <vt:lpstr>Socializační</vt:lpstr>
      <vt:lpstr>Emocionální funkce</vt:lpstr>
      <vt:lpstr> Výchovná funkce</vt:lpstr>
      <vt:lpstr>Ochranná funkce</vt:lpstr>
      <vt:lpstr>Členíme rodiny dle jejich dysfunkčnosti </vt:lpstr>
      <vt:lpstr>Prezentace aplikace PowerPoint</vt:lpstr>
      <vt:lpstr>Dětské potřeby</vt:lpstr>
      <vt:lpstr>Co je potřeba</vt:lpstr>
      <vt:lpstr>Potřeba stimulace</vt:lpstr>
      <vt:lpstr>Potřeba smysluplného světa</vt:lpstr>
      <vt:lpstr>Potřeba lásky</vt:lpstr>
      <vt:lpstr>Potřeba pozitivní identity</vt:lpstr>
      <vt:lpstr>Potřeba životní perspektivy</vt:lpstr>
      <vt:lpstr>„Základní potřeby dětí psychické</vt:lpstr>
      <vt:lpstr>Základní potřeby biologické:</vt:lpstr>
      <vt:lpstr>Základní potřeby emocionální:</vt:lpstr>
      <vt:lpstr>Základní potřeby sociální:</vt:lpstr>
      <vt:lpstr>Základní potřeby duchovní:</vt:lpstr>
      <vt:lpstr>Demokratizace rodiny</vt:lpstr>
      <vt:lpstr>Nenaplněnost potřeb</vt:lpstr>
      <vt:lpstr>Prezentace aplikace PowerPoint</vt:lpstr>
      <vt:lpstr>Formy a projevy syndromu CAN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dětské potřeby</dc:title>
  <dc:creator>Petr Fabián</dc:creator>
  <cp:lastModifiedBy>Petr Fabián</cp:lastModifiedBy>
  <cp:revision>8</cp:revision>
  <dcterms:created xsi:type="dcterms:W3CDTF">2022-03-02T06:53:54Z</dcterms:created>
  <dcterms:modified xsi:type="dcterms:W3CDTF">2022-03-16T07:59:33Z</dcterms:modified>
</cp:coreProperties>
</file>