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362" r:id="rId5"/>
    <p:sldId id="257" r:id="rId6"/>
    <p:sldId id="258" r:id="rId7"/>
    <p:sldId id="259" r:id="rId8"/>
    <p:sldId id="260" r:id="rId9"/>
    <p:sldId id="261" r:id="rId10"/>
    <p:sldId id="262" r:id="rId11"/>
    <p:sldId id="366" r:id="rId12"/>
    <p:sldId id="369" r:id="rId13"/>
    <p:sldId id="263" r:id="rId14"/>
    <p:sldId id="363" r:id="rId15"/>
    <p:sldId id="365" r:id="rId16"/>
    <p:sldId id="364" r:id="rId17"/>
    <p:sldId id="269" r:id="rId18"/>
    <p:sldId id="272" r:id="rId19"/>
    <p:sldId id="270" r:id="rId20"/>
    <p:sldId id="367" r:id="rId21"/>
    <p:sldId id="368" r:id="rId22"/>
    <p:sldId id="264" r:id="rId23"/>
    <p:sldId id="266" r:id="rId24"/>
    <p:sldId id="273" r:id="rId25"/>
    <p:sldId id="274" r:id="rId26"/>
    <p:sldId id="276" r:id="rId27"/>
    <p:sldId id="265" r:id="rId28"/>
    <p:sldId id="277" r:id="rId29"/>
    <p:sldId id="271" r:id="rId30"/>
    <p:sldId id="302" r:id="rId31"/>
    <p:sldId id="27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58755-A562-40B8-A909-46F7BE9FA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5CA5BC-9106-473C-838B-5C6F835C8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C4A6B6-C163-45D3-B43D-D33D256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4B8A93-1E40-4C44-891C-2C5371BB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89D894-59B9-48B3-9DF2-A6471F7E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5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CC4F5-7B2C-498D-AE93-A07D51D2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C46D4C-164E-447F-9DD7-A3E865704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41981-2744-419C-97EF-E2CCC5F4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C3C093-8177-45DF-883D-23CE68E7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5A906-3D44-4727-B531-1569B2C9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2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5DCC50-9A74-4235-A36C-5BABD99BC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DE3FC4-0CAC-4129-A431-637DC5845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41D142-814E-4796-9D14-90DF3202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C10F94-47F4-4E6D-BD39-12DF6517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91B2DA-81DE-420C-8439-5BF8C182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0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E2DEA-4194-444D-90E8-5224A41D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EAB21-5C4A-47E1-A70C-E48516E9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A9C6E1-DA48-4156-836E-797AA3B6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70D95-B8FD-4597-B0B8-2BE5DF53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1BEC76-B83A-41AF-AAF4-294AE8C2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4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C3D2A-2FB1-4DAD-BA78-3B77970D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82F6EE-CA8B-4756-88C5-ACD573C5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3288C0-224F-4C47-8358-3116C209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3B08F9-8CC6-4FA8-9F54-AF3822F4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B272FA-969F-4E7F-877F-E63B99A2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3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FF0CF-467D-42C7-A84A-2D7CEF8C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93811-FC80-4B49-875A-ECDC1FC00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0B0641-5220-4898-8D10-566511C8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D60BFF-A0B5-4337-80E4-9FEC6606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3961C6-3C76-418B-B892-694D044C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A4E61C-55DF-4E86-85C0-08BBA854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89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4B45-1945-4337-86A0-44A2B71F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E5841F-1ED7-4779-AFC0-FE1766E2F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3EA17B-80F7-48AC-8A90-AAE6722B7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6DB257-E211-498B-B015-18AF9AD38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6A9632-0B6C-4536-BAA5-3D9FA3173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D14A91-D0A6-4C82-99CD-EF8DEC4C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9CE9DF-A821-4BB6-8E09-BCFA6889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452DA33-BFCC-4EEA-973C-2A12FA0A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7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1DA7C-2DAA-45F8-AEC4-DF068546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BC8945-5F98-4B42-95E5-81BD49DA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8AFA7A-916A-4EB0-8484-F29159F0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5B60B2-4A00-4FB0-A201-6EBE7F02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95E19B6-E216-4DB3-8C42-D301E36F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FC4843-44AA-4CF5-B27A-3107EEF8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E059D-EC30-49FD-B052-AB656C1D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00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E4C8D-6D37-4E30-8411-AB950AC7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D57BA-F3B7-42D5-94BF-0B6FEF55F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36C9EC-A2D2-4062-A844-1EBDE0FD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D5D986-7DF2-4ECA-A385-84076C67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636AFA-9F86-4990-BA91-E7C3D628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A1275B-FB70-441F-986D-DA80517B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1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2E5BA-CBB2-42CD-8AE0-F1C06EF7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B7B44D-DE4E-4776-B736-E31B92FE1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4D015A-829C-4755-855A-680CD5445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C48AEA-1986-485B-BB83-8343D90D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7E474E-9290-4E7C-833D-E836D4BD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EC8E8E-59A8-404F-8EB7-803076DA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74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8675A2-DEF8-4A02-B9B3-71DDC187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A029A0-E3D0-4621-9EF1-BC672D745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65AE60-D504-4C11-9EF7-F96465BA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0AAC-6D6E-4D28-8E55-7B562DBBDA1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DB049-F463-4BDA-8256-2E5517061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8A8F93-FD53-43E0-971A-DB3F101FE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49E3-2137-47AA-B2CB-1F08BEAF4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ástroje stavební práce">
            <a:extLst>
              <a:ext uri="{FF2B5EF4-FFF2-40B4-BE49-F238E27FC236}">
                <a16:creationId xmlns:a16="http://schemas.microsoft.com/office/drawing/2014/main" id="{52762100-3B42-43B9-8572-A26D72424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98" b="39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2DEA59-E59E-49BC-9E31-754BB76A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Nástroje a realizace práce s rodinou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D643A5-3255-4835-94E6-664327905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5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7455A-68CA-4440-9C30-5EB2539E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s rodinou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E1292-B88B-451D-9261-BEB365D5F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Nastavení na základě případové konference</a:t>
            </a:r>
          </a:p>
          <a:p>
            <a:r>
              <a:rPr lang="cs-CZ" dirty="0"/>
              <a:t>Organizace pověřená k výkonu sociálních služeb s rodinou</a:t>
            </a:r>
          </a:p>
          <a:p>
            <a:endParaRPr lang="cs-CZ" dirty="0"/>
          </a:p>
          <a:p>
            <a:r>
              <a:rPr lang="cs-CZ" dirty="0"/>
              <a:t>Předpokládáme, že rodina dostala organizaci</a:t>
            </a:r>
          </a:p>
        </p:txBody>
      </p:sp>
    </p:spTree>
    <p:extLst>
      <p:ext uri="{BB962C8B-B14F-4D97-AF65-F5344CB8AC3E}">
        <p14:creationId xmlns:p14="http://schemas.microsoft.com/office/powerpoint/2010/main" val="379149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780A6-2B02-9F40-A127-694ECEFD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konference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5A6463-2D9F-1A4A-A812-A4387451C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podle vás základní problém rodiny</a:t>
            </a:r>
          </a:p>
          <a:p>
            <a:endParaRPr lang="cs-CZ" dirty="0"/>
          </a:p>
          <a:p>
            <a:r>
              <a:rPr lang="cs-CZ" dirty="0"/>
              <a:t>Co je problém</a:t>
            </a:r>
          </a:p>
          <a:p>
            <a:r>
              <a:rPr lang="cs-CZ" dirty="0"/>
              <a:t>Ekonomický</a:t>
            </a:r>
          </a:p>
          <a:p>
            <a:r>
              <a:rPr lang="cs-CZ" dirty="0"/>
              <a:t>Výchovný</a:t>
            </a:r>
          </a:p>
          <a:p>
            <a:r>
              <a:rPr lang="cs-CZ" dirty="0"/>
              <a:t>Vztahový – rodiče mezi sebou, rodiče a děti</a:t>
            </a:r>
          </a:p>
        </p:txBody>
      </p:sp>
    </p:spTree>
    <p:extLst>
      <p:ext uri="{BB962C8B-B14F-4D97-AF65-F5344CB8AC3E}">
        <p14:creationId xmlns:p14="http://schemas.microsoft.com/office/powerpoint/2010/main" val="316490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Foto 6.4.2022</a:t>
            </a:r>
          </a:p>
        </p:txBody>
      </p:sp>
      <p:pic>
        <p:nvPicPr>
          <p:cNvPr id="7" name="Zástupný obsah 6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2D670D61-6003-4653-AC5B-244BC95A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322408"/>
            <a:ext cx="10330543" cy="5535592"/>
          </a:xfrm>
        </p:spPr>
      </p:pic>
    </p:spTree>
    <p:extLst>
      <p:ext uri="{BB962C8B-B14F-4D97-AF65-F5344CB8AC3E}">
        <p14:creationId xmlns:p14="http://schemas.microsoft.com/office/powerpoint/2010/main" val="421302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9DF99-5603-4717-956F-E164A8F4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SAS – zákon 108/2006Sb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B6D48-2026-4253-ACFA-C6A6E35F7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Cíl § 2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Každá osoba má nárok na bezplatné poskytnutí základního sociálního poradenství (§ 37 odst. 2) o možnostech řešení nepříznivé sociální situace nebo jejího předcházení.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Rozsah a forma pomoci a podpory poskytnuté prostřednictvím sociálních služeb musí zachovávat lidskou důstojnost osob. Pomoc musí vycházet z individuálně určených potřeb osob, musí působit na osoby aktivně, podporovat rozvoj jejich samostatnosti, motivovat je k takovým činnostem, které nevedou k dlouhodobému setrvávání nebo prohlubování nepříznivé sociální situace, a posilovat jejich sociální začleňování. Sociální služby musí být poskytovány v zájmu osob a v náležité kvalitě takovými způsoby, aby bylo vždy důsledně zajištěno dodržování lidských práv a základních svobod osob.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0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20A44-344C-E64F-BE9B-49123EE9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 formy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59674-869C-C744-A334-56BC4F53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§ 32</a:t>
            </a:r>
          </a:p>
          <a:p>
            <a:r>
              <a:rPr lang="cs-CZ" dirty="0"/>
              <a:t>Sociální služby zahrnují</a:t>
            </a:r>
          </a:p>
          <a:p>
            <a:r>
              <a:rPr lang="cs-CZ" b="1" dirty="0"/>
              <a:t>a)</a:t>
            </a:r>
            <a:r>
              <a:rPr lang="cs-CZ" dirty="0"/>
              <a:t> sociální poradenství,</a:t>
            </a:r>
          </a:p>
          <a:p>
            <a:r>
              <a:rPr lang="cs-CZ" b="1" dirty="0"/>
              <a:t>b)</a:t>
            </a:r>
            <a:r>
              <a:rPr lang="cs-CZ" dirty="0"/>
              <a:t> služby sociální péče,</a:t>
            </a:r>
          </a:p>
          <a:p>
            <a:r>
              <a:rPr lang="cs-CZ" b="1" dirty="0"/>
              <a:t>c)</a:t>
            </a:r>
            <a:r>
              <a:rPr lang="cs-CZ" dirty="0"/>
              <a:t> služby sociální prevence.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57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4D40C-8BA8-8742-B6A2-992ADFC6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sociální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BDEF2-61EF-8549-9FAB-9027DCAE0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§ 38</a:t>
            </a:r>
          </a:p>
          <a:p>
            <a:r>
              <a:rPr lang="cs-CZ" dirty="0"/>
              <a:t>Služby sociální péče napomáhají osobám zajistit jejich fyzickou a psychickou soběstačnost, s cílem podpořit život v jejich přirozeném sociálním prostředí a umožnit jim v nejvyšší možné míře zapojení do běžného života společnosti, a v případech, kdy toto vylučuje jejich stav, zajistit jim důstojné prostředí a zacházení. Každý má právo na poskytování služeb sociální péče v nejméně omezujícím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68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9F7E2-B27A-2F46-8398-BD17B64A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sociální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32D6E-7CB1-944D-80A2-74DC8F137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§ 53</a:t>
            </a:r>
          </a:p>
          <a:p>
            <a:r>
              <a:rPr lang="cs-CZ" dirty="0"/>
              <a:t>Služby sociální prevence napomáhají zabránit sociálnímu vyloučení osob, které jsou tímto ohroženy pro krizovou sociální situaci, životní návyky a způsob života vedoucí ke konfliktu se společností, sociálně znevýhodňující prostředí a ohrožení práv a oprávněných zájmů trestnou činností jiné fyzické osoby. Cílem služeb sociální prevence je napomáhat osobám k překonání jejich nepříznivé sociální situace a chránit společnost před vznikem a šířením nežádoucích společenských jevů.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32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02512-56C5-4841-AA73-E3C016D4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SAS - §65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4B69B-14B7-4D8B-87F5-8A165A52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Sociálně aktivizační služby pro rodiny s dětmi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Sociálně aktivizační služby pro rodiny s dětmi jsou terénní, popřípadě ambulantní služby poskytované rodině s dítětem, u kterého je jeho vývoj ohrožen v důsledku dopadů dlouhodobě krizové sociální situace, kterou rodiče nedokáží sami bez pomoci překonat, a u kterého existují další rizika ohrožení jeho vývoje.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Služba podle odstavce 1 obsahuje tyto základní činnosti: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výchovné, vzdělávací a aktivizační činnosti,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zprostředkování kontaktu se společenským prostředím,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sociálně terapeutické činnosti,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při uplatňování práv, oprávněných zájmů a při obstarávání osobních záležitostí.</a:t>
            </a:r>
          </a:p>
        </p:txBody>
      </p:sp>
    </p:spTree>
    <p:extLst>
      <p:ext uri="{BB962C8B-B14F-4D97-AF65-F5344CB8AC3E}">
        <p14:creationId xmlns:p14="http://schemas.microsoft.com/office/powerpoint/2010/main" val="29833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53D55-F25D-445C-9B60-29F20D91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rehabilitace - §70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7110A-7B69-4DB1-8B33-F2D062F66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cs-CZ" sz="1800" b="1" i="0" dirty="0">
              <a:solidFill>
                <a:srgbClr val="08A8F8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Sociální rehabilitace je soubor specifických činností směřujících k dosažení samostatnosti, nezávislosti a soběstačnosti osob, a to rozvojem jejich specifických schopností a dovedností, posilováním návyků a nácvikem výkonu běžných, pro samostatný život nezbytných činností alternativním způsobem využívajícím zachovaných schopností, potenciálů a kompetencí. Sociální rehabilitace se poskytuje formou terénních a ambulantních služeb, nebo formou pobytových služeb poskytovaných v centrech sociálně rehabilitačních služeb.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Služba podle odstavce 1 poskytovaná formou terénních nebo ambulantních služeb obsahuje tyto základní činnosti: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nácvik dovedností pro zvládání péče o vlastní osobu, soběstačnosti a dalších činností vedoucích k sociálnímu začlenění,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zprostředkování kontaktu se společenským prostředím,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výchovné, vzdělávací a aktivizační činnosti,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při uplatňování práv, oprávněných zájmů a při obstarávání osobních záležitostí.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Služba podle odstavce 1 poskytovaná formou pobytových služeb v centrech sociálně rehabilitačních služeb obsahuje vedle základních činností, obsažených v odstavci 2 tyto základní činnosti: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poskytnutí ubytování,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poskytnutí stravy,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při osobní hygieně nebo poskytnutí podmínek pro osobní hygienu.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3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14740-CE98-45EA-8F5C-6572A02C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zákonů a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196EB-9689-469A-8344-87825DFC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Jaká je základní funkce rodiny – co definuje rodinu</a:t>
            </a:r>
          </a:p>
          <a:p>
            <a:r>
              <a:rPr lang="cs-CZ" dirty="0"/>
              <a:t>Zákon359/1999Sb. -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Předním hlediskem sociálně-právní ochrany je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zájem a blaho dítěte, ochrana rodičovství a rodiny a vzájemné právo rodičů a dětí na rodičovskou výchovu a péči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Přitom se přihlíží i k širšímu sociálnímu prostředí dítěte.</a:t>
            </a:r>
            <a:endParaRPr lang="cs-CZ" dirty="0"/>
          </a:p>
          <a:p>
            <a:r>
              <a:rPr lang="cs-CZ" dirty="0"/>
              <a:t>Zákon 108/2006Sb. -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Rozsah a forma pomoci a podpory poskytnuté prostřednictvím sociálních služeb musí zachovávat lidskou důstojnost osob. Pomoc musí vycházet z individuálně určených potřeb osob, musí působit na osoby aktivně, podporovat rozvoj jejich samostatnosti, motivovat je k takovým činnostem, které nevedou k dlouhodobému setrvávání nebo prohlubování nepříznivé sociální situace, a posilovat jejich sociální začleňování.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21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0C5C3-6134-4CD6-A0D3-6A531AD7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SPOD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24174B5-AE45-449A-9C93-750EF53F5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989635"/>
              </p:ext>
            </p:extLst>
          </p:nvPr>
        </p:nvGraphicFramePr>
        <p:xfrm>
          <a:off x="838200" y="1476103"/>
          <a:ext cx="10735491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355">
                  <a:extLst>
                    <a:ext uri="{9D8B030D-6E8A-4147-A177-3AD203B41FA5}">
                      <a16:colId xmlns:a16="http://schemas.microsoft.com/office/drawing/2014/main" val="2983335083"/>
                    </a:ext>
                  </a:extLst>
                </a:gridCol>
                <a:gridCol w="3483711">
                  <a:extLst>
                    <a:ext uri="{9D8B030D-6E8A-4147-A177-3AD203B41FA5}">
                      <a16:colId xmlns:a16="http://schemas.microsoft.com/office/drawing/2014/main" val="4155951983"/>
                    </a:ext>
                  </a:extLst>
                </a:gridCol>
                <a:gridCol w="2985201">
                  <a:extLst>
                    <a:ext uri="{9D8B030D-6E8A-4147-A177-3AD203B41FA5}">
                      <a16:colId xmlns:a16="http://schemas.microsoft.com/office/drawing/2014/main" val="2133079986"/>
                    </a:ext>
                  </a:extLst>
                </a:gridCol>
                <a:gridCol w="2607224">
                  <a:extLst>
                    <a:ext uri="{9D8B030D-6E8A-4147-A177-3AD203B41FA5}">
                      <a16:colId xmlns:a16="http://schemas.microsoft.com/office/drawing/2014/main" val="618710889"/>
                    </a:ext>
                  </a:extLst>
                </a:gridCol>
              </a:tblGrid>
              <a:tr h="130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Zaměření na dítě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cap="small" dirty="0" err="1">
                          <a:effectLst/>
                        </a:rPr>
                        <a:t>Child</a:t>
                      </a:r>
                      <a:r>
                        <a:rPr lang="cs-CZ" sz="2000" cap="small" dirty="0">
                          <a:effectLst/>
                        </a:rPr>
                        <a:t> </a:t>
                      </a:r>
                      <a:r>
                        <a:rPr lang="cs-CZ" sz="2000" cap="small" dirty="0" err="1">
                          <a:effectLst/>
                        </a:rPr>
                        <a:t>focus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Zaměření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na podporu rodiny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cap="small">
                          <a:effectLst/>
                        </a:rPr>
                        <a:t>Family service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Zaměření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na ochranu dítěte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cap="small">
                          <a:effectLst/>
                        </a:rPr>
                        <a:t>Child Protection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776238019"/>
                  </a:ext>
                </a:extLst>
              </a:tr>
              <a:tr h="1704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Směr intervence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Sledování individuálních potřeb dítěte v současnosti z perspektivy pro budoucnost.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Asistence pro rodinu. 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Udržet dítě co nejdéle v rodině.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Rodiče jsou vnímáni jako osoby lhostejné a týrající dítě.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Ochrana dítěte i proti rodině.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559822005"/>
                  </a:ext>
                </a:extLst>
              </a:tr>
              <a:tr h="180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Role státu v systému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Paternalistický – stát přepokládá rodičovské role, </a:t>
                      </a:r>
                      <a:br>
                        <a:rPr lang="cs-CZ" sz="2000">
                          <a:effectLst/>
                        </a:rPr>
                      </a:br>
                      <a:r>
                        <a:rPr lang="cs-CZ" sz="2000">
                          <a:effectLst/>
                        </a:rPr>
                        <a:t>ale hledá pro dítě rodinu – pěstounskou, příbuzenskou, adoptivní.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Rodičovská podpora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Sankce, stát je hlídač pro bezpečí dětí.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0773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7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1465C-3C98-F849-9878-F04F8D0F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5F2A3-AACD-B947-A3BF-5AABFC37D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co by jste se zaměřili ve službách</a:t>
            </a:r>
          </a:p>
          <a:p>
            <a:endParaRPr lang="cs-CZ" dirty="0"/>
          </a:p>
          <a:p>
            <a:r>
              <a:rPr lang="cs-CZ" dirty="0"/>
              <a:t>Jak by jste je realizovali – obsah služby</a:t>
            </a:r>
          </a:p>
          <a:p>
            <a:endParaRPr lang="cs-CZ" dirty="0"/>
          </a:p>
          <a:p>
            <a:r>
              <a:rPr lang="cs-CZ" dirty="0"/>
              <a:t>Na jaké služby by jste museli mít projekt</a:t>
            </a:r>
          </a:p>
        </p:txBody>
      </p:sp>
    </p:spTree>
    <p:extLst>
      <p:ext uri="{BB962C8B-B14F-4D97-AF65-F5344CB8AC3E}">
        <p14:creationId xmlns:p14="http://schemas.microsoft.com/office/powerpoint/2010/main" val="340267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19B0D-A7F9-4D4D-AF46-7CC07BED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B7745E-976E-3D78-41B9-1319246F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" y="446649"/>
            <a:ext cx="11929404" cy="59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FE0FA-0B9B-4716-A743-8A52FB23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Dítě je v NRP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C582C-8C1C-4BEC-BB97-C1D89F64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NRP</a:t>
            </a:r>
          </a:p>
          <a:p>
            <a:r>
              <a:rPr lang="cs-CZ" dirty="0"/>
              <a:t>Příprava pěstounů</a:t>
            </a:r>
          </a:p>
          <a:p>
            <a:r>
              <a:rPr lang="cs-CZ" dirty="0"/>
              <a:t>Povinnosti OSPOD</a:t>
            </a:r>
          </a:p>
          <a:p>
            <a:r>
              <a:rPr lang="cs-CZ" dirty="0"/>
              <a:t>Doprovázející organizace – její povinnosti</a:t>
            </a:r>
          </a:p>
          <a:p>
            <a:r>
              <a:rPr lang="cs-CZ" dirty="0"/>
              <a:t>Po umístění dítěte do náhradní péče – již nemá právo na SAS</a:t>
            </a:r>
          </a:p>
        </p:txBody>
      </p:sp>
    </p:spTree>
    <p:extLst>
      <p:ext uri="{BB962C8B-B14F-4D97-AF65-F5344CB8AC3E}">
        <p14:creationId xmlns:p14="http://schemas.microsoft.com/office/powerpoint/2010/main" val="110075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57641-F78C-4C73-8AF6-95028652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NRP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737DC-5145-4784-B976-E176FD94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 v evidenci</a:t>
            </a:r>
          </a:p>
          <a:p>
            <a:r>
              <a:rPr lang="cs-CZ" dirty="0"/>
              <a:t>Pro děti do 2 let</a:t>
            </a:r>
          </a:p>
          <a:p>
            <a:r>
              <a:rPr lang="cs-CZ" dirty="0"/>
              <a:t>Pro děti nad 2 roky</a:t>
            </a:r>
          </a:p>
          <a:p>
            <a:r>
              <a:rPr lang="cs-CZ" dirty="0"/>
              <a:t>Osoby pečující</a:t>
            </a:r>
          </a:p>
        </p:txBody>
      </p:sp>
    </p:spTree>
    <p:extLst>
      <p:ext uri="{BB962C8B-B14F-4D97-AF65-F5344CB8AC3E}">
        <p14:creationId xmlns:p14="http://schemas.microsoft.com/office/powerpoint/2010/main" val="315105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32A0-9B7A-4B38-B5E6-37073CE2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pro pěstouna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D00F31-F7DD-41EC-931E-66880079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Příbuzenská PP – bez výběru a přípravy</a:t>
            </a:r>
          </a:p>
          <a:p>
            <a:r>
              <a:rPr lang="cs-CZ" dirty="0"/>
              <a:t>Nepříbuzenská:</a:t>
            </a:r>
          </a:p>
          <a:p>
            <a:pPr>
              <a:buFontTx/>
              <a:buChar char="-"/>
            </a:pPr>
            <a:r>
              <a:rPr lang="cs-CZ" dirty="0"/>
              <a:t>Žádost na příslušný OSPOD</a:t>
            </a:r>
          </a:p>
          <a:p>
            <a:pPr>
              <a:buFontTx/>
              <a:buChar char="-"/>
            </a:pPr>
            <a:r>
              <a:rPr lang="cs-CZ" dirty="0"/>
              <a:t>Zařazení do přípravy – psychologická, sociální a zdravotní šetření</a:t>
            </a:r>
          </a:p>
          <a:p>
            <a:pPr>
              <a:buFontTx/>
              <a:buChar char="-"/>
            </a:pPr>
            <a:r>
              <a:rPr lang="cs-CZ" dirty="0"/>
              <a:t>Příprava – PRIDE nebo klasická seminární</a:t>
            </a:r>
          </a:p>
          <a:p>
            <a:pPr>
              <a:buFontTx/>
              <a:buChar char="-"/>
            </a:pPr>
            <a:r>
              <a:rPr lang="cs-CZ" dirty="0"/>
              <a:t>Zařazení do evidence a výběr doprovázející organizace</a:t>
            </a:r>
          </a:p>
          <a:p>
            <a:pPr>
              <a:buFontTx/>
              <a:buChar char="-"/>
            </a:pPr>
            <a:r>
              <a:rPr lang="cs-CZ" dirty="0"/>
              <a:t>Přijetí dítěte</a:t>
            </a:r>
          </a:p>
        </p:txBody>
      </p:sp>
    </p:spTree>
    <p:extLst>
      <p:ext uri="{BB962C8B-B14F-4D97-AF65-F5344CB8AC3E}">
        <p14:creationId xmlns:p14="http://schemas.microsoft.com/office/powerpoint/2010/main" val="367631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AD3BE-118B-48BC-8A86-4A1DE532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Doprovázení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6E40A-CFE9-41BA-8CBD-0192A427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OSPOD – má povinnost min. každé 3 měsíce navštívit pěstounskou rodinu a hovořit s dítětem,</a:t>
            </a:r>
          </a:p>
          <a:p>
            <a:r>
              <a:rPr lang="cs-CZ" dirty="0"/>
              <a:t>Doprovázející organizace:</a:t>
            </a:r>
          </a:p>
          <a:p>
            <a:pPr>
              <a:buFontTx/>
              <a:buChar char="-"/>
            </a:pPr>
            <a:r>
              <a:rPr lang="cs-CZ" dirty="0"/>
              <a:t>Klíčový sociální pracovník</a:t>
            </a:r>
          </a:p>
          <a:p>
            <a:pPr>
              <a:buFontTx/>
              <a:buChar char="-"/>
            </a:pPr>
            <a:r>
              <a:rPr lang="cs-CZ" dirty="0"/>
              <a:t>Adaptace dítěte</a:t>
            </a:r>
          </a:p>
          <a:p>
            <a:pPr>
              <a:buFontTx/>
              <a:buChar char="-"/>
            </a:pPr>
            <a:r>
              <a:rPr lang="cs-CZ" dirty="0"/>
              <a:t>Vzdělávání – identita dítěte, kniha života, co a jak sdělovat o původní rodině, identita dítěte</a:t>
            </a:r>
          </a:p>
          <a:p>
            <a:pPr>
              <a:buFontTx/>
              <a:buChar char="-"/>
            </a:pPr>
            <a:r>
              <a:rPr lang="cs-CZ" dirty="0"/>
              <a:t>Asistované kontakty s biologickou rodinou</a:t>
            </a:r>
          </a:p>
          <a:p>
            <a:pPr>
              <a:buFontTx/>
              <a:buChar char="-"/>
            </a:pPr>
            <a:r>
              <a:rPr lang="cs-CZ" dirty="0"/>
              <a:t>Zajištění odborných vyšetření</a:t>
            </a:r>
          </a:p>
          <a:p>
            <a:pPr>
              <a:buFontTx/>
              <a:buChar char="-"/>
            </a:pPr>
            <a:r>
              <a:rPr lang="cs-CZ" dirty="0"/>
              <a:t>14 dní – hlídací služba – </a:t>
            </a:r>
            <a:r>
              <a:rPr lang="cs-CZ" dirty="0" err="1"/>
              <a:t>respitní</a:t>
            </a:r>
            <a:r>
              <a:rPr lang="cs-CZ" dirty="0"/>
              <a:t> péče pro rodinu pěstounů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89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9C318-B6B5-A841-BD53-370FFD1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v rodině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FED26C-927E-5544-A15C-9193CD71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1" y="1390727"/>
            <a:ext cx="10515600" cy="4351338"/>
          </a:xfrm>
        </p:spPr>
        <p:txBody>
          <a:bodyPr/>
          <a:lstStyle/>
          <a:p>
            <a:r>
              <a:rPr lang="cs-CZ" dirty="0"/>
              <a:t>Manželství a rozchodu, partnerství</a:t>
            </a:r>
          </a:p>
          <a:p>
            <a:r>
              <a:rPr lang="cs-CZ" dirty="0"/>
              <a:t>Děti v tomto systému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92C0A7C-51AF-234B-824C-6361756C88C3}"/>
              </a:ext>
            </a:extLst>
          </p:cNvPr>
          <p:cNvSpPr/>
          <p:nvPr/>
        </p:nvSpPr>
        <p:spPr>
          <a:xfrm>
            <a:off x="4449336" y="2497873"/>
            <a:ext cx="3434576" cy="3244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5F1EAD-DA61-3A45-838A-72FAE180E8D1}"/>
              </a:ext>
            </a:extLst>
          </p:cNvPr>
          <p:cNvSpPr/>
          <p:nvPr/>
        </p:nvSpPr>
        <p:spPr>
          <a:xfrm>
            <a:off x="2107580" y="3546088"/>
            <a:ext cx="3679903" cy="3155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9325CA7-B6BB-9844-A664-F1E5D1572091}"/>
              </a:ext>
            </a:extLst>
          </p:cNvPr>
          <p:cNvSpPr/>
          <p:nvPr/>
        </p:nvSpPr>
        <p:spPr>
          <a:xfrm>
            <a:off x="6956502" y="2497873"/>
            <a:ext cx="3971693" cy="3456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B0346C-2638-6944-90B2-7CD461F6DFBC}"/>
              </a:ext>
            </a:extLst>
          </p:cNvPr>
          <p:cNvSpPr/>
          <p:nvPr/>
        </p:nvSpPr>
        <p:spPr>
          <a:xfrm>
            <a:off x="5196468" y="3111190"/>
            <a:ext cx="591015" cy="62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AAADB34-C1E5-E743-BA17-2E33CDABC91A}"/>
              </a:ext>
            </a:extLst>
          </p:cNvPr>
          <p:cNvSpPr/>
          <p:nvPr/>
        </p:nvSpPr>
        <p:spPr>
          <a:xfrm>
            <a:off x="6166624" y="3010830"/>
            <a:ext cx="611458" cy="724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rojúhelník 9">
            <a:extLst>
              <a:ext uri="{FF2B5EF4-FFF2-40B4-BE49-F238E27FC236}">
                <a16:creationId xmlns:a16="http://schemas.microsoft.com/office/drawing/2014/main" id="{A62F2F0A-47BC-DC4A-AA93-DBAA3B95D50C}"/>
              </a:ext>
            </a:extLst>
          </p:cNvPr>
          <p:cNvSpPr/>
          <p:nvPr/>
        </p:nvSpPr>
        <p:spPr>
          <a:xfrm>
            <a:off x="5887844" y="4226312"/>
            <a:ext cx="611458" cy="7917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8D0AC4B-BDAB-1A42-8694-A759FB9BDA8F}"/>
              </a:ext>
            </a:extLst>
          </p:cNvPr>
          <p:cNvSpPr/>
          <p:nvPr/>
        </p:nvSpPr>
        <p:spPr>
          <a:xfrm>
            <a:off x="3064726" y="4382429"/>
            <a:ext cx="748991" cy="8586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6F8295E-BD06-8D44-A365-DA73658667A1}"/>
              </a:ext>
            </a:extLst>
          </p:cNvPr>
          <p:cNvSpPr/>
          <p:nvPr/>
        </p:nvSpPr>
        <p:spPr>
          <a:xfrm>
            <a:off x="2352907" y="4616605"/>
            <a:ext cx="657922" cy="6579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rojúhelník 12">
            <a:extLst>
              <a:ext uri="{FF2B5EF4-FFF2-40B4-BE49-F238E27FC236}">
                <a16:creationId xmlns:a16="http://schemas.microsoft.com/office/drawing/2014/main" id="{C00CC02C-0A8B-834A-83D6-B83D5F9ABBB5}"/>
              </a:ext>
            </a:extLst>
          </p:cNvPr>
          <p:cNvSpPr/>
          <p:nvPr/>
        </p:nvSpPr>
        <p:spPr>
          <a:xfrm>
            <a:off x="4652845" y="3925229"/>
            <a:ext cx="548269" cy="6356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rojúhelník 13">
            <a:extLst>
              <a:ext uri="{FF2B5EF4-FFF2-40B4-BE49-F238E27FC236}">
                <a16:creationId xmlns:a16="http://schemas.microsoft.com/office/drawing/2014/main" id="{DCBAB43D-D69A-3042-A8B8-4BB13277BDDA}"/>
              </a:ext>
            </a:extLst>
          </p:cNvPr>
          <p:cNvSpPr/>
          <p:nvPr/>
        </p:nvSpPr>
        <p:spPr>
          <a:xfrm>
            <a:off x="4992493" y="4560849"/>
            <a:ext cx="720183" cy="71884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18AC67F-3F0E-8945-A99F-E7C23B4EB176}"/>
              </a:ext>
            </a:extLst>
          </p:cNvPr>
          <p:cNvSpPr/>
          <p:nvPr/>
        </p:nvSpPr>
        <p:spPr>
          <a:xfrm>
            <a:off x="9623502" y="3311912"/>
            <a:ext cx="892098" cy="9311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703E68F-D7E6-AC44-A1ED-BC5BF6330D7F}"/>
              </a:ext>
            </a:extLst>
          </p:cNvPr>
          <p:cNvSpPr/>
          <p:nvPr/>
        </p:nvSpPr>
        <p:spPr>
          <a:xfrm>
            <a:off x="8216590" y="3250813"/>
            <a:ext cx="983166" cy="11316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rojúhelník 16">
            <a:extLst>
              <a:ext uri="{FF2B5EF4-FFF2-40B4-BE49-F238E27FC236}">
                <a16:creationId xmlns:a16="http://schemas.microsoft.com/office/drawing/2014/main" id="{BC8A4024-3341-134E-95B3-5AC74A7BC9B0}"/>
              </a:ext>
            </a:extLst>
          </p:cNvPr>
          <p:cNvSpPr/>
          <p:nvPr/>
        </p:nvSpPr>
        <p:spPr>
          <a:xfrm>
            <a:off x="7151182" y="3369458"/>
            <a:ext cx="525037" cy="8160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rojúhelník 17">
            <a:extLst>
              <a:ext uri="{FF2B5EF4-FFF2-40B4-BE49-F238E27FC236}">
                <a16:creationId xmlns:a16="http://schemas.microsoft.com/office/drawing/2014/main" id="{C1C0D7DF-3F31-8C47-84CD-E65400299AE6}"/>
              </a:ext>
            </a:extLst>
          </p:cNvPr>
          <p:cNvSpPr/>
          <p:nvPr/>
        </p:nvSpPr>
        <p:spPr>
          <a:xfrm>
            <a:off x="7225990" y="4243039"/>
            <a:ext cx="464634" cy="6772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rojúhelník 18">
            <a:extLst>
              <a:ext uri="{FF2B5EF4-FFF2-40B4-BE49-F238E27FC236}">
                <a16:creationId xmlns:a16="http://schemas.microsoft.com/office/drawing/2014/main" id="{153A5E5C-F494-EE4C-B541-02BA45D522CE}"/>
              </a:ext>
            </a:extLst>
          </p:cNvPr>
          <p:cNvSpPr/>
          <p:nvPr/>
        </p:nvSpPr>
        <p:spPr>
          <a:xfrm>
            <a:off x="3590693" y="5586761"/>
            <a:ext cx="858643" cy="71367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rojúhelník 19">
            <a:extLst>
              <a:ext uri="{FF2B5EF4-FFF2-40B4-BE49-F238E27FC236}">
                <a16:creationId xmlns:a16="http://schemas.microsoft.com/office/drawing/2014/main" id="{625EE573-3339-294A-9A5A-A4518305325E}"/>
              </a:ext>
            </a:extLst>
          </p:cNvPr>
          <p:cNvSpPr/>
          <p:nvPr/>
        </p:nvSpPr>
        <p:spPr>
          <a:xfrm>
            <a:off x="9199756" y="4811751"/>
            <a:ext cx="769434" cy="67981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8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ED05D-AA54-496D-83D5-E7299C1B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Dítě je v ústavní péči – 4.109/2002Sb.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77F5F-C5FC-4B3A-A2EC-7A46CABE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1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§1 </a:t>
            </a:r>
            <a:r>
              <a:rPr lang="cs-CZ" b="1" dirty="0"/>
              <a:t>1)</a:t>
            </a:r>
            <a:r>
              <a:rPr lang="cs-CZ" dirty="0"/>
              <a:t> Ve školských zařízeních pro výkon ústavní výchovy nebo ochranné výchovy…, musí být zajištěno základní právo každého dítěte na výchovu a vzdělávání v návaznosti na ústavní principy a mezinárodní smlouvy o lidských právech a základních svobodách, jimiž je Česká republika vázána, vytvářeny podmínky podporující sebedůvěru dítěte, rozvíjející citovou stránku jeho osobnosti a umožňující aktivní účast dítěte ve společnosti. S dítětem musí být zacházeno v zájmu plného a harmonického rozvoje jeho osobnosti s ohledem na potřeby osoby jeho věku.</a:t>
            </a:r>
          </a:p>
          <a:p>
            <a:pPr marL="0" indent="0">
              <a:buNone/>
            </a:pPr>
            <a:r>
              <a:rPr lang="cs-CZ" b="1" dirty="0"/>
              <a:t>(2)</a:t>
            </a:r>
            <a:r>
              <a:rPr lang="cs-CZ" dirty="0"/>
              <a:t> Účelem zařízení je zajišťovat nezletilé osobě, …. náhradní výchovnou péči v zájmu jeho zdravého vývoje, řádné výchovy a vzdělávání. Zařízení spolupracují s rodinou dítěte a poskytují jí pomoc při zajišťování záležitostí týkajících se dítěte, včetně rodinné terapie a nácviku rodičovských a dalších dovedností nezbytných pro výchovu a péči v rodině. Zařízení poskytují podporu při přechodu dítěte do jeho původního rodinného prostředí nebo jeho přemístění do náhradní rodinné péče.</a:t>
            </a:r>
          </a:p>
          <a:p>
            <a:pPr marL="0" indent="0">
              <a:buNone/>
            </a:pPr>
            <a:r>
              <a:rPr lang="cs-CZ" b="1" dirty="0"/>
              <a:t>(3)</a:t>
            </a:r>
            <a:r>
              <a:rPr lang="cs-CZ" dirty="0"/>
              <a:t> Účelem středisek je poskytovat preventivně výchovnou péči, a tím zejména předcházet vzniku a rozvoji negativních projevů chování dítěte nebo narušení jeho zdravého vývoje, zmírňovat nebo odstraňovat příčiny nebo důsledky již vzniklých poruch chování a přispívat ke zdravému osobnostnímu vývoji dítěte. Střediska poskytují pomoc rodičům nebo jiným osobám, kterým bylo dítě svěřeno do výchovy rozhodnutím příslušného orgánu, (dále jen „osoby odpovědné za výchovu“) při výchově a vzdělávání dítěte a při řešení problémů spojených s péčí o dítě, s cílem zachovat a posílit rodinné vazby dítěte a zamezit odtržení dítěte z jeho rodinného prostředí.</a:t>
            </a:r>
          </a:p>
          <a:p>
            <a:pPr marL="0" indent="0">
              <a:buNone/>
            </a:pPr>
            <a:r>
              <a:rPr lang="cs-CZ" b="1" dirty="0"/>
              <a:t>(4)</a:t>
            </a:r>
            <a:r>
              <a:rPr lang="cs-CZ" dirty="0"/>
              <a:t> Zařízení a střediska spolupracují s orgány sociálně-právní ochrany dětí v souladu s individuálním plánem ochrany dítěte</a:t>
            </a:r>
          </a:p>
        </p:txBody>
      </p:sp>
    </p:spTree>
    <p:extLst>
      <p:ext uri="{BB962C8B-B14F-4D97-AF65-F5344CB8AC3E}">
        <p14:creationId xmlns:p14="http://schemas.microsoft.com/office/powerpoint/2010/main" val="180151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04C63-EBB3-E147-B8B7-75498D59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ZDVOP – č.359/1999Sb.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B5E14-D6DE-634F-952C-F8CB7FC7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Pobyt do 6 měsíců</a:t>
            </a:r>
          </a:p>
          <a:p>
            <a:r>
              <a:rPr lang="cs-CZ" dirty="0"/>
              <a:t>Práce s rodinou</a:t>
            </a:r>
          </a:p>
          <a:p>
            <a:r>
              <a:rPr lang="cs-CZ" dirty="0"/>
              <a:t>Hledání řešení, ideálně biologická rodiny, případně NRP</a:t>
            </a:r>
          </a:p>
        </p:txBody>
      </p:sp>
    </p:spTree>
    <p:extLst>
      <p:ext uri="{BB962C8B-B14F-4D97-AF65-F5344CB8AC3E}">
        <p14:creationId xmlns:p14="http://schemas.microsoft.com/office/powerpoint/2010/main" val="3232115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07BC3-CF1C-40CB-B0FA-30E1A396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dobré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BFCBA-A415-4DA3-8041-F28AE74A1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Víkendové rodičovství</a:t>
            </a:r>
          </a:p>
          <a:p>
            <a:r>
              <a:rPr lang="cs-CZ" dirty="0"/>
              <a:t>Aktivity pro rodiče a dítě – společné prožitky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0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4EB1CCD-A54E-4009-9C78-B31599A66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60634"/>
              </p:ext>
            </p:extLst>
          </p:nvPr>
        </p:nvGraphicFramePr>
        <p:xfrm>
          <a:off x="862149" y="535577"/>
          <a:ext cx="10515598" cy="639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368">
                  <a:extLst>
                    <a:ext uri="{9D8B030D-6E8A-4147-A177-3AD203B41FA5}">
                      <a16:colId xmlns:a16="http://schemas.microsoft.com/office/drawing/2014/main" val="519358971"/>
                    </a:ext>
                  </a:extLst>
                </a:gridCol>
                <a:gridCol w="3412353">
                  <a:extLst>
                    <a:ext uri="{9D8B030D-6E8A-4147-A177-3AD203B41FA5}">
                      <a16:colId xmlns:a16="http://schemas.microsoft.com/office/drawing/2014/main" val="3624756811"/>
                    </a:ext>
                  </a:extLst>
                </a:gridCol>
                <a:gridCol w="2924056">
                  <a:extLst>
                    <a:ext uri="{9D8B030D-6E8A-4147-A177-3AD203B41FA5}">
                      <a16:colId xmlns:a16="http://schemas.microsoft.com/office/drawing/2014/main" val="4263517117"/>
                    </a:ext>
                  </a:extLst>
                </a:gridCol>
                <a:gridCol w="2553821">
                  <a:extLst>
                    <a:ext uri="{9D8B030D-6E8A-4147-A177-3AD203B41FA5}">
                      <a16:colId xmlns:a16="http://schemas.microsoft.com/office/drawing/2014/main" val="833346750"/>
                    </a:ext>
                  </a:extLst>
                </a:gridCol>
              </a:tblGrid>
              <a:tr h="1494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err="1">
                          <a:effectLst/>
                        </a:rPr>
                        <a:t>Child</a:t>
                      </a:r>
                      <a:r>
                        <a:rPr lang="cs-CZ" sz="2000" dirty="0">
                          <a:effectLst/>
                        </a:rPr>
                        <a:t> fokus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err="1">
                          <a:effectLst/>
                        </a:rPr>
                        <a:t>Family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service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err="1">
                          <a:effectLst/>
                        </a:rPr>
                        <a:t>Child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protection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extLst>
                  <a:ext uri="{0D108BD9-81ED-4DB2-BD59-A6C34878D82A}">
                    <a16:rowId xmlns:a16="http://schemas.microsoft.com/office/drawing/2014/main" val="1541872857"/>
                  </a:ext>
                </a:extLst>
              </a:tr>
              <a:tr h="56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Okruh problému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Rozvoj dětí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Sociálně / psychologický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Individuální / moralistický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extLst>
                  <a:ext uri="{0D108BD9-81ED-4DB2-BD59-A6C34878D82A}">
                    <a16:rowId xmlns:a16="http://schemas.microsoft.com/office/drawing/2014/main" val="4120455155"/>
                  </a:ext>
                </a:extLst>
              </a:tr>
              <a:tr h="87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Způsob intervence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Včasná intervence a regulace / nutnost posouzení.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Terapeutická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Legislativní /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vyšetřující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extLst>
                  <a:ext uri="{0D108BD9-81ED-4DB2-BD59-A6C34878D82A}">
                    <a16:rowId xmlns:a16="http://schemas.microsoft.com/office/drawing/2014/main" val="3271936675"/>
                  </a:ext>
                </a:extLst>
              </a:tr>
              <a:tr h="87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Cíl intervence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Podpora „blahobytu“ cestou sociálních investic.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Partnerství /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sociální podpora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Ochrana /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snižování poškození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extLst>
                  <a:ext uri="{0D108BD9-81ED-4DB2-BD59-A6C34878D82A}">
                    <a16:rowId xmlns:a16="http://schemas.microsoft.com/office/drawing/2014/main" val="2884592329"/>
                  </a:ext>
                </a:extLst>
              </a:tr>
              <a:tr h="56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Vztah </a:t>
                      </a:r>
                      <a:br>
                        <a:rPr lang="cs-CZ" sz="2000">
                          <a:effectLst/>
                        </a:rPr>
                      </a:br>
                      <a:r>
                        <a:rPr lang="cs-CZ" sz="2000">
                          <a:effectLst/>
                        </a:rPr>
                        <a:t>stát – rodič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Substituční / partnerství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Partnerství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Odporující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extLst>
                  <a:ext uri="{0D108BD9-81ED-4DB2-BD59-A6C34878D82A}">
                    <a16:rowId xmlns:a16="http://schemas.microsoft.com/office/drawing/2014/main" val="3481566387"/>
                  </a:ext>
                </a:extLst>
              </a:tr>
              <a:tr h="1264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Práva rodičů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Dětská práva / rodičovské povinnosti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Rodičovská práva a rodinný život podporovány profesionálními sociálními pracovníky.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Dětská / rodičovská práva, vymáhána právní cestou.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8" marR="43598" marT="43598" marB="43598"/>
                </a:tc>
                <a:extLst>
                  <a:ext uri="{0D108BD9-81ED-4DB2-BD59-A6C34878D82A}">
                    <a16:rowId xmlns:a16="http://schemas.microsoft.com/office/drawing/2014/main" val="755093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61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 – systémový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ře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česk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společnost zabývaj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koučov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terapii, supervizi a vzděl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Řešení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jedno, kde problém vznikl. Zaměření na zdroje pomáhající ke změně.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15317" y="4225033"/>
          <a:ext cx="8931317" cy="180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Klientova situace z hlediska času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problém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řešení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Minulost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Minulá selhání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Minulé úspěchy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Současnost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nedostatky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Budoucí omezení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Budoucí možnosti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703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D2B85-5EC5-C74D-AC18-423EE660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Zjednodušený pohled – systémový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7AD182-795C-934B-BAE9-9FC243CD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rodina dokázala</a:t>
            </a:r>
          </a:p>
          <a:p>
            <a:r>
              <a:rPr lang="cs-CZ" dirty="0"/>
              <a:t>Co rodina umí</a:t>
            </a:r>
          </a:p>
          <a:p>
            <a:r>
              <a:rPr lang="cs-CZ" dirty="0"/>
              <a:t>Jak by to mohla využít </a:t>
            </a:r>
            <a:r>
              <a:rPr lang="cs-CZ"/>
              <a:t>ke změně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61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5E14B-1F7F-7146-BECE-A8E3157C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přístupu sociálního pracovníka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8BCFD-3B9D-4948-8CD1-DB15D65D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Terapeutický postoj</a:t>
            </a:r>
          </a:p>
          <a:p>
            <a:r>
              <a:rPr lang="cs-CZ" dirty="0"/>
              <a:t>Kontrolní postoj</a:t>
            </a:r>
          </a:p>
          <a:p>
            <a:r>
              <a:rPr lang="cs-CZ" dirty="0"/>
              <a:t>Realizační postoj - </a:t>
            </a:r>
          </a:p>
        </p:txBody>
      </p:sp>
    </p:spTree>
    <p:extLst>
      <p:ext uri="{BB962C8B-B14F-4D97-AF65-F5344CB8AC3E}">
        <p14:creationId xmlns:p14="http://schemas.microsoft.com/office/powerpoint/2010/main" val="307249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F2F37B-24BB-4B6A-B08D-FBC9CE32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Zákon 359/1999Sb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3D056-DFDE-447C-87C5-C9ED5E5D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/>
              <a:t>Cíl:</a:t>
            </a:r>
          </a:p>
          <a:p>
            <a:pPr marL="0" indent="0">
              <a:buNone/>
            </a:pPr>
            <a:r>
              <a:rPr lang="cs-CZ" b="0" i="0">
                <a:effectLst/>
                <a:latin typeface="Arial" panose="020B0604020202020204" pitchFamily="34" charset="0"/>
              </a:rPr>
              <a:t>§5 - Předním hlediskem sociálně-právní ochrany je </a:t>
            </a:r>
            <a:r>
              <a:rPr lang="cs-CZ" b="1" i="0">
                <a:effectLst/>
                <a:latin typeface="Arial" panose="020B0604020202020204" pitchFamily="34" charset="0"/>
              </a:rPr>
              <a:t>zájem a blaho dítěte, ochrana rodičovství a rodiny a vzájemné právo rodičů a dětí na rodičovskou výchovu a péči</a:t>
            </a:r>
            <a:r>
              <a:rPr lang="cs-CZ" b="0" i="0">
                <a:effectLst/>
                <a:latin typeface="Arial" panose="020B0604020202020204" pitchFamily="34" charset="0"/>
              </a:rPr>
              <a:t>. Přitom se přihlíží i k širšímu sociálnímu prostředí dítěte.</a:t>
            </a:r>
            <a:endParaRPr lang="cs-CZ"/>
          </a:p>
          <a:p>
            <a:r>
              <a:rPr lang="cs-CZ"/>
              <a:t>Nástroje: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4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B83AA-B066-458E-A1FD-2E8D8C02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E0DD3A-007B-4145-92BC-B9F4B81ED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Obecní úřad je povinen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vyhledávat děti uvedené v § 6,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působit na rodiče, aby plnili povinnosti vyplývající z rodičovské odpovědnosti,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projednat s rodiči odstranění nedostatků ve výchově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projednat s dítětem nedostatky v jeho chování,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sledovat, zda je na základě kontrolních oprávnění zamezováno v přístupu dětí do prostředí, které je z hlediska jejich vývoje a výchovy ohrožující,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poskytnout nebo zprostředkovat rodičům na jejich žádost poradenství při uplatňování nároků dítěte podle zvláštních právních předpisů,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oznámit obecnímu úřadu obce s rozšířenou působností skutečnosti, které nasvědčují tomu, že jde o děti uvedené v § 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0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4E3ED-3232-4453-B7FB-0A353C58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Případové konference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4199A-F2F7-4A4C-9415-E3EDFB52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Obecní úřad obce s rozšířenou působností je povinen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sledovat nepříznivé vlivy působící na děti a zjišťovat příčiny jejich vzniku,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činit opatření k omezování působení nepříznivých vlivů na děti,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pravidelně vyhodnocovat situaci dítěte a jeho rodiny, a to zejména z hlediska posouzení, zda se jedná o dítě uvedené v § 6, podle druhu a rozsahu opatření nezbytných k ochraně dítěte, a poskytovat pomoc rodičům nebo jiným osobám odpovědným za výchovu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zpracovat na základě vyhodnocení situace dítěte a jeho rodiny podle písmene c) individuální plán ochrany dítěte, který vymezuje příčiny ohrožení dítěte, stanoví opatření k zajištění ochrany dítěte, k poskytnutí pomoci rodině ohroženého dítěte a k posílení funkcí rodiny a stanoví časový plán 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pořádat případové konference pro řešení konkrétních situací ohrožených dětí a jejich rodin, a to ve spolupráci s rodiči a jinou osobou odpovědnou za výchovu dítěte, dalšími přizvanými osobami,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08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D7055-7048-485F-B0C6-22C2B779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- §13 a následující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D24E8-ADAB-4898-9AC7-C16898D3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Vyžaduje-li to zájem na řádné výchově dítěte, může obecní úřad obce s rozšířenou působností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napomenout vhodným způsobem dítě, rodiče, jiné osoby odpovědné za výchovu dítěte, popřípadě toho, kdo narušuje řádnou péči o dítě,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stanovit nad dítětem dohled a provádět jej za součinnosti školy, popřípadě dalších institucí a osob, které působí zejména v místě bydliště nebo pracoviště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uložit dítěti, rodičům nebo jiným osobám odpovědným za výchovu dítěte omezení bránící působení škodlivých vlivů na výchovu dítěte, zejména zákaz určitých činností, návštěv určitých míst, akcí nebo zařízení nevhodných vzhledem k osobě dítěte a jeho vývoji, nebo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uložit dítěti, rodičům nebo jiným osobám odpovědným za výchovu dítěte povinnost využít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odbornou poradenskou pomoc nebo uložit povinnost účastnit se prvního setkání se zapsaným mediátorem v rozsahu 3 hodin nebo terapie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Obecní úřad obce s rozšířenou působností zruší jím uložené výchovné opatření,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jestliže splní svůj účel, nebo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jestliže nesplní svůj účel; přitom může rozhodnout o uložení jiného výchovného opatření nebo zvolit jiné vhodné opatření sociálně-právní ochrany,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51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E2DC9-17E5-4198-8852-F41152DA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– důkazní břemeno OSPOD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EE5CA-841B-4FF8-A043-5369E9A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Vyžaduje-li to zájem dítěte a výchovná opatření podle § 13 odst. 1 nevedla k nápravě, může soud dočasně odejmout dítě z péče rodičů nebo jiné osoby odpovědné za výchovu dítěte; přitom dítěti nařídí nejdéle na 3 měsíce pobyt ve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středisku výchovné péče nebo v zařízení pro děti vyžadující okamžitou pomoc, nebo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zařízení poskytovatele zdravotních služeb nebo v domově pro osoby se zdravotním postižením.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Není-li možné zajistit dítěti potřebnou ochranu a pomoc jiným výchovným opatřením nebo opatřením sociálně-právní ochrany a zároveň není možné zajistit péči o dítě náhradní rodinnou péčí, zejména pěstounskou péčí na přechodnou dobu, může soud rozhodnout o svěření dítěte do péče zařízení pro děti vyžadující okamžitou pomoc podle odstavce 1 písm. a), jde-li o dítě,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které se ocitlo ve stavu nedostatku řádné péče anebo je-li život dítěte, jeho normální vývoj nebo jeho jiný důležitý zájem vážně ohrožen nebo narušen,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které se ocitlo bez péče přiměřené jeho věku,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tělesně nebo duševně týrané nebo zneužívané, nebo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které se ocitlo v prostředí nebo situaci, které závažným způsobem ohrožují jeho základní práva.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9447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2317</Words>
  <Application>Microsoft Macintosh PowerPoint</Application>
  <PresentationFormat>Širokoúhlá obrazovka</PresentationFormat>
  <Paragraphs>211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Nástroje a realizace práce s rodinou</vt:lpstr>
      <vt:lpstr>Paradigmata SPOD</vt:lpstr>
      <vt:lpstr>Prezentace aplikace PowerPoint</vt:lpstr>
      <vt:lpstr>Změna přístupu sociálního pracovníka</vt:lpstr>
      <vt:lpstr>Zákon 359/1999Sb</vt:lpstr>
      <vt:lpstr>Povinnosti </vt:lpstr>
      <vt:lpstr>Případové konference</vt:lpstr>
      <vt:lpstr>Práva - §13 a následující</vt:lpstr>
      <vt:lpstr>Práva – důkazní břemeno OSPOD </vt:lpstr>
      <vt:lpstr>Sociální služby s rodinou</vt:lpstr>
      <vt:lpstr>Případová konference</vt:lpstr>
      <vt:lpstr>Foto 6.4.2022</vt:lpstr>
      <vt:lpstr>Výkon SAS – zákon 108/2006Sb</vt:lpstr>
      <vt:lpstr>Druhy a formy služeb</vt:lpstr>
      <vt:lpstr>Služby sociální péče</vt:lpstr>
      <vt:lpstr>Služby sociální prevence</vt:lpstr>
      <vt:lpstr>SAS - §65</vt:lpstr>
      <vt:lpstr>Sociální rehabilitace - §70</vt:lpstr>
      <vt:lpstr>Konflikt zákonů a cíle</vt:lpstr>
      <vt:lpstr>Rodina </vt:lpstr>
      <vt:lpstr>Prezentace aplikace PowerPoint</vt:lpstr>
      <vt:lpstr>Dítě je v NRP</vt:lpstr>
      <vt:lpstr>Typy NRP</vt:lpstr>
      <vt:lpstr>Proces pro pěstouna</vt:lpstr>
      <vt:lpstr>Doprovázení </vt:lpstr>
      <vt:lpstr>Vztahy v rodině</vt:lpstr>
      <vt:lpstr>Dítě je v ústavní péči – 4.109/2002Sb.</vt:lpstr>
      <vt:lpstr>ZDVOP – č.359/1999Sb.</vt:lpstr>
      <vt:lpstr>Příklady dobré praxe</vt:lpstr>
      <vt:lpstr>Kontrola vs. Podpora – systémový přístup</vt:lpstr>
      <vt:lpstr>Zjednodušený pohled – systémový přístup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Fabián</dc:creator>
  <cp:lastModifiedBy>Petr Fabián</cp:lastModifiedBy>
  <cp:revision>20</cp:revision>
  <dcterms:created xsi:type="dcterms:W3CDTF">2022-03-09T07:01:23Z</dcterms:created>
  <dcterms:modified xsi:type="dcterms:W3CDTF">2022-04-19T17:59:17Z</dcterms:modified>
</cp:coreProperties>
</file>