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6" r:id="rId3"/>
    <p:sldId id="286" r:id="rId4"/>
    <p:sldId id="287" r:id="rId5"/>
    <p:sldId id="288" r:id="rId6"/>
    <p:sldId id="283" r:id="rId7"/>
    <p:sldId id="277" r:id="rId8"/>
    <p:sldId id="280" r:id="rId9"/>
    <p:sldId id="281" r:id="rId10"/>
    <p:sldId id="279" r:id="rId11"/>
    <p:sldId id="278" r:id="rId12"/>
    <p:sldId id="282" r:id="rId13"/>
    <p:sldId id="285" r:id="rId14"/>
    <p:sldId id="284"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46"/>
  </p:normalViewPr>
  <p:slideViewPr>
    <p:cSldViewPr snapToGrid="0" snapToObjects="1">
      <p:cViewPr varScale="1">
        <p:scale>
          <a:sx n="76" d="100"/>
          <a:sy n="76" d="100"/>
        </p:scale>
        <p:origin x="6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F387DB-B24D-2358-3442-1519C795AC5A}"/>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724F7BA-CEBC-79CF-2BA4-774FFC1053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B4732E8-E548-4B0A-F6F4-F93C9273CA4F}"/>
              </a:ext>
            </a:extLst>
          </p:cNvPr>
          <p:cNvSpPr>
            <a:spLocks noGrp="1"/>
          </p:cNvSpPr>
          <p:nvPr>
            <p:ph type="dt" sz="half" idx="10"/>
          </p:nvPr>
        </p:nvSpPr>
        <p:spPr/>
        <p:txBody>
          <a:bodyPr/>
          <a:lstStyle/>
          <a:p>
            <a:fld id="{D7C95944-46D7-2644-B23A-AEB5507D0AA0}" type="datetimeFigureOut">
              <a:rPr lang="cs-CZ" smtClean="0"/>
              <a:t>20.04.2022</a:t>
            </a:fld>
            <a:endParaRPr lang="cs-CZ"/>
          </a:p>
        </p:txBody>
      </p:sp>
      <p:sp>
        <p:nvSpPr>
          <p:cNvPr id="5" name="Zástupný symbol pro zápatí 4">
            <a:extLst>
              <a:ext uri="{FF2B5EF4-FFF2-40B4-BE49-F238E27FC236}">
                <a16:creationId xmlns:a16="http://schemas.microsoft.com/office/drawing/2014/main" id="{E6D87CD5-A40C-F1C8-D819-BD3D98D9993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883632B-0607-D6B2-1AB0-FA6ED8EAF24A}"/>
              </a:ext>
            </a:extLst>
          </p:cNvPr>
          <p:cNvSpPr>
            <a:spLocks noGrp="1"/>
          </p:cNvSpPr>
          <p:nvPr>
            <p:ph type="sldNum" sz="quarter" idx="12"/>
          </p:nvPr>
        </p:nvSpPr>
        <p:spPr/>
        <p:txBody>
          <a:bodyPr/>
          <a:lstStyle/>
          <a:p>
            <a:fld id="{8F8F63A7-2B31-344B-AD2E-101C195E9993}" type="slidenum">
              <a:rPr lang="cs-CZ" smtClean="0"/>
              <a:t>‹#›</a:t>
            </a:fld>
            <a:endParaRPr lang="cs-CZ"/>
          </a:p>
        </p:txBody>
      </p:sp>
    </p:spTree>
    <p:extLst>
      <p:ext uri="{BB962C8B-B14F-4D97-AF65-F5344CB8AC3E}">
        <p14:creationId xmlns:p14="http://schemas.microsoft.com/office/powerpoint/2010/main" val="160184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130CF4-E97A-6327-0753-DC3576DC043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5515E4A-10D3-530C-E565-DB340B0B427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B12EEAA-D7B9-17C0-7E6D-D2D0598B87E8}"/>
              </a:ext>
            </a:extLst>
          </p:cNvPr>
          <p:cNvSpPr>
            <a:spLocks noGrp="1"/>
          </p:cNvSpPr>
          <p:nvPr>
            <p:ph type="dt" sz="half" idx="10"/>
          </p:nvPr>
        </p:nvSpPr>
        <p:spPr/>
        <p:txBody>
          <a:bodyPr/>
          <a:lstStyle/>
          <a:p>
            <a:fld id="{D7C95944-46D7-2644-B23A-AEB5507D0AA0}" type="datetimeFigureOut">
              <a:rPr lang="cs-CZ" smtClean="0"/>
              <a:t>20.04.2022</a:t>
            </a:fld>
            <a:endParaRPr lang="cs-CZ"/>
          </a:p>
        </p:txBody>
      </p:sp>
      <p:sp>
        <p:nvSpPr>
          <p:cNvPr id="5" name="Zástupný symbol pro zápatí 4">
            <a:extLst>
              <a:ext uri="{FF2B5EF4-FFF2-40B4-BE49-F238E27FC236}">
                <a16:creationId xmlns:a16="http://schemas.microsoft.com/office/drawing/2014/main" id="{344578A0-904F-1AC3-E447-6D97AFAF55C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51438DA-3FD8-4954-96FE-BA6D376F3AEE}"/>
              </a:ext>
            </a:extLst>
          </p:cNvPr>
          <p:cNvSpPr>
            <a:spLocks noGrp="1"/>
          </p:cNvSpPr>
          <p:nvPr>
            <p:ph type="sldNum" sz="quarter" idx="12"/>
          </p:nvPr>
        </p:nvSpPr>
        <p:spPr/>
        <p:txBody>
          <a:bodyPr/>
          <a:lstStyle/>
          <a:p>
            <a:fld id="{8F8F63A7-2B31-344B-AD2E-101C195E9993}" type="slidenum">
              <a:rPr lang="cs-CZ" smtClean="0"/>
              <a:t>‹#›</a:t>
            </a:fld>
            <a:endParaRPr lang="cs-CZ"/>
          </a:p>
        </p:txBody>
      </p:sp>
    </p:spTree>
    <p:extLst>
      <p:ext uri="{BB962C8B-B14F-4D97-AF65-F5344CB8AC3E}">
        <p14:creationId xmlns:p14="http://schemas.microsoft.com/office/powerpoint/2010/main" val="1789618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8D69A7B-E886-9553-C8D3-D6F52BBC86C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B6A2F7F-6E0F-9705-0415-F29CAD3F6B9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3E4BA4B-760C-073D-4EC1-45B3531FB2D8}"/>
              </a:ext>
            </a:extLst>
          </p:cNvPr>
          <p:cNvSpPr>
            <a:spLocks noGrp="1"/>
          </p:cNvSpPr>
          <p:nvPr>
            <p:ph type="dt" sz="half" idx="10"/>
          </p:nvPr>
        </p:nvSpPr>
        <p:spPr/>
        <p:txBody>
          <a:bodyPr/>
          <a:lstStyle/>
          <a:p>
            <a:fld id="{D7C95944-46D7-2644-B23A-AEB5507D0AA0}" type="datetimeFigureOut">
              <a:rPr lang="cs-CZ" smtClean="0"/>
              <a:t>20.04.2022</a:t>
            </a:fld>
            <a:endParaRPr lang="cs-CZ"/>
          </a:p>
        </p:txBody>
      </p:sp>
      <p:sp>
        <p:nvSpPr>
          <p:cNvPr id="5" name="Zástupný symbol pro zápatí 4">
            <a:extLst>
              <a:ext uri="{FF2B5EF4-FFF2-40B4-BE49-F238E27FC236}">
                <a16:creationId xmlns:a16="http://schemas.microsoft.com/office/drawing/2014/main" id="{FEDED768-FA7A-7C01-3249-CB55FEEC9EB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D95E972-0C29-CC8A-24A3-8E960F8CF114}"/>
              </a:ext>
            </a:extLst>
          </p:cNvPr>
          <p:cNvSpPr>
            <a:spLocks noGrp="1"/>
          </p:cNvSpPr>
          <p:nvPr>
            <p:ph type="sldNum" sz="quarter" idx="12"/>
          </p:nvPr>
        </p:nvSpPr>
        <p:spPr/>
        <p:txBody>
          <a:bodyPr/>
          <a:lstStyle/>
          <a:p>
            <a:fld id="{8F8F63A7-2B31-344B-AD2E-101C195E9993}" type="slidenum">
              <a:rPr lang="cs-CZ" smtClean="0"/>
              <a:t>‹#›</a:t>
            </a:fld>
            <a:endParaRPr lang="cs-CZ"/>
          </a:p>
        </p:txBody>
      </p:sp>
    </p:spTree>
    <p:extLst>
      <p:ext uri="{BB962C8B-B14F-4D97-AF65-F5344CB8AC3E}">
        <p14:creationId xmlns:p14="http://schemas.microsoft.com/office/powerpoint/2010/main" val="188022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C613B4-F811-69CF-817B-4F1F67479A2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F6414E9-675F-F9DA-0329-35D55300847C}"/>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5CA9B9B-1C70-122D-A35A-208F774DE2AD}"/>
              </a:ext>
            </a:extLst>
          </p:cNvPr>
          <p:cNvSpPr>
            <a:spLocks noGrp="1"/>
          </p:cNvSpPr>
          <p:nvPr>
            <p:ph type="dt" sz="half" idx="10"/>
          </p:nvPr>
        </p:nvSpPr>
        <p:spPr/>
        <p:txBody>
          <a:bodyPr/>
          <a:lstStyle/>
          <a:p>
            <a:fld id="{D7C95944-46D7-2644-B23A-AEB5507D0AA0}" type="datetimeFigureOut">
              <a:rPr lang="cs-CZ" smtClean="0"/>
              <a:t>20.04.2022</a:t>
            </a:fld>
            <a:endParaRPr lang="cs-CZ"/>
          </a:p>
        </p:txBody>
      </p:sp>
      <p:sp>
        <p:nvSpPr>
          <p:cNvPr id="5" name="Zástupný symbol pro zápatí 4">
            <a:extLst>
              <a:ext uri="{FF2B5EF4-FFF2-40B4-BE49-F238E27FC236}">
                <a16:creationId xmlns:a16="http://schemas.microsoft.com/office/drawing/2014/main" id="{C82C6CBE-9DEC-532F-4FB6-9941EF0DDEF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0F75362-3A75-0570-B45C-3AF117965065}"/>
              </a:ext>
            </a:extLst>
          </p:cNvPr>
          <p:cNvSpPr>
            <a:spLocks noGrp="1"/>
          </p:cNvSpPr>
          <p:nvPr>
            <p:ph type="sldNum" sz="quarter" idx="12"/>
          </p:nvPr>
        </p:nvSpPr>
        <p:spPr/>
        <p:txBody>
          <a:bodyPr/>
          <a:lstStyle/>
          <a:p>
            <a:fld id="{8F8F63A7-2B31-344B-AD2E-101C195E9993}" type="slidenum">
              <a:rPr lang="cs-CZ" smtClean="0"/>
              <a:t>‹#›</a:t>
            </a:fld>
            <a:endParaRPr lang="cs-CZ"/>
          </a:p>
        </p:txBody>
      </p:sp>
    </p:spTree>
    <p:extLst>
      <p:ext uri="{BB962C8B-B14F-4D97-AF65-F5344CB8AC3E}">
        <p14:creationId xmlns:p14="http://schemas.microsoft.com/office/powerpoint/2010/main" val="596862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2F3B96-3743-9C07-393B-5DC9572C3B0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680E4AE-C221-5C39-EF6C-B5D1FE8CC9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62DDACE-6611-1726-CC0F-B154002305D9}"/>
              </a:ext>
            </a:extLst>
          </p:cNvPr>
          <p:cNvSpPr>
            <a:spLocks noGrp="1"/>
          </p:cNvSpPr>
          <p:nvPr>
            <p:ph type="dt" sz="half" idx="10"/>
          </p:nvPr>
        </p:nvSpPr>
        <p:spPr/>
        <p:txBody>
          <a:bodyPr/>
          <a:lstStyle/>
          <a:p>
            <a:fld id="{D7C95944-46D7-2644-B23A-AEB5507D0AA0}" type="datetimeFigureOut">
              <a:rPr lang="cs-CZ" smtClean="0"/>
              <a:t>20.04.2022</a:t>
            </a:fld>
            <a:endParaRPr lang="cs-CZ"/>
          </a:p>
        </p:txBody>
      </p:sp>
      <p:sp>
        <p:nvSpPr>
          <p:cNvPr id="5" name="Zástupný symbol pro zápatí 4">
            <a:extLst>
              <a:ext uri="{FF2B5EF4-FFF2-40B4-BE49-F238E27FC236}">
                <a16:creationId xmlns:a16="http://schemas.microsoft.com/office/drawing/2014/main" id="{BBE9CA47-2844-4998-CD22-4C5478A30D7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969CC35-D25A-F429-EF1A-ACE55BC4324E}"/>
              </a:ext>
            </a:extLst>
          </p:cNvPr>
          <p:cNvSpPr>
            <a:spLocks noGrp="1"/>
          </p:cNvSpPr>
          <p:nvPr>
            <p:ph type="sldNum" sz="quarter" idx="12"/>
          </p:nvPr>
        </p:nvSpPr>
        <p:spPr/>
        <p:txBody>
          <a:bodyPr/>
          <a:lstStyle/>
          <a:p>
            <a:fld id="{8F8F63A7-2B31-344B-AD2E-101C195E9993}" type="slidenum">
              <a:rPr lang="cs-CZ" smtClean="0"/>
              <a:t>‹#›</a:t>
            </a:fld>
            <a:endParaRPr lang="cs-CZ"/>
          </a:p>
        </p:txBody>
      </p:sp>
    </p:spTree>
    <p:extLst>
      <p:ext uri="{BB962C8B-B14F-4D97-AF65-F5344CB8AC3E}">
        <p14:creationId xmlns:p14="http://schemas.microsoft.com/office/powerpoint/2010/main" val="1432601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FBC6AF-AE7D-E8A4-8535-34A69078322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697276E-F5E4-806A-C2C5-78EAA5AA4CF2}"/>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BE697B5-14D6-5B2F-878C-1099F9A2564C}"/>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07080ED-91AF-7F5F-F0DD-C5833F0846EA}"/>
              </a:ext>
            </a:extLst>
          </p:cNvPr>
          <p:cNvSpPr>
            <a:spLocks noGrp="1"/>
          </p:cNvSpPr>
          <p:nvPr>
            <p:ph type="dt" sz="half" idx="10"/>
          </p:nvPr>
        </p:nvSpPr>
        <p:spPr/>
        <p:txBody>
          <a:bodyPr/>
          <a:lstStyle/>
          <a:p>
            <a:fld id="{D7C95944-46D7-2644-B23A-AEB5507D0AA0}" type="datetimeFigureOut">
              <a:rPr lang="cs-CZ" smtClean="0"/>
              <a:t>20.04.2022</a:t>
            </a:fld>
            <a:endParaRPr lang="cs-CZ"/>
          </a:p>
        </p:txBody>
      </p:sp>
      <p:sp>
        <p:nvSpPr>
          <p:cNvPr id="6" name="Zástupný symbol pro zápatí 5">
            <a:extLst>
              <a:ext uri="{FF2B5EF4-FFF2-40B4-BE49-F238E27FC236}">
                <a16:creationId xmlns:a16="http://schemas.microsoft.com/office/drawing/2014/main" id="{9F582743-E832-1AB5-AA02-F6E54710D57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27EC9C0-78F0-0995-832B-1D01CAB00965}"/>
              </a:ext>
            </a:extLst>
          </p:cNvPr>
          <p:cNvSpPr>
            <a:spLocks noGrp="1"/>
          </p:cNvSpPr>
          <p:nvPr>
            <p:ph type="sldNum" sz="quarter" idx="12"/>
          </p:nvPr>
        </p:nvSpPr>
        <p:spPr/>
        <p:txBody>
          <a:bodyPr/>
          <a:lstStyle/>
          <a:p>
            <a:fld id="{8F8F63A7-2B31-344B-AD2E-101C195E9993}" type="slidenum">
              <a:rPr lang="cs-CZ" smtClean="0"/>
              <a:t>‹#›</a:t>
            </a:fld>
            <a:endParaRPr lang="cs-CZ"/>
          </a:p>
        </p:txBody>
      </p:sp>
    </p:spTree>
    <p:extLst>
      <p:ext uri="{BB962C8B-B14F-4D97-AF65-F5344CB8AC3E}">
        <p14:creationId xmlns:p14="http://schemas.microsoft.com/office/powerpoint/2010/main" val="3621179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20D6F0-FDEC-C402-9781-E5FD3F0956D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E898D55-BFF6-73D6-C8D3-3673E5E7D2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AE9E2D64-ADCA-77ED-F19F-1B0107A76D89}"/>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CDF737D-8E43-CE79-F079-8E6F8FD64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D897B26-4732-CE32-F7E3-F5B6DA982AC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A7D3724-78F8-4EDF-2EFC-CA4C77B03D69}"/>
              </a:ext>
            </a:extLst>
          </p:cNvPr>
          <p:cNvSpPr>
            <a:spLocks noGrp="1"/>
          </p:cNvSpPr>
          <p:nvPr>
            <p:ph type="dt" sz="half" idx="10"/>
          </p:nvPr>
        </p:nvSpPr>
        <p:spPr/>
        <p:txBody>
          <a:bodyPr/>
          <a:lstStyle/>
          <a:p>
            <a:fld id="{D7C95944-46D7-2644-B23A-AEB5507D0AA0}" type="datetimeFigureOut">
              <a:rPr lang="cs-CZ" smtClean="0"/>
              <a:t>20.04.2022</a:t>
            </a:fld>
            <a:endParaRPr lang="cs-CZ"/>
          </a:p>
        </p:txBody>
      </p:sp>
      <p:sp>
        <p:nvSpPr>
          <p:cNvPr id="8" name="Zástupný symbol pro zápatí 7">
            <a:extLst>
              <a:ext uri="{FF2B5EF4-FFF2-40B4-BE49-F238E27FC236}">
                <a16:creationId xmlns:a16="http://schemas.microsoft.com/office/drawing/2014/main" id="{9AF35D2B-7900-7BA1-A0EF-9347B29A910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35464748-D98D-CED0-7046-DD2C6BB76468}"/>
              </a:ext>
            </a:extLst>
          </p:cNvPr>
          <p:cNvSpPr>
            <a:spLocks noGrp="1"/>
          </p:cNvSpPr>
          <p:nvPr>
            <p:ph type="sldNum" sz="quarter" idx="12"/>
          </p:nvPr>
        </p:nvSpPr>
        <p:spPr/>
        <p:txBody>
          <a:bodyPr/>
          <a:lstStyle/>
          <a:p>
            <a:fld id="{8F8F63A7-2B31-344B-AD2E-101C195E9993}" type="slidenum">
              <a:rPr lang="cs-CZ" smtClean="0"/>
              <a:t>‹#›</a:t>
            </a:fld>
            <a:endParaRPr lang="cs-CZ"/>
          </a:p>
        </p:txBody>
      </p:sp>
    </p:spTree>
    <p:extLst>
      <p:ext uri="{BB962C8B-B14F-4D97-AF65-F5344CB8AC3E}">
        <p14:creationId xmlns:p14="http://schemas.microsoft.com/office/powerpoint/2010/main" val="1137028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40D339-4568-3C2D-FA83-C62C5084809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32D5F98-D542-BF67-924E-12A503B9BEEC}"/>
              </a:ext>
            </a:extLst>
          </p:cNvPr>
          <p:cNvSpPr>
            <a:spLocks noGrp="1"/>
          </p:cNvSpPr>
          <p:nvPr>
            <p:ph type="dt" sz="half" idx="10"/>
          </p:nvPr>
        </p:nvSpPr>
        <p:spPr/>
        <p:txBody>
          <a:bodyPr/>
          <a:lstStyle/>
          <a:p>
            <a:fld id="{D7C95944-46D7-2644-B23A-AEB5507D0AA0}" type="datetimeFigureOut">
              <a:rPr lang="cs-CZ" smtClean="0"/>
              <a:t>20.04.2022</a:t>
            </a:fld>
            <a:endParaRPr lang="cs-CZ"/>
          </a:p>
        </p:txBody>
      </p:sp>
      <p:sp>
        <p:nvSpPr>
          <p:cNvPr id="4" name="Zástupný symbol pro zápatí 3">
            <a:extLst>
              <a:ext uri="{FF2B5EF4-FFF2-40B4-BE49-F238E27FC236}">
                <a16:creationId xmlns:a16="http://schemas.microsoft.com/office/drawing/2014/main" id="{E822DDA0-4833-31ED-814C-1F7BBD77C8A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52347DB-8009-6E68-CB56-A630B0EF98AA}"/>
              </a:ext>
            </a:extLst>
          </p:cNvPr>
          <p:cNvSpPr>
            <a:spLocks noGrp="1"/>
          </p:cNvSpPr>
          <p:nvPr>
            <p:ph type="sldNum" sz="quarter" idx="12"/>
          </p:nvPr>
        </p:nvSpPr>
        <p:spPr/>
        <p:txBody>
          <a:bodyPr/>
          <a:lstStyle/>
          <a:p>
            <a:fld id="{8F8F63A7-2B31-344B-AD2E-101C195E9993}" type="slidenum">
              <a:rPr lang="cs-CZ" smtClean="0"/>
              <a:t>‹#›</a:t>
            </a:fld>
            <a:endParaRPr lang="cs-CZ"/>
          </a:p>
        </p:txBody>
      </p:sp>
    </p:spTree>
    <p:extLst>
      <p:ext uri="{BB962C8B-B14F-4D97-AF65-F5344CB8AC3E}">
        <p14:creationId xmlns:p14="http://schemas.microsoft.com/office/powerpoint/2010/main" val="683171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54E721B-BE63-C883-7FB1-3503F0F90D71}"/>
              </a:ext>
            </a:extLst>
          </p:cNvPr>
          <p:cNvSpPr>
            <a:spLocks noGrp="1"/>
          </p:cNvSpPr>
          <p:nvPr>
            <p:ph type="dt" sz="half" idx="10"/>
          </p:nvPr>
        </p:nvSpPr>
        <p:spPr/>
        <p:txBody>
          <a:bodyPr/>
          <a:lstStyle/>
          <a:p>
            <a:fld id="{D7C95944-46D7-2644-B23A-AEB5507D0AA0}" type="datetimeFigureOut">
              <a:rPr lang="cs-CZ" smtClean="0"/>
              <a:t>20.04.2022</a:t>
            </a:fld>
            <a:endParaRPr lang="cs-CZ"/>
          </a:p>
        </p:txBody>
      </p:sp>
      <p:sp>
        <p:nvSpPr>
          <p:cNvPr id="3" name="Zástupný symbol pro zápatí 2">
            <a:extLst>
              <a:ext uri="{FF2B5EF4-FFF2-40B4-BE49-F238E27FC236}">
                <a16:creationId xmlns:a16="http://schemas.microsoft.com/office/drawing/2014/main" id="{C0BB2FD1-4AB1-B7A6-B3B1-5D39C3FD637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75A2F83-B046-C916-B5B0-C94BE67AEC7A}"/>
              </a:ext>
            </a:extLst>
          </p:cNvPr>
          <p:cNvSpPr>
            <a:spLocks noGrp="1"/>
          </p:cNvSpPr>
          <p:nvPr>
            <p:ph type="sldNum" sz="quarter" idx="12"/>
          </p:nvPr>
        </p:nvSpPr>
        <p:spPr/>
        <p:txBody>
          <a:bodyPr/>
          <a:lstStyle/>
          <a:p>
            <a:fld id="{8F8F63A7-2B31-344B-AD2E-101C195E9993}" type="slidenum">
              <a:rPr lang="cs-CZ" smtClean="0"/>
              <a:t>‹#›</a:t>
            </a:fld>
            <a:endParaRPr lang="cs-CZ"/>
          </a:p>
        </p:txBody>
      </p:sp>
    </p:spTree>
    <p:extLst>
      <p:ext uri="{BB962C8B-B14F-4D97-AF65-F5344CB8AC3E}">
        <p14:creationId xmlns:p14="http://schemas.microsoft.com/office/powerpoint/2010/main" val="2732609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330A0D-8243-9D48-E601-A5A4DB9DF58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4F82491-67EE-FEDD-2123-3B25ECD000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16116470-1D6E-896D-62C4-218669E51A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59B2E31-0A7E-2F08-6354-6BCDE527B09E}"/>
              </a:ext>
            </a:extLst>
          </p:cNvPr>
          <p:cNvSpPr>
            <a:spLocks noGrp="1"/>
          </p:cNvSpPr>
          <p:nvPr>
            <p:ph type="dt" sz="half" idx="10"/>
          </p:nvPr>
        </p:nvSpPr>
        <p:spPr/>
        <p:txBody>
          <a:bodyPr/>
          <a:lstStyle/>
          <a:p>
            <a:fld id="{D7C95944-46D7-2644-B23A-AEB5507D0AA0}" type="datetimeFigureOut">
              <a:rPr lang="cs-CZ" smtClean="0"/>
              <a:t>20.04.2022</a:t>
            </a:fld>
            <a:endParaRPr lang="cs-CZ"/>
          </a:p>
        </p:txBody>
      </p:sp>
      <p:sp>
        <p:nvSpPr>
          <p:cNvPr id="6" name="Zástupný symbol pro zápatí 5">
            <a:extLst>
              <a:ext uri="{FF2B5EF4-FFF2-40B4-BE49-F238E27FC236}">
                <a16:creationId xmlns:a16="http://schemas.microsoft.com/office/drawing/2014/main" id="{2B804350-AE7D-33ED-EE31-8EA15D15129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F907005-91FA-9338-15B7-85553248047F}"/>
              </a:ext>
            </a:extLst>
          </p:cNvPr>
          <p:cNvSpPr>
            <a:spLocks noGrp="1"/>
          </p:cNvSpPr>
          <p:nvPr>
            <p:ph type="sldNum" sz="quarter" idx="12"/>
          </p:nvPr>
        </p:nvSpPr>
        <p:spPr/>
        <p:txBody>
          <a:bodyPr/>
          <a:lstStyle/>
          <a:p>
            <a:fld id="{8F8F63A7-2B31-344B-AD2E-101C195E9993}" type="slidenum">
              <a:rPr lang="cs-CZ" smtClean="0"/>
              <a:t>‹#›</a:t>
            </a:fld>
            <a:endParaRPr lang="cs-CZ"/>
          </a:p>
        </p:txBody>
      </p:sp>
    </p:spTree>
    <p:extLst>
      <p:ext uri="{BB962C8B-B14F-4D97-AF65-F5344CB8AC3E}">
        <p14:creationId xmlns:p14="http://schemas.microsoft.com/office/powerpoint/2010/main" val="3682288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5DFAE1-8D49-3655-413B-876CED038F6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570211B-0EDE-D8FD-4C81-10B682326F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0E229373-339A-1E32-D7D8-074C2CA8D4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5784CB8-C8FB-B2A2-B769-30BFED533E61}"/>
              </a:ext>
            </a:extLst>
          </p:cNvPr>
          <p:cNvSpPr>
            <a:spLocks noGrp="1"/>
          </p:cNvSpPr>
          <p:nvPr>
            <p:ph type="dt" sz="half" idx="10"/>
          </p:nvPr>
        </p:nvSpPr>
        <p:spPr/>
        <p:txBody>
          <a:bodyPr/>
          <a:lstStyle/>
          <a:p>
            <a:fld id="{D7C95944-46D7-2644-B23A-AEB5507D0AA0}" type="datetimeFigureOut">
              <a:rPr lang="cs-CZ" smtClean="0"/>
              <a:t>20.04.2022</a:t>
            </a:fld>
            <a:endParaRPr lang="cs-CZ"/>
          </a:p>
        </p:txBody>
      </p:sp>
      <p:sp>
        <p:nvSpPr>
          <p:cNvPr id="6" name="Zástupný symbol pro zápatí 5">
            <a:extLst>
              <a:ext uri="{FF2B5EF4-FFF2-40B4-BE49-F238E27FC236}">
                <a16:creationId xmlns:a16="http://schemas.microsoft.com/office/drawing/2014/main" id="{4D19F7CE-157D-4092-9023-D8948D8117C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3C694D5-D1C2-CE78-934E-55888C80FD22}"/>
              </a:ext>
            </a:extLst>
          </p:cNvPr>
          <p:cNvSpPr>
            <a:spLocks noGrp="1"/>
          </p:cNvSpPr>
          <p:nvPr>
            <p:ph type="sldNum" sz="quarter" idx="12"/>
          </p:nvPr>
        </p:nvSpPr>
        <p:spPr/>
        <p:txBody>
          <a:bodyPr/>
          <a:lstStyle/>
          <a:p>
            <a:fld id="{8F8F63A7-2B31-344B-AD2E-101C195E9993}" type="slidenum">
              <a:rPr lang="cs-CZ" smtClean="0"/>
              <a:t>‹#›</a:t>
            </a:fld>
            <a:endParaRPr lang="cs-CZ"/>
          </a:p>
        </p:txBody>
      </p:sp>
    </p:spTree>
    <p:extLst>
      <p:ext uri="{BB962C8B-B14F-4D97-AF65-F5344CB8AC3E}">
        <p14:creationId xmlns:p14="http://schemas.microsoft.com/office/powerpoint/2010/main" val="2502737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3173CA0-DAB6-96A6-F957-A24EB4106D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ADEBE9F1-F881-D85B-2DEA-E1D4351076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897509C-E048-E738-F6D0-3EF30B0083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95944-46D7-2644-B23A-AEB5507D0AA0}" type="datetimeFigureOut">
              <a:rPr lang="cs-CZ" smtClean="0"/>
              <a:t>20.04.2022</a:t>
            </a:fld>
            <a:endParaRPr lang="cs-CZ"/>
          </a:p>
        </p:txBody>
      </p:sp>
      <p:sp>
        <p:nvSpPr>
          <p:cNvPr id="5" name="Zástupný symbol pro zápatí 4">
            <a:extLst>
              <a:ext uri="{FF2B5EF4-FFF2-40B4-BE49-F238E27FC236}">
                <a16:creationId xmlns:a16="http://schemas.microsoft.com/office/drawing/2014/main" id="{18DF1C2A-FD18-6D4E-3C64-90C95109AE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65952CBE-F5EB-044F-211E-C9F7DD514F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8F63A7-2B31-344B-AD2E-101C195E9993}" type="slidenum">
              <a:rPr lang="cs-CZ" smtClean="0"/>
              <a:t>‹#›</a:t>
            </a:fld>
            <a:endParaRPr lang="cs-CZ"/>
          </a:p>
        </p:txBody>
      </p:sp>
    </p:spTree>
    <p:extLst>
      <p:ext uri="{BB962C8B-B14F-4D97-AF65-F5344CB8AC3E}">
        <p14:creationId xmlns:p14="http://schemas.microsoft.com/office/powerpoint/2010/main" val="3002387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řibližný obrázek šachových pěšců">
            <a:extLst>
              <a:ext uri="{FF2B5EF4-FFF2-40B4-BE49-F238E27FC236}">
                <a16:creationId xmlns:a16="http://schemas.microsoft.com/office/drawing/2014/main" id="{5B51EC8C-8CBC-3020-5974-6EAA3651288E}"/>
              </a:ext>
            </a:extLst>
          </p:cNvPr>
          <p:cNvPicPr>
            <a:picLocks noChangeAspect="1"/>
          </p:cNvPicPr>
          <p:nvPr/>
        </p:nvPicPr>
        <p:blipFill rotWithShape="1">
          <a:blip r:embed="rId2">
            <a:alphaModFix amt="50000"/>
          </a:blip>
          <a:srcRect t="14449"/>
          <a:stretch/>
        </p:blipFill>
        <p:spPr>
          <a:xfrm>
            <a:off x="20" y="1"/>
            <a:ext cx="12191980" cy="6857999"/>
          </a:xfrm>
          <a:prstGeom prst="rect">
            <a:avLst/>
          </a:prstGeom>
        </p:spPr>
      </p:pic>
      <p:sp>
        <p:nvSpPr>
          <p:cNvPr id="2" name="Nadpis 1">
            <a:extLst>
              <a:ext uri="{FF2B5EF4-FFF2-40B4-BE49-F238E27FC236}">
                <a16:creationId xmlns:a16="http://schemas.microsoft.com/office/drawing/2014/main" id="{A4A91883-C887-0E59-971D-767C48A6B79A}"/>
              </a:ext>
            </a:extLst>
          </p:cNvPr>
          <p:cNvSpPr>
            <a:spLocks noGrp="1"/>
          </p:cNvSpPr>
          <p:nvPr>
            <p:ph type="ctrTitle"/>
          </p:nvPr>
        </p:nvSpPr>
        <p:spPr>
          <a:xfrm>
            <a:off x="1524000" y="1122362"/>
            <a:ext cx="9144000" cy="2900518"/>
          </a:xfrm>
        </p:spPr>
        <p:txBody>
          <a:bodyPr>
            <a:normAutofit/>
          </a:bodyPr>
          <a:lstStyle/>
          <a:p>
            <a:r>
              <a:rPr lang="cs-CZ">
                <a:solidFill>
                  <a:srgbClr val="FFFFFF"/>
                </a:solidFill>
              </a:rPr>
              <a:t>Rozvod a Cochemský model</a:t>
            </a:r>
          </a:p>
        </p:txBody>
      </p:sp>
      <p:sp>
        <p:nvSpPr>
          <p:cNvPr id="3" name="Podnadpis 2">
            <a:extLst>
              <a:ext uri="{FF2B5EF4-FFF2-40B4-BE49-F238E27FC236}">
                <a16:creationId xmlns:a16="http://schemas.microsoft.com/office/drawing/2014/main" id="{805AB929-B4B6-5BFE-CFED-9680C75B369C}"/>
              </a:ext>
            </a:extLst>
          </p:cNvPr>
          <p:cNvSpPr>
            <a:spLocks noGrp="1"/>
          </p:cNvSpPr>
          <p:nvPr>
            <p:ph type="subTitle" idx="1"/>
          </p:nvPr>
        </p:nvSpPr>
        <p:spPr>
          <a:xfrm>
            <a:off x="1524000" y="4159404"/>
            <a:ext cx="9144000" cy="1098395"/>
          </a:xfrm>
        </p:spPr>
        <p:txBody>
          <a:bodyPr>
            <a:normAutofit/>
          </a:bodyPr>
          <a:lstStyle/>
          <a:p>
            <a:endParaRPr lang="cs-CZ">
              <a:solidFill>
                <a:srgbClr val="FFFFFF"/>
              </a:solidFill>
            </a:endParaRPr>
          </a:p>
        </p:txBody>
      </p:sp>
    </p:spTree>
    <p:extLst>
      <p:ext uri="{BB962C8B-B14F-4D97-AF65-F5344CB8AC3E}">
        <p14:creationId xmlns:p14="http://schemas.microsoft.com/office/powerpoint/2010/main" val="245242456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DC5183-4212-F2A6-E58B-9D9E612D2BE8}"/>
              </a:ext>
            </a:extLst>
          </p:cNvPr>
          <p:cNvSpPr>
            <a:spLocks noGrp="1"/>
          </p:cNvSpPr>
          <p:nvPr>
            <p:ph type="title"/>
          </p:nvPr>
        </p:nvSpPr>
        <p:spPr/>
        <p:txBody>
          <a:bodyPr/>
          <a:lstStyle/>
          <a:p>
            <a:r>
              <a:rPr lang="cs-CZ" dirty="0" err="1"/>
              <a:t>Cochemský</a:t>
            </a:r>
            <a:r>
              <a:rPr lang="cs-CZ" dirty="0"/>
              <a:t> model</a:t>
            </a:r>
          </a:p>
        </p:txBody>
      </p:sp>
      <p:sp>
        <p:nvSpPr>
          <p:cNvPr id="3" name="Zástupný obsah 2">
            <a:extLst>
              <a:ext uri="{FF2B5EF4-FFF2-40B4-BE49-F238E27FC236}">
                <a16:creationId xmlns:a16="http://schemas.microsoft.com/office/drawing/2014/main" id="{9BC19EDA-2D8F-75E2-048C-B600964B4CBE}"/>
              </a:ext>
            </a:extLst>
          </p:cNvPr>
          <p:cNvSpPr>
            <a:spLocks noGrp="1"/>
          </p:cNvSpPr>
          <p:nvPr>
            <p:ph idx="1"/>
          </p:nvPr>
        </p:nvSpPr>
        <p:spPr/>
        <p:txBody>
          <a:bodyPr/>
          <a:lstStyle/>
          <a:p>
            <a:r>
              <a:rPr lang="cs-CZ" dirty="0"/>
              <a:t>Nezajímá se o kompetence rodičů</a:t>
            </a:r>
          </a:p>
          <a:p>
            <a:r>
              <a:rPr lang="cs-CZ" dirty="0"/>
              <a:t>Nezajímá se o aktivity advokátů</a:t>
            </a:r>
          </a:p>
          <a:p>
            <a:r>
              <a:rPr lang="cs-CZ" dirty="0"/>
              <a:t>Klasický model – stát rozhoduje o péči</a:t>
            </a:r>
          </a:p>
          <a:p>
            <a:r>
              <a:rPr lang="cs-CZ" dirty="0" err="1"/>
              <a:t>Cochemský</a:t>
            </a:r>
            <a:r>
              <a:rPr lang="cs-CZ" dirty="0"/>
              <a:t> model – rodiče rozhodují a plánují</a:t>
            </a:r>
          </a:p>
          <a:p>
            <a:endParaRPr lang="cs-CZ" dirty="0"/>
          </a:p>
        </p:txBody>
      </p:sp>
    </p:spTree>
    <p:extLst>
      <p:ext uri="{BB962C8B-B14F-4D97-AF65-F5344CB8AC3E}">
        <p14:creationId xmlns:p14="http://schemas.microsoft.com/office/powerpoint/2010/main" val="3974411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E55B8F-1A45-AA54-D048-1E8B44A48EE2}"/>
              </a:ext>
            </a:extLst>
          </p:cNvPr>
          <p:cNvSpPr>
            <a:spLocks noGrp="1"/>
          </p:cNvSpPr>
          <p:nvPr>
            <p:ph type="title"/>
          </p:nvPr>
        </p:nvSpPr>
        <p:spPr/>
        <p:txBody>
          <a:bodyPr/>
          <a:lstStyle/>
          <a:p>
            <a:r>
              <a:rPr lang="cs-CZ" dirty="0"/>
              <a:t>Potřeby dětí</a:t>
            </a:r>
          </a:p>
        </p:txBody>
      </p:sp>
      <p:sp>
        <p:nvSpPr>
          <p:cNvPr id="3" name="Zástupný obsah 2">
            <a:extLst>
              <a:ext uri="{FF2B5EF4-FFF2-40B4-BE49-F238E27FC236}">
                <a16:creationId xmlns:a16="http://schemas.microsoft.com/office/drawing/2014/main" id="{E4A407C1-49C3-C414-6263-66E149B9378E}"/>
              </a:ext>
            </a:extLst>
          </p:cNvPr>
          <p:cNvSpPr>
            <a:spLocks noGrp="1"/>
          </p:cNvSpPr>
          <p:nvPr>
            <p:ph idx="1"/>
          </p:nvPr>
        </p:nvSpPr>
        <p:spPr/>
        <p:txBody>
          <a:bodyPr/>
          <a:lstStyle/>
          <a:p>
            <a:r>
              <a:rPr lang="cs-CZ" dirty="0"/>
              <a:t>Dobro dětí – pozice dítěte</a:t>
            </a:r>
          </a:p>
          <a:p>
            <a:r>
              <a:rPr lang="cs-CZ" dirty="0"/>
              <a:t>Mít oba rodiče</a:t>
            </a:r>
          </a:p>
          <a:p>
            <a:r>
              <a:rPr lang="cs-CZ" dirty="0"/>
              <a:t>Co to je? – práce ve skupině</a:t>
            </a:r>
          </a:p>
        </p:txBody>
      </p:sp>
    </p:spTree>
    <p:extLst>
      <p:ext uri="{BB962C8B-B14F-4D97-AF65-F5344CB8AC3E}">
        <p14:creationId xmlns:p14="http://schemas.microsoft.com/office/powerpoint/2010/main" val="805347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F9C318-B6B5-A841-BD53-370FFD191DFE}"/>
              </a:ext>
            </a:extLst>
          </p:cNvPr>
          <p:cNvSpPr>
            <a:spLocks noGrp="1"/>
          </p:cNvSpPr>
          <p:nvPr>
            <p:ph type="title"/>
          </p:nvPr>
        </p:nvSpPr>
        <p:spPr/>
        <p:txBody>
          <a:bodyPr/>
          <a:lstStyle/>
          <a:p>
            <a:r>
              <a:rPr lang="cs-CZ" dirty="0"/>
              <a:t>Vztahy v rodině – </a:t>
            </a:r>
            <a:r>
              <a:rPr lang="cs-CZ" dirty="0" err="1"/>
              <a:t>patchwork</a:t>
            </a:r>
            <a:r>
              <a:rPr lang="cs-CZ" dirty="0"/>
              <a:t> </a:t>
            </a:r>
            <a:r>
              <a:rPr lang="cs-CZ" dirty="0" err="1"/>
              <a:t>family</a:t>
            </a:r>
            <a:endParaRPr lang="cs-CZ" dirty="0"/>
          </a:p>
        </p:txBody>
      </p:sp>
      <p:sp>
        <p:nvSpPr>
          <p:cNvPr id="3" name="Zástupný obsah 2">
            <a:extLst>
              <a:ext uri="{FF2B5EF4-FFF2-40B4-BE49-F238E27FC236}">
                <a16:creationId xmlns:a16="http://schemas.microsoft.com/office/drawing/2014/main" id="{BEFED26C-927E-5544-A15C-9193CD715FDD}"/>
              </a:ext>
            </a:extLst>
          </p:cNvPr>
          <p:cNvSpPr>
            <a:spLocks noGrp="1"/>
          </p:cNvSpPr>
          <p:nvPr>
            <p:ph idx="1"/>
          </p:nvPr>
        </p:nvSpPr>
        <p:spPr>
          <a:xfrm>
            <a:off x="938561" y="1390727"/>
            <a:ext cx="10515600" cy="4351338"/>
          </a:xfrm>
        </p:spPr>
        <p:txBody>
          <a:bodyPr/>
          <a:lstStyle/>
          <a:p>
            <a:r>
              <a:rPr lang="cs-CZ" dirty="0"/>
              <a:t>Manželství a rozchodu, partnerství</a:t>
            </a:r>
          </a:p>
          <a:p>
            <a:r>
              <a:rPr lang="cs-CZ" dirty="0"/>
              <a:t>Děti v tomto systému </a:t>
            </a:r>
          </a:p>
        </p:txBody>
      </p:sp>
      <p:sp>
        <p:nvSpPr>
          <p:cNvPr id="4" name="Ovál 3">
            <a:extLst>
              <a:ext uri="{FF2B5EF4-FFF2-40B4-BE49-F238E27FC236}">
                <a16:creationId xmlns:a16="http://schemas.microsoft.com/office/drawing/2014/main" id="{792C0A7C-51AF-234B-824C-6361756C88C3}"/>
              </a:ext>
            </a:extLst>
          </p:cNvPr>
          <p:cNvSpPr/>
          <p:nvPr/>
        </p:nvSpPr>
        <p:spPr>
          <a:xfrm>
            <a:off x="4449336" y="2497873"/>
            <a:ext cx="3434576" cy="324419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a:extLst>
              <a:ext uri="{FF2B5EF4-FFF2-40B4-BE49-F238E27FC236}">
                <a16:creationId xmlns:a16="http://schemas.microsoft.com/office/drawing/2014/main" id="{AD5F1EAD-DA61-3A45-838A-72FAE180E8D1}"/>
              </a:ext>
            </a:extLst>
          </p:cNvPr>
          <p:cNvSpPr/>
          <p:nvPr/>
        </p:nvSpPr>
        <p:spPr>
          <a:xfrm>
            <a:off x="2107580" y="3546088"/>
            <a:ext cx="3679903" cy="31557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vál 6">
            <a:extLst>
              <a:ext uri="{FF2B5EF4-FFF2-40B4-BE49-F238E27FC236}">
                <a16:creationId xmlns:a16="http://schemas.microsoft.com/office/drawing/2014/main" id="{79325CA7-B6BB-9844-A664-F1E5D1572091}"/>
              </a:ext>
            </a:extLst>
          </p:cNvPr>
          <p:cNvSpPr/>
          <p:nvPr/>
        </p:nvSpPr>
        <p:spPr>
          <a:xfrm>
            <a:off x="6956502" y="2497873"/>
            <a:ext cx="3971693" cy="345687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a:extLst>
              <a:ext uri="{FF2B5EF4-FFF2-40B4-BE49-F238E27FC236}">
                <a16:creationId xmlns:a16="http://schemas.microsoft.com/office/drawing/2014/main" id="{D3B0346C-2638-6944-90B2-7CD461F6DFBC}"/>
              </a:ext>
            </a:extLst>
          </p:cNvPr>
          <p:cNvSpPr/>
          <p:nvPr/>
        </p:nvSpPr>
        <p:spPr>
          <a:xfrm>
            <a:off x="5196468" y="3111190"/>
            <a:ext cx="591015" cy="624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a:extLst>
              <a:ext uri="{FF2B5EF4-FFF2-40B4-BE49-F238E27FC236}">
                <a16:creationId xmlns:a16="http://schemas.microsoft.com/office/drawing/2014/main" id="{9AAADB34-C1E5-E743-BA17-2E33CDABC91A}"/>
              </a:ext>
            </a:extLst>
          </p:cNvPr>
          <p:cNvSpPr/>
          <p:nvPr/>
        </p:nvSpPr>
        <p:spPr>
          <a:xfrm>
            <a:off x="6166624" y="3010830"/>
            <a:ext cx="611458" cy="7248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rojúhelník 9">
            <a:extLst>
              <a:ext uri="{FF2B5EF4-FFF2-40B4-BE49-F238E27FC236}">
                <a16:creationId xmlns:a16="http://schemas.microsoft.com/office/drawing/2014/main" id="{A62F2F0A-47BC-DC4A-AA93-DBAA3B95D50C}"/>
              </a:ext>
            </a:extLst>
          </p:cNvPr>
          <p:cNvSpPr/>
          <p:nvPr/>
        </p:nvSpPr>
        <p:spPr>
          <a:xfrm>
            <a:off x="5887844" y="4226312"/>
            <a:ext cx="611458" cy="79173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vál 10">
            <a:extLst>
              <a:ext uri="{FF2B5EF4-FFF2-40B4-BE49-F238E27FC236}">
                <a16:creationId xmlns:a16="http://schemas.microsoft.com/office/drawing/2014/main" id="{18D0AC4B-BDAB-1A42-8694-A759FB9BDA8F}"/>
              </a:ext>
            </a:extLst>
          </p:cNvPr>
          <p:cNvSpPr/>
          <p:nvPr/>
        </p:nvSpPr>
        <p:spPr>
          <a:xfrm>
            <a:off x="3064726" y="4382429"/>
            <a:ext cx="748991" cy="85864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délník 11">
            <a:extLst>
              <a:ext uri="{FF2B5EF4-FFF2-40B4-BE49-F238E27FC236}">
                <a16:creationId xmlns:a16="http://schemas.microsoft.com/office/drawing/2014/main" id="{D6F8295E-BD06-8D44-A365-DA73658667A1}"/>
              </a:ext>
            </a:extLst>
          </p:cNvPr>
          <p:cNvSpPr/>
          <p:nvPr/>
        </p:nvSpPr>
        <p:spPr>
          <a:xfrm>
            <a:off x="2352907" y="4616605"/>
            <a:ext cx="657922" cy="65792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rojúhelník 12">
            <a:extLst>
              <a:ext uri="{FF2B5EF4-FFF2-40B4-BE49-F238E27FC236}">
                <a16:creationId xmlns:a16="http://schemas.microsoft.com/office/drawing/2014/main" id="{C00CC02C-0A8B-834A-83D6-B83D5F9ABBB5}"/>
              </a:ext>
            </a:extLst>
          </p:cNvPr>
          <p:cNvSpPr/>
          <p:nvPr/>
        </p:nvSpPr>
        <p:spPr>
          <a:xfrm>
            <a:off x="4652845" y="3925229"/>
            <a:ext cx="548269" cy="635620"/>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Trojúhelník 13">
            <a:extLst>
              <a:ext uri="{FF2B5EF4-FFF2-40B4-BE49-F238E27FC236}">
                <a16:creationId xmlns:a16="http://schemas.microsoft.com/office/drawing/2014/main" id="{DCBAB43D-D69A-3042-A8B8-4BB13277BDDA}"/>
              </a:ext>
            </a:extLst>
          </p:cNvPr>
          <p:cNvSpPr/>
          <p:nvPr/>
        </p:nvSpPr>
        <p:spPr>
          <a:xfrm>
            <a:off x="4992493" y="4560849"/>
            <a:ext cx="720183" cy="718847"/>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Obdélník 14">
            <a:extLst>
              <a:ext uri="{FF2B5EF4-FFF2-40B4-BE49-F238E27FC236}">
                <a16:creationId xmlns:a16="http://schemas.microsoft.com/office/drawing/2014/main" id="{318AC67F-3F0E-8945-A99F-E7C23B4EB176}"/>
              </a:ext>
            </a:extLst>
          </p:cNvPr>
          <p:cNvSpPr/>
          <p:nvPr/>
        </p:nvSpPr>
        <p:spPr>
          <a:xfrm>
            <a:off x="9623502" y="3311912"/>
            <a:ext cx="892098" cy="931127"/>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Ovál 15">
            <a:extLst>
              <a:ext uri="{FF2B5EF4-FFF2-40B4-BE49-F238E27FC236}">
                <a16:creationId xmlns:a16="http://schemas.microsoft.com/office/drawing/2014/main" id="{C703E68F-D7E6-AC44-A1ED-BC5BF6330D7F}"/>
              </a:ext>
            </a:extLst>
          </p:cNvPr>
          <p:cNvSpPr/>
          <p:nvPr/>
        </p:nvSpPr>
        <p:spPr>
          <a:xfrm>
            <a:off x="8216590" y="3250813"/>
            <a:ext cx="983166" cy="1131616"/>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Trojúhelník 16">
            <a:extLst>
              <a:ext uri="{FF2B5EF4-FFF2-40B4-BE49-F238E27FC236}">
                <a16:creationId xmlns:a16="http://schemas.microsoft.com/office/drawing/2014/main" id="{BC8A4024-3341-134E-95B3-5AC74A7BC9B0}"/>
              </a:ext>
            </a:extLst>
          </p:cNvPr>
          <p:cNvSpPr/>
          <p:nvPr/>
        </p:nvSpPr>
        <p:spPr>
          <a:xfrm>
            <a:off x="7151182" y="3369458"/>
            <a:ext cx="525037" cy="816033"/>
          </a:xfrm>
          <a:prstGeom prs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Trojúhelník 17">
            <a:extLst>
              <a:ext uri="{FF2B5EF4-FFF2-40B4-BE49-F238E27FC236}">
                <a16:creationId xmlns:a16="http://schemas.microsoft.com/office/drawing/2014/main" id="{C1C0D7DF-3F31-8C47-84CD-E65400299AE6}"/>
              </a:ext>
            </a:extLst>
          </p:cNvPr>
          <p:cNvSpPr/>
          <p:nvPr/>
        </p:nvSpPr>
        <p:spPr>
          <a:xfrm>
            <a:off x="7225990" y="4243039"/>
            <a:ext cx="464634" cy="677233"/>
          </a:xfrm>
          <a:prstGeom prs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Trojúhelník 18">
            <a:extLst>
              <a:ext uri="{FF2B5EF4-FFF2-40B4-BE49-F238E27FC236}">
                <a16:creationId xmlns:a16="http://schemas.microsoft.com/office/drawing/2014/main" id="{153A5E5C-F494-EE4C-B541-02BA45D522CE}"/>
              </a:ext>
            </a:extLst>
          </p:cNvPr>
          <p:cNvSpPr/>
          <p:nvPr/>
        </p:nvSpPr>
        <p:spPr>
          <a:xfrm>
            <a:off x="3590693" y="5586761"/>
            <a:ext cx="858643" cy="71367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Trojúhelník 19">
            <a:extLst>
              <a:ext uri="{FF2B5EF4-FFF2-40B4-BE49-F238E27FC236}">
                <a16:creationId xmlns:a16="http://schemas.microsoft.com/office/drawing/2014/main" id="{625EE573-3339-294A-9A5A-A4518305325E}"/>
              </a:ext>
            </a:extLst>
          </p:cNvPr>
          <p:cNvSpPr/>
          <p:nvPr/>
        </p:nvSpPr>
        <p:spPr>
          <a:xfrm>
            <a:off x="9199756" y="4811751"/>
            <a:ext cx="769434" cy="679818"/>
          </a:xfrm>
          <a:prstGeom prs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212033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E68757-EAE7-EFC2-857B-DB243ECEAF68}"/>
              </a:ext>
            </a:extLst>
          </p:cNvPr>
          <p:cNvSpPr>
            <a:spLocks noGrp="1"/>
          </p:cNvSpPr>
          <p:nvPr>
            <p:ph type="ctrTitle"/>
          </p:nvPr>
        </p:nvSpPr>
        <p:spPr/>
        <p:txBody>
          <a:bodyPr/>
          <a:lstStyle/>
          <a:p>
            <a:r>
              <a:rPr lang="cs-CZ" dirty="0"/>
              <a:t>Rozvod – rizikový rodič</a:t>
            </a:r>
          </a:p>
        </p:txBody>
      </p:sp>
      <p:sp>
        <p:nvSpPr>
          <p:cNvPr id="3" name="Podnadpis 2">
            <a:extLst>
              <a:ext uri="{FF2B5EF4-FFF2-40B4-BE49-F238E27FC236}">
                <a16:creationId xmlns:a16="http://schemas.microsoft.com/office/drawing/2014/main" id="{A7A1FECA-A446-5CFC-2F41-35B59C62A29A}"/>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606427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CA23E0-4C05-E1B6-D3DE-C219B1DD0661}"/>
              </a:ext>
            </a:extLst>
          </p:cNvPr>
          <p:cNvSpPr>
            <a:spLocks noGrp="1"/>
          </p:cNvSpPr>
          <p:nvPr>
            <p:ph type="title"/>
          </p:nvPr>
        </p:nvSpPr>
        <p:spPr/>
        <p:txBody>
          <a:bodyPr/>
          <a:lstStyle/>
          <a:p>
            <a:r>
              <a:rPr lang="cs-CZ" dirty="0"/>
              <a:t>Rizikový rodič</a:t>
            </a:r>
          </a:p>
        </p:txBody>
      </p:sp>
      <p:sp>
        <p:nvSpPr>
          <p:cNvPr id="3" name="Zástupný obsah 2">
            <a:extLst>
              <a:ext uri="{FF2B5EF4-FFF2-40B4-BE49-F238E27FC236}">
                <a16:creationId xmlns:a16="http://schemas.microsoft.com/office/drawing/2014/main" id="{8E7496C7-1C89-A73E-1B88-A42329583041}"/>
              </a:ext>
            </a:extLst>
          </p:cNvPr>
          <p:cNvSpPr>
            <a:spLocks noGrp="1"/>
          </p:cNvSpPr>
          <p:nvPr>
            <p:ph idx="1"/>
          </p:nvPr>
        </p:nvSpPr>
        <p:spPr/>
        <p:txBody>
          <a:bodyPr/>
          <a:lstStyle/>
          <a:p>
            <a:r>
              <a:rPr lang="cs-CZ" dirty="0"/>
              <a:t>Vyžaduje změnu druhého partnera</a:t>
            </a:r>
          </a:p>
          <a:p>
            <a:r>
              <a:rPr lang="cs-CZ" dirty="0"/>
              <a:t>V postoji oběti</a:t>
            </a:r>
          </a:p>
        </p:txBody>
      </p:sp>
    </p:spTree>
    <p:extLst>
      <p:ext uri="{BB962C8B-B14F-4D97-AF65-F5344CB8AC3E}">
        <p14:creationId xmlns:p14="http://schemas.microsoft.com/office/powerpoint/2010/main" val="3005998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F9C318-B6B5-A841-BD53-370FFD191DFE}"/>
              </a:ext>
            </a:extLst>
          </p:cNvPr>
          <p:cNvSpPr>
            <a:spLocks noGrp="1"/>
          </p:cNvSpPr>
          <p:nvPr>
            <p:ph type="title"/>
          </p:nvPr>
        </p:nvSpPr>
        <p:spPr/>
        <p:txBody>
          <a:bodyPr/>
          <a:lstStyle/>
          <a:p>
            <a:r>
              <a:rPr lang="cs-CZ" dirty="0"/>
              <a:t>Vztahy v rodině</a:t>
            </a:r>
          </a:p>
        </p:txBody>
      </p:sp>
      <p:sp>
        <p:nvSpPr>
          <p:cNvPr id="3" name="Zástupný obsah 2">
            <a:extLst>
              <a:ext uri="{FF2B5EF4-FFF2-40B4-BE49-F238E27FC236}">
                <a16:creationId xmlns:a16="http://schemas.microsoft.com/office/drawing/2014/main" id="{BEFED26C-927E-5544-A15C-9193CD715FDD}"/>
              </a:ext>
            </a:extLst>
          </p:cNvPr>
          <p:cNvSpPr>
            <a:spLocks noGrp="1"/>
          </p:cNvSpPr>
          <p:nvPr>
            <p:ph idx="1"/>
          </p:nvPr>
        </p:nvSpPr>
        <p:spPr>
          <a:xfrm>
            <a:off x="938561" y="1390727"/>
            <a:ext cx="10515600" cy="4351338"/>
          </a:xfrm>
        </p:spPr>
        <p:txBody>
          <a:bodyPr/>
          <a:lstStyle/>
          <a:p>
            <a:r>
              <a:rPr lang="cs-CZ" dirty="0"/>
              <a:t>Manželství a rozchod, partnerství</a:t>
            </a:r>
          </a:p>
          <a:p>
            <a:r>
              <a:rPr lang="cs-CZ" dirty="0"/>
              <a:t>Děti v tomto systému </a:t>
            </a:r>
          </a:p>
        </p:txBody>
      </p:sp>
      <p:sp>
        <p:nvSpPr>
          <p:cNvPr id="4" name="Ovál 3">
            <a:extLst>
              <a:ext uri="{FF2B5EF4-FFF2-40B4-BE49-F238E27FC236}">
                <a16:creationId xmlns:a16="http://schemas.microsoft.com/office/drawing/2014/main" id="{792C0A7C-51AF-234B-824C-6361756C88C3}"/>
              </a:ext>
            </a:extLst>
          </p:cNvPr>
          <p:cNvSpPr/>
          <p:nvPr/>
        </p:nvSpPr>
        <p:spPr>
          <a:xfrm>
            <a:off x="4449336" y="2497873"/>
            <a:ext cx="3434576" cy="324419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a:extLst>
              <a:ext uri="{FF2B5EF4-FFF2-40B4-BE49-F238E27FC236}">
                <a16:creationId xmlns:a16="http://schemas.microsoft.com/office/drawing/2014/main" id="{D3B0346C-2638-6944-90B2-7CD461F6DFBC}"/>
              </a:ext>
            </a:extLst>
          </p:cNvPr>
          <p:cNvSpPr/>
          <p:nvPr/>
        </p:nvSpPr>
        <p:spPr>
          <a:xfrm>
            <a:off x="5196468" y="3111190"/>
            <a:ext cx="591015" cy="624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a:extLst>
              <a:ext uri="{FF2B5EF4-FFF2-40B4-BE49-F238E27FC236}">
                <a16:creationId xmlns:a16="http://schemas.microsoft.com/office/drawing/2014/main" id="{9AAADB34-C1E5-E743-BA17-2E33CDABC91A}"/>
              </a:ext>
            </a:extLst>
          </p:cNvPr>
          <p:cNvSpPr/>
          <p:nvPr/>
        </p:nvSpPr>
        <p:spPr>
          <a:xfrm>
            <a:off x="6166624" y="3010830"/>
            <a:ext cx="611458" cy="7248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rojúhelník 9">
            <a:extLst>
              <a:ext uri="{FF2B5EF4-FFF2-40B4-BE49-F238E27FC236}">
                <a16:creationId xmlns:a16="http://schemas.microsoft.com/office/drawing/2014/main" id="{A62F2F0A-47BC-DC4A-AA93-DBAA3B95D50C}"/>
              </a:ext>
            </a:extLst>
          </p:cNvPr>
          <p:cNvSpPr/>
          <p:nvPr/>
        </p:nvSpPr>
        <p:spPr>
          <a:xfrm>
            <a:off x="5426650" y="4260602"/>
            <a:ext cx="611458" cy="79173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Trojúhelník 20">
            <a:extLst>
              <a:ext uri="{FF2B5EF4-FFF2-40B4-BE49-F238E27FC236}">
                <a16:creationId xmlns:a16="http://schemas.microsoft.com/office/drawing/2014/main" id="{14D20200-592D-ADF3-F8F4-6B0FE09329EF}"/>
              </a:ext>
            </a:extLst>
          </p:cNvPr>
          <p:cNvSpPr/>
          <p:nvPr/>
        </p:nvSpPr>
        <p:spPr>
          <a:xfrm>
            <a:off x="6403964" y="4248616"/>
            <a:ext cx="611458" cy="79173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073985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D43696-1565-40C1-B2DA-5D2E4721F93A}"/>
              </a:ext>
            </a:extLst>
          </p:cNvPr>
          <p:cNvSpPr>
            <a:spLocks noGrp="1"/>
          </p:cNvSpPr>
          <p:nvPr>
            <p:ph type="title"/>
          </p:nvPr>
        </p:nvSpPr>
        <p:spPr/>
        <p:txBody>
          <a:bodyPr/>
          <a:lstStyle/>
          <a:p>
            <a:r>
              <a:rPr lang="cs-CZ" dirty="0"/>
              <a:t>Syndrom zavržení rodiče</a:t>
            </a:r>
          </a:p>
        </p:txBody>
      </p:sp>
      <p:sp>
        <p:nvSpPr>
          <p:cNvPr id="3" name="Zástupný obsah 2">
            <a:extLst>
              <a:ext uri="{FF2B5EF4-FFF2-40B4-BE49-F238E27FC236}">
                <a16:creationId xmlns:a16="http://schemas.microsoft.com/office/drawing/2014/main" id="{6251EE52-A518-4E56-8938-C10D841A4A56}"/>
              </a:ext>
            </a:extLst>
          </p:cNvPr>
          <p:cNvSpPr>
            <a:spLocks noGrp="1"/>
          </p:cNvSpPr>
          <p:nvPr>
            <p:ph idx="1"/>
          </p:nvPr>
        </p:nvSpPr>
        <p:spPr/>
        <p:txBody>
          <a:bodyPr/>
          <a:lstStyle/>
          <a:p>
            <a:r>
              <a:rPr lang="cs-CZ" dirty="0"/>
              <a:t>Nejvyšší stanovisko je soudní</a:t>
            </a:r>
          </a:p>
          <a:p>
            <a:r>
              <a:rPr lang="cs-CZ" dirty="0" err="1"/>
              <a:t>Nemotivace</a:t>
            </a:r>
            <a:r>
              <a:rPr lang="cs-CZ" dirty="0"/>
              <a:t> dětí k péči u druhého rodiče – soud nebo my?</a:t>
            </a:r>
          </a:p>
          <a:p>
            <a:r>
              <a:rPr lang="cs-CZ" dirty="0"/>
              <a:t>Vše je děláno v dobré víře – bona </a:t>
            </a:r>
            <a:r>
              <a:rPr lang="cs-CZ" dirty="0" err="1"/>
              <a:t>fidea</a:t>
            </a:r>
            <a:endParaRPr lang="cs-CZ" dirty="0"/>
          </a:p>
          <a:p>
            <a:r>
              <a:rPr lang="cs-CZ" dirty="0"/>
              <a:t>Děti popírají i pěkné vzpomínky s druhým rodičem</a:t>
            </a:r>
          </a:p>
          <a:p>
            <a:r>
              <a:rPr lang="cs-CZ" dirty="0"/>
              <a:t>Děti jsou součásti konfliktu – neoddělují svou osobu od osob dětí</a:t>
            </a:r>
          </a:p>
          <a:p>
            <a:endParaRPr lang="cs-CZ" dirty="0"/>
          </a:p>
        </p:txBody>
      </p:sp>
    </p:spTree>
    <p:extLst>
      <p:ext uri="{BB962C8B-B14F-4D97-AF65-F5344CB8AC3E}">
        <p14:creationId xmlns:p14="http://schemas.microsoft.com/office/powerpoint/2010/main" val="767609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FB723C1-7B63-4346-870D-41B76D8A1F47}"/>
              </a:ext>
            </a:extLst>
          </p:cNvPr>
          <p:cNvSpPr>
            <a:spLocks noGrp="1"/>
          </p:cNvSpPr>
          <p:nvPr>
            <p:ph idx="1"/>
          </p:nvPr>
        </p:nvSpPr>
        <p:spPr>
          <a:xfrm>
            <a:off x="838200" y="508000"/>
            <a:ext cx="10515600" cy="5668963"/>
          </a:xfrm>
        </p:spPr>
        <p:txBody>
          <a:bodyPr>
            <a:normAutofit fontScale="92500" lnSpcReduction="20000"/>
          </a:bodyPr>
          <a:lstStyle/>
          <a:p>
            <a:pPr marL="342900" lvl="0" indent="-342900">
              <a:buSzPts val="1000"/>
              <a:buFont typeface="Symbol" panose="05050102010706020507" pitchFamily="18" charset="2"/>
              <a:buChar char=""/>
              <a:tabLst>
                <a:tab pos="457200" algn="l"/>
              </a:tabLst>
            </a:pPr>
            <a:r>
              <a:rPr lang="cs-CZ" sz="1800" dirty="0">
                <a:solidFill>
                  <a:srgbClr val="111111"/>
                </a:solidFill>
                <a:effectLst/>
                <a:latin typeface="Open Sans" panose="020B0606030504020204" pitchFamily="34" charset="0"/>
                <a:ea typeface="Times New Roman" panose="02020603050405020304" pitchFamily="18" charset="0"/>
              </a:rPr>
              <a:t>Nikdy nezapomeňte: jsem dítětem vás obou. Mám teď sice jen jednoho rodiče, u kterého převážně bydlím, a který se o mě většinu času stará. Ale druhého rodiče potřebuji úplně stejně.</a:t>
            </a:r>
            <a:endParaRPr lang="cs-CZ" sz="18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1800" dirty="0">
                <a:solidFill>
                  <a:srgbClr val="111111"/>
                </a:solidFill>
                <a:effectLst/>
                <a:latin typeface="Open Sans" panose="020B0606030504020204" pitchFamily="34" charset="0"/>
                <a:ea typeface="Times New Roman" panose="02020603050405020304" pitchFamily="18" charset="0"/>
              </a:rPr>
              <a:t>Neptejte se mě, koho z vás mám raději. Mám vás oba stejně rád. Neočerňujte přede mnou toho druhého, protože mě to bolí.</a:t>
            </a:r>
            <a:endParaRPr lang="cs-CZ" sz="18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1800" dirty="0">
                <a:solidFill>
                  <a:srgbClr val="111111"/>
                </a:solidFill>
                <a:effectLst/>
                <a:latin typeface="Open Sans" panose="020B0606030504020204" pitchFamily="34" charset="0"/>
                <a:ea typeface="Times New Roman" panose="02020603050405020304" pitchFamily="18" charset="0"/>
              </a:rPr>
              <a:t>Pomozte mi mít kontakt s tím rodičem, se kterým netrávím většinu času. Vytočte mi jeho telefonní číslo nebo mi předepište jeho adresu na obálku. Pomozte mi k Vánocům nebo k narozeninám pro něj vyrobit nebo koupit nějaký hezký dárek. Moje fotky nechte vždycky vyvolat dvakrát – jednou taky pro druhého rodiče.</a:t>
            </a:r>
            <a:endParaRPr lang="cs-CZ" sz="18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1800" dirty="0">
                <a:solidFill>
                  <a:srgbClr val="111111"/>
                </a:solidFill>
                <a:effectLst/>
                <a:latin typeface="Open Sans" panose="020B0606030504020204" pitchFamily="34" charset="0"/>
                <a:ea typeface="Times New Roman" panose="02020603050405020304" pitchFamily="18" charset="0"/>
              </a:rPr>
              <a:t>Mluvte spolu jako dospělí lidé. Ale mluvte spolu. Nepoužívejte mě jako poslíčka mezi vámi – a už vůbec ne se zprávami, které toho druhého zarmoutí nebo rozčílí.</a:t>
            </a:r>
            <a:endParaRPr lang="cs-CZ" sz="18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1800" dirty="0">
                <a:solidFill>
                  <a:srgbClr val="111111"/>
                </a:solidFill>
                <a:effectLst/>
                <a:latin typeface="Open Sans" panose="020B0606030504020204" pitchFamily="34" charset="0"/>
                <a:ea typeface="Times New Roman" panose="02020603050405020304" pitchFamily="18" charset="0"/>
              </a:rPr>
              <a:t>Nebuďte smutní, když odcházím k druhému rodiči. A rodič, od kterého odcházím, ať si také nemyslí, že se v příštích dnech budu mít špatně. Nejraději bych byl pořád s vámi oběma. Ale nemůžu se roztrhnout na dva kusy – jenom proto, že jste vy naši rodinu roztrhli.</a:t>
            </a:r>
            <a:endParaRPr lang="cs-CZ" sz="18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1800" dirty="0">
                <a:solidFill>
                  <a:srgbClr val="111111"/>
                </a:solidFill>
                <a:effectLst/>
                <a:latin typeface="Open Sans" panose="020B0606030504020204" pitchFamily="34" charset="0"/>
                <a:ea typeface="Times New Roman" panose="02020603050405020304" pitchFamily="18" charset="0"/>
              </a:rPr>
              <a:t>Nikdy neplánujte nic na dobu, kdy mám být s druhým rodičem. Část mého času patří mojí mamince a mně, část mému tatínkovi a mně. Důsledně to dodržujte.</a:t>
            </a:r>
            <a:endParaRPr lang="cs-CZ" sz="18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1800" dirty="0">
                <a:solidFill>
                  <a:srgbClr val="111111"/>
                </a:solidFill>
                <a:effectLst/>
                <a:latin typeface="Open Sans" panose="020B0606030504020204" pitchFamily="34" charset="0"/>
                <a:ea typeface="Times New Roman" panose="02020603050405020304" pitchFamily="18" charset="0"/>
              </a:rPr>
              <a:t>Nebuďte zklamaní nebo se nezlobte, když se vám nehlásím v době, kdy jsem s druhým rodičem. Mám teď dva domovy. A ty musím dobře oddělovat – jinak bych se ve svém životě už ale vůbec nevyznal.</a:t>
            </a:r>
            <a:endParaRPr lang="cs-CZ" sz="18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1800" dirty="0">
                <a:solidFill>
                  <a:srgbClr val="111111"/>
                </a:solidFill>
                <a:effectLst/>
                <a:latin typeface="Open Sans" panose="020B0606030504020204" pitchFamily="34" charset="0"/>
                <a:ea typeface="Times New Roman" panose="02020603050405020304" pitchFamily="18" charset="0"/>
              </a:rPr>
              <a:t>Nepředávejte si mě u dveří druhého rodiče jako balík. Pozvěte toho druhého na chvíli dál a promluvte si o tom, jak byste mohli můj těžký život nějak zlepšit. Vždycky, když si mě předáváte nebo přebíráte, jsou to pro mě kratičké chvilky, kdy vás mám oba. Neničte mi je tím, že se obtěžujete nebo hádáte.</a:t>
            </a:r>
            <a:endParaRPr lang="cs-CZ" sz="18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1800" dirty="0">
                <a:solidFill>
                  <a:srgbClr val="111111"/>
                </a:solidFill>
                <a:effectLst/>
                <a:latin typeface="Open Sans" panose="020B0606030504020204" pitchFamily="34" charset="0"/>
                <a:ea typeface="Times New Roman" panose="02020603050405020304" pitchFamily="18" charset="0"/>
              </a:rPr>
              <a:t>Když se nemůžete ani vidět, předávejte si mě ve školce nebo u přátel. Nehádejte se přede mnou. Buďte ke mně alespoň tak zdvořilí, jako jste k ostatním lidem, a jak to také ode mě vyžadujete.</a:t>
            </a:r>
            <a:endParaRPr lang="cs-CZ" sz="1800" dirty="0">
              <a:solidFill>
                <a:srgbClr val="111111"/>
              </a:solidFill>
              <a:effectLst/>
              <a:latin typeface="Calibri" panose="020F0502020204030204" pitchFamily="34" charset="0"/>
              <a:ea typeface="Calibri" panose="020F0502020204030204" pitchFamily="34" charset="0"/>
            </a:endParaRPr>
          </a:p>
          <a:p>
            <a:endParaRPr lang="cs-CZ" dirty="0"/>
          </a:p>
        </p:txBody>
      </p:sp>
    </p:spTree>
    <p:extLst>
      <p:ext uri="{BB962C8B-B14F-4D97-AF65-F5344CB8AC3E}">
        <p14:creationId xmlns:p14="http://schemas.microsoft.com/office/powerpoint/2010/main" val="343836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D50078A-90AF-4B7C-BBA9-5F5749139B41}"/>
              </a:ext>
            </a:extLst>
          </p:cNvPr>
          <p:cNvSpPr>
            <a:spLocks noGrp="1"/>
          </p:cNvSpPr>
          <p:nvPr>
            <p:ph idx="1"/>
          </p:nvPr>
        </p:nvSpPr>
        <p:spPr>
          <a:xfrm>
            <a:off x="838200" y="419100"/>
            <a:ext cx="10515600" cy="6121400"/>
          </a:xfrm>
        </p:spPr>
        <p:txBody>
          <a:bodyPr>
            <a:normAutofit fontScale="40000" lnSpcReduction="20000"/>
          </a:bodyPr>
          <a:lstStyle/>
          <a:p>
            <a:pPr marL="342900" lvl="0" indent="-342900">
              <a:buSzPts val="1000"/>
              <a:buFont typeface="Symbol" panose="05050102010706020507" pitchFamily="18" charset="2"/>
              <a:buChar char=""/>
              <a:tabLst>
                <a:tab pos="457200" algn="l"/>
              </a:tabLst>
            </a:pPr>
            <a:r>
              <a:rPr lang="cs-CZ" sz="4200" dirty="0">
                <a:solidFill>
                  <a:srgbClr val="111111"/>
                </a:solidFill>
                <a:effectLst/>
                <a:latin typeface="Open Sans" panose="020B0606030504020204" pitchFamily="34" charset="0"/>
                <a:ea typeface="Times New Roman" panose="02020603050405020304" pitchFamily="18" charset="0"/>
              </a:rPr>
              <a:t>Nevyprávějte mi věci, kterým ještě nemohu rozumět. Mluvte o tom s jinými dospělými, ale ne se mnou.</a:t>
            </a:r>
            <a:endParaRPr lang="cs-CZ" sz="42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4200" dirty="0">
                <a:solidFill>
                  <a:srgbClr val="111111"/>
                </a:solidFill>
                <a:effectLst/>
                <a:latin typeface="Open Sans" panose="020B0606030504020204" pitchFamily="34" charset="0"/>
                <a:ea typeface="Times New Roman" panose="02020603050405020304" pitchFamily="18" charset="0"/>
              </a:rPr>
              <a:t>Dovolte mi přivést si svoje kamarády k vám oběma. Chci, aby poznali moji maminku a mého tatínka a aby viděli, jak jsou oba skvělí.</a:t>
            </a:r>
            <a:endParaRPr lang="cs-CZ" sz="42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4200" dirty="0">
                <a:solidFill>
                  <a:srgbClr val="111111"/>
                </a:solidFill>
                <a:effectLst/>
                <a:latin typeface="Open Sans" panose="020B0606030504020204" pitchFamily="34" charset="0"/>
                <a:ea typeface="Times New Roman" panose="02020603050405020304" pitchFamily="18" charset="0"/>
              </a:rPr>
              <a:t>Dohodněte se férově o penězích. Nechci, aby jeden z vás měl moc peněz a ten druhý jen málo. Ať se vám oběma daří tak dobře, abych se u vás obou mohl cítit stejnou mírou v pohodě.</a:t>
            </a:r>
            <a:endParaRPr lang="cs-CZ" sz="42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4200" dirty="0">
                <a:solidFill>
                  <a:srgbClr val="111111"/>
                </a:solidFill>
                <a:effectLst/>
                <a:latin typeface="Open Sans" panose="020B0606030504020204" pitchFamily="34" charset="0"/>
                <a:ea typeface="Times New Roman" panose="02020603050405020304" pitchFamily="18" charset="0"/>
              </a:rPr>
              <a:t>Nesoutěžte o to, kdo mě víc rozmazlíte. Tolik čokolády bych totiž nikdy nemohl sníst, jak moc vás mám oba rád.</a:t>
            </a:r>
            <a:endParaRPr lang="cs-CZ" sz="42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4200" dirty="0">
                <a:solidFill>
                  <a:srgbClr val="111111"/>
                </a:solidFill>
                <a:effectLst/>
                <a:latin typeface="Open Sans" panose="020B0606030504020204" pitchFamily="34" charset="0"/>
                <a:ea typeface="Times New Roman" panose="02020603050405020304" pitchFamily="18" charset="0"/>
              </a:rPr>
              <a:t>Řekněte mi na rovinu, když někdy nevystačíte s penězi. Pro mě je stejně mnohem důležitější čas než peníze. Ze skvělé společné hry se raduji mnohem víc než z nějaké nové hračky.</a:t>
            </a:r>
            <a:endParaRPr lang="cs-CZ" sz="42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4200" dirty="0">
                <a:solidFill>
                  <a:srgbClr val="111111"/>
                </a:solidFill>
                <a:effectLst/>
                <a:latin typeface="Open Sans" panose="020B0606030504020204" pitchFamily="34" charset="0"/>
                <a:ea typeface="Times New Roman" panose="02020603050405020304" pitchFamily="18" charset="0"/>
              </a:rPr>
              <a:t>Nemusíme mít pořád nějaké akce. Nemusí být pořád něco nového a skvělého, když spolu něco podnikáme. Nejhezčí je pro mě, když jsme prostě veselí a v pohodě, hrajeme si a máme i trochu klidu.</a:t>
            </a:r>
            <a:endParaRPr lang="cs-CZ" sz="42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4200" dirty="0">
                <a:solidFill>
                  <a:srgbClr val="111111"/>
                </a:solidFill>
                <a:effectLst/>
                <a:latin typeface="Open Sans" panose="020B0606030504020204" pitchFamily="34" charset="0"/>
                <a:ea typeface="Times New Roman" panose="02020603050405020304" pitchFamily="18" charset="0"/>
              </a:rPr>
              <a:t>Nechte v mém životě co nejvíc věcí tak, jak bývaly před vaším rozchodem. Začíná to u mého pokojíčku a končí u úplných maličkostí, které jsem dělával úplně sám s tatínkem nebo s maminkou.</a:t>
            </a:r>
            <a:endParaRPr lang="cs-CZ" sz="42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4200" dirty="0">
                <a:solidFill>
                  <a:srgbClr val="111111"/>
                </a:solidFill>
                <a:effectLst/>
                <a:latin typeface="Open Sans" panose="020B0606030504020204" pitchFamily="34" charset="0"/>
                <a:ea typeface="Times New Roman" panose="02020603050405020304" pitchFamily="18" charset="0"/>
              </a:rPr>
              <a:t>Buďte hodní na babičku a dědečka z druhé strany, i když při rozvodu stáli víc u svého dítěte. Taky byste při mně stáli, kdyby se mi vedlo špatně. Nechci ztratit ještě své prarodiče.</a:t>
            </a:r>
            <a:endParaRPr lang="cs-CZ" sz="42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4200" dirty="0">
                <a:solidFill>
                  <a:srgbClr val="111111"/>
                </a:solidFill>
                <a:effectLst/>
                <a:latin typeface="Open Sans" panose="020B0606030504020204" pitchFamily="34" charset="0"/>
                <a:ea typeface="Times New Roman" panose="02020603050405020304" pitchFamily="18" charset="0"/>
              </a:rPr>
              <a:t>Buďte féroví k novému partnerovi, kterého si ten druhý našel nebo najde. S tímto člověkem musím také vycházet. A to je pro mě snadnější, když nebudete navzájem žárlivě slídit. Stejně by bylo pro mě lepší, kdybyste si oba brzy našli někoho, koho byste měli rádi. Nebyli byste na sebe už tak zlí.</a:t>
            </a:r>
            <a:endParaRPr lang="cs-CZ" sz="4200" dirty="0">
              <a:solidFill>
                <a:srgbClr val="11111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cs-CZ" sz="4200" dirty="0">
                <a:solidFill>
                  <a:srgbClr val="111111"/>
                </a:solidFill>
                <a:effectLst/>
                <a:latin typeface="Open Sans" panose="020B0606030504020204" pitchFamily="34" charset="0"/>
                <a:ea typeface="Times New Roman" panose="02020603050405020304" pitchFamily="18" charset="0"/>
              </a:rPr>
              <a:t>Buďte optimističtí. Svoje manželství jste nezvládli – ale zkuste alespoň dobře zvládat ten čas poté. Projděte si tyto moje prosby, které vám píši. Třeba si o nich promluvíte. Ale nehádejte se. Nepoužívejte tyto moje prosby k vyčítání druhému, jak byl ke mně špatný. Když to uděláte, tak jste vůbec nepochopili, jak na tom teď jsem a co potřebuji, abych se cítil lépe.</a:t>
            </a:r>
            <a:endParaRPr lang="cs-CZ" sz="4200" dirty="0">
              <a:solidFill>
                <a:srgbClr val="111111"/>
              </a:solidFill>
              <a:effectLst/>
              <a:latin typeface="Calibri" panose="020F0502020204030204" pitchFamily="34" charset="0"/>
              <a:ea typeface="Calibri" panose="020F0502020204030204" pitchFamily="34" charset="0"/>
            </a:endParaRPr>
          </a:p>
          <a:p>
            <a:endParaRPr lang="cs-CZ" dirty="0"/>
          </a:p>
        </p:txBody>
      </p:sp>
    </p:spTree>
    <p:extLst>
      <p:ext uri="{BB962C8B-B14F-4D97-AF65-F5344CB8AC3E}">
        <p14:creationId xmlns:p14="http://schemas.microsoft.com/office/powerpoint/2010/main" val="2791687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CF57149-B109-6C86-09EE-7B5F0680D32B}"/>
              </a:ext>
            </a:extLst>
          </p:cNvPr>
          <p:cNvSpPr>
            <a:spLocks noGrp="1"/>
          </p:cNvSpPr>
          <p:nvPr>
            <p:ph type="title"/>
          </p:nvPr>
        </p:nvSpPr>
        <p:spPr>
          <a:xfrm>
            <a:off x="686834" y="1153572"/>
            <a:ext cx="3200400" cy="4461163"/>
          </a:xfrm>
        </p:spPr>
        <p:txBody>
          <a:bodyPr>
            <a:normAutofit/>
          </a:bodyPr>
          <a:lstStyle/>
          <a:p>
            <a:r>
              <a:rPr lang="cs-CZ">
                <a:solidFill>
                  <a:srgbClr val="FFFFFF"/>
                </a:solidFill>
              </a:rPr>
              <a:t>OSPOD</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obsah 2">
            <a:extLst>
              <a:ext uri="{FF2B5EF4-FFF2-40B4-BE49-F238E27FC236}">
                <a16:creationId xmlns:a16="http://schemas.microsoft.com/office/drawing/2014/main" id="{9B354ED8-E8E8-E50D-C1E0-5D7F01E73512}"/>
              </a:ext>
            </a:extLst>
          </p:cNvPr>
          <p:cNvSpPr>
            <a:spLocks noGrp="1"/>
          </p:cNvSpPr>
          <p:nvPr>
            <p:ph idx="1"/>
          </p:nvPr>
        </p:nvSpPr>
        <p:spPr>
          <a:xfrm>
            <a:off x="4447308" y="591344"/>
            <a:ext cx="6906491" cy="5585619"/>
          </a:xfrm>
        </p:spPr>
        <p:txBody>
          <a:bodyPr anchor="ctr">
            <a:normAutofit/>
          </a:bodyPr>
          <a:lstStyle/>
          <a:p>
            <a:r>
              <a:rPr lang="cs-CZ" dirty="0"/>
              <a:t>Dovídá se o rozvodu podáním žádosti na soud, </a:t>
            </a:r>
            <a:r>
              <a:rPr lang="cs-CZ"/>
              <a:t>zastupuje dítěte</a:t>
            </a:r>
            <a:endParaRPr lang="cs-CZ" dirty="0"/>
          </a:p>
          <a:p>
            <a:r>
              <a:rPr lang="cs-CZ" dirty="0"/>
              <a:t>Nástroje:</a:t>
            </a:r>
          </a:p>
          <a:p>
            <a:pPr>
              <a:buFontTx/>
              <a:buChar char="-"/>
            </a:pPr>
            <a:r>
              <a:rPr lang="cs-CZ" dirty="0"/>
              <a:t>Krizová intervence</a:t>
            </a:r>
          </a:p>
          <a:p>
            <a:pPr>
              <a:buFontTx/>
              <a:buChar char="-"/>
            </a:pPr>
            <a:r>
              <a:rPr lang="cs-CZ" dirty="0"/>
              <a:t>Rozhovory s rodiči</a:t>
            </a:r>
          </a:p>
          <a:p>
            <a:pPr>
              <a:buFontTx/>
              <a:buChar char="-"/>
            </a:pPr>
            <a:r>
              <a:rPr lang="cs-CZ" dirty="0"/>
              <a:t>Rozhovory s dětmi</a:t>
            </a:r>
          </a:p>
          <a:p>
            <a:pPr>
              <a:buFontTx/>
              <a:buChar char="-"/>
            </a:pPr>
            <a:r>
              <a:rPr lang="cs-CZ" dirty="0"/>
              <a:t>Zastupování před soudem</a:t>
            </a:r>
          </a:p>
          <a:p>
            <a:pPr marL="0" indent="0">
              <a:buNone/>
            </a:pPr>
            <a:r>
              <a:rPr lang="cs-CZ" dirty="0"/>
              <a:t>? Co je dobro</a:t>
            </a:r>
          </a:p>
          <a:p>
            <a:pPr marL="0" indent="0">
              <a:buNone/>
            </a:pPr>
            <a:r>
              <a:rPr lang="cs-CZ" dirty="0"/>
              <a:t>? Co je menší zlo a pro koho</a:t>
            </a:r>
          </a:p>
        </p:txBody>
      </p:sp>
    </p:spTree>
    <p:extLst>
      <p:ext uri="{BB962C8B-B14F-4D97-AF65-F5344CB8AC3E}">
        <p14:creationId xmlns:p14="http://schemas.microsoft.com/office/powerpoint/2010/main" val="1619859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B0B97C-AA51-5810-A42B-D2A94B9AA408}"/>
              </a:ext>
            </a:extLst>
          </p:cNvPr>
          <p:cNvSpPr>
            <a:spLocks noGrp="1"/>
          </p:cNvSpPr>
          <p:nvPr>
            <p:ph type="title"/>
          </p:nvPr>
        </p:nvSpPr>
        <p:spPr/>
        <p:txBody>
          <a:bodyPr/>
          <a:lstStyle/>
          <a:p>
            <a:r>
              <a:rPr lang="cs-CZ" dirty="0" err="1"/>
              <a:t>Cochemský</a:t>
            </a:r>
            <a:r>
              <a:rPr lang="cs-CZ" dirty="0"/>
              <a:t> model</a:t>
            </a:r>
          </a:p>
        </p:txBody>
      </p:sp>
      <p:sp>
        <p:nvSpPr>
          <p:cNvPr id="3" name="Zástupný obsah 2">
            <a:extLst>
              <a:ext uri="{FF2B5EF4-FFF2-40B4-BE49-F238E27FC236}">
                <a16:creationId xmlns:a16="http://schemas.microsoft.com/office/drawing/2014/main" id="{2F8A640E-2D33-7060-2D73-9061AA52A680}"/>
              </a:ext>
            </a:extLst>
          </p:cNvPr>
          <p:cNvSpPr>
            <a:spLocks noGrp="1"/>
          </p:cNvSpPr>
          <p:nvPr>
            <p:ph idx="1"/>
          </p:nvPr>
        </p:nvSpPr>
        <p:spPr/>
        <p:txBody>
          <a:bodyPr/>
          <a:lstStyle/>
          <a:p>
            <a:r>
              <a:rPr lang="cs-CZ" dirty="0"/>
              <a:t>Rozvod – rodiče a jejich potřeby</a:t>
            </a:r>
          </a:p>
          <a:p>
            <a:r>
              <a:rPr lang="cs-CZ" dirty="0"/>
              <a:t>Děti – trauma rozvodu a jejich potřeby</a:t>
            </a:r>
          </a:p>
          <a:p>
            <a:r>
              <a:rPr lang="cs-CZ" dirty="0"/>
              <a:t>Vznikl – 90 léta 20 století v </a:t>
            </a:r>
            <a:r>
              <a:rPr lang="cs-CZ" dirty="0" err="1"/>
              <a:t>Cochemu</a:t>
            </a:r>
            <a:r>
              <a:rPr lang="cs-CZ" dirty="0"/>
              <a:t> – Německo</a:t>
            </a:r>
          </a:p>
          <a:p>
            <a:r>
              <a:rPr lang="cs-CZ" dirty="0"/>
              <a:t>Základem je přesvědčení – dítě má vztah k oběma rodičům</a:t>
            </a:r>
          </a:p>
          <a:p>
            <a:r>
              <a:rPr lang="cs-CZ" dirty="0"/>
              <a:t>Rodičovská moc – termín německého právního řádu</a:t>
            </a:r>
          </a:p>
          <a:p>
            <a:r>
              <a:rPr lang="cs-CZ" dirty="0"/>
              <a:t>Nejde o vítězství – je dáno nastavením výhradní péče jednoho z rodičů</a:t>
            </a:r>
          </a:p>
        </p:txBody>
      </p:sp>
    </p:spTree>
    <p:extLst>
      <p:ext uri="{BB962C8B-B14F-4D97-AF65-F5344CB8AC3E}">
        <p14:creationId xmlns:p14="http://schemas.microsoft.com/office/powerpoint/2010/main" val="494601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FF76B3-1A07-4AA2-A424-0E25D9837D45}"/>
              </a:ext>
            </a:extLst>
          </p:cNvPr>
          <p:cNvSpPr>
            <a:spLocks noGrp="1"/>
          </p:cNvSpPr>
          <p:nvPr>
            <p:ph type="title"/>
          </p:nvPr>
        </p:nvSpPr>
        <p:spPr/>
        <p:txBody>
          <a:bodyPr/>
          <a:lstStyle/>
          <a:p>
            <a:r>
              <a:rPr lang="cs-CZ" dirty="0" err="1"/>
              <a:t>Cochemský</a:t>
            </a:r>
            <a:r>
              <a:rPr lang="cs-CZ" dirty="0"/>
              <a:t> model</a:t>
            </a:r>
          </a:p>
        </p:txBody>
      </p:sp>
      <p:sp>
        <p:nvSpPr>
          <p:cNvPr id="3" name="Zástupný obsah 2">
            <a:extLst>
              <a:ext uri="{FF2B5EF4-FFF2-40B4-BE49-F238E27FC236}">
                <a16:creationId xmlns:a16="http://schemas.microsoft.com/office/drawing/2014/main" id="{BBBF26A7-7178-230B-7BBE-4C242646A8EC}"/>
              </a:ext>
            </a:extLst>
          </p:cNvPr>
          <p:cNvSpPr>
            <a:spLocks noGrp="1"/>
          </p:cNvSpPr>
          <p:nvPr>
            <p:ph idx="1"/>
          </p:nvPr>
        </p:nvSpPr>
        <p:spPr/>
        <p:txBody>
          <a:bodyPr/>
          <a:lstStyle/>
          <a:p>
            <a:r>
              <a:rPr lang="cs-CZ" dirty="0"/>
              <a:t>Konference složená z odborníků a představení </a:t>
            </a:r>
            <a:r>
              <a:rPr lang="cs-CZ" dirty="0" err="1"/>
              <a:t>jejicih</a:t>
            </a:r>
            <a:r>
              <a:rPr lang="cs-CZ" dirty="0"/>
              <a:t> pohledu na věc:</a:t>
            </a:r>
          </a:p>
          <a:p>
            <a:pPr marL="0" indent="0">
              <a:buNone/>
            </a:pPr>
            <a:r>
              <a:rPr lang="cs-CZ" dirty="0"/>
              <a:t>- advokát</a:t>
            </a:r>
          </a:p>
          <a:p>
            <a:pPr marL="0" indent="0">
              <a:buNone/>
            </a:pPr>
            <a:r>
              <a:rPr lang="cs-CZ" dirty="0"/>
              <a:t>- rodič</a:t>
            </a:r>
          </a:p>
          <a:p>
            <a:pPr marL="0" indent="0">
              <a:buNone/>
            </a:pPr>
            <a:r>
              <a:rPr lang="cs-CZ" dirty="0"/>
              <a:t>- sociální odbor</a:t>
            </a:r>
          </a:p>
          <a:p>
            <a:pPr marL="0" indent="0">
              <a:buNone/>
            </a:pPr>
            <a:r>
              <a:rPr lang="cs-CZ" dirty="0"/>
              <a:t>- škola</a:t>
            </a:r>
          </a:p>
          <a:p>
            <a:pPr marL="0" indent="0">
              <a:buNone/>
            </a:pPr>
            <a:r>
              <a:rPr lang="cs-CZ" dirty="0"/>
              <a:t>- soudce</a:t>
            </a:r>
          </a:p>
          <a:p>
            <a:pPr marL="0" indent="0">
              <a:buNone/>
            </a:pPr>
            <a:r>
              <a:rPr lang="cs-CZ" dirty="0"/>
              <a:t>- soudní znalci</a:t>
            </a:r>
          </a:p>
        </p:txBody>
      </p:sp>
    </p:spTree>
    <p:extLst>
      <p:ext uri="{BB962C8B-B14F-4D97-AF65-F5344CB8AC3E}">
        <p14:creationId xmlns:p14="http://schemas.microsoft.com/office/powerpoint/2010/main" val="176217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89B2E1-B91A-2F37-81F6-E3ACCBF4303A}"/>
              </a:ext>
            </a:extLst>
          </p:cNvPr>
          <p:cNvSpPr>
            <a:spLocks noGrp="1"/>
          </p:cNvSpPr>
          <p:nvPr>
            <p:ph type="title"/>
          </p:nvPr>
        </p:nvSpPr>
        <p:spPr/>
        <p:txBody>
          <a:bodyPr/>
          <a:lstStyle/>
          <a:p>
            <a:r>
              <a:rPr lang="cs-CZ" dirty="0"/>
              <a:t>Cíl </a:t>
            </a:r>
            <a:r>
              <a:rPr lang="cs-CZ" dirty="0" err="1"/>
              <a:t>Cochemského</a:t>
            </a:r>
            <a:r>
              <a:rPr lang="cs-CZ" dirty="0"/>
              <a:t> modelu</a:t>
            </a:r>
          </a:p>
        </p:txBody>
      </p:sp>
      <p:sp>
        <p:nvSpPr>
          <p:cNvPr id="3" name="Zástupný obsah 2">
            <a:extLst>
              <a:ext uri="{FF2B5EF4-FFF2-40B4-BE49-F238E27FC236}">
                <a16:creationId xmlns:a16="http://schemas.microsoft.com/office/drawing/2014/main" id="{22CEC5E6-E1D4-0E61-1DB6-30A566ACFDE8}"/>
              </a:ext>
            </a:extLst>
          </p:cNvPr>
          <p:cNvSpPr>
            <a:spLocks noGrp="1"/>
          </p:cNvSpPr>
          <p:nvPr>
            <p:ph idx="1"/>
          </p:nvPr>
        </p:nvSpPr>
        <p:spPr/>
        <p:txBody>
          <a:bodyPr/>
          <a:lstStyle/>
          <a:p>
            <a:r>
              <a:rPr lang="cs-CZ" dirty="0"/>
              <a:t>Zachovat rodičovskou péči pro děti od obou rodičů</a:t>
            </a:r>
          </a:p>
          <a:p>
            <a:r>
              <a:rPr lang="cs-CZ" dirty="0"/>
              <a:t>Uzavření takové dohody, která zachová péči obou rodičů</a:t>
            </a:r>
          </a:p>
          <a:p>
            <a:r>
              <a:rPr lang="cs-CZ" dirty="0"/>
              <a:t>Odhalení skutečných zájmů dospělých – dítě jako nástroj sporů</a:t>
            </a:r>
          </a:p>
          <a:p>
            <a:r>
              <a:rPr lang="cs-CZ" dirty="0"/>
              <a:t>Výhradní péče jako krajní stanovisko (téměř neužíváno)</a:t>
            </a:r>
          </a:p>
          <a:p>
            <a:r>
              <a:rPr lang="cs-CZ" dirty="0"/>
              <a:t>Dobro dítěte </a:t>
            </a:r>
          </a:p>
        </p:txBody>
      </p:sp>
    </p:spTree>
    <p:extLst>
      <p:ext uri="{BB962C8B-B14F-4D97-AF65-F5344CB8AC3E}">
        <p14:creationId xmlns:p14="http://schemas.microsoft.com/office/powerpoint/2010/main" val="301475317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1075</Words>
  <Application>Microsoft Office PowerPoint</Application>
  <PresentationFormat>Širokoúhlá obrazovka</PresentationFormat>
  <Paragraphs>75</Paragraphs>
  <Slides>14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14</vt:i4>
      </vt:variant>
    </vt:vector>
  </HeadingPairs>
  <TitlesOfParts>
    <vt:vector size="20" baseType="lpstr">
      <vt:lpstr>Arial</vt:lpstr>
      <vt:lpstr>Calibri</vt:lpstr>
      <vt:lpstr>Calibri Light</vt:lpstr>
      <vt:lpstr>Open Sans</vt:lpstr>
      <vt:lpstr>Symbol</vt:lpstr>
      <vt:lpstr>Motiv Office</vt:lpstr>
      <vt:lpstr>Rozvod a Cochemský model</vt:lpstr>
      <vt:lpstr>Vztahy v rodině</vt:lpstr>
      <vt:lpstr>Syndrom zavržení rodiče</vt:lpstr>
      <vt:lpstr>Prezentace aplikace PowerPoint</vt:lpstr>
      <vt:lpstr>Prezentace aplikace PowerPoint</vt:lpstr>
      <vt:lpstr>OSPOD</vt:lpstr>
      <vt:lpstr>Cochemský model</vt:lpstr>
      <vt:lpstr>Cochemský model</vt:lpstr>
      <vt:lpstr>Cíl Cochemského modelu</vt:lpstr>
      <vt:lpstr>Cochemský model</vt:lpstr>
      <vt:lpstr>Potřeby dětí</vt:lpstr>
      <vt:lpstr>Vztahy v rodině – patchwork family</vt:lpstr>
      <vt:lpstr>Rozvod – rizikový rodič</vt:lpstr>
      <vt:lpstr>Rizikový rodič</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Rozvod a patchwork family</dc:title>
  <dc:creator>Petr Fabián</dc:creator>
  <cp:lastModifiedBy>Petr Fabián</cp:lastModifiedBy>
  <cp:revision>5</cp:revision>
  <dcterms:created xsi:type="dcterms:W3CDTF">2022-04-20T04:58:27Z</dcterms:created>
  <dcterms:modified xsi:type="dcterms:W3CDTF">2022-04-20T07:16:19Z</dcterms:modified>
</cp:coreProperties>
</file>