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4" r:id="rId6"/>
    <p:sldId id="261" r:id="rId7"/>
    <p:sldId id="265" r:id="rId8"/>
    <p:sldId id="262" r:id="rId9"/>
    <p:sldId id="266" r:id="rId10"/>
    <p:sldId id="267" r:id="rId11"/>
    <p:sldId id="263" r:id="rId12"/>
    <p:sldId id="271" r:id="rId13"/>
    <p:sldId id="270" r:id="rId14"/>
    <p:sldId id="269" r:id="rId15"/>
    <p:sldId id="260" r:id="rId16"/>
    <p:sldId id="268"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4"/>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567D-006F-5940-9980-3DF98C1697D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5E683A30-BABA-604A-A33B-4DD6CAC696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92AD717-5323-4A4F-B40F-ACAB350B01B0}"/>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BAB5701F-E3EE-C344-9FF9-88968F90F2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922C7E-057D-614C-80DA-B43A004FEDDB}"/>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87565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68284-5B4B-B048-84E0-D5DF4C0AEAC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0D01A0A-849C-A542-9178-5293A3EA6B4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049BE3C-8030-D748-95F0-E26C8E269B17}"/>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0351B2E9-922D-EB40-A9C6-AD6B3B8A1A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0C84E8-9478-6A49-9A1B-16B430412DF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633085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070AF86-34BE-CF48-A690-C4E954CEB9E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40A8D1E-83EA-1945-AED4-1733C8B68B2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1F64AC5-208E-B94B-BD17-4FFFFD99689C}"/>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91E990E5-1359-564C-A53C-E48CFE12BCB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23DED5-158F-B446-A149-828A3E478DE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021527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D02E1-ADC1-3541-8E6A-ECAFFFA0147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BF487D3-7999-CC45-867A-4AE303C5345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E8E04A0-FBA6-4543-8F80-010B89590066}"/>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8CA6EEF5-0F09-0141-8B59-A93013B964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9D31ED-655E-6349-BF72-B3356AA0E700}"/>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282992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A56993-5A42-CF4B-B5D9-65FBE17404E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EE65AA3-BAAF-494F-BB0B-92B4606F3E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041C49A-118A-D14D-A2F7-6C4821E0032D}"/>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7535FBC5-D88B-3543-B42C-D4660F99F3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C5C847-18B9-1A46-BC1C-E14DE7B89AC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75819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27F60-BA47-9245-AF92-4D97FAE7E1C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5AE2B11-335B-C246-B84A-B3520F2B18F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EDB11D1-3F78-1844-BC4B-FE4D88C757B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4A08EE5-AD7B-9B42-BAC3-9943DEE3E56A}"/>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6" name="Zástupný symbol pro zápatí 5">
            <a:extLst>
              <a:ext uri="{FF2B5EF4-FFF2-40B4-BE49-F238E27FC236}">
                <a16:creationId xmlns:a16="http://schemas.microsoft.com/office/drawing/2014/main" id="{A660E449-DFA6-4F4C-9F47-3DAE8616499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5CD3F0-5665-3540-8E48-12511A42032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108635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CB2B07-21AD-4847-9E69-01754924957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FC047F8-6100-4A40-8A46-AB4F825986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7F97178-80C9-304E-B447-24806E4BBCC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CBAEA62-132F-5446-989D-ED824C8EF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B40C760-AFB2-BC42-AB7E-ED79C509245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C60DAAE-85B9-7742-814E-9F83921A274A}"/>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8" name="Zástupný symbol pro zápatí 7">
            <a:extLst>
              <a:ext uri="{FF2B5EF4-FFF2-40B4-BE49-F238E27FC236}">
                <a16:creationId xmlns:a16="http://schemas.microsoft.com/office/drawing/2014/main" id="{09D57E2E-2263-3546-91CE-F12098BD8DF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6625A2C-40D0-1B47-884B-33AFC37DACB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195283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F52DB3-4010-4840-BCC5-1FA2FC84C82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2966C59-329D-B647-8FD1-F1652EA026BD}"/>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4" name="Zástupný symbol pro zápatí 3">
            <a:extLst>
              <a:ext uri="{FF2B5EF4-FFF2-40B4-BE49-F238E27FC236}">
                <a16:creationId xmlns:a16="http://schemas.microsoft.com/office/drawing/2014/main" id="{D76D6962-65FE-A145-96D8-B7D89F6D351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34D6534-5A2F-C044-A306-F7D5E9D77D91}"/>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93619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AEA71E5-7CAC-9844-A51A-DFA1FCEBBE83}"/>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3" name="Zástupný symbol pro zápatí 2">
            <a:extLst>
              <a:ext uri="{FF2B5EF4-FFF2-40B4-BE49-F238E27FC236}">
                <a16:creationId xmlns:a16="http://schemas.microsoft.com/office/drawing/2014/main" id="{965B5D9A-C46A-0A41-962B-BC7A62C2CD0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E1613BE-F5F7-A542-9705-51A6AB98D4E9}"/>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12895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B5C050-FF17-1F4B-A902-9D974102BB2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ED98AB8-5D11-2547-AC14-34CF5F48E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E0E184C-51B2-7746-A032-BD943611AE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55D508-A719-D745-B81C-907F8F04E8DE}"/>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6" name="Zástupný symbol pro zápatí 5">
            <a:extLst>
              <a:ext uri="{FF2B5EF4-FFF2-40B4-BE49-F238E27FC236}">
                <a16:creationId xmlns:a16="http://schemas.microsoft.com/office/drawing/2014/main" id="{ABA23DD9-84E4-CC47-8FB1-ADC263225E3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BD9C7C9-1B71-A84B-93CC-61D187D36906}"/>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360100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225854-FCCB-804D-B6C9-C6D1A7E610C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E6FE4D2-FDF0-D848-88A9-835E68113B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AA23315-C54F-4E4C-A89A-2B778A7224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2B82981-49CA-C146-B8A4-C8EBD7C1299A}"/>
              </a:ext>
            </a:extLst>
          </p:cNvPr>
          <p:cNvSpPr>
            <a:spLocks noGrp="1"/>
          </p:cNvSpPr>
          <p:nvPr>
            <p:ph type="dt" sz="half" idx="10"/>
          </p:nvPr>
        </p:nvSpPr>
        <p:spPr/>
        <p:txBody>
          <a:bodyPr/>
          <a:lstStyle/>
          <a:p>
            <a:fld id="{3FD787F0-A671-1247-8B82-AEC357500C99}" type="datetimeFigureOut">
              <a:rPr lang="cs-CZ" smtClean="0"/>
              <a:t>22.02.2022</a:t>
            </a:fld>
            <a:endParaRPr lang="cs-CZ"/>
          </a:p>
        </p:txBody>
      </p:sp>
      <p:sp>
        <p:nvSpPr>
          <p:cNvPr id="6" name="Zástupný symbol pro zápatí 5">
            <a:extLst>
              <a:ext uri="{FF2B5EF4-FFF2-40B4-BE49-F238E27FC236}">
                <a16:creationId xmlns:a16="http://schemas.microsoft.com/office/drawing/2014/main" id="{C509E195-B1A3-D24C-82E5-7C625939DE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96D084E-A3CF-794C-B334-CFA4A898DF55}"/>
              </a:ext>
            </a:extLst>
          </p:cNvPr>
          <p:cNvSpPr>
            <a:spLocks noGrp="1"/>
          </p:cNvSpPr>
          <p:nvPr>
            <p:ph type="sldNum" sz="quarter" idx="12"/>
          </p:nvPr>
        </p:nvSpPr>
        <p:spPr/>
        <p:txBody>
          <a:bodyPr/>
          <a:lstStyle/>
          <a:p>
            <a:fld id="{584EB581-193B-514B-9260-B16F70AA6036}" type="slidenum">
              <a:rPr lang="cs-CZ" smtClean="0"/>
              <a:t>‹#›</a:t>
            </a:fld>
            <a:endParaRPr lang="cs-CZ"/>
          </a:p>
        </p:txBody>
      </p:sp>
    </p:spTree>
    <p:extLst>
      <p:ext uri="{BB962C8B-B14F-4D97-AF65-F5344CB8AC3E}">
        <p14:creationId xmlns:p14="http://schemas.microsoft.com/office/powerpoint/2010/main" val="2792658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8B96C04-A439-3248-B3E4-B9352E3242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3FFCFCB-F0FC-3849-BF1E-8D483CEF1E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18439A2-A0A9-B540-92CC-A5F51FE2B4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787F0-A671-1247-8B82-AEC357500C99}" type="datetimeFigureOut">
              <a:rPr lang="cs-CZ" smtClean="0"/>
              <a:t>22.02.2022</a:t>
            </a:fld>
            <a:endParaRPr lang="cs-CZ"/>
          </a:p>
        </p:txBody>
      </p:sp>
      <p:sp>
        <p:nvSpPr>
          <p:cNvPr id="5" name="Zástupný symbol pro zápatí 4">
            <a:extLst>
              <a:ext uri="{FF2B5EF4-FFF2-40B4-BE49-F238E27FC236}">
                <a16:creationId xmlns:a16="http://schemas.microsoft.com/office/drawing/2014/main" id="{D7DC318E-D659-AA46-8948-7457337E56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4CC163BF-8C02-B04F-A3EE-30834F4A08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EB581-193B-514B-9260-B16F70AA6036}" type="slidenum">
              <a:rPr lang="cs-CZ" smtClean="0"/>
              <a:t>‹#›</a:t>
            </a:fld>
            <a:endParaRPr lang="cs-CZ"/>
          </a:p>
        </p:txBody>
      </p:sp>
    </p:spTree>
    <p:extLst>
      <p:ext uri="{BB962C8B-B14F-4D97-AF65-F5344CB8AC3E}">
        <p14:creationId xmlns:p14="http://schemas.microsoft.com/office/powerpoint/2010/main" val="360362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BB1E3D-7460-7E4D-BA03-A4BAFFE69361}"/>
              </a:ext>
            </a:extLst>
          </p:cNvPr>
          <p:cNvSpPr>
            <a:spLocks noGrp="1"/>
          </p:cNvSpPr>
          <p:nvPr>
            <p:ph type="ctrTitle"/>
          </p:nvPr>
        </p:nvSpPr>
        <p:spPr/>
        <p:txBody>
          <a:bodyPr/>
          <a:lstStyle/>
          <a:p>
            <a:r>
              <a:rPr lang="cs-CZ" dirty="0"/>
              <a:t>SPOD 1</a:t>
            </a:r>
          </a:p>
        </p:txBody>
      </p:sp>
      <p:sp>
        <p:nvSpPr>
          <p:cNvPr id="3" name="Podnadpis 2">
            <a:extLst>
              <a:ext uri="{FF2B5EF4-FFF2-40B4-BE49-F238E27FC236}">
                <a16:creationId xmlns:a16="http://schemas.microsoft.com/office/drawing/2014/main" id="{087DB9C8-2E86-714F-B615-A3EFDD4F25A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31936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111382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80644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p:spTree>
    <p:extLst>
      <p:ext uri="{BB962C8B-B14F-4D97-AF65-F5344CB8AC3E}">
        <p14:creationId xmlns:p14="http://schemas.microsoft.com/office/powerpoint/2010/main" val="408710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BD0EF2-2109-8D42-A6EC-F64941BA90C4}"/>
              </a:ext>
            </a:extLst>
          </p:cNvPr>
          <p:cNvSpPr>
            <a:spLocks noGrp="1"/>
          </p:cNvSpPr>
          <p:nvPr>
            <p:ph idx="1"/>
          </p:nvPr>
        </p:nvSpPr>
        <p:spPr>
          <a:xfrm>
            <a:off x="838200" y="204537"/>
            <a:ext cx="10515600" cy="6280484"/>
          </a:xfrm>
        </p:spPr>
        <p:txBody>
          <a:bodyPr>
            <a:normAutofit fontScale="70000" lnSpcReduction="20000"/>
          </a:bodyPr>
          <a:lstStyle/>
          <a:p>
            <a:pPr marL="0" indent="0">
              <a:buNone/>
            </a:pPr>
            <a:r>
              <a:rPr lang="cs-CZ" b="1" dirty="0"/>
              <a:t>3.</a:t>
            </a:r>
            <a:r>
              <a:rPr lang="cs-CZ" dirty="0"/>
              <a:t> nevykonávají nebo zneužívají práva plynoucí z rodičovské odpovědnosti;</a:t>
            </a:r>
          </a:p>
          <a:p>
            <a:pPr marL="0" indent="0">
              <a:buNone/>
            </a:pPr>
            <a:r>
              <a:rPr lang="cs-CZ" b="1" dirty="0"/>
              <a:t>b)</a:t>
            </a:r>
            <a:r>
              <a:rPr lang="cs-CZ" dirty="0"/>
              <a:t> které byly svěřeny do výchovy jiné osoby odpovědné za výchovu dítěte, pokud tato osoba neplní povinnosti plynoucí ze svěření dítěte do její výchovy;</a:t>
            </a:r>
          </a:p>
          <a:p>
            <a:pPr marL="0" indent="0">
              <a:buNone/>
            </a:pPr>
            <a:r>
              <a:rPr lang="cs-CZ" b="1" dirty="0"/>
              <a:t>c)</a:t>
            </a:r>
            <a:r>
              <a:rPr lang="cs-CZ" dirty="0"/>
              <a:t>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 opakovaně nebo soustavně páchají přestupky podle zákona upravujícího přestupky nebo jinak ohrožují občanské soužití;</a:t>
            </a:r>
          </a:p>
          <a:p>
            <a:pPr marL="0" indent="0">
              <a:buNone/>
            </a:pPr>
            <a:r>
              <a:rPr lang="cs-CZ" b="1" dirty="0"/>
              <a:t>d)</a:t>
            </a:r>
            <a:r>
              <a:rPr lang="cs-CZ" dirty="0"/>
              <a:t> které se opakovaně dopouští útěků od rodičů nebo jiných fyzických nebo právnických osob odpovědných za výchovu dítěte;</a:t>
            </a:r>
          </a:p>
          <a:p>
            <a:pPr marL="0" indent="0">
              <a:buNone/>
            </a:pPr>
            <a:r>
              <a:rPr lang="cs-CZ" b="1" dirty="0"/>
              <a:t>e)</a:t>
            </a:r>
            <a:r>
              <a:rPr lang="cs-CZ" dirty="0"/>
              <a:t> na kterých byl spáchán trestný čin ohrožující život, zdraví, svobodu, jejich lidskou důstojnost, mravní vývoj nebo jmění, nebo je podezření ze spáchání takového činu;</a:t>
            </a:r>
          </a:p>
          <a:p>
            <a:pPr marL="0" indent="0">
              <a:buNone/>
            </a:pPr>
            <a:r>
              <a:rPr lang="cs-CZ" b="1" dirty="0"/>
              <a:t>f)</a:t>
            </a:r>
            <a:r>
              <a:rPr lang="cs-CZ" dirty="0"/>
              <a:t> které jsou na základě žádostí rodičů nebo jiných osob odpovědných za výchovu dítěte opakovaně umísťovány do zařízení zajišťujících nepřetržitou péči o děti nebo jejich umístění v takových zařízeních trvá déle než 6 měsíců;</a:t>
            </a:r>
          </a:p>
          <a:p>
            <a:pPr marL="0" indent="0">
              <a:buNone/>
            </a:pPr>
            <a:r>
              <a:rPr lang="cs-CZ" b="1" dirty="0"/>
              <a:t>g)</a:t>
            </a:r>
            <a:r>
              <a:rPr lang="cs-CZ" dirty="0"/>
              <a:t> které jsou ohrožovány násilím mezi rodiči nebo jinými osobami odpovědnými za výchovu dítěte, popřípadě násilím mezi dalšími fyzickými osobami;</a:t>
            </a:r>
          </a:p>
          <a:p>
            <a:pPr marL="0" indent="0">
              <a:buNone/>
            </a:pPr>
            <a:r>
              <a:rPr lang="cs-CZ" b="1" dirty="0"/>
              <a:t>h)</a:t>
            </a:r>
            <a:r>
              <a:rPr lang="cs-CZ" dirty="0"/>
              <a:t> které jsou žadateli o udělení mezinárodní ochrany, azylanty nebo osobami požívajícími doplňkové ochrany, a které se na území České republiky nacházejí bez doprovodu rodičů nebo jiných osob odpovědných za jejich výchovu;</a:t>
            </a:r>
          </a:p>
          <a:p>
            <a:pPr marL="0" indent="0">
              <a:buNone/>
            </a:pPr>
            <a:r>
              <a:rPr lang="cs-CZ" dirty="0"/>
              <a:t>pokud tyto skutečnosti trvají po takovou dobu nebo jsou takové intenzity, že nepříznivě ovlivňují vývoj dětí nebo jsou anebo mohou být příčinou nepříznivého vývoje dětí.</a:t>
            </a:r>
          </a:p>
          <a:p>
            <a:endParaRPr lang="cs-CZ" dirty="0"/>
          </a:p>
        </p:txBody>
      </p:sp>
    </p:spTree>
    <p:extLst>
      <p:ext uri="{BB962C8B-B14F-4D97-AF65-F5344CB8AC3E}">
        <p14:creationId xmlns:p14="http://schemas.microsoft.com/office/powerpoint/2010/main" val="137600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37A390-8F3D-C64F-827D-EC6435C269F4}"/>
              </a:ext>
            </a:extLst>
          </p:cNvPr>
          <p:cNvSpPr>
            <a:spLocks noGrp="1"/>
          </p:cNvSpPr>
          <p:nvPr>
            <p:ph type="title"/>
          </p:nvPr>
        </p:nvSpPr>
        <p:spPr/>
        <p:txBody>
          <a:bodyPr/>
          <a:lstStyle/>
          <a:p>
            <a:r>
              <a:rPr lang="cs-CZ" dirty="0"/>
              <a:t>Reflektující týmy</a:t>
            </a:r>
          </a:p>
        </p:txBody>
      </p:sp>
      <p:sp>
        <p:nvSpPr>
          <p:cNvPr id="3" name="Zástupný obsah 2">
            <a:extLst>
              <a:ext uri="{FF2B5EF4-FFF2-40B4-BE49-F238E27FC236}">
                <a16:creationId xmlns:a16="http://schemas.microsoft.com/office/drawing/2014/main" id="{261DE0C8-C792-524A-916E-C1F2CE73D2F3}"/>
              </a:ext>
            </a:extLst>
          </p:cNvPr>
          <p:cNvSpPr>
            <a:spLocks noGrp="1"/>
          </p:cNvSpPr>
          <p:nvPr>
            <p:ph idx="1"/>
          </p:nvPr>
        </p:nvSpPr>
        <p:spPr/>
        <p:txBody>
          <a:bodyPr/>
          <a:lstStyle/>
          <a:p>
            <a:r>
              <a:rPr lang="cs-CZ" dirty="0"/>
              <a:t>Právo na rodičovství</a:t>
            </a:r>
          </a:p>
          <a:p>
            <a:r>
              <a:rPr lang="cs-CZ" dirty="0"/>
              <a:t>Právo na dětství</a:t>
            </a:r>
          </a:p>
          <a:p>
            <a:r>
              <a:rPr lang="cs-CZ" dirty="0"/>
              <a:t>Co je rodina</a:t>
            </a:r>
          </a:p>
          <a:p>
            <a:r>
              <a:rPr lang="cs-CZ" dirty="0"/>
              <a:t>V jakých konstelacích se může dítě ocitnout</a:t>
            </a:r>
          </a:p>
          <a:p>
            <a:endParaRPr lang="cs-CZ" dirty="0"/>
          </a:p>
          <a:p>
            <a:r>
              <a:rPr lang="cs-CZ" dirty="0"/>
              <a:t>Co je funkční rodina</a:t>
            </a:r>
          </a:p>
        </p:txBody>
      </p:sp>
    </p:spTree>
    <p:extLst>
      <p:ext uri="{BB962C8B-B14F-4D97-AF65-F5344CB8AC3E}">
        <p14:creationId xmlns:p14="http://schemas.microsoft.com/office/powerpoint/2010/main" val="4261108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C7CF1-B442-654D-AD2B-4901460CB92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0112763-C1AC-7149-B500-40112EECDED0}"/>
              </a:ext>
            </a:extLst>
          </p:cNvPr>
          <p:cNvSpPr>
            <a:spLocks noGrp="1"/>
          </p:cNvSpPr>
          <p:nvPr>
            <p:ph idx="1"/>
          </p:nvPr>
        </p:nvSpPr>
        <p:spPr/>
        <p:txBody>
          <a:bodyPr/>
          <a:lstStyle/>
          <a:p>
            <a:r>
              <a:rPr lang="cs-CZ" dirty="0"/>
              <a:t>Funkce rodiny</a:t>
            </a:r>
          </a:p>
          <a:p>
            <a:r>
              <a:rPr lang="cs-CZ" dirty="0"/>
              <a:t>Dětské potřeby</a:t>
            </a:r>
          </a:p>
          <a:p>
            <a:r>
              <a:rPr lang="cs-CZ" dirty="0"/>
              <a:t>Trauma</a:t>
            </a:r>
          </a:p>
          <a:p>
            <a:endParaRPr lang="cs-CZ" dirty="0"/>
          </a:p>
          <a:p>
            <a:r>
              <a:rPr lang="cs-CZ" dirty="0"/>
              <a:t>I pomoc je traumatem</a:t>
            </a:r>
          </a:p>
        </p:txBody>
      </p:sp>
    </p:spTree>
    <p:extLst>
      <p:ext uri="{BB962C8B-B14F-4D97-AF65-F5344CB8AC3E}">
        <p14:creationId xmlns:p14="http://schemas.microsoft.com/office/powerpoint/2010/main" val="1108300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284645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50609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121325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353812778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831</TotalTime>
  <Words>1813</Words>
  <Application>Microsoft Macintosh PowerPoint</Application>
  <PresentationFormat>Širokoúhlá obrazovka</PresentationFormat>
  <Paragraphs>110</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SPOD 1</vt:lpstr>
      <vt:lpstr>Co to je?</vt:lpstr>
      <vt:lpstr>Právní vymezení</vt:lpstr>
      <vt:lpstr>Charta lidských práv</vt:lpstr>
      <vt:lpstr>Prezentace aplikace PowerPoint</vt:lpstr>
      <vt:lpstr>Listina dětských práv</vt:lpstr>
      <vt:lpstr>Prezentace aplikace PowerPoint</vt:lpstr>
      <vt:lpstr>Občanský zákoník</vt:lpstr>
      <vt:lpstr>Prezentace aplikace PowerPoint</vt:lpstr>
      <vt:lpstr>Prezentace aplikace PowerPoint</vt:lpstr>
      <vt:lpstr>Zákon SPOD – č.359/1999Sb.</vt:lpstr>
      <vt:lpstr>Prezentace aplikace PowerPoint</vt:lpstr>
      <vt:lpstr>Prezentace aplikace PowerPoint</vt:lpstr>
      <vt:lpstr>Zákon 108/2006Sb. O sociálních službách</vt:lpstr>
      <vt:lpstr>Reflektující týmy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Petr Fabián</cp:lastModifiedBy>
  <cp:revision>2</cp:revision>
  <dcterms:created xsi:type="dcterms:W3CDTF">2022-02-22T15:58:12Z</dcterms:created>
  <dcterms:modified xsi:type="dcterms:W3CDTF">2022-02-23T05:49:52Z</dcterms:modified>
</cp:coreProperties>
</file>