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  <p:sldMasterId id="2147483852" r:id="rId2"/>
  </p:sldMasterIdLst>
  <p:sldIdLst>
    <p:sldId id="256" r:id="rId3"/>
    <p:sldId id="260" r:id="rId4"/>
    <p:sldId id="257" r:id="rId5"/>
    <p:sldId id="258" r:id="rId6"/>
    <p:sldId id="261" r:id="rId7"/>
    <p:sldId id="25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6" autoAdjust="0"/>
    <p:restoredTop sz="94660"/>
  </p:normalViewPr>
  <p:slideViewPr>
    <p:cSldViewPr snapToGrid="0">
      <p:cViewPr varScale="1">
        <p:scale>
          <a:sx n="98" d="100"/>
          <a:sy n="98" d="100"/>
        </p:scale>
        <p:origin x="78" y="4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24893-DBDA-4BFA-9CE1-4BFE7CD0F8CF}" type="datetime1">
              <a:rPr lang="en-US" smtClean="0"/>
              <a:pPr/>
              <a:t>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1">
              <a:rPr lang="en-US" smtClean="0"/>
              <a:pPr/>
              <a:t>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1">
              <a:rPr lang="en-US" smtClean="0"/>
              <a:pPr/>
              <a:t>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24893-DBDA-4BFA-9CE1-4BFE7CD0F8CF}" type="datetime1">
              <a:rPr lang="en-US" smtClean="0"/>
              <a:pPr/>
              <a:t>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0479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1">
              <a:rPr lang="en-US" smtClean="0"/>
              <a:pPr/>
              <a:t>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0562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F84E2-2D7A-43CF-AC90-352A289A783A}" type="datetime1">
              <a:rPr lang="en-US" smtClean="0"/>
              <a:pPr/>
              <a:t>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2194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rPr lang="en-US" smtClean="0"/>
              <a:pPr/>
              <a:t>2/21/2022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6648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rPr lang="en-US" smtClean="0"/>
              <a:pPr/>
              <a:t>2/21/2022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6566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1">
              <a:rPr lang="en-US" smtClean="0"/>
              <a:pPr/>
              <a:t>2/21/2022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0366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1">
              <a:rPr lang="en-US" smtClean="0"/>
              <a:pPr/>
              <a:t>2/21/2022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9628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1">
              <a:rPr lang="en-US" smtClean="0"/>
              <a:pPr/>
              <a:t>2/21/2022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257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1">
              <a:rPr lang="en-US" smtClean="0"/>
              <a:pPr/>
              <a:t>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74940-A916-4C8B-9648-02A2D3898F9E}" type="datetime1">
              <a:rPr lang="en-US" smtClean="0"/>
              <a:pPr/>
              <a:t>2/21/2022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4509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1">
              <a:rPr lang="en-US" smtClean="0"/>
              <a:pPr/>
              <a:t>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471403"/>
      </p:ext>
    </p:extLst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1">
              <a:rPr lang="en-US" smtClean="0"/>
              <a:pPr/>
              <a:t>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5862018"/>
      </p:ext>
    </p:extLst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1">
              <a:rPr lang="en-US" smtClean="0"/>
              <a:pPr/>
              <a:t>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117368"/>
      </p:ext>
    </p:extLst>
  </p:cSld>
  <p:clrMapOvr>
    <a:masterClrMapping/>
  </p:clrMapOvr>
  <p:hf sldNum="0"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1">
              <a:rPr lang="en-US" smtClean="0"/>
              <a:pPr/>
              <a:t>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70837802"/>
      </p:ext>
    </p:extLst>
  </p:cSld>
  <p:clrMapOvr>
    <a:masterClrMapping/>
  </p:clrMapOvr>
  <p:hf sldNum="0"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1">
              <a:rPr lang="en-US" smtClean="0"/>
              <a:pPr/>
              <a:t>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890769"/>
      </p:ext>
    </p:extLst>
  </p:cSld>
  <p:clrMapOvr>
    <a:masterClrMapping/>
  </p:clrMapOvr>
  <p:hf sldNum="0"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1">
              <a:rPr lang="en-US" smtClean="0"/>
              <a:pPr/>
              <a:t>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0319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1">
              <a:rPr lang="en-US" smtClean="0"/>
              <a:pPr/>
              <a:t>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231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F84E2-2D7A-43CF-AC90-352A289A783A}" type="datetime1">
              <a:rPr lang="en-US" smtClean="0"/>
              <a:pPr/>
              <a:t>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rPr lang="en-US" smtClean="0"/>
              <a:pPr/>
              <a:t>2/21/2022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rPr lang="en-US" smtClean="0"/>
              <a:pPr/>
              <a:t>2/21/2022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1">
              <a:rPr lang="en-US" smtClean="0"/>
              <a:pPr/>
              <a:t>2/21/2022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1">
              <a:rPr lang="en-US" smtClean="0"/>
              <a:pPr/>
              <a:t>2/21/2022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1">
              <a:rPr lang="en-US" smtClean="0"/>
              <a:pPr/>
              <a:t>2/21/2022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74940-A916-4C8B-9648-02A2D3898F9E}" type="datetime1">
              <a:rPr lang="en-US" smtClean="0"/>
              <a:pPr/>
              <a:t>2/21/2022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586B75A-687E-405C-8A0B-8D00578BA2C3}" type="datetime1">
              <a:rPr lang="en-US" smtClean="0"/>
              <a:pPr/>
              <a:t>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6B75A-687E-405C-8A0B-8D00578BA2C3}" type="datetime1">
              <a:rPr lang="en-US" smtClean="0"/>
              <a:pPr/>
              <a:t>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253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65" r:id="rId13"/>
    <p:sldLayoutId id="2147483866" r:id="rId14"/>
    <p:sldLayoutId id="2147483867" r:id="rId15"/>
    <p:sldLayoutId id="2147483868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07066" y="2404534"/>
            <a:ext cx="8505613" cy="1646302"/>
          </a:xfrm>
        </p:spPr>
        <p:txBody>
          <a:bodyPr>
            <a:normAutofit/>
          </a:bodyPr>
          <a:lstStyle/>
          <a:p>
            <a:r>
              <a:rPr lang="cs-CZ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Právo obcí a krajů v ČR  </a:t>
            </a:r>
            <a:br>
              <a:rPr lang="cs-CZ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HP007,  HK 007,  HD 007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 21/22, letní semestr</a:t>
            </a:r>
          </a:p>
        </p:txBody>
      </p:sp>
    </p:spTree>
    <p:extLst>
      <p:ext uri="{BB962C8B-B14F-4D97-AF65-F5344CB8AC3E}">
        <p14:creationId xmlns:p14="http://schemas.microsoft.com/office/powerpoint/2010/main" val="2143234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9F29DC-CEFD-4CD5-8F1B-74AC72184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b="1" dirty="0"/>
              <a:t>Letní semestr</a:t>
            </a:r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0F1ECDB8-30AA-4FCB-BC19-94EE30E14ACD}"/>
              </a:ext>
            </a:extLst>
          </p:cNvPr>
          <p:cNvSpPr/>
          <p:nvPr/>
        </p:nvSpPr>
        <p:spPr>
          <a:xfrm>
            <a:off x="547331" y="2136339"/>
            <a:ext cx="973120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cs-CZ" alt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Výuka v LS                           21. 2 – 22. 5. 2022</a:t>
            </a:r>
          </a:p>
          <a:p>
            <a:pPr>
              <a:lnSpc>
                <a:spcPct val="90000"/>
              </a:lnSpc>
            </a:pPr>
            <a:r>
              <a:rPr lang="cs-CZ" alt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Zápočtový týden                  16. 5. -  22. 5. 2022</a:t>
            </a:r>
          </a:p>
          <a:p>
            <a:pPr>
              <a:lnSpc>
                <a:spcPct val="90000"/>
              </a:lnSpc>
            </a:pPr>
            <a:r>
              <a:rPr lang="cs-CZ" alt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Zkušební období pro LS     23. 5. – 30. 6. 2022</a:t>
            </a:r>
          </a:p>
          <a:p>
            <a:pPr>
              <a:lnSpc>
                <a:spcPct val="90000"/>
              </a:lnSpc>
            </a:pPr>
            <a:r>
              <a:rPr lang="cs-CZ" alt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8. 8. -31. 8. 2022</a:t>
            </a:r>
          </a:p>
          <a:p>
            <a:pPr>
              <a:lnSpc>
                <a:spcPct val="90000"/>
              </a:lnSpc>
            </a:pPr>
            <a:endParaRPr lang="cs-CZ" alt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cs-CZ" alt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Přednášky/ semináře - viz </a:t>
            </a:r>
            <a:r>
              <a:rPr lang="cs-CZ" alt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rozvrhové akce</a:t>
            </a:r>
          </a:p>
          <a:p>
            <a:pPr>
              <a:lnSpc>
                <a:spcPct val="90000"/>
              </a:lnSpc>
            </a:pPr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prezenční forma studia</a:t>
            </a:r>
          </a:p>
          <a:p>
            <a:pPr>
              <a:lnSpc>
                <a:spcPct val="90000"/>
              </a:lnSpc>
            </a:pPr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kombinovaná forma studia</a:t>
            </a:r>
          </a:p>
          <a:p>
            <a:pPr>
              <a:lnSpc>
                <a:spcPct val="90000"/>
              </a:lnSpc>
            </a:pPr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celoživotní forma studia</a:t>
            </a:r>
          </a:p>
        </p:txBody>
      </p:sp>
    </p:spTree>
    <p:extLst>
      <p:ext uri="{BB962C8B-B14F-4D97-AF65-F5344CB8AC3E}">
        <p14:creationId xmlns:p14="http://schemas.microsoft.com/office/powerpoint/2010/main" val="2712783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177283"/>
            <a:ext cx="8596668" cy="578498"/>
          </a:xfrm>
        </p:spPr>
        <p:txBody>
          <a:bodyPr>
            <a:normAutofit fontScale="90000"/>
          </a:bodyPr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Témata přednášek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35902" y="877078"/>
            <a:ext cx="11024825" cy="5303060"/>
          </a:xfrm>
        </p:spPr>
        <p:txBody>
          <a:bodyPr>
            <a:noAutofit/>
          </a:bodyPr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1.Správní právo - pojem, definice, členění, postavení práva krajů a obcí v něm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Prameny správního práva 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Pojem, principy, členění veřejné správy, organizace místní správy a samosprávy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Územní samospráva. Charta místní samosprávy, Charta regionální samosprávy. Obecní a krajská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samospráva obecně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Obecní samospráva. Samostatná a přenesená působnost obce 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Dozor nad výkonem samostatné a přenesené působnosti, právní předpisy obce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Obecní samospráva. Orgány, pravomoc a působnost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Krajská samospráva. Působnost kraje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 Dozor nad výkonem samostatné a přenesené působnosti, právní předpisy krajů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Krajská samospráva. Orgány, pravomoc a působnost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 Spolupráce krajů a spolupráce obcí, svazek obcí, obecní policie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 Statutární město, hl. město Praha - právní základ, specifika</a:t>
            </a:r>
          </a:p>
          <a:p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 Volby do zastupitelstev krajů, volby do zastupitelstev obcí, místní referendum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14. Soudní ochrana ve věcech voleb a místního referenda </a:t>
            </a:r>
          </a:p>
        </p:txBody>
      </p:sp>
    </p:spTree>
    <p:extLst>
      <p:ext uri="{BB962C8B-B14F-4D97-AF65-F5344CB8AC3E}">
        <p14:creationId xmlns:p14="http://schemas.microsoft.com/office/powerpoint/2010/main" val="42768671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287868"/>
            <a:ext cx="8596668" cy="694266"/>
          </a:xfrm>
        </p:spPr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Požadavky k absolvování zkoušky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14498" y="982134"/>
            <a:ext cx="9411635" cy="5737321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  <a:defRPr/>
            </a:pPr>
            <a:r>
              <a:rPr lang="cs-CZ" altLang="cs-CZ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Předmět je ukončen </a:t>
            </a:r>
            <a:r>
              <a:rPr lang="cs-CZ" altLang="cs-CZ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zkouškou/ 4 kredity</a:t>
            </a:r>
          </a:p>
          <a:p>
            <a:pPr marL="0" indent="0">
              <a:buNone/>
              <a:defRPr/>
            </a:pPr>
            <a:r>
              <a:rPr lang="cs-CZ" altLang="cs-CZ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Zkouška je písemná, ústní, nebo  kombinací písemní a ústní části.</a:t>
            </a:r>
          </a:p>
          <a:p>
            <a:pPr marL="0" indent="0">
              <a:buNone/>
              <a:defRPr/>
            </a:pPr>
            <a:endParaRPr lang="cs-CZ" altLang="cs-CZ" sz="5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Písemný test </a:t>
            </a:r>
            <a:r>
              <a:rPr lang="cs-CZ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 ověření nabytých teoretických znalostí (instituty přezkumu správního rozhodnutí, hmotněprávní pravidla). </a:t>
            </a:r>
            <a:r>
              <a:rPr lang="cs-CZ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Termín duben 2022 – den bude upřesněn</a:t>
            </a:r>
          </a:p>
          <a:p>
            <a:pPr marL="0" indent="0">
              <a:buNone/>
            </a:pPr>
            <a:endParaRPr lang="cs-CZ" sz="5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Vypracování seminární práce  </a:t>
            </a:r>
          </a:p>
          <a:p>
            <a:pPr marL="0" indent="0">
              <a:buNone/>
            </a:pPr>
            <a:r>
              <a:rPr lang="cs-CZ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rozsahu 7 stran bez příloh (úvod, teoretická část, praktická část, závěr, použitá lit.)</a:t>
            </a:r>
          </a:p>
          <a:p>
            <a:pPr marL="0" indent="0">
              <a:buNone/>
            </a:pPr>
            <a:r>
              <a:rPr lang="cs-CZ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Termín nahlášení tématu  do 28. 3</a:t>
            </a:r>
          </a:p>
          <a:p>
            <a:pPr marL="0" indent="0">
              <a:buNone/>
            </a:pPr>
            <a:r>
              <a:rPr lang="cs-CZ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Termín odevzdání  do 16. 5</a:t>
            </a:r>
          </a:p>
          <a:p>
            <a:pPr marL="0" indent="0">
              <a:buNone/>
            </a:pPr>
            <a:endParaRPr lang="cs-CZ" sz="5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81181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72C4BD-D4BE-472B-839D-602F73CE7A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24933"/>
          </a:xfrm>
        </p:spPr>
        <p:txBody>
          <a:bodyPr>
            <a:normAutofit fontScale="90000"/>
          </a:bodyPr>
          <a:lstStyle/>
          <a:p>
            <a:r>
              <a:rPr lang="cs-CZ" altLang="cs-CZ" dirty="0"/>
              <a:t>Koncepce Seminární práce</a:t>
            </a:r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A837A46F-7869-45DE-B153-1E16D2CB80D1}"/>
              </a:ext>
            </a:extLst>
          </p:cNvPr>
          <p:cNvSpPr/>
          <p:nvPr/>
        </p:nvSpPr>
        <p:spPr>
          <a:xfrm>
            <a:off x="914400" y="1320798"/>
            <a:ext cx="8957733" cy="44135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90600" lvl="1" indent="-533400">
              <a:lnSpc>
                <a:spcPct val="90000"/>
              </a:lnSpc>
              <a:buNone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rozsahu 7 stran bez příloh (úvod, teoretická část, praktická část, závěr, použitá lit.)</a:t>
            </a:r>
          </a:p>
          <a:p>
            <a:pPr marL="990600" lvl="1" indent="-533400">
              <a:lnSpc>
                <a:spcPct val="90000"/>
              </a:lnSpc>
              <a:buFontTx/>
              <a:buNone/>
            </a:pP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struktura seminární práce pro předmět Správní právo II.:</a:t>
            </a:r>
          </a:p>
          <a:p>
            <a:pPr marL="990600" lvl="1" indent="-533400">
              <a:lnSpc>
                <a:spcPct val="90000"/>
              </a:lnSpc>
            </a:pPr>
            <a:r>
              <a:rPr lang="cs-CZ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Úvodní (titulní) strana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(univerzita, fakulta, ústav, předmět, název seminární práce, jméno a příjmení zpracovatele, ročník a forma studia, datum)</a:t>
            </a:r>
          </a:p>
          <a:p>
            <a:pPr marL="990600" lvl="1" indent="-533400">
              <a:lnSpc>
                <a:spcPct val="90000"/>
              </a:lnSpc>
            </a:pPr>
            <a:r>
              <a:rPr lang="cs-CZ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Osnova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(včetně čísel stran)</a:t>
            </a:r>
          </a:p>
          <a:p>
            <a:pPr marL="990600" lvl="1" indent="-533400">
              <a:lnSpc>
                <a:spcPct val="90000"/>
              </a:lnSpc>
            </a:pPr>
            <a:r>
              <a:rPr lang="cs-CZ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Úvod do problematiky</a:t>
            </a:r>
          </a:p>
          <a:p>
            <a:pPr marL="990600" lvl="1" indent="-533400">
              <a:lnSpc>
                <a:spcPct val="90000"/>
              </a:lnSpc>
            </a:pPr>
            <a:r>
              <a:rPr lang="cs-CZ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Teorie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90600" lvl="1" indent="-533400">
              <a:lnSpc>
                <a:spcPct val="90000"/>
              </a:lnSpc>
            </a:pPr>
            <a:r>
              <a:rPr lang="cs-CZ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Praxe</a:t>
            </a:r>
          </a:p>
          <a:p>
            <a:pPr marL="1752600" lvl="3" indent="-381000">
              <a:lnSpc>
                <a:spcPct val="90000"/>
              </a:lnSpc>
            </a:pP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Osobní zkušenost s řešenou problematikou</a:t>
            </a:r>
          </a:p>
          <a:p>
            <a:pPr marL="990600" lvl="1" indent="-533400">
              <a:lnSpc>
                <a:spcPct val="90000"/>
              </a:lnSpc>
            </a:pPr>
            <a:r>
              <a:rPr lang="cs-CZ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Závěr 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52600" lvl="3" indent="-381000">
              <a:lnSpc>
                <a:spcPct val="90000"/>
              </a:lnSpc>
            </a:pP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výsledek – vlastní  hodnocení řešeného tématu.</a:t>
            </a:r>
          </a:p>
        </p:txBody>
      </p:sp>
    </p:spTree>
    <p:extLst>
      <p:ext uri="{BB962C8B-B14F-4D97-AF65-F5344CB8AC3E}">
        <p14:creationId xmlns:p14="http://schemas.microsoft.com/office/powerpoint/2010/main" val="30948003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Literatura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754155"/>
            <a:ext cx="8596668" cy="4287207"/>
          </a:xfrm>
        </p:spPr>
        <p:txBody>
          <a:bodyPr>
            <a:normAutofit/>
          </a:bodyPr>
          <a:lstStyle/>
          <a:p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Sciskalová, M. Právo obcí a krajů v ČR, studijní opora </a:t>
            </a:r>
          </a:p>
          <a:p>
            <a:endParaRPr 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Dotčené právní předpisy</a:t>
            </a:r>
          </a:p>
        </p:txBody>
      </p:sp>
    </p:spTree>
    <p:extLst>
      <p:ext uri="{BB962C8B-B14F-4D97-AF65-F5344CB8AC3E}">
        <p14:creationId xmlns:p14="http://schemas.microsoft.com/office/powerpoint/2010/main" val="3686447707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Stébla</Template>
  <TotalTime>144</TotalTime>
  <Words>456</Words>
  <Application>Microsoft Office PowerPoint</Application>
  <PresentationFormat>Širokoúhlá obrazovka</PresentationFormat>
  <Paragraphs>46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6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Trebuchet MS</vt:lpstr>
      <vt:lpstr>Wingdings</vt:lpstr>
      <vt:lpstr>Wingdings 2</vt:lpstr>
      <vt:lpstr>Wingdings 3</vt:lpstr>
      <vt:lpstr>HDOfficeLightV0</vt:lpstr>
      <vt:lpstr>Faseta</vt:lpstr>
      <vt:lpstr>Právo obcí a krajů v ČR   HP007,  HK 007,  HD 007</vt:lpstr>
      <vt:lpstr>Letní semestr</vt:lpstr>
      <vt:lpstr>Témata přednášek</vt:lpstr>
      <vt:lpstr>Požadavky k absolvování zkoušky</vt:lpstr>
      <vt:lpstr>Koncepce Seminární práce</vt:lpstr>
      <vt:lpstr>Literatura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Sociální zabezpečení KSVP/SZ</dc:title>
  <dc:creator>Windows User</dc:creator>
  <cp:lastModifiedBy>Marie Sciskalová</cp:lastModifiedBy>
  <cp:revision>20</cp:revision>
  <dcterms:created xsi:type="dcterms:W3CDTF">2017-02-19T15:00:22Z</dcterms:created>
  <dcterms:modified xsi:type="dcterms:W3CDTF">2022-02-21T07:19:06Z</dcterms:modified>
</cp:coreProperties>
</file>