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436" r:id="rId3"/>
    <p:sldId id="260" r:id="rId4"/>
    <p:sldId id="453" r:id="rId5"/>
    <p:sldId id="454" r:id="rId6"/>
    <p:sldId id="437" r:id="rId7"/>
    <p:sldId id="324" r:id="rId8"/>
    <p:sldId id="347" r:id="rId9"/>
    <p:sldId id="349" r:id="rId10"/>
    <p:sldId id="348" r:id="rId11"/>
    <p:sldId id="350" r:id="rId12"/>
    <p:sldId id="333" r:id="rId13"/>
    <p:sldId id="438" r:id="rId14"/>
    <p:sldId id="261" r:id="rId15"/>
    <p:sldId id="264" r:id="rId16"/>
    <p:sldId id="335" r:id="rId17"/>
    <p:sldId id="332" r:id="rId18"/>
    <p:sldId id="439" r:id="rId19"/>
    <p:sldId id="440" r:id="rId20"/>
    <p:sldId id="441" r:id="rId21"/>
    <p:sldId id="262" r:id="rId22"/>
    <p:sldId id="263" r:id="rId23"/>
    <p:sldId id="442" r:id="rId24"/>
    <p:sldId id="265" r:id="rId25"/>
    <p:sldId id="266" r:id="rId26"/>
    <p:sldId id="269" r:id="rId27"/>
    <p:sldId id="452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a Skalná" initials="MS" lastIdx="1" clrIdx="0">
    <p:extLst>
      <p:ext uri="{19B8F6BF-5375-455C-9EA6-DF929625EA0E}">
        <p15:presenceInfo xmlns:p15="http://schemas.microsoft.com/office/powerpoint/2012/main" userId="S-1-5-21-3506936211-1159772882-65814650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E8B1E-D35D-46C4-9117-B9CCC692C7E1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64844-14AA-4C80-9B62-4097D31C7F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47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D98A1-0006-41B2-9401-EB5C198EC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23B079-58B3-4FB8-883B-EB3116354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508AD9-C3C1-4238-B434-2ECFCC2E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C4D296-417A-4AAE-9D75-8793AC77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237007-4935-4226-B735-8A0E5D24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24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4225B-81E3-4DE9-89F6-4C78BDBB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C079F8-786F-4F03-B678-8C9DDE0A2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D0CFE6-E4ED-4FA1-B8EF-8D77CF95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7E2DB0-9141-4BB5-B9CA-5BF212E0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3A0C2B-755C-44A9-9919-1E18CB5B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68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D688443-467E-4773-B6CC-429DCF7FC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162100-1C0D-45F4-A252-5EF332CA7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C763B2-0893-4B84-90F0-D48D081A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E1D3F0-44EA-417C-BB05-9D9A5D4D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C1ACAF-411B-4833-B266-AAFA9A4B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97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31789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5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5pPr>
            <a:lvl6pPr marL="3657509" lvl="5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6pPr>
            <a:lvl7pPr marL="4267093" lvl="6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7pPr>
            <a:lvl8pPr marL="4876678" lvl="7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8pPr>
            <a:lvl9pPr marL="5486263" lvl="8" indent="-380990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17585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EEC0B-8FCF-4C37-B63E-923379DC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30982F-BFEA-42BC-A665-570BF1F24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5F2DC0-D470-404A-8453-5711A9E0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5BAA4A-C30A-4EFD-8FD6-A8490D46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E35BA7-A3DC-44BC-9F9A-3F71CEF1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36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8B75E-401B-4136-9434-6AC563C2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B84611-1ABD-473E-A86D-C0FAC7DE9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D9A463-ABA4-45D0-8DB6-B19DAB3E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409FF9-386E-4C5A-949A-6EDF7892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380D4-3AFA-4C1B-9DAC-34131CF5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06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1546C-C8EE-4558-9E47-5AFCE0E3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D6B481-CCC4-4A95-8D5E-2427BF237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D1255A5-700C-46D5-A878-BA0CE5217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E338FC-8A1E-4F1D-AFD4-BCAEF945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66A047-3052-4FAC-AAF7-0D6D0460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8F7C3B-699D-4E62-A750-65CA09F9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7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0DDFC-13BD-46DA-B034-6DD6993F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CD5238C-7994-4117-A263-E8AA0CC93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F7FE7F4-F04E-4998-A933-94BCE6721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42F9E84-AAF7-4602-B869-C0CA227AE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BD65F26-0787-4039-87E4-A737F05BE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C4A6DB0-D15C-4B90-B685-4F76F35B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AEDCBD-7791-4582-B31D-C307798B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1C31AB2-A8DC-4334-AE1B-73B1EC30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34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5427A-793D-4673-A0F1-6EDFFF50E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6412DB-58C3-4B36-9FF8-4E18CAFD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B62BEC-E7C5-42AC-A6EE-9505D360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869894-AAF0-4DD9-AD51-37586F09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07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426E49E-A6D2-4CAE-A472-39CE8A5C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443C50-DCE8-4B31-88A0-756BFEBC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2E7ED6-9CC4-4DAC-BCEF-FEE19BDA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68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02447-5BCD-4EB0-B25F-F83968A7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BA8C83-1588-4609-930A-A310D78BA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DEE9FAF-7F2B-4697-A480-AFFE30877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40F94C-A635-4965-97AA-1325C304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579D88-0C48-4C81-A408-C8A06F0D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8A5D25-25A6-4A2A-A169-C66720CD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21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8DE15-843F-40EB-908B-7A021FF7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9ABC3CE-4668-419C-91F4-0F7C3F43D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498D0F-5BA5-4EF4-96EA-5F7761932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DC8576-F02A-4DCA-8842-93720332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742A38-6145-469E-BEAA-9490123A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BAF336-1E08-4817-8A0C-EF39923E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58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3EE35EC-00DD-421B-B338-9EBDFA83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0308DF6-C605-42C4-AC99-FC8B81868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ED28C5-3F35-4E48-931A-599F975BA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98A4E-0E68-48F5-B69E-8E56C34893B4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696978-68AB-4C80-A20C-3ABA18199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01A7CF-2E33-4FF1-A997-FA3274E3E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45C2-1783-4057-92A8-9907990DB0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81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web.org/vocabulary/health-illness-worksheets-resources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njuryfacts.nsc.org/all-injuries/deaths-by-demographics/top-10-preventable-injurie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wuQYoRtzNI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youtube.com/watch?v=-Sh3u80oGZ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watch?v=2ynlaWUwMsA&amp;t=70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4SL8i8h0d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48420-624F-4B6D-8224-05B3AFC06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505" y="1122363"/>
            <a:ext cx="11316748" cy="1805395"/>
          </a:xfrm>
        </p:spPr>
        <p:txBody>
          <a:bodyPr>
            <a:normAutofit/>
          </a:bodyPr>
          <a:lstStyle/>
          <a:p>
            <a:r>
              <a:rPr lang="cs-CZ" sz="3800" dirty="0"/>
              <a:t>UNZSOP07 </a:t>
            </a:r>
            <a:r>
              <a:rPr lang="cs-CZ" sz="3800" dirty="0" err="1"/>
              <a:t>English</a:t>
            </a:r>
            <a:r>
              <a:rPr lang="cs-CZ" sz="3800" dirty="0"/>
              <a:t> </a:t>
            </a:r>
            <a:r>
              <a:rPr lang="cs-CZ" sz="3800" dirty="0" err="1"/>
              <a:t>for</a:t>
            </a:r>
            <a:r>
              <a:rPr lang="cs-CZ" sz="3800" dirty="0"/>
              <a:t> </a:t>
            </a:r>
            <a:r>
              <a:rPr lang="cs-CZ" sz="3800" dirty="0" err="1"/>
              <a:t>Pediatric</a:t>
            </a:r>
            <a:r>
              <a:rPr lang="cs-CZ" sz="3800" dirty="0"/>
              <a:t> </a:t>
            </a:r>
            <a:r>
              <a:rPr lang="cs-CZ" sz="3800" dirty="0" err="1"/>
              <a:t>Nursing</a:t>
            </a:r>
            <a:r>
              <a:rPr lang="cs-CZ" sz="3800" dirty="0"/>
              <a:t> 2</a:t>
            </a:r>
            <a:br>
              <a:rPr lang="cs-CZ" sz="3800" dirty="0"/>
            </a:br>
            <a:r>
              <a:rPr lang="cs-CZ" sz="3800" dirty="0"/>
              <a:t>UOLP055 </a:t>
            </a:r>
            <a:r>
              <a:rPr lang="cs-CZ" sz="3800" dirty="0" err="1"/>
              <a:t>English</a:t>
            </a:r>
            <a:r>
              <a:rPr lang="cs-CZ" sz="3800" dirty="0"/>
              <a:t> </a:t>
            </a:r>
            <a:r>
              <a:rPr lang="cs-CZ" sz="3800" dirty="0" err="1"/>
              <a:t>for</a:t>
            </a:r>
            <a:r>
              <a:rPr lang="cs-CZ" sz="3800" dirty="0"/>
              <a:t> </a:t>
            </a:r>
            <a:r>
              <a:rPr lang="cs-CZ" sz="3800" dirty="0" err="1"/>
              <a:t>Dental</a:t>
            </a:r>
            <a:r>
              <a:rPr lang="cs-CZ" sz="3800" dirty="0"/>
              <a:t> </a:t>
            </a:r>
            <a:r>
              <a:rPr lang="cs-CZ" sz="3800" dirty="0" err="1"/>
              <a:t>Hygiene</a:t>
            </a:r>
            <a:r>
              <a:rPr lang="cs-CZ" sz="3800" dirty="0"/>
              <a:t> 2</a:t>
            </a:r>
            <a:br>
              <a:rPr lang="cs-CZ" sz="3800" dirty="0"/>
            </a:br>
            <a:endParaRPr lang="cs-CZ" sz="3800" dirty="0">
              <a:cs typeface="Calibri Ligh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822223-083B-4CD2-85BA-F9D68F5C2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755900"/>
          </a:xfrm>
        </p:spPr>
        <p:txBody>
          <a:bodyPr>
            <a:normAutofit/>
          </a:bodyPr>
          <a:lstStyle/>
          <a:p>
            <a:r>
              <a:rPr lang="cs-CZ" dirty="0"/>
              <a:t>Markéta Skalná, PhD</a:t>
            </a:r>
          </a:p>
          <a:p>
            <a:endParaRPr lang="cs-CZ" dirty="0"/>
          </a:p>
          <a:p>
            <a:r>
              <a:rPr lang="cs-CZ" dirty="0"/>
              <a:t>marketa.skalna@fvp.slu.cz</a:t>
            </a:r>
          </a:p>
          <a:p>
            <a:endParaRPr lang="cs-CZ" dirty="0"/>
          </a:p>
          <a:p>
            <a:r>
              <a:rPr lang="cs-CZ" b="1" dirty="0"/>
              <a:t>Seminář 1 / 3</a:t>
            </a:r>
          </a:p>
        </p:txBody>
      </p:sp>
    </p:spTree>
    <p:extLst>
      <p:ext uri="{BB962C8B-B14F-4D97-AF65-F5344CB8AC3E}">
        <p14:creationId xmlns:p14="http://schemas.microsoft.com/office/powerpoint/2010/main" val="3856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103804"/>
            <a:ext cx="11342944" cy="52264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C</a:t>
            </a:r>
            <a:r>
              <a:rPr lang="en-US" b="1" dirty="0" err="1"/>
              <a:t>ommunication</a:t>
            </a:r>
            <a:r>
              <a:rPr lang="en-US" b="1" dirty="0"/>
              <a:t> </a:t>
            </a:r>
            <a:r>
              <a:rPr lang="cs-CZ" b="1" dirty="0"/>
              <a:t>- SOCRATES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763480"/>
            <a:ext cx="11810260" cy="59907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Associated symptoms</a:t>
            </a:r>
          </a:p>
          <a:p>
            <a:r>
              <a:rPr lang="en-US" dirty="0"/>
              <a:t>Ask if there are other symptoms which are </a:t>
            </a:r>
            <a:r>
              <a:rPr lang="en-US" b="1" dirty="0"/>
              <a:t>associated</a:t>
            </a:r>
            <a:r>
              <a:rPr lang="en-US" dirty="0"/>
              <a:t> with the primary symptom:</a:t>
            </a:r>
          </a:p>
          <a:p>
            <a:r>
              <a:rPr lang="en-US" i="1" dirty="0"/>
              <a:t>“Are there any other symptoms that seem associated with the pain?”</a:t>
            </a:r>
            <a:r>
              <a:rPr lang="en-US" dirty="0"/>
              <a:t> (e.g. patients presenting with an ectopic pregnancy may have associated nausea and vomiting)</a:t>
            </a:r>
          </a:p>
          <a:p>
            <a:pPr marL="0" indent="0">
              <a:buNone/>
            </a:pPr>
            <a:r>
              <a:rPr lang="en-US" b="1" dirty="0"/>
              <a:t>Time course</a:t>
            </a:r>
          </a:p>
          <a:p>
            <a:r>
              <a:rPr lang="en-US" dirty="0"/>
              <a:t>Clarify how the symptom has </a:t>
            </a:r>
            <a:r>
              <a:rPr lang="en-US" b="1" dirty="0"/>
              <a:t>changed</a:t>
            </a:r>
            <a:r>
              <a:rPr lang="en-US" dirty="0"/>
              <a:t> over </a:t>
            </a:r>
            <a:r>
              <a:rPr lang="en-US" b="1" dirty="0"/>
              <a:t>time</a:t>
            </a:r>
            <a:r>
              <a:rPr lang="en-US" dirty="0"/>
              <a:t>:</a:t>
            </a:r>
          </a:p>
          <a:p>
            <a:r>
              <a:rPr lang="en-US" i="1" dirty="0"/>
              <a:t>“How has the pain changed over time?”</a:t>
            </a:r>
            <a:endParaRPr lang="en-US" dirty="0"/>
          </a:p>
          <a:p>
            <a:r>
              <a:rPr lang="en-US" dirty="0"/>
              <a:t>Ask if the symptom has any relationship to the </a:t>
            </a:r>
            <a:r>
              <a:rPr lang="en-US" b="1" dirty="0"/>
              <a:t>menstrual</a:t>
            </a:r>
            <a:r>
              <a:rPr lang="en-US" dirty="0"/>
              <a:t> </a:t>
            </a:r>
            <a:r>
              <a:rPr lang="en-US" b="1" dirty="0"/>
              <a:t>cycle</a:t>
            </a:r>
            <a:r>
              <a:rPr lang="en-US" dirty="0"/>
              <a:t>:</a:t>
            </a:r>
          </a:p>
          <a:p>
            <a:r>
              <a:rPr lang="en-US" i="1" dirty="0"/>
              <a:t>“Have you noticed if this symptom is worse at a particular time in the month?”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Exacerbating or relieving factors</a:t>
            </a:r>
          </a:p>
          <a:p>
            <a:r>
              <a:rPr lang="en-US" dirty="0"/>
              <a:t>Ask if anything makes the symptom </a:t>
            </a:r>
            <a:r>
              <a:rPr lang="en-US" b="1" dirty="0"/>
              <a:t>worse</a:t>
            </a:r>
            <a:r>
              <a:rPr lang="en-US" dirty="0"/>
              <a:t> or </a:t>
            </a:r>
            <a:r>
              <a:rPr lang="en-US" b="1" dirty="0"/>
              <a:t>better</a:t>
            </a:r>
            <a:r>
              <a:rPr lang="en-US" dirty="0"/>
              <a:t>:</a:t>
            </a:r>
          </a:p>
          <a:p>
            <a:r>
              <a:rPr lang="en-US" i="1" dirty="0"/>
              <a:t>“Does anything make the pain worse?”</a:t>
            </a:r>
            <a:r>
              <a:rPr lang="en-US" dirty="0"/>
              <a:t> (e.g. patients with symphysis pubis dysfunction may find going up or down the stairs makes things worse)</a:t>
            </a:r>
          </a:p>
          <a:p>
            <a:r>
              <a:rPr lang="en-US" i="1" dirty="0"/>
              <a:t>“Does anything make the pain better?”</a:t>
            </a:r>
            <a:r>
              <a:rPr lang="en-US" dirty="0"/>
              <a:t> (e.g. patients with gastro-</a:t>
            </a:r>
            <a:r>
              <a:rPr lang="en-US" dirty="0" err="1"/>
              <a:t>oesophageal</a:t>
            </a:r>
            <a:r>
              <a:rPr lang="en-US" dirty="0"/>
              <a:t> reflux may find that antacid medication helps with their symptoms)</a:t>
            </a:r>
          </a:p>
          <a:p>
            <a:pPr marL="0" indent="0">
              <a:buNone/>
            </a:pPr>
            <a:r>
              <a:rPr lang="en-US" b="1" dirty="0"/>
              <a:t>Severity</a:t>
            </a:r>
          </a:p>
          <a:p>
            <a:r>
              <a:rPr lang="en-US" dirty="0"/>
              <a:t>Assess the </a:t>
            </a:r>
            <a:r>
              <a:rPr lang="en-US" b="1" dirty="0"/>
              <a:t>severity</a:t>
            </a:r>
            <a:r>
              <a:rPr lang="en-US" dirty="0"/>
              <a:t> of the symptom by asking the patient to grade it on a scale of 0-10:</a:t>
            </a:r>
          </a:p>
          <a:p>
            <a:r>
              <a:rPr lang="en-US" i="1" dirty="0"/>
              <a:t>“On a scale of 0-10, how severe is the pain, if 0 is no pain and 10 is the worst pain you’ve ever experienced?”</a:t>
            </a:r>
            <a:endParaRPr lang="en-US" dirty="0"/>
          </a:p>
          <a:p>
            <a:r>
              <a:rPr lang="en-US" dirty="0"/>
              <a:t>Ask the patient if the symptom is having a significant impact on their day to day life:</a:t>
            </a:r>
          </a:p>
          <a:p>
            <a:r>
              <a:rPr lang="en-US" i="1" dirty="0"/>
              <a:t>“How is the pain impacting your daily life?”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95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187572"/>
            <a:ext cx="11342944" cy="52264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C</a:t>
            </a:r>
            <a:r>
              <a:rPr lang="en-US" b="1" dirty="0" err="1"/>
              <a:t>ommunication</a:t>
            </a:r>
            <a:r>
              <a:rPr lang="cs-CZ" b="1" dirty="0"/>
              <a:t> on </a:t>
            </a:r>
            <a:r>
              <a:rPr lang="cs-CZ" b="1" dirty="0" err="1"/>
              <a:t>admission</a:t>
            </a:r>
            <a:r>
              <a:rPr lang="en-US" b="1" dirty="0"/>
              <a:t> </a:t>
            </a:r>
            <a:r>
              <a:rPr lang="cs-CZ" b="1" dirty="0"/>
              <a:t>– </a:t>
            </a:r>
            <a:r>
              <a:rPr lang="cs-CZ" b="1" dirty="0" err="1"/>
              <a:t>work</a:t>
            </a:r>
            <a:r>
              <a:rPr lang="cs-CZ" b="1" dirty="0"/>
              <a:t> in </a:t>
            </a:r>
            <a:r>
              <a:rPr lang="cs-CZ" b="1" dirty="0" err="1"/>
              <a:t>pairs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065322"/>
            <a:ext cx="11810260" cy="57243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Ilnesses</a:t>
            </a:r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cs-CZ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treatments</a:t>
            </a:r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  </a:t>
            </a:r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https://agendaweb.org/vocabulary/health-illness-worksheets-resources.html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Make a </a:t>
            </a:r>
            <a:r>
              <a:rPr lang="cs-CZ" dirty="0" err="1"/>
              <a:t>conversation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coming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ambulance/</a:t>
            </a:r>
            <a:r>
              <a:rPr lang="cs-CZ" dirty="0" err="1"/>
              <a:t>hospital</a:t>
            </a:r>
            <a:r>
              <a:rPr lang="cs-CZ" dirty="0"/>
              <a:t>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check</a:t>
            </a:r>
            <a:r>
              <a:rPr lang="cs-CZ" dirty="0"/>
              <a:t> his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details</a:t>
            </a:r>
            <a:endParaRPr lang="cs-CZ" dirty="0"/>
          </a:p>
          <a:p>
            <a:r>
              <a:rPr lang="cs-CZ" dirty="0" err="1"/>
              <a:t>shortly</a:t>
            </a:r>
            <a:r>
              <a:rPr lang="cs-CZ" dirty="0"/>
              <a:t>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anamnesis</a:t>
            </a:r>
            <a:r>
              <a:rPr lang="cs-CZ" dirty="0"/>
              <a:t>, </a:t>
            </a: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history</a:t>
            </a:r>
            <a:endParaRPr lang="cs-CZ" dirty="0"/>
          </a:p>
          <a:p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problems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details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SOKRATES</a:t>
            </a:r>
          </a:p>
          <a:p>
            <a:r>
              <a:rPr lang="cs-CZ" dirty="0" err="1"/>
              <a:t>try</a:t>
            </a:r>
            <a:r>
              <a:rPr lang="cs-CZ" dirty="0"/>
              <a:t> to use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communication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 as much as </a:t>
            </a:r>
            <a:r>
              <a:rPr lang="cs-CZ" dirty="0" err="1"/>
              <a:t>possible</a:t>
            </a:r>
            <a:r>
              <a:rPr lang="cs-CZ" dirty="0"/>
              <a:t> (do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best</a:t>
            </a:r>
            <a:r>
              <a:rPr lang="cs-CZ" dirty="0"/>
              <a:t>)</a:t>
            </a:r>
          </a:p>
          <a:p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notes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summary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and his </a:t>
            </a:r>
            <a:r>
              <a:rPr lang="cs-CZ" dirty="0" err="1"/>
              <a:t>problem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 (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patient</a:t>
            </a:r>
            <a:r>
              <a:rPr lang="cs-CZ" dirty="0"/>
              <a:t>, second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nurse</a:t>
            </a:r>
            <a:r>
              <a:rPr lang="cs-CZ" dirty="0"/>
              <a:t>)</a:t>
            </a:r>
          </a:p>
          <a:p>
            <a:r>
              <a:rPr lang="cs-CZ" dirty="0" err="1"/>
              <a:t>the</a:t>
            </a:r>
            <a:r>
              <a:rPr lang="cs-CZ" dirty="0"/>
              <a:t> problém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and </a:t>
            </a:r>
            <a:r>
              <a:rPr lang="cs-CZ" dirty="0" err="1"/>
              <a:t>symptoms</a:t>
            </a:r>
            <a:r>
              <a:rPr lang="cs-CZ" dirty="0"/>
              <a:t> are </a:t>
            </a:r>
            <a:r>
              <a:rPr lang="cs-CZ" dirty="0" err="1"/>
              <a:t>illusory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dirty="0" err="1"/>
              <a:t>Summary</a:t>
            </a:r>
            <a:r>
              <a:rPr lang="cs-CZ" b="1" dirty="0"/>
              <a:t>:</a:t>
            </a:r>
          </a:p>
          <a:p>
            <a:pPr marL="0" indent="0">
              <a:buNone/>
            </a:pP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XX country, sex, </a:t>
            </a:r>
            <a:r>
              <a:rPr lang="cs-CZ" dirty="0" err="1"/>
              <a:t>age</a:t>
            </a:r>
            <a:r>
              <a:rPr lang="cs-CZ" dirty="0"/>
              <a:t>, …   </a:t>
            </a:r>
            <a:r>
              <a:rPr lang="en-US" dirty="0"/>
              <a:t>I have performed</a:t>
            </a:r>
            <a:r>
              <a:rPr lang="cs-CZ" dirty="0"/>
              <a:t>…. </a:t>
            </a:r>
          </a:p>
          <a:p>
            <a:pPr marL="0" indent="0">
              <a:buNone/>
            </a:pPr>
            <a:r>
              <a:rPr lang="cs-CZ" dirty="0"/>
              <a:t>E</a:t>
            </a:r>
            <a:r>
              <a:rPr lang="en-US" dirty="0" err="1"/>
              <a:t>xamination</a:t>
            </a:r>
            <a:r>
              <a:rPr lang="cs-CZ" dirty="0"/>
              <a:t> </a:t>
            </a:r>
            <a:r>
              <a:rPr lang="cs-CZ" dirty="0" err="1"/>
              <a:t>shown</a:t>
            </a:r>
            <a:r>
              <a:rPr lang="en-US" dirty="0"/>
              <a:t> because of…. </a:t>
            </a:r>
            <a:r>
              <a:rPr lang="cs-CZ" dirty="0"/>
              <a:t>  And I </a:t>
            </a:r>
            <a:r>
              <a:rPr lang="cs-CZ" dirty="0" err="1"/>
              <a:t>found</a:t>
            </a:r>
            <a:r>
              <a:rPr lang="cs-CZ" dirty="0"/>
              <a:t> ….    </a:t>
            </a:r>
          </a:p>
        </p:txBody>
      </p:sp>
    </p:spTree>
    <p:extLst>
      <p:ext uri="{BB962C8B-B14F-4D97-AF65-F5344CB8AC3E}">
        <p14:creationId xmlns:p14="http://schemas.microsoft.com/office/powerpoint/2010/main" val="1306239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B8DB0-CC15-4BE0-AF74-97C4AAD8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764"/>
            <a:ext cx="10515600" cy="356509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I</a:t>
            </a:r>
            <a:r>
              <a:rPr lang="en-GB" b="1" dirty="0" err="1"/>
              <a:t>njuries</a:t>
            </a:r>
            <a:r>
              <a:rPr lang="cs-CZ" b="1" dirty="0"/>
              <a:t>  - </a:t>
            </a:r>
            <a:r>
              <a:rPr lang="cs-CZ" dirty="0"/>
              <a:t>Top 10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death</a:t>
            </a:r>
            <a:r>
              <a:rPr lang="cs-CZ" dirty="0"/>
              <a:t> in USA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3CF18A-4810-495A-9376-D9810724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95" y="612559"/>
            <a:ext cx="12002609" cy="5465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hlinkClick r:id="rId2"/>
              </a:rPr>
              <a:t>https://injuryfacts.nsc.org/all-injuries/deaths-by-demographics/top-10-preventable-injuries/</a:t>
            </a:r>
            <a:endParaRPr lang="cs-CZ" sz="2000" dirty="0"/>
          </a:p>
          <a:p>
            <a:r>
              <a:rPr lang="en-US" sz="2100" dirty="0"/>
              <a:t>The top three leading causes of preventable injury-related</a:t>
            </a:r>
            <a:r>
              <a:rPr lang="cs-CZ" sz="2100" dirty="0"/>
              <a:t> </a:t>
            </a:r>
            <a:r>
              <a:rPr lang="en-US" sz="2100" dirty="0"/>
              <a:t>death</a:t>
            </a:r>
            <a:r>
              <a:rPr lang="cs-CZ" sz="2100" dirty="0"/>
              <a:t>:</a:t>
            </a:r>
            <a:r>
              <a:rPr lang="en-US" sz="2100" dirty="0"/>
              <a:t> </a:t>
            </a:r>
            <a:r>
              <a:rPr lang="cs-CZ" sz="2100" dirty="0"/>
              <a:t> </a:t>
            </a:r>
            <a:r>
              <a:rPr lang="en-US" sz="2100" b="1" dirty="0"/>
              <a:t>poisoning</a:t>
            </a:r>
            <a:r>
              <a:rPr lang="en-US" sz="2100" dirty="0"/>
              <a:t>, </a:t>
            </a:r>
            <a:r>
              <a:rPr lang="en-US" sz="2100" b="1" dirty="0"/>
              <a:t>motor vehicle</a:t>
            </a:r>
            <a:r>
              <a:rPr lang="en-US" sz="2100" dirty="0"/>
              <a:t>, and </a:t>
            </a:r>
            <a:r>
              <a:rPr lang="en-US" sz="2100" b="1" dirty="0"/>
              <a:t>falls</a:t>
            </a:r>
            <a:r>
              <a:rPr lang="en-US" sz="2100" dirty="0"/>
              <a:t> – account for over 86% of all preventable deaths. </a:t>
            </a:r>
            <a:r>
              <a:rPr lang="cs-CZ" sz="2100" dirty="0"/>
              <a:t> </a:t>
            </a:r>
            <a:r>
              <a:rPr lang="cs-CZ" sz="2100" dirty="0" err="1"/>
              <a:t>Next</a:t>
            </a:r>
            <a:r>
              <a:rPr lang="cs-CZ" sz="2100" dirty="0"/>
              <a:t> </a:t>
            </a:r>
            <a:r>
              <a:rPr lang="en-US" sz="2100" b="1" dirty="0"/>
              <a:t>suffocation</a:t>
            </a:r>
            <a:r>
              <a:rPr lang="cs-CZ" sz="2100" b="1" dirty="0"/>
              <a:t> (udušení)</a:t>
            </a:r>
            <a:r>
              <a:rPr lang="en-US" sz="2100" dirty="0"/>
              <a:t>, </a:t>
            </a:r>
            <a:r>
              <a:rPr lang="en-US" sz="2100" b="1" dirty="0"/>
              <a:t>drowning</a:t>
            </a:r>
            <a:r>
              <a:rPr lang="cs-CZ" sz="2100" b="1" dirty="0"/>
              <a:t> (utopení)</a:t>
            </a:r>
            <a:r>
              <a:rPr lang="en-US" sz="2100" dirty="0"/>
              <a:t>,</a:t>
            </a:r>
            <a:r>
              <a:rPr lang="cs-CZ" sz="2100" dirty="0"/>
              <a:t> </a:t>
            </a:r>
            <a:r>
              <a:rPr lang="cs-CZ" sz="2100" b="1" dirty="0" err="1"/>
              <a:t>fire</a:t>
            </a:r>
            <a:r>
              <a:rPr lang="cs-CZ" sz="2100" b="1" dirty="0"/>
              <a:t> and </a:t>
            </a:r>
            <a:r>
              <a:rPr lang="cs-CZ" sz="2100" b="1" dirty="0" err="1"/>
              <a:t>burns</a:t>
            </a:r>
            <a:r>
              <a:rPr lang="cs-CZ" sz="2100" dirty="0"/>
              <a:t> </a:t>
            </a:r>
            <a:r>
              <a:rPr lang="en-US" sz="2100" dirty="0"/>
              <a:t>and </a:t>
            </a:r>
            <a:r>
              <a:rPr lang="en-US" sz="2100" b="1" dirty="0"/>
              <a:t>natural or environmental disasters</a:t>
            </a:r>
            <a:r>
              <a:rPr lang="en-US" sz="2100" dirty="0"/>
              <a:t>—accounts for more than 5% of the total.</a:t>
            </a:r>
            <a:endParaRPr lang="cs-CZ" sz="2100" dirty="0"/>
          </a:p>
          <a:p>
            <a:pPr fontAlgn="base"/>
            <a:r>
              <a:rPr lang="en-US" sz="2100" dirty="0"/>
              <a:t>In contrast, nonfatal emergency department visits are dominated by fall-related injuries, </a:t>
            </a:r>
            <a:r>
              <a:rPr lang="cs-CZ" sz="2100" dirty="0"/>
              <a:t>s</a:t>
            </a:r>
            <a:r>
              <a:rPr lang="en-US" sz="2100" dirty="0"/>
              <a:t>truck by or against</a:t>
            </a:r>
            <a:r>
              <a:rPr lang="cs-CZ" sz="2100" dirty="0"/>
              <a:t>, </a:t>
            </a:r>
            <a:r>
              <a:rPr lang="en-US" sz="2100" dirty="0"/>
              <a:t>other specified cause and poisoning</a:t>
            </a:r>
            <a:r>
              <a:rPr lang="cs-CZ" sz="2100" dirty="0"/>
              <a:t> are </a:t>
            </a:r>
            <a:r>
              <a:rPr lang="cs-CZ" sz="2100" dirty="0" err="1"/>
              <a:t>often</a:t>
            </a:r>
            <a:r>
              <a:rPr lang="cs-CZ" sz="2100" dirty="0"/>
              <a:t> </a:t>
            </a:r>
            <a:r>
              <a:rPr lang="en-US" sz="2100" dirty="0"/>
              <a:t>injury-related emergency department visits</a:t>
            </a:r>
          </a:p>
          <a:p>
            <a:pPr fontAlgn="base"/>
            <a:r>
              <a:rPr lang="en-US" sz="2100" dirty="0"/>
              <a:t>Only </a:t>
            </a:r>
            <a:r>
              <a:rPr lang="cs-CZ" sz="2100" dirty="0"/>
              <a:t>3 </a:t>
            </a:r>
            <a:r>
              <a:rPr lang="en-US" sz="2100" dirty="0"/>
              <a:t>injury causes are in the top 10 for both deaths and nonfatal injuries:</a:t>
            </a:r>
            <a:r>
              <a:rPr lang="cs-CZ" sz="2100" dirty="0"/>
              <a:t> </a:t>
            </a:r>
            <a:r>
              <a:rPr lang="en-US" sz="2100" b="1" dirty="0"/>
              <a:t>Poisoning</a:t>
            </a:r>
            <a:r>
              <a:rPr lang="cs-CZ" sz="2100" b="1" dirty="0"/>
              <a:t>, </a:t>
            </a:r>
            <a:r>
              <a:rPr lang="en-US" sz="2100" b="1" dirty="0"/>
              <a:t>Motor vehicle</a:t>
            </a:r>
            <a:r>
              <a:rPr lang="cs-CZ" sz="2100" b="1" dirty="0"/>
              <a:t>, </a:t>
            </a:r>
            <a:r>
              <a:rPr lang="en-US" sz="2100" b="1" dirty="0"/>
              <a:t>Falls</a:t>
            </a:r>
            <a:br>
              <a:rPr lang="en-US" sz="2100" dirty="0"/>
            </a:br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1223C9-21D2-4247-8F19-6507A42C4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3" t="30680" r="12913" b="20000"/>
          <a:stretch/>
        </p:blipFill>
        <p:spPr>
          <a:xfrm>
            <a:off x="1748901" y="3129499"/>
            <a:ext cx="7662512" cy="37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5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>
            <a:spLocks noGrp="1"/>
          </p:cNvSpPr>
          <p:nvPr>
            <p:ph type="title"/>
          </p:nvPr>
        </p:nvSpPr>
        <p:spPr>
          <a:xfrm>
            <a:off x="264680" y="202751"/>
            <a:ext cx="11360800" cy="4985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r>
              <a:rPr lang="cs" sz="4000" dirty="0">
                <a:latin typeface="+mn-lt"/>
                <a:ea typeface="Times New Roman"/>
                <a:cs typeface="Times New Roman"/>
                <a:sym typeface="Times New Roman"/>
              </a:rPr>
              <a:t>Definition </a:t>
            </a:r>
            <a:r>
              <a:rPr lang="cs-CZ" sz="4000" dirty="0" err="1">
                <a:latin typeface="+mn-lt"/>
                <a:ea typeface="Times New Roman"/>
                <a:cs typeface="Times New Roman"/>
                <a:sym typeface="Times New Roman"/>
              </a:rPr>
              <a:t>of</a:t>
            </a:r>
            <a:r>
              <a:rPr lang="cs-CZ" sz="4000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4000" dirty="0" err="1">
                <a:latin typeface="+mn-lt"/>
                <a:ea typeface="Times New Roman"/>
                <a:cs typeface="Times New Roman"/>
                <a:sym typeface="Times New Roman"/>
              </a:rPr>
              <a:t>Injury</a:t>
            </a:r>
            <a:r>
              <a:rPr lang="cs-CZ" sz="4000" dirty="0">
                <a:latin typeface="+mn-lt"/>
                <a:ea typeface="Times New Roman"/>
                <a:cs typeface="Times New Roman"/>
                <a:sym typeface="Times New Roman"/>
              </a:rPr>
              <a:t> - </a:t>
            </a:r>
            <a:r>
              <a:rPr lang="cs-CZ" sz="4000" dirty="0" err="1">
                <a:latin typeface="+mn-lt"/>
                <a:ea typeface="Times New Roman"/>
                <a:cs typeface="Times New Roman"/>
                <a:sym typeface="Times New Roman"/>
              </a:rPr>
              <a:t>reading</a:t>
            </a:r>
            <a:endParaRPr sz="40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"/>
          <p:cNvSpPr txBox="1">
            <a:spLocks noGrp="1"/>
          </p:cNvSpPr>
          <p:nvPr>
            <p:ph type="body" idx="1"/>
          </p:nvPr>
        </p:nvSpPr>
        <p:spPr>
          <a:xfrm>
            <a:off x="207800" y="834500"/>
            <a:ext cx="11776400" cy="47905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indent="-482588" algn="just">
              <a:buSzPts val="2100"/>
              <a:buFont typeface="Times New Roman"/>
              <a:buChar char="-"/>
            </a:pPr>
            <a:r>
              <a:rPr lang="cs-CZ" sz="2200" dirty="0" err="1"/>
              <a:t>an</a:t>
            </a:r>
            <a:r>
              <a:rPr lang="cs-CZ" sz="2200" dirty="0"/>
              <a:t> </a:t>
            </a:r>
            <a:r>
              <a:rPr lang="cs-CZ" sz="2200" dirty="0" err="1"/>
              <a:t>injury</a:t>
            </a:r>
            <a:r>
              <a:rPr lang="cs-CZ" sz="2200" dirty="0"/>
              <a:t> </a:t>
            </a:r>
            <a:r>
              <a:rPr lang="cs-CZ" sz="2200" dirty="0" err="1"/>
              <a:t>or</a:t>
            </a:r>
            <a:r>
              <a:rPr lang="cs-CZ" sz="2200" dirty="0"/>
              <a:t> </a:t>
            </a:r>
            <a:r>
              <a:rPr lang="cs-CZ" sz="2200" dirty="0" err="1"/>
              <a:t>accident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a </a:t>
            </a:r>
            <a:r>
              <a:rPr lang="cs-CZ" sz="2200" dirty="0" err="1"/>
              <a:t>sudden</a:t>
            </a:r>
            <a:r>
              <a:rPr lang="cs-CZ" sz="2200" dirty="0"/>
              <a:t> </a:t>
            </a:r>
            <a:r>
              <a:rPr lang="cs-CZ" sz="2200" dirty="0" err="1"/>
              <a:t>event</a:t>
            </a:r>
            <a:r>
              <a:rPr lang="cs-CZ" sz="2200" dirty="0"/>
              <a:t> </a:t>
            </a:r>
            <a:r>
              <a:rPr lang="cs-CZ" sz="2200" dirty="0" err="1"/>
              <a:t>affecting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organism</a:t>
            </a:r>
            <a:r>
              <a:rPr lang="cs-CZ" sz="2200" dirty="0"/>
              <a:t>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outside</a:t>
            </a:r>
            <a:r>
              <a:rPr lang="cs-CZ" sz="2200" dirty="0"/>
              <a:t> and </a:t>
            </a:r>
            <a:r>
              <a:rPr lang="cs-CZ" sz="2200" dirty="0" err="1"/>
              <a:t>damaging</a:t>
            </a:r>
            <a:r>
              <a:rPr lang="cs-CZ" sz="2200" dirty="0"/>
              <a:t> </a:t>
            </a:r>
            <a:r>
              <a:rPr lang="cs-CZ" sz="2200" dirty="0" err="1"/>
              <a:t>it</a:t>
            </a:r>
            <a:endParaRPr lang="cs-CZ" sz="2200" dirty="0"/>
          </a:p>
          <a:p>
            <a:pPr indent="-482588" algn="just">
              <a:buSzPts val="21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a wound is a condition where the continuity of the skin, mucous membrane or surface of an organ is disrupted</a:t>
            </a:r>
            <a:endParaRPr sz="2200" dirty="0">
              <a:ea typeface="Times New Roman"/>
              <a:cs typeface="Times New Roman"/>
              <a:sym typeface="Times New Roman"/>
            </a:endParaRPr>
          </a:p>
          <a:p>
            <a:pPr indent="-482588" algn="just">
              <a:spcBef>
                <a:spcPts val="0"/>
              </a:spcBef>
              <a:buSzPts val="21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the medical synonym for injury is the word </a:t>
            </a:r>
            <a:r>
              <a:rPr lang="cs" sz="2200" b="1" dirty="0">
                <a:ea typeface="Times New Roman"/>
                <a:cs typeface="Times New Roman"/>
                <a:sym typeface="Times New Roman"/>
              </a:rPr>
              <a:t>trauma</a:t>
            </a:r>
            <a:endParaRPr sz="2200" b="1" dirty="0">
              <a:ea typeface="Times New Roman"/>
              <a:cs typeface="Times New Roman"/>
              <a:sym typeface="Times New Roman"/>
            </a:endParaRPr>
          </a:p>
          <a:p>
            <a:pPr indent="-482588" algn="just">
              <a:spcBef>
                <a:spcPts val="0"/>
              </a:spcBef>
              <a:buSzPts val="21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more serious injuries can be fatal or have other permanent consequences</a:t>
            </a:r>
          </a:p>
          <a:p>
            <a:pPr indent="-474121">
              <a:buSzPts val="2000"/>
              <a:buFont typeface="Times New Roman"/>
              <a:buChar char="-"/>
            </a:pPr>
            <a:r>
              <a:rPr lang="cs" sz="2200" dirty="0">
                <a:ea typeface="Times New Roman"/>
                <a:cs typeface="Times New Roman"/>
                <a:sym typeface="Times New Roman"/>
              </a:rPr>
              <a:t>Superficial wounds: </a:t>
            </a:r>
            <a:r>
              <a:rPr lang="en-US" sz="2200" b="1" dirty="0">
                <a:ea typeface="Times New Roman"/>
                <a:cs typeface="Times New Roman"/>
                <a:sym typeface="Times New Roman"/>
              </a:rPr>
              <a:t>chemical injuries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 – etching</a:t>
            </a:r>
            <a:r>
              <a:rPr lang="cs-CZ" sz="2200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dirty="0">
                <a:ea typeface="Times New Roman"/>
                <a:cs typeface="Times New Roman"/>
                <a:sym typeface="Times New Roman"/>
              </a:rPr>
              <a:t>heat</a:t>
            </a:r>
            <a:r>
              <a:rPr lang="cs-CZ" sz="2200" b="1" dirty="0">
                <a:ea typeface="Times New Roman"/>
                <a:cs typeface="Times New Roman"/>
                <a:sym typeface="Times New Roman"/>
              </a:rPr>
              <a:t> and </a:t>
            </a:r>
            <a:r>
              <a:rPr lang="cs-CZ" sz="2200" b="1" dirty="0" err="1">
                <a:ea typeface="Times New Roman"/>
                <a:cs typeface="Times New Roman"/>
                <a:sym typeface="Times New Roman"/>
              </a:rPr>
              <a:t>cold</a:t>
            </a:r>
            <a:r>
              <a:rPr lang="cs-CZ" sz="2200" b="1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2200" b="1" dirty="0" err="1">
                <a:ea typeface="Times New Roman"/>
                <a:cs typeface="Times New Roman"/>
                <a:sym typeface="Times New Roman"/>
              </a:rPr>
              <a:t>injuries</a:t>
            </a:r>
            <a:r>
              <a:rPr lang="cs-CZ" sz="2200" b="1" dirty="0"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burns</a:t>
            </a:r>
            <a:r>
              <a:rPr lang="cs-CZ" sz="2200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>
                <a:ea typeface="Times New Roman"/>
                <a:cs typeface="Times New Roman"/>
                <a:sym typeface="Times New Roman"/>
              </a:rPr>
              <a:t>frostbite</a:t>
            </a:r>
            <a:r>
              <a:rPr lang="cs-CZ" sz="2200" dirty="0">
                <a:ea typeface="Times New Roman"/>
                <a:cs typeface="Times New Roman"/>
                <a:sym typeface="Times New Roman"/>
              </a:rPr>
              <a:t>)</a:t>
            </a:r>
            <a:endParaRPr lang="en-US" sz="2200" dirty="0">
              <a:ea typeface="Times New Roman"/>
              <a:cs typeface="Times New Roman"/>
              <a:sym typeface="Times New Roman"/>
            </a:endParaRPr>
          </a:p>
          <a:p>
            <a:pPr indent="-482588" algn="just">
              <a:spcBef>
                <a:spcPts val="0"/>
              </a:spcBef>
              <a:buSzPts val="2100"/>
              <a:buFont typeface="Times New Roman"/>
              <a:buChar char="-"/>
            </a:pPr>
            <a:endParaRPr sz="2200" dirty="0">
              <a:ea typeface="Times New Roman"/>
              <a:cs typeface="Times New Roman"/>
              <a:sym typeface="Times New Roman"/>
            </a:endParaRPr>
          </a:p>
          <a:p>
            <a:pPr indent="0">
              <a:buNone/>
            </a:pPr>
            <a:endParaRPr sz="2200" dirty="0"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1A71F05-ED08-4010-A17F-187243E88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09" y="3916325"/>
            <a:ext cx="3497802" cy="275332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8DC1267-F9A4-4646-8869-C439DCFEB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43" y="3885323"/>
            <a:ext cx="4226761" cy="278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919195" y="0"/>
            <a:ext cx="10353600" cy="6303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SzPts val="1400"/>
            </a:pPr>
            <a:r>
              <a:rPr lang="cs-CZ" sz="4000" dirty="0" err="1">
                <a:latin typeface="Times New Roman"/>
                <a:ea typeface="Times New Roman"/>
                <a:cs typeface="Times New Roman"/>
                <a:sym typeface="Times New Roman"/>
              </a:rPr>
              <a:t>Injury</a:t>
            </a:r>
            <a:r>
              <a:rPr lang="cs-CZ" sz="4000" dirty="0">
                <a:latin typeface="Times New Roman"/>
                <a:ea typeface="Times New Roman"/>
                <a:cs typeface="Times New Roman"/>
                <a:sym typeface="Times New Roman"/>
              </a:rPr>
              <a:t> - d</a:t>
            </a:r>
            <a:r>
              <a:rPr lang="cs" sz="4000" dirty="0">
                <a:latin typeface="Times New Roman"/>
                <a:ea typeface="Times New Roman"/>
                <a:cs typeface="Times New Roman"/>
                <a:sym typeface="Times New Roman"/>
              </a:rPr>
              <a:t>eep wounds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1"/>
          </p:nvPr>
        </p:nvSpPr>
        <p:spPr>
          <a:xfrm>
            <a:off x="71021" y="630315"/>
            <a:ext cx="8078679" cy="52649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609585" indent="-465655">
              <a:lnSpc>
                <a:spcPct val="120000"/>
              </a:lnSpc>
              <a:spcBef>
                <a:spcPts val="1067"/>
              </a:spcBef>
              <a:buSzPts val="1900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wound -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 violation of the integrity of the body's tissues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-CZ" sz="2200" b="1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harp </a:t>
            </a:r>
            <a:r>
              <a:rPr lang="cs-CZ" sz="2200" b="1" dirty="0" err="1">
                <a:latin typeface="Times New Roman"/>
                <a:ea typeface="Times New Roman"/>
                <a:cs typeface="Times New Roman"/>
                <a:sym typeface="Times New Roman"/>
              </a:rPr>
              <a:t>force</a:t>
            </a:r>
            <a:r>
              <a:rPr lang="cs-CZ" sz="22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trauma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 - sharp object, hurts and bleeds a lot 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sucking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impact of a sharp object, deeper wound, greater tissue loss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stab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penetrates deeply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gunshot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shot, gunshot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bite wound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- often bruised and infected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65655">
              <a:lnSpc>
                <a:spcPct val="120000"/>
              </a:lnSpc>
              <a:spcBef>
                <a:spcPts val="0"/>
              </a:spcBef>
              <a:buSzPts val="1900"/>
              <a:buFont typeface="Times New Roman"/>
              <a:buChar char="-"/>
            </a:pPr>
            <a:r>
              <a:rPr lang="cs" sz="2200" b="1" dirty="0">
                <a:latin typeface="Times New Roman"/>
                <a:ea typeface="Times New Roman"/>
                <a:cs typeface="Times New Roman"/>
                <a:sym typeface="Times New Roman"/>
              </a:rPr>
              <a:t>blunt force </a:t>
            </a:r>
            <a:r>
              <a:rPr lang="cs-CZ" sz="2200" b="1" dirty="0">
                <a:latin typeface="Times New Roman"/>
                <a:ea typeface="Times New Roman"/>
                <a:cs typeface="Times New Roman"/>
                <a:sym typeface="Times New Roman"/>
              </a:rPr>
              <a:t>trauma </a:t>
            </a:r>
            <a:r>
              <a:rPr lang="cs-CZ" sz="2200" dirty="0"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laceration </a:t>
            </a:r>
            <a:r>
              <a:rPr lang="cs-CZ" sz="2200" dirty="0" err="1"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cs-CZ" sz="2200" dirty="0">
                <a:latin typeface="Times New Roman"/>
                <a:ea typeface="Times New Roman"/>
                <a:cs typeface="Times New Roman"/>
                <a:sym typeface="Times New Roman"/>
              </a:rPr>
              <a:t>/and </a:t>
            </a:r>
            <a:r>
              <a:rPr lang="cs" sz="2200" dirty="0">
                <a:latin typeface="Times New Roman"/>
                <a:ea typeface="Times New Roman"/>
                <a:cs typeface="Times New Roman"/>
                <a:sym typeface="Times New Roman"/>
              </a:rPr>
              <a:t>contused wound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91E1FA7-1000-4A11-A654-D55A4369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845" y="860634"/>
            <a:ext cx="3909134" cy="29600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023EA57-BFD3-45AA-B920-A57F584F8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542" y="4002717"/>
            <a:ext cx="3612265" cy="285528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B20153B-CE7A-4C4C-BC14-B6CB5D302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958" y="4257171"/>
            <a:ext cx="3612265" cy="2509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600" cy="13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32565"/>
            </a:pPr>
            <a:r>
              <a:rPr lang="cs" sz="4503">
                <a:latin typeface="Times New Roman"/>
                <a:ea typeface="Times New Roman"/>
                <a:cs typeface="Times New Roman"/>
                <a:sym typeface="Times New Roman"/>
              </a:rPr>
              <a:t>Causes of injuries</a:t>
            </a:r>
            <a:endParaRPr sz="450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0"/>
              </a:spcBef>
              <a:buClr>
                <a:schemeClr val="dk1"/>
              </a:buClr>
              <a:buSzPct val="42307"/>
            </a:pPr>
            <a:endParaRPr/>
          </a:p>
          <a:p>
            <a:pPr algn="ctr">
              <a:spcBef>
                <a:spcPts val="0"/>
              </a:spcBef>
              <a:buSzPct val="59829"/>
            </a:pPr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body" idx="1"/>
          </p:nvPr>
        </p:nvSpPr>
        <p:spPr>
          <a:xfrm>
            <a:off x="443883" y="1309233"/>
            <a:ext cx="11398929" cy="397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traffic injuries -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usually multiple injuries and polytrauma, often multiple persons injured simultaneously, high mortality and disability rates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work injuries 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- limb injuries, falls from height, crush syndrome, electrocutions, burns, etc.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agricultural injuries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- lost limb injuries, crush syndrome, typically extrication in inaccessible terrain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domestic injuries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- usually falls from low height, injuries when working with various appliances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sports injuries 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- mostly limb injuries, tendon ruptures, jumping into water - spinal and spinal cord injuries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r>
              <a:rPr lang="cs" sz="2383" b="1" dirty="0">
                <a:latin typeface="Times New Roman"/>
                <a:ea typeface="Times New Roman"/>
                <a:cs typeface="Times New Roman"/>
                <a:sym typeface="Times New Roman"/>
              </a:rPr>
              <a:t>criminal injuries</a:t>
            </a:r>
            <a:r>
              <a:rPr lang="cs" sz="2383" dirty="0">
                <a:latin typeface="Times New Roman"/>
                <a:ea typeface="Times New Roman"/>
                <a:cs typeface="Times New Roman"/>
                <a:sym typeface="Times New Roman"/>
              </a:rPr>
              <a:t> - blunt trauma, stab and gunshot wounds, possibly blast syndrome</a:t>
            </a:r>
            <a:endParaRPr sz="238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067"/>
              </a:spcBef>
              <a:buSzPts val="935"/>
              <a:buNone/>
            </a:pPr>
            <a:endParaRPr sz="1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B8DB0-CC15-4BE0-AF74-97C4AAD8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1" y="122886"/>
            <a:ext cx="11218416" cy="445285"/>
          </a:xfrm>
        </p:spPr>
        <p:txBody>
          <a:bodyPr>
            <a:noAutofit/>
          </a:bodyPr>
          <a:lstStyle/>
          <a:p>
            <a:r>
              <a:rPr lang="en-GB" sz="3000" b="1" dirty="0"/>
              <a:t>Injuries</a:t>
            </a:r>
            <a:r>
              <a:rPr lang="cs-CZ" sz="3000" b="1" dirty="0"/>
              <a:t> – </a:t>
            </a:r>
            <a:r>
              <a:rPr lang="cs-CZ" sz="3000" b="1" dirty="0" err="1"/>
              <a:t>describe</a:t>
            </a:r>
            <a:r>
              <a:rPr lang="cs-CZ" sz="3000" b="1" dirty="0"/>
              <a:t> </a:t>
            </a:r>
            <a:r>
              <a:rPr lang="cs-CZ" sz="3000" b="1" dirty="0" err="1"/>
              <a:t>the</a:t>
            </a:r>
            <a:r>
              <a:rPr lang="cs-CZ" sz="3000" b="1" dirty="0"/>
              <a:t> </a:t>
            </a:r>
            <a:r>
              <a:rPr lang="cs-CZ" sz="3000" b="1" dirty="0" err="1"/>
              <a:t>problem</a:t>
            </a:r>
            <a:endParaRPr lang="cs-CZ" sz="3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7BA04E-F926-4C5D-9C90-C9F90F692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5" t="15405" r="35133" b="17281"/>
          <a:stretch/>
        </p:blipFill>
        <p:spPr>
          <a:xfrm>
            <a:off x="150921" y="599757"/>
            <a:ext cx="4918229" cy="61353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5BA2313-4637-48AE-94AD-32C75C4ED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" t="89670" r="-1"/>
          <a:stretch/>
        </p:blipFill>
        <p:spPr>
          <a:xfrm>
            <a:off x="5069150" y="77475"/>
            <a:ext cx="6856520" cy="9813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521C1C-5ADB-484F-B3A1-B3AD43F93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60" t="17694" r="35267" b="24400"/>
          <a:stretch/>
        </p:blipFill>
        <p:spPr>
          <a:xfrm>
            <a:off x="5885895" y="938664"/>
            <a:ext cx="5483442" cy="59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1B8DB0-CC15-4BE0-AF74-97C4AAD8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4" y="180568"/>
            <a:ext cx="10515600" cy="658332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Emergency</a:t>
            </a:r>
            <a:r>
              <a:rPr lang="cs-CZ" b="1" dirty="0"/>
              <a:t> and </a:t>
            </a:r>
            <a:r>
              <a:rPr lang="cs-CZ" b="1" dirty="0" err="1"/>
              <a:t>First</a:t>
            </a:r>
            <a:r>
              <a:rPr lang="cs-CZ" b="1" dirty="0"/>
              <a:t> Aid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3CF18A-4810-495A-9376-D9810724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46" y="932156"/>
            <a:ext cx="11242389" cy="56476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dirty="0" err="1"/>
              <a:t>Native</a:t>
            </a:r>
            <a:r>
              <a:rPr lang="cs-CZ" sz="2200" dirty="0"/>
              <a:t> </a:t>
            </a:r>
            <a:r>
              <a:rPr lang="cs-CZ" sz="2200" dirty="0" err="1"/>
              <a:t>English</a:t>
            </a:r>
            <a:r>
              <a:rPr lang="cs-CZ" sz="2200" dirty="0"/>
              <a:t> </a:t>
            </a:r>
            <a:r>
              <a:rPr lang="cs-CZ" sz="2200" dirty="0" err="1"/>
              <a:t>Speaking</a:t>
            </a:r>
            <a:r>
              <a:rPr lang="cs-CZ" sz="2200" dirty="0"/>
              <a:t> in </a:t>
            </a:r>
            <a:r>
              <a:rPr lang="cs-CZ" sz="2200" dirty="0" err="1"/>
              <a:t>Injury</a:t>
            </a:r>
            <a:r>
              <a:rPr lang="cs-CZ" sz="2200" dirty="0"/>
              <a:t> + </a:t>
            </a:r>
            <a:r>
              <a:rPr lang="cs-CZ" sz="2200" dirty="0" err="1"/>
              <a:t>doctor</a:t>
            </a:r>
            <a:endParaRPr lang="cs-CZ" sz="2200" dirty="0"/>
          </a:p>
          <a:p>
            <a:r>
              <a:rPr lang="cs-CZ" sz="2200" dirty="0">
                <a:hlinkClick r:id="rId2"/>
              </a:rPr>
              <a:t>https://www.youtube.com/watch?v=-Sh3u80oGZY</a:t>
            </a: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 err="1"/>
              <a:t>Firts</a:t>
            </a:r>
            <a:r>
              <a:rPr lang="cs-CZ" sz="2200" dirty="0"/>
              <a:t> Aid </a:t>
            </a:r>
            <a:r>
              <a:rPr lang="cs-CZ" sz="2200" dirty="0" err="1"/>
              <a:t>Kit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hlinkClick r:id="rId3"/>
              </a:rPr>
              <a:t>https://www.youtube.com/watch?v=-wuQYoRtzNI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 err="1"/>
              <a:t>Mistakes</a:t>
            </a:r>
            <a:r>
              <a:rPr lang="cs-CZ" sz="2200" dirty="0"/>
              <a:t> in </a:t>
            </a:r>
            <a:r>
              <a:rPr lang="cs-CZ" sz="2200" dirty="0" err="1"/>
              <a:t>FirstAid</a:t>
            </a:r>
            <a:endParaRPr lang="cs-CZ" sz="2200" dirty="0"/>
          </a:p>
          <a:p>
            <a:r>
              <a:rPr lang="cs-CZ" sz="2200" dirty="0">
                <a:hlinkClick r:id="rId4"/>
              </a:rPr>
              <a:t>https://www.youtube.com/watch?v=2ynlaWUwMsA&amp;t=70s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1026" name="Picture 2" descr="The 10 Best Medical TV Shows You Shouldn't Miss - NurseBuff">
            <a:extLst>
              <a:ext uri="{FF2B5EF4-FFF2-40B4-BE49-F238E27FC236}">
                <a16:creationId xmlns:a16="http://schemas.microsoft.com/office/drawing/2014/main" id="{47F7F9E2-FC08-441F-855D-040CED1F3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4" y="1873188"/>
            <a:ext cx="3710065" cy="23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94D35A-B18D-4E67-8780-E9BC02D9C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960" y="68941"/>
            <a:ext cx="4424039" cy="33059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AD0B0E-5778-4D33-B30D-52E2690A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207" y="1873188"/>
            <a:ext cx="3979646" cy="2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4232C45-421F-A339-1AEA-BF7E9FA08C78}"/>
              </a:ext>
            </a:extLst>
          </p:cNvPr>
          <p:cNvSpPr txBox="1"/>
          <p:nvPr/>
        </p:nvSpPr>
        <p:spPr>
          <a:xfrm>
            <a:off x="507321" y="809984"/>
            <a:ext cx="114597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People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should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know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how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behave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in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various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life-threatening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situations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how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provide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first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aid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When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an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accident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happens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we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should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keep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calm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kern="1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without</a:t>
            </a:r>
            <a:r>
              <a:rPr lang="cs-CZ" sz="20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panic.</a:t>
            </a:r>
          </a:p>
          <a:p>
            <a:pPr marL="342900" indent="-342900">
              <a:buFontTx/>
              <a:buChar char="-"/>
            </a:pP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Emergency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First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Aid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when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applied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properly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and in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time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can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save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man´s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life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cs-CZ" sz="20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ASSES: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First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asses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situation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danger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still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present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?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Decide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what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has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happened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ask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affected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witnesses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how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accident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occured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000" kern="10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MAKE SAFE: Make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sure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safe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approach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scene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accident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casualty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000" kern="10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GIVE AID:  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When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giving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emergency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aid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do not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try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do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too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much.</a:t>
            </a:r>
          </a:p>
          <a:p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Always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treat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unconscious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first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those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who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are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bleeding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finally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those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with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broken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bones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other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injuries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  </a:t>
            </a:r>
          </a:p>
          <a:p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Never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give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affected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anything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eat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, drink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smoke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000" kern="100" dirty="0"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GET HELP: Use a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bystander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help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you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. 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Summon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help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by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using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155 </a:t>
            </a:r>
            <a:r>
              <a:rPr lang="cs-CZ" sz="2000" kern="100" dirty="0" err="1"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000" kern="100" dirty="0">
                <a:ea typeface="SimSun" panose="02010600030101010101" pitchFamily="2" charset="-122"/>
                <a:cs typeface="Lucida Sans" panose="020B0602030504020204" pitchFamily="34" charset="0"/>
              </a:rPr>
              <a:t> 112</a:t>
            </a:r>
            <a:r>
              <a:rPr lang="cs-CZ" sz="2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cs-CZ" sz="20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provision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first</a:t>
            </a:r>
            <a:r>
              <a:rPr lang="cs-CZ" sz="2000" b="1" dirty="0"/>
              <a:t> </a:t>
            </a:r>
            <a:r>
              <a:rPr lang="cs-CZ" sz="2000" b="1" dirty="0" err="1"/>
              <a:t>aid</a:t>
            </a:r>
            <a:r>
              <a:rPr lang="cs-CZ" sz="2000" b="1" dirty="0"/>
              <a:t> </a:t>
            </a:r>
            <a:r>
              <a:rPr lang="cs-CZ" sz="2000" b="1" dirty="0" err="1"/>
              <a:t>for</a:t>
            </a:r>
            <a:r>
              <a:rPr lang="cs-CZ" sz="2000" b="1" dirty="0"/>
              <a:t> </a:t>
            </a:r>
            <a:r>
              <a:rPr lang="cs-CZ" sz="2000" b="1" dirty="0" err="1"/>
              <a:t>an</a:t>
            </a:r>
            <a:r>
              <a:rPr lang="cs-CZ" sz="2000" b="1" dirty="0"/>
              <a:t> </a:t>
            </a:r>
            <a:r>
              <a:rPr lang="cs-CZ" sz="2000" b="1" dirty="0" err="1"/>
              <a:t>injured</a:t>
            </a:r>
            <a:r>
              <a:rPr lang="cs-CZ" sz="2000" b="1" dirty="0"/>
              <a:t> person in </a:t>
            </a:r>
            <a:r>
              <a:rPr lang="cs-CZ" sz="2000" b="1" dirty="0" err="1"/>
              <a:t>the</a:t>
            </a:r>
            <a:r>
              <a:rPr lang="cs-CZ" sz="2000" b="1" dirty="0"/>
              <a:t> Czech Republic </a:t>
            </a:r>
            <a:r>
              <a:rPr lang="cs-CZ" sz="2000" b="1" dirty="0" err="1"/>
              <a:t>is</a:t>
            </a:r>
            <a:r>
              <a:rPr lang="cs-CZ" sz="2000" b="1" dirty="0"/>
              <a:t> </a:t>
            </a:r>
            <a:r>
              <a:rPr lang="cs-CZ" sz="2000" b="1" dirty="0" err="1"/>
              <a:t>given</a:t>
            </a:r>
            <a:r>
              <a:rPr lang="cs-CZ" sz="2000" b="1" dirty="0"/>
              <a:t> by </a:t>
            </a:r>
            <a:r>
              <a:rPr lang="cs-CZ" sz="2000" b="1" dirty="0" err="1"/>
              <a:t>law</a:t>
            </a:r>
            <a:r>
              <a:rPr lang="cs-CZ" sz="2000" b="1" dirty="0"/>
              <a:t>. </a:t>
            </a:r>
          </a:p>
          <a:p>
            <a:r>
              <a:rPr lang="cs-CZ" sz="2000" b="1" dirty="0" err="1"/>
              <a:t>Failure</a:t>
            </a:r>
            <a:r>
              <a:rPr lang="cs-CZ" sz="2000" b="1" dirty="0"/>
              <a:t> to </a:t>
            </a:r>
            <a:r>
              <a:rPr lang="cs-CZ" sz="2000" b="1" dirty="0" err="1"/>
              <a:t>provide</a:t>
            </a:r>
            <a:r>
              <a:rPr lang="cs-CZ" sz="2000" b="1" dirty="0"/>
              <a:t> </a:t>
            </a:r>
            <a:r>
              <a:rPr lang="cs-CZ" sz="2000" b="1" dirty="0" err="1"/>
              <a:t>is</a:t>
            </a:r>
            <a:r>
              <a:rPr lang="cs-CZ" sz="2000" b="1" dirty="0"/>
              <a:t> </a:t>
            </a:r>
            <a:r>
              <a:rPr lang="cs-CZ" sz="2000" b="1" dirty="0" err="1"/>
              <a:t>punishable</a:t>
            </a:r>
            <a:r>
              <a:rPr lang="cs-CZ" sz="2000" b="1" dirty="0"/>
              <a:t>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2ACF616-B043-49DD-A186-F15470E0F7E5}"/>
              </a:ext>
            </a:extLst>
          </p:cNvPr>
          <p:cNvSpPr txBox="1">
            <a:spLocks/>
          </p:cNvSpPr>
          <p:nvPr/>
        </p:nvSpPr>
        <p:spPr>
          <a:xfrm>
            <a:off x="612558" y="180568"/>
            <a:ext cx="8934113" cy="522579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/>
              <a:t>First</a:t>
            </a:r>
            <a:r>
              <a:rPr lang="cs-CZ" b="1" dirty="0"/>
              <a:t> Aid - </a:t>
            </a:r>
            <a:r>
              <a:rPr lang="cs-CZ" b="1" dirty="0" err="1"/>
              <a:t>reading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3438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F7F0F7F-B0CC-CEC6-72E1-B6626ED12702}"/>
              </a:ext>
            </a:extLst>
          </p:cNvPr>
          <p:cNvSpPr txBox="1"/>
          <p:nvPr/>
        </p:nvSpPr>
        <p:spPr>
          <a:xfrm>
            <a:off x="762000" y="396240"/>
            <a:ext cx="6823309" cy="6102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BLEEDING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In case of large cuts when bleeding occurs apply pre</a:t>
            </a:r>
            <a:r>
              <a:rPr lang="cs-CZ" sz="2400" dirty="0">
                <a:effectLst/>
                <a:latin typeface="+mj-lt"/>
              </a:rPr>
              <a:t>s</a:t>
            </a:r>
            <a:r>
              <a:rPr lang="en-US" sz="2400" dirty="0">
                <a:effectLst/>
                <a:latin typeface="+mj-lt"/>
              </a:rPr>
              <a:t>sure directly on the bleeding part with a pad, e.g., a clean cloth. /Your fingers will do if necessary.)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If possible, lift the wounded part into the air.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Apply a dressing and bandage firmly.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If the blood seeps through the dressing, put another bandage over the top of the original.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Do not remove the dressing once in place.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Call for medical help.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</p:txBody>
      </p:sp>
      <p:pic>
        <p:nvPicPr>
          <p:cNvPr id="5" name="Obrázek 4" descr="Obsah obrázku slipy&#10;&#10;Popis byl vytvořen automaticky">
            <a:extLst>
              <a:ext uri="{FF2B5EF4-FFF2-40B4-BE49-F238E27FC236}">
                <a16:creationId xmlns:a16="http://schemas.microsoft.com/office/drawing/2014/main" id="{81A9ADC9-D2A9-65A8-FB6E-1484BD252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6" r="12486" b="-1"/>
          <a:stretch/>
        </p:blipFill>
        <p:spPr>
          <a:xfrm>
            <a:off x="8243131" y="186428"/>
            <a:ext cx="3750448" cy="389730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657C6F3-C332-4845-B1F2-D3597380EFC3}"/>
              </a:ext>
            </a:extLst>
          </p:cNvPr>
          <p:cNvSpPr/>
          <p:nvPr/>
        </p:nvSpPr>
        <p:spPr>
          <a:xfrm>
            <a:off x="762000" y="5175015"/>
            <a:ext cx="10419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Venous</a:t>
            </a:r>
            <a:r>
              <a:rPr lang="cs-CZ" sz="2000" b="1" dirty="0"/>
              <a:t> </a:t>
            </a:r>
            <a:r>
              <a:rPr lang="cs-CZ" sz="2000" b="1" dirty="0" err="1"/>
              <a:t>haemorrhage</a:t>
            </a:r>
            <a:r>
              <a:rPr lang="cs-CZ" sz="2000" b="1" dirty="0"/>
              <a:t> </a:t>
            </a:r>
            <a:r>
              <a:rPr lang="cs-CZ" sz="2000" dirty="0"/>
              <a:t>- </a:t>
            </a:r>
            <a:r>
              <a:rPr lang="en-US" sz="2000" dirty="0"/>
              <a:t>blood dark red, from the wound flows slowly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Arterial</a:t>
            </a:r>
            <a:r>
              <a:rPr lang="cs-CZ" sz="2000" b="1" dirty="0"/>
              <a:t> </a:t>
            </a:r>
            <a:r>
              <a:rPr lang="cs-CZ" sz="2000" b="1" dirty="0" err="1"/>
              <a:t>haemorrhage</a:t>
            </a:r>
            <a:r>
              <a:rPr lang="cs-CZ" sz="2000" b="1" dirty="0"/>
              <a:t> </a:t>
            </a:r>
            <a:r>
              <a:rPr lang="cs-CZ" sz="2000" dirty="0"/>
              <a:t>- </a:t>
            </a:r>
            <a:r>
              <a:rPr lang="en-US" sz="2000" dirty="0"/>
              <a:t>blood bright red, squirting out of the wound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Capillary</a:t>
            </a:r>
            <a:r>
              <a:rPr lang="cs-CZ" sz="2000" dirty="0"/>
              <a:t> - </a:t>
            </a:r>
            <a:r>
              <a:rPr lang="en-US" sz="2000" dirty="0"/>
              <a:t>minor bleeding from small blood vessels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Mixed</a:t>
            </a:r>
            <a:r>
              <a:rPr lang="cs-CZ" sz="2000" b="1" dirty="0"/>
              <a:t> </a:t>
            </a:r>
            <a:r>
              <a:rPr lang="cs-CZ" sz="2000" b="1" dirty="0" err="1"/>
              <a:t>haemorrhage</a:t>
            </a:r>
            <a:r>
              <a:rPr lang="cs-CZ" sz="2000" b="1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3584E5-A97F-49AB-A0EE-04CE758D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40" y="4608973"/>
            <a:ext cx="3302340" cy="200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7FBB-6C0F-40AD-A234-42F6D609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066" y="365125"/>
            <a:ext cx="9471734" cy="389477"/>
          </a:xfrm>
        </p:spPr>
        <p:txBody>
          <a:bodyPr>
            <a:normAutofit fontScale="90000"/>
          </a:bodyPr>
          <a:lstStyle/>
          <a:p>
            <a:r>
              <a:rPr lang="cs-CZ" dirty="0"/>
              <a:t>Podmínka splnění předmětu - zápočet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370FD9-27C1-4EEA-8679-8730A9D5D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7" y="1518082"/>
            <a:ext cx="11487705" cy="4154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Podmínkou udělení zápočtu je:</a:t>
            </a:r>
          </a:p>
          <a:p>
            <a:r>
              <a:rPr lang="cs-CZ" sz="2000" dirty="0"/>
              <a:t>1) účast na výuce (viz sylabus předmětu) – 80% </a:t>
            </a:r>
            <a:br>
              <a:rPr lang="cs-CZ" sz="2000" dirty="0"/>
            </a:br>
            <a:r>
              <a:rPr lang="cs-CZ" sz="2000" dirty="0"/>
              <a:t>(možnost 1x absence, další absence s lékařským potvrzením o nemoci, hospitalizaci)</a:t>
            </a:r>
          </a:p>
          <a:p>
            <a:endParaRPr lang="cs-CZ" sz="2000" dirty="0"/>
          </a:p>
          <a:p>
            <a:r>
              <a:rPr lang="cs-CZ" sz="2000" dirty="0"/>
              <a:t>2) Seminární prezentace – vypracování prezentace formou PPT na jedno z témat probíraných ve výuce, také viz. sylabus, její přednes na závěrečné hodině 4.4. 2023</a:t>
            </a:r>
          </a:p>
          <a:p>
            <a:endParaRPr lang="cs-CZ" sz="2000" dirty="0"/>
          </a:p>
          <a:p>
            <a:r>
              <a:rPr lang="cs-CZ" sz="2000" dirty="0"/>
              <a:t>V případě absence na poslední hodině nebo v případě více absencí na přednáškách budou stanoveny požadavky navíc individuálně (AJ text na A4)</a:t>
            </a:r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072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B9B0E42-3F91-E195-9625-4E01F7769853}"/>
              </a:ext>
            </a:extLst>
          </p:cNvPr>
          <p:cNvSpPr txBox="1"/>
          <p:nvPr/>
        </p:nvSpPr>
        <p:spPr>
          <a:xfrm>
            <a:off x="361024" y="293160"/>
            <a:ext cx="11739239" cy="64893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effectLst/>
                <a:latin typeface="+mj-lt"/>
              </a:rPr>
              <a:t>BROKEN BONES</a:t>
            </a:r>
            <a:r>
              <a:rPr lang="cs-CZ" sz="2600" b="1" dirty="0">
                <a:effectLst/>
                <a:latin typeface="+mj-lt"/>
              </a:rPr>
              <a:t> (FRACTURES)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Fractures are usually closed</a:t>
            </a:r>
            <a:r>
              <a:rPr lang="en-US" sz="2600" dirty="0">
                <a:latin typeface="+mj-lt"/>
              </a:rPr>
              <a:t> o</a:t>
            </a:r>
            <a:r>
              <a:rPr lang="cs-CZ" sz="2600" dirty="0">
                <a:latin typeface="+mj-lt"/>
              </a:rPr>
              <a:t>r</a:t>
            </a:r>
            <a:r>
              <a:rPr lang="en-US" sz="2600" dirty="0">
                <a:latin typeface="+mj-lt"/>
              </a:rPr>
              <a:t> open</a:t>
            </a:r>
            <a:endParaRPr lang="en-US" sz="2600" dirty="0">
              <a:effectLst/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Features of broken bones are as follows:</a:t>
            </a:r>
            <a:endParaRPr lang="cs-CZ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Pain at or near the fracture</a:t>
            </a:r>
            <a:endParaRPr lang="cs-CZ" sz="2600" dirty="0"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600" dirty="0" err="1">
                <a:effectLst/>
                <a:latin typeface="+mj-lt"/>
              </a:rPr>
              <a:t>The</a:t>
            </a:r>
            <a:r>
              <a:rPr lang="cs-CZ" sz="2600" dirty="0">
                <a:effectLst/>
                <a:latin typeface="+mj-lt"/>
              </a:rPr>
              <a:t> </a:t>
            </a:r>
            <a:r>
              <a:rPr lang="en-US" sz="2600" dirty="0">
                <a:effectLst/>
                <a:latin typeface="+mj-lt"/>
              </a:rPr>
              <a:t>casualty cannot move the part normally</a:t>
            </a:r>
            <a:endParaRPr lang="cs-CZ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Tenderness, swelling and perhaps, later on, bruising</a:t>
            </a:r>
            <a:endParaRPr lang="cs-CZ" sz="2600" dirty="0">
              <a:effectLst/>
              <a:latin typeface="+mj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</a:rPr>
              <a:t>Odd shape or strange angle.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Do not move the injured person unless he is in danger of further injury.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Support and steady the injured part. Use rolled up blankets, coats, bags etc. </a:t>
            </a:r>
            <a:r>
              <a:rPr lang="cs-CZ" sz="2600" dirty="0">
                <a:effectLst/>
                <a:latin typeface="+mj-lt"/>
              </a:rPr>
              <a:t>t</a:t>
            </a:r>
            <a:r>
              <a:rPr lang="en-US" sz="2600" dirty="0">
                <a:effectLst/>
                <a:latin typeface="+mj-lt"/>
              </a:rPr>
              <a:t>o support the injury.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If it is an open fracture, cover lightly with a clean dressing.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Do not put pressure on it. To control any bleeding gently press the sides of the wound together.</a:t>
            </a:r>
            <a:endParaRPr lang="cs-CZ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effectLst/>
                <a:latin typeface="+mj-lt"/>
              </a:rPr>
              <a:t>Do not give the </a:t>
            </a:r>
            <a:r>
              <a:rPr lang="cs-CZ" sz="2600" dirty="0" err="1">
                <a:effectLst/>
                <a:latin typeface="+mj-lt"/>
              </a:rPr>
              <a:t>injured</a:t>
            </a:r>
            <a:r>
              <a:rPr lang="cs-CZ" sz="2600" dirty="0">
                <a:effectLst/>
                <a:latin typeface="+mj-lt"/>
              </a:rPr>
              <a:t> person</a:t>
            </a:r>
            <a:r>
              <a:rPr lang="en-US" sz="2600" dirty="0">
                <a:effectLst/>
                <a:latin typeface="+mj-lt"/>
              </a:rPr>
              <a:t> anything to eat, drink or smoke. Arrange transport to hospital.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2AB6EA0-1447-4F7F-812C-0A98F13FD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490769" y="75461"/>
            <a:ext cx="3512527" cy="29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1C9F986-3679-BA03-B93A-30E75FFED47B}"/>
              </a:ext>
            </a:extLst>
          </p:cNvPr>
          <p:cNvSpPr txBox="1"/>
          <p:nvPr/>
        </p:nvSpPr>
        <p:spPr>
          <a:xfrm>
            <a:off x="380260" y="203200"/>
            <a:ext cx="8394476" cy="645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BURNS AND SCALDS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Burns result from dry heat, scalding from moist or wet heat.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Burns may be superficial </a:t>
            </a:r>
            <a:r>
              <a:rPr lang="cs-CZ" sz="2400" dirty="0">
                <a:effectLst/>
                <a:latin typeface="+mj-lt"/>
              </a:rPr>
              <a:t>(</a:t>
            </a:r>
            <a:r>
              <a:rPr lang="en-US" sz="2400" dirty="0">
                <a:effectLst/>
                <a:latin typeface="+mj-lt"/>
              </a:rPr>
              <a:t>very tender and with red skin</a:t>
            </a:r>
            <a:r>
              <a:rPr lang="cs-CZ" sz="2400" dirty="0">
                <a:effectLst/>
                <a:latin typeface="+mj-lt"/>
              </a:rPr>
              <a:t>)</a:t>
            </a:r>
            <a:r>
              <a:rPr lang="en-US" sz="2400" dirty="0">
                <a:effectLst/>
                <a:latin typeface="+mj-lt"/>
              </a:rPr>
              <a:t>, may be blistered or dee with waxy, pale or even charred skin.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Place the area under cold, slowly running</a:t>
            </a:r>
            <a:r>
              <a:rPr lang="cs-CZ" sz="2400" dirty="0">
                <a:effectLst/>
                <a:latin typeface="+mj-lt"/>
              </a:rPr>
              <a:t> </a:t>
            </a:r>
            <a:r>
              <a:rPr lang="en-US" sz="2400" dirty="0">
                <a:effectLst/>
                <a:latin typeface="+mj-lt"/>
              </a:rPr>
              <a:t>water or immerse in cold water for at least</a:t>
            </a:r>
            <a:r>
              <a:rPr lang="cs-CZ" sz="2400" dirty="0">
                <a:effectLst/>
                <a:latin typeface="+mj-lt"/>
              </a:rPr>
              <a:t> </a:t>
            </a:r>
            <a:r>
              <a:rPr lang="cs-CZ" sz="2400" dirty="0">
                <a:latin typeface="+mj-lt"/>
              </a:rPr>
              <a:t>1</a:t>
            </a:r>
            <a:r>
              <a:rPr lang="en-US" sz="2400" dirty="0">
                <a:effectLst/>
                <a:latin typeface="+mj-lt"/>
              </a:rPr>
              <a:t>0  minutes, or longer if the pain persists.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Remove any rings, watches, tight clothing etc. </a:t>
            </a:r>
            <a:r>
              <a:rPr lang="cs-CZ" sz="2400" dirty="0">
                <a:effectLst/>
                <a:latin typeface="+mj-lt"/>
              </a:rPr>
              <a:t>b</a:t>
            </a:r>
            <a:r>
              <a:rPr lang="en-US" sz="2400" dirty="0" err="1">
                <a:effectLst/>
                <a:latin typeface="+mj-lt"/>
              </a:rPr>
              <a:t>efore</a:t>
            </a:r>
            <a:r>
              <a:rPr lang="en-US" sz="2400" dirty="0">
                <a:effectLst/>
                <a:latin typeface="+mj-lt"/>
              </a:rPr>
              <a:t> the area starts to swell.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Do not remove any clothing that is stuck to the skin.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Seek medical help.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Never apply fats, creams, ointments or sticking plasters. </a:t>
            </a:r>
            <a:endParaRPr lang="cs-CZ" sz="2400" dirty="0">
              <a:effectLst/>
              <a:latin typeface="+mj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Do not interfere with blisters.</a:t>
            </a:r>
          </a:p>
        </p:txBody>
      </p:sp>
      <p:pic>
        <p:nvPicPr>
          <p:cNvPr id="7" name="Obrázek 6" descr="Obsah obrázku vana, plavidlo&#10;&#10;Popis byl vytvořen automaticky">
            <a:extLst>
              <a:ext uri="{FF2B5EF4-FFF2-40B4-BE49-F238E27FC236}">
                <a16:creationId xmlns:a16="http://schemas.microsoft.com/office/drawing/2014/main" id="{A0063CB8-C1AF-69CD-BD60-4FAE8F61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r="14122" b="-1"/>
          <a:stretch/>
        </p:blipFill>
        <p:spPr>
          <a:xfrm>
            <a:off x="8774736" y="-35513"/>
            <a:ext cx="3417264" cy="355107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19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E4EB829-BCA6-36D9-F82F-2DF90759AB36}"/>
              </a:ext>
            </a:extLst>
          </p:cNvPr>
          <p:cNvSpPr txBox="1"/>
          <p:nvPr/>
        </p:nvSpPr>
        <p:spPr>
          <a:xfrm>
            <a:off x="337350" y="257452"/>
            <a:ext cx="8859915" cy="6437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FAINTING</a:t>
            </a:r>
            <a:r>
              <a:rPr lang="en-US" sz="2400" dirty="0">
                <a:effectLst/>
                <a:latin typeface="+mj-lt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The casualty feels weak and lightheaded and falls to the ground. The pulse is usually slow or weak.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the </a:t>
            </a:r>
            <a:r>
              <a:rPr lang="cs-CZ" sz="2400" dirty="0" err="1">
                <a:latin typeface="+mj-lt"/>
              </a:rPr>
              <a:t>affected</a:t>
            </a:r>
            <a:r>
              <a:rPr lang="cs-CZ" sz="2400" dirty="0">
                <a:latin typeface="+mj-lt"/>
              </a:rPr>
              <a:t> person </a:t>
            </a:r>
            <a:r>
              <a:rPr lang="en-US" sz="2400" dirty="0">
                <a:effectLst/>
                <a:latin typeface="+mj-lt"/>
              </a:rPr>
              <a:t>feels faint sit him down his head between his knees.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Loosen tight clothing from around his chest, neck and waist. 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the </a:t>
            </a:r>
            <a:r>
              <a:rPr lang="cs-CZ" sz="2400" dirty="0" err="1">
                <a:latin typeface="+mj-lt"/>
              </a:rPr>
              <a:t>affected</a:t>
            </a:r>
            <a:r>
              <a:rPr lang="cs-CZ" sz="2400" dirty="0">
                <a:latin typeface="+mj-lt"/>
              </a:rPr>
              <a:t> person</a:t>
            </a:r>
            <a:r>
              <a:rPr lang="en-US" sz="2400" dirty="0">
                <a:effectLst/>
                <a:latin typeface="+mj-lt"/>
              </a:rPr>
              <a:t> has fallen to the ground leave him there but raise his legs in the air.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Watch the airway, breathing and pulse and be prepared to resuscitate.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effectLst/>
            </a:endParaRPr>
          </a:p>
        </p:txBody>
      </p:sp>
      <p:pic>
        <p:nvPicPr>
          <p:cNvPr id="5" name="Obrázek 4" descr="Obsah obrázku patro, zeď, interiér, ležící&#10;&#10;Popis byl vytvořen automaticky">
            <a:extLst>
              <a:ext uri="{FF2B5EF4-FFF2-40B4-BE49-F238E27FC236}">
                <a16:creationId xmlns:a16="http://schemas.microsoft.com/office/drawing/2014/main" id="{DDEA5F3F-1193-9435-65C2-3C0AABA0B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r="33150" b="-1"/>
          <a:stretch/>
        </p:blipFill>
        <p:spPr>
          <a:xfrm>
            <a:off x="8892205" y="-2"/>
            <a:ext cx="3299795" cy="3429002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110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D747D7A-9C93-8C4B-C26D-9B131038FC63}"/>
              </a:ext>
            </a:extLst>
          </p:cNvPr>
          <p:cNvSpPr txBox="1"/>
          <p:nvPr/>
        </p:nvSpPr>
        <p:spPr>
          <a:xfrm>
            <a:off x="390617" y="221942"/>
            <a:ext cx="6853562" cy="64328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+mj-lt"/>
              </a:rPr>
              <a:t>CHOKING </a:t>
            </a:r>
            <a:endParaRPr lang="en-US" sz="2400" b="1" dirty="0"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Open the airway and remove any visible</a:t>
            </a:r>
            <a:r>
              <a:rPr lang="cs-CZ" sz="2400" dirty="0">
                <a:latin typeface="+mj-lt"/>
              </a:rPr>
              <a:t> </a:t>
            </a:r>
            <a:r>
              <a:rPr lang="en-US" sz="2400" dirty="0">
                <a:effectLst/>
                <a:latin typeface="+mj-lt"/>
              </a:rPr>
              <a:t>obstruction such as false teeth or food. 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Encourage coughing.</a:t>
            </a:r>
            <a:endParaRPr lang="cs-CZ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Bend the casualty forwards. Slap sharply between the shoulder blades up to four times.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the </a:t>
            </a:r>
            <a:r>
              <a:rPr lang="cs-CZ" sz="2400" dirty="0" err="1">
                <a:latin typeface="+mj-lt"/>
              </a:rPr>
              <a:t>affected</a:t>
            </a:r>
            <a:r>
              <a:rPr lang="cs-CZ" sz="2400" dirty="0">
                <a:latin typeface="+mj-lt"/>
              </a:rPr>
              <a:t> person</a:t>
            </a:r>
            <a:r>
              <a:rPr lang="en-US" sz="2400" dirty="0">
                <a:effectLst/>
                <a:latin typeface="+mj-lt"/>
              </a:rPr>
              <a:t> stops breathing, follow </a:t>
            </a:r>
            <a:r>
              <a:rPr lang="cs-CZ" sz="2400" dirty="0">
                <a:effectLst/>
                <a:latin typeface="+mj-lt"/>
              </a:rPr>
              <a:t>r</a:t>
            </a:r>
            <a:r>
              <a:rPr lang="en-US" sz="2400" dirty="0" err="1">
                <a:effectLst/>
                <a:latin typeface="+mj-lt"/>
              </a:rPr>
              <a:t>esuscitation</a:t>
            </a:r>
            <a:r>
              <a:rPr lang="en-US" sz="2400" dirty="0">
                <a:effectLst/>
                <a:latin typeface="+mj-lt"/>
              </a:rPr>
              <a:t>.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If a baby or child is choking, tip them over your knee so that the head is lower than the  stomach. </a:t>
            </a:r>
            <a:endParaRPr lang="cs-CZ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+mj-lt"/>
              </a:rPr>
              <a:t>Give a series of 4 firm back slaps.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02D73D-6C4D-E2C0-CF4A-69E76E51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13803"/>
          <a:stretch/>
        </p:blipFill>
        <p:spPr>
          <a:xfrm>
            <a:off x="9403080" y="406908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Obrázek 6" descr="Obsah obrázku osoba&#10;&#10;Popis byl vytvořen automaticky">
            <a:extLst>
              <a:ext uri="{FF2B5EF4-FFF2-40B4-BE49-F238E27FC236}">
                <a16:creationId xmlns:a16="http://schemas.microsoft.com/office/drawing/2014/main" id="{3C7B3E1A-27FC-A8C0-700B-41950277F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7" r="2" b="2"/>
          <a:stretch/>
        </p:blipFill>
        <p:spPr>
          <a:xfrm>
            <a:off x="9113088" y="-48084"/>
            <a:ext cx="3078912" cy="266079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2F1E86-ED2B-B1A2-FB20-058E72CB8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17190" b="1"/>
          <a:stretch/>
        </p:blipFill>
        <p:spPr>
          <a:xfrm>
            <a:off x="7093258" y="1938610"/>
            <a:ext cx="2721166" cy="2306680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97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DB29B37-AC0C-E357-F652-60EC8DF0AFFE}"/>
              </a:ext>
            </a:extLst>
          </p:cNvPr>
          <p:cNvSpPr txBox="1"/>
          <p:nvPr/>
        </p:nvSpPr>
        <p:spPr>
          <a:xfrm>
            <a:off x="301841" y="230821"/>
            <a:ext cx="1162974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RESUSCITATION</a:t>
            </a:r>
          </a:p>
          <a:p>
            <a:endParaRPr lang="cs-CZ" sz="2400" dirty="0">
              <a:latin typeface="+mj-lt"/>
              <a:ea typeface="SimSun" panose="02010600030101010101" pitchFamily="2" charset="-122"/>
            </a:endParaRPr>
          </a:p>
          <a:p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Open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airway</a:t>
            </a:r>
            <a:r>
              <a:rPr lang="cs-CZ" sz="2400" b="1" kern="100" dirty="0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: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Lift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jaw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tilt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head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open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airway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Remove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any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object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from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inside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mouth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Check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b="1" kern="100" dirty="0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: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Look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see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rising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falling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 Listen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noise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feel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his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against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cheek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casualty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turn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him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b="1" kern="100" dirty="0" err="1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irkulation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–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check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pulse: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Find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 in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neck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by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placing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fingers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side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pressing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gently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down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 and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are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both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present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turn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affected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on his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side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taking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care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protect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his face.</a:t>
            </a:r>
          </a:p>
          <a:p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His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head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should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remain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tilted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with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jaw forward to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maintain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open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airway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</a:p>
          <a:p>
            <a:endParaRPr lang="cs-CZ" sz="24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Check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that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person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cannot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roll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forwards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or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back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4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wards</a:t>
            </a:r>
            <a:r>
              <a:rPr lang="cs-CZ" sz="24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15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DF58E36-66CD-3786-9F09-28FC8E31498A}"/>
              </a:ext>
            </a:extLst>
          </p:cNvPr>
          <p:cNvSpPr txBox="1"/>
          <p:nvPr/>
        </p:nvSpPr>
        <p:spPr>
          <a:xfrm>
            <a:off x="395287" y="202100"/>
            <a:ext cx="11401425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 THERE IS A PULSE BUT NO BREATHING - start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artificial</a:t>
            </a:r>
            <a:r>
              <a:rPr lang="cs-CZ" sz="21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ventilation</a:t>
            </a:r>
            <a:endParaRPr lang="cs-CZ" sz="2100" b="1" kern="100" dirty="0"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Pinch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person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´s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nose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firmly</a:t>
            </a:r>
            <a:endParaRPr lang="cs-CZ" sz="21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Take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deep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and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seal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lips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around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casualty´s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lips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Blow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his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mouth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watching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rise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Let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fall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completely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When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starts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turn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casualty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into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endParaRPr lang="cs-CZ" sz="2100" dirty="0">
              <a:latin typeface="+mj-lt"/>
            </a:endParaRPr>
          </a:p>
          <a:p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 THERE IS NO PULSE AND NO BREATHING -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shout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help</a:t>
            </a:r>
            <a:endParaRPr lang="cs-CZ" sz="2100" kern="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Phone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for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ambulance,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start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chest</a:t>
            </a:r>
            <a:r>
              <a:rPr lang="cs-CZ" sz="2100" b="1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b="1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compressions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combined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with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ventilations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Give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2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artificial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ventilation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Place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palm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one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hand. Place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other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hand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over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top,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interlocking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fingers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Keeping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your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arms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straight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press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down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4-5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cms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Do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this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30x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times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at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a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rate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of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100 per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minute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Repeat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cycle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2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breaths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to 30 </a:t>
            </a:r>
            <a:r>
              <a:rPr lang="cs-CZ" sz="2100" kern="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compressions</a:t>
            </a:r>
            <a:r>
              <a:rPr lang="cs-CZ" sz="2100" kern="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If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condition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improves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,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recheck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pulse. Place </a:t>
            </a:r>
            <a:r>
              <a:rPr lang="cs-CZ" sz="2100" dirty="0"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person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in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recovery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 </a:t>
            </a:r>
            <a:r>
              <a:rPr lang="cs-CZ" sz="2100" dirty="0" err="1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position</a:t>
            </a:r>
            <a:r>
              <a:rPr lang="cs-CZ" sz="2100" dirty="0">
                <a:effectLst/>
                <a:latin typeface="+mj-lt"/>
                <a:ea typeface="SimSun" panose="02010600030101010101" pitchFamily="2" charset="-122"/>
                <a:cs typeface="Lucida Sans" panose="020B0602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  <a:p>
            <a:r>
              <a:rPr lang="cs-CZ" sz="2100" b="1" dirty="0" err="1"/>
              <a:t>When</a:t>
            </a:r>
            <a:r>
              <a:rPr lang="cs-CZ" sz="2100" b="1" dirty="0"/>
              <a:t> </a:t>
            </a:r>
            <a:r>
              <a:rPr lang="cs-CZ" sz="2100" b="1" dirty="0" err="1"/>
              <a:t>can</a:t>
            </a:r>
            <a:r>
              <a:rPr lang="cs-CZ" sz="2100" b="1" dirty="0"/>
              <a:t> </a:t>
            </a:r>
            <a:r>
              <a:rPr lang="cs-CZ" sz="2100" b="1" dirty="0" err="1"/>
              <a:t>we</a:t>
            </a:r>
            <a:r>
              <a:rPr lang="cs-CZ" sz="2100" b="1" dirty="0"/>
              <a:t> stop </a:t>
            </a:r>
            <a:r>
              <a:rPr lang="cs-CZ" sz="2100" b="1" dirty="0" err="1"/>
              <a:t>cardiopulmonary</a:t>
            </a:r>
            <a:r>
              <a:rPr lang="cs-CZ" sz="2100" b="1" dirty="0"/>
              <a:t> </a:t>
            </a:r>
            <a:r>
              <a:rPr lang="cs-CZ" sz="2100" b="1" dirty="0" err="1"/>
              <a:t>resuscitation</a:t>
            </a:r>
            <a:r>
              <a:rPr lang="cs-CZ" sz="21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If we are exhausted and do not have the strength to continue resuscitating</a:t>
            </a:r>
            <a:endParaRPr lang="cs-CZ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If we are in danger</a:t>
            </a:r>
            <a:endParaRPr lang="cs-CZ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When emergency </a:t>
            </a:r>
            <a:r>
              <a:rPr lang="en-US" sz="2100" dirty="0" err="1"/>
              <a:t>emergency</a:t>
            </a:r>
            <a:r>
              <a:rPr lang="en-US" sz="2100" dirty="0"/>
              <a:t> arrives and takes over cardiopulmonary resuscitation</a:t>
            </a:r>
            <a:endParaRPr lang="cs-CZ" sz="2100" dirty="0">
              <a:effectLst/>
              <a:latin typeface="+mj-lt"/>
              <a:ea typeface="SimSun" panose="02010600030101010101" pitchFamily="2" charset="-122"/>
              <a:cs typeface="Lucida Sans" panose="020B0602030504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2C522C6-EBE4-4069-8B80-6C69474F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403" y="202100"/>
            <a:ext cx="3008184" cy="20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5341EE3-AE15-2180-6611-2B628806D478}"/>
              </a:ext>
            </a:extLst>
          </p:cNvPr>
          <p:cNvSpPr txBox="1"/>
          <p:nvPr/>
        </p:nvSpPr>
        <p:spPr>
          <a:xfrm>
            <a:off x="375115" y="458956"/>
            <a:ext cx="851961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endParaRPr lang="cs-CZ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occur consciously or unconsciously</a:t>
            </a:r>
            <a:r>
              <a:rPr lang="cs-CZ" sz="2000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Most often poisoning with drugs, food, chemicals, poisons of animals</a:t>
            </a:r>
            <a:endParaRPr lang="cs-CZ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cs-CZ" sz="2000" dirty="0">
              <a:latin typeface="+mj-lt"/>
            </a:endParaRPr>
          </a:p>
          <a:p>
            <a:r>
              <a:rPr lang="cs-CZ" sz="2000" b="1" dirty="0" err="1">
                <a:latin typeface="+mj-lt"/>
              </a:rPr>
              <a:t>Drug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most </a:t>
            </a:r>
            <a:r>
              <a:rPr lang="cs-CZ" sz="2000" dirty="0" err="1">
                <a:latin typeface="+mj-lt"/>
              </a:rPr>
              <a:t>common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poisoning</a:t>
            </a:r>
            <a:endParaRPr lang="cs-CZ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j-lt"/>
              </a:rPr>
              <a:t>Danger</a:t>
            </a:r>
            <a:r>
              <a:rPr lang="cs-CZ" sz="2000" dirty="0">
                <a:latin typeface="+mj-lt"/>
              </a:rPr>
              <a:t> in </a:t>
            </a:r>
            <a:r>
              <a:rPr lang="cs-CZ" sz="2000" dirty="0" err="1">
                <a:latin typeface="+mj-lt"/>
              </a:rPr>
              <a:t>young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children</a:t>
            </a:r>
            <a:r>
              <a:rPr lang="cs-CZ" sz="2000" dirty="0">
                <a:latin typeface="+mj-lt"/>
              </a:rPr>
              <a:t> !!! </a:t>
            </a:r>
            <a:r>
              <a:rPr lang="en-US" sz="2000" dirty="0">
                <a:latin typeface="+mj-lt"/>
              </a:rPr>
              <a:t>do not leave medication freely</a:t>
            </a:r>
            <a:r>
              <a:rPr lang="cs-CZ" sz="2000" dirty="0">
                <a:latin typeface="+mj-lt"/>
              </a:rPr>
              <a:t> !!!</a:t>
            </a:r>
          </a:p>
          <a:p>
            <a:pPr marL="285750" indent="-285750">
              <a:buFontTx/>
              <a:buChar char="-"/>
            </a:pPr>
            <a:endParaRPr lang="cs-CZ" sz="2000" dirty="0">
              <a:latin typeface="+mj-lt"/>
            </a:endParaRPr>
          </a:p>
          <a:p>
            <a:r>
              <a:rPr lang="cs-CZ" sz="2000" b="1" dirty="0">
                <a:latin typeface="+mj-lt"/>
              </a:rPr>
              <a:t>Food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j-lt"/>
              </a:rPr>
              <a:t>poisonous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mushrooms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poisonous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plants</a:t>
            </a:r>
            <a:endParaRPr lang="cs-CZ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+mj-lt"/>
            </a:endParaRPr>
          </a:p>
          <a:p>
            <a:r>
              <a:rPr lang="cs-CZ" sz="2000" b="1" dirty="0" err="1">
                <a:latin typeface="+mj-lt"/>
              </a:rPr>
              <a:t>Chemical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j-lt"/>
              </a:rPr>
              <a:t>are very </a:t>
            </a:r>
            <a:r>
              <a:rPr lang="cs-CZ" sz="2000" dirty="0" err="1">
                <a:latin typeface="+mj-lt"/>
              </a:rPr>
              <a:t>dangerous</a:t>
            </a:r>
            <a:endParaRPr lang="cs-CZ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carefully hide from children</a:t>
            </a:r>
            <a:endParaRPr lang="cs-CZ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do not confuse packaging</a:t>
            </a:r>
            <a:endParaRPr lang="cs-CZ" sz="2000" dirty="0">
              <a:latin typeface="+mj-lt"/>
            </a:endParaRPr>
          </a:p>
          <a:p>
            <a:endParaRPr lang="cs-CZ" sz="2000" dirty="0">
              <a:latin typeface="+mj-lt"/>
            </a:endParaRPr>
          </a:p>
          <a:p>
            <a:r>
              <a:rPr lang="cs-CZ" sz="2000" b="1" dirty="0">
                <a:latin typeface="+mj-lt"/>
              </a:rPr>
              <a:t>Animal </a:t>
            </a:r>
            <a:r>
              <a:rPr lang="cs-CZ" sz="2000" b="1" dirty="0" err="1">
                <a:latin typeface="+mj-lt"/>
              </a:rPr>
              <a:t>poisoning</a:t>
            </a:r>
            <a:endParaRPr lang="cs-CZ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bites by poisonous snakes, bites by poisonous spiders</a:t>
            </a:r>
            <a:endParaRPr lang="cs-CZ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cs-CZ" sz="2000" dirty="0">
              <a:latin typeface="+mj-lt"/>
            </a:endParaRPr>
          </a:p>
        </p:txBody>
      </p:sp>
      <p:pic>
        <p:nvPicPr>
          <p:cNvPr id="9218" name="Picture 2" descr="Kriminalisté odhalili na školách zneužívání léků na předpis. Mají podobné  účinky jako pervitin — ČT24 — Česká televize">
            <a:extLst>
              <a:ext uri="{FF2B5EF4-FFF2-40B4-BE49-F238E27FC236}">
                <a16:creationId xmlns:a16="http://schemas.microsoft.com/office/drawing/2014/main" id="{1D844579-B876-50CC-FE7B-F045CDFB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957" y="1835723"/>
            <a:ext cx="2909172" cy="158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Muchomůrka červená">
            <a:extLst>
              <a:ext uri="{FF2B5EF4-FFF2-40B4-BE49-F238E27FC236}">
                <a16:creationId xmlns:a16="http://schemas.microsoft.com/office/drawing/2014/main" id="{2528DC1D-606E-AD4F-F9BE-B9D87DD9B2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DDBBC146-E93F-DED5-4138-CBF015A8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78946"/>
            <a:ext cx="1884339" cy="26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596CA95-7BE9-43E2-A89D-CC6D0BAD3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216" y="3581400"/>
            <a:ext cx="3342855" cy="21520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2B11209-890E-4737-BD5B-DBEED6437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529" y="122748"/>
            <a:ext cx="2748746" cy="15885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308FF5-7D36-4976-B10C-B5A2A9B2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303" y="5388737"/>
            <a:ext cx="1884339" cy="14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DA86222-4CC1-87D6-6866-24ACF95A7D40}"/>
              </a:ext>
            </a:extLst>
          </p:cNvPr>
          <p:cNvSpPr txBox="1"/>
          <p:nvPr/>
        </p:nvSpPr>
        <p:spPr>
          <a:xfrm>
            <a:off x="537270" y="250033"/>
            <a:ext cx="10435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/>
              <a:t>The</a:t>
            </a:r>
            <a:r>
              <a:rPr lang="cs-CZ" sz="3600" b="1" dirty="0"/>
              <a:t> most </a:t>
            </a:r>
            <a:r>
              <a:rPr lang="cs-CZ" sz="3600" b="1" dirty="0" err="1"/>
              <a:t>important</a:t>
            </a:r>
            <a:r>
              <a:rPr lang="cs-CZ" sz="3600" b="1" dirty="0"/>
              <a:t> </a:t>
            </a:r>
            <a:r>
              <a:rPr lang="cs-CZ" sz="3600" b="1" dirty="0" err="1"/>
              <a:t>thing</a:t>
            </a:r>
            <a:r>
              <a:rPr lang="cs-CZ" sz="3600" b="1" dirty="0"/>
              <a:t> </a:t>
            </a:r>
            <a:r>
              <a:rPr lang="cs-CZ" sz="3600" b="1" dirty="0" err="1"/>
              <a:t>is</a:t>
            </a:r>
            <a:r>
              <a:rPr lang="cs-CZ" sz="3600" b="1" dirty="0"/>
              <a:t> </a:t>
            </a:r>
            <a:r>
              <a:rPr lang="cs-CZ" sz="3600" b="1" dirty="0" err="1"/>
              <a:t>that</a:t>
            </a:r>
            <a:r>
              <a:rPr lang="cs-CZ" sz="3600" b="1" dirty="0"/>
              <a:t> </a:t>
            </a:r>
            <a:r>
              <a:rPr lang="cs-CZ" sz="3600" b="1" dirty="0" err="1"/>
              <a:t>the</a:t>
            </a:r>
            <a:r>
              <a:rPr lang="cs-CZ" sz="3600" b="1" dirty="0"/>
              <a:t> </a:t>
            </a:r>
            <a:r>
              <a:rPr lang="cs-CZ" sz="3600" b="1" dirty="0" err="1"/>
              <a:t>patient</a:t>
            </a:r>
            <a:r>
              <a:rPr lang="cs-CZ" sz="3600" b="1" dirty="0"/>
              <a:t> </a:t>
            </a:r>
            <a:r>
              <a:rPr lang="cs-CZ" sz="3600" b="1" dirty="0" err="1"/>
              <a:t>is</a:t>
            </a:r>
            <a:r>
              <a:rPr lang="cs-CZ" sz="3600" b="1" dirty="0"/>
              <a:t> </a:t>
            </a:r>
            <a:r>
              <a:rPr lang="cs-CZ" sz="3600" b="1" dirty="0" err="1"/>
              <a:t>transported</a:t>
            </a:r>
            <a:r>
              <a:rPr lang="cs-CZ" sz="3600" b="1" dirty="0"/>
              <a:t> to a </a:t>
            </a:r>
            <a:r>
              <a:rPr lang="cs-CZ" sz="3600" b="1" dirty="0" err="1"/>
              <a:t>medical</a:t>
            </a:r>
            <a:r>
              <a:rPr lang="cs-CZ" sz="3600" b="1" dirty="0"/>
              <a:t> facility as </a:t>
            </a:r>
            <a:r>
              <a:rPr lang="cs-CZ" sz="3600" b="1" dirty="0" err="1"/>
              <a:t>soon</a:t>
            </a:r>
            <a:r>
              <a:rPr lang="cs-CZ" sz="3600" b="1" dirty="0"/>
              <a:t> as </a:t>
            </a:r>
            <a:r>
              <a:rPr lang="cs-CZ" sz="3600" b="1" dirty="0" err="1"/>
              <a:t>possible</a:t>
            </a:r>
            <a:r>
              <a:rPr lang="cs-CZ" sz="3600" b="1" dirty="0"/>
              <a:t>.</a:t>
            </a:r>
          </a:p>
        </p:txBody>
      </p:sp>
      <p:pic>
        <p:nvPicPr>
          <p:cNvPr id="6146" name="Picture 2" descr="Hospital Vectors &amp; Illustrations for Free Download | Freepik">
            <a:extLst>
              <a:ext uri="{FF2B5EF4-FFF2-40B4-BE49-F238E27FC236}">
                <a16:creationId xmlns:a16="http://schemas.microsoft.com/office/drawing/2014/main" id="{2E548AD8-DBB3-2D5F-4517-83884CF0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" y="1632484"/>
            <a:ext cx="4925590" cy="30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efferson Methodist Hospital | Jefferson Health">
            <a:extLst>
              <a:ext uri="{FF2B5EF4-FFF2-40B4-BE49-F238E27FC236}">
                <a16:creationId xmlns:a16="http://schemas.microsoft.com/office/drawing/2014/main" id="{67A39F4B-F275-527A-3CBF-9EAE2590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04" y="1886802"/>
            <a:ext cx="3770478" cy="28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E0F9F9D-EB0C-4881-8EFF-649745CA9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101" y="4899001"/>
            <a:ext cx="2881137" cy="18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1DD20-2903-42A3-9E08-275E47A7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Obsah předmětu (</a:t>
            </a:r>
            <a:r>
              <a:rPr lang="cs-CZ" b="1" dirty="0"/>
              <a:t>témata prezentací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08DAA2-64C4-4574-9635-B1C25D0B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5" y="1491449"/>
            <a:ext cx="11638624" cy="49271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1. </a:t>
            </a:r>
            <a:r>
              <a:rPr lang="cs-CZ" dirty="0"/>
              <a:t>I</a:t>
            </a:r>
            <a:r>
              <a:rPr lang="en-GB" dirty="0" err="1"/>
              <a:t>njuries</a:t>
            </a:r>
            <a:r>
              <a:rPr lang="cs-CZ" dirty="0"/>
              <a:t> in </a:t>
            </a:r>
            <a:r>
              <a:rPr lang="cs-CZ" dirty="0" err="1"/>
              <a:t>children</a:t>
            </a:r>
            <a:r>
              <a:rPr lang="cs-CZ" dirty="0"/>
              <a:t> – specifické kapitoly, 3 studenti</a:t>
            </a:r>
            <a:endParaRPr lang="en-GB" dirty="0"/>
          </a:p>
          <a:p>
            <a:r>
              <a:rPr lang="en-GB" dirty="0"/>
              <a:t>2. </a:t>
            </a:r>
            <a:r>
              <a:rPr lang="cs-CZ" dirty="0" err="1"/>
              <a:t>Emergency</a:t>
            </a:r>
            <a:r>
              <a:rPr lang="cs-CZ" dirty="0"/>
              <a:t> and </a:t>
            </a:r>
            <a:r>
              <a:rPr lang="en-GB" dirty="0"/>
              <a:t>First Aid</a:t>
            </a:r>
            <a:r>
              <a:rPr lang="cs-CZ" dirty="0"/>
              <a:t> </a:t>
            </a:r>
            <a:r>
              <a:rPr lang="en-US" dirty="0"/>
              <a:t>for children of different age</a:t>
            </a:r>
            <a:r>
              <a:rPr lang="cs-CZ" dirty="0"/>
              <a:t> – 2 studenti</a:t>
            </a:r>
            <a:endParaRPr lang="en-GB" dirty="0"/>
          </a:p>
          <a:p>
            <a:r>
              <a:rPr lang="en-GB" dirty="0"/>
              <a:t>3. Specific medical care </a:t>
            </a:r>
            <a:r>
              <a:rPr lang="cs-CZ" dirty="0"/>
              <a:t>(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kids</a:t>
            </a:r>
            <a:r>
              <a:rPr lang="cs-CZ" dirty="0"/>
              <a:t>, </a:t>
            </a:r>
            <a:r>
              <a:rPr lang="cs-CZ" dirty="0" err="1"/>
              <a:t>obese</a:t>
            </a:r>
            <a:r>
              <a:rPr lang="en-GB" dirty="0"/>
              <a:t>, </a:t>
            </a:r>
            <a:r>
              <a:rPr lang="cs-CZ" dirty="0" err="1"/>
              <a:t>mental</a:t>
            </a:r>
            <a:r>
              <a:rPr lang="cs-CZ" dirty="0"/>
              <a:t> </a:t>
            </a:r>
            <a:r>
              <a:rPr lang="cs-CZ" dirty="0" err="1"/>
              <a:t>diseases</a:t>
            </a:r>
            <a:r>
              <a:rPr lang="cs-CZ" dirty="0"/>
              <a:t>) – 3 studenti</a:t>
            </a:r>
            <a:endParaRPr lang="en-GB" dirty="0"/>
          </a:p>
          <a:p>
            <a:r>
              <a:rPr lang="cs-CZ" dirty="0"/>
              <a:t>4</a:t>
            </a:r>
            <a:r>
              <a:rPr lang="en-GB" dirty="0"/>
              <a:t>. Communication with family members</a:t>
            </a:r>
            <a:r>
              <a:rPr lang="cs-CZ" dirty="0"/>
              <a:t> – 3 studenti</a:t>
            </a:r>
            <a:endParaRPr lang="en-GB" dirty="0"/>
          </a:p>
          <a:p>
            <a:r>
              <a:rPr lang="cs-CZ" dirty="0"/>
              <a:t>5</a:t>
            </a:r>
            <a:r>
              <a:rPr lang="en-GB" dirty="0"/>
              <a:t>. Multicultural approach (ethnic specifics</a:t>
            </a:r>
            <a:r>
              <a:rPr lang="cs-CZ" dirty="0"/>
              <a:t>) – 3 studenti</a:t>
            </a:r>
            <a:endParaRPr lang="en-GB" dirty="0"/>
          </a:p>
          <a:p>
            <a:r>
              <a:rPr lang="cs-CZ" dirty="0"/>
              <a:t>6</a:t>
            </a:r>
            <a:r>
              <a:rPr lang="en-GB" dirty="0"/>
              <a:t>. </a:t>
            </a:r>
            <a:r>
              <a:rPr lang="cs-CZ" dirty="0" err="1"/>
              <a:t>Reflection</a:t>
            </a:r>
            <a:r>
              <a:rPr lang="cs-CZ" dirty="0"/>
              <a:t> on h</a:t>
            </a:r>
            <a:r>
              <a:rPr lang="en-GB" dirty="0" err="1"/>
              <a:t>ealthy</a:t>
            </a:r>
            <a:r>
              <a:rPr lang="en-GB" dirty="0"/>
              <a:t> lifestyle</a:t>
            </a:r>
          </a:p>
          <a:p>
            <a:r>
              <a:rPr lang="cs-CZ" dirty="0"/>
              <a:t>7</a:t>
            </a:r>
            <a:r>
              <a:rPr lang="en-GB" dirty="0"/>
              <a:t>. Medical system in Czech Republic and </a:t>
            </a:r>
            <a:r>
              <a:rPr lang="en-GB" dirty="0" err="1"/>
              <a:t>abroa</a:t>
            </a:r>
            <a:r>
              <a:rPr lang="cs-CZ" dirty="0"/>
              <a:t>d – 3 studenti</a:t>
            </a:r>
          </a:p>
          <a:p>
            <a:r>
              <a:rPr lang="cs-CZ" dirty="0"/>
              <a:t>8</a:t>
            </a:r>
            <a:r>
              <a:rPr lang="en-US" dirty="0"/>
              <a:t>. Student's presentations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93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1DD20-2903-42A3-9E08-275E47A7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Obsah předmětu (</a:t>
            </a:r>
            <a:r>
              <a:rPr lang="cs-CZ" b="1" dirty="0"/>
              <a:t>témata prezentací</a:t>
            </a:r>
            <a:r>
              <a:rPr lang="cs-CZ" dirty="0"/>
              <a:t>) – </a:t>
            </a:r>
            <a:r>
              <a:rPr lang="cs-CZ" b="1" dirty="0" err="1"/>
              <a:t>dent.hyg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08DAA2-64C4-4574-9635-B1C25D0B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5" y="1597981"/>
            <a:ext cx="11638624" cy="48205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1.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Communication with patient in dental care (procedure, education)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2. Dental care equipment (instruments, brushes, shower, flosses, home care)</a:t>
            </a:r>
            <a:endParaRPr lang="cs-CZ" dirty="0"/>
          </a:p>
          <a:p>
            <a:r>
              <a:rPr lang="en-US" dirty="0"/>
              <a:t>3. </a:t>
            </a:r>
            <a:r>
              <a:rPr lang="en-US" u="sng" dirty="0"/>
              <a:t>Oral Health</a:t>
            </a:r>
            <a:endParaRPr lang="cs-CZ" u="sng" dirty="0"/>
          </a:p>
          <a:p>
            <a:r>
              <a:rPr lang="en-US" dirty="0"/>
              <a:t>4. Orthodontics</a:t>
            </a:r>
            <a:endParaRPr lang="cs-CZ" dirty="0"/>
          </a:p>
          <a:p>
            <a:r>
              <a:rPr lang="en-US" dirty="0"/>
              <a:t>5. Medical technique and imagining in dentistry</a:t>
            </a:r>
            <a:endParaRPr lang="cs-CZ" dirty="0"/>
          </a:p>
          <a:p>
            <a:r>
              <a:rPr lang="en-US" dirty="0"/>
              <a:t>6.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Multicultural approach (ethnic specifics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en-US" u="sng" dirty="0"/>
              <a:t>Pediatric patient</a:t>
            </a:r>
            <a:endParaRPr lang="cs-CZ" u="sng" dirty="0"/>
          </a:p>
          <a:p>
            <a:r>
              <a:rPr lang="cs-CZ" dirty="0"/>
              <a:t>7</a:t>
            </a:r>
            <a:r>
              <a:rPr lang="en-US" dirty="0"/>
              <a:t>. Student's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6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1DD20-2903-42A3-9E08-275E47A7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Obsah semináře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08DAA2-64C4-4574-9635-B1C25D0B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5" y="1597981"/>
            <a:ext cx="11638624" cy="48205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/>
              <a:t>PS:</a:t>
            </a:r>
          </a:p>
          <a:p>
            <a:r>
              <a:rPr lang="cs-CZ" dirty="0"/>
              <a:t>I</a:t>
            </a:r>
            <a:r>
              <a:rPr lang="en-GB" dirty="0" err="1"/>
              <a:t>njuries</a:t>
            </a:r>
            <a:r>
              <a:rPr lang="cs-CZ" dirty="0"/>
              <a:t> in </a:t>
            </a:r>
            <a:r>
              <a:rPr lang="cs-CZ" dirty="0" err="1"/>
              <a:t>children</a:t>
            </a:r>
            <a:r>
              <a:rPr lang="cs-CZ" dirty="0"/>
              <a:t> – specifické kapitoly, 3 studenti</a:t>
            </a:r>
            <a:endParaRPr lang="en-GB" dirty="0"/>
          </a:p>
          <a:p>
            <a:r>
              <a:rPr lang="cs-CZ" dirty="0" err="1"/>
              <a:t>Emergency</a:t>
            </a:r>
            <a:r>
              <a:rPr lang="cs-CZ" dirty="0"/>
              <a:t> and </a:t>
            </a:r>
            <a:r>
              <a:rPr lang="en-GB" dirty="0"/>
              <a:t>First Aid</a:t>
            </a:r>
            <a:r>
              <a:rPr lang="cs-CZ" dirty="0"/>
              <a:t> </a:t>
            </a:r>
            <a:r>
              <a:rPr lang="en-US" dirty="0"/>
              <a:t>for children of different age</a:t>
            </a:r>
            <a:r>
              <a:rPr lang="cs-CZ" dirty="0"/>
              <a:t> – 2 studenti</a:t>
            </a:r>
            <a:endParaRPr lang="en-GB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DH: </a:t>
            </a:r>
            <a:r>
              <a:rPr lang="cs-CZ" dirty="0" err="1"/>
              <a:t>self</a:t>
            </a:r>
            <a:r>
              <a:rPr lang="cs-CZ" dirty="0"/>
              <a:t>-study – make a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r>
              <a:rPr lang="cs-CZ" dirty="0"/>
              <a:t> (</a:t>
            </a:r>
            <a:r>
              <a:rPr lang="cs-CZ" dirty="0" err="1"/>
              <a:t>max</a:t>
            </a:r>
            <a:r>
              <a:rPr lang="cs-CZ" dirty="0"/>
              <a:t> 10 </a:t>
            </a:r>
            <a:r>
              <a:rPr lang="cs-CZ" dirty="0" err="1"/>
              <a:t>slide</a:t>
            </a:r>
            <a:r>
              <a:rPr lang="cs-CZ" dirty="0"/>
              <a:t>):</a:t>
            </a:r>
          </a:p>
          <a:p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medical</a:t>
            </a:r>
            <a:r>
              <a:rPr lang="cs-CZ" dirty="0"/>
              <a:t> care </a:t>
            </a:r>
            <a:r>
              <a:rPr lang="cs-CZ" dirty="0" err="1"/>
              <a:t>for</a:t>
            </a:r>
            <a:r>
              <a:rPr lang="cs-CZ" dirty="0"/>
              <a:t> p</a:t>
            </a:r>
            <a:r>
              <a:rPr lang="en-US" dirty="0" err="1"/>
              <a:t>ediatric</a:t>
            </a:r>
            <a:r>
              <a:rPr lang="en-US" dirty="0"/>
              <a:t> patient</a:t>
            </a:r>
            <a:r>
              <a:rPr lang="cs-CZ" dirty="0"/>
              <a:t>s in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hygiene</a:t>
            </a:r>
            <a:endParaRPr lang="cs-CZ" dirty="0"/>
          </a:p>
          <a:p>
            <a:r>
              <a:rPr lang="en-US" dirty="0"/>
              <a:t>Oral Health</a:t>
            </a:r>
            <a:r>
              <a:rPr lang="cs-CZ" dirty="0"/>
              <a:t> in </a:t>
            </a:r>
            <a:r>
              <a:rPr lang="cs-CZ" dirty="0" err="1"/>
              <a:t>children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59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01DD20-2903-42A3-9E08-275E47A7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/>
          <a:lstStyle/>
          <a:p>
            <a:pPr algn="ctr"/>
            <a:r>
              <a:rPr lang="cs-CZ" dirty="0"/>
              <a:t>PS: Obsah semináře 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08DAA2-64C4-4574-9635-B1C25D0B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5" y="1491449"/>
            <a:ext cx="11638624" cy="49271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r>
              <a:rPr lang="cs-CZ" dirty="0" err="1"/>
              <a:t>Communication</a:t>
            </a:r>
            <a:r>
              <a:rPr lang="cs-CZ" dirty="0"/>
              <a:t> in ambulance – opakování</a:t>
            </a:r>
          </a:p>
          <a:p>
            <a:endParaRPr lang="cs-CZ" dirty="0"/>
          </a:p>
          <a:p>
            <a:r>
              <a:rPr lang="cs-CZ" dirty="0" err="1"/>
              <a:t>Communication</a:t>
            </a:r>
            <a:r>
              <a:rPr lang="cs-CZ" dirty="0"/>
              <a:t> </a:t>
            </a:r>
            <a:r>
              <a:rPr lang="cs-CZ" dirty="0" err="1"/>
              <a:t>basics</a:t>
            </a:r>
            <a:r>
              <a:rPr lang="cs-CZ" dirty="0"/>
              <a:t> – SOKRATES</a:t>
            </a:r>
          </a:p>
          <a:p>
            <a:endParaRPr lang="cs-CZ" dirty="0"/>
          </a:p>
          <a:p>
            <a:r>
              <a:rPr lang="cs-CZ" dirty="0" err="1"/>
              <a:t>Injuries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Emergency</a:t>
            </a:r>
            <a:r>
              <a:rPr lang="cs-CZ" dirty="0"/>
              <a:t> and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aid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32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766CCC-F7EE-4E97-AD6C-89BDB11DC7E1}"/>
              </a:ext>
            </a:extLst>
          </p:cNvPr>
          <p:cNvSpPr txBox="1"/>
          <p:nvPr/>
        </p:nvSpPr>
        <p:spPr>
          <a:xfrm>
            <a:off x="585926" y="68052"/>
            <a:ext cx="10767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Communication</a:t>
            </a:r>
            <a:r>
              <a:rPr lang="cs-CZ" sz="2400" b="1" dirty="0"/>
              <a:t> </a:t>
            </a:r>
            <a:r>
              <a:rPr lang="cs-CZ" sz="2400" b="1" dirty="0" err="1"/>
              <a:t>with</a:t>
            </a:r>
            <a:r>
              <a:rPr lang="cs-CZ" sz="2400" b="1" dirty="0"/>
              <a:t> </a:t>
            </a:r>
            <a:r>
              <a:rPr lang="cs-CZ" sz="2400" b="1" dirty="0" err="1"/>
              <a:t>patients</a:t>
            </a:r>
            <a:r>
              <a:rPr lang="cs-CZ" sz="2400" b="1" dirty="0"/>
              <a:t> in ambulance – příklad konverzace</a:t>
            </a:r>
          </a:p>
          <a:p>
            <a:r>
              <a:rPr lang="cs-CZ" sz="2400" dirty="0">
                <a:hlinkClick r:id="rId2"/>
              </a:rPr>
              <a:t>https://www.youtube.com/watch?v=44SL8i8h0dg</a:t>
            </a:r>
            <a:r>
              <a:rPr lang="cs-CZ" sz="2400" dirty="0"/>
              <a:t>  -návštěva lékaře, fráze, basic </a:t>
            </a:r>
            <a:r>
              <a:rPr lang="cs-CZ" sz="2400" dirty="0" err="1"/>
              <a:t>obss</a:t>
            </a:r>
            <a:endParaRPr lang="cs-CZ" sz="2400" dirty="0"/>
          </a:p>
          <a:p>
            <a:endParaRPr lang="cs-CZ" sz="2400" b="1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088A6D1-1A0B-4FD2-83FD-11A6F83D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179576"/>
            <a:ext cx="12045696" cy="5431536"/>
          </a:xfrm>
        </p:spPr>
        <p:txBody>
          <a:bodyPr>
            <a:normAutofit/>
          </a:bodyPr>
          <a:lstStyle/>
          <a:p>
            <a:r>
              <a:rPr lang="en-GB" sz="2200" dirty="0"/>
              <a:t>Please come in, I am a nurse / this is a doctor </a:t>
            </a:r>
            <a:r>
              <a:rPr lang="en-GB" sz="2200" dirty="0" err="1"/>
              <a:t>Jméno</a:t>
            </a:r>
            <a:endParaRPr lang="en-GB" sz="2200" dirty="0"/>
          </a:p>
          <a:p>
            <a:r>
              <a:rPr lang="en-GB" sz="2200" dirty="0"/>
              <a:t>Nationality? Citizenship (</a:t>
            </a:r>
            <a:r>
              <a:rPr lang="en-GB" sz="2200" dirty="0" err="1"/>
              <a:t>stát</a:t>
            </a:r>
            <a:r>
              <a:rPr lang="en-GB" sz="2200" dirty="0"/>
              <a:t>. </a:t>
            </a:r>
            <a:r>
              <a:rPr lang="en-GB" sz="2200" dirty="0" err="1"/>
              <a:t>občanství</a:t>
            </a:r>
            <a:r>
              <a:rPr lang="en-GB" sz="2200" dirty="0"/>
              <a:t>)? Passport Number?</a:t>
            </a:r>
          </a:p>
          <a:p>
            <a:r>
              <a:rPr lang="en-GB" sz="2200" dirty="0"/>
              <a:t>Permanent or temporary address/residence? Are you insured?</a:t>
            </a:r>
          </a:p>
          <a:p>
            <a:r>
              <a:rPr lang="en-GB" sz="2200" dirty="0"/>
              <a:t>Please show me your health </a:t>
            </a:r>
            <a:r>
              <a:rPr lang="en-GB" sz="2200" dirty="0" err="1"/>
              <a:t>insurence</a:t>
            </a:r>
            <a:r>
              <a:rPr lang="en-GB" sz="2200" dirty="0"/>
              <a:t> card/travel insurance. After treatment wait for an account, pay</a:t>
            </a:r>
          </a:p>
          <a:p>
            <a:r>
              <a:rPr lang="en-GB" sz="2200" dirty="0"/>
              <a:t>Are there any serious diseases in your family such as </a:t>
            </a:r>
            <a:r>
              <a:rPr lang="cs-CZ" sz="2200" dirty="0" err="1"/>
              <a:t>cancer</a:t>
            </a:r>
            <a:r>
              <a:rPr lang="en-GB" sz="2200" dirty="0"/>
              <a:t>, diabetes, high blood pressure, ischaemic heart disease, tuberculosis, </a:t>
            </a:r>
            <a:r>
              <a:rPr lang="cs-CZ" sz="2200" dirty="0" err="1"/>
              <a:t>heart</a:t>
            </a:r>
            <a:r>
              <a:rPr lang="cs-CZ" sz="2200" dirty="0"/>
              <a:t> </a:t>
            </a:r>
            <a:r>
              <a:rPr lang="cs-CZ" sz="2200" dirty="0" err="1"/>
              <a:t>defect</a:t>
            </a:r>
            <a:r>
              <a:rPr lang="cs-CZ" sz="2200" dirty="0"/>
              <a:t>, </a:t>
            </a:r>
            <a:r>
              <a:rPr lang="en-GB" sz="2200" dirty="0"/>
              <a:t>allergies</a:t>
            </a:r>
            <a:r>
              <a:rPr lang="cs-CZ" sz="2200" dirty="0"/>
              <a:t> to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cs-CZ" sz="2200" dirty="0" err="1"/>
              <a:t>drugs</a:t>
            </a:r>
            <a:r>
              <a:rPr lang="cs-CZ" sz="2200" dirty="0"/>
              <a:t>/to </a:t>
            </a:r>
            <a:r>
              <a:rPr lang="cs-CZ" sz="2200" dirty="0" err="1"/>
              <a:t>disinfection</a:t>
            </a:r>
            <a:r>
              <a:rPr lang="cs-CZ" sz="2200" dirty="0"/>
              <a:t>/to </a:t>
            </a:r>
            <a:r>
              <a:rPr lang="cs-CZ" sz="2200" dirty="0" err="1"/>
              <a:t>some</a:t>
            </a:r>
            <a:r>
              <a:rPr lang="cs-CZ" sz="2200" dirty="0"/>
              <a:t> food</a:t>
            </a:r>
            <a:r>
              <a:rPr lang="en-GB" sz="2200" dirty="0"/>
              <a:t> </a:t>
            </a:r>
            <a:r>
              <a:rPr lang="cs-CZ" sz="2200" dirty="0"/>
              <a:t>..</a:t>
            </a:r>
          </a:p>
          <a:p>
            <a:r>
              <a:rPr lang="cs-CZ" sz="2200" dirty="0" err="1"/>
              <a:t>Does</a:t>
            </a:r>
            <a:r>
              <a:rPr lang="cs-CZ" sz="2200" dirty="0"/>
              <a:t> </a:t>
            </a:r>
            <a:r>
              <a:rPr lang="cs-CZ" sz="2200" dirty="0" err="1"/>
              <a:t>she</a:t>
            </a:r>
            <a:r>
              <a:rPr lang="cs-CZ" sz="2200" dirty="0"/>
              <a:t>/he </a:t>
            </a:r>
            <a:r>
              <a:rPr lang="cs-CZ" sz="2200" dirty="0" err="1"/>
              <a:t>have</a:t>
            </a:r>
            <a:r>
              <a:rPr lang="cs-CZ" sz="2200" dirty="0"/>
              <a:t> had </a:t>
            </a:r>
            <a:r>
              <a:rPr lang="cs-CZ" sz="2200" dirty="0" err="1"/>
              <a:t>any</a:t>
            </a:r>
            <a:r>
              <a:rPr lang="cs-CZ" sz="2200" dirty="0"/>
              <a:t> </a:t>
            </a:r>
            <a:r>
              <a:rPr lang="cs-CZ" sz="2200" dirty="0" err="1"/>
              <a:t>serious</a:t>
            </a:r>
            <a:r>
              <a:rPr lang="cs-CZ" sz="2200" dirty="0"/>
              <a:t> </a:t>
            </a:r>
            <a:r>
              <a:rPr lang="cs-CZ" sz="2200" dirty="0" err="1"/>
              <a:t>disease</a:t>
            </a:r>
            <a:r>
              <a:rPr lang="cs-CZ" sz="2200" dirty="0"/>
              <a:t>? </a:t>
            </a:r>
            <a:r>
              <a:rPr lang="cs-CZ" sz="2200" dirty="0" err="1"/>
              <a:t>undergone</a:t>
            </a:r>
            <a:r>
              <a:rPr lang="cs-CZ" sz="2200" dirty="0"/>
              <a:t>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cs-CZ" sz="2200" dirty="0" err="1"/>
              <a:t>surgery</a:t>
            </a:r>
            <a:r>
              <a:rPr lang="cs-CZ" sz="2200" dirty="0"/>
              <a:t>? use </a:t>
            </a:r>
            <a:r>
              <a:rPr lang="cs-CZ" sz="2200" dirty="0" err="1"/>
              <a:t>drugs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?</a:t>
            </a:r>
          </a:p>
          <a:p>
            <a:r>
              <a:rPr lang="cs-CZ" sz="2200" dirty="0"/>
              <a:t>Do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know</a:t>
            </a:r>
            <a:r>
              <a:rPr lang="cs-CZ" sz="2200" dirty="0"/>
              <a:t> her/his </a:t>
            </a:r>
            <a:r>
              <a:rPr lang="cs-CZ" sz="2200" dirty="0" err="1"/>
              <a:t>blood</a:t>
            </a:r>
            <a:r>
              <a:rPr lang="cs-CZ" sz="2200" dirty="0"/>
              <a:t> </a:t>
            </a:r>
            <a:r>
              <a:rPr lang="cs-CZ" sz="2200" dirty="0" err="1"/>
              <a:t>group</a:t>
            </a:r>
            <a:r>
              <a:rPr lang="cs-CZ" sz="2200" dirty="0"/>
              <a:t>? </a:t>
            </a:r>
            <a:r>
              <a:rPr lang="cs-CZ" sz="2200" dirty="0" err="1"/>
              <a:t>When</a:t>
            </a:r>
            <a:r>
              <a:rPr lang="cs-CZ" sz="2200" dirty="0"/>
              <a:t> </a:t>
            </a:r>
            <a:r>
              <a:rPr lang="cs-CZ" sz="2200" dirty="0" err="1"/>
              <a:t>did</a:t>
            </a:r>
            <a:r>
              <a:rPr lang="cs-CZ" sz="2200" dirty="0"/>
              <a:t> </a:t>
            </a:r>
            <a:r>
              <a:rPr lang="cs-CZ" sz="2200" dirty="0" err="1"/>
              <a:t>she</a:t>
            </a:r>
            <a:r>
              <a:rPr lang="cs-CZ" sz="2200" dirty="0"/>
              <a:t>/he </a:t>
            </a:r>
            <a:r>
              <a:rPr lang="cs-CZ" sz="2200" dirty="0" err="1"/>
              <a:t>eat</a:t>
            </a:r>
            <a:r>
              <a:rPr lang="cs-CZ" sz="2200" dirty="0"/>
              <a:t>/drink last? </a:t>
            </a:r>
          </a:p>
          <a:p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a </a:t>
            </a:r>
            <a:r>
              <a:rPr lang="cs-CZ" sz="2200" dirty="0" err="1"/>
              <a:t>matter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a </a:t>
            </a:r>
            <a:r>
              <a:rPr lang="cs-CZ" sz="2200" dirty="0" err="1"/>
              <a:t>problem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bringigng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troubling</a:t>
            </a:r>
            <a:r>
              <a:rPr lang="cs-CZ" sz="2200" dirty="0"/>
              <a:t>/</a:t>
            </a:r>
            <a:r>
              <a:rPr lang="cs-CZ" sz="2200" dirty="0" err="1"/>
              <a:t>bothered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?</a:t>
            </a:r>
            <a:endParaRPr lang="en-GB" sz="2200" dirty="0"/>
          </a:p>
          <a:p>
            <a:r>
              <a:rPr lang="cs-CZ" sz="2200" dirty="0"/>
              <a:t>I </a:t>
            </a:r>
            <a:r>
              <a:rPr lang="cs-CZ" sz="2200" dirty="0" err="1"/>
              <a:t>will</a:t>
            </a:r>
            <a:r>
              <a:rPr lang="cs-CZ" sz="2200" dirty="0"/>
              <a:t> </a:t>
            </a:r>
            <a:r>
              <a:rPr lang="cs-CZ" sz="2200" dirty="0" err="1"/>
              <a:t>examine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. </a:t>
            </a:r>
            <a:r>
              <a:rPr lang="en-GB" sz="2200" dirty="0"/>
              <a:t>Please get undressed/strip to the waist/strip from waist down/you can dressed</a:t>
            </a:r>
          </a:p>
          <a:p>
            <a:r>
              <a:rPr lang="en-GB" sz="2200" dirty="0"/>
              <a:t>Sit down/lay down/stand up/</a:t>
            </a:r>
            <a:r>
              <a:rPr lang="cs-CZ" sz="2200" dirty="0"/>
              <a:t>open </a:t>
            </a:r>
            <a:r>
              <a:rPr lang="cs-CZ" sz="2200" dirty="0" err="1"/>
              <a:t>your</a:t>
            </a:r>
            <a:r>
              <a:rPr lang="cs-CZ" sz="2200" dirty="0"/>
              <a:t> </a:t>
            </a:r>
            <a:r>
              <a:rPr lang="cs-CZ" sz="2200" dirty="0" err="1"/>
              <a:t>mouth</a:t>
            </a:r>
            <a:r>
              <a:rPr lang="cs-CZ" sz="2200" dirty="0"/>
              <a:t> and </a:t>
            </a:r>
            <a:r>
              <a:rPr lang="cs-CZ" sz="2200" dirty="0" err="1"/>
              <a:t>say</a:t>
            </a:r>
            <a:r>
              <a:rPr lang="cs-CZ" sz="2200" dirty="0"/>
              <a:t> A.    </a:t>
            </a:r>
            <a:r>
              <a:rPr lang="cs-CZ" sz="2200" dirty="0" err="1"/>
              <a:t>Nausea</a:t>
            </a:r>
            <a:r>
              <a:rPr lang="cs-CZ" sz="2200" dirty="0"/>
              <a:t>? </a:t>
            </a:r>
            <a:r>
              <a:rPr lang="cs-CZ" sz="2200" dirty="0" err="1"/>
              <a:t>Vomiting</a:t>
            </a:r>
            <a:r>
              <a:rPr lang="cs-CZ" sz="2200" dirty="0"/>
              <a:t>?</a:t>
            </a:r>
          </a:p>
          <a:p>
            <a:r>
              <a:rPr lang="cs-CZ" sz="2200" dirty="0" err="1"/>
              <a:t>Where</a:t>
            </a:r>
            <a:r>
              <a:rPr lang="cs-CZ" sz="2200" dirty="0"/>
              <a:t> </a:t>
            </a:r>
            <a:r>
              <a:rPr lang="cs-CZ" sz="2200" dirty="0" err="1"/>
              <a:t>it</a:t>
            </a:r>
            <a:r>
              <a:rPr lang="cs-CZ" sz="2200" dirty="0"/>
              <a:t> </a:t>
            </a:r>
            <a:r>
              <a:rPr lang="cs-CZ" sz="2200" dirty="0" err="1"/>
              <a:t>hurts</a:t>
            </a:r>
            <a:r>
              <a:rPr lang="cs-CZ" sz="2200" dirty="0"/>
              <a:t>? </a:t>
            </a:r>
            <a:r>
              <a:rPr lang="cs-CZ" sz="2200" dirty="0" err="1"/>
              <a:t>What</a:t>
            </a:r>
            <a:r>
              <a:rPr lang="cs-CZ" sz="2200" dirty="0"/>
              <a:t> do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feel</a:t>
            </a:r>
            <a:r>
              <a:rPr lang="cs-CZ" sz="2200" dirty="0"/>
              <a:t>? </a:t>
            </a:r>
            <a:r>
              <a:rPr lang="cs-CZ" sz="2200" dirty="0" err="1"/>
              <a:t>Hurts</a:t>
            </a:r>
            <a:r>
              <a:rPr lang="cs-CZ" sz="2200" dirty="0"/>
              <a:t>, </a:t>
            </a:r>
            <a:r>
              <a:rPr lang="cs-CZ" sz="2200" dirty="0" err="1"/>
              <a:t>aches</a:t>
            </a:r>
            <a:r>
              <a:rPr lang="cs-CZ" sz="2200" dirty="0"/>
              <a:t>/</a:t>
            </a:r>
            <a:r>
              <a:rPr lang="cs-CZ" sz="2200" dirty="0" err="1"/>
              <a:t>itches</a:t>
            </a:r>
            <a:r>
              <a:rPr lang="cs-CZ" sz="2200" dirty="0"/>
              <a:t>/</a:t>
            </a:r>
            <a:r>
              <a:rPr lang="cs-CZ" sz="2200" dirty="0" err="1"/>
              <a:t>pusches</a:t>
            </a:r>
            <a:r>
              <a:rPr lang="cs-CZ" sz="2200" dirty="0"/>
              <a:t>/</a:t>
            </a:r>
            <a:r>
              <a:rPr lang="cs-CZ" sz="2200" dirty="0" err="1"/>
              <a:t>burns</a:t>
            </a:r>
            <a:r>
              <a:rPr lang="cs-CZ" sz="2200" dirty="0"/>
              <a:t>/</a:t>
            </a:r>
            <a:r>
              <a:rPr lang="cs-CZ" sz="2200" dirty="0" err="1"/>
              <a:t>stitches</a:t>
            </a:r>
            <a:r>
              <a:rPr lang="cs-CZ" sz="2200" dirty="0"/>
              <a:t>, </a:t>
            </a:r>
            <a:r>
              <a:rPr lang="cs-CZ" sz="2200" dirty="0" err="1"/>
              <a:t>squeezes</a:t>
            </a:r>
            <a:endParaRPr lang="cs-CZ" sz="2200" dirty="0"/>
          </a:p>
          <a:p>
            <a:r>
              <a:rPr lang="cs-CZ" sz="2200" dirty="0"/>
              <a:t>I </a:t>
            </a:r>
            <a:r>
              <a:rPr lang="cs-CZ" sz="2200" dirty="0" err="1"/>
              <a:t>will</a:t>
            </a:r>
            <a:r>
              <a:rPr lang="cs-CZ" sz="2200" dirty="0"/>
              <a:t> </a:t>
            </a:r>
            <a:r>
              <a:rPr lang="cs-CZ" sz="2200" dirty="0" err="1"/>
              <a:t>write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 a </a:t>
            </a:r>
            <a:r>
              <a:rPr lang="cs-CZ" sz="2200" dirty="0" err="1"/>
              <a:t>prescription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…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pick</a:t>
            </a:r>
            <a:r>
              <a:rPr lang="cs-CZ" sz="2200" dirty="0"/>
              <a:t> </a:t>
            </a:r>
            <a:r>
              <a:rPr lang="cs-CZ" sz="2200" dirty="0" err="1"/>
              <a:t>it</a:t>
            </a:r>
            <a:r>
              <a:rPr lang="cs-CZ" sz="2200" dirty="0"/>
              <a:t> up in a </a:t>
            </a:r>
            <a:r>
              <a:rPr lang="cs-CZ" sz="2200" dirty="0" err="1"/>
              <a:t>pharmacy</a:t>
            </a:r>
            <a:r>
              <a:rPr lang="cs-CZ" sz="2200" dirty="0"/>
              <a:t>.  </a:t>
            </a:r>
            <a:r>
              <a:rPr lang="cs-CZ" sz="2200" dirty="0" err="1"/>
              <a:t>See</a:t>
            </a:r>
            <a:r>
              <a:rPr lang="cs-CZ" sz="2200" dirty="0"/>
              <a:t> </a:t>
            </a:r>
            <a:r>
              <a:rPr lang="cs-CZ" sz="2200" dirty="0" err="1"/>
              <a:t>you</a:t>
            </a:r>
            <a:r>
              <a:rPr lang="cs-CZ" sz="2200" dirty="0"/>
              <a:t> </a:t>
            </a:r>
            <a:r>
              <a:rPr lang="cs-CZ" sz="2200" dirty="0" err="1"/>
              <a:t>soon</a:t>
            </a:r>
            <a:r>
              <a:rPr lang="cs-CZ" sz="2200" dirty="0"/>
              <a:t>..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97499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365125"/>
            <a:ext cx="11342944" cy="782540"/>
          </a:xfrm>
        </p:spPr>
        <p:txBody>
          <a:bodyPr>
            <a:normAutofit/>
          </a:bodyPr>
          <a:lstStyle/>
          <a:p>
            <a:r>
              <a:rPr lang="en-US" b="1" dirty="0"/>
              <a:t>General communication skills</a:t>
            </a:r>
            <a:r>
              <a:rPr lang="cs-CZ" b="1" dirty="0"/>
              <a:t> - </a:t>
            </a:r>
            <a:r>
              <a:rPr lang="cs-CZ" b="1" dirty="0" err="1"/>
              <a:t>reading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250303"/>
            <a:ext cx="11810260" cy="531727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</a:t>
            </a:r>
            <a:r>
              <a:rPr lang="en-US" dirty="0" err="1"/>
              <a:t>emonstrating</a:t>
            </a:r>
            <a:r>
              <a:rPr lang="en-US" dirty="0"/>
              <a:t> these skills will ensure your consultation remains patient-</a:t>
            </a:r>
            <a:r>
              <a:rPr lang="en-US" dirty="0" err="1"/>
              <a:t>centred</a:t>
            </a:r>
            <a:r>
              <a:rPr lang="en-US" dirty="0"/>
              <a:t> and not checklist-like (just because you’re running through a checklist in your head doesn’t mean this has to be obvious to the patient)</a:t>
            </a:r>
          </a:p>
          <a:p>
            <a:pPr marL="0" indent="0">
              <a:buNone/>
            </a:pPr>
            <a:r>
              <a:rPr lang="en-US" dirty="0"/>
              <a:t>Some</a:t>
            </a:r>
            <a:r>
              <a:rPr lang="en-US" b="1" dirty="0"/>
              <a:t> general communication skills</a:t>
            </a:r>
            <a:r>
              <a:rPr lang="en-US" dirty="0"/>
              <a:t> which apply to all patient consultations include:</a:t>
            </a:r>
          </a:p>
          <a:p>
            <a:r>
              <a:rPr lang="en-US" dirty="0"/>
              <a:t>Demonstrating empathy in response to patient </a:t>
            </a:r>
            <a:r>
              <a:rPr lang="cs-CZ" dirty="0" err="1"/>
              <a:t>problem</a:t>
            </a:r>
            <a:r>
              <a:rPr lang="en-US" dirty="0"/>
              <a:t>s: both verbal and non-</a:t>
            </a:r>
            <a:r>
              <a:rPr lang="en-US" dirty="0" err="1"/>
              <a:t>verba</a:t>
            </a:r>
            <a:r>
              <a:rPr lang="cs-CZ" dirty="0"/>
              <a:t>l</a:t>
            </a:r>
            <a:endParaRPr lang="en-US" dirty="0"/>
          </a:p>
          <a:p>
            <a:r>
              <a:rPr lang="en-US" dirty="0"/>
              <a:t>Active listening: through body language and verbal responses to what the patient has said</a:t>
            </a:r>
          </a:p>
          <a:p>
            <a:r>
              <a:rPr lang="en-US" dirty="0"/>
              <a:t>An appropriate level of eye contact throughout the consultation</a:t>
            </a:r>
          </a:p>
          <a:p>
            <a:r>
              <a:rPr lang="en-US" dirty="0"/>
              <a:t>Open, relaxed, yet professional body language (e.g. uncrossed legs and arms, leaning slightly forward in the chair)</a:t>
            </a:r>
          </a:p>
          <a:p>
            <a:r>
              <a:rPr lang="en-US" dirty="0"/>
              <a:t>Making sure not to interrupt the patient throughout the consultation</a:t>
            </a:r>
          </a:p>
          <a:p>
            <a:r>
              <a:rPr lang="en-US" dirty="0"/>
              <a:t>Establishing rapport (e.g. asking the patient how they are and offering them a seat)</a:t>
            </a:r>
          </a:p>
          <a:p>
            <a:r>
              <a:rPr lang="cs-CZ" dirty="0"/>
              <a:t>E</a:t>
            </a:r>
            <a:r>
              <a:rPr lang="en-US" dirty="0" err="1"/>
              <a:t>xplaining</a:t>
            </a:r>
            <a:r>
              <a:rPr lang="en-US" dirty="0"/>
              <a:t> to the patient what you have discussed so far and what you plan to discuss next</a:t>
            </a:r>
          </a:p>
          <a:p>
            <a:r>
              <a:rPr lang="en-US" dirty="0"/>
              <a:t>Summarizing at regular intervals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41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4287-F265-47C5-94F4-BECBCE68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365125"/>
            <a:ext cx="11342944" cy="78254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C</a:t>
            </a:r>
            <a:r>
              <a:rPr lang="en-US" b="1" dirty="0" err="1"/>
              <a:t>ommunication</a:t>
            </a:r>
            <a:r>
              <a:rPr lang="en-US" b="1" dirty="0"/>
              <a:t> </a:t>
            </a:r>
            <a:r>
              <a:rPr lang="cs-CZ" b="1" dirty="0"/>
              <a:t>– SOCRATES    </a:t>
            </a:r>
            <a:r>
              <a:rPr lang="cs-CZ" sz="2000" b="1" dirty="0"/>
              <a:t>https://geekymedics.com/gynaecology-history-taking/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CC62E-114E-4F5C-8243-C99C6A4B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384917"/>
            <a:ext cx="11810260" cy="51826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Site</a:t>
            </a:r>
          </a:p>
          <a:p>
            <a:r>
              <a:rPr lang="en-US" dirty="0"/>
              <a:t>Ask about the </a:t>
            </a:r>
            <a:r>
              <a:rPr lang="en-US" b="1" dirty="0"/>
              <a:t>location</a:t>
            </a:r>
            <a:r>
              <a:rPr lang="en-US" dirty="0"/>
              <a:t> of the symptom:</a:t>
            </a:r>
          </a:p>
          <a:p>
            <a:r>
              <a:rPr lang="en-US" i="1" dirty="0"/>
              <a:t>“Where is the pain?”</a:t>
            </a:r>
            <a:endParaRPr lang="en-US" dirty="0"/>
          </a:p>
          <a:p>
            <a:r>
              <a:rPr lang="en-US" i="1" dirty="0"/>
              <a:t>“Can you point to where you experience the pain?”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Onset</a:t>
            </a:r>
          </a:p>
          <a:p>
            <a:r>
              <a:rPr lang="en-US" dirty="0"/>
              <a:t>Clarify </a:t>
            </a:r>
            <a:r>
              <a:rPr lang="en-US" b="1" dirty="0"/>
              <a:t>how</a:t>
            </a:r>
            <a:r>
              <a:rPr lang="en-US" dirty="0"/>
              <a:t> and </a:t>
            </a:r>
            <a:r>
              <a:rPr lang="en-US" b="1" dirty="0"/>
              <a:t>when</a:t>
            </a:r>
            <a:r>
              <a:rPr lang="en-US" dirty="0"/>
              <a:t> the symptom developed:</a:t>
            </a:r>
          </a:p>
          <a:p>
            <a:r>
              <a:rPr lang="en-US" i="1" dirty="0"/>
              <a:t>“Did the pain come on suddenly or gradually?”</a:t>
            </a:r>
            <a:endParaRPr lang="en-US" dirty="0"/>
          </a:p>
          <a:p>
            <a:r>
              <a:rPr lang="en-US" i="1" dirty="0"/>
              <a:t>“When did the pain first start?”</a:t>
            </a:r>
            <a:endParaRPr lang="en-US" dirty="0"/>
          </a:p>
          <a:p>
            <a:r>
              <a:rPr lang="en-US" i="1" dirty="0"/>
              <a:t>“How long have you been experiencing the pain?”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Character</a:t>
            </a:r>
          </a:p>
          <a:p>
            <a:r>
              <a:rPr lang="en-US" dirty="0"/>
              <a:t>Ask about the </a:t>
            </a:r>
            <a:r>
              <a:rPr lang="en-US" b="1" dirty="0"/>
              <a:t>specific</a:t>
            </a:r>
            <a:r>
              <a:rPr lang="en-US" dirty="0"/>
              <a:t> </a:t>
            </a:r>
            <a:r>
              <a:rPr lang="en-US" b="1" dirty="0"/>
              <a:t>characteristics</a:t>
            </a:r>
            <a:r>
              <a:rPr lang="en-US" dirty="0"/>
              <a:t> of the symptom:</a:t>
            </a:r>
          </a:p>
          <a:p>
            <a:r>
              <a:rPr lang="en-US" i="1" dirty="0"/>
              <a:t>“How would you describe the pain?”</a:t>
            </a:r>
            <a:r>
              <a:rPr lang="en-US" dirty="0"/>
              <a:t> (e.g. dull ache, throbbing, sharp)</a:t>
            </a:r>
          </a:p>
          <a:p>
            <a:r>
              <a:rPr lang="en-US" i="1" dirty="0"/>
              <a:t>“Is the pain constant or does it come and go?”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Radiation</a:t>
            </a:r>
          </a:p>
          <a:p>
            <a:r>
              <a:rPr lang="en-US" dirty="0"/>
              <a:t>Ask if the symptom </a:t>
            </a:r>
            <a:r>
              <a:rPr lang="en-US" b="1" dirty="0"/>
              <a:t>moves</a:t>
            </a:r>
            <a:r>
              <a:rPr lang="en-US" dirty="0"/>
              <a:t> </a:t>
            </a:r>
            <a:r>
              <a:rPr lang="en-US" b="1" dirty="0"/>
              <a:t>anywhere</a:t>
            </a:r>
            <a:r>
              <a:rPr lang="en-US" dirty="0"/>
              <a:t> else:</a:t>
            </a:r>
          </a:p>
          <a:p>
            <a:r>
              <a:rPr lang="en-US" i="1" dirty="0"/>
              <a:t>“Does the pain spread elsewhere?” </a:t>
            </a:r>
            <a:r>
              <a:rPr lang="en-US" dirty="0"/>
              <a:t>(e.g. shoulder tip pain in ectopic pregnancy)</a:t>
            </a:r>
          </a:p>
        </p:txBody>
      </p:sp>
      <p:pic>
        <p:nvPicPr>
          <p:cNvPr id="4098" name="Picture 2" descr="Untitled">
            <a:extLst>
              <a:ext uri="{FF2B5EF4-FFF2-40B4-BE49-F238E27FC236}">
                <a16:creationId xmlns:a16="http://schemas.microsoft.com/office/drawing/2014/main" id="{2437B536-622A-4B21-972E-0AB68D71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17" y="1285875"/>
            <a:ext cx="3398092" cy="33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2965</Words>
  <Application>Microsoft Office PowerPoint</Application>
  <PresentationFormat>Širokoúhlá obrazovka</PresentationFormat>
  <Paragraphs>300</Paragraphs>
  <Slides>27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Lucida Sans</vt:lpstr>
      <vt:lpstr>Rockwell</vt:lpstr>
      <vt:lpstr>Times New Roman</vt:lpstr>
      <vt:lpstr>Motiv Office</vt:lpstr>
      <vt:lpstr>UNZSOP07 English for Pediatric Nursing 2 UOLP055 English for Dental Hygiene 2 </vt:lpstr>
      <vt:lpstr>Podmínka splnění předmětu - zápočet</vt:lpstr>
      <vt:lpstr>Obsah předmětu (témata prezentací)</vt:lpstr>
      <vt:lpstr>Obsah předmětu (témata prezentací) – dent.hyg</vt:lpstr>
      <vt:lpstr>Obsah semináře</vt:lpstr>
      <vt:lpstr>PS: Obsah semináře 1</vt:lpstr>
      <vt:lpstr>Prezentace aplikace PowerPoint</vt:lpstr>
      <vt:lpstr>General communication skills - reading</vt:lpstr>
      <vt:lpstr>Communication – SOCRATES    https://geekymedics.com/gynaecology-history-taking/</vt:lpstr>
      <vt:lpstr>Communication - SOCRATES</vt:lpstr>
      <vt:lpstr>Communication on admission – work in pairs</vt:lpstr>
      <vt:lpstr>Injuries  - Top 10 causes of death in USA</vt:lpstr>
      <vt:lpstr>Definition of Injury - reading</vt:lpstr>
      <vt:lpstr>Injury - deep wounds</vt:lpstr>
      <vt:lpstr>Causes of injuries  </vt:lpstr>
      <vt:lpstr>Injuries – describe the problem</vt:lpstr>
      <vt:lpstr>Emergency and First Aid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UOLP055 Dental hygiene 2</dc:title>
  <dc:creator>Markéta Skalná</dc:creator>
  <cp:lastModifiedBy>Markéta Skalná</cp:lastModifiedBy>
  <cp:revision>192</cp:revision>
  <dcterms:created xsi:type="dcterms:W3CDTF">2022-02-07T16:14:55Z</dcterms:created>
  <dcterms:modified xsi:type="dcterms:W3CDTF">2023-03-20T13:42:04Z</dcterms:modified>
</cp:coreProperties>
</file>