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436" r:id="rId3"/>
    <p:sldId id="260" r:id="rId4"/>
    <p:sldId id="453" r:id="rId5"/>
    <p:sldId id="454" r:id="rId6"/>
    <p:sldId id="336" r:id="rId7"/>
    <p:sldId id="458" r:id="rId8"/>
    <p:sldId id="459" r:id="rId9"/>
    <p:sldId id="460" r:id="rId10"/>
    <p:sldId id="457" r:id="rId11"/>
    <p:sldId id="462" r:id="rId12"/>
    <p:sldId id="463" r:id="rId13"/>
    <p:sldId id="446" r:id="rId14"/>
    <p:sldId id="343" r:id="rId15"/>
    <p:sldId id="456" r:id="rId16"/>
    <p:sldId id="455" r:id="rId17"/>
    <p:sldId id="341" r:id="rId18"/>
    <p:sldId id="390" r:id="rId19"/>
    <p:sldId id="425" r:id="rId20"/>
    <p:sldId id="426" r:id="rId21"/>
    <p:sldId id="427" r:id="rId22"/>
    <p:sldId id="428" r:id="rId23"/>
    <p:sldId id="429" r:id="rId24"/>
    <p:sldId id="430" r:id="rId25"/>
    <p:sldId id="431" r:id="rId26"/>
    <p:sldId id="432" r:id="rId27"/>
    <p:sldId id="464" r:id="rId28"/>
    <p:sldId id="467" r:id="rId29"/>
    <p:sldId id="466" r:id="rId30"/>
    <p:sldId id="465" r:id="rId31"/>
    <p:sldId id="468" r:id="rId3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éta Skalná" initials="MS" lastIdx="1" clrIdx="0">
    <p:extLst>
      <p:ext uri="{19B8F6BF-5375-455C-9EA6-DF929625EA0E}">
        <p15:presenceInfo xmlns:p15="http://schemas.microsoft.com/office/powerpoint/2012/main" userId="S-1-5-21-3506936211-1159772882-658146501-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E8B1E-D35D-46C4-9117-B9CCC692C7E1}" type="datetimeFigureOut">
              <a:rPr lang="cs-CZ" smtClean="0"/>
              <a:t>28.03.2023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64844-14AA-4C80-9B62-4097D31C7F11}" type="slidenum">
              <a:rPr lang="cs-CZ" smtClean="0"/>
              <a:t>‹#›</a:t>
            </a:fld>
            <a:endParaRPr lang="cs-CZ"/>
          </a:p>
        </p:txBody>
      </p:sp>
    </p:spTree>
    <p:extLst>
      <p:ext uri="{BB962C8B-B14F-4D97-AF65-F5344CB8AC3E}">
        <p14:creationId xmlns:p14="http://schemas.microsoft.com/office/powerpoint/2010/main" val="79447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6D98A1-0006-41B2-9401-EB5C198ECB6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023B079-58B3-4FB8-883B-EB31163549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9508AD9-C3C1-4238-B434-2ECFCC2E1B87}"/>
              </a:ext>
            </a:extLst>
          </p:cNvPr>
          <p:cNvSpPr>
            <a:spLocks noGrp="1"/>
          </p:cNvSpPr>
          <p:nvPr>
            <p:ph type="dt" sz="half" idx="10"/>
          </p:nvPr>
        </p:nvSpPr>
        <p:spPr/>
        <p:txBody>
          <a:bodyPr/>
          <a:lstStyle/>
          <a:p>
            <a:fld id="{C9898A4E-0E68-48F5-B69E-8E56C34893B4}" type="datetimeFigureOut">
              <a:rPr lang="cs-CZ" smtClean="0"/>
              <a:t>28.03.2023</a:t>
            </a:fld>
            <a:endParaRPr lang="cs-CZ"/>
          </a:p>
        </p:txBody>
      </p:sp>
      <p:sp>
        <p:nvSpPr>
          <p:cNvPr id="5" name="Zástupný symbol pro zápatí 4">
            <a:extLst>
              <a:ext uri="{FF2B5EF4-FFF2-40B4-BE49-F238E27FC236}">
                <a16:creationId xmlns:a16="http://schemas.microsoft.com/office/drawing/2014/main" id="{9AC4D296-417A-4AAE-9D75-8793AC77C7D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5237007-4935-4226-B735-8A0E5D243340}"/>
              </a:ext>
            </a:extLst>
          </p:cNvPr>
          <p:cNvSpPr>
            <a:spLocks noGrp="1"/>
          </p:cNvSpPr>
          <p:nvPr>
            <p:ph type="sldNum" sz="quarter" idx="12"/>
          </p:nvPr>
        </p:nvSpPr>
        <p:spPr/>
        <p:txBody>
          <a:bodyPr/>
          <a:lstStyle/>
          <a:p>
            <a:fld id="{8E9C45C2-1783-4057-92A8-9907990DB08D}" type="slidenum">
              <a:rPr lang="cs-CZ" smtClean="0"/>
              <a:t>‹#›</a:t>
            </a:fld>
            <a:endParaRPr lang="cs-CZ"/>
          </a:p>
        </p:txBody>
      </p:sp>
    </p:spTree>
    <p:extLst>
      <p:ext uri="{BB962C8B-B14F-4D97-AF65-F5344CB8AC3E}">
        <p14:creationId xmlns:p14="http://schemas.microsoft.com/office/powerpoint/2010/main" val="344824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D4225B-81E3-4DE9-89F6-4C78BDBB7DD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EC079F8-786F-4F03-B678-8C9DDE0A2453}"/>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AD0CFE6-E4ED-4FA1-B8EF-8D77CF959C94}"/>
              </a:ext>
            </a:extLst>
          </p:cNvPr>
          <p:cNvSpPr>
            <a:spLocks noGrp="1"/>
          </p:cNvSpPr>
          <p:nvPr>
            <p:ph type="dt" sz="half" idx="10"/>
          </p:nvPr>
        </p:nvSpPr>
        <p:spPr/>
        <p:txBody>
          <a:bodyPr/>
          <a:lstStyle/>
          <a:p>
            <a:fld id="{C9898A4E-0E68-48F5-B69E-8E56C34893B4}" type="datetimeFigureOut">
              <a:rPr lang="cs-CZ" smtClean="0"/>
              <a:t>28.03.2023</a:t>
            </a:fld>
            <a:endParaRPr lang="cs-CZ"/>
          </a:p>
        </p:txBody>
      </p:sp>
      <p:sp>
        <p:nvSpPr>
          <p:cNvPr id="5" name="Zástupný symbol pro zápatí 4">
            <a:extLst>
              <a:ext uri="{FF2B5EF4-FFF2-40B4-BE49-F238E27FC236}">
                <a16:creationId xmlns:a16="http://schemas.microsoft.com/office/drawing/2014/main" id="{0F7E2DB0-9141-4BB5-B9CA-5BF212E029F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83A0C2B-755C-44A9-9919-1E18CB5BDB82}"/>
              </a:ext>
            </a:extLst>
          </p:cNvPr>
          <p:cNvSpPr>
            <a:spLocks noGrp="1"/>
          </p:cNvSpPr>
          <p:nvPr>
            <p:ph type="sldNum" sz="quarter" idx="12"/>
          </p:nvPr>
        </p:nvSpPr>
        <p:spPr/>
        <p:txBody>
          <a:bodyPr/>
          <a:lstStyle/>
          <a:p>
            <a:fld id="{8E9C45C2-1783-4057-92A8-9907990DB08D}" type="slidenum">
              <a:rPr lang="cs-CZ" smtClean="0"/>
              <a:t>‹#›</a:t>
            </a:fld>
            <a:endParaRPr lang="cs-CZ"/>
          </a:p>
        </p:txBody>
      </p:sp>
    </p:spTree>
    <p:extLst>
      <p:ext uri="{BB962C8B-B14F-4D97-AF65-F5344CB8AC3E}">
        <p14:creationId xmlns:p14="http://schemas.microsoft.com/office/powerpoint/2010/main" val="281368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D688443-467E-4773-B6CC-429DCF7FC03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5162100-1C0D-45F4-A252-5EF332CA7CF4}"/>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BC763B2-0893-4B84-90F0-D48D081AA722}"/>
              </a:ext>
            </a:extLst>
          </p:cNvPr>
          <p:cNvSpPr>
            <a:spLocks noGrp="1"/>
          </p:cNvSpPr>
          <p:nvPr>
            <p:ph type="dt" sz="half" idx="10"/>
          </p:nvPr>
        </p:nvSpPr>
        <p:spPr/>
        <p:txBody>
          <a:bodyPr/>
          <a:lstStyle/>
          <a:p>
            <a:fld id="{C9898A4E-0E68-48F5-B69E-8E56C34893B4}" type="datetimeFigureOut">
              <a:rPr lang="cs-CZ" smtClean="0"/>
              <a:t>28.03.2023</a:t>
            </a:fld>
            <a:endParaRPr lang="cs-CZ"/>
          </a:p>
        </p:txBody>
      </p:sp>
      <p:sp>
        <p:nvSpPr>
          <p:cNvPr id="5" name="Zástupný symbol pro zápatí 4">
            <a:extLst>
              <a:ext uri="{FF2B5EF4-FFF2-40B4-BE49-F238E27FC236}">
                <a16:creationId xmlns:a16="http://schemas.microsoft.com/office/drawing/2014/main" id="{B2E1D3F0-44EA-417C-BB05-9D9A5D4D72C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5C1ACAF-411B-4833-B266-AAFA9A4BB1A8}"/>
              </a:ext>
            </a:extLst>
          </p:cNvPr>
          <p:cNvSpPr>
            <a:spLocks noGrp="1"/>
          </p:cNvSpPr>
          <p:nvPr>
            <p:ph type="sldNum" sz="quarter" idx="12"/>
          </p:nvPr>
        </p:nvSpPr>
        <p:spPr/>
        <p:txBody>
          <a:bodyPr/>
          <a:lstStyle/>
          <a:p>
            <a:fld id="{8E9C45C2-1783-4057-92A8-9907990DB08D}" type="slidenum">
              <a:rPr lang="cs-CZ" smtClean="0"/>
              <a:t>‹#›</a:t>
            </a:fld>
            <a:endParaRPr lang="cs-CZ"/>
          </a:p>
        </p:txBody>
      </p:sp>
    </p:spTree>
    <p:extLst>
      <p:ext uri="{BB962C8B-B14F-4D97-AF65-F5344CB8AC3E}">
        <p14:creationId xmlns:p14="http://schemas.microsoft.com/office/powerpoint/2010/main" val="98997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7EEC0B-8FCF-4C37-B63E-923379DCFBF3}"/>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3030982F-BFEA-42BC-A665-570BF1F2468F}"/>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C5F2DC0-D470-404A-8453-5711A9E0D8BB}"/>
              </a:ext>
            </a:extLst>
          </p:cNvPr>
          <p:cNvSpPr>
            <a:spLocks noGrp="1"/>
          </p:cNvSpPr>
          <p:nvPr>
            <p:ph type="dt" sz="half" idx="10"/>
          </p:nvPr>
        </p:nvSpPr>
        <p:spPr/>
        <p:txBody>
          <a:bodyPr/>
          <a:lstStyle/>
          <a:p>
            <a:fld id="{C9898A4E-0E68-48F5-B69E-8E56C34893B4}" type="datetimeFigureOut">
              <a:rPr lang="cs-CZ" smtClean="0"/>
              <a:t>28.03.2023</a:t>
            </a:fld>
            <a:endParaRPr lang="cs-CZ"/>
          </a:p>
        </p:txBody>
      </p:sp>
      <p:sp>
        <p:nvSpPr>
          <p:cNvPr id="5" name="Zástupný symbol pro zápatí 4">
            <a:extLst>
              <a:ext uri="{FF2B5EF4-FFF2-40B4-BE49-F238E27FC236}">
                <a16:creationId xmlns:a16="http://schemas.microsoft.com/office/drawing/2014/main" id="{555BAA4A-C30A-4EFD-8FD6-A8490D4641D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5E35BA7-A3DC-44BC-9F9A-3F71CEF1EC54}"/>
              </a:ext>
            </a:extLst>
          </p:cNvPr>
          <p:cNvSpPr>
            <a:spLocks noGrp="1"/>
          </p:cNvSpPr>
          <p:nvPr>
            <p:ph type="sldNum" sz="quarter" idx="12"/>
          </p:nvPr>
        </p:nvSpPr>
        <p:spPr/>
        <p:txBody>
          <a:bodyPr/>
          <a:lstStyle/>
          <a:p>
            <a:fld id="{8E9C45C2-1783-4057-92A8-9907990DB08D}" type="slidenum">
              <a:rPr lang="cs-CZ" smtClean="0"/>
              <a:t>‹#›</a:t>
            </a:fld>
            <a:endParaRPr lang="cs-CZ"/>
          </a:p>
        </p:txBody>
      </p:sp>
    </p:spTree>
    <p:extLst>
      <p:ext uri="{BB962C8B-B14F-4D97-AF65-F5344CB8AC3E}">
        <p14:creationId xmlns:p14="http://schemas.microsoft.com/office/powerpoint/2010/main" val="233136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78B75E-401B-4136-9434-6AC563C2FCD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25B84611-1ABD-473E-A86D-C0FAC7DE99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BAD9A463-ABA4-45D0-8DB6-B19DAB3E3D89}"/>
              </a:ext>
            </a:extLst>
          </p:cNvPr>
          <p:cNvSpPr>
            <a:spLocks noGrp="1"/>
          </p:cNvSpPr>
          <p:nvPr>
            <p:ph type="dt" sz="half" idx="10"/>
          </p:nvPr>
        </p:nvSpPr>
        <p:spPr/>
        <p:txBody>
          <a:bodyPr/>
          <a:lstStyle/>
          <a:p>
            <a:fld id="{C9898A4E-0E68-48F5-B69E-8E56C34893B4}" type="datetimeFigureOut">
              <a:rPr lang="cs-CZ" smtClean="0"/>
              <a:t>28.03.2023</a:t>
            </a:fld>
            <a:endParaRPr lang="cs-CZ"/>
          </a:p>
        </p:txBody>
      </p:sp>
      <p:sp>
        <p:nvSpPr>
          <p:cNvPr id="5" name="Zástupný symbol pro zápatí 4">
            <a:extLst>
              <a:ext uri="{FF2B5EF4-FFF2-40B4-BE49-F238E27FC236}">
                <a16:creationId xmlns:a16="http://schemas.microsoft.com/office/drawing/2014/main" id="{91409FF9-386E-4C5A-949A-6EDF789201E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D7380D4-3AFA-4C1B-9DAC-34131CF5F93F}"/>
              </a:ext>
            </a:extLst>
          </p:cNvPr>
          <p:cNvSpPr>
            <a:spLocks noGrp="1"/>
          </p:cNvSpPr>
          <p:nvPr>
            <p:ph type="sldNum" sz="quarter" idx="12"/>
          </p:nvPr>
        </p:nvSpPr>
        <p:spPr/>
        <p:txBody>
          <a:bodyPr/>
          <a:lstStyle/>
          <a:p>
            <a:fld id="{8E9C45C2-1783-4057-92A8-9907990DB08D}" type="slidenum">
              <a:rPr lang="cs-CZ" smtClean="0"/>
              <a:t>‹#›</a:t>
            </a:fld>
            <a:endParaRPr lang="cs-CZ"/>
          </a:p>
        </p:txBody>
      </p:sp>
    </p:spTree>
    <p:extLst>
      <p:ext uri="{BB962C8B-B14F-4D97-AF65-F5344CB8AC3E}">
        <p14:creationId xmlns:p14="http://schemas.microsoft.com/office/powerpoint/2010/main" val="384106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B1546C-C8EE-4558-9E47-5AFCE0E3398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BFD6B481-CCC4-4A95-8D5E-2427BF2371F2}"/>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BD1255A5-700C-46D5-A878-BA0CE5217547}"/>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27E338FC-8A1E-4F1D-AFD4-BCAEF945549F}"/>
              </a:ext>
            </a:extLst>
          </p:cNvPr>
          <p:cNvSpPr>
            <a:spLocks noGrp="1"/>
          </p:cNvSpPr>
          <p:nvPr>
            <p:ph type="dt" sz="half" idx="10"/>
          </p:nvPr>
        </p:nvSpPr>
        <p:spPr/>
        <p:txBody>
          <a:bodyPr/>
          <a:lstStyle/>
          <a:p>
            <a:fld id="{C9898A4E-0E68-48F5-B69E-8E56C34893B4}" type="datetimeFigureOut">
              <a:rPr lang="cs-CZ" smtClean="0"/>
              <a:t>28.03.2023</a:t>
            </a:fld>
            <a:endParaRPr lang="cs-CZ"/>
          </a:p>
        </p:txBody>
      </p:sp>
      <p:sp>
        <p:nvSpPr>
          <p:cNvPr id="6" name="Zástupný symbol pro zápatí 5">
            <a:extLst>
              <a:ext uri="{FF2B5EF4-FFF2-40B4-BE49-F238E27FC236}">
                <a16:creationId xmlns:a16="http://schemas.microsoft.com/office/drawing/2014/main" id="{A866A047-3052-4FAC-AAF7-0D6D0460AB0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08F7C3B-699D-4E62-A750-65CA09F9C206}"/>
              </a:ext>
            </a:extLst>
          </p:cNvPr>
          <p:cNvSpPr>
            <a:spLocks noGrp="1"/>
          </p:cNvSpPr>
          <p:nvPr>
            <p:ph type="sldNum" sz="quarter" idx="12"/>
          </p:nvPr>
        </p:nvSpPr>
        <p:spPr/>
        <p:txBody>
          <a:bodyPr/>
          <a:lstStyle/>
          <a:p>
            <a:fld id="{8E9C45C2-1783-4057-92A8-9907990DB08D}" type="slidenum">
              <a:rPr lang="cs-CZ" smtClean="0"/>
              <a:t>‹#›</a:t>
            </a:fld>
            <a:endParaRPr lang="cs-CZ"/>
          </a:p>
        </p:txBody>
      </p:sp>
    </p:spTree>
    <p:extLst>
      <p:ext uri="{BB962C8B-B14F-4D97-AF65-F5344CB8AC3E}">
        <p14:creationId xmlns:p14="http://schemas.microsoft.com/office/powerpoint/2010/main" val="47171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70DDFC-13BD-46DA-B034-6DD6993F657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5CD5238C-7994-4117-A263-E8AA0CC932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CF7FE7F4-F04E-4998-A933-94BCE6721C1A}"/>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42F9E84-AAF7-4602-B869-C0CA227AE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1BD65F26-0787-4039-87E4-A737F05BEFE3}"/>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C4A6DB0-D15C-4B90-B685-4F76F35B040C}"/>
              </a:ext>
            </a:extLst>
          </p:cNvPr>
          <p:cNvSpPr>
            <a:spLocks noGrp="1"/>
          </p:cNvSpPr>
          <p:nvPr>
            <p:ph type="dt" sz="half" idx="10"/>
          </p:nvPr>
        </p:nvSpPr>
        <p:spPr/>
        <p:txBody>
          <a:bodyPr/>
          <a:lstStyle/>
          <a:p>
            <a:fld id="{C9898A4E-0E68-48F5-B69E-8E56C34893B4}" type="datetimeFigureOut">
              <a:rPr lang="cs-CZ" smtClean="0"/>
              <a:t>28.03.2023</a:t>
            </a:fld>
            <a:endParaRPr lang="cs-CZ"/>
          </a:p>
        </p:txBody>
      </p:sp>
      <p:sp>
        <p:nvSpPr>
          <p:cNvPr id="8" name="Zástupný symbol pro zápatí 7">
            <a:extLst>
              <a:ext uri="{FF2B5EF4-FFF2-40B4-BE49-F238E27FC236}">
                <a16:creationId xmlns:a16="http://schemas.microsoft.com/office/drawing/2014/main" id="{65AEDCBD-7791-4582-B31D-C307798BC04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1C31AB2-A8DC-4334-AE1B-73B1EC30DBBB}"/>
              </a:ext>
            </a:extLst>
          </p:cNvPr>
          <p:cNvSpPr>
            <a:spLocks noGrp="1"/>
          </p:cNvSpPr>
          <p:nvPr>
            <p:ph type="sldNum" sz="quarter" idx="12"/>
          </p:nvPr>
        </p:nvSpPr>
        <p:spPr/>
        <p:txBody>
          <a:bodyPr/>
          <a:lstStyle/>
          <a:p>
            <a:fld id="{8E9C45C2-1783-4057-92A8-9907990DB08D}" type="slidenum">
              <a:rPr lang="cs-CZ" smtClean="0"/>
              <a:t>‹#›</a:t>
            </a:fld>
            <a:endParaRPr lang="cs-CZ"/>
          </a:p>
        </p:txBody>
      </p:sp>
    </p:spTree>
    <p:extLst>
      <p:ext uri="{BB962C8B-B14F-4D97-AF65-F5344CB8AC3E}">
        <p14:creationId xmlns:p14="http://schemas.microsoft.com/office/powerpoint/2010/main" val="328834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65427A-793D-4673-A0F1-6EDFFF50E0F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66412DB-58C3-4B36-9FF8-4E18CAFD9AF9}"/>
              </a:ext>
            </a:extLst>
          </p:cNvPr>
          <p:cNvSpPr>
            <a:spLocks noGrp="1"/>
          </p:cNvSpPr>
          <p:nvPr>
            <p:ph type="dt" sz="half" idx="10"/>
          </p:nvPr>
        </p:nvSpPr>
        <p:spPr/>
        <p:txBody>
          <a:bodyPr/>
          <a:lstStyle/>
          <a:p>
            <a:fld id="{C9898A4E-0E68-48F5-B69E-8E56C34893B4}" type="datetimeFigureOut">
              <a:rPr lang="cs-CZ" smtClean="0"/>
              <a:t>28.03.2023</a:t>
            </a:fld>
            <a:endParaRPr lang="cs-CZ"/>
          </a:p>
        </p:txBody>
      </p:sp>
      <p:sp>
        <p:nvSpPr>
          <p:cNvPr id="4" name="Zástupný symbol pro zápatí 3">
            <a:extLst>
              <a:ext uri="{FF2B5EF4-FFF2-40B4-BE49-F238E27FC236}">
                <a16:creationId xmlns:a16="http://schemas.microsoft.com/office/drawing/2014/main" id="{A3B62BEC-E7C5-42AC-A6EE-9505D3603EB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F869894-AAF0-4DD9-AD51-37586F090882}"/>
              </a:ext>
            </a:extLst>
          </p:cNvPr>
          <p:cNvSpPr>
            <a:spLocks noGrp="1"/>
          </p:cNvSpPr>
          <p:nvPr>
            <p:ph type="sldNum" sz="quarter" idx="12"/>
          </p:nvPr>
        </p:nvSpPr>
        <p:spPr/>
        <p:txBody>
          <a:bodyPr/>
          <a:lstStyle/>
          <a:p>
            <a:fld id="{8E9C45C2-1783-4057-92A8-9907990DB08D}" type="slidenum">
              <a:rPr lang="cs-CZ" smtClean="0"/>
              <a:t>‹#›</a:t>
            </a:fld>
            <a:endParaRPr lang="cs-CZ"/>
          </a:p>
        </p:txBody>
      </p:sp>
    </p:spTree>
    <p:extLst>
      <p:ext uri="{BB962C8B-B14F-4D97-AF65-F5344CB8AC3E}">
        <p14:creationId xmlns:p14="http://schemas.microsoft.com/office/powerpoint/2010/main" val="291507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426E49E-A6D2-4CAE-A472-39CE8A5CC2D9}"/>
              </a:ext>
            </a:extLst>
          </p:cNvPr>
          <p:cNvSpPr>
            <a:spLocks noGrp="1"/>
          </p:cNvSpPr>
          <p:nvPr>
            <p:ph type="dt" sz="half" idx="10"/>
          </p:nvPr>
        </p:nvSpPr>
        <p:spPr/>
        <p:txBody>
          <a:bodyPr/>
          <a:lstStyle/>
          <a:p>
            <a:fld id="{C9898A4E-0E68-48F5-B69E-8E56C34893B4}" type="datetimeFigureOut">
              <a:rPr lang="cs-CZ" smtClean="0"/>
              <a:t>28.03.2023</a:t>
            </a:fld>
            <a:endParaRPr lang="cs-CZ"/>
          </a:p>
        </p:txBody>
      </p:sp>
      <p:sp>
        <p:nvSpPr>
          <p:cNvPr id="3" name="Zástupný symbol pro zápatí 2">
            <a:extLst>
              <a:ext uri="{FF2B5EF4-FFF2-40B4-BE49-F238E27FC236}">
                <a16:creationId xmlns:a16="http://schemas.microsoft.com/office/drawing/2014/main" id="{2D443C50-DCE8-4B31-88A0-756BFEBC316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4C2E7ED6-9CC4-4DAC-BCEF-FEE19BDA3C0F}"/>
              </a:ext>
            </a:extLst>
          </p:cNvPr>
          <p:cNvSpPr>
            <a:spLocks noGrp="1"/>
          </p:cNvSpPr>
          <p:nvPr>
            <p:ph type="sldNum" sz="quarter" idx="12"/>
          </p:nvPr>
        </p:nvSpPr>
        <p:spPr/>
        <p:txBody>
          <a:bodyPr/>
          <a:lstStyle/>
          <a:p>
            <a:fld id="{8E9C45C2-1783-4057-92A8-9907990DB08D}" type="slidenum">
              <a:rPr lang="cs-CZ" smtClean="0"/>
              <a:t>‹#›</a:t>
            </a:fld>
            <a:endParaRPr lang="cs-CZ"/>
          </a:p>
        </p:txBody>
      </p:sp>
    </p:spTree>
    <p:extLst>
      <p:ext uri="{BB962C8B-B14F-4D97-AF65-F5344CB8AC3E}">
        <p14:creationId xmlns:p14="http://schemas.microsoft.com/office/powerpoint/2010/main" val="129968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E02447-5BCD-4EB0-B25F-F83968A718F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8BBA8C83-1588-4609-930A-A310D78BA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BDEE9FAF-7F2B-4697-A480-AFFE30877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2E40F94C-A635-4965-97AA-1325C30420BA}"/>
              </a:ext>
            </a:extLst>
          </p:cNvPr>
          <p:cNvSpPr>
            <a:spLocks noGrp="1"/>
          </p:cNvSpPr>
          <p:nvPr>
            <p:ph type="dt" sz="half" idx="10"/>
          </p:nvPr>
        </p:nvSpPr>
        <p:spPr/>
        <p:txBody>
          <a:bodyPr/>
          <a:lstStyle/>
          <a:p>
            <a:fld id="{C9898A4E-0E68-48F5-B69E-8E56C34893B4}" type="datetimeFigureOut">
              <a:rPr lang="cs-CZ" smtClean="0"/>
              <a:t>28.03.2023</a:t>
            </a:fld>
            <a:endParaRPr lang="cs-CZ"/>
          </a:p>
        </p:txBody>
      </p:sp>
      <p:sp>
        <p:nvSpPr>
          <p:cNvPr id="6" name="Zástupný symbol pro zápatí 5">
            <a:extLst>
              <a:ext uri="{FF2B5EF4-FFF2-40B4-BE49-F238E27FC236}">
                <a16:creationId xmlns:a16="http://schemas.microsoft.com/office/drawing/2014/main" id="{2C579D88-0C48-4C81-A408-C8A06F0D67F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18A5D25-25A6-4A2A-A169-C66720CD9E8D}"/>
              </a:ext>
            </a:extLst>
          </p:cNvPr>
          <p:cNvSpPr>
            <a:spLocks noGrp="1"/>
          </p:cNvSpPr>
          <p:nvPr>
            <p:ph type="sldNum" sz="quarter" idx="12"/>
          </p:nvPr>
        </p:nvSpPr>
        <p:spPr/>
        <p:txBody>
          <a:bodyPr/>
          <a:lstStyle/>
          <a:p>
            <a:fld id="{8E9C45C2-1783-4057-92A8-9907990DB08D}" type="slidenum">
              <a:rPr lang="cs-CZ" smtClean="0"/>
              <a:t>‹#›</a:t>
            </a:fld>
            <a:endParaRPr lang="cs-CZ"/>
          </a:p>
        </p:txBody>
      </p:sp>
    </p:spTree>
    <p:extLst>
      <p:ext uri="{BB962C8B-B14F-4D97-AF65-F5344CB8AC3E}">
        <p14:creationId xmlns:p14="http://schemas.microsoft.com/office/powerpoint/2010/main" val="372321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68DE15-843F-40EB-908B-7A021FF7704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09ABC3CE-4668-419C-91F4-0F7C3F43D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9B498D0F-5BA5-4EF4-96EA-5F7761932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64DC8576-F02A-4DCA-8842-93720332A605}"/>
              </a:ext>
            </a:extLst>
          </p:cNvPr>
          <p:cNvSpPr>
            <a:spLocks noGrp="1"/>
          </p:cNvSpPr>
          <p:nvPr>
            <p:ph type="dt" sz="half" idx="10"/>
          </p:nvPr>
        </p:nvSpPr>
        <p:spPr/>
        <p:txBody>
          <a:bodyPr/>
          <a:lstStyle/>
          <a:p>
            <a:fld id="{C9898A4E-0E68-48F5-B69E-8E56C34893B4}" type="datetimeFigureOut">
              <a:rPr lang="cs-CZ" smtClean="0"/>
              <a:t>28.03.2023</a:t>
            </a:fld>
            <a:endParaRPr lang="cs-CZ"/>
          </a:p>
        </p:txBody>
      </p:sp>
      <p:sp>
        <p:nvSpPr>
          <p:cNvPr id="6" name="Zástupný symbol pro zápatí 5">
            <a:extLst>
              <a:ext uri="{FF2B5EF4-FFF2-40B4-BE49-F238E27FC236}">
                <a16:creationId xmlns:a16="http://schemas.microsoft.com/office/drawing/2014/main" id="{1E742A38-6145-469E-BEAA-9490123ACC5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6BAF336-1E08-4817-8A0C-EF39923EAD4D}"/>
              </a:ext>
            </a:extLst>
          </p:cNvPr>
          <p:cNvSpPr>
            <a:spLocks noGrp="1"/>
          </p:cNvSpPr>
          <p:nvPr>
            <p:ph type="sldNum" sz="quarter" idx="12"/>
          </p:nvPr>
        </p:nvSpPr>
        <p:spPr/>
        <p:txBody>
          <a:bodyPr/>
          <a:lstStyle/>
          <a:p>
            <a:fld id="{8E9C45C2-1783-4057-92A8-9907990DB08D}" type="slidenum">
              <a:rPr lang="cs-CZ" smtClean="0"/>
              <a:t>‹#›</a:t>
            </a:fld>
            <a:endParaRPr lang="cs-CZ"/>
          </a:p>
        </p:txBody>
      </p:sp>
    </p:spTree>
    <p:extLst>
      <p:ext uri="{BB962C8B-B14F-4D97-AF65-F5344CB8AC3E}">
        <p14:creationId xmlns:p14="http://schemas.microsoft.com/office/powerpoint/2010/main" val="410658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3EE35EC-00DD-421B-B338-9EBDFA834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C0308DF6-C605-42C4-AC99-FC8B81868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9ED28C5-3F35-4E48-931A-599F975BA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98A4E-0E68-48F5-B69E-8E56C34893B4}" type="datetimeFigureOut">
              <a:rPr lang="cs-CZ" smtClean="0"/>
              <a:t>28.03.2023</a:t>
            </a:fld>
            <a:endParaRPr lang="cs-CZ"/>
          </a:p>
        </p:txBody>
      </p:sp>
      <p:sp>
        <p:nvSpPr>
          <p:cNvPr id="5" name="Zástupný symbol pro zápatí 4">
            <a:extLst>
              <a:ext uri="{FF2B5EF4-FFF2-40B4-BE49-F238E27FC236}">
                <a16:creationId xmlns:a16="http://schemas.microsoft.com/office/drawing/2014/main" id="{16696978-68AB-4C80-A20C-3ABA18199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0301A7CF-2E33-4FF1-A997-FA3274E3E5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C45C2-1783-4057-92A8-9907990DB08D}" type="slidenum">
              <a:rPr lang="cs-CZ" smtClean="0"/>
              <a:t>‹#›</a:t>
            </a:fld>
            <a:endParaRPr lang="cs-CZ"/>
          </a:p>
        </p:txBody>
      </p:sp>
    </p:spTree>
    <p:extLst>
      <p:ext uri="{BB962C8B-B14F-4D97-AF65-F5344CB8AC3E}">
        <p14:creationId xmlns:p14="http://schemas.microsoft.com/office/powerpoint/2010/main" val="2821811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tactics.com/blog/pediatric-patient-parent-communication-tips"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kBuljGaFjP8"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A48420-624F-4B6D-8224-05B3AFC065E3}"/>
              </a:ext>
            </a:extLst>
          </p:cNvPr>
          <p:cNvSpPr>
            <a:spLocks noGrp="1"/>
          </p:cNvSpPr>
          <p:nvPr>
            <p:ph type="ctrTitle"/>
          </p:nvPr>
        </p:nvSpPr>
        <p:spPr>
          <a:xfrm>
            <a:off x="377505" y="1122363"/>
            <a:ext cx="11316748" cy="1805395"/>
          </a:xfrm>
        </p:spPr>
        <p:txBody>
          <a:bodyPr>
            <a:normAutofit/>
          </a:bodyPr>
          <a:lstStyle/>
          <a:p>
            <a:r>
              <a:rPr lang="cs-CZ" sz="3800" dirty="0"/>
              <a:t>UNZSOP07 </a:t>
            </a:r>
            <a:r>
              <a:rPr lang="cs-CZ" sz="3800" dirty="0" err="1"/>
              <a:t>English</a:t>
            </a:r>
            <a:r>
              <a:rPr lang="cs-CZ" sz="3800" dirty="0"/>
              <a:t> </a:t>
            </a:r>
            <a:r>
              <a:rPr lang="cs-CZ" sz="3800" dirty="0" err="1"/>
              <a:t>for</a:t>
            </a:r>
            <a:r>
              <a:rPr lang="cs-CZ" sz="3800" dirty="0"/>
              <a:t> </a:t>
            </a:r>
            <a:r>
              <a:rPr lang="cs-CZ" sz="3800" dirty="0" err="1"/>
              <a:t>Pediatric</a:t>
            </a:r>
            <a:r>
              <a:rPr lang="cs-CZ" sz="3800" dirty="0"/>
              <a:t> </a:t>
            </a:r>
            <a:r>
              <a:rPr lang="cs-CZ" sz="3800" dirty="0" err="1"/>
              <a:t>Nursing</a:t>
            </a:r>
            <a:r>
              <a:rPr lang="cs-CZ" sz="3800" dirty="0"/>
              <a:t> 2</a:t>
            </a:r>
            <a:br>
              <a:rPr lang="cs-CZ" sz="3800" dirty="0"/>
            </a:br>
            <a:r>
              <a:rPr lang="cs-CZ" sz="3800" dirty="0"/>
              <a:t>UOLP055 </a:t>
            </a:r>
            <a:r>
              <a:rPr lang="cs-CZ" sz="3800" dirty="0" err="1"/>
              <a:t>English</a:t>
            </a:r>
            <a:r>
              <a:rPr lang="cs-CZ" sz="3800" dirty="0"/>
              <a:t> </a:t>
            </a:r>
            <a:r>
              <a:rPr lang="cs-CZ" sz="3800" dirty="0" err="1"/>
              <a:t>for</a:t>
            </a:r>
            <a:r>
              <a:rPr lang="cs-CZ" sz="3800" dirty="0"/>
              <a:t> </a:t>
            </a:r>
            <a:r>
              <a:rPr lang="cs-CZ" sz="3800" dirty="0" err="1"/>
              <a:t>Dental</a:t>
            </a:r>
            <a:r>
              <a:rPr lang="cs-CZ" sz="3800" dirty="0"/>
              <a:t> </a:t>
            </a:r>
            <a:r>
              <a:rPr lang="cs-CZ" sz="3800" dirty="0" err="1"/>
              <a:t>Hygiene</a:t>
            </a:r>
            <a:r>
              <a:rPr lang="cs-CZ" sz="3800" dirty="0"/>
              <a:t> 2</a:t>
            </a:r>
            <a:br>
              <a:rPr lang="cs-CZ" sz="3800" dirty="0"/>
            </a:br>
            <a:endParaRPr lang="cs-CZ" sz="3800" dirty="0">
              <a:cs typeface="Calibri Light"/>
            </a:endParaRPr>
          </a:p>
        </p:txBody>
      </p:sp>
      <p:sp>
        <p:nvSpPr>
          <p:cNvPr id="3" name="Podnadpis 2">
            <a:extLst>
              <a:ext uri="{FF2B5EF4-FFF2-40B4-BE49-F238E27FC236}">
                <a16:creationId xmlns:a16="http://schemas.microsoft.com/office/drawing/2014/main" id="{C9822223-083B-4CD2-85BA-F9D68F5C256E}"/>
              </a:ext>
            </a:extLst>
          </p:cNvPr>
          <p:cNvSpPr>
            <a:spLocks noGrp="1"/>
          </p:cNvSpPr>
          <p:nvPr>
            <p:ph type="subTitle" idx="1"/>
          </p:nvPr>
        </p:nvSpPr>
        <p:spPr>
          <a:xfrm>
            <a:off x="1524000" y="3429000"/>
            <a:ext cx="9144000" cy="2755900"/>
          </a:xfrm>
        </p:spPr>
        <p:txBody>
          <a:bodyPr>
            <a:normAutofit/>
          </a:bodyPr>
          <a:lstStyle/>
          <a:p>
            <a:r>
              <a:rPr lang="cs-CZ" dirty="0"/>
              <a:t>Markéta Skalná, PhD</a:t>
            </a:r>
          </a:p>
          <a:p>
            <a:endParaRPr lang="cs-CZ" dirty="0"/>
          </a:p>
          <a:p>
            <a:r>
              <a:rPr lang="cs-CZ" dirty="0"/>
              <a:t>marketa.skalna@fvp.slu.cz</a:t>
            </a:r>
          </a:p>
          <a:p>
            <a:endParaRPr lang="cs-CZ" dirty="0"/>
          </a:p>
          <a:p>
            <a:r>
              <a:rPr lang="cs-CZ" b="1" dirty="0"/>
              <a:t>Seminář 2 / 4</a:t>
            </a:r>
          </a:p>
        </p:txBody>
      </p:sp>
    </p:spTree>
    <p:extLst>
      <p:ext uri="{BB962C8B-B14F-4D97-AF65-F5344CB8AC3E}">
        <p14:creationId xmlns:p14="http://schemas.microsoft.com/office/powerpoint/2010/main" val="385676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1B8DB0-CC15-4BE0-AF74-97C4AAD88C10}"/>
              </a:ext>
            </a:extLst>
          </p:cNvPr>
          <p:cNvSpPr>
            <a:spLocks noGrp="1"/>
          </p:cNvSpPr>
          <p:nvPr>
            <p:ph type="title"/>
          </p:nvPr>
        </p:nvSpPr>
        <p:spPr>
          <a:xfrm>
            <a:off x="1086775" y="206053"/>
            <a:ext cx="10880324" cy="531520"/>
          </a:xfrm>
        </p:spPr>
        <p:txBody>
          <a:bodyPr>
            <a:normAutofit fontScale="90000"/>
          </a:bodyPr>
          <a:lstStyle/>
          <a:p>
            <a:r>
              <a:rPr lang="en-GB" dirty="0"/>
              <a:t>Specific </a:t>
            </a:r>
            <a:r>
              <a:rPr lang="cs-CZ" dirty="0"/>
              <a:t>in </a:t>
            </a:r>
            <a:r>
              <a:rPr lang="cs-CZ" dirty="0" err="1"/>
              <a:t>verbal</a:t>
            </a:r>
            <a:r>
              <a:rPr lang="cs-CZ" dirty="0"/>
              <a:t> </a:t>
            </a:r>
            <a:r>
              <a:rPr lang="cs-CZ" dirty="0" err="1"/>
              <a:t>communication</a:t>
            </a:r>
            <a:r>
              <a:rPr lang="cs-CZ" dirty="0"/>
              <a:t> - </a:t>
            </a:r>
            <a:r>
              <a:rPr lang="cs-CZ" dirty="0" err="1"/>
              <a:t>pediatric</a:t>
            </a:r>
            <a:r>
              <a:rPr lang="cs-CZ" dirty="0"/>
              <a:t> </a:t>
            </a:r>
            <a:r>
              <a:rPr lang="cs-CZ" dirty="0" err="1"/>
              <a:t>patients</a:t>
            </a:r>
            <a:r>
              <a:rPr lang="cs-CZ" dirty="0"/>
              <a:t> </a:t>
            </a:r>
          </a:p>
        </p:txBody>
      </p:sp>
      <p:sp>
        <p:nvSpPr>
          <p:cNvPr id="3" name="Zástupný symbol pro obsah 2">
            <a:extLst>
              <a:ext uri="{FF2B5EF4-FFF2-40B4-BE49-F238E27FC236}">
                <a16:creationId xmlns:a16="http://schemas.microsoft.com/office/drawing/2014/main" id="{003CF18A-4810-495A-9376-D98107246CFC}"/>
              </a:ext>
            </a:extLst>
          </p:cNvPr>
          <p:cNvSpPr>
            <a:spLocks noGrp="1"/>
          </p:cNvSpPr>
          <p:nvPr>
            <p:ph idx="1"/>
          </p:nvPr>
        </p:nvSpPr>
        <p:spPr>
          <a:xfrm>
            <a:off x="189389" y="923278"/>
            <a:ext cx="11875364" cy="5934722"/>
          </a:xfrm>
        </p:spPr>
        <p:txBody>
          <a:bodyPr>
            <a:noAutofit/>
          </a:bodyPr>
          <a:lstStyle/>
          <a:p>
            <a:r>
              <a:rPr lang="en-US" sz="1800" dirty="0"/>
              <a:t>Be honest when explaining the procedure to a child</a:t>
            </a:r>
            <a:r>
              <a:rPr lang="cs-CZ" sz="1800" dirty="0"/>
              <a:t>, d</a:t>
            </a:r>
            <a:r>
              <a:rPr lang="en-US" sz="1800" dirty="0" err="1"/>
              <a:t>uring</a:t>
            </a:r>
            <a:r>
              <a:rPr lang="en-US" sz="1800" dirty="0"/>
              <a:t> the procedure, explain what is occurring</a:t>
            </a:r>
            <a:r>
              <a:rPr lang="cs-CZ" sz="1800" dirty="0"/>
              <a:t>, </a:t>
            </a:r>
            <a:r>
              <a:rPr lang="en-US" sz="1800" dirty="0"/>
              <a:t>especially sensory aspects such as smells, feelings, etc. (</a:t>
            </a:r>
            <a:r>
              <a:rPr lang="en-US" sz="1800" dirty="0" err="1"/>
              <a:t>eg</a:t>
            </a:r>
            <a:r>
              <a:rPr lang="en-US" sz="1800" dirty="0"/>
              <a:t> a change in position, technique, equipment or staff)</a:t>
            </a:r>
          </a:p>
          <a:p>
            <a:r>
              <a:rPr lang="en-US" sz="1800" dirty="0"/>
              <a:t>Use clear and simple language that is tailored to the child’s developmental level</a:t>
            </a:r>
            <a:endParaRPr lang="cs-CZ" sz="1800" dirty="0"/>
          </a:p>
          <a:p>
            <a:r>
              <a:rPr lang="en-US" sz="1800" dirty="0"/>
              <a:t>Use affirmative terms (</a:t>
            </a:r>
            <a:r>
              <a:rPr lang="en-US" sz="1800" dirty="0" err="1"/>
              <a:t>eg</a:t>
            </a:r>
            <a:r>
              <a:rPr lang="en-US" sz="1800" dirty="0"/>
              <a:t> “Keep your arm nice and relaxed”) and avoid negative terms (</a:t>
            </a:r>
            <a:r>
              <a:rPr lang="en-US" sz="1800" dirty="0" err="1"/>
              <a:t>eg</a:t>
            </a:r>
            <a:r>
              <a:rPr lang="en-US" sz="1800" dirty="0"/>
              <a:t> “Don’t move”, “Sting”) and qualifiers (</a:t>
            </a:r>
            <a:r>
              <a:rPr lang="en-US" sz="1800" dirty="0" err="1"/>
              <a:t>eg</a:t>
            </a:r>
            <a:r>
              <a:rPr lang="en-US" sz="1800" dirty="0"/>
              <a:t> “This will hurt a little”). Also be aware of communication devices for children with special needs</a:t>
            </a:r>
          </a:p>
          <a:p>
            <a:r>
              <a:rPr lang="en-US" sz="1800" dirty="0"/>
              <a:t>Ensure the child is positioned comfortably where they are able to see, hear and/or touch their </a:t>
            </a:r>
            <a:r>
              <a:rPr lang="en-US" sz="1800" dirty="0" err="1"/>
              <a:t>carer</a:t>
            </a:r>
            <a:r>
              <a:rPr lang="en-US" sz="1800" dirty="0"/>
              <a:t> during the procedure</a:t>
            </a:r>
          </a:p>
          <a:p>
            <a:r>
              <a:rPr lang="en-US" sz="1800" dirty="0"/>
              <a:t>Try to have one person at a time talk to the child</a:t>
            </a:r>
          </a:p>
          <a:p>
            <a:pPr marL="0" indent="0">
              <a:buNone/>
            </a:pPr>
            <a:endParaRPr lang="cs-CZ" sz="1800" dirty="0"/>
          </a:p>
        </p:txBody>
      </p:sp>
      <p:pic>
        <p:nvPicPr>
          <p:cNvPr id="4" name="Obrázek 3">
            <a:extLst>
              <a:ext uri="{FF2B5EF4-FFF2-40B4-BE49-F238E27FC236}">
                <a16:creationId xmlns:a16="http://schemas.microsoft.com/office/drawing/2014/main" id="{7F1DF736-44D7-4581-AFB2-8EBB2AFB2FB4}"/>
              </a:ext>
            </a:extLst>
          </p:cNvPr>
          <p:cNvPicPr>
            <a:picLocks noChangeAspect="1"/>
          </p:cNvPicPr>
          <p:nvPr/>
        </p:nvPicPr>
        <p:blipFill rotWithShape="1">
          <a:blip r:embed="rId2"/>
          <a:srcRect l="12015" t="24078" r="6723" b="36829"/>
          <a:stretch/>
        </p:blipFill>
        <p:spPr>
          <a:xfrm>
            <a:off x="754601" y="3429000"/>
            <a:ext cx="10875146" cy="2942917"/>
          </a:xfrm>
          <a:prstGeom prst="rect">
            <a:avLst/>
          </a:prstGeom>
        </p:spPr>
      </p:pic>
    </p:spTree>
    <p:extLst>
      <p:ext uri="{BB962C8B-B14F-4D97-AF65-F5344CB8AC3E}">
        <p14:creationId xmlns:p14="http://schemas.microsoft.com/office/powerpoint/2010/main" val="224526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C75BB161-DA7D-4217-BB54-03BBA26BF34F}"/>
              </a:ext>
            </a:extLst>
          </p:cNvPr>
          <p:cNvPicPr>
            <a:picLocks noChangeAspect="1"/>
          </p:cNvPicPr>
          <p:nvPr/>
        </p:nvPicPr>
        <p:blipFill rotWithShape="1">
          <a:blip r:embed="rId2"/>
          <a:srcRect l="28179" t="12297" r="15534" b="5631"/>
          <a:stretch/>
        </p:blipFill>
        <p:spPr>
          <a:xfrm>
            <a:off x="772357" y="59487"/>
            <a:ext cx="8291744" cy="6800732"/>
          </a:xfrm>
          <a:prstGeom prst="rect">
            <a:avLst/>
          </a:prstGeom>
        </p:spPr>
      </p:pic>
      <p:sp>
        <p:nvSpPr>
          <p:cNvPr id="3" name="Obdélník 2">
            <a:extLst>
              <a:ext uri="{FF2B5EF4-FFF2-40B4-BE49-F238E27FC236}">
                <a16:creationId xmlns:a16="http://schemas.microsoft.com/office/drawing/2014/main" id="{7DDBB2BA-E0D7-460D-AB69-CB41BEA1BCF8}"/>
              </a:ext>
            </a:extLst>
          </p:cNvPr>
          <p:cNvSpPr/>
          <p:nvPr/>
        </p:nvSpPr>
        <p:spPr>
          <a:xfrm>
            <a:off x="9237215" y="318246"/>
            <a:ext cx="2846773" cy="1200329"/>
          </a:xfrm>
          <a:prstGeom prst="rect">
            <a:avLst/>
          </a:prstGeom>
        </p:spPr>
        <p:txBody>
          <a:bodyPr wrap="square">
            <a:spAutoFit/>
          </a:bodyPr>
          <a:lstStyle/>
          <a:p>
            <a:r>
              <a:rPr lang="cs-CZ" dirty="0">
                <a:hlinkClick r:id="rId3"/>
              </a:rPr>
              <a:t>https://etactics.com/blog/pediatric-patient-parent-communication-tips</a:t>
            </a:r>
            <a:r>
              <a:rPr lang="cs-CZ" dirty="0"/>
              <a:t> - video od 1 minuty</a:t>
            </a:r>
          </a:p>
        </p:txBody>
      </p:sp>
      <p:sp>
        <p:nvSpPr>
          <p:cNvPr id="4" name="Obdélník 3">
            <a:extLst>
              <a:ext uri="{FF2B5EF4-FFF2-40B4-BE49-F238E27FC236}">
                <a16:creationId xmlns:a16="http://schemas.microsoft.com/office/drawing/2014/main" id="{3C5E48D0-3CE8-4841-B38E-434FB843F2E3}"/>
              </a:ext>
            </a:extLst>
          </p:cNvPr>
          <p:cNvSpPr/>
          <p:nvPr/>
        </p:nvSpPr>
        <p:spPr>
          <a:xfrm>
            <a:off x="9237214" y="5657671"/>
            <a:ext cx="2846773" cy="1200329"/>
          </a:xfrm>
          <a:prstGeom prst="rect">
            <a:avLst/>
          </a:prstGeom>
        </p:spPr>
        <p:txBody>
          <a:bodyPr wrap="square">
            <a:spAutoFit/>
          </a:bodyPr>
          <a:lstStyle/>
          <a:p>
            <a:r>
              <a:rPr lang="cs-CZ" dirty="0" err="1"/>
              <a:t>Work</a:t>
            </a:r>
            <a:r>
              <a:rPr lang="cs-CZ" dirty="0"/>
              <a:t> in </a:t>
            </a:r>
            <a:r>
              <a:rPr lang="cs-CZ" dirty="0" err="1"/>
              <a:t>pairs</a:t>
            </a:r>
            <a:r>
              <a:rPr lang="cs-CZ" dirty="0"/>
              <a:t> – play a </a:t>
            </a:r>
            <a:r>
              <a:rPr lang="cs-CZ" dirty="0" err="1"/>
              <a:t>situation</a:t>
            </a:r>
            <a:r>
              <a:rPr lang="cs-CZ" dirty="0"/>
              <a:t> </a:t>
            </a:r>
            <a:r>
              <a:rPr lang="cs-CZ" dirty="0" err="1"/>
              <a:t>during</a:t>
            </a:r>
            <a:r>
              <a:rPr lang="cs-CZ" dirty="0"/>
              <a:t> </a:t>
            </a:r>
            <a:r>
              <a:rPr lang="cs-CZ" dirty="0" err="1"/>
              <a:t>examination</a:t>
            </a:r>
            <a:r>
              <a:rPr lang="cs-CZ" dirty="0"/>
              <a:t> </a:t>
            </a:r>
            <a:r>
              <a:rPr lang="cs-CZ" dirty="0" err="1"/>
              <a:t>of</a:t>
            </a:r>
            <a:r>
              <a:rPr lang="cs-CZ" dirty="0"/>
              <a:t> </a:t>
            </a:r>
            <a:r>
              <a:rPr lang="cs-CZ" dirty="0" err="1"/>
              <a:t>kid</a:t>
            </a:r>
            <a:r>
              <a:rPr lang="cs-CZ" dirty="0"/>
              <a:t>, use </a:t>
            </a:r>
            <a:r>
              <a:rPr lang="cs-CZ" dirty="0" err="1"/>
              <a:t>tips</a:t>
            </a:r>
            <a:r>
              <a:rPr lang="cs-CZ" dirty="0"/>
              <a:t> and </a:t>
            </a:r>
            <a:r>
              <a:rPr lang="cs-CZ" dirty="0" err="1"/>
              <a:t>vocabulary</a:t>
            </a:r>
            <a:r>
              <a:rPr lang="cs-CZ" dirty="0"/>
              <a:t> </a:t>
            </a:r>
            <a:r>
              <a:rPr lang="cs-CZ" dirty="0" err="1"/>
              <a:t>for</a:t>
            </a:r>
            <a:r>
              <a:rPr lang="cs-CZ" dirty="0"/>
              <a:t> </a:t>
            </a:r>
            <a:r>
              <a:rPr lang="cs-CZ" dirty="0" err="1"/>
              <a:t>the</a:t>
            </a:r>
            <a:r>
              <a:rPr lang="cs-CZ" dirty="0"/>
              <a:t> </a:t>
            </a:r>
            <a:r>
              <a:rPr lang="cs-CZ" dirty="0" err="1"/>
              <a:t>age</a:t>
            </a:r>
            <a:endParaRPr lang="cs-CZ" dirty="0"/>
          </a:p>
        </p:txBody>
      </p:sp>
      <p:pic>
        <p:nvPicPr>
          <p:cNvPr id="5" name="Obrázek 4">
            <a:extLst>
              <a:ext uri="{FF2B5EF4-FFF2-40B4-BE49-F238E27FC236}">
                <a16:creationId xmlns:a16="http://schemas.microsoft.com/office/drawing/2014/main" id="{EE285099-2A0C-49BF-A04A-AC20DCCF8139}"/>
              </a:ext>
            </a:extLst>
          </p:cNvPr>
          <p:cNvPicPr>
            <a:picLocks noChangeAspect="1"/>
          </p:cNvPicPr>
          <p:nvPr/>
        </p:nvPicPr>
        <p:blipFill rotWithShape="1">
          <a:blip r:embed="rId4"/>
          <a:srcRect l="11346" t="3361" r="16110"/>
          <a:stretch/>
        </p:blipFill>
        <p:spPr>
          <a:xfrm>
            <a:off x="8621695" y="3236222"/>
            <a:ext cx="3462292" cy="2421449"/>
          </a:xfrm>
          <a:prstGeom prst="rect">
            <a:avLst/>
          </a:prstGeom>
        </p:spPr>
      </p:pic>
    </p:spTree>
    <p:extLst>
      <p:ext uri="{BB962C8B-B14F-4D97-AF65-F5344CB8AC3E}">
        <p14:creationId xmlns:p14="http://schemas.microsoft.com/office/powerpoint/2010/main" val="142175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9A0025-C164-4129-8E82-2EC13BB34C36}"/>
              </a:ext>
            </a:extLst>
          </p:cNvPr>
          <p:cNvSpPr>
            <a:spLocks noGrp="1"/>
          </p:cNvSpPr>
          <p:nvPr>
            <p:ph type="title"/>
          </p:nvPr>
        </p:nvSpPr>
        <p:spPr>
          <a:xfrm>
            <a:off x="838200" y="365125"/>
            <a:ext cx="10515600" cy="389477"/>
          </a:xfrm>
        </p:spPr>
        <p:txBody>
          <a:bodyPr>
            <a:normAutofit fontScale="90000"/>
          </a:bodyPr>
          <a:lstStyle/>
          <a:p>
            <a:r>
              <a:rPr lang="cs-CZ" dirty="0" err="1"/>
              <a:t>Children</a:t>
            </a:r>
            <a:r>
              <a:rPr lang="cs-CZ" dirty="0"/>
              <a:t> </a:t>
            </a:r>
            <a:r>
              <a:rPr lang="cs-CZ" dirty="0" err="1"/>
              <a:t>with</a:t>
            </a:r>
            <a:r>
              <a:rPr lang="cs-CZ" dirty="0"/>
              <a:t> obesity - </a:t>
            </a:r>
            <a:r>
              <a:rPr lang="cs-CZ" dirty="0" err="1"/>
              <a:t>reading</a:t>
            </a:r>
            <a:endParaRPr lang="cs-CZ" dirty="0"/>
          </a:p>
        </p:txBody>
      </p:sp>
      <p:sp>
        <p:nvSpPr>
          <p:cNvPr id="3" name="Zástupný symbol pro obsah 2">
            <a:extLst>
              <a:ext uri="{FF2B5EF4-FFF2-40B4-BE49-F238E27FC236}">
                <a16:creationId xmlns:a16="http://schemas.microsoft.com/office/drawing/2014/main" id="{52D64DD3-1043-4098-B7FB-09CE7541E28E}"/>
              </a:ext>
            </a:extLst>
          </p:cNvPr>
          <p:cNvSpPr>
            <a:spLocks noGrp="1"/>
          </p:cNvSpPr>
          <p:nvPr>
            <p:ph idx="1"/>
          </p:nvPr>
        </p:nvSpPr>
        <p:spPr>
          <a:xfrm>
            <a:off x="443883" y="1127464"/>
            <a:ext cx="10909917" cy="5157926"/>
          </a:xfrm>
        </p:spPr>
        <p:txBody>
          <a:bodyPr>
            <a:normAutofit fontScale="85000" lnSpcReduction="20000"/>
          </a:bodyPr>
          <a:lstStyle/>
          <a:p>
            <a:r>
              <a:rPr lang="en-US" dirty="0"/>
              <a:t>Childhood obesity has resulted in the rise of type 2 diabetes—and the complications that go along with it</a:t>
            </a:r>
            <a:r>
              <a:rPr lang="cs-CZ" dirty="0"/>
              <a:t>.</a:t>
            </a:r>
          </a:p>
          <a:p>
            <a:r>
              <a:rPr lang="en-US" dirty="0"/>
              <a:t>Diseases that mainly affect adults, such as atherosclerotic heart disease, stroke, renal insufficiency, and chronic renal failure, are also on the rise in obese children</a:t>
            </a:r>
            <a:endParaRPr lang="cs-CZ" dirty="0"/>
          </a:p>
          <a:p>
            <a:r>
              <a:rPr lang="en-US" dirty="0"/>
              <a:t>Other health issues prevalent in overweight/obese children include hypertension, obstructive sleep apnea, joint problems, gastroesophageal reflux, fatty liver disease, gallstones, and social and psychological problems.</a:t>
            </a:r>
            <a:endParaRPr lang="cs-CZ" dirty="0"/>
          </a:p>
          <a:p>
            <a:r>
              <a:rPr lang="en-US" dirty="0"/>
              <a:t>If children don't learn to manage their weight in their youth, they often grow up to become obese adults with myriad health problems.</a:t>
            </a:r>
          </a:p>
          <a:p>
            <a:r>
              <a:rPr lang="en-US" dirty="0"/>
              <a:t>Healthcare professionals must advocate for all children, working with families to improve their lifestyles.</a:t>
            </a:r>
            <a:endParaRPr lang="cs-CZ" dirty="0"/>
          </a:p>
          <a:p>
            <a:r>
              <a:rPr lang="en-US" dirty="0"/>
              <a:t>Helping children to make healthier food choices must begin at home. </a:t>
            </a:r>
            <a:endParaRPr lang="cs-CZ" dirty="0"/>
          </a:p>
          <a:p>
            <a:r>
              <a:rPr lang="en-US" dirty="0"/>
              <a:t>Developing activities to involve the entire family will enable children to get the exercise their growing bodies need. </a:t>
            </a:r>
            <a:endParaRPr lang="cs-CZ" dirty="0"/>
          </a:p>
          <a:p>
            <a:r>
              <a:rPr lang="en-US" dirty="0"/>
              <a:t>Proper nutrition and bone building exercise are essential for optimum development and growth.</a:t>
            </a:r>
          </a:p>
          <a:p>
            <a:endParaRPr lang="cs-CZ" dirty="0"/>
          </a:p>
        </p:txBody>
      </p:sp>
    </p:spTree>
    <p:extLst>
      <p:ext uri="{BB962C8B-B14F-4D97-AF65-F5344CB8AC3E}">
        <p14:creationId xmlns:p14="http://schemas.microsoft.com/office/powerpoint/2010/main" val="104756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1B8DB0-CC15-4BE0-AF74-97C4AAD88C10}"/>
              </a:ext>
            </a:extLst>
          </p:cNvPr>
          <p:cNvSpPr>
            <a:spLocks noGrp="1"/>
          </p:cNvSpPr>
          <p:nvPr>
            <p:ph type="title"/>
          </p:nvPr>
        </p:nvSpPr>
        <p:spPr>
          <a:xfrm>
            <a:off x="1086775" y="206053"/>
            <a:ext cx="10515600" cy="531520"/>
          </a:xfrm>
        </p:spPr>
        <p:txBody>
          <a:bodyPr>
            <a:normAutofit fontScale="90000"/>
          </a:bodyPr>
          <a:lstStyle/>
          <a:p>
            <a:r>
              <a:rPr lang="cs-CZ" dirty="0" err="1"/>
              <a:t>Costumized</a:t>
            </a:r>
            <a:r>
              <a:rPr lang="cs-CZ" dirty="0"/>
              <a:t> </a:t>
            </a:r>
            <a:r>
              <a:rPr lang="cs-CZ" dirty="0" err="1"/>
              <a:t>communication</a:t>
            </a:r>
            <a:r>
              <a:rPr lang="cs-CZ" dirty="0"/>
              <a:t> in </a:t>
            </a:r>
            <a:r>
              <a:rPr lang="cs-CZ" dirty="0" err="1"/>
              <a:t>mental</a:t>
            </a:r>
            <a:r>
              <a:rPr lang="cs-CZ" dirty="0"/>
              <a:t> </a:t>
            </a:r>
            <a:r>
              <a:rPr lang="cs-CZ" dirty="0" err="1"/>
              <a:t>disorders</a:t>
            </a:r>
            <a:endParaRPr lang="cs-CZ" dirty="0"/>
          </a:p>
        </p:txBody>
      </p:sp>
      <p:sp>
        <p:nvSpPr>
          <p:cNvPr id="3" name="Zástupný symbol pro obsah 2">
            <a:extLst>
              <a:ext uri="{FF2B5EF4-FFF2-40B4-BE49-F238E27FC236}">
                <a16:creationId xmlns:a16="http://schemas.microsoft.com/office/drawing/2014/main" id="{003CF18A-4810-495A-9376-D98107246CFC}"/>
              </a:ext>
            </a:extLst>
          </p:cNvPr>
          <p:cNvSpPr>
            <a:spLocks noGrp="1"/>
          </p:cNvSpPr>
          <p:nvPr>
            <p:ph idx="1"/>
          </p:nvPr>
        </p:nvSpPr>
        <p:spPr>
          <a:xfrm>
            <a:off x="372861" y="1518082"/>
            <a:ext cx="11390051" cy="5264458"/>
          </a:xfrm>
        </p:spPr>
        <p:txBody>
          <a:bodyPr>
            <a:normAutofit/>
          </a:bodyPr>
          <a:lstStyle/>
          <a:p>
            <a:pPr marL="0" indent="0">
              <a:buNone/>
            </a:pPr>
            <a:r>
              <a:rPr lang="en-US" sz="2200" b="1" dirty="0"/>
              <a:t>Tips for Communicating Wit</a:t>
            </a:r>
            <a:r>
              <a:rPr lang="cs-CZ" sz="2200" b="1" dirty="0"/>
              <a:t>h </a:t>
            </a:r>
            <a:r>
              <a:rPr lang="cs-CZ" sz="2200" b="1" dirty="0" err="1"/>
              <a:t>people</a:t>
            </a:r>
            <a:r>
              <a:rPr lang="cs-CZ" sz="2200" b="1" dirty="0"/>
              <a:t> </a:t>
            </a:r>
            <a:r>
              <a:rPr lang="cs-CZ" sz="2200" b="1" dirty="0" err="1"/>
              <a:t>suffering</a:t>
            </a:r>
            <a:r>
              <a:rPr lang="cs-CZ" sz="2200" b="1" dirty="0"/>
              <a:t> </a:t>
            </a:r>
            <a:r>
              <a:rPr lang="cs-CZ" sz="2200" b="1" dirty="0" err="1"/>
              <a:t>mental</a:t>
            </a:r>
            <a:r>
              <a:rPr lang="cs-CZ" sz="2200" b="1" dirty="0"/>
              <a:t> </a:t>
            </a:r>
            <a:r>
              <a:rPr lang="cs-CZ" sz="2200" b="1" dirty="0" err="1"/>
              <a:t>problems</a:t>
            </a:r>
            <a:r>
              <a:rPr lang="en-US" sz="2200" b="1" dirty="0"/>
              <a:t> </a:t>
            </a:r>
            <a:endParaRPr lang="cs-CZ" sz="2200" b="1" dirty="0"/>
          </a:p>
          <a:p>
            <a:r>
              <a:rPr lang="en-US" sz="2200" dirty="0"/>
              <a:t>Maintain a positive communicative tone</a:t>
            </a:r>
            <a:endParaRPr lang="cs-CZ" sz="2200" dirty="0"/>
          </a:p>
          <a:p>
            <a:r>
              <a:rPr lang="en-US" sz="2200" dirty="0"/>
              <a:t>Avoid speaking slowly </a:t>
            </a:r>
            <a:r>
              <a:rPr lang="cs-CZ" sz="2200" dirty="0"/>
              <a:t>(</a:t>
            </a:r>
            <a:r>
              <a:rPr lang="cs-CZ" sz="2200" dirty="0" err="1"/>
              <a:t>it</a:t>
            </a:r>
            <a:r>
              <a:rPr lang="cs-CZ" sz="2200" dirty="0"/>
              <a:t> </a:t>
            </a:r>
            <a:r>
              <a:rPr lang="cs-CZ" sz="2200" dirty="0" err="1"/>
              <a:t>does</a:t>
            </a:r>
            <a:r>
              <a:rPr lang="cs-CZ" sz="2200" dirty="0"/>
              <a:t> not </a:t>
            </a:r>
            <a:r>
              <a:rPr lang="cs-CZ" sz="2200" dirty="0" err="1"/>
              <a:t>help</a:t>
            </a:r>
            <a:r>
              <a:rPr lang="cs-CZ" sz="2200" dirty="0"/>
              <a:t> and </a:t>
            </a:r>
            <a:r>
              <a:rPr lang="cs-CZ" sz="2200" dirty="0" err="1"/>
              <a:t>can</a:t>
            </a:r>
            <a:r>
              <a:rPr lang="cs-CZ" sz="2200" dirty="0"/>
              <a:t> make </a:t>
            </a:r>
            <a:r>
              <a:rPr lang="cs-CZ" sz="2200" dirty="0" err="1"/>
              <a:t>the</a:t>
            </a:r>
            <a:r>
              <a:rPr lang="cs-CZ" sz="2200" dirty="0"/>
              <a:t> </a:t>
            </a:r>
            <a:r>
              <a:rPr lang="cs-CZ" sz="2200" dirty="0" err="1"/>
              <a:t>patient</a:t>
            </a:r>
            <a:r>
              <a:rPr lang="cs-CZ" sz="2200" dirty="0"/>
              <a:t> </a:t>
            </a:r>
            <a:r>
              <a:rPr lang="cs-CZ" sz="2200" dirty="0" err="1"/>
              <a:t>angry</a:t>
            </a:r>
            <a:r>
              <a:rPr lang="cs-CZ" sz="2200" dirty="0"/>
              <a:t>)</a:t>
            </a:r>
            <a:r>
              <a:rPr lang="en-US" sz="2200" dirty="0"/>
              <a:t> </a:t>
            </a:r>
            <a:endParaRPr lang="cs-CZ" sz="2200" dirty="0"/>
          </a:p>
          <a:p>
            <a:r>
              <a:rPr lang="cs-CZ" sz="2200" dirty="0"/>
              <a:t>S</a:t>
            </a:r>
            <a:r>
              <a:rPr lang="en-US" sz="2200" dirty="0" err="1"/>
              <a:t>implify</a:t>
            </a:r>
            <a:r>
              <a:rPr lang="en-US" sz="2200" dirty="0"/>
              <a:t> sentences</a:t>
            </a:r>
            <a:endParaRPr lang="cs-CZ" sz="2200" dirty="0"/>
          </a:p>
          <a:p>
            <a:r>
              <a:rPr lang="en-US" sz="2200" dirty="0"/>
              <a:t>Use direct, concrete, actionable language</a:t>
            </a:r>
            <a:endParaRPr lang="cs-CZ" sz="2200" dirty="0"/>
          </a:p>
          <a:p>
            <a:r>
              <a:rPr lang="en-US" sz="2200" dirty="0"/>
              <a:t>Use repetition or paraphrase sentences to facilitate comprehension</a:t>
            </a:r>
            <a:endParaRPr lang="cs-CZ" sz="2200" dirty="0"/>
          </a:p>
          <a:p>
            <a:r>
              <a:rPr lang="en-US" sz="2200" dirty="0"/>
              <a:t>Use visual aids such as pictures and diagrams to help </a:t>
            </a:r>
            <a:r>
              <a:rPr lang="cs-CZ" sz="2200" dirty="0" err="1"/>
              <a:t>understanding</a:t>
            </a:r>
            <a:r>
              <a:rPr lang="cs-CZ" sz="2200" dirty="0"/>
              <a:t> </a:t>
            </a:r>
            <a:r>
              <a:rPr lang="cs-CZ" sz="2200" dirty="0" err="1"/>
              <a:t>the</a:t>
            </a:r>
            <a:r>
              <a:rPr lang="en-US" sz="2200" dirty="0"/>
              <a:t> key points.</a:t>
            </a:r>
            <a:endParaRPr lang="cs-CZ" sz="2200" dirty="0"/>
          </a:p>
          <a:p>
            <a:r>
              <a:rPr lang="en-US" sz="2200" dirty="0"/>
              <a:t>Ask open-ended questions and listen</a:t>
            </a:r>
            <a:r>
              <a:rPr lang="cs-CZ" sz="2200" dirty="0"/>
              <a:t> to </a:t>
            </a:r>
            <a:r>
              <a:rPr lang="cs-CZ" sz="2200" dirty="0" err="1"/>
              <a:t>answers</a:t>
            </a:r>
            <a:r>
              <a:rPr lang="en-US" sz="2200" dirty="0"/>
              <a:t>.</a:t>
            </a:r>
            <a:endParaRPr lang="cs-CZ" sz="2200" dirty="0"/>
          </a:p>
          <a:p>
            <a:r>
              <a:rPr lang="en-US" sz="2200" dirty="0"/>
              <a:t>Monitor and control your nonverbal behavior</a:t>
            </a:r>
            <a:endParaRPr lang="cs-CZ" sz="2200" dirty="0"/>
          </a:p>
          <a:p>
            <a:r>
              <a:rPr lang="en-US" sz="2200" dirty="0"/>
              <a:t>Include </a:t>
            </a:r>
            <a:r>
              <a:rPr lang="cs-CZ" sz="2200" dirty="0" err="1"/>
              <a:t>patient</a:t>
            </a:r>
            <a:r>
              <a:rPr lang="en-US" sz="2200" dirty="0"/>
              <a:t> in the conversation even if their companion is in the room.</a:t>
            </a:r>
            <a:endParaRPr lang="cs-CZ" sz="2200" dirty="0"/>
          </a:p>
          <a:p>
            <a:r>
              <a:rPr lang="en-US" sz="2200" dirty="0"/>
              <a:t>Strike an appropriate balance between respecting patients’ autonomy and stimulating their active participation in health care.</a:t>
            </a:r>
            <a:endParaRPr lang="cs-CZ" sz="2200" dirty="0"/>
          </a:p>
        </p:txBody>
      </p:sp>
    </p:spTree>
    <p:extLst>
      <p:ext uri="{BB962C8B-B14F-4D97-AF65-F5344CB8AC3E}">
        <p14:creationId xmlns:p14="http://schemas.microsoft.com/office/powerpoint/2010/main" val="2730733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6B44ECF-36D0-47D5-ACE6-755F1C4A8F2B}"/>
              </a:ext>
            </a:extLst>
          </p:cNvPr>
          <p:cNvPicPr>
            <a:picLocks noChangeAspect="1"/>
          </p:cNvPicPr>
          <p:nvPr/>
        </p:nvPicPr>
        <p:blipFill>
          <a:blip r:embed="rId2"/>
          <a:stretch>
            <a:fillRect/>
          </a:stretch>
        </p:blipFill>
        <p:spPr>
          <a:xfrm>
            <a:off x="8603941" y="2663300"/>
            <a:ext cx="3375317" cy="3375317"/>
          </a:xfrm>
          <a:prstGeom prst="rect">
            <a:avLst/>
          </a:prstGeom>
        </p:spPr>
      </p:pic>
      <p:sp>
        <p:nvSpPr>
          <p:cNvPr id="2" name="Nadpis 1">
            <a:extLst>
              <a:ext uri="{FF2B5EF4-FFF2-40B4-BE49-F238E27FC236}">
                <a16:creationId xmlns:a16="http://schemas.microsoft.com/office/drawing/2014/main" id="{2E1B8DB0-CC15-4BE0-AF74-97C4AAD88C10}"/>
              </a:ext>
            </a:extLst>
          </p:cNvPr>
          <p:cNvSpPr>
            <a:spLocks noGrp="1"/>
          </p:cNvSpPr>
          <p:nvPr>
            <p:ph type="title"/>
          </p:nvPr>
        </p:nvSpPr>
        <p:spPr>
          <a:xfrm>
            <a:off x="1051264" y="406970"/>
            <a:ext cx="10515600" cy="424988"/>
          </a:xfrm>
        </p:spPr>
        <p:txBody>
          <a:bodyPr>
            <a:normAutofit fontScale="90000"/>
          </a:bodyPr>
          <a:lstStyle/>
          <a:p>
            <a:r>
              <a:rPr lang="en-GB" b="1" dirty="0"/>
              <a:t>Communication with family members</a:t>
            </a:r>
            <a:endParaRPr lang="cs-CZ" b="1" dirty="0"/>
          </a:p>
        </p:txBody>
      </p:sp>
      <p:sp>
        <p:nvSpPr>
          <p:cNvPr id="3" name="Zástupný symbol pro obsah 2">
            <a:extLst>
              <a:ext uri="{FF2B5EF4-FFF2-40B4-BE49-F238E27FC236}">
                <a16:creationId xmlns:a16="http://schemas.microsoft.com/office/drawing/2014/main" id="{003CF18A-4810-495A-9376-D98107246CFC}"/>
              </a:ext>
            </a:extLst>
          </p:cNvPr>
          <p:cNvSpPr>
            <a:spLocks noGrp="1"/>
          </p:cNvSpPr>
          <p:nvPr>
            <p:ph idx="1"/>
          </p:nvPr>
        </p:nvSpPr>
        <p:spPr>
          <a:xfrm>
            <a:off x="497150" y="1242874"/>
            <a:ext cx="10856650" cy="5359077"/>
          </a:xfrm>
        </p:spPr>
        <p:txBody>
          <a:bodyPr/>
          <a:lstStyle/>
          <a:p>
            <a:r>
              <a:rPr lang="cs-CZ" dirty="0" err="1"/>
              <a:t>Describe</a:t>
            </a:r>
            <a:r>
              <a:rPr lang="cs-CZ" dirty="0"/>
              <a:t> </a:t>
            </a:r>
            <a:r>
              <a:rPr lang="cs-CZ" dirty="0" err="1"/>
              <a:t>situation</a:t>
            </a:r>
            <a:r>
              <a:rPr lang="cs-CZ" dirty="0"/>
              <a:t>, </a:t>
            </a:r>
            <a:r>
              <a:rPr lang="cs-CZ" dirty="0" err="1"/>
              <a:t>diagnosis</a:t>
            </a:r>
            <a:r>
              <a:rPr lang="cs-CZ" dirty="0"/>
              <a:t>, </a:t>
            </a:r>
            <a:r>
              <a:rPr lang="cs-CZ" dirty="0" err="1"/>
              <a:t>procedures</a:t>
            </a:r>
            <a:r>
              <a:rPr lang="cs-CZ" dirty="0"/>
              <a:t>, </a:t>
            </a:r>
            <a:r>
              <a:rPr lang="cs-CZ" dirty="0" err="1"/>
              <a:t>prognosis</a:t>
            </a:r>
            <a:r>
              <a:rPr lang="cs-CZ" dirty="0"/>
              <a:t> as </a:t>
            </a:r>
            <a:r>
              <a:rPr lang="cs-CZ" dirty="0" err="1"/>
              <a:t>clear</a:t>
            </a:r>
            <a:r>
              <a:rPr lang="cs-CZ" dirty="0"/>
              <a:t> as </a:t>
            </a:r>
            <a:r>
              <a:rPr lang="cs-CZ" dirty="0" err="1"/>
              <a:t>possible</a:t>
            </a:r>
            <a:endParaRPr lang="cs-CZ" dirty="0"/>
          </a:p>
          <a:p>
            <a:r>
              <a:rPr lang="cs-CZ" dirty="0" err="1"/>
              <a:t>Remember</a:t>
            </a:r>
            <a:r>
              <a:rPr lang="cs-CZ" dirty="0"/>
              <a:t> to </a:t>
            </a:r>
            <a:r>
              <a:rPr lang="cs-CZ" dirty="0" err="1"/>
              <a:t>protect</a:t>
            </a:r>
            <a:r>
              <a:rPr lang="cs-CZ" dirty="0"/>
              <a:t> </a:t>
            </a:r>
            <a:r>
              <a:rPr lang="cs-CZ" dirty="0" err="1"/>
              <a:t>patient</a:t>
            </a:r>
            <a:r>
              <a:rPr lang="cs-CZ" dirty="0"/>
              <a:t> </a:t>
            </a:r>
            <a:r>
              <a:rPr lang="cs-CZ" dirty="0" err="1"/>
              <a:t>confidentiality</a:t>
            </a:r>
            <a:r>
              <a:rPr lang="cs-CZ" dirty="0"/>
              <a:t> (</a:t>
            </a:r>
            <a:r>
              <a:rPr lang="cs-CZ" dirty="0" err="1"/>
              <a:t>ask</a:t>
            </a:r>
            <a:r>
              <a:rPr lang="cs-CZ" dirty="0"/>
              <a:t> </a:t>
            </a:r>
            <a:r>
              <a:rPr lang="cs-CZ" dirty="0" err="1"/>
              <a:t>the</a:t>
            </a:r>
            <a:r>
              <a:rPr lang="cs-CZ" dirty="0"/>
              <a:t> </a:t>
            </a:r>
            <a:r>
              <a:rPr lang="cs-CZ" dirty="0" err="1"/>
              <a:t>patient</a:t>
            </a:r>
            <a:r>
              <a:rPr lang="cs-CZ" dirty="0"/>
              <a:t> </a:t>
            </a:r>
            <a:r>
              <a:rPr lang="cs-CZ" dirty="0" err="1"/>
              <a:t>what</a:t>
            </a:r>
            <a:r>
              <a:rPr lang="cs-CZ" dirty="0"/>
              <a:t> </a:t>
            </a:r>
            <a:r>
              <a:rPr lang="cs-CZ" dirty="0" err="1"/>
              <a:t>information</a:t>
            </a:r>
            <a:r>
              <a:rPr lang="cs-CZ" dirty="0"/>
              <a:t> </a:t>
            </a:r>
            <a:r>
              <a:rPr lang="cs-CZ" dirty="0" err="1"/>
              <a:t>you</a:t>
            </a:r>
            <a:r>
              <a:rPr lang="cs-CZ" dirty="0"/>
              <a:t> </a:t>
            </a:r>
            <a:r>
              <a:rPr lang="cs-CZ" dirty="0" err="1"/>
              <a:t>can</a:t>
            </a:r>
            <a:r>
              <a:rPr lang="cs-CZ" dirty="0"/>
              <a:t> </a:t>
            </a:r>
            <a:r>
              <a:rPr lang="cs-CZ" dirty="0" err="1"/>
              <a:t>be</a:t>
            </a:r>
            <a:r>
              <a:rPr lang="cs-CZ" dirty="0"/>
              <a:t> </a:t>
            </a:r>
            <a:r>
              <a:rPr lang="cs-CZ" dirty="0" err="1"/>
              <a:t>given</a:t>
            </a:r>
            <a:r>
              <a:rPr lang="cs-CZ" dirty="0"/>
              <a:t> to </a:t>
            </a:r>
            <a:r>
              <a:rPr lang="cs-CZ" dirty="0" err="1"/>
              <a:t>family</a:t>
            </a:r>
            <a:r>
              <a:rPr lang="cs-CZ" dirty="0"/>
              <a:t> </a:t>
            </a:r>
            <a:r>
              <a:rPr lang="cs-CZ" dirty="0" err="1"/>
              <a:t>or</a:t>
            </a:r>
            <a:r>
              <a:rPr lang="cs-CZ" dirty="0"/>
              <a:t> </a:t>
            </a:r>
            <a:r>
              <a:rPr lang="cs-CZ" dirty="0" err="1"/>
              <a:t>friends</a:t>
            </a:r>
            <a:r>
              <a:rPr lang="cs-CZ" dirty="0"/>
              <a:t>)</a:t>
            </a:r>
          </a:p>
          <a:p>
            <a:r>
              <a:rPr lang="cs-CZ" dirty="0" err="1"/>
              <a:t>Active</a:t>
            </a:r>
            <a:r>
              <a:rPr lang="cs-CZ" dirty="0"/>
              <a:t> </a:t>
            </a:r>
            <a:r>
              <a:rPr lang="cs-CZ" dirty="0" err="1"/>
              <a:t>listening</a:t>
            </a:r>
            <a:r>
              <a:rPr lang="cs-CZ" dirty="0"/>
              <a:t> to </a:t>
            </a:r>
            <a:r>
              <a:rPr lang="cs-CZ" dirty="0" err="1"/>
              <a:t>family</a:t>
            </a:r>
            <a:r>
              <a:rPr lang="cs-CZ" dirty="0"/>
              <a:t> </a:t>
            </a:r>
            <a:r>
              <a:rPr lang="cs-CZ" dirty="0" err="1"/>
              <a:t>member</a:t>
            </a:r>
            <a:r>
              <a:rPr lang="cs-CZ" dirty="0"/>
              <a:t> </a:t>
            </a:r>
            <a:r>
              <a:rPr lang="cs-CZ" dirty="0" err="1"/>
              <a:t>needs</a:t>
            </a:r>
            <a:r>
              <a:rPr lang="cs-CZ" dirty="0"/>
              <a:t>, </a:t>
            </a:r>
            <a:r>
              <a:rPr lang="cs-CZ" dirty="0" err="1"/>
              <a:t>worries</a:t>
            </a:r>
            <a:endParaRPr lang="cs-CZ" dirty="0"/>
          </a:p>
          <a:p>
            <a:r>
              <a:rPr lang="cs-CZ" dirty="0" err="1"/>
              <a:t>Provide</a:t>
            </a:r>
            <a:r>
              <a:rPr lang="cs-CZ" dirty="0"/>
              <a:t> </a:t>
            </a:r>
            <a:r>
              <a:rPr lang="cs-CZ" dirty="0" err="1"/>
              <a:t>emotional</a:t>
            </a:r>
            <a:r>
              <a:rPr lang="cs-CZ" dirty="0"/>
              <a:t> support</a:t>
            </a:r>
          </a:p>
          <a:p>
            <a:r>
              <a:rPr lang="cs-CZ" dirty="0" err="1"/>
              <a:t>Prevent</a:t>
            </a:r>
            <a:r>
              <a:rPr lang="cs-CZ" dirty="0"/>
              <a:t> </a:t>
            </a:r>
            <a:r>
              <a:rPr lang="cs-CZ" dirty="0" err="1"/>
              <a:t>misunderstandings</a:t>
            </a:r>
            <a:endParaRPr lang="cs-CZ" dirty="0"/>
          </a:p>
          <a:p>
            <a:r>
              <a:rPr lang="cs-CZ" dirty="0" err="1"/>
              <a:t>Ask</a:t>
            </a:r>
            <a:r>
              <a:rPr lang="cs-CZ" dirty="0"/>
              <a:t> </a:t>
            </a:r>
            <a:r>
              <a:rPr lang="cs-CZ" dirty="0" err="1"/>
              <a:t>for</a:t>
            </a:r>
            <a:r>
              <a:rPr lang="cs-CZ" dirty="0"/>
              <a:t> feedback</a:t>
            </a:r>
          </a:p>
          <a:p>
            <a:r>
              <a:rPr lang="cs-CZ" dirty="0" err="1"/>
              <a:t>Invite</a:t>
            </a:r>
            <a:r>
              <a:rPr lang="cs-CZ" dirty="0"/>
              <a:t> </a:t>
            </a:r>
            <a:r>
              <a:rPr lang="cs-CZ" dirty="0" err="1"/>
              <a:t>them</a:t>
            </a:r>
            <a:r>
              <a:rPr lang="cs-CZ" dirty="0"/>
              <a:t> to </a:t>
            </a:r>
            <a:r>
              <a:rPr lang="cs-CZ" dirty="0" err="1"/>
              <a:t>ask</a:t>
            </a:r>
            <a:r>
              <a:rPr lang="cs-CZ" dirty="0"/>
              <a:t> </a:t>
            </a:r>
            <a:r>
              <a:rPr lang="cs-CZ" dirty="0" err="1"/>
              <a:t>questions</a:t>
            </a:r>
            <a:endParaRPr lang="cs-CZ" dirty="0"/>
          </a:p>
          <a:p>
            <a:r>
              <a:rPr lang="cs-CZ" dirty="0" err="1"/>
              <a:t>Connect</a:t>
            </a:r>
            <a:r>
              <a:rPr lang="cs-CZ" dirty="0"/>
              <a:t> </a:t>
            </a:r>
            <a:r>
              <a:rPr lang="cs-CZ" dirty="0" err="1"/>
              <a:t>them</a:t>
            </a:r>
            <a:r>
              <a:rPr lang="cs-CZ" dirty="0"/>
              <a:t> to </a:t>
            </a:r>
            <a:r>
              <a:rPr lang="cs-CZ" dirty="0" err="1"/>
              <a:t>additional</a:t>
            </a:r>
            <a:r>
              <a:rPr lang="cs-CZ" dirty="0"/>
              <a:t> support</a:t>
            </a:r>
          </a:p>
          <a:p>
            <a:r>
              <a:rPr lang="cs-CZ" dirty="0">
                <a:hlinkClick r:id="rId3"/>
              </a:rPr>
              <a:t>https://www.youtube.com/watch?v=kBuljGaFjP8</a:t>
            </a:r>
            <a:r>
              <a:rPr lang="cs-CZ" dirty="0"/>
              <a:t> - souhrn</a:t>
            </a:r>
          </a:p>
        </p:txBody>
      </p:sp>
    </p:spTree>
    <p:extLst>
      <p:ext uri="{BB962C8B-B14F-4D97-AF65-F5344CB8AC3E}">
        <p14:creationId xmlns:p14="http://schemas.microsoft.com/office/powerpoint/2010/main" val="397728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01DD20-2903-42A3-9E08-275E47A7E4FE}"/>
              </a:ext>
            </a:extLst>
          </p:cNvPr>
          <p:cNvSpPr>
            <a:spLocks noGrp="1"/>
          </p:cNvSpPr>
          <p:nvPr>
            <p:ph type="title"/>
          </p:nvPr>
        </p:nvSpPr>
        <p:spPr>
          <a:xfrm>
            <a:off x="838200" y="365126"/>
            <a:ext cx="10515600" cy="788972"/>
          </a:xfrm>
        </p:spPr>
        <p:txBody>
          <a:bodyPr>
            <a:normAutofit/>
          </a:bodyPr>
          <a:lstStyle/>
          <a:p>
            <a:pPr algn="ctr"/>
            <a:r>
              <a:rPr lang="cs-CZ" dirty="0"/>
              <a:t>Obsah semináře 28.3. – individuální část</a:t>
            </a:r>
            <a:endParaRPr lang="cs-CZ" b="1" dirty="0"/>
          </a:p>
        </p:txBody>
      </p:sp>
      <p:sp>
        <p:nvSpPr>
          <p:cNvPr id="3" name="Zástupný symbol pro obsah 2">
            <a:extLst>
              <a:ext uri="{FF2B5EF4-FFF2-40B4-BE49-F238E27FC236}">
                <a16:creationId xmlns:a16="http://schemas.microsoft.com/office/drawing/2014/main" id="{0508DAA2-64C4-4574-9635-B1C25D0B4971}"/>
              </a:ext>
            </a:extLst>
          </p:cNvPr>
          <p:cNvSpPr>
            <a:spLocks noGrp="1"/>
          </p:cNvSpPr>
          <p:nvPr>
            <p:ph idx="1"/>
          </p:nvPr>
        </p:nvSpPr>
        <p:spPr>
          <a:xfrm>
            <a:off x="479395" y="1597981"/>
            <a:ext cx="11638624" cy="4820573"/>
          </a:xfrm>
        </p:spPr>
        <p:txBody>
          <a:bodyPr vert="horz" lIns="91440" tIns="45720" rIns="91440" bIns="45720" rtlCol="0" anchor="t">
            <a:normAutofit/>
          </a:bodyPr>
          <a:lstStyle/>
          <a:p>
            <a:pPr marL="0" indent="0">
              <a:buNone/>
            </a:pPr>
            <a:r>
              <a:rPr lang="cs-CZ" dirty="0"/>
              <a:t>PS:</a:t>
            </a:r>
          </a:p>
          <a:p>
            <a:r>
              <a:rPr lang="en-GB" dirty="0"/>
              <a:t>Specific medical care </a:t>
            </a:r>
            <a:r>
              <a:rPr lang="cs-CZ" dirty="0"/>
              <a:t>(</a:t>
            </a:r>
            <a:r>
              <a:rPr lang="cs-CZ" dirty="0" err="1"/>
              <a:t>small</a:t>
            </a:r>
            <a:r>
              <a:rPr lang="cs-CZ" dirty="0"/>
              <a:t> </a:t>
            </a:r>
            <a:r>
              <a:rPr lang="cs-CZ" dirty="0" err="1"/>
              <a:t>kids</a:t>
            </a:r>
            <a:r>
              <a:rPr lang="cs-CZ" dirty="0"/>
              <a:t>, </a:t>
            </a:r>
            <a:r>
              <a:rPr lang="cs-CZ" dirty="0" err="1"/>
              <a:t>obese</a:t>
            </a:r>
            <a:r>
              <a:rPr lang="en-GB" dirty="0"/>
              <a:t>, </a:t>
            </a:r>
            <a:r>
              <a:rPr lang="cs-CZ" dirty="0" err="1"/>
              <a:t>mental</a:t>
            </a:r>
            <a:r>
              <a:rPr lang="cs-CZ" dirty="0"/>
              <a:t> </a:t>
            </a:r>
            <a:r>
              <a:rPr lang="cs-CZ" dirty="0" err="1"/>
              <a:t>diseases</a:t>
            </a:r>
            <a:r>
              <a:rPr lang="cs-CZ" dirty="0"/>
              <a:t>)</a:t>
            </a:r>
            <a:endParaRPr lang="en-GB" dirty="0"/>
          </a:p>
          <a:p>
            <a:r>
              <a:rPr lang="en-GB" dirty="0"/>
              <a:t>Communication with family members</a:t>
            </a:r>
          </a:p>
          <a:p>
            <a:r>
              <a:rPr lang="en-GB" i="1" dirty="0"/>
              <a:t>Multicultural approach (ethnic specifics</a:t>
            </a:r>
            <a:r>
              <a:rPr lang="cs-CZ" i="1" dirty="0"/>
              <a:t>)</a:t>
            </a:r>
            <a:endParaRPr lang="en-GB" i="1" dirty="0"/>
          </a:p>
          <a:p>
            <a:endParaRPr lang="cs-CZ" dirty="0"/>
          </a:p>
          <a:p>
            <a:pPr marL="0" indent="0">
              <a:buNone/>
            </a:pPr>
            <a:r>
              <a:rPr lang="cs-CZ" dirty="0"/>
              <a:t>DH: </a:t>
            </a:r>
          </a:p>
          <a:p>
            <a:r>
              <a:rPr lang="cs-CZ" dirty="0" err="1"/>
              <a:t>Specific</a:t>
            </a:r>
            <a:r>
              <a:rPr lang="cs-CZ" dirty="0"/>
              <a:t> </a:t>
            </a:r>
            <a:r>
              <a:rPr lang="cs-CZ" dirty="0" err="1"/>
              <a:t>medical</a:t>
            </a:r>
            <a:r>
              <a:rPr lang="cs-CZ" dirty="0"/>
              <a:t> care </a:t>
            </a:r>
            <a:r>
              <a:rPr lang="cs-CZ" dirty="0" err="1"/>
              <a:t>for</a:t>
            </a:r>
            <a:r>
              <a:rPr lang="cs-CZ" dirty="0"/>
              <a:t> p</a:t>
            </a:r>
            <a:r>
              <a:rPr lang="en-US" dirty="0" err="1"/>
              <a:t>ediatric</a:t>
            </a:r>
            <a:r>
              <a:rPr lang="en-US" dirty="0"/>
              <a:t> patient</a:t>
            </a:r>
            <a:r>
              <a:rPr lang="cs-CZ" dirty="0"/>
              <a:t>s in </a:t>
            </a:r>
            <a:r>
              <a:rPr lang="cs-CZ" dirty="0" err="1"/>
              <a:t>dental</a:t>
            </a:r>
            <a:r>
              <a:rPr lang="cs-CZ" dirty="0"/>
              <a:t> </a:t>
            </a:r>
            <a:r>
              <a:rPr lang="cs-CZ" dirty="0" err="1"/>
              <a:t>hygiene</a:t>
            </a:r>
            <a:endParaRPr lang="cs-CZ" dirty="0"/>
          </a:p>
          <a:p>
            <a:r>
              <a:rPr lang="en-US" i="1" dirty="0"/>
              <a:t>Dental care equipment (instruments, brushes, shower, flosses, home care)</a:t>
            </a:r>
            <a:endParaRPr lang="cs-CZ" i="1" dirty="0"/>
          </a:p>
          <a:p>
            <a:r>
              <a:rPr lang="en-US" i="1" dirty="0"/>
              <a:t>Orthodontics</a:t>
            </a:r>
            <a:endParaRPr lang="cs-CZ" i="1"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779084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01DD20-2903-42A3-9E08-275E47A7E4FE}"/>
              </a:ext>
            </a:extLst>
          </p:cNvPr>
          <p:cNvSpPr>
            <a:spLocks noGrp="1"/>
          </p:cNvSpPr>
          <p:nvPr>
            <p:ph type="title"/>
          </p:nvPr>
        </p:nvSpPr>
        <p:spPr>
          <a:xfrm>
            <a:off x="838200" y="365126"/>
            <a:ext cx="10515600" cy="788972"/>
          </a:xfrm>
        </p:spPr>
        <p:txBody>
          <a:bodyPr>
            <a:normAutofit/>
          </a:bodyPr>
          <a:lstStyle/>
          <a:p>
            <a:pPr algn="ctr"/>
            <a:r>
              <a:rPr lang="cs-CZ" dirty="0"/>
              <a:t>DH, VS: </a:t>
            </a:r>
            <a:r>
              <a:rPr lang="cs-CZ" dirty="0" err="1"/>
              <a:t>Multicultural</a:t>
            </a:r>
            <a:r>
              <a:rPr lang="cs-CZ" dirty="0"/>
              <a:t> </a:t>
            </a:r>
            <a:r>
              <a:rPr lang="cs-CZ" dirty="0" err="1"/>
              <a:t>approach</a:t>
            </a:r>
            <a:endParaRPr lang="cs-CZ" b="1" dirty="0"/>
          </a:p>
        </p:txBody>
      </p:sp>
      <p:pic>
        <p:nvPicPr>
          <p:cNvPr id="4" name="Zástupný symbol pro obsah 3">
            <a:extLst>
              <a:ext uri="{FF2B5EF4-FFF2-40B4-BE49-F238E27FC236}">
                <a16:creationId xmlns:a16="http://schemas.microsoft.com/office/drawing/2014/main" id="{6266A4B8-6202-4543-B2B0-F997270392F2}"/>
              </a:ext>
            </a:extLst>
          </p:cNvPr>
          <p:cNvPicPr>
            <a:picLocks noGrp="1" noChangeAspect="1"/>
          </p:cNvPicPr>
          <p:nvPr>
            <p:ph idx="1"/>
          </p:nvPr>
        </p:nvPicPr>
        <p:blipFill>
          <a:blip r:embed="rId2"/>
          <a:stretch>
            <a:fillRect/>
          </a:stretch>
        </p:blipFill>
        <p:spPr>
          <a:xfrm>
            <a:off x="2428875" y="1715090"/>
            <a:ext cx="7334250" cy="4410075"/>
          </a:xfrm>
          <a:prstGeom prst="rect">
            <a:avLst/>
          </a:prstGeom>
        </p:spPr>
      </p:pic>
    </p:spTree>
    <p:extLst>
      <p:ext uri="{BB962C8B-B14F-4D97-AF65-F5344CB8AC3E}">
        <p14:creationId xmlns:p14="http://schemas.microsoft.com/office/powerpoint/2010/main" val="1078236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1B8DB0-CC15-4BE0-AF74-97C4AAD88C10}"/>
              </a:ext>
            </a:extLst>
          </p:cNvPr>
          <p:cNvSpPr>
            <a:spLocks noGrp="1"/>
          </p:cNvSpPr>
          <p:nvPr>
            <p:ph type="title"/>
          </p:nvPr>
        </p:nvSpPr>
        <p:spPr>
          <a:xfrm>
            <a:off x="381740" y="114007"/>
            <a:ext cx="11594237" cy="567030"/>
          </a:xfrm>
        </p:spPr>
        <p:txBody>
          <a:bodyPr>
            <a:noAutofit/>
          </a:bodyPr>
          <a:lstStyle/>
          <a:p>
            <a:pPr algn="ctr"/>
            <a:r>
              <a:rPr lang="en-GB" sz="3600" b="1" dirty="0"/>
              <a:t>Multicultural approach (ethnic specifics</a:t>
            </a:r>
            <a:r>
              <a:rPr lang="cs-CZ" sz="3600" b="1" dirty="0"/>
              <a:t> – </a:t>
            </a:r>
            <a:r>
              <a:rPr lang="cs-CZ" sz="3600" b="1" dirty="0" err="1"/>
              <a:t>culture</a:t>
            </a:r>
            <a:r>
              <a:rPr lang="cs-CZ" sz="3600" b="1" dirty="0"/>
              <a:t>, religion)</a:t>
            </a:r>
          </a:p>
        </p:txBody>
      </p:sp>
      <p:sp>
        <p:nvSpPr>
          <p:cNvPr id="3" name="Zástupný symbol pro obsah 2">
            <a:extLst>
              <a:ext uri="{FF2B5EF4-FFF2-40B4-BE49-F238E27FC236}">
                <a16:creationId xmlns:a16="http://schemas.microsoft.com/office/drawing/2014/main" id="{003CF18A-4810-495A-9376-D98107246CFC}"/>
              </a:ext>
            </a:extLst>
          </p:cNvPr>
          <p:cNvSpPr>
            <a:spLocks noGrp="1"/>
          </p:cNvSpPr>
          <p:nvPr>
            <p:ph idx="1"/>
          </p:nvPr>
        </p:nvSpPr>
        <p:spPr>
          <a:xfrm>
            <a:off x="381739" y="949910"/>
            <a:ext cx="11274641" cy="5495277"/>
          </a:xfrm>
        </p:spPr>
        <p:txBody>
          <a:bodyPr>
            <a:normAutofit fontScale="92500" lnSpcReduction="10000"/>
          </a:bodyPr>
          <a:lstStyle/>
          <a:p>
            <a:r>
              <a:rPr lang="en-US" dirty="0"/>
              <a:t>Potential </a:t>
            </a:r>
            <a:r>
              <a:rPr lang="en-US" b="1" dirty="0"/>
              <a:t>cultural conflicts </a:t>
            </a:r>
            <a:r>
              <a:rPr lang="en-US" dirty="0"/>
              <a:t>between </a:t>
            </a:r>
            <a:r>
              <a:rPr lang="en-US" b="1" dirty="0"/>
              <a:t>healthcare staff </a:t>
            </a:r>
            <a:r>
              <a:rPr lang="en-US" dirty="0"/>
              <a:t>and </a:t>
            </a:r>
            <a:r>
              <a:rPr lang="en-US" b="1" dirty="0"/>
              <a:t>patient</a:t>
            </a:r>
            <a:r>
              <a:rPr lang="en-US" dirty="0"/>
              <a:t> may arise from different attitudes to time, personal space, body language and value systems</a:t>
            </a:r>
            <a:endParaRPr lang="cs-CZ" dirty="0"/>
          </a:p>
          <a:p>
            <a:r>
              <a:rPr lang="en-US" dirty="0"/>
              <a:t>Some patients avoid eye contact with medical staff, especially of the opposite sex</a:t>
            </a:r>
            <a:endParaRPr lang="cs-CZ" dirty="0"/>
          </a:p>
          <a:p>
            <a:r>
              <a:rPr lang="en-US" dirty="0"/>
              <a:t>When talking to a culturally different patient, use non-verbal ways of communication</a:t>
            </a:r>
            <a:r>
              <a:rPr lang="cs-CZ" dirty="0"/>
              <a:t> -</a:t>
            </a:r>
            <a:r>
              <a:rPr lang="en-US" dirty="0"/>
              <a:t> "body language" </a:t>
            </a:r>
            <a:endParaRPr lang="cs-CZ" dirty="0"/>
          </a:p>
          <a:p>
            <a:r>
              <a:rPr lang="cs-CZ" dirty="0"/>
              <a:t>U</a:t>
            </a:r>
            <a:r>
              <a:rPr lang="en-US" dirty="0"/>
              <a:t>se a translator when </a:t>
            </a:r>
            <a:r>
              <a:rPr lang="cs-CZ" dirty="0" err="1"/>
              <a:t>giving</a:t>
            </a:r>
            <a:r>
              <a:rPr lang="en-US" dirty="0"/>
              <a:t> accurate professional information</a:t>
            </a:r>
            <a:endParaRPr lang="cs-CZ" dirty="0"/>
          </a:p>
          <a:p>
            <a:r>
              <a:rPr lang="en-US" dirty="0"/>
              <a:t>Obtaining accurate information about the principles of their life will ensure that spiritual needs, privacy and modesty are respected</a:t>
            </a:r>
            <a:endParaRPr lang="cs-CZ" dirty="0"/>
          </a:p>
          <a:p>
            <a:r>
              <a:rPr lang="en-US" dirty="0"/>
              <a:t>To protect patient confidentiality, it is best to avoid translators from the patients' circle of family and friends</a:t>
            </a:r>
            <a:endParaRPr lang="cs-CZ" dirty="0"/>
          </a:p>
          <a:p>
            <a:r>
              <a:rPr lang="en-US" dirty="0"/>
              <a:t>Speak slowly, clearly, address the patient directly, and formulate short sentences</a:t>
            </a:r>
            <a:endParaRPr lang="cs-CZ" dirty="0"/>
          </a:p>
          <a:p>
            <a:r>
              <a:rPr lang="en-US" dirty="0"/>
              <a:t>Always make sure that the patient understands the recommendations of the medical team and accepts the proposed treatment plan</a:t>
            </a:r>
            <a:endParaRPr lang="cs-CZ" dirty="0"/>
          </a:p>
        </p:txBody>
      </p:sp>
    </p:spTree>
    <p:extLst>
      <p:ext uri="{BB962C8B-B14F-4D97-AF65-F5344CB8AC3E}">
        <p14:creationId xmlns:p14="http://schemas.microsoft.com/office/powerpoint/2010/main" val="2236278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FD7E1E-C73F-4095-A1B3-83B00B68859A}"/>
              </a:ext>
            </a:extLst>
          </p:cNvPr>
          <p:cNvSpPr>
            <a:spLocks noGrp="1"/>
          </p:cNvSpPr>
          <p:nvPr>
            <p:ph type="title"/>
          </p:nvPr>
        </p:nvSpPr>
        <p:spPr>
          <a:xfrm>
            <a:off x="133758" y="285231"/>
            <a:ext cx="11060244" cy="460493"/>
          </a:xfrm>
        </p:spPr>
        <p:txBody>
          <a:bodyPr>
            <a:normAutofit fontScale="90000"/>
          </a:bodyPr>
          <a:lstStyle/>
          <a:p>
            <a:r>
              <a:rPr lang="pl-PL" sz="3100" b="1" dirty="0">
                <a:solidFill>
                  <a:prstClr val="black"/>
                </a:solidFill>
                <a:latin typeface="Calibri" panose="020F0502020204030204"/>
              </a:rPr>
              <a:t>                 VIETNAMESE</a:t>
            </a:r>
            <a:r>
              <a:rPr lang="pl-PL" sz="3100" b="1" dirty="0">
                <a:solidFill>
                  <a:srgbClr val="002060"/>
                </a:solidFill>
                <a:latin typeface="Calibri" panose="020F0502020204030204"/>
              </a:rPr>
              <a:t> </a:t>
            </a:r>
            <a:endParaRPr lang="pl-PL" b="1" dirty="0">
              <a:solidFill>
                <a:srgbClr val="002060"/>
              </a:solidFill>
              <a:latin typeface="+mn-lt"/>
            </a:endParaRPr>
          </a:p>
        </p:txBody>
      </p:sp>
      <p:sp>
        <p:nvSpPr>
          <p:cNvPr id="3" name="Symbol zastępczy zawartości 2">
            <a:extLst>
              <a:ext uri="{FF2B5EF4-FFF2-40B4-BE49-F238E27FC236}">
                <a16:creationId xmlns:a16="http://schemas.microsoft.com/office/drawing/2014/main" id="{934BCF95-039D-4197-8C5E-B5E94FDF3897}"/>
              </a:ext>
            </a:extLst>
          </p:cNvPr>
          <p:cNvSpPr>
            <a:spLocks noGrp="1"/>
          </p:cNvSpPr>
          <p:nvPr>
            <p:ph idx="1"/>
          </p:nvPr>
        </p:nvSpPr>
        <p:spPr>
          <a:xfrm>
            <a:off x="321532" y="1436602"/>
            <a:ext cx="11285410" cy="5260252"/>
          </a:xfrm>
        </p:spPr>
        <p:txBody>
          <a:bodyPr>
            <a:normAutofit fontScale="92500" lnSpcReduction="20000"/>
          </a:bodyPr>
          <a:lstStyle/>
          <a:p>
            <a:r>
              <a:rPr lang="cs-CZ" dirty="0" err="1"/>
              <a:t>official</a:t>
            </a:r>
            <a:r>
              <a:rPr lang="cs-CZ" dirty="0"/>
              <a:t> </a:t>
            </a:r>
            <a:r>
              <a:rPr lang="cs-CZ" dirty="0" err="1"/>
              <a:t>language</a:t>
            </a:r>
            <a:r>
              <a:rPr lang="cs-CZ" dirty="0"/>
              <a:t> – </a:t>
            </a:r>
            <a:r>
              <a:rPr lang="cs-CZ" dirty="0" err="1"/>
              <a:t>vietnamese</a:t>
            </a:r>
            <a:r>
              <a:rPr lang="cs-CZ" dirty="0"/>
              <a:t>, </a:t>
            </a:r>
            <a:r>
              <a:rPr lang="cs-CZ" dirty="0" err="1"/>
              <a:t>there</a:t>
            </a:r>
            <a:r>
              <a:rPr lang="cs-CZ" dirty="0"/>
              <a:t> </a:t>
            </a:r>
            <a:r>
              <a:rPr lang="cs-CZ" dirty="0" err="1"/>
              <a:t>is</a:t>
            </a:r>
            <a:r>
              <a:rPr lang="cs-CZ" dirty="0"/>
              <a:t> no </a:t>
            </a:r>
            <a:r>
              <a:rPr lang="cs-CZ" dirty="0" err="1"/>
              <a:t>formal</a:t>
            </a:r>
            <a:r>
              <a:rPr lang="cs-CZ" dirty="0"/>
              <a:t> and </a:t>
            </a:r>
            <a:r>
              <a:rPr lang="cs-CZ" dirty="0" err="1"/>
              <a:t>nonformal</a:t>
            </a:r>
            <a:r>
              <a:rPr lang="cs-CZ" dirty="0"/>
              <a:t> </a:t>
            </a:r>
            <a:r>
              <a:rPr lang="cs-CZ" dirty="0" err="1"/>
              <a:t>addressing</a:t>
            </a:r>
            <a:endParaRPr lang="cs-CZ" dirty="0"/>
          </a:p>
          <a:p>
            <a:pPr lvl="0"/>
            <a:r>
              <a:rPr lang="cs-CZ" dirty="0"/>
              <a:t>Vietnam </a:t>
            </a:r>
            <a:r>
              <a:rPr lang="cs-CZ" dirty="0" err="1"/>
              <a:t>people</a:t>
            </a:r>
            <a:r>
              <a:rPr lang="cs-CZ" dirty="0"/>
              <a:t> are </a:t>
            </a:r>
            <a:r>
              <a:rPr lang="cs-CZ" dirty="0" err="1"/>
              <a:t>nodding</a:t>
            </a:r>
            <a:r>
              <a:rPr lang="cs-CZ" dirty="0"/>
              <a:t> </a:t>
            </a:r>
            <a:r>
              <a:rPr lang="cs-CZ" dirty="0" err="1"/>
              <a:t>during</a:t>
            </a:r>
            <a:r>
              <a:rPr lang="cs-CZ" dirty="0"/>
              <a:t> interview, </a:t>
            </a:r>
            <a:r>
              <a:rPr lang="cs-CZ" dirty="0" err="1"/>
              <a:t>it</a:t>
            </a:r>
            <a:r>
              <a:rPr lang="cs-CZ" dirty="0"/>
              <a:t> </a:t>
            </a:r>
            <a:r>
              <a:rPr lang="cs-CZ" dirty="0" err="1"/>
              <a:t>doesn</a:t>
            </a:r>
            <a:r>
              <a:rPr lang="cs-CZ" dirty="0"/>
              <a:t> </a:t>
            </a:r>
            <a:r>
              <a:rPr lang="cs-CZ" dirty="0" err="1"/>
              <a:t>mean</a:t>
            </a:r>
            <a:r>
              <a:rPr lang="cs-CZ" dirty="0"/>
              <a:t> </a:t>
            </a:r>
            <a:r>
              <a:rPr lang="cs-CZ" dirty="0" err="1"/>
              <a:t>that</a:t>
            </a:r>
            <a:r>
              <a:rPr lang="cs-CZ" dirty="0"/>
              <a:t> </a:t>
            </a:r>
            <a:r>
              <a:rPr lang="cs-CZ" dirty="0" err="1"/>
              <a:t>they</a:t>
            </a:r>
            <a:r>
              <a:rPr lang="cs-CZ" dirty="0"/>
              <a:t> </a:t>
            </a:r>
            <a:r>
              <a:rPr lang="cs-CZ" dirty="0" err="1"/>
              <a:t>understand</a:t>
            </a:r>
            <a:endParaRPr lang="cs-CZ" dirty="0"/>
          </a:p>
          <a:p>
            <a:pPr lvl="0"/>
            <a:r>
              <a:rPr lang="cs-CZ" dirty="0" err="1"/>
              <a:t>Family</a:t>
            </a:r>
            <a:r>
              <a:rPr lang="cs-CZ" dirty="0"/>
              <a:t> </a:t>
            </a:r>
            <a:r>
              <a:rPr lang="cs-CZ" dirty="0" err="1"/>
              <a:t>is</a:t>
            </a:r>
            <a:r>
              <a:rPr lang="cs-CZ" dirty="0"/>
              <a:t> on </a:t>
            </a:r>
            <a:r>
              <a:rPr lang="cs-CZ" dirty="0" err="1"/>
              <a:t>first</a:t>
            </a:r>
            <a:r>
              <a:rPr lang="cs-CZ" dirty="0"/>
              <a:t> place, </a:t>
            </a:r>
            <a:r>
              <a:rPr lang="cs-CZ" dirty="0" err="1"/>
              <a:t>they</a:t>
            </a:r>
            <a:r>
              <a:rPr lang="cs-CZ" dirty="0"/>
              <a:t> </a:t>
            </a:r>
            <a:r>
              <a:rPr lang="cs-CZ" dirty="0" err="1"/>
              <a:t>consult</a:t>
            </a:r>
            <a:r>
              <a:rPr lang="cs-CZ" dirty="0"/>
              <a:t> </a:t>
            </a:r>
            <a:r>
              <a:rPr lang="cs-CZ" dirty="0" err="1"/>
              <a:t>everything</a:t>
            </a:r>
            <a:r>
              <a:rPr lang="cs-CZ" dirty="0"/>
              <a:t> </a:t>
            </a:r>
            <a:r>
              <a:rPr lang="cs-CZ" dirty="0" err="1"/>
              <a:t>with</a:t>
            </a:r>
            <a:r>
              <a:rPr lang="cs-CZ" dirty="0"/>
              <a:t> </a:t>
            </a:r>
            <a:r>
              <a:rPr lang="cs-CZ" dirty="0" err="1"/>
              <a:t>parents</a:t>
            </a:r>
            <a:endParaRPr lang="cs-CZ" dirty="0"/>
          </a:p>
          <a:p>
            <a:pPr lvl="0"/>
            <a:r>
              <a:rPr lang="cs-CZ" dirty="0" err="1"/>
              <a:t>Laughter</a:t>
            </a:r>
            <a:r>
              <a:rPr lang="cs-CZ" dirty="0"/>
              <a:t> - </a:t>
            </a:r>
            <a:r>
              <a:rPr lang="cs-CZ" dirty="0" err="1"/>
              <a:t>can</a:t>
            </a:r>
            <a:r>
              <a:rPr lang="cs-CZ" dirty="0"/>
              <a:t> show </a:t>
            </a:r>
            <a:r>
              <a:rPr lang="cs-CZ" dirty="0" err="1"/>
              <a:t>uncertainty</a:t>
            </a:r>
            <a:endParaRPr lang="cs-CZ" dirty="0"/>
          </a:p>
          <a:p>
            <a:pPr lvl="0"/>
            <a:r>
              <a:rPr lang="cs-CZ" dirty="0"/>
              <a:t>D</a:t>
            </a:r>
            <a:r>
              <a:rPr lang="en-US" dirty="0" err="1"/>
              <a:t>irect</a:t>
            </a:r>
            <a:r>
              <a:rPr lang="en-US" dirty="0"/>
              <a:t> look in </a:t>
            </a:r>
            <a:r>
              <a:rPr lang="cs-CZ" dirty="0"/>
              <a:t>to </a:t>
            </a:r>
            <a:r>
              <a:rPr lang="en-US" dirty="0"/>
              <a:t>the eyes</a:t>
            </a:r>
            <a:r>
              <a:rPr lang="cs-CZ" dirty="0"/>
              <a:t> </a:t>
            </a:r>
            <a:r>
              <a:rPr lang="cs-CZ" dirty="0" err="1"/>
              <a:t>is</a:t>
            </a:r>
            <a:r>
              <a:rPr lang="cs-CZ" dirty="0"/>
              <a:t> i</a:t>
            </a:r>
            <a:r>
              <a:rPr lang="en-US" dirty="0" err="1"/>
              <a:t>mpolite</a:t>
            </a:r>
            <a:endParaRPr lang="cs-CZ" dirty="0"/>
          </a:p>
          <a:p>
            <a:pPr lvl="0"/>
            <a:r>
              <a:rPr lang="en-US" dirty="0"/>
              <a:t>Traditional greeting - handshake and clear squeeze</a:t>
            </a:r>
            <a:r>
              <a:rPr lang="cs-CZ" dirty="0"/>
              <a:t> </a:t>
            </a:r>
            <a:r>
              <a:rPr lang="cs-CZ" dirty="0" err="1"/>
              <a:t>of</a:t>
            </a:r>
            <a:r>
              <a:rPr lang="cs-CZ" dirty="0"/>
              <a:t> </a:t>
            </a:r>
            <a:r>
              <a:rPr lang="cs-CZ" dirty="0" err="1"/>
              <a:t>the</a:t>
            </a:r>
            <a:r>
              <a:rPr lang="cs-CZ" dirty="0"/>
              <a:t> hand</a:t>
            </a:r>
          </a:p>
          <a:p>
            <a:pPr lvl="0"/>
            <a:r>
              <a:rPr lang="en-US" dirty="0"/>
              <a:t>When sitting, it is not recommended to leg over the leg, which expresses superiority
</a:t>
            </a:r>
            <a:r>
              <a:rPr lang="cs-CZ" dirty="0"/>
              <a:t> </a:t>
            </a:r>
            <a:r>
              <a:rPr lang="en-US" dirty="0"/>
              <a:t>Crossed hands on the chest are a sign of exasperation</a:t>
            </a:r>
            <a:endParaRPr lang="cs-CZ" dirty="0"/>
          </a:p>
          <a:p>
            <a:pPr lvl="0"/>
            <a:r>
              <a:rPr lang="cs-CZ" dirty="0" err="1"/>
              <a:t>They</a:t>
            </a:r>
            <a:r>
              <a:rPr lang="cs-CZ" dirty="0"/>
              <a:t> </a:t>
            </a:r>
            <a:r>
              <a:rPr lang="en-US" dirty="0"/>
              <a:t>believe that sleep has healing power
The results of the examination and the planned interventions must be explained slowly and clearly</a:t>
            </a:r>
            <a:endParaRPr lang="cs-CZ" dirty="0"/>
          </a:p>
          <a:p>
            <a:pPr lvl="0"/>
            <a:r>
              <a:rPr lang="en-US" dirty="0"/>
              <a:t>Respect for privacy and for shame are important during a hospital stay </a:t>
            </a:r>
            <a:endParaRPr lang="cs-CZ" dirty="0"/>
          </a:p>
          <a:p>
            <a:pPr marL="0" lvl="0" indent="0">
              <a:buNone/>
            </a:pPr>
            <a:endParaRPr lang="cs-CZ" dirty="0"/>
          </a:p>
          <a:p>
            <a:pPr lvl="0"/>
            <a:endParaRPr lang="cs-CZ" dirty="0"/>
          </a:p>
          <a:p>
            <a:pPr lvl="0"/>
            <a:endParaRPr lang="cs-CZ" dirty="0"/>
          </a:p>
          <a:p>
            <a:pPr lvl="0"/>
            <a:endParaRPr lang="cs-CZ" dirty="0"/>
          </a:p>
          <a:p>
            <a:pPr marL="0" lvl="0" indent="0">
              <a:buNone/>
            </a:pPr>
            <a:endParaRPr lang="cs-CZ" dirty="0"/>
          </a:p>
          <a:p>
            <a:pPr marL="0" lvl="0" indent="0">
              <a:buNone/>
            </a:pPr>
            <a:endParaRPr lang="cs-CZ" dirty="0"/>
          </a:p>
          <a:p>
            <a:pPr marL="0" indent="0">
              <a:buNone/>
            </a:pPr>
            <a:endParaRPr lang="pl-PL" dirty="0"/>
          </a:p>
        </p:txBody>
      </p:sp>
      <p:pic>
        <p:nvPicPr>
          <p:cNvPr id="5" name="Obrázek 4">
            <a:extLst>
              <a:ext uri="{FF2B5EF4-FFF2-40B4-BE49-F238E27FC236}">
                <a16:creationId xmlns:a16="http://schemas.microsoft.com/office/drawing/2014/main" id="{38CA9425-A422-4A45-893C-DC1E5482D46E}"/>
              </a:ext>
            </a:extLst>
          </p:cNvPr>
          <p:cNvPicPr>
            <a:picLocks noChangeAspect="1"/>
          </p:cNvPicPr>
          <p:nvPr/>
        </p:nvPicPr>
        <p:blipFill>
          <a:blip r:embed="rId2"/>
          <a:stretch>
            <a:fillRect/>
          </a:stretch>
        </p:blipFill>
        <p:spPr>
          <a:xfrm>
            <a:off x="10033232" y="161147"/>
            <a:ext cx="1916955" cy="1275455"/>
          </a:xfrm>
          <a:prstGeom prst="rect">
            <a:avLst/>
          </a:prstGeom>
        </p:spPr>
      </p:pic>
    </p:spTree>
    <p:extLst>
      <p:ext uri="{BB962C8B-B14F-4D97-AF65-F5344CB8AC3E}">
        <p14:creationId xmlns:p14="http://schemas.microsoft.com/office/powerpoint/2010/main" val="1660677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FD7E1E-C73F-4095-A1B3-83B00B68859A}"/>
              </a:ext>
            </a:extLst>
          </p:cNvPr>
          <p:cNvSpPr>
            <a:spLocks noGrp="1"/>
          </p:cNvSpPr>
          <p:nvPr>
            <p:ph type="title"/>
          </p:nvPr>
        </p:nvSpPr>
        <p:spPr>
          <a:xfrm>
            <a:off x="133758" y="285231"/>
            <a:ext cx="11060244" cy="460493"/>
          </a:xfrm>
        </p:spPr>
        <p:txBody>
          <a:bodyPr>
            <a:normAutofit fontScale="90000"/>
          </a:bodyPr>
          <a:lstStyle/>
          <a:p>
            <a:r>
              <a:rPr lang="pl-PL" sz="3100" b="1" dirty="0">
                <a:solidFill>
                  <a:prstClr val="black"/>
                </a:solidFill>
                <a:latin typeface="Calibri" panose="020F0502020204030204"/>
              </a:rPr>
              <a:t>                 VIETNAMESE</a:t>
            </a:r>
            <a:r>
              <a:rPr lang="pl-PL" sz="3100" b="1" dirty="0">
                <a:solidFill>
                  <a:srgbClr val="002060"/>
                </a:solidFill>
                <a:latin typeface="Calibri" panose="020F0502020204030204"/>
              </a:rPr>
              <a:t> </a:t>
            </a:r>
            <a:endParaRPr lang="pl-PL" b="1" dirty="0">
              <a:solidFill>
                <a:srgbClr val="002060"/>
              </a:solidFill>
              <a:latin typeface="+mn-lt"/>
            </a:endParaRPr>
          </a:p>
        </p:txBody>
      </p:sp>
      <p:sp>
        <p:nvSpPr>
          <p:cNvPr id="3" name="Symbol zastępczy zawartości 2">
            <a:extLst>
              <a:ext uri="{FF2B5EF4-FFF2-40B4-BE49-F238E27FC236}">
                <a16:creationId xmlns:a16="http://schemas.microsoft.com/office/drawing/2014/main" id="{934BCF95-039D-4197-8C5E-B5E94FDF3897}"/>
              </a:ext>
            </a:extLst>
          </p:cNvPr>
          <p:cNvSpPr>
            <a:spLocks noGrp="1"/>
          </p:cNvSpPr>
          <p:nvPr>
            <p:ph idx="1"/>
          </p:nvPr>
        </p:nvSpPr>
        <p:spPr>
          <a:xfrm>
            <a:off x="539646" y="1127464"/>
            <a:ext cx="10814154" cy="5569390"/>
          </a:xfrm>
        </p:spPr>
        <p:txBody>
          <a:bodyPr>
            <a:normAutofit fontScale="92500" lnSpcReduction="20000"/>
          </a:bodyPr>
          <a:lstStyle/>
          <a:p>
            <a:r>
              <a:rPr lang="en-US" dirty="0"/>
              <a:t>In prevention, they use various forms of relaxation</a:t>
            </a:r>
            <a:endParaRPr lang="cs-CZ" dirty="0"/>
          </a:p>
          <a:p>
            <a:r>
              <a:rPr lang="en-US" dirty="0"/>
              <a:t>Vietnamese actively take care of their health, eat healthy, play sports</a:t>
            </a:r>
            <a:endParaRPr lang="cs-CZ" dirty="0"/>
          </a:p>
          <a:p>
            <a:pPr lvl="0"/>
            <a:r>
              <a:rPr lang="en-US" dirty="0"/>
              <a:t>Personal hygiene is very important for </a:t>
            </a:r>
            <a:r>
              <a:rPr lang="cs-CZ" dirty="0" err="1"/>
              <a:t>them</a:t>
            </a:r>
            <a:r>
              <a:rPr lang="en-US" dirty="0"/>
              <a:t>, </a:t>
            </a:r>
            <a:r>
              <a:rPr lang="cs-CZ" dirty="0" err="1"/>
              <a:t>they</a:t>
            </a:r>
            <a:r>
              <a:rPr lang="cs-CZ" dirty="0"/>
              <a:t> </a:t>
            </a:r>
            <a:r>
              <a:rPr lang="en-US" dirty="0"/>
              <a:t>prefer to do it themselves. If they can't, they prefer to be helped by a family member of the same sex</a:t>
            </a:r>
            <a:endParaRPr lang="cs-CZ" dirty="0"/>
          </a:p>
          <a:p>
            <a:pPr lvl="0"/>
            <a:r>
              <a:rPr lang="cs-CZ" dirty="0"/>
              <a:t>T</a:t>
            </a:r>
            <a:r>
              <a:rPr lang="en-US" dirty="0"/>
              <a:t>hey like warm, soft food (e.g. pure broth with vegetables and rice)</a:t>
            </a:r>
            <a:r>
              <a:rPr lang="cs-CZ" dirty="0"/>
              <a:t>,</a:t>
            </a:r>
            <a:r>
              <a:rPr lang="en-US" dirty="0"/>
              <a:t> </a:t>
            </a:r>
            <a:r>
              <a:rPr lang="cs-CZ" dirty="0"/>
              <a:t>f</a:t>
            </a:r>
            <a:r>
              <a:rPr lang="en-US" dirty="0" err="1"/>
              <a:t>ew</a:t>
            </a:r>
            <a:r>
              <a:rPr lang="en-US" dirty="0"/>
              <a:t> salts
They drink a lot, especially tea or water of room temperature, tea without lemon and without sugar, diluted with water
</a:t>
            </a:r>
            <a:r>
              <a:rPr lang="en-US" b="1" dirty="0"/>
              <a:t>Most Vietnamese do not tolerate lactose</a:t>
            </a:r>
            <a:r>
              <a:rPr lang="cs-CZ" b="1" dirty="0"/>
              <a:t>!</a:t>
            </a:r>
            <a:endParaRPr lang="cs-CZ" dirty="0"/>
          </a:p>
          <a:p>
            <a:pPr lvl="0"/>
            <a:r>
              <a:rPr lang="en-US" dirty="0"/>
              <a:t>In the period of illness, they eat rice porridge, a lot of vegetables and fruit</a:t>
            </a:r>
            <a:r>
              <a:rPr lang="cs-CZ" dirty="0"/>
              <a:t>s</a:t>
            </a:r>
          </a:p>
          <a:p>
            <a:pPr lvl="0"/>
            <a:r>
              <a:rPr lang="cs-CZ" dirty="0" err="1"/>
              <a:t>They</a:t>
            </a:r>
            <a:r>
              <a:rPr lang="en-US" dirty="0"/>
              <a:t> take food as a medicine, according to somatic problems they also choose a specific diet
During hospitalization, the family brings the sick person his favorite food</a:t>
            </a:r>
            <a:endParaRPr lang="cs-CZ" dirty="0"/>
          </a:p>
          <a:p>
            <a:pPr lvl="0"/>
            <a:r>
              <a:rPr lang="en-US" b="1" dirty="0"/>
              <a:t>They do not accept anything cold through the mouth</a:t>
            </a:r>
            <a:r>
              <a:rPr lang="cs-CZ" b="1" dirty="0"/>
              <a:t>!</a:t>
            </a:r>
          </a:p>
          <a:p>
            <a:pPr marL="0" lvl="0" indent="0">
              <a:buNone/>
            </a:pPr>
            <a:r>
              <a:rPr lang="cs-CZ" sz="1800" dirty="0"/>
              <a:t>Play a </a:t>
            </a:r>
            <a:r>
              <a:rPr lang="cs-CZ" sz="1800" dirty="0" err="1"/>
              <a:t>situation</a:t>
            </a:r>
            <a:r>
              <a:rPr lang="cs-CZ" sz="1800" dirty="0"/>
              <a:t> – </a:t>
            </a:r>
            <a:r>
              <a:rPr lang="cs-CZ" sz="1800" dirty="0" err="1"/>
              <a:t>old</a:t>
            </a:r>
            <a:r>
              <a:rPr lang="cs-CZ" sz="1800" dirty="0"/>
              <a:t> </a:t>
            </a:r>
            <a:r>
              <a:rPr lang="cs-CZ" sz="1800" dirty="0" err="1"/>
              <a:t>Vietnamese</a:t>
            </a:r>
            <a:r>
              <a:rPr lang="cs-CZ" sz="1800" dirty="0"/>
              <a:t> man </a:t>
            </a:r>
            <a:r>
              <a:rPr lang="cs-CZ" sz="1800" dirty="0" err="1"/>
              <a:t>coming</a:t>
            </a:r>
            <a:r>
              <a:rPr lang="cs-CZ" sz="1800" dirty="0"/>
              <a:t> to ambulance </a:t>
            </a:r>
            <a:r>
              <a:rPr lang="cs-CZ" sz="1800" dirty="0" err="1"/>
              <a:t>with</a:t>
            </a:r>
            <a:r>
              <a:rPr lang="cs-CZ" sz="1800" dirty="0"/>
              <a:t> </a:t>
            </a:r>
            <a:r>
              <a:rPr lang="cs-CZ" sz="1800" dirty="0" err="1"/>
              <a:t>pain</a:t>
            </a:r>
            <a:r>
              <a:rPr lang="cs-CZ" sz="1800" dirty="0"/>
              <a:t> in leg </a:t>
            </a:r>
            <a:r>
              <a:rPr lang="cs-CZ" sz="1800" dirty="0" err="1"/>
              <a:t>after</a:t>
            </a:r>
            <a:r>
              <a:rPr lang="cs-CZ" sz="1800" dirty="0"/>
              <a:t> he </a:t>
            </a:r>
            <a:r>
              <a:rPr lang="cs-CZ" sz="1800" dirty="0" err="1"/>
              <a:t>felt</a:t>
            </a:r>
            <a:r>
              <a:rPr lang="cs-CZ" sz="1800" dirty="0"/>
              <a:t> on street, he </a:t>
            </a:r>
            <a:r>
              <a:rPr lang="cs-CZ" sz="1800" dirty="0" err="1"/>
              <a:t>is</a:t>
            </a:r>
            <a:r>
              <a:rPr lang="cs-CZ" sz="1800" dirty="0"/>
              <a:t> </a:t>
            </a:r>
            <a:r>
              <a:rPr lang="cs-CZ" sz="1800" dirty="0" err="1"/>
              <a:t>with</a:t>
            </a:r>
            <a:r>
              <a:rPr lang="cs-CZ" sz="1800" dirty="0"/>
              <a:t> his </a:t>
            </a:r>
            <a:r>
              <a:rPr lang="cs-CZ" sz="1800" dirty="0" err="1"/>
              <a:t>wife</a:t>
            </a:r>
            <a:r>
              <a:rPr lang="cs-CZ" sz="1800" dirty="0"/>
              <a:t>, </a:t>
            </a:r>
            <a:r>
              <a:rPr lang="cs-CZ" sz="1800" dirty="0" err="1"/>
              <a:t>the</a:t>
            </a:r>
            <a:r>
              <a:rPr lang="cs-CZ" sz="1800" dirty="0"/>
              <a:t> leg </a:t>
            </a:r>
            <a:r>
              <a:rPr lang="cs-CZ" sz="1800" dirty="0" err="1"/>
              <a:t>is</a:t>
            </a:r>
            <a:r>
              <a:rPr lang="cs-CZ" sz="1800" dirty="0"/>
              <a:t> </a:t>
            </a:r>
            <a:r>
              <a:rPr lang="cs-CZ" sz="1800" dirty="0" err="1"/>
              <a:t>dirty</a:t>
            </a:r>
            <a:r>
              <a:rPr lang="cs-CZ" sz="1800" dirty="0"/>
              <a:t> and </a:t>
            </a:r>
            <a:r>
              <a:rPr lang="cs-CZ" sz="1800" dirty="0" err="1"/>
              <a:t>bleeding</a:t>
            </a:r>
            <a:r>
              <a:rPr lang="cs-CZ" sz="1800" dirty="0"/>
              <a:t>, </a:t>
            </a:r>
            <a:r>
              <a:rPr lang="cs-CZ" sz="1800" dirty="0" err="1"/>
              <a:t>fractured</a:t>
            </a:r>
            <a:r>
              <a:rPr lang="cs-CZ" sz="1800" dirty="0"/>
              <a:t> bone </a:t>
            </a:r>
            <a:r>
              <a:rPr lang="cs-CZ" sz="1800" dirty="0" err="1"/>
              <a:t>is</a:t>
            </a:r>
            <a:r>
              <a:rPr lang="cs-CZ" sz="1800" dirty="0"/>
              <a:t> </a:t>
            </a:r>
            <a:r>
              <a:rPr lang="cs-CZ" sz="1800" dirty="0" err="1"/>
              <a:t>visible</a:t>
            </a:r>
            <a:endParaRPr lang="cs-CZ" dirty="0"/>
          </a:p>
          <a:p>
            <a:pPr lvl="0"/>
            <a:endParaRPr lang="cs-CZ" dirty="0"/>
          </a:p>
          <a:p>
            <a:pPr lvl="0"/>
            <a:endParaRPr lang="cs-CZ" dirty="0"/>
          </a:p>
          <a:p>
            <a:pPr lvl="0"/>
            <a:endParaRPr lang="cs-CZ" dirty="0"/>
          </a:p>
          <a:p>
            <a:pPr marL="0" lvl="0" indent="0">
              <a:buNone/>
            </a:pPr>
            <a:endParaRPr lang="cs-CZ" dirty="0"/>
          </a:p>
          <a:p>
            <a:pPr marL="0" lvl="0" indent="0">
              <a:buNone/>
            </a:pPr>
            <a:endParaRPr lang="cs-CZ" dirty="0"/>
          </a:p>
          <a:p>
            <a:pPr marL="0" indent="0">
              <a:buNone/>
            </a:pPr>
            <a:endParaRPr lang="pl-PL" dirty="0"/>
          </a:p>
        </p:txBody>
      </p:sp>
      <p:pic>
        <p:nvPicPr>
          <p:cNvPr id="5" name="Obrázek 4">
            <a:extLst>
              <a:ext uri="{FF2B5EF4-FFF2-40B4-BE49-F238E27FC236}">
                <a16:creationId xmlns:a16="http://schemas.microsoft.com/office/drawing/2014/main" id="{38CA9425-A422-4A45-893C-DC1E5482D46E}"/>
              </a:ext>
            </a:extLst>
          </p:cNvPr>
          <p:cNvPicPr>
            <a:picLocks noChangeAspect="1"/>
          </p:cNvPicPr>
          <p:nvPr/>
        </p:nvPicPr>
        <p:blipFill>
          <a:blip r:embed="rId2"/>
          <a:stretch>
            <a:fillRect/>
          </a:stretch>
        </p:blipFill>
        <p:spPr>
          <a:xfrm>
            <a:off x="10145271" y="109322"/>
            <a:ext cx="1912971" cy="1272804"/>
          </a:xfrm>
          <a:prstGeom prst="rect">
            <a:avLst/>
          </a:prstGeom>
        </p:spPr>
      </p:pic>
    </p:spTree>
    <p:extLst>
      <p:ext uri="{BB962C8B-B14F-4D97-AF65-F5344CB8AC3E}">
        <p14:creationId xmlns:p14="http://schemas.microsoft.com/office/powerpoint/2010/main" val="412437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397FBB-6C0F-40AD-A234-42F6D60922A4}"/>
              </a:ext>
            </a:extLst>
          </p:cNvPr>
          <p:cNvSpPr>
            <a:spLocks noGrp="1"/>
          </p:cNvSpPr>
          <p:nvPr>
            <p:ph type="title"/>
          </p:nvPr>
        </p:nvSpPr>
        <p:spPr>
          <a:xfrm>
            <a:off x="1882066" y="365125"/>
            <a:ext cx="9471734" cy="389477"/>
          </a:xfrm>
        </p:spPr>
        <p:txBody>
          <a:bodyPr>
            <a:normAutofit fontScale="90000"/>
          </a:bodyPr>
          <a:lstStyle/>
          <a:p>
            <a:r>
              <a:rPr lang="cs-CZ" dirty="0"/>
              <a:t>Podmínka splnění předmětu - zápočet</a:t>
            </a:r>
          </a:p>
        </p:txBody>
      </p:sp>
      <p:sp>
        <p:nvSpPr>
          <p:cNvPr id="3" name="Zástupný symbol pro obsah 2">
            <a:extLst>
              <a:ext uri="{FF2B5EF4-FFF2-40B4-BE49-F238E27FC236}">
                <a16:creationId xmlns:a16="http://schemas.microsoft.com/office/drawing/2014/main" id="{F9370FD9-27C1-4EEA-8679-8730A9D5DF46}"/>
              </a:ext>
            </a:extLst>
          </p:cNvPr>
          <p:cNvSpPr>
            <a:spLocks noGrp="1"/>
          </p:cNvSpPr>
          <p:nvPr>
            <p:ph idx="1"/>
          </p:nvPr>
        </p:nvSpPr>
        <p:spPr>
          <a:xfrm>
            <a:off x="310717" y="1518082"/>
            <a:ext cx="11487705" cy="4154750"/>
          </a:xfrm>
        </p:spPr>
        <p:txBody>
          <a:bodyPr>
            <a:normAutofit/>
          </a:bodyPr>
          <a:lstStyle/>
          <a:p>
            <a:pPr marL="0" indent="0">
              <a:buNone/>
            </a:pPr>
            <a:r>
              <a:rPr lang="cs-CZ" sz="2000" b="1" dirty="0"/>
              <a:t>Podmínkou udělení zápočtu je:</a:t>
            </a:r>
          </a:p>
          <a:p>
            <a:r>
              <a:rPr lang="cs-CZ" sz="2000" dirty="0"/>
              <a:t>1) účast na výuce (viz sylabus předmětu) – 80% </a:t>
            </a:r>
            <a:br>
              <a:rPr lang="cs-CZ" sz="2000" dirty="0"/>
            </a:br>
            <a:r>
              <a:rPr lang="cs-CZ" sz="2000" dirty="0"/>
              <a:t>(možnost 1x absence, další absence s lékařským potvrzením o nemoci, hospitalizaci)</a:t>
            </a:r>
          </a:p>
          <a:p>
            <a:endParaRPr lang="cs-CZ" sz="2000" dirty="0"/>
          </a:p>
          <a:p>
            <a:r>
              <a:rPr lang="cs-CZ" sz="2000" dirty="0"/>
              <a:t>2) Seminární prezentace – vypracování prezentace formou PPT na jedno z témat probíraných ve výuce, také viz. sylabus, její přednes na závěrečné hodině 4.4. 2023</a:t>
            </a:r>
          </a:p>
          <a:p>
            <a:endParaRPr lang="cs-CZ" sz="2000" dirty="0"/>
          </a:p>
          <a:p>
            <a:r>
              <a:rPr lang="cs-CZ" sz="2000" dirty="0"/>
              <a:t>V případě absence na poslední hodině nebo v případě více absencí na přednáškách budou stanoveny požadavky navíc individuálně (AJ text na A4)</a:t>
            </a:r>
          </a:p>
          <a:p>
            <a:endParaRPr lang="cs-CZ" sz="2000" b="1" dirty="0"/>
          </a:p>
        </p:txBody>
      </p:sp>
    </p:spTree>
    <p:extLst>
      <p:ext uri="{BB962C8B-B14F-4D97-AF65-F5344CB8AC3E}">
        <p14:creationId xmlns:p14="http://schemas.microsoft.com/office/powerpoint/2010/main" val="250720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FD7E1E-C73F-4095-A1B3-83B00B68859A}"/>
              </a:ext>
            </a:extLst>
          </p:cNvPr>
          <p:cNvSpPr>
            <a:spLocks noGrp="1"/>
          </p:cNvSpPr>
          <p:nvPr>
            <p:ph type="title"/>
          </p:nvPr>
        </p:nvSpPr>
        <p:spPr>
          <a:xfrm>
            <a:off x="133758" y="285231"/>
            <a:ext cx="11060244" cy="460493"/>
          </a:xfrm>
        </p:spPr>
        <p:txBody>
          <a:bodyPr>
            <a:normAutofit fontScale="90000"/>
          </a:bodyPr>
          <a:lstStyle/>
          <a:p>
            <a:r>
              <a:rPr lang="pl-PL" sz="3100" b="1" dirty="0">
                <a:solidFill>
                  <a:prstClr val="black"/>
                </a:solidFill>
                <a:latin typeface="Calibri" panose="020F0502020204030204"/>
              </a:rPr>
              <a:t>                 UKRAINIANS</a:t>
            </a:r>
            <a:endParaRPr lang="pl-PL" b="1" dirty="0">
              <a:solidFill>
                <a:srgbClr val="002060"/>
              </a:solidFill>
              <a:latin typeface="+mn-lt"/>
            </a:endParaRPr>
          </a:p>
        </p:txBody>
      </p:sp>
      <p:sp>
        <p:nvSpPr>
          <p:cNvPr id="3" name="Symbol zastępczy zawartości 2">
            <a:extLst>
              <a:ext uri="{FF2B5EF4-FFF2-40B4-BE49-F238E27FC236}">
                <a16:creationId xmlns:a16="http://schemas.microsoft.com/office/drawing/2014/main" id="{934BCF95-039D-4197-8C5E-B5E94FDF3897}"/>
              </a:ext>
            </a:extLst>
          </p:cNvPr>
          <p:cNvSpPr>
            <a:spLocks noGrp="1"/>
          </p:cNvSpPr>
          <p:nvPr>
            <p:ph idx="1"/>
          </p:nvPr>
        </p:nvSpPr>
        <p:spPr>
          <a:xfrm>
            <a:off x="539646" y="1127464"/>
            <a:ext cx="11518596" cy="5569390"/>
          </a:xfrm>
        </p:spPr>
        <p:txBody>
          <a:bodyPr>
            <a:normAutofit/>
          </a:bodyPr>
          <a:lstStyle/>
          <a:p>
            <a:pPr lvl="0"/>
            <a:r>
              <a:rPr lang="en-US" sz="2400" dirty="0"/>
              <a:t>The official language is Ukrainian</a:t>
            </a:r>
            <a:endParaRPr lang="cs-CZ" sz="2400" dirty="0"/>
          </a:p>
          <a:p>
            <a:pPr lvl="0"/>
            <a:r>
              <a:rPr lang="en-US" sz="2400" dirty="0"/>
              <a:t>Ukrainians are welcoming and communicative</a:t>
            </a:r>
            <a:endParaRPr lang="cs-CZ" sz="2400" dirty="0"/>
          </a:p>
          <a:p>
            <a:r>
              <a:rPr lang="en-US" sz="2400" dirty="0"/>
              <a:t>They are very straightforward and say everything as they feel</a:t>
            </a:r>
            <a:r>
              <a:rPr lang="cs-CZ" sz="2400" dirty="0"/>
              <a:t> </a:t>
            </a:r>
            <a:r>
              <a:rPr lang="cs-CZ" sz="2400" dirty="0" err="1"/>
              <a:t>directly</a:t>
            </a:r>
            <a:r>
              <a:rPr lang="en-US" sz="2400" dirty="0"/>
              <a:t>
The central element of non-verbal communication is a face-to-face look, thereby expressing trust and respect for the other person
</a:t>
            </a:r>
            <a:r>
              <a:rPr lang="cs-CZ" sz="2400" dirty="0"/>
              <a:t>G</a:t>
            </a:r>
            <a:r>
              <a:rPr lang="en-US" sz="2400" dirty="0" err="1"/>
              <a:t>reeting</a:t>
            </a:r>
            <a:r>
              <a:rPr lang="en-US" sz="2400" dirty="0"/>
              <a:t> by shaking hands is practiced during the meeting and farewell</a:t>
            </a:r>
            <a:r>
              <a:rPr lang="cs-CZ" sz="2400" dirty="0"/>
              <a:t>, but</a:t>
            </a:r>
            <a:r>
              <a:rPr lang="en-US" sz="2400" dirty="0"/>
              <a:t> </a:t>
            </a:r>
            <a:r>
              <a:rPr lang="en-US" sz="2400" b="1" dirty="0"/>
              <a:t>only men shake hands</a:t>
            </a:r>
            <a:endParaRPr lang="cs-CZ" sz="2400" b="1" dirty="0"/>
          </a:p>
          <a:p>
            <a:r>
              <a:rPr lang="en-US" sz="2400" dirty="0"/>
              <a:t>Ukrainian society is more patriarchal, the family is the fundamental value of society</a:t>
            </a:r>
            <a:endParaRPr lang="cs-CZ" sz="2400" dirty="0"/>
          </a:p>
          <a:p>
            <a:pPr lvl="0"/>
            <a:r>
              <a:rPr lang="en-US" sz="2400" dirty="0"/>
              <a:t>Ukrainian patients are usually very disciplined</a:t>
            </a:r>
            <a:r>
              <a:rPr lang="cs-CZ" sz="2400" dirty="0"/>
              <a:t>, t</a:t>
            </a:r>
            <a:r>
              <a:rPr lang="en-US" sz="2400" dirty="0"/>
              <a:t>hey willingly adapt and understand the regime rules of the department</a:t>
            </a:r>
            <a:endParaRPr lang="cs-CZ" sz="2400" dirty="0"/>
          </a:p>
          <a:p>
            <a:r>
              <a:rPr lang="cs-CZ" sz="2400" dirty="0"/>
              <a:t>P</a:t>
            </a:r>
            <a:r>
              <a:rPr lang="en-US" sz="2400" dirty="0" err="1"/>
              <a:t>roblems</a:t>
            </a:r>
            <a:r>
              <a:rPr lang="en-US" sz="2400" dirty="0"/>
              <a:t> can </a:t>
            </a:r>
            <a:r>
              <a:rPr lang="cs-CZ" sz="2400" dirty="0" err="1"/>
              <a:t>ocure</a:t>
            </a:r>
            <a:r>
              <a:rPr lang="cs-CZ" sz="2400" dirty="0"/>
              <a:t> </a:t>
            </a:r>
            <a:r>
              <a:rPr lang="cs-CZ" sz="2400" dirty="0" err="1"/>
              <a:t>due</a:t>
            </a:r>
            <a:r>
              <a:rPr lang="cs-CZ" sz="2400" dirty="0"/>
              <a:t> </a:t>
            </a:r>
            <a:r>
              <a:rPr lang="en-US" sz="2400" dirty="0"/>
              <a:t>to ignorance of the language of the majority of society and thus misunderstanding of the information provided
They eat mostly very healthy, preferring fish, vegetables</a:t>
            </a:r>
            <a:endParaRPr lang="cs-CZ" sz="2400" dirty="0"/>
          </a:p>
          <a:p>
            <a:endParaRPr lang="cs-CZ" sz="2400" dirty="0"/>
          </a:p>
          <a:p>
            <a:pPr lvl="0"/>
            <a:endParaRPr lang="cs-CZ" sz="2400" dirty="0"/>
          </a:p>
          <a:p>
            <a:pPr lvl="0"/>
            <a:endParaRPr lang="cs-CZ" sz="2400" dirty="0"/>
          </a:p>
          <a:p>
            <a:pPr lvl="0"/>
            <a:endParaRPr lang="cs-CZ" sz="2400" dirty="0"/>
          </a:p>
          <a:p>
            <a:pPr lvl="0"/>
            <a:endParaRPr lang="cs-CZ" sz="2400" dirty="0"/>
          </a:p>
          <a:p>
            <a:pPr marL="0" lvl="0" indent="0">
              <a:buNone/>
            </a:pPr>
            <a:endParaRPr lang="cs-CZ" sz="2400" dirty="0"/>
          </a:p>
          <a:p>
            <a:pPr marL="0" lvl="0" indent="0">
              <a:buNone/>
            </a:pPr>
            <a:endParaRPr lang="cs-CZ" sz="2400" dirty="0"/>
          </a:p>
          <a:p>
            <a:pPr marL="0" indent="0">
              <a:buNone/>
            </a:pPr>
            <a:endParaRPr lang="pl-PL" sz="2400" dirty="0"/>
          </a:p>
        </p:txBody>
      </p:sp>
      <p:pic>
        <p:nvPicPr>
          <p:cNvPr id="4" name="Obrázek 3">
            <a:extLst>
              <a:ext uri="{FF2B5EF4-FFF2-40B4-BE49-F238E27FC236}">
                <a16:creationId xmlns:a16="http://schemas.microsoft.com/office/drawing/2014/main" id="{DB4A171E-0EEA-4516-A2E3-9D2D202D1A9E}"/>
              </a:ext>
            </a:extLst>
          </p:cNvPr>
          <p:cNvPicPr>
            <a:picLocks noChangeAspect="1"/>
          </p:cNvPicPr>
          <p:nvPr/>
        </p:nvPicPr>
        <p:blipFill>
          <a:blip r:embed="rId2"/>
          <a:stretch>
            <a:fillRect/>
          </a:stretch>
        </p:blipFill>
        <p:spPr>
          <a:xfrm>
            <a:off x="10376169" y="95993"/>
            <a:ext cx="1682073" cy="1129126"/>
          </a:xfrm>
          <a:prstGeom prst="rect">
            <a:avLst/>
          </a:prstGeom>
        </p:spPr>
      </p:pic>
    </p:spTree>
    <p:extLst>
      <p:ext uri="{BB962C8B-B14F-4D97-AF65-F5344CB8AC3E}">
        <p14:creationId xmlns:p14="http://schemas.microsoft.com/office/powerpoint/2010/main" val="2243032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FD7E1E-C73F-4095-A1B3-83B00B68859A}"/>
              </a:ext>
            </a:extLst>
          </p:cNvPr>
          <p:cNvSpPr>
            <a:spLocks noGrp="1"/>
          </p:cNvSpPr>
          <p:nvPr>
            <p:ph type="title"/>
          </p:nvPr>
        </p:nvSpPr>
        <p:spPr>
          <a:xfrm>
            <a:off x="133757" y="285231"/>
            <a:ext cx="11123127" cy="469371"/>
          </a:xfrm>
        </p:spPr>
        <p:txBody>
          <a:bodyPr>
            <a:normAutofit fontScale="90000"/>
          </a:bodyPr>
          <a:lstStyle/>
          <a:p>
            <a:r>
              <a:rPr lang="pl-PL" sz="3100" b="1" dirty="0">
                <a:solidFill>
                  <a:prstClr val="black"/>
                </a:solidFill>
                <a:latin typeface="Calibri" panose="020F0502020204030204"/>
              </a:rPr>
              <a:t>                 ROMA(NY)</a:t>
            </a:r>
            <a:endParaRPr lang="pl-PL" b="1" dirty="0">
              <a:solidFill>
                <a:srgbClr val="002060"/>
              </a:solidFill>
              <a:latin typeface="+mn-lt"/>
            </a:endParaRPr>
          </a:p>
        </p:txBody>
      </p:sp>
      <p:sp>
        <p:nvSpPr>
          <p:cNvPr id="3" name="Symbol zastępczy zawartości 2">
            <a:extLst>
              <a:ext uri="{FF2B5EF4-FFF2-40B4-BE49-F238E27FC236}">
                <a16:creationId xmlns:a16="http://schemas.microsoft.com/office/drawing/2014/main" id="{934BCF95-039D-4197-8C5E-B5E94FDF3897}"/>
              </a:ext>
            </a:extLst>
          </p:cNvPr>
          <p:cNvSpPr>
            <a:spLocks noGrp="1"/>
          </p:cNvSpPr>
          <p:nvPr>
            <p:ph idx="1"/>
          </p:nvPr>
        </p:nvSpPr>
        <p:spPr>
          <a:xfrm>
            <a:off x="220050" y="964733"/>
            <a:ext cx="11518596" cy="5483343"/>
          </a:xfrm>
        </p:spPr>
        <p:txBody>
          <a:bodyPr>
            <a:normAutofit fontScale="92500" lnSpcReduction="10000"/>
          </a:bodyPr>
          <a:lstStyle/>
          <a:p>
            <a:r>
              <a:rPr lang="en-US" dirty="0"/>
              <a:t>The common language is Romani</a:t>
            </a:r>
            <a:endParaRPr lang="cs-CZ" dirty="0"/>
          </a:p>
          <a:p>
            <a:r>
              <a:rPr lang="en-US" dirty="0"/>
              <a:t>In particular, they need an extended family for their lives
Roma culture is not homogeneous, subject to local influences and is very diverse in different areas
The way of non-verbal and verbal </a:t>
            </a:r>
            <a:r>
              <a:rPr lang="en-US" b="1" dirty="0"/>
              <a:t>communication is very lively</a:t>
            </a:r>
            <a:r>
              <a:rPr lang="cs-CZ" b="1" dirty="0"/>
              <a:t>, </a:t>
            </a:r>
            <a:r>
              <a:rPr lang="en-US" dirty="0"/>
              <a:t>emotional</a:t>
            </a:r>
            <a:r>
              <a:rPr lang="cs-CZ" dirty="0"/>
              <a:t>, </a:t>
            </a:r>
            <a:r>
              <a:rPr lang="cs-CZ" dirty="0" err="1"/>
              <a:t>loud</a:t>
            </a:r>
            <a:r>
              <a:rPr lang="en-US" dirty="0"/>
              <a:t>
They don't like </a:t>
            </a:r>
            <a:r>
              <a:rPr lang="en-US" b="1" dirty="0"/>
              <a:t>prolonged</a:t>
            </a:r>
            <a:r>
              <a:rPr lang="en-US" dirty="0"/>
              <a:t> eye contact
Health information should be communicated to the patient and his family
Illness is not just a matter for the individual
If a Roma is hospitalized, the whole extended family goes to visit him, often outside the visiting hours, which can lead to conflicts with medical staff
Pain </a:t>
            </a:r>
            <a:r>
              <a:rPr lang="en-US" b="1" dirty="0"/>
              <a:t>manifests</a:t>
            </a:r>
            <a:r>
              <a:rPr lang="en-US" dirty="0"/>
              <a:t> itself both </a:t>
            </a:r>
            <a:r>
              <a:rPr lang="en-US" b="1" dirty="0"/>
              <a:t>verbally</a:t>
            </a:r>
            <a:r>
              <a:rPr lang="en-US" dirty="0"/>
              <a:t> and </a:t>
            </a:r>
            <a:r>
              <a:rPr lang="en-US" b="1" dirty="0" err="1"/>
              <a:t>mimicly</a:t>
            </a:r>
            <a:r>
              <a:rPr lang="cs-CZ" dirty="0"/>
              <a:t>, t</a:t>
            </a:r>
            <a:r>
              <a:rPr lang="en-US" dirty="0"/>
              <a:t>hey cry loudly, sigh, complain, cry</a:t>
            </a:r>
            <a:r>
              <a:rPr lang="cs-CZ" dirty="0"/>
              <a:t>, t</a:t>
            </a:r>
            <a:r>
              <a:rPr lang="en-US" dirty="0"/>
              <a:t>hey are very emotional</a:t>
            </a:r>
            <a:r>
              <a:rPr lang="cs-CZ" dirty="0"/>
              <a:t> and </a:t>
            </a:r>
            <a:r>
              <a:rPr lang="en-US" dirty="0"/>
              <a:t>loud
Roma feel a </a:t>
            </a:r>
            <a:r>
              <a:rPr lang="en-US" b="1" dirty="0"/>
              <a:t>great fear of pain and death</a:t>
            </a:r>
            <a:r>
              <a:rPr lang="en-US" dirty="0"/>
              <a:t>, even if their state of health is not serious</a:t>
            </a:r>
            <a:endParaRPr lang="cs-CZ" dirty="0"/>
          </a:p>
          <a:p>
            <a:pPr lvl="0"/>
            <a:endParaRPr lang="cs-CZ" dirty="0"/>
          </a:p>
          <a:p>
            <a:pPr lvl="0"/>
            <a:endParaRPr lang="cs-CZ" dirty="0"/>
          </a:p>
          <a:p>
            <a:pPr lvl="0"/>
            <a:endParaRPr lang="cs-CZ" dirty="0"/>
          </a:p>
          <a:p>
            <a:pPr lvl="0"/>
            <a:endParaRPr lang="cs-CZ" dirty="0"/>
          </a:p>
          <a:p>
            <a:pPr lvl="0"/>
            <a:endParaRPr lang="cs-CZ" dirty="0"/>
          </a:p>
          <a:p>
            <a:pPr marL="0" lvl="0" indent="0">
              <a:buNone/>
            </a:pPr>
            <a:endParaRPr lang="cs-CZ" dirty="0"/>
          </a:p>
          <a:p>
            <a:pPr marL="0" lvl="0" indent="0">
              <a:buNone/>
            </a:pPr>
            <a:endParaRPr lang="cs-CZ" dirty="0"/>
          </a:p>
          <a:p>
            <a:pPr marL="0" indent="0">
              <a:buNone/>
            </a:pPr>
            <a:endParaRPr lang="pl-PL" dirty="0"/>
          </a:p>
        </p:txBody>
      </p:sp>
      <p:pic>
        <p:nvPicPr>
          <p:cNvPr id="5" name="Obrázek 4">
            <a:extLst>
              <a:ext uri="{FF2B5EF4-FFF2-40B4-BE49-F238E27FC236}">
                <a16:creationId xmlns:a16="http://schemas.microsoft.com/office/drawing/2014/main" id="{CB024272-10FB-4613-82AC-D7FBCCD5C531}"/>
              </a:ext>
            </a:extLst>
          </p:cNvPr>
          <p:cNvPicPr>
            <a:picLocks noChangeAspect="1"/>
          </p:cNvPicPr>
          <p:nvPr/>
        </p:nvPicPr>
        <p:blipFill>
          <a:blip r:embed="rId2"/>
          <a:stretch>
            <a:fillRect/>
          </a:stretch>
        </p:blipFill>
        <p:spPr>
          <a:xfrm>
            <a:off x="9935105" y="161146"/>
            <a:ext cx="2123137" cy="1415424"/>
          </a:xfrm>
          <a:prstGeom prst="rect">
            <a:avLst/>
          </a:prstGeom>
        </p:spPr>
      </p:pic>
    </p:spTree>
    <p:extLst>
      <p:ext uri="{BB962C8B-B14F-4D97-AF65-F5344CB8AC3E}">
        <p14:creationId xmlns:p14="http://schemas.microsoft.com/office/powerpoint/2010/main" val="424176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FD7E1E-C73F-4095-A1B3-83B00B68859A}"/>
              </a:ext>
            </a:extLst>
          </p:cNvPr>
          <p:cNvSpPr>
            <a:spLocks noGrp="1"/>
          </p:cNvSpPr>
          <p:nvPr>
            <p:ph type="title"/>
          </p:nvPr>
        </p:nvSpPr>
        <p:spPr>
          <a:xfrm>
            <a:off x="133757" y="285231"/>
            <a:ext cx="11123127" cy="469371"/>
          </a:xfrm>
        </p:spPr>
        <p:txBody>
          <a:bodyPr>
            <a:normAutofit fontScale="90000"/>
          </a:bodyPr>
          <a:lstStyle/>
          <a:p>
            <a:r>
              <a:rPr lang="pl-PL" sz="3100" b="1" dirty="0">
                <a:solidFill>
                  <a:prstClr val="black"/>
                </a:solidFill>
                <a:latin typeface="Calibri" panose="020F0502020204030204"/>
              </a:rPr>
              <a:t>                 ROMA(NY)</a:t>
            </a:r>
            <a:endParaRPr lang="pl-PL" b="1" dirty="0">
              <a:solidFill>
                <a:srgbClr val="002060"/>
              </a:solidFill>
              <a:latin typeface="+mn-lt"/>
            </a:endParaRPr>
          </a:p>
        </p:txBody>
      </p:sp>
      <p:sp>
        <p:nvSpPr>
          <p:cNvPr id="3" name="Symbol zastępczy zawartości 2">
            <a:extLst>
              <a:ext uri="{FF2B5EF4-FFF2-40B4-BE49-F238E27FC236}">
                <a16:creationId xmlns:a16="http://schemas.microsoft.com/office/drawing/2014/main" id="{934BCF95-039D-4197-8C5E-B5E94FDF3897}"/>
              </a:ext>
            </a:extLst>
          </p:cNvPr>
          <p:cNvSpPr>
            <a:spLocks noGrp="1"/>
          </p:cNvSpPr>
          <p:nvPr>
            <p:ph idx="1"/>
          </p:nvPr>
        </p:nvSpPr>
        <p:spPr>
          <a:xfrm>
            <a:off x="220050" y="1082179"/>
            <a:ext cx="11729294" cy="5490589"/>
          </a:xfrm>
        </p:spPr>
        <p:txBody>
          <a:bodyPr>
            <a:normAutofit fontScale="70000" lnSpcReduction="20000"/>
          </a:bodyPr>
          <a:lstStyle/>
          <a:p>
            <a:pPr lvl="0"/>
            <a:r>
              <a:rPr lang="en-US" dirty="0"/>
              <a:t>The</a:t>
            </a:r>
            <a:r>
              <a:rPr lang="cs-CZ" dirty="0"/>
              <a:t>y </a:t>
            </a:r>
            <a:r>
              <a:rPr lang="cs-CZ" dirty="0" err="1"/>
              <a:t>suffer</a:t>
            </a:r>
            <a:r>
              <a:rPr lang="cs-CZ" dirty="0"/>
              <a:t> </a:t>
            </a:r>
            <a:r>
              <a:rPr lang="cs-CZ" dirty="0" err="1"/>
              <a:t>from</a:t>
            </a:r>
            <a:r>
              <a:rPr lang="cs-CZ" dirty="0"/>
              <a:t> </a:t>
            </a:r>
            <a:r>
              <a:rPr lang="en-US" dirty="0"/>
              <a:t>obesity and </a:t>
            </a:r>
            <a:r>
              <a:rPr lang="en-US" dirty="0" err="1"/>
              <a:t>smokin</a:t>
            </a:r>
            <a:r>
              <a:rPr lang="cs-CZ" dirty="0"/>
              <a:t>g</a:t>
            </a:r>
            <a:r>
              <a:rPr lang="en-US" dirty="0"/>
              <a:t>
Most visit their general practitioner</a:t>
            </a:r>
            <a:r>
              <a:rPr lang="cs-CZ" dirty="0"/>
              <a:t>;</a:t>
            </a:r>
            <a:r>
              <a:rPr lang="en-US" dirty="0"/>
              <a:t> </a:t>
            </a:r>
            <a:r>
              <a:rPr lang="cs-CZ" dirty="0"/>
              <a:t>p</a:t>
            </a:r>
            <a:r>
              <a:rPr lang="en-US" dirty="0" err="1"/>
              <a:t>revention</a:t>
            </a:r>
            <a:r>
              <a:rPr lang="en-US" dirty="0"/>
              <a:t> at specialized doctors </a:t>
            </a:r>
            <a:r>
              <a:rPr lang="cs-CZ" dirty="0"/>
              <a:t>(</a:t>
            </a:r>
            <a:r>
              <a:rPr lang="en-US" dirty="0"/>
              <a:t>gynecologists, dentists, ophthalmologists</a:t>
            </a:r>
            <a:r>
              <a:rPr lang="cs-CZ" dirty="0"/>
              <a:t>)</a:t>
            </a:r>
            <a:r>
              <a:rPr lang="en-US" dirty="0"/>
              <a:t> </a:t>
            </a:r>
            <a:r>
              <a:rPr lang="en-US" dirty="0" err="1"/>
              <a:t>neglec</a:t>
            </a:r>
            <a:r>
              <a:rPr lang="cs-CZ" dirty="0"/>
              <a:t>t</a:t>
            </a:r>
          </a:p>
          <a:p>
            <a:r>
              <a:rPr lang="en-US" dirty="0"/>
              <a:t>In general, Romani people do not like hospitals </a:t>
            </a:r>
            <a:r>
              <a:rPr lang="cs-CZ" dirty="0" err="1"/>
              <a:t>because</a:t>
            </a:r>
            <a:r>
              <a:rPr lang="en-US" dirty="0"/>
              <a:t> there is a high incidence of disease, bacteria and death</a:t>
            </a:r>
            <a:endParaRPr lang="cs-CZ" dirty="0"/>
          </a:p>
          <a:p>
            <a:pPr lvl="0"/>
            <a:r>
              <a:rPr lang="en-US" dirty="0"/>
              <a:t>In the period of illness, the Roma have a weak will and are unable to be persistent or patient patients</a:t>
            </a:r>
            <a:endParaRPr lang="cs-CZ" dirty="0"/>
          </a:p>
          <a:p>
            <a:pPr lvl="0"/>
            <a:r>
              <a:rPr lang="cs-CZ" dirty="0"/>
              <a:t>T</a:t>
            </a:r>
            <a:r>
              <a:rPr lang="en-US" dirty="0"/>
              <a:t>hey perceive health professionals as someone who is to blame for the problem because he has drawn attention to it</a:t>
            </a:r>
            <a:endParaRPr lang="cs-CZ" dirty="0"/>
          </a:p>
          <a:p>
            <a:pPr lvl="0"/>
            <a:endParaRPr lang="cs-CZ" dirty="0"/>
          </a:p>
          <a:p>
            <a:pPr lvl="0"/>
            <a:r>
              <a:rPr lang="en-US" dirty="0"/>
              <a:t>When hospitalized, it is quite difficult for health professionals to take care of them, because Romani people do not trust them
Communication with the family of the hospitalized person can also be a problem 
Romani people routinely follow a treatment regimen only until the painful symptoms disappear and, if the problems subside, they stop taking medication and ignore the advice of health professionals</a:t>
            </a:r>
            <a:endParaRPr lang="cs-CZ" dirty="0"/>
          </a:p>
          <a:p>
            <a:pPr lvl="0"/>
            <a:r>
              <a:rPr lang="en-US" dirty="0"/>
              <a:t>They do not observe the use and timing of medicines</a:t>
            </a:r>
            <a:endParaRPr lang="cs-CZ" dirty="0"/>
          </a:p>
          <a:p>
            <a:pPr lvl="0"/>
            <a:endParaRPr lang="cs-CZ" dirty="0"/>
          </a:p>
          <a:p>
            <a:pPr marL="0" lvl="0" indent="0">
              <a:buNone/>
            </a:pPr>
            <a:r>
              <a:rPr lang="cs-CZ" b="1" dirty="0"/>
              <a:t>Play a </a:t>
            </a:r>
            <a:r>
              <a:rPr lang="cs-CZ" b="1" dirty="0" err="1"/>
              <a:t>situation</a:t>
            </a:r>
            <a:r>
              <a:rPr lang="cs-CZ" dirty="0"/>
              <a:t>: Roma man </a:t>
            </a:r>
            <a:r>
              <a:rPr lang="cs-CZ" dirty="0" err="1"/>
              <a:t>coming</a:t>
            </a:r>
            <a:r>
              <a:rPr lang="cs-CZ" dirty="0"/>
              <a:t> to </a:t>
            </a:r>
            <a:r>
              <a:rPr lang="cs-CZ" dirty="0" err="1"/>
              <a:t>surgery</a:t>
            </a:r>
            <a:r>
              <a:rPr lang="cs-CZ" dirty="0"/>
              <a:t>. He </a:t>
            </a:r>
            <a:r>
              <a:rPr lang="cs-CZ" dirty="0" err="1"/>
              <a:t>is</a:t>
            </a:r>
            <a:r>
              <a:rPr lang="cs-CZ" dirty="0"/>
              <a:t> </a:t>
            </a:r>
            <a:r>
              <a:rPr lang="cs-CZ" dirty="0" err="1"/>
              <a:t>afrait</a:t>
            </a:r>
            <a:r>
              <a:rPr lang="cs-CZ" dirty="0"/>
              <a:t> </a:t>
            </a:r>
            <a:r>
              <a:rPr lang="cs-CZ" dirty="0" err="1"/>
              <a:t>of</a:t>
            </a:r>
            <a:r>
              <a:rPr lang="cs-CZ" dirty="0"/>
              <a:t> </a:t>
            </a:r>
            <a:r>
              <a:rPr lang="cs-CZ" dirty="0" err="1"/>
              <a:t>the</a:t>
            </a:r>
            <a:r>
              <a:rPr lang="cs-CZ" dirty="0"/>
              <a:t> </a:t>
            </a:r>
            <a:r>
              <a:rPr lang="cs-CZ" dirty="0" err="1"/>
              <a:t>pain</a:t>
            </a:r>
            <a:r>
              <a:rPr lang="cs-CZ" dirty="0"/>
              <a:t> </a:t>
            </a:r>
            <a:r>
              <a:rPr lang="cs-CZ" dirty="0" err="1"/>
              <a:t>after</a:t>
            </a:r>
            <a:r>
              <a:rPr lang="cs-CZ" dirty="0"/>
              <a:t> </a:t>
            </a:r>
            <a:r>
              <a:rPr lang="cs-CZ" dirty="0" err="1"/>
              <a:t>surgery</a:t>
            </a:r>
            <a:r>
              <a:rPr lang="cs-CZ" dirty="0"/>
              <a:t> and </a:t>
            </a:r>
            <a:r>
              <a:rPr lang="cs-CZ" dirty="0" err="1"/>
              <a:t>hospitlaization</a:t>
            </a:r>
            <a:r>
              <a:rPr lang="cs-CZ" dirty="0"/>
              <a:t>.</a:t>
            </a:r>
          </a:p>
          <a:p>
            <a:pPr lvl="0"/>
            <a:endParaRPr lang="cs-CZ" dirty="0"/>
          </a:p>
          <a:p>
            <a:pPr lvl="0"/>
            <a:endParaRPr lang="cs-CZ" dirty="0"/>
          </a:p>
          <a:p>
            <a:pPr lvl="0"/>
            <a:endParaRPr lang="cs-CZ" dirty="0"/>
          </a:p>
          <a:p>
            <a:pPr lvl="0"/>
            <a:endParaRPr lang="cs-CZ" dirty="0"/>
          </a:p>
          <a:p>
            <a:pPr marL="0" lvl="0" indent="0">
              <a:buNone/>
            </a:pPr>
            <a:endParaRPr lang="cs-CZ" dirty="0"/>
          </a:p>
          <a:p>
            <a:pPr marL="0" lvl="0" indent="0">
              <a:buNone/>
            </a:pPr>
            <a:endParaRPr lang="cs-CZ" dirty="0"/>
          </a:p>
          <a:p>
            <a:pPr marL="0" indent="0">
              <a:buNone/>
            </a:pPr>
            <a:endParaRPr lang="pl-PL" dirty="0"/>
          </a:p>
        </p:txBody>
      </p:sp>
      <p:pic>
        <p:nvPicPr>
          <p:cNvPr id="5" name="Obrázek 4">
            <a:extLst>
              <a:ext uri="{FF2B5EF4-FFF2-40B4-BE49-F238E27FC236}">
                <a16:creationId xmlns:a16="http://schemas.microsoft.com/office/drawing/2014/main" id="{CB024272-10FB-4613-82AC-D7FBCCD5C531}"/>
              </a:ext>
            </a:extLst>
          </p:cNvPr>
          <p:cNvPicPr>
            <a:picLocks noChangeAspect="1"/>
          </p:cNvPicPr>
          <p:nvPr/>
        </p:nvPicPr>
        <p:blipFill>
          <a:blip r:embed="rId2"/>
          <a:stretch>
            <a:fillRect/>
          </a:stretch>
        </p:blipFill>
        <p:spPr>
          <a:xfrm>
            <a:off x="9935105" y="161146"/>
            <a:ext cx="2123137" cy="1415424"/>
          </a:xfrm>
          <a:prstGeom prst="rect">
            <a:avLst/>
          </a:prstGeom>
        </p:spPr>
      </p:pic>
    </p:spTree>
    <p:extLst>
      <p:ext uri="{BB962C8B-B14F-4D97-AF65-F5344CB8AC3E}">
        <p14:creationId xmlns:p14="http://schemas.microsoft.com/office/powerpoint/2010/main" val="2494160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FD7E1E-C73F-4095-A1B3-83B00B68859A}"/>
              </a:ext>
            </a:extLst>
          </p:cNvPr>
          <p:cNvSpPr>
            <a:spLocks noGrp="1"/>
          </p:cNvSpPr>
          <p:nvPr>
            <p:ph type="title"/>
          </p:nvPr>
        </p:nvSpPr>
        <p:spPr>
          <a:xfrm>
            <a:off x="133757" y="285231"/>
            <a:ext cx="11123127" cy="469371"/>
          </a:xfrm>
        </p:spPr>
        <p:txBody>
          <a:bodyPr>
            <a:normAutofit fontScale="90000"/>
          </a:bodyPr>
          <a:lstStyle/>
          <a:p>
            <a:r>
              <a:rPr lang="pl-PL" sz="3100" b="1" dirty="0">
                <a:solidFill>
                  <a:prstClr val="black"/>
                </a:solidFill>
                <a:latin typeface="Calibri" panose="020F0502020204030204"/>
              </a:rPr>
              <a:t>                 ARAB(IC) CULTURE</a:t>
            </a:r>
            <a:endParaRPr lang="pl-PL" b="1" dirty="0">
              <a:solidFill>
                <a:srgbClr val="002060"/>
              </a:solidFill>
              <a:latin typeface="+mn-lt"/>
            </a:endParaRPr>
          </a:p>
        </p:txBody>
      </p:sp>
      <p:sp>
        <p:nvSpPr>
          <p:cNvPr id="3" name="Symbol zastępczy zawartości 2">
            <a:extLst>
              <a:ext uri="{FF2B5EF4-FFF2-40B4-BE49-F238E27FC236}">
                <a16:creationId xmlns:a16="http://schemas.microsoft.com/office/drawing/2014/main" id="{934BCF95-039D-4197-8C5E-B5E94FDF3897}"/>
              </a:ext>
            </a:extLst>
          </p:cNvPr>
          <p:cNvSpPr>
            <a:spLocks noGrp="1"/>
          </p:cNvSpPr>
          <p:nvPr>
            <p:ph idx="1"/>
          </p:nvPr>
        </p:nvSpPr>
        <p:spPr>
          <a:xfrm>
            <a:off x="220050" y="878687"/>
            <a:ext cx="11729294" cy="5694082"/>
          </a:xfrm>
        </p:spPr>
        <p:txBody>
          <a:bodyPr>
            <a:normAutofit fontScale="92500" lnSpcReduction="10000"/>
          </a:bodyPr>
          <a:lstStyle/>
          <a:p>
            <a:r>
              <a:rPr lang="cs-CZ" dirty="0" err="1"/>
              <a:t>Privacy</a:t>
            </a:r>
            <a:r>
              <a:rPr lang="cs-CZ" dirty="0"/>
              <a:t> </a:t>
            </a:r>
            <a:r>
              <a:rPr lang="cs-CZ" dirty="0" err="1"/>
              <a:t>is</a:t>
            </a:r>
            <a:r>
              <a:rPr lang="cs-CZ" dirty="0"/>
              <a:t> very </a:t>
            </a:r>
            <a:r>
              <a:rPr lang="cs-CZ" dirty="0" err="1"/>
              <a:t>important</a:t>
            </a:r>
            <a:r>
              <a:rPr lang="cs-CZ" dirty="0"/>
              <a:t>
</a:t>
            </a:r>
            <a:r>
              <a:rPr lang="en-US" dirty="0"/>
              <a:t>Both women </a:t>
            </a:r>
            <a:r>
              <a:rPr lang="cs-CZ" dirty="0"/>
              <a:t>a</a:t>
            </a:r>
            <a:r>
              <a:rPr lang="en-US" dirty="0" err="1"/>
              <a:t>nd</a:t>
            </a:r>
            <a:r>
              <a:rPr lang="en-US" dirty="0"/>
              <a:t> men do not want physical contact and revealing themselves in the presence of the opposite sex</a:t>
            </a:r>
            <a:endParaRPr lang="cs-CZ" dirty="0"/>
          </a:p>
          <a:p>
            <a:r>
              <a:rPr lang="en-US" b="1" dirty="0"/>
              <a:t>Arab patient </a:t>
            </a:r>
            <a:r>
              <a:rPr lang="cs-CZ" b="1" dirty="0" err="1"/>
              <a:t>should</a:t>
            </a:r>
            <a:r>
              <a:rPr lang="cs-CZ" b="1" dirty="0"/>
              <a:t> </a:t>
            </a:r>
            <a:r>
              <a:rPr lang="cs-CZ" b="1" dirty="0" err="1"/>
              <a:t>be</a:t>
            </a:r>
            <a:r>
              <a:rPr lang="cs-CZ" b="1" dirty="0"/>
              <a:t> </a:t>
            </a:r>
            <a:r>
              <a:rPr lang="en-US" b="1" dirty="0"/>
              <a:t>treated by same-sex medical staff</a:t>
            </a:r>
            <a:endParaRPr lang="cs-CZ" b="1" dirty="0"/>
          </a:p>
          <a:p>
            <a:r>
              <a:rPr lang="en-US" dirty="0"/>
              <a:t>If possible, place the patient in a separate room
Medical personnel should </a:t>
            </a:r>
            <a:r>
              <a:rPr lang="en-US" b="1" dirty="0"/>
              <a:t>limit physical contact </a:t>
            </a:r>
            <a:r>
              <a:rPr lang="en-US" dirty="0"/>
              <a:t>to the minimum necessary and, if necessary, inform the patient of its purpose
</a:t>
            </a:r>
            <a:r>
              <a:rPr lang="en-US" b="1" dirty="0"/>
              <a:t>Do not touch </a:t>
            </a:r>
            <a:r>
              <a:rPr lang="en-US" dirty="0"/>
              <a:t>the patient's </a:t>
            </a:r>
            <a:r>
              <a:rPr lang="en-US" b="1" dirty="0"/>
              <a:t>head</a:t>
            </a:r>
            <a:r>
              <a:rPr lang="en-US" dirty="0"/>
              <a:t>, if so with great "caution"
</a:t>
            </a:r>
            <a:r>
              <a:rPr lang="cs-CZ" dirty="0" err="1"/>
              <a:t>When</a:t>
            </a:r>
            <a:r>
              <a:rPr lang="en-US" dirty="0"/>
              <a:t> inform about the state of health of an Arab woman, </a:t>
            </a:r>
            <a:r>
              <a:rPr lang="cs-CZ" dirty="0"/>
              <a:t>her </a:t>
            </a:r>
            <a:r>
              <a:rPr lang="cs-CZ" dirty="0" err="1"/>
              <a:t>husband</a:t>
            </a:r>
            <a:r>
              <a:rPr lang="en-US" dirty="0"/>
              <a:t> must </a:t>
            </a:r>
            <a:r>
              <a:rPr lang="cs-CZ" dirty="0" err="1"/>
              <a:t>be</a:t>
            </a:r>
            <a:r>
              <a:rPr lang="cs-CZ" dirty="0"/>
              <a:t> </a:t>
            </a:r>
            <a:r>
              <a:rPr lang="en-US" dirty="0"/>
              <a:t>inform</a:t>
            </a:r>
            <a:r>
              <a:rPr lang="cs-CZ" dirty="0" err="1"/>
              <a:t>ed</a:t>
            </a:r>
            <a:r>
              <a:rPr lang="cs-CZ" dirty="0"/>
              <a:t> (</a:t>
            </a:r>
            <a:r>
              <a:rPr lang="en-US" dirty="0"/>
              <a:t>or her father</a:t>
            </a:r>
            <a:r>
              <a:rPr lang="cs-CZ" dirty="0"/>
              <a:t>)</a:t>
            </a:r>
            <a:r>
              <a:rPr lang="en-US" dirty="0"/>
              <a:t> about all nursing and treatment activities</a:t>
            </a:r>
            <a:endParaRPr lang="cs-CZ" dirty="0"/>
          </a:p>
          <a:p>
            <a:r>
              <a:rPr lang="en-US" dirty="0"/>
              <a:t>Provide information about the daily schedule of the department and postpone the treatment activity until after prayer
In addition, they should have created conditions for washing the rectum after using the toilet, also for lying patients</a:t>
            </a:r>
            <a:endParaRPr lang="pl-PL" dirty="0"/>
          </a:p>
          <a:p>
            <a:pPr lvl="0"/>
            <a:endParaRPr lang="cs-CZ" dirty="0"/>
          </a:p>
          <a:p>
            <a:endParaRPr lang="cs-CZ" dirty="0"/>
          </a:p>
          <a:p>
            <a:pPr lvl="0"/>
            <a:endParaRPr lang="cs-CZ" dirty="0"/>
          </a:p>
          <a:p>
            <a:pPr lvl="0"/>
            <a:endParaRPr lang="cs-CZ" dirty="0"/>
          </a:p>
          <a:p>
            <a:pPr lvl="0"/>
            <a:endParaRPr lang="cs-CZ" dirty="0"/>
          </a:p>
          <a:p>
            <a:pPr lvl="0"/>
            <a:endParaRPr lang="cs-CZ" dirty="0"/>
          </a:p>
          <a:p>
            <a:pPr lvl="0"/>
            <a:endParaRPr lang="cs-CZ" dirty="0"/>
          </a:p>
          <a:p>
            <a:pPr marL="0" lvl="0" indent="0">
              <a:buNone/>
            </a:pPr>
            <a:endParaRPr lang="cs-CZ" dirty="0"/>
          </a:p>
          <a:p>
            <a:pPr marL="0" lvl="0" indent="0">
              <a:buNone/>
            </a:pPr>
            <a:endParaRPr lang="cs-CZ" dirty="0"/>
          </a:p>
          <a:p>
            <a:pPr marL="0" indent="0">
              <a:buNone/>
            </a:pPr>
            <a:endParaRPr lang="pl-PL" dirty="0"/>
          </a:p>
        </p:txBody>
      </p:sp>
      <p:pic>
        <p:nvPicPr>
          <p:cNvPr id="4" name="Obrázek 3">
            <a:extLst>
              <a:ext uri="{FF2B5EF4-FFF2-40B4-BE49-F238E27FC236}">
                <a16:creationId xmlns:a16="http://schemas.microsoft.com/office/drawing/2014/main" id="{EACB31C9-2DF3-4BF0-8F07-E0F95F97EA7D}"/>
              </a:ext>
            </a:extLst>
          </p:cNvPr>
          <p:cNvPicPr>
            <a:picLocks noChangeAspect="1"/>
          </p:cNvPicPr>
          <p:nvPr/>
        </p:nvPicPr>
        <p:blipFill>
          <a:blip r:embed="rId2"/>
          <a:stretch>
            <a:fillRect/>
          </a:stretch>
        </p:blipFill>
        <p:spPr>
          <a:xfrm>
            <a:off x="10234504" y="95196"/>
            <a:ext cx="1823738" cy="1213487"/>
          </a:xfrm>
          <a:prstGeom prst="rect">
            <a:avLst/>
          </a:prstGeom>
        </p:spPr>
      </p:pic>
    </p:spTree>
    <p:extLst>
      <p:ext uri="{BB962C8B-B14F-4D97-AF65-F5344CB8AC3E}">
        <p14:creationId xmlns:p14="http://schemas.microsoft.com/office/powerpoint/2010/main" val="1397599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FD7E1E-C73F-4095-A1B3-83B00B68859A}"/>
              </a:ext>
            </a:extLst>
          </p:cNvPr>
          <p:cNvSpPr>
            <a:spLocks noGrp="1"/>
          </p:cNvSpPr>
          <p:nvPr>
            <p:ph type="title"/>
          </p:nvPr>
        </p:nvSpPr>
        <p:spPr>
          <a:xfrm>
            <a:off x="133757" y="285231"/>
            <a:ext cx="11123127" cy="469371"/>
          </a:xfrm>
        </p:spPr>
        <p:txBody>
          <a:bodyPr>
            <a:normAutofit fontScale="90000"/>
          </a:bodyPr>
          <a:lstStyle/>
          <a:p>
            <a:r>
              <a:rPr lang="pl-PL" sz="3100" b="1" dirty="0">
                <a:solidFill>
                  <a:prstClr val="black"/>
                </a:solidFill>
                <a:latin typeface="Calibri" panose="020F0502020204030204"/>
              </a:rPr>
              <a:t>                 ARAB(IC) CULTURE</a:t>
            </a:r>
            <a:endParaRPr lang="pl-PL" b="1" dirty="0">
              <a:solidFill>
                <a:srgbClr val="002060"/>
              </a:solidFill>
              <a:latin typeface="+mn-lt"/>
            </a:endParaRPr>
          </a:p>
        </p:txBody>
      </p:sp>
      <p:sp>
        <p:nvSpPr>
          <p:cNvPr id="3" name="Symbol zastępczy zawartości 2">
            <a:extLst>
              <a:ext uri="{FF2B5EF4-FFF2-40B4-BE49-F238E27FC236}">
                <a16:creationId xmlns:a16="http://schemas.microsoft.com/office/drawing/2014/main" id="{934BCF95-039D-4197-8C5E-B5E94FDF3897}"/>
              </a:ext>
            </a:extLst>
          </p:cNvPr>
          <p:cNvSpPr>
            <a:spLocks noGrp="1"/>
          </p:cNvSpPr>
          <p:nvPr>
            <p:ph idx="1"/>
          </p:nvPr>
        </p:nvSpPr>
        <p:spPr>
          <a:xfrm>
            <a:off x="231353" y="1020931"/>
            <a:ext cx="11729294" cy="5551837"/>
          </a:xfrm>
        </p:spPr>
        <p:txBody>
          <a:bodyPr>
            <a:normAutofit fontScale="77500" lnSpcReduction="20000"/>
          </a:bodyPr>
          <a:lstStyle/>
          <a:p>
            <a:r>
              <a:rPr lang="en-US" dirty="0"/>
              <a:t>Arabs divide food into allowed and forbidden
All about diet should be personally discussed with the patient</a:t>
            </a:r>
            <a:r>
              <a:rPr lang="cs-CZ" dirty="0"/>
              <a:t>, </a:t>
            </a:r>
            <a:r>
              <a:rPr lang="cs-CZ" dirty="0" err="1"/>
              <a:t>they</a:t>
            </a:r>
            <a:r>
              <a:rPr lang="en-US" dirty="0"/>
              <a:t> should know the composition of the foo</a:t>
            </a:r>
            <a:r>
              <a:rPr lang="cs-CZ" dirty="0"/>
              <a:t>, </a:t>
            </a:r>
            <a:r>
              <a:rPr lang="en-US" dirty="0"/>
              <a:t>family should be able to provide meals prepared at home - if it is not possible to provide equivalent components in the hospital diet
In case of disability or immobilization of the right hand, help eat food by </a:t>
            </a:r>
            <a:r>
              <a:rPr lang="en-US" b="1" dirty="0"/>
              <a:t>feeding</a:t>
            </a:r>
            <a:r>
              <a:rPr lang="en-US" dirty="0"/>
              <a:t> the Arab with your </a:t>
            </a:r>
            <a:r>
              <a:rPr lang="en-US" b="1" dirty="0"/>
              <a:t>right hand</a:t>
            </a:r>
            <a:endParaRPr lang="cs-CZ" b="1" dirty="0"/>
          </a:p>
          <a:p>
            <a:pPr lvl="0"/>
            <a:r>
              <a:rPr lang="en-US" dirty="0"/>
              <a:t>If the need to break the </a:t>
            </a:r>
            <a:r>
              <a:rPr lang="en-US" b="1" dirty="0"/>
              <a:t>fast</a:t>
            </a:r>
            <a:r>
              <a:rPr lang="en-US" dirty="0"/>
              <a:t> is part of the treatment program and successful cure, the patient should be informed and also his family</a:t>
            </a:r>
            <a:endParaRPr lang="cs-CZ" dirty="0"/>
          </a:p>
          <a:p>
            <a:pPr lvl="0"/>
            <a:r>
              <a:rPr lang="en-US" dirty="0"/>
              <a:t>Patients do not break fasting if it is drugs absorbed through the skin,</a:t>
            </a:r>
            <a:r>
              <a:rPr lang="cs-CZ" dirty="0"/>
              <a:t> </a:t>
            </a:r>
            <a:r>
              <a:rPr lang="en-US" dirty="0"/>
              <a:t>also treatment administered by injection
Fasting is broken when applying drugs to the ears or nose, administering suppositories and globules, and when applying inhalation drugs
Arabs do not take medication in the form of </a:t>
            </a:r>
            <a:r>
              <a:rPr lang="en-US" b="1" dirty="0"/>
              <a:t>gel capsules </a:t>
            </a:r>
            <a:r>
              <a:rPr lang="en-US" dirty="0"/>
              <a:t>due to the presence of gelatin and alcohol-based drugs
</a:t>
            </a:r>
            <a:r>
              <a:rPr lang="en-US" b="1" dirty="0"/>
              <a:t>Avoid</a:t>
            </a:r>
            <a:r>
              <a:rPr lang="en-US" dirty="0"/>
              <a:t> puncture of the peripheral vein on the patient's </a:t>
            </a:r>
            <a:r>
              <a:rPr lang="en-US" b="1" dirty="0"/>
              <a:t>left hand</a:t>
            </a:r>
            <a:endParaRPr lang="cs-CZ" b="1" dirty="0"/>
          </a:p>
          <a:p>
            <a:pPr marL="0" lvl="0" indent="0">
              <a:buNone/>
            </a:pPr>
            <a:r>
              <a:rPr lang="cs-CZ" b="1" dirty="0"/>
              <a:t>Play a </a:t>
            </a:r>
            <a:r>
              <a:rPr lang="cs-CZ" b="1" dirty="0" err="1"/>
              <a:t>situation</a:t>
            </a:r>
            <a:r>
              <a:rPr lang="cs-CZ" b="1" dirty="0"/>
              <a:t>: </a:t>
            </a:r>
            <a:r>
              <a:rPr lang="cs-CZ" dirty="0"/>
              <a:t>Muslim </a:t>
            </a:r>
            <a:r>
              <a:rPr lang="cs-CZ" dirty="0" err="1"/>
              <a:t>woman</a:t>
            </a:r>
            <a:r>
              <a:rPr lang="cs-CZ" dirty="0"/>
              <a:t> </a:t>
            </a:r>
            <a:r>
              <a:rPr lang="cs-CZ" dirty="0" err="1"/>
              <a:t>is</a:t>
            </a:r>
            <a:r>
              <a:rPr lang="cs-CZ" dirty="0"/>
              <a:t> </a:t>
            </a:r>
            <a:r>
              <a:rPr lang="cs-CZ" dirty="0" err="1"/>
              <a:t>coming</a:t>
            </a:r>
            <a:r>
              <a:rPr lang="cs-CZ" dirty="0"/>
              <a:t> </a:t>
            </a:r>
            <a:r>
              <a:rPr lang="cs-CZ" dirty="0" err="1"/>
              <a:t>for</a:t>
            </a:r>
            <a:r>
              <a:rPr lang="cs-CZ" dirty="0"/>
              <a:t> </a:t>
            </a:r>
            <a:r>
              <a:rPr lang="cs-CZ" dirty="0" err="1"/>
              <a:t>planned</a:t>
            </a:r>
            <a:r>
              <a:rPr lang="cs-CZ" dirty="0"/>
              <a:t> </a:t>
            </a:r>
            <a:r>
              <a:rPr lang="cs-CZ" dirty="0" err="1"/>
              <a:t>operation</a:t>
            </a:r>
            <a:r>
              <a:rPr lang="cs-CZ" dirty="0"/>
              <a:t> </a:t>
            </a:r>
            <a:r>
              <a:rPr lang="cs-CZ" dirty="0" err="1"/>
              <a:t>of</a:t>
            </a:r>
            <a:r>
              <a:rPr lang="cs-CZ" dirty="0"/>
              <a:t> </a:t>
            </a:r>
            <a:r>
              <a:rPr lang="cs-CZ" dirty="0" err="1"/>
              <a:t>lung</a:t>
            </a:r>
            <a:r>
              <a:rPr lang="cs-CZ" dirty="0"/>
              <a:t> </a:t>
            </a:r>
            <a:r>
              <a:rPr lang="cs-CZ" dirty="0" err="1"/>
              <a:t>cancer</a:t>
            </a:r>
            <a:r>
              <a:rPr lang="cs-CZ" dirty="0"/>
              <a:t>. </a:t>
            </a:r>
            <a:r>
              <a:rPr lang="cs-CZ" dirty="0" err="1"/>
              <a:t>She</a:t>
            </a:r>
            <a:r>
              <a:rPr lang="cs-CZ" dirty="0"/>
              <a:t> </a:t>
            </a:r>
            <a:r>
              <a:rPr lang="cs-CZ" dirty="0" err="1"/>
              <a:t>should</a:t>
            </a:r>
            <a:r>
              <a:rPr lang="cs-CZ" dirty="0"/>
              <a:t> </a:t>
            </a:r>
            <a:r>
              <a:rPr lang="cs-CZ" dirty="0" err="1"/>
              <a:t>be</a:t>
            </a:r>
            <a:r>
              <a:rPr lang="cs-CZ" dirty="0"/>
              <a:t> </a:t>
            </a:r>
            <a:r>
              <a:rPr lang="cs-CZ" dirty="0" err="1"/>
              <a:t>hospitalized</a:t>
            </a:r>
            <a:r>
              <a:rPr lang="cs-CZ" dirty="0"/>
              <a:t> and </a:t>
            </a:r>
            <a:r>
              <a:rPr lang="cs-CZ" dirty="0" err="1"/>
              <a:t>prepared</a:t>
            </a:r>
            <a:r>
              <a:rPr lang="cs-CZ" dirty="0"/>
              <a:t> </a:t>
            </a:r>
            <a:r>
              <a:rPr lang="cs-CZ" dirty="0" err="1"/>
              <a:t>for</a:t>
            </a:r>
            <a:r>
              <a:rPr lang="cs-CZ" dirty="0"/>
              <a:t> </a:t>
            </a:r>
            <a:r>
              <a:rPr lang="cs-CZ" dirty="0" err="1"/>
              <a:t>operation</a:t>
            </a:r>
            <a:r>
              <a:rPr lang="cs-CZ" dirty="0"/>
              <a:t>, his </a:t>
            </a:r>
            <a:r>
              <a:rPr lang="cs-CZ" dirty="0" err="1"/>
              <a:t>husband</a:t>
            </a:r>
            <a:r>
              <a:rPr lang="cs-CZ" dirty="0"/>
              <a:t> </a:t>
            </a:r>
            <a:r>
              <a:rPr lang="cs-CZ" dirty="0" err="1"/>
              <a:t>is</a:t>
            </a:r>
            <a:r>
              <a:rPr lang="cs-CZ" dirty="0"/>
              <a:t> </a:t>
            </a:r>
            <a:r>
              <a:rPr lang="cs-CZ" dirty="0" err="1"/>
              <a:t>coming</a:t>
            </a:r>
            <a:r>
              <a:rPr lang="cs-CZ" dirty="0"/>
              <a:t> </a:t>
            </a:r>
            <a:r>
              <a:rPr lang="cs-CZ" dirty="0" err="1"/>
              <a:t>with</a:t>
            </a:r>
            <a:r>
              <a:rPr lang="cs-CZ" dirty="0"/>
              <a:t> her. Make </a:t>
            </a:r>
            <a:r>
              <a:rPr lang="cs-CZ" dirty="0" err="1"/>
              <a:t>admission</a:t>
            </a:r>
            <a:r>
              <a:rPr lang="cs-CZ" dirty="0"/>
              <a:t> to </a:t>
            </a:r>
            <a:r>
              <a:rPr lang="cs-CZ" dirty="0" err="1"/>
              <a:t>hospital</a:t>
            </a:r>
            <a:r>
              <a:rPr lang="cs-CZ" dirty="0"/>
              <a:t> and to </a:t>
            </a:r>
            <a:r>
              <a:rPr lang="cs-CZ" dirty="0" err="1"/>
              <a:t>the</a:t>
            </a:r>
            <a:r>
              <a:rPr lang="cs-CZ" dirty="0"/>
              <a:t> </a:t>
            </a:r>
            <a:r>
              <a:rPr lang="cs-CZ" dirty="0" err="1"/>
              <a:t>room</a:t>
            </a:r>
            <a:r>
              <a:rPr lang="cs-CZ" dirty="0"/>
              <a:t>, </a:t>
            </a:r>
            <a:r>
              <a:rPr lang="cs-CZ" dirty="0" err="1"/>
              <a:t>answer</a:t>
            </a:r>
            <a:r>
              <a:rPr lang="cs-CZ" dirty="0"/>
              <a:t> </a:t>
            </a:r>
            <a:r>
              <a:rPr lang="cs-CZ" dirty="0" err="1"/>
              <a:t>the</a:t>
            </a:r>
            <a:r>
              <a:rPr lang="cs-CZ" dirty="0"/>
              <a:t> </a:t>
            </a:r>
            <a:r>
              <a:rPr lang="cs-CZ" dirty="0" err="1"/>
              <a:t>questions</a:t>
            </a:r>
            <a:r>
              <a:rPr lang="cs-CZ" dirty="0"/>
              <a:t> and make </a:t>
            </a:r>
            <a:r>
              <a:rPr lang="cs-CZ" dirty="0" err="1"/>
              <a:t>room</a:t>
            </a:r>
            <a:r>
              <a:rPr lang="cs-CZ" dirty="0"/>
              <a:t> </a:t>
            </a:r>
            <a:r>
              <a:rPr lang="cs-CZ" dirty="0" err="1"/>
              <a:t>customized</a:t>
            </a:r>
            <a:r>
              <a:rPr lang="cs-CZ" dirty="0"/>
              <a:t> (</a:t>
            </a:r>
            <a:r>
              <a:rPr lang="cs-CZ" dirty="0" err="1"/>
              <a:t>according</a:t>
            </a:r>
            <a:r>
              <a:rPr lang="cs-CZ" dirty="0"/>
              <a:t> to religion)</a:t>
            </a:r>
            <a:endParaRPr lang="cs-CZ" b="1" dirty="0"/>
          </a:p>
          <a:p>
            <a:pPr lvl="0"/>
            <a:endParaRPr lang="cs-CZ" dirty="0"/>
          </a:p>
          <a:p>
            <a:pPr lvl="0"/>
            <a:endParaRPr lang="cs-CZ" dirty="0"/>
          </a:p>
          <a:p>
            <a:pPr lvl="0"/>
            <a:endParaRPr lang="cs-CZ" dirty="0"/>
          </a:p>
          <a:p>
            <a:pPr marL="0" lvl="0" indent="0">
              <a:buNone/>
            </a:pPr>
            <a:endParaRPr lang="cs-CZ" dirty="0"/>
          </a:p>
          <a:p>
            <a:pPr marL="0" lvl="0" indent="0">
              <a:buNone/>
            </a:pPr>
            <a:endParaRPr lang="cs-CZ" dirty="0"/>
          </a:p>
          <a:p>
            <a:pPr marL="0" indent="0">
              <a:buNone/>
            </a:pPr>
            <a:endParaRPr lang="pl-PL" dirty="0"/>
          </a:p>
        </p:txBody>
      </p:sp>
      <p:pic>
        <p:nvPicPr>
          <p:cNvPr id="4" name="Obrázek 3">
            <a:extLst>
              <a:ext uri="{FF2B5EF4-FFF2-40B4-BE49-F238E27FC236}">
                <a16:creationId xmlns:a16="http://schemas.microsoft.com/office/drawing/2014/main" id="{EACB31C9-2DF3-4BF0-8F07-E0F95F97EA7D}"/>
              </a:ext>
            </a:extLst>
          </p:cNvPr>
          <p:cNvPicPr>
            <a:picLocks noChangeAspect="1"/>
          </p:cNvPicPr>
          <p:nvPr/>
        </p:nvPicPr>
        <p:blipFill>
          <a:blip r:embed="rId2"/>
          <a:stretch>
            <a:fillRect/>
          </a:stretch>
        </p:blipFill>
        <p:spPr>
          <a:xfrm>
            <a:off x="10209319" y="95196"/>
            <a:ext cx="1848923" cy="1230245"/>
          </a:xfrm>
          <a:prstGeom prst="rect">
            <a:avLst/>
          </a:prstGeom>
        </p:spPr>
      </p:pic>
    </p:spTree>
    <p:extLst>
      <p:ext uri="{BB962C8B-B14F-4D97-AF65-F5344CB8AC3E}">
        <p14:creationId xmlns:p14="http://schemas.microsoft.com/office/powerpoint/2010/main" val="1808635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FD7E1E-C73F-4095-A1B3-83B00B68859A}"/>
              </a:ext>
            </a:extLst>
          </p:cNvPr>
          <p:cNvSpPr>
            <a:spLocks noGrp="1"/>
          </p:cNvSpPr>
          <p:nvPr>
            <p:ph type="title"/>
          </p:nvPr>
        </p:nvSpPr>
        <p:spPr>
          <a:xfrm>
            <a:off x="133757" y="285231"/>
            <a:ext cx="11123127" cy="469371"/>
          </a:xfrm>
        </p:spPr>
        <p:txBody>
          <a:bodyPr>
            <a:normAutofit fontScale="90000"/>
          </a:bodyPr>
          <a:lstStyle/>
          <a:p>
            <a:r>
              <a:rPr lang="pl-PL" sz="3100" b="1" dirty="0">
                <a:solidFill>
                  <a:prstClr val="black"/>
                </a:solidFill>
                <a:latin typeface="Calibri" panose="020F0502020204030204"/>
              </a:rPr>
              <a:t>                 JEWS</a:t>
            </a:r>
            <a:endParaRPr lang="pl-PL" b="1" dirty="0">
              <a:solidFill>
                <a:srgbClr val="002060"/>
              </a:solidFill>
              <a:latin typeface="+mn-lt"/>
            </a:endParaRPr>
          </a:p>
        </p:txBody>
      </p:sp>
      <p:sp>
        <p:nvSpPr>
          <p:cNvPr id="3" name="Symbol zastępczy zawartości 2">
            <a:extLst>
              <a:ext uri="{FF2B5EF4-FFF2-40B4-BE49-F238E27FC236}">
                <a16:creationId xmlns:a16="http://schemas.microsoft.com/office/drawing/2014/main" id="{934BCF95-039D-4197-8C5E-B5E94FDF3897}"/>
              </a:ext>
            </a:extLst>
          </p:cNvPr>
          <p:cNvSpPr>
            <a:spLocks noGrp="1"/>
          </p:cNvSpPr>
          <p:nvPr>
            <p:ph idx="1"/>
          </p:nvPr>
        </p:nvSpPr>
        <p:spPr>
          <a:xfrm>
            <a:off x="231352" y="952115"/>
            <a:ext cx="11960648" cy="5620654"/>
          </a:xfrm>
        </p:spPr>
        <p:txBody>
          <a:bodyPr>
            <a:noAutofit/>
          </a:bodyPr>
          <a:lstStyle/>
          <a:p>
            <a:r>
              <a:rPr lang="en-US" sz="2300" dirty="0"/>
              <a:t>Jewish teaching forbids physical contact between adults without family ties
</a:t>
            </a:r>
            <a:r>
              <a:rPr lang="cs-CZ" sz="2300" dirty="0"/>
              <a:t>W</a:t>
            </a:r>
            <a:r>
              <a:rPr lang="en-US" sz="2300" dirty="0"/>
              <a:t>omen</a:t>
            </a:r>
            <a:r>
              <a:rPr lang="cs-CZ" sz="2300" dirty="0"/>
              <a:t> (</a:t>
            </a:r>
            <a:r>
              <a:rPr lang="en-US" sz="2300" dirty="0"/>
              <a:t>also men</a:t>
            </a:r>
            <a:r>
              <a:rPr lang="cs-CZ" sz="2300" dirty="0"/>
              <a:t>)</a:t>
            </a:r>
            <a:r>
              <a:rPr lang="en-US" sz="2300" dirty="0"/>
              <a:t> </a:t>
            </a:r>
            <a:r>
              <a:rPr lang="en-US" sz="2300" b="1" dirty="0"/>
              <a:t>do not want physical contact </a:t>
            </a:r>
            <a:r>
              <a:rPr lang="en-US" sz="2300" dirty="0"/>
              <a:t>and detection in the presence of the opposite sex - the patient </a:t>
            </a:r>
            <a:r>
              <a:rPr lang="cs-CZ" sz="2300" dirty="0" err="1"/>
              <a:t>should</a:t>
            </a:r>
            <a:r>
              <a:rPr lang="en-US" sz="2300" dirty="0"/>
              <a:t> be treated by </a:t>
            </a:r>
            <a:r>
              <a:rPr lang="en-US" sz="2300" b="1" dirty="0"/>
              <a:t>medical staff of the same sex </a:t>
            </a:r>
            <a:r>
              <a:rPr lang="en-US" sz="2300" dirty="0"/>
              <a:t>(doctor, nurse, physiotherapist</a:t>
            </a:r>
            <a:r>
              <a:rPr lang="cs-CZ" sz="2300" dirty="0"/>
              <a:t>)</a:t>
            </a:r>
          </a:p>
          <a:p>
            <a:r>
              <a:rPr lang="en-US" sz="2300" dirty="0"/>
              <a:t>Medical personnel should limit physical </a:t>
            </a:r>
            <a:r>
              <a:rPr lang="en-US" sz="2300" b="1" dirty="0"/>
              <a:t>contact to the minimum </a:t>
            </a:r>
            <a:r>
              <a:rPr lang="en-US" sz="2300" dirty="0"/>
              <a:t>necessary, if </a:t>
            </a:r>
            <a:r>
              <a:rPr lang="cs-CZ" sz="2300" dirty="0" err="1"/>
              <a:t>contact</a:t>
            </a:r>
            <a:r>
              <a:rPr lang="cs-CZ" sz="2300" dirty="0"/>
              <a:t> </a:t>
            </a:r>
            <a:r>
              <a:rPr lang="cs-CZ" sz="2300" dirty="0" err="1"/>
              <a:t>is</a:t>
            </a:r>
            <a:r>
              <a:rPr lang="cs-CZ" sz="2300" dirty="0"/>
              <a:t> </a:t>
            </a:r>
            <a:r>
              <a:rPr lang="en-US" sz="2300" dirty="0"/>
              <a:t>necessary</a:t>
            </a:r>
            <a:r>
              <a:rPr lang="cs-CZ" sz="2300" dirty="0"/>
              <a:t> </a:t>
            </a:r>
            <a:r>
              <a:rPr lang="en-US" sz="2300" dirty="0"/>
              <a:t>inform the patient of its purpose
</a:t>
            </a:r>
            <a:r>
              <a:rPr lang="cs-CZ" sz="2300" b="1" dirty="0"/>
              <a:t>G</a:t>
            </a:r>
            <a:r>
              <a:rPr lang="en-US" sz="2300" b="1" dirty="0" err="1"/>
              <a:t>entle</a:t>
            </a:r>
            <a:r>
              <a:rPr lang="en-US" sz="2300" b="1" dirty="0"/>
              <a:t> handling and touching of the head and forehead</a:t>
            </a:r>
            <a:r>
              <a:rPr lang="cs-CZ" sz="2300" b="1" dirty="0"/>
              <a:t> </a:t>
            </a:r>
            <a:r>
              <a:rPr lang="cs-CZ" sz="2300" dirty="0"/>
              <a:t>! (</a:t>
            </a:r>
            <a:r>
              <a:rPr lang="en-US" sz="2300" dirty="0"/>
              <a:t>these parts are used for daily prayer</a:t>
            </a:r>
            <a:r>
              <a:rPr lang="cs-CZ" sz="2300" dirty="0"/>
              <a:t>) </a:t>
            </a:r>
            <a:r>
              <a:rPr lang="en-US" sz="2300" dirty="0"/>
              <a:t>
When transmitting information about the state of health of a Jewish woman, it is necessary to inform her husband or father about all nursing and healing </a:t>
            </a:r>
            <a:r>
              <a:rPr lang="en-US" sz="2300" dirty="0" err="1"/>
              <a:t>activitie</a:t>
            </a:r>
            <a:r>
              <a:rPr lang="cs-CZ" sz="2300" dirty="0"/>
              <a:t>s</a:t>
            </a:r>
          </a:p>
          <a:p>
            <a:pPr lvl="0"/>
            <a:r>
              <a:rPr lang="en-US" sz="2300" dirty="0"/>
              <a:t>A very important aspect in care is the recognition of the patient's privacy</a:t>
            </a:r>
            <a:r>
              <a:rPr lang="cs-CZ" sz="2300" dirty="0"/>
              <a:t> (</a:t>
            </a:r>
            <a:r>
              <a:rPr lang="en-US" sz="2300" dirty="0"/>
              <a:t>If possible,</a:t>
            </a:r>
            <a:r>
              <a:rPr lang="cs-CZ" sz="2300" dirty="0"/>
              <a:t> </a:t>
            </a:r>
            <a:r>
              <a:rPr lang="en-US" sz="2300" dirty="0"/>
              <a:t>a separate room</a:t>
            </a:r>
            <a:r>
              <a:rPr lang="cs-CZ" sz="2300" dirty="0"/>
              <a:t>)</a:t>
            </a:r>
          </a:p>
          <a:p>
            <a:pPr lvl="0"/>
            <a:r>
              <a:rPr lang="cs-CZ" sz="2300" dirty="0"/>
              <a:t>I</a:t>
            </a:r>
            <a:r>
              <a:rPr lang="en-US" sz="2300" dirty="0"/>
              <a:t>t is necessary to provide these patients with conditions for prayer.</a:t>
            </a:r>
            <a:r>
              <a:rPr lang="cs-CZ" sz="2300" dirty="0"/>
              <a:t> </a:t>
            </a:r>
            <a:r>
              <a:rPr lang="en-US" sz="2300" dirty="0"/>
              <a:t>The Jews pray </a:t>
            </a:r>
            <a:r>
              <a:rPr lang="cs-CZ" sz="2300" dirty="0"/>
              <a:t>3x</a:t>
            </a:r>
            <a:r>
              <a:rPr lang="en-US" sz="2300" dirty="0"/>
              <a:t> a day and turn to the exit when praying, and during prayer they do not wish to be disturbed </a:t>
            </a:r>
            <a:endParaRPr lang="cs-CZ" sz="2300" dirty="0"/>
          </a:p>
          <a:p>
            <a:pPr marL="0" lvl="0" indent="0">
              <a:buNone/>
            </a:pPr>
            <a:r>
              <a:rPr lang="cs-CZ" sz="2300" dirty="0"/>
              <a:t>Play a </a:t>
            </a:r>
            <a:r>
              <a:rPr lang="cs-CZ" sz="2300" dirty="0" err="1"/>
              <a:t>situation</a:t>
            </a:r>
            <a:r>
              <a:rPr lang="cs-CZ" sz="2300" dirty="0"/>
              <a:t>: </a:t>
            </a:r>
            <a:r>
              <a:rPr lang="cs-CZ" sz="2300" dirty="0" err="1"/>
              <a:t>Jewis</a:t>
            </a:r>
            <a:r>
              <a:rPr lang="cs-CZ" sz="2300" dirty="0"/>
              <a:t> </a:t>
            </a:r>
            <a:r>
              <a:rPr lang="cs-CZ" sz="2300" dirty="0" err="1"/>
              <a:t>woman</a:t>
            </a:r>
            <a:r>
              <a:rPr lang="cs-CZ" sz="2300" dirty="0"/>
              <a:t> </a:t>
            </a:r>
            <a:r>
              <a:rPr lang="cs-CZ" sz="2300" dirty="0" err="1"/>
              <a:t>coming</a:t>
            </a:r>
            <a:r>
              <a:rPr lang="cs-CZ" sz="2300" dirty="0"/>
              <a:t> </a:t>
            </a:r>
            <a:r>
              <a:rPr lang="cs-CZ" sz="2300" dirty="0" err="1"/>
              <a:t>for</a:t>
            </a:r>
            <a:r>
              <a:rPr lang="cs-CZ" sz="2300" dirty="0"/>
              <a:t> </a:t>
            </a:r>
            <a:r>
              <a:rPr lang="cs-CZ" sz="2300" dirty="0" err="1"/>
              <a:t>dental</a:t>
            </a:r>
            <a:r>
              <a:rPr lang="cs-CZ" sz="2300" dirty="0"/>
              <a:t> </a:t>
            </a:r>
            <a:r>
              <a:rPr lang="cs-CZ" sz="2300" dirty="0" err="1"/>
              <a:t>hygiene</a:t>
            </a:r>
            <a:r>
              <a:rPr lang="cs-CZ" sz="2300" dirty="0"/>
              <a:t>, </a:t>
            </a:r>
            <a:r>
              <a:rPr lang="cs-CZ" sz="2300" dirty="0" err="1"/>
              <a:t>explain</a:t>
            </a:r>
            <a:r>
              <a:rPr lang="cs-CZ" sz="2300" dirty="0"/>
              <a:t> </a:t>
            </a:r>
            <a:r>
              <a:rPr lang="cs-CZ" sz="2300" dirty="0" err="1"/>
              <a:t>how</a:t>
            </a:r>
            <a:r>
              <a:rPr lang="cs-CZ" sz="2300" dirty="0"/>
              <a:t> </a:t>
            </a:r>
            <a:r>
              <a:rPr lang="cs-CZ" sz="2300" dirty="0" err="1"/>
              <a:t>it</a:t>
            </a:r>
            <a:r>
              <a:rPr lang="cs-CZ" sz="2300" dirty="0"/>
              <a:t> </a:t>
            </a:r>
            <a:r>
              <a:rPr lang="cs-CZ" sz="2300" dirty="0" err="1"/>
              <a:t>works</a:t>
            </a:r>
            <a:r>
              <a:rPr lang="cs-CZ" sz="2300" dirty="0"/>
              <a:t>, </a:t>
            </a:r>
            <a:r>
              <a:rPr lang="cs-CZ" sz="2300" dirty="0" err="1"/>
              <a:t>need</a:t>
            </a:r>
            <a:r>
              <a:rPr lang="cs-CZ" sz="2300" dirty="0"/>
              <a:t> </a:t>
            </a:r>
            <a:r>
              <a:rPr lang="cs-CZ" sz="2300" dirty="0" err="1"/>
              <a:t>of</a:t>
            </a:r>
            <a:r>
              <a:rPr lang="cs-CZ" sz="2300" dirty="0"/>
              <a:t> </a:t>
            </a:r>
            <a:r>
              <a:rPr lang="cs-CZ" sz="2300" dirty="0" err="1"/>
              <a:t>using</a:t>
            </a:r>
            <a:r>
              <a:rPr lang="cs-CZ" sz="2300" dirty="0"/>
              <a:t> </a:t>
            </a:r>
            <a:r>
              <a:rPr lang="cs-CZ" sz="2300" dirty="0" err="1"/>
              <a:t>glasses</a:t>
            </a:r>
            <a:r>
              <a:rPr lang="cs-CZ" sz="2300" dirty="0"/>
              <a:t>, </a:t>
            </a:r>
            <a:r>
              <a:rPr lang="cs-CZ" sz="2300" dirty="0" err="1"/>
              <a:t>try</a:t>
            </a:r>
            <a:r>
              <a:rPr lang="cs-CZ" sz="2300" dirty="0"/>
              <a:t> to </a:t>
            </a:r>
            <a:r>
              <a:rPr lang="cs-CZ" sz="2300" dirty="0" err="1"/>
              <a:t>be</a:t>
            </a:r>
            <a:r>
              <a:rPr lang="cs-CZ" sz="2300" dirty="0"/>
              <a:t> </a:t>
            </a:r>
            <a:r>
              <a:rPr lang="cs-CZ" sz="2300" dirty="0" err="1"/>
              <a:t>gentle</a:t>
            </a:r>
            <a:r>
              <a:rPr lang="cs-CZ" sz="2300" dirty="0"/>
              <a:t> to </a:t>
            </a:r>
            <a:r>
              <a:rPr lang="cs-CZ" sz="2300" dirty="0" err="1"/>
              <a:t>touching</a:t>
            </a:r>
            <a:r>
              <a:rPr lang="cs-CZ" sz="2300" dirty="0"/>
              <a:t> </a:t>
            </a:r>
            <a:r>
              <a:rPr lang="cs-CZ" sz="2300" dirty="0" err="1"/>
              <a:t>of</a:t>
            </a:r>
            <a:r>
              <a:rPr lang="cs-CZ" sz="2300" dirty="0"/>
              <a:t> </a:t>
            </a:r>
            <a:r>
              <a:rPr lang="cs-CZ" sz="2300" dirty="0" err="1"/>
              <a:t>the</a:t>
            </a:r>
            <a:r>
              <a:rPr lang="cs-CZ" sz="2300" dirty="0"/>
              <a:t> </a:t>
            </a:r>
            <a:r>
              <a:rPr lang="cs-CZ" sz="2300" dirty="0" err="1"/>
              <a:t>head</a:t>
            </a:r>
            <a:r>
              <a:rPr lang="cs-CZ" sz="2300" dirty="0"/>
              <a:t>, </a:t>
            </a:r>
            <a:r>
              <a:rPr lang="cs-CZ" sz="2300" dirty="0" err="1"/>
              <a:t>forehead</a:t>
            </a:r>
            <a:r>
              <a:rPr lang="cs-CZ" sz="2300" dirty="0"/>
              <a:t> and face</a:t>
            </a:r>
          </a:p>
          <a:p>
            <a:pPr lvl="0"/>
            <a:endParaRPr lang="cs-CZ" sz="2300" dirty="0"/>
          </a:p>
          <a:p>
            <a:pPr lvl="0"/>
            <a:endParaRPr lang="cs-CZ" sz="2300" dirty="0"/>
          </a:p>
          <a:p>
            <a:pPr marL="0" lvl="0" indent="0">
              <a:buNone/>
            </a:pPr>
            <a:endParaRPr lang="cs-CZ" sz="2300" dirty="0"/>
          </a:p>
          <a:p>
            <a:pPr marL="0" lvl="0" indent="0">
              <a:buNone/>
            </a:pPr>
            <a:endParaRPr lang="cs-CZ" sz="2300" dirty="0"/>
          </a:p>
          <a:p>
            <a:pPr marL="0" indent="0">
              <a:buNone/>
            </a:pPr>
            <a:endParaRPr lang="pl-PL" sz="2300" dirty="0"/>
          </a:p>
        </p:txBody>
      </p:sp>
      <p:pic>
        <p:nvPicPr>
          <p:cNvPr id="5" name="Obrázek 4">
            <a:extLst>
              <a:ext uri="{FF2B5EF4-FFF2-40B4-BE49-F238E27FC236}">
                <a16:creationId xmlns:a16="http://schemas.microsoft.com/office/drawing/2014/main" id="{8C63C7EF-B501-4B75-AA18-CD7DE1126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565" y="87718"/>
            <a:ext cx="1621677" cy="1181790"/>
          </a:xfrm>
          <a:prstGeom prst="rect">
            <a:avLst/>
          </a:prstGeom>
        </p:spPr>
      </p:pic>
    </p:spTree>
    <p:extLst>
      <p:ext uri="{BB962C8B-B14F-4D97-AF65-F5344CB8AC3E}">
        <p14:creationId xmlns:p14="http://schemas.microsoft.com/office/powerpoint/2010/main" val="1718728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FD7E1E-C73F-4095-A1B3-83B00B68859A}"/>
              </a:ext>
            </a:extLst>
          </p:cNvPr>
          <p:cNvSpPr>
            <a:spLocks noGrp="1"/>
          </p:cNvSpPr>
          <p:nvPr>
            <p:ph type="title"/>
          </p:nvPr>
        </p:nvSpPr>
        <p:spPr>
          <a:xfrm>
            <a:off x="133757" y="285231"/>
            <a:ext cx="11123127" cy="469371"/>
          </a:xfrm>
        </p:spPr>
        <p:txBody>
          <a:bodyPr>
            <a:normAutofit fontScale="90000"/>
          </a:bodyPr>
          <a:lstStyle/>
          <a:p>
            <a:r>
              <a:rPr lang="pl-PL" sz="3100" b="1" dirty="0">
                <a:solidFill>
                  <a:prstClr val="black"/>
                </a:solidFill>
                <a:latin typeface="Calibri" panose="020F0502020204030204"/>
              </a:rPr>
              <a:t>                 JEWS</a:t>
            </a:r>
            <a:endParaRPr lang="pl-PL" b="1" dirty="0">
              <a:solidFill>
                <a:srgbClr val="002060"/>
              </a:solidFill>
              <a:latin typeface="+mn-lt"/>
            </a:endParaRPr>
          </a:p>
        </p:txBody>
      </p:sp>
      <p:sp>
        <p:nvSpPr>
          <p:cNvPr id="3" name="Symbol zastępczy zawartości 2">
            <a:extLst>
              <a:ext uri="{FF2B5EF4-FFF2-40B4-BE49-F238E27FC236}">
                <a16:creationId xmlns:a16="http://schemas.microsoft.com/office/drawing/2014/main" id="{934BCF95-039D-4197-8C5E-B5E94FDF3897}"/>
              </a:ext>
            </a:extLst>
          </p:cNvPr>
          <p:cNvSpPr>
            <a:spLocks noGrp="1"/>
          </p:cNvSpPr>
          <p:nvPr>
            <p:ph idx="1"/>
          </p:nvPr>
        </p:nvSpPr>
        <p:spPr>
          <a:xfrm>
            <a:off x="231352" y="952115"/>
            <a:ext cx="11960648" cy="5620654"/>
          </a:xfrm>
        </p:spPr>
        <p:txBody>
          <a:bodyPr>
            <a:noAutofit/>
          </a:bodyPr>
          <a:lstStyle/>
          <a:p>
            <a:r>
              <a:rPr lang="en-US" sz="2400" dirty="0"/>
              <a:t>Jews are obliged to visit the sick in the hospital</a:t>
            </a:r>
            <a:r>
              <a:rPr lang="cs-CZ" sz="2400" dirty="0"/>
              <a:t> </a:t>
            </a:r>
            <a:r>
              <a:rPr lang="en-US" sz="2400" dirty="0"/>
              <a:t>with some exceptions 
</a:t>
            </a:r>
            <a:r>
              <a:rPr lang="cs-CZ" sz="2400" dirty="0"/>
              <a:t>V</a:t>
            </a:r>
            <a:r>
              <a:rPr lang="en-US" sz="2400" dirty="0" err="1"/>
              <a:t>isitors</a:t>
            </a:r>
            <a:r>
              <a:rPr lang="en-US" sz="2400" dirty="0"/>
              <a:t> can perform special rituals - </a:t>
            </a:r>
            <a:r>
              <a:rPr lang="cs-CZ" sz="2400" dirty="0"/>
              <a:t>t</a:t>
            </a:r>
            <a:r>
              <a:rPr lang="en-US" sz="2400" dirty="0"/>
              <a:t>hey often light candles because they are convinced that evil spirits are afraid of light</a:t>
            </a:r>
            <a:endParaRPr lang="cs-CZ" sz="2400" dirty="0"/>
          </a:p>
          <a:p>
            <a:r>
              <a:rPr lang="en-US" sz="2400" dirty="0"/>
              <a:t>"Ritual impurity" is caused by the discharge of semen, menstruation, chi</a:t>
            </a:r>
            <a:r>
              <a:rPr lang="cs-CZ" sz="2400" dirty="0"/>
              <a:t>l</a:t>
            </a:r>
            <a:r>
              <a:rPr lang="en-US" sz="2400" dirty="0" err="1"/>
              <a:t>dbirth</a:t>
            </a:r>
            <a:r>
              <a:rPr lang="en-US" sz="2400" dirty="0"/>
              <a:t>
The state of </a:t>
            </a:r>
            <a:r>
              <a:rPr lang="cs-CZ" sz="2400" dirty="0"/>
              <a:t>„</a:t>
            </a:r>
            <a:r>
              <a:rPr lang="en-US" sz="2400" dirty="0"/>
              <a:t>ritual purification</a:t>
            </a:r>
            <a:r>
              <a:rPr lang="cs-CZ" sz="2400" dirty="0"/>
              <a:t>“</a:t>
            </a:r>
            <a:r>
              <a:rPr lang="en-US" sz="2400" dirty="0"/>
              <a:t> is achieved by repeated washing
Hygienic hand washing is carried out shortly after waking up, before and after each meal, and after using the toilet</a:t>
            </a:r>
            <a:endParaRPr lang="cs-CZ" sz="2400" dirty="0"/>
          </a:p>
          <a:p>
            <a:r>
              <a:rPr lang="en-US" sz="2400" dirty="0"/>
              <a:t>Before prayer and before the beginning of the Sabbath, </a:t>
            </a:r>
            <a:r>
              <a:rPr lang="cs-CZ" sz="2400" dirty="0" err="1"/>
              <a:t>th</a:t>
            </a:r>
            <a:r>
              <a:rPr lang="en-US" sz="2400" dirty="0"/>
              <a:t>e</a:t>
            </a:r>
            <a:r>
              <a:rPr lang="cs-CZ" sz="2400" dirty="0"/>
              <a:t>y</a:t>
            </a:r>
            <a:r>
              <a:rPr lang="en-US" sz="2400" dirty="0"/>
              <a:t> follow the ritual washing</a:t>
            </a:r>
            <a:endParaRPr lang="cs-CZ" sz="2400" dirty="0"/>
          </a:p>
          <a:p>
            <a:pPr lvl="0"/>
            <a:r>
              <a:rPr lang="en-US" sz="2400" dirty="0"/>
              <a:t>Jews divide food into permitted and forbidden</a:t>
            </a:r>
            <a:r>
              <a:rPr lang="cs-CZ" sz="2400" dirty="0"/>
              <a:t>; </a:t>
            </a:r>
            <a:r>
              <a:rPr lang="cs-CZ" sz="2400" dirty="0" err="1"/>
              <a:t>everything</a:t>
            </a:r>
            <a:r>
              <a:rPr lang="cs-CZ" sz="2400" dirty="0"/>
              <a:t> </a:t>
            </a:r>
            <a:r>
              <a:rPr lang="cs-CZ" sz="2400" dirty="0" err="1"/>
              <a:t>around</a:t>
            </a:r>
            <a:r>
              <a:rPr lang="cs-CZ" sz="2400" dirty="0"/>
              <a:t> d</a:t>
            </a:r>
            <a:r>
              <a:rPr lang="en-US" sz="2400" dirty="0" err="1"/>
              <a:t>iet</a:t>
            </a:r>
            <a:r>
              <a:rPr lang="en-US" sz="2400" dirty="0"/>
              <a:t> should be personally discussed with the patient
The rules for preparing meals are very strict</a:t>
            </a:r>
            <a:r>
              <a:rPr lang="cs-CZ" sz="2400" dirty="0"/>
              <a:t>;</a:t>
            </a:r>
            <a:r>
              <a:rPr lang="en-US" sz="2400" dirty="0"/>
              <a:t> </a:t>
            </a:r>
            <a:r>
              <a:rPr lang="cs-CZ" sz="2400" dirty="0"/>
              <a:t>s</a:t>
            </a:r>
            <a:r>
              <a:rPr lang="en-US" sz="2400" dirty="0" err="1"/>
              <a:t>eparate</a:t>
            </a:r>
            <a:r>
              <a:rPr lang="en-US" sz="2400" dirty="0"/>
              <a:t> dishes must be used for preparation, which will not come into contact with foods that are forbidden by religion</a:t>
            </a:r>
            <a:endParaRPr lang="cs-CZ" sz="2400" dirty="0"/>
          </a:p>
          <a:p>
            <a:pPr lvl="0"/>
            <a:r>
              <a:rPr lang="en-US" sz="2400" dirty="0"/>
              <a:t>The family should be able to provide meals prepared at home - if it is not possible to provide equivalent components in the hospital diet</a:t>
            </a:r>
            <a:endParaRPr lang="pl-PL" sz="2300" dirty="0"/>
          </a:p>
        </p:txBody>
      </p:sp>
      <p:pic>
        <p:nvPicPr>
          <p:cNvPr id="5" name="Obrázek 4">
            <a:extLst>
              <a:ext uri="{FF2B5EF4-FFF2-40B4-BE49-F238E27FC236}">
                <a16:creationId xmlns:a16="http://schemas.microsoft.com/office/drawing/2014/main" id="{8C63C7EF-B501-4B75-AA18-CD7DE1126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565" y="87718"/>
            <a:ext cx="1621677" cy="1181790"/>
          </a:xfrm>
          <a:prstGeom prst="rect">
            <a:avLst/>
          </a:prstGeom>
        </p:spPr>
      </p:pic>
    </p:spTree>
    <p:extLst>
      <p:ext uri="{BB962C8B-B14F-4D97-AF65-F5344CB8AC3E}">
        <p14:creationId xmlns:p14="http://schemas.microsoft.com/office/powerpoint/2010/main" val="3961372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5FF79E-9BAF-4B42-BECE-FF719B730C96}"/>
              </a:ext>
            </a:extLst>
          </p:cNvPr>
          <p:cNvSpPr>
            <a:spLocks noGrp="1"/>
          </p:cNvSpPr>
          <p:nvPr>
            <p:ph type="title"/>
          </p:nvPr>
        </p:nvSpPr>
        <p:spPr>
          <a:xfrm>
            <a:off x="838200" y="327565"/>
            <a:ext cx="10515600" cy="531520"/>
          </a:xfrm>
        </p:spPr>
        <p:txBody>
          <a:bodyPr>
            <a:normAutofit fontScale="90000"/>
          </a:bodyPr>
          <a:lstStyle/>
          <a:p>
            <a:r>
              <a:rPr lang="en-US" dirty="0"/>
              <a:t>Dental care equipment</a:t>
            </a:r>
            <a:r>
              <a:rPr lang="cs-CZ" dirty="0"/>
              <a:t> – </a:t>
            </a:r>
            <a:r>
              <a:rPr lang="cs-CZ" dirty="0" err="1"/>
              <a:t>home</a:t>
            </a:r>
            <a:r>
              <a:rPr lang="cs-CZ" dirty="0"/>
              <a:t> care</a:t>
            </a:r>
          </a:p>
        </p:txBody>
      </p:sp>
      <p:pic>
        <p:nvPicPr>
          <p:cNvPr id="6" name="Obrázek 5">
            <a:extLst>
              <a:ext uri="{FF2B5EF4-FFF2-40B4-BE49-F238E27FC236}">
                <a16:creationId xmlns:a16="http://schemas.microsoft.com/office/drawing/2014/main" id="{6D60C957-BD96-445E-9D5B-D1620D7D48C9}"/>
              </a:ext>
            </a:extLst>
          </p:cNvPr>
          <p:cNvPicPr>
            <a:picLocks noChangeAspect="1"/>
          </p:cNvPicPr>
          <p:nvPr/>
        </p:nvPicPr>
        <p:blipFill rotWithShape="1">
          <a:blip r:embed="rId2"/>
          <a:srcRect l="15631" t="30809" r="42767" b="9773"/>
          <a:stretch/>
        </p:blipFill>
        <p:spPr>
          <a:xfrm>
            <a:off x="159798" y="1217319"/>
            <a:ext cx="5601181" cy="4499899"/>
          </a:xfrm>
          <a:prstGeom prst="rect">
            <a:avLst/>
          </a:prstGeom>
        </p:spPr>
      </p:pic>
      <p:pic>
        <p:nvPicPr>
          <p:cNvPr id="7" name="Obrázek 6">
            <a:extLst>
              <a:ext uri="{FF2B5EF4-FFF2-40B4-BE49-F238E27FC236}">
                <a16:creationId xmlns:a16="http://schemas.microsoft.com/office/drawing/2014/main" id="{3E4A9AE1-9FE6-4BCD-91EB-762D233D4C6A}"/>
              </a:ext>
            </a:extLst>
          </p:cNvPr>
          <p:cNvPicPr>
            <a:picLocks noChangeAspect="1"/>
          </p:cNvPicPr>
          <p:nvPr/>
        </p:nvPicPr>
        <p:blipFill rotWithShape="1">
          <a:blip r:embed="rId3"/>
          <a:srcRect l="11493" t="-369" r="10698"/>
          <a:stretch/>
        </p:blipFill>
        <p:spPr>
          <a:xfrm>
            <a:off x="5825313" y="1100831"/>
            <a:ext cx="6366688" cy="4616387"/>
          </a:xfrm>
          <a:prstGeom prst="rect">
            <a:avLst/>
          </a:prstGeom>
        </p:spPr>
      </p:pic>
      <p:sp>
        <p:nvSpPr>
          <p:cNvPr id="8" name="TextovéPole 7">
            <a:extLst>
              <a:ext uri="{FF2B5EF4-FFF2-40B4-BE49-F238E27FC236}">
                <a16:creationId xmlns:a16="http://schemas.microsoft.com/office/drawing/2014/main" id="{A5F1320F-A639-4337-B075-78E533587B02}"/>
              </a:ext>
            </a:extLst>
          </p:cNvPr>
          <p:cNvSpPr txBox="1"/>
          <p:nvPr/>
        </p:nvSpPr>
        <p:spPr>
          <a:xfrm>
            <a:off x="470518" y="6161103"/>
            <a:ext cx="7981024" cy="369332"/>
          </a:xfrm>
          <a:prstGeom prst="rect">
            <a:avLst/>
          </a:prstGeom>
          <a:noFill/>
        </p:spPr>
        <p:txBody>
          <a:bodyPr wrap="square" rtlCol="0">
            <a:spAutoFit/>
          </a:bodyPr>
          <a:lstStyle/>
          <a:p>
            <a:r>
              <a:rPr lang="cs-CZ" dirty="0"/>
              <a:t>Student </a:t>
            </a:r>
            <a:r>
              <a:rPr lang="cs-CZ" dirty="0" err="1"/>
              <a:t>work</a:t>
            </a:r>
            <a:r>
              <a:rPr lang="cs-CZ" dirty="0"/>
              <a:t>:  </a:t>
            </a:r>
            <a:r>
              <a:rPr lang="cs-CZ" dirty="0" err="1"/>
              <a:t>Give</a:t>
            </a:r>
            <a:r>
              <a:rPr lang="cs-CZ" dirty="0"/>
              <a:t> </a:t>
            </a:r>
            <a:r>
              <a:rPr lang="cs-CZ" dirty="0" err="1"/>
              <a:t>english</a:t>
            </a:r>
            <a:r>
              <a:rPr lang="cs-CZ" dirty="0"/>
              <a:t> </a:t>
            </a:r>
            <a:r>
              <a:rPr lang="cs-CZ" dirty="0" err="1"/>
              <a:t>word</a:t>
            </a:r>
            <a:r>
              <a:rPr lang="cs-CZ" dirty="0"/>
              <a:t> to </a:t>
            </a:r>
            <a:r>
              <a:rPr lang="cs-CZ" dirty="0" err="1"/>
              <a:t>each</a:t>
            </a:r>
            <a:r>
              <a:rPr lang="cs-CZ" dirty="0"/>
              <a:t> instrument, use </a:t>
            </a:r>
            <a:r>
              <a:rPr lang="cs-CZ" dirty="0" err="1"/>
              <a:t>vocabulary</a:t>
            </a:r>
            <a:r>
              <a:rPr lang="cs-CZ" dirty="0"/>
              <a:t> </a:t>
            </a:r>
            <a:r>
              <a:rPr lang="cs-CZ" dirty="0" err="1"/>
              <a:t>if</a:t>
            </a:r>
            <a:r>
              <a:rPr lang="cs-CZ" dirty="0"/>
              <a:t> </a:t>
            </a:r>
            <a:r>
              <a:rPr lang="cs-CZ" dirty="0" err="1"/>
              <a:t>needed</a:t>
            </a:r>
            <a:r>
              <a:rPr lang="cs-CZ" dirty="0"/>
              <a:t> </a:t>
            </a:r>
          </a:p>
        </p:txBody>
      </p:sp>
    </p:spTree>
    <p:extLst>
      <p:ext uri="{BB962C8B-B14F-4D97-AF65-F5344CB8AC3E}">
        <p14:creationId xmlns:p14="http://schemas.microsoft.com/office/powerpoint/2010/main" val="893771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5E10A7A-D15D-4A60-B49B-C01D653EE06D}"/>
              </a:ext>
            </a:extLst>
          </p:cNvPr>
          <p:cNvSpPr txBox="1">
            <a:spLocks/>
          </p:cNvSpPr>
          <p:nvPr/>
        </p:nvSpPr>
        <p:spPr>
          <a:xfrm>
            <a:off x="838200" y="292054"/>
            <a:ext cx="10515600" cy="531520"/>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Dental care equipment</a:t>
            </a:r>
            <a:r>
              <a:rPr lang="cs-CZ" dirty="0"/>
              <a:t> – </a:t>
            </a:r>
            <a:r>
              <a:rPr lang="cs-CZ" dirty="0" err="1"/>
              <a:t>dental</a:t>
            </a:r>
            <a:r>
              <a:rPr lang="cs-CZ" dirty="0"/>
              <a:t> </a:t>
            </a:r>
            <a:r>
              <a:rPr lang="cs-CZ" dirty="0" err="1"/>
              <a:t>hygienist</a:t>
            </a:r>
            <a:endParaRPr lang="cs-CZ" dirty="0"/>
          </a:p>
        </p:txBody>
      </p:sp>
      <p:sp>
        <p:nvSpPr>
          <p:cNvPr id="5" name="Obdélník 4">
            <a:extLst>
              <a:ext uri="{FF2B5EF4-FFF2-40B4-BE49-F238E27FC236}">
                <a16:creationId xmlns:a16="http://schemas.microsoft.com/office/drawing/2014/main" id="{51805611-A09F-48CE-8BEF-B3C4F09E6EA1}"/>
              </a:ext>
            </a:extLst>
          </p:cNvPr>
          <p:cNvSpPr/>
          <p:nvPr/>
        </p:nvSpPr>
        <p:spPr>
          <a:xfrm>
            <a:off x="351417" y="1417923"/>
            <a:ext cx="11756994" cy="4401205"/>
          </a:xfrm>
          <a:prstGeom prst="rect">
            <a:avLst/>
          </a:prstGeom>
        </p:spPr>
        <p:txBody>
          <a:bodyPr wrap="square">
            <a:spAutoFit/>
          </a:bodyPr>
          <a:lstStyle/>
          <a:p>
            <a:r>
              <a:rPr lang="cs-CZ" sz="2000" b="1" dirty="0" err="1"/>
              <a:t>Dental</a:t>
            </a:r>
            <a:r>
              <a:rPr lang="cs-CZ" sz="2000" b="1" dirty="0"/>
              <a:t> Air </a:t>
            </a:r>
            <a:r>
              <a:rPr lang="cs-CZ" sz="2000" b="1" dirty="0" err="1"/>
              <a:t>Polishing</a:t>
            </a:r>
            <a:r>
              <a:rPr lang="cs-CZ" sz="2000" b="1" dirty="0"/>
              <a:t> Systems </a:t>
            </a:r>
            <a:r>
              <a:rPr lang="cs-CZ" sz="2000" dirty="0"/>
              <a:t>- </a:t>
            </a:r>
            <a:r>
              <a:rPr lang="en-US" sz="2000" dirty="0"/>
              <a:t>high-pressure air to propel special powders at a patient’s teeth</a:t>
            </a:r>
            <a:endParaRPr lang="cs-CZ" sz="2000" dirty="0"/>
          </a:p>
          <a:p>
            <a:r>
              <a:rPr lang="cs-CZ" sz="2000" b="1" dirty="0" err="1"/>
              <a:t>Dental</a:t>
            </a:r>
            <a:r>
              <a:rPr lang="cs-CZ" sz="2000" b="1" dirty="0"/>
              <a:t> </a:t>
            </a:r>
            <a:r>
              <a:rPr lang="cs-CZ" sz="2000" b="1" dirty="0" err="1"/>
              <a:t>Hygiene</a:t>
            </a:r>
            <a:r>
              <a:rPr lang="cs-CZ" sz="2000" b="1" dirty="0"/>
              <a:t> </a:t>
            </a:r>
            <a:r>
              <a:rPr lang="cs-CZ" sz="2000" b="1" dirty="0" err="1"/>
              <a:t>Handpieces</a:t>
            </a:r>
            <a:r>
              <a:rPr lang="cs-CZ" sz="2000" b="1" dirty="0"/>
              <a:t> </a:t>
            </a:r>
            <a:r>
              <a:rPr lang="cs-CZ" sz="2000" dirty="0"/>
              <a:t>- </a:t>
            </a:r>
            <a:r>
              <a:rPr lang="en-US" sz="2000" dirty="0"/>
              <a:t>provide a smooth and comfortable polishing of the patient's teeth</a:t>
            </a:r>
            <a:endParaRPr lang="cs-CZ" sz="2000" dirty="0"/>
          </a:p>
          <a:p>
            <a:r>
              <a:rPr lang="cs-CZ" sz="2000" b="1" dirty="0" err="1"/>
              <a:t>Dental</a:t>
            </a:r>
            <a:r>
              <a:rPr lang="cs-CZ" sz="2000" b="1" dirty="0"/>
              <a:t> </a:t>
            </a:r>
            <a:r>
              <a:rPr lang="en-US" sz="2000" b="1" dirty="0"/>
              <a:t>Prophy angles </a:t>
            </a:r>
            <a:r>
              <a:rPr lang="cs-CZ" sz="2000" dirty="0"/>
              <a:t>- </a:t>
            </a:r>
            <a:r>
              <a:rPr lang="en-US" sz="2000" dirty="0"/>
              <a:t>used to apply prophy paste to a patient's teeth during a routine hygiene appointment</a:t>
            </a:r>
            <a:endParaRPr lang="cs-CZ" sz="2000" dirty="0"/>
          </a:p>
          <a:p>
            <a:r>
              <a:rPr lang="cs-CZ" sz="2000" b="1" dirty="0" err="1"/>
              <a:t>Dental</a:t>
            </a:r>
            <a:r>
              <a:rPr lang="cs-CZ" sz="2000" b="1" dirty="0"/>
              <a:t> </a:t>
            </a:r>
            <a:r>
              <a:rPr lang="cs-CZ" sz="2000" b="1" dirty="0" err="1"/>
              <a:t>Ultrasonic</a:t>
            </a:r>
            <a:r>
              <a:rPr lang="cs-CZ" sz="2000" b="1" dirty="0"/>
              <a:t> </a:t>
            </a:r>
            <a:r>
              <a:rPr lang="cs-CZ" sz="2000" b="1" dirty="0" err="1"/>
              <a:t>Scalers</a:t>
            </a:r>
            <a:r>
              <a:rPr lang="cs-CZ" sz="2000" b="1" dirty="0"/>
              <a:t> </a:t>
            </a:r>
            <a:r>
              <a:rPr lang="cs-CZ" sz="2000" dirty="0"/>
              <a:t>- </a:t>
            </a:r>
            <a:r>
              <a:rPr lang="en-US" sz="2000" dirty="0"/>
              <a:t>piezoelectric or </a:t>
            </a:r>
            <a:r>
              <a:rPr lang="en-US" sz="2000" dirty="0" err="1"/>
              <a:t>magnetostrictive</a:t>
            </a:r>
            <a:r>
              <a:rPr lang="en-US" sz="2000" dirty="0"/>
              <a:t> technology, dental ultrasonic scalers rapidly vibrate an inserted tip to effectively remove calculus, debris and stains</a:t>
            </a:r>
            <a:endParaRPr lang="cs-CZ" sz="2000" dirty="0"/>
          </a:p>
          <a:p>
            <a:r>
              <a:rPr lang="cs-CZ" sz="2000" b="1" cap="all" dirty="0"/>
              <a:t>M</a:t>
            </a:r>
            <a:r>
              <a:rPr lang="en-US" sz="2000" b="1" dirty="0" err="1"/>
              <a:t>irror</a:t>
            </a:r>
            <a:r>
              <a:rPr lang="en-US" sz="2000" dirty="0"/>
              <a:t> </a:t>
            </a:r>
            <a:r>
              <a:rPr lang="cs-CZ" sz="2000" dirty="0"/>
              <a:t> - </a:t>
            </a:r>
            <a:r>
              <a:rPr lang="en-US" sz="2000" dirty="0"/>
              <a:t>allows to see your teeth at multiple angles</a:t>
            </a:r>
            <a:r>
              <a:rPr lang="cs-CZ" sz="2000" dirty="0"/>
              <a:t>, are</a:t>
            </a:r>
            <a:r>
              <a:rPr lang="en-US" sz="2000" dirty="0"/>
              <a:t> small, rounded mirror</a:t>
            </a:r>
          </a:p>
          <a:p>
            <a:r>
              <a:rPr lang="en-US" sz="2000" b="1" dirty="0"/>
              <a:t>Probes</a:t>
            </a:r>
            <a:r>
              <a:rPr lang="en-US" sz="2000" dirty="0"/>
              <a:t> </a:t>
            </a:r>
            <a:r>
              <a:rPr lang="cs-CZ" sz="2000" dirty="0"/>
              <a:t>- </a:t>
            </a:r>
            <a:r>
              <a:rPr lang="en-US" sz="2000" dirty="0"/>
              <a:t>look like hooks and are used to check gum health and measure pocket depths around a tooth</a:t>
            </a:r>
          </a:p>
          <a:p>
            <a:r>
              <a:rPr lang="cs-CZ" sz="2000" dirty="0"/>
              <a:t>S</a:t>
            </a:r>
            <a:r>
              <a:rPr lang="en-US" sz="2000" b="1" dirty="0" err="1"/>
              <a:t>caler</a:t>
            </a:r>
            <a:r>
              <a:rPr lang="en-US" sz="2000" dirty="0"/>
              <a:t> </a:t>
            </a:r>
            <a:r>
              <a:rPr lang="cs-CZ" sz="2000" dirty="0"/>
              <a:t>- i</a:t>
            </a:r>
            <a:r>
              <a:rPr lang="en-US" sz="2000" dirty="0"/>
              <a:t>s what actually scrapes away plaque and tartar from teeth.</a:t>
            </a:r>
          </a:p>
          <a:p>
            <a:r>
              <a:rPr lang="cs-CZ" sz="2000" dirty="0"/>
              <a:t>C</a:t>
            </a:r>
            <a:r>
              <a:rPr lang="en-US" sz="2000" b="1" dirty="0" err="1"/>
              <a:t>urette</a:t>
            </a:r>
            <a:r>
              <a:rPr lang="en-US" sz="2000" dirty="0"/>
              <a:t> </a:t>
            </a:r>
            <a:r>
              <a:rPr lang="cs-CZ" sz="2000" dirty="0"/>
              <a:t> - </a:t>
            </a:r>
            <a:r>
              <a:rPr lang="en-US" sz="2000" dirty="0"/>
              <a:t>scrapes tartar from underneath the gums. It has a rounded, spoon-shaped end with a hole in it, and this allows the hygienist to remove dental calculus, which is a hard deposit at the base of the teeth.</a:t>
            </a:r>
          </a:p>
          <a:p>
            <a:r>
              <a:rPr lang="cs-CZ" sz="2000" b="1" dirty="0" err="1"/>
              <a:t>Polisher</a:t>
            </a:r>
            <a:r>
              <a:rPr lang="cs-CZ" sz="2000" dirty="0"/>
              <a:t> - </a:t>
            </a:r>
            <a:r>
              <a:rPr lang="en-US" sz="2000" dirty="0"/>
              <a:t> tool is what </a:t>
            </a:r>
            <a:r>
              <a:rPr lang="cs-CZ" sz="2000" dirty="0" err="1"/>
              <a:t>is</a:t>
            </a:r>
            <a:r>
              <a:rPr lang="en-US" sz="2000" dirty="0"/>
              <a:t> use</a:t>
            </a:r>
            <a:r>
              <a:rPr lang="cs-CZ" sz="2000" dirty="0"/>
              <a:t>d</a:t>
            </a:r>
            <a:r>
              <a:rPr lang="en-US" sz="2000" dirty="0"/>
              <a:t> at the end of cleaning to make teeth shiny and bright. This removes surface level stains and makes teeth smooth after being scaled.</a:t>
            </a:r>
          </a:p>
          <a:p>
            <a:r>
              <a:rPr lang="cs-CZ" sz="2000" b="1" dirty="0" err="1"/>
              <a:t>Suction</a:t>
            </a:r>
            <a:r>
              <a:rPr lang="cs-CZ" sz="2000" dirty="0"/>
              <a:t> - </a:t>
            </a:r>
            <a:r>
              <a:rPr lang="en-US" sz="2000" dirty="0"/>
              <a:t>to remove saliva from the mouth while teeth are cleaned. This eliminates the need to spit over a sink and helps keep teeth dry when necessary, such as during a filling procedure.</a:t>
            </a:r>
            <a:endParaRPr lang="cs-CZ" sz="2000" dirty="0"/>
          </a:p>
        </p:txBody>
      </p:sp>
      <p:sp>
        <p:nvSpPr>
          <p:cNvPr id="8" name="Obdélník 7">
            <a:extLst>
              <a:ext uri="{FF2B5EF4-FFF2-40B4-BE49-F238E27FC236}">
                <a16:creationId xmlns:a16="http://schemas.microsoft.com/office/drawing/2014/main" id="{61568902-AEB3-45D3-809E-2F70356A7306}"/>
              </a:ext>
            </a:extLst>
          </p:cNvPr>
          <p:cNvSpPr/>
          <p:nvPr/>
        </p:nvSpPr>
        <p:spPr>
          <a:xfrm>
            <a:off x="7653345" y="854206"/>
            <a:ext cx="4455066" cy="369332"/>
          </a:xfrm>
          <a:prstGeom prst="rect">
            <a:avLst/>
          </a:prstGeom>
        </p:spPr>
        <p:txBody>
          <a:bodyPr wrap="none">
            <a:spAutoFit/>
          </a:bodyPr>
          <a:lstStyle/>
          <a:p>
            <a:r>
              <a:rPr lang="cs-CZ" dirty="0"/>
              <a:t>https://www.hygieneedge.com/hygiene-tools</a:t>
            </a:r>
          </a:p>
        </p:txBody>
      </p:sp>
    </p:spTree>
    <p:extLst>
      <p:ext uri="{BB962C8B-B14F-4D97-AF65-F5344CB8AC3E}">
        <p14:creationId xmlns:p14="http://schemas.microsoft.com/office/powerpoint/2010/main" val="1097722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7128A3E0-41A8-409F-955A-83B1A742621E}"/>
              </a:ext>
            </a:extLst>
          </p:cNvPr>
          <p:cNvPicPr>
            <a:picLocks noChangeAspect="1"/>
          </p:cNvPicPr>
          <p:nvPr/>
        </p:nvPicPr>
        <p:blipFill rotWithShape="1">
          <a:blip r:embed="rId2"/>
          <a:srcRect l="-1945" t="41676" r="-1223" b="7218"/>
          <a:stretch/>
        </p:blipFill>
        <p:spPr>
          <a:xfrm>
            <a:off x="1120301" y="4326743"/>
            <a:ext cx="4913389" cy="2531257"/>
          </a:xfrm>
          <a:prstGeom prst="rect">
            <a:avLst/>
          </a:prstGeom>
        </p:spPr>
      </p:pic>
      <p:pic>
        <p:nvPicPr>
          <p:cNvPr id="2" name="Obrázek 1">
            <a:extLst>
              <a:ext uri="{FF2B5EF4-FFF2-40B4-BE49-F238E27FC236}">
                <a16:creationId xmlns:a16="http://schemas.microsoft.com/office/drawing/2014/main" id="{40266979-B912-4891-945B-381709A5CBD0}"/>
              </a:ext>
            </a:extLst>
          </p:cNvPr>
          <p:cNvPicPr>
            <a:picLocks noChangeAspect="1"/>
          </p:cNvPicPr>
          <p:nvPr/>
        </p:nvPicPr>
        <p:blipFill rotWithShape="1">
          <a:blip r:embed="rId3"/>
          <a:srcRect l="-442" t="17734" r="3485" b="19094"/>
          <a:stretch/>
        </p:blipFill>
        <p:spPr>
          <a:xfrm>
            <a:off x="275811" y="713513"/>
            <a:ext cx="5695570" cy="3710866"/>
          </a:xfrm>
          <a:prstGeom prst="rect">
            <a:avLst/>
          </a:prstGeom>
        </p:spPr>
      </p:pic>
      <p:pic>
        <p:nvPicPr>
          <p:cNvPr id="3" name="Obrázek 2">
            <a:extLst>
              <a:ext uri="{FF2B5EF4-FFF2-40B4-BE49-F238E27FC236}">
                <a16:creationId xmlns:a16="http://schemas.microsoft.com/office/drawing/2014/main" id="{9D561B57-762D-4B77-97CD-D0781EC058F8}"/>
              </a:ext>
            </a:extLst>
          </p:cNvPr>
          <p:cNvPicPr>
            <a:picLocks noChangeAspect="1"/>
          </p:cNvPicPr>
          <p:nvPr/>
        </p:nvPicPr>
        <p:blipFill rotWithShape="1">
          <a:blip r:embed="rId4"/>
          <a:srcRect l="5532" t="14365" r="6326" b="4516"/>
          <a:stretch/>
        </p:blipFill>
        <p:spPr>
          <a:xfrm>
            <a:off x="8535478" y="10535"/>
            <a:ext cx="3522630" cy="2874707"/>
          </a:xfrm>
          <a:prstGeom prst="rect">
            <a:avLst/>
          </a:prstGeom>
        </p:spPr>
      </p:pic>
      <p:sp>
        <p:nvSpPr>
          <p:cNvPr id="4" name="Nadpis 1">
            <a:extLst>
              <a:ext uri="{FF2B5EF4-FFF2-40B4-BE49-F238E27FC236}">
                <a16:creationId xmlns:a16="http://schemas.microsoft.com/office/drawing/2014/main" id="{D5E10A7A-D15D-4A60-B49B-C01D653EE06D}"/>
              </a:ext>
            </a:extLst>
          </p:cNvPr>
          <p:cNvSpPr txBox="1">
            <a:spLocks/>
          </p:cNvSpPr>
          <p:nvPr/>
        </p:nvSpPr>
        <p:spPr>
          <a:xfrm>
            <a:off x="400430" y="181993"/>
            <a:ext cx="10515600" cy="531520"/>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Dental care equipment</a:t>
            </a:r>
            <a:r>
              <a:rPr lang="cs-CZ" dirty="0"/>
              <a:t> – </a:t>
            </a:r>
            <a:r>
              <a:rPr lang="cs-CZ" dirty="0" err="1"/>
              <a:t>dental</a:t>
            </a:r>
            <a:r>
              <a:rPr lang="cs-CZ" dirty="0"/>
              <a:t> </a:t>
            </a:r>
            <a:r>
              <a:rPr lang="cs-CZ" dirty="0" err="1"/>
              <a:t>hygienist</a:t>
            </a:r>
            <a:endParaRPr lang="cs-CZ" dirty="0"/>
          </a:p>
        </p:txBody>
      </p:sp>
      <p:pic>
        <p:nvPicPr>
          <p:cNvPr id="5" name="Obrázek 4">
            <a:extLst>
              <a:ext uri="{FF2B5EF4-FFF2-40B4-BE49-F238E27FC236}">
                <a16:creationId xmlns:a16="http://schemas.microsoft.com/office/drawing/2014/main" id="{D43BE634-B17A-4EDD-94D5-7E82DCECB881}"/>
              </a:ext>
            </a:extLst>
          </p:cNvPr>
          <p:cNvPicPr>
            <a:picLocks noChangeAspect="1"/>
          </p:cNvPicPr>
          <p:nvPr/>
        </p:nvPicPr>
        <p:blipFill>
          <a:blip r:embed="rId5"/>
          <a:stretch>
            <a:fillRect/>
          </a:stretch>
        </p:blipFill>
        <p:spPr>
          <a:xfrm>
            <a:off x="6096000" y="845021"/>
            <a:ext cx="2383323" cy="2375898"/>
          </a:xfrm>
          <a:prstGeom prst="rect">
            <a:avLst/>
          </a:prstGeom>
        </p:spPr>
      </p:pic>
      <p:pic>
        <p:nvPicPr>
          <p:cNvPr id="6" name="Obrázek 5">
            <a:extLst>
              <a:ext uri="{FF2B5EF4-FFF2-40B4-BE49-F238E27FC236}">
                <a16:creationId xmlns:a16="http://schemas.microsoft.com/office/drawing/2014/main" id="{777D8469-DF63-4920-A0E4-3CF48793A035}"/>
              </a:ext>
            </a:extLst>
          </p:cNvPr>
          <p:cNvPicPr>
            <a:picLocks noChangeAspect="1"/>
          </p:cNvPicPr>
          <p:nvPr/>
        </p:nvPicPr>
        <p:blipFill rotWithShape="1">
          <a:blip r:embed="rId6"/>
          <a:srcRect l="9353" t="449" r="4531" b="6201"/>
          <a:stretch/>
        </p:blipFill>
        <p:spPr>
          <a:xfrm>
            <a:off x="6775685" y="3040601"/>
            <a:ext cx="5282422" cy="3817399"/>
          </a:xfrm>
          <a:prstGeom prst="rect">
            <a:avLst/>
          </a:prstGeom>
        </p:spPr>
      </p:pic>
    </p:spTree>
    <p:extLst>
      <p:ext uri="{BB962C8B-B14F-4D97-AF65-F5344CB8AC3E}">
        <p14:creationId xmlns:p14="http://schemas.microsoft.com/office/powerpoint/2010/main" val="2229079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01DD20-2903-42A3-9E08-275E47A7E4FE}"/>
              </a:ext>
            </a:extLst>
          </p:cNvPr>
          <p:cNvSpPr>
            <a:spLocks noGrp="1"/>
          </p:cNvSpPr>
          <p:nvPr>
            <p:ph type="title"/>
          </p:nvPr>
        </p:nvSpPr>
        <p:spPr>
          <a:xfrm>
            <a:off x="838200" y="365126"/>
            <a:ext cx="10515600" cy="788972"/>
          </a:xfrm>
        </p:spPr>
        <p:txBody>
          <a:bodyPr>
            <a:normAutofit/>
          </a:bodyPr>
          <a:lstStyle/>
          <a:p>
            <a:pPr algn="ctr"/>
            <a:r>
              <a:rPr lang="cs-CZ" dirty="0"/>
              <a:t>Obsah předmětu (</a:t>
            </a:r>
            <a:r>
              <a:rPr lang="cs-CZ" b="1" dirty="0"/>
              <a:t>témata prezentací</a:t>
            </a:r>
            <a:r>
              <a:rPr lang="cs-CZ" dirty="0"/>
              <a:t>)</a:t>
            </a:r>
          </a:p>
        </p:txBody>
      </p:sp>
      <p:sp>
        <p:nvSpPr>
          <p:cNvPr id="3" name="Zástupný symbol pro obsah 2">
            <a:extLst>
              <a:ext uri="{FF2B5EF4-FFF2-40B4-BE49-F238E27FC236}">
                <a16:creationId xmlns:a16="http://schemas.microsoft.com/office/drawing/2014/main" id="{0508DAA2-64C4-4574-9635-B1C25D0B4971}"/>
              </a:ext>
            </a:extLst>
          </p:cNvPr>
          <p:cNvSpPr>
            <a:spLocks noGrp="1"/>
          </p:cNvSpPr>
          <p:nvPr>
            <p:ph idx="1"/>
          </p:nvPr>
        </p:nvSpPr>
        <p:spPr>
          <a:xfrm>
            <a:off x="479395" y="1491449"/>
            <a:ext cx="11638624" cy="4927105"/>
          </a:xfrm>
        </p:spPr>
        <p:txBody>
          <a:bodyPr vert="horz" lIns="91440" tIns="45720" rIns="91440" bIns="45720" rtlCol="0" anchor="t">
            <a:normAutofit/>
          </a:bodyPr>
          <a:lstStyle/>
          <a:p>
            <a:r>
              <a:rPr lang="en-GB" dirty="0"/>
              <a:t>1. </a:t>
            </a:r>
            <a:r>
              <a:rPr lang="cs-CZ" dirty="0">
                <a:solidFill>
                  <a:schemeClr val="accent1">
                    <a:lumMod val="60000"/>
                    <a:lumOff val="40000"/>
                  </a:schemeClr>
                </a:solidFill>
              </a:rPr>
              <a:t>I</a:t>
            </a:r>
            <a:r>
              <a:rPr lang="en-GB" dirty="0" err="1">
                <a:solidFill>
                  <a:schemeClr val="accent1">
                    <a:lumMod val="60000"/>
                    <a:lumOff val="40000"/>
                  </a:schemeClr>
                </a:solidFill>
              </a:rPr>
              <a:t>njuries</a:t>
            </a:r>
            <a:r>
              <a:rPr lang="cs-CZ" dirty="0">
                <a:solidFill>
                  <a:schemeClr val="accent1">
                    <a:lumMod val="60000"/>
                    <a:lumOff val="40000"/>
                  </a:schemeClr>
                </a:solidFill>
              </a:rPr>
              <a:t> in </a:t>
            </a:r>
            <a:r>
              <a:rPr lang="cs-CZ" dirty="0" err="1">
                <a:solidFill>
                  <a:schemeClr val="accent1">
                    <a:lumMod val="60000"/>
                    <a:lumOff val="40000"/>
                  </a:schemeClr>
                </a:solidFill>
              </a:rPr>
              <a:t>children</a:t>
            </a:r>
            <a:r>
              <a:rPr lang="cs-CZ" dirty="0">
                <a:solidFill>
                  <a:schemeClr val="accent1">
                    <a:lumMod val="60000"/>
                    <a:lumOff val="40000"/>
                  </a:schemeClr>
                </a:solidFill>
              </a:rPr>
              <a:t> – specifické kapitoly</a:t>
            </a:r>
            <a:r>
              <a:rPr lang="cs-CZ" dirty="0"/>
              <a:t>, 3 studenti</a:t>
            </a:r>
            <a:endParaRPr lang="en-GB" dirty="0"/>
          </a:p>
          <a:p>
            <a:r>
              <a:rPr lang="en-GB" dirty="0"/>
              <a:t>2. </a:t>
            </a:r>
            <a:r>
              <a:rPr lang="cs-CZ" dirty="0" err="1">
                <a:solidFill>
                  <a:schemeClr val="accent1">
                    <a:lumMod val="60000"/>
                    <a:lumOff val="40000"/>
                  </a:schemeClr>
                </a:solidFill>
              </a:rPr>
              <a:t>Emergency</a:t>
            </a:r>
            <a:r>
              <a:rPr lang="cs-CZ" dirty="0">
                <a:solidFill>
                  <a:schemeClr val="accent1">
                    <a:lumMod val="60000"/>
                    <a:lumOff val="40000"/>
                  </a:schemeClr>
                </a:solidFill>
              </a:rPr>
              <a:t> and </a:t>
            </a:r>
            <a:r>
              <a:rPr lang="en-GB" dirty="0">
                <a:solidFill>
                  <a:schemeClr val="accent1">
                    <a:lumMod val="60000"/>
                    <a:lumOff val="40000"/>
                  </a:schemeClr>
                </a:solidFill>
              </a:rPr>
              <a:t>First Aid</a:t>
            </a:r>
            <a:r>
              <a:rPr lang="cs-CZ" dirty="0">
                <a:solidFill>
                  <a:schemeClr val="accent1">
                    <a:lumMod val="60000"/>
                    <a:lumOff val="40000"/>
                  </a:schemeClr>
                </a:solidFill>
              </a:rPr>
              <a:t> </a:t>
            </a:r>
            <a:r>
              <a:rPr lang="en-US" dirty="0">
                <a:solidFill>
                  <a:schemeClr val="accent1">
                    <a:lumMod val="60000"/>
                    <a:lumOff val="40000"/>
                  </a:schemeClr>
                </a:solidFill>
              </a:rPr>
              <a:t>for children of different age</a:t>
            </a:r>
            <a:r>
              <a:rPr lang="cs-CZ" dirty="0">
                <a:solidFill>
                  <a:schemeClr val="accent1">
                    <a:lumMod val="60000"/>
                    <a:lumOff val="40000"/>
                  </a:schemeClr>
                </a:solidFill>
              </a:rPr>
              <a:t> </a:t>
            </a:r>
            <a:r>
              <a:rPr lang="cs-CZ" dirty="0"/>
              <a:t>– 2 studenti</a:t>
            </a:r>
            <a:endParaRPr lang="en-GB" dirty="0"/>
          </a:p>
          <a:p>
            <a:r>
              <a:rPr lang="en-GB" dirty="0"/>
              <a:t>3. </a:t>
            </a:r>
            <a:r>
              <a:rPr lang="en-GB" u="sng" dirty="0"/>
              <a:t>Specific medical care </a:t>
            </a:r>
            <a:r>
              <a:rPr lang="cs-CZ" u="sng" dirty="0"/>
              <a:t>(</a:t>
            </a:r>
            <a:r>
              <a:rPr lang="cs-CZ" u="sng" dirty="0" err="1"/>
              <a:t>small</a:t>
            </a:r>
            <a:r>
              <a:rPr lang="cs-CZ" u="sng" dirty="0"/>
              <a:t> </a:t>
            </a:r>
            <a:r>
              <a:rPr lang="cs-CZ" u="sng" dirty="0" err="1"/>
              <a:t>kids</a:t>
            </a:r>
            <a:r>
              <a:rPr lang="cs-CZ" u="sng" dirty="0"/>
              <a:t>, </a:t>
            </a:r>
            <a:r>
              <a:rPr lang="cs-CZ" u="sng" dirty="0" err="1"/>
              <a:t>obese</a:t>
            </a:r>
            <a:r>
              <a:rPr lang="en-GB" u="sng" dirty="0"/>
              <a:t>, </a:t>
            </a:r>
            <a:r>
              <a:rPr lang="cs-CZ" u="sng" dirty="0" err="1"/>
              <a:t>mental</a:t>
            </a:r>
            <a:r>
              <a:rPr lang="cs-CZ" u="sng" dirty="0"/>
              <a:t> </a:t>
            </a:r>
            <a:r>
              <a:rPr lang="cs-CZ" u="sng" dirty="0" err="1"/>
              <a:t>diseases</a:t>
            </a:r>
            <a:r>
              <a:rPr lang="cs-CZ" u="sng" dirty="0"/>
              <a:t>) </a:t>
            </a:r>
            <a:r>
              <a:rPr lang="cs-CZ" dirty="0"/>
              <a:t>– 3 studenti</a:t>
            </a:r>
            <a:endParaRPr lang="en-GB" dirty="0"/>
          </a:p>
          <a:p>
            <a:r>
              <a:rPr lang="cs-CZ" dirty="0"/>
              <a:t>4</a:t>
            </a:r>
            <a:r>
              <a:rPr lang="en-GB" dirty="0"/>
              <a:t>. </a:t>
            </a:r>
            <a:r>
              <a:rPr lang="en-GB" u="sng" dirty="0"/>
              <a:t>Communication with family members</a:t>
            </a:r>
            <a:r>
              <a:rPr lang="cs-CZ" u="sng" dirty="0"/>
              <a:t> </a:t>
            </a:r>
            <a:r>
              <a:rPr lang="cs-CZ" dirty="0"/>
              <a:t>– 3 studenti</a:t>
            </a:r>
            <a:endParaRPr lang="en-GB" dirty="0"/>
          </a:p>
          <a:p>
            <a:r>
              <a:rPr lang="cs-CZ" dirty="0"/>
              <a:t>5</a:t>
            </a:r>
            <a:r>
              <a:rPr lang="en-GB" dirty="0"/>
              <a:t>. </a:t>
            </a:r>
            <a:r>
              <a:rPr lang="en-GB" u="sng" dirty="0"/>
              <a:t>Multicultural approach (ethnic specifics</a:t>
            </a:r>
            <a:r>
              <a:rPr lang="cs-CZ" u="sng" dirty="0"/>
              <a:t>) </a:t>
            </a:r>
            <a:r>
              <a:rPr lang="cs-CZ" dirty="0"/>
              <a:t>– 3 studenti</a:t>
            </a:r>
            <a:endParaRPr lang="en-GB" dirty="0"/>
          </a:p>
          <a:p>
            <a:r>
              <a:rPr lang="cs-CZ" dirty="0"/>
              <a:t>6</a:t>
            </a:r>
            <a:r>
              <a:rPr lang="en-GB" dirty="0"/>
              <a:t>. </a:t>
            </a:r>
            <a:r>
              <a:rPr lang="cs-CZ" dirty="0" err="1"/>
              <a:t>Reflection</a:t>
            </a:r>
            <a:r>
              <a:rPr lang="cs-CZ" dirty="0"/>
              <a:t> on h</a:t>
            </a:r>
            <a:r>
              <a:rPr lang="en-GB" dirty="0" err="1"/>
              <a:t>ealthy</a:t>
            </a:r>
            <a:r>
              <a:rPr lang="en-GB" dirty="0"/>
              <a:t> lifestyle</a:t>
            </a:r>
          </a:p>
          <a:p>
            <a:r>
              <a:rPr lang="cs-CZ" dirty="0"/>
              <a:t>7</a:t>
            </a:r>
            <a:r>
              <a:rPr lang="en-GB" dirty="0"/>
              <a:t>. Medical system in Czech Republic and </a:t>
            </a:r>
            <a:r>
              <a:rPr lang="en-GB" dirty="0" err="1"/>
              <a:t>abroa</a:t>
            </a:r>
            <a:r>
              <a:rPr lang="cs-CZ" dirty="0"/>
              <a:t>d – 3 studenti</a:t>
            </a:r>
          </a:p>
          <a:p>
            <a:r>
              <a:rPr lang="cs-CZ" dirty="0"/>
              <a:t>8</a:t>
            </a:r>
            <a:r>
              <a:rPr lang="en-US" dirty="0"/>
              <a:t>. Student's presentations</a:t>
            </a:r>
          </a:p>
          <a:p>
            <a:endParaRPr lang="en-GB" dirty="0"/>
          </a:p>
        </p:txBody>
      </p:sp>
    </p:spTree>
    <p:extLst>
      <p:ext uri="{BB962C8B-B14F-4D97-AF65-F5344CB8AC3E}">
        <p14:creationId xmlns:p14="http://schemas.microsoft.com/office/powerpoint/2010/main" val="1650936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5FF79E-9BAF-4B42-BECE-FF719B730C96}"/>
              </a:ext>
            </a:extLst>
          </p:cNvPr>
          <p:cNvSpPr>
            <a:spLocks noGrp="1"/>
          </p:cNvSpPr>
          <p:nvPr>
            <p:ph type="title"/>
          </p:nvPr>
        </p:nvSpPr>
        <p:spPr>
          <a:xfrm>
            <a:off x="838200" y="365126"/>
            <a:ext cx="10515600" cy="531520"/>
          </a:xfrm>
        </p:spPr>
        <p:txBody>
          <a:bodyPr>
            <a:normAutofit fontScale="90000"/>
          </a:bodyPr>
          <a:lstStyle/>
          <a:p>
            <a:r>
              <a:rPr lang="en-US" dirty="0"/>
              <a:t>Orthodontics</a:t>
            </a:r>
            <a:endParaRPr lang="cs-CZ" dirty="0"/>
          </a:p>
        </p:txBody>
      </p:sp>
      <p:sp>
        <p:nvSpPr>
          <p:cNvPr id="3" name="Zástupný symbol pro obsah 2">
            <a:extLst>
              <a:ext uri="{FF2B5EF4-FFF2-40B4-BE49-F238E27FC236}">
                <a16:creationId xmlns:a16="http://schemas.microsoft.com/office/drawing/2014/main" id="{7245F0E0-8BC9-47C5-9E64-2231A256ACE1}"/>
              </a:ext>
            </a:extLst>
          </p:cNvPr>
          <p:cNvSpPr>
            <a:spLocks noGrp="1"/>
          </p:cNvSpPr>
          <p:nvPr>
            <p:ph idx="1"/>
          </p:nvPr>
        </p:nvSpPr>
        <p:spPr>
          <a:xfrm>
            <a:off x="284085" y="1056216"/>
            <a:ext cx="6835806" cy="4342897"/>
          </a:xfrm>
        </p:spPr>
        <p:txBody>
          <a:bodyPr>
            <a:normAutofit/>
          </a:bodyPr>
          <a:lstStyle/>
          <a:p>
            <a:pPr marL="0" indent="0">
              <a:buNone/>
            </a:pPr>
            <a:r>
              <a:rPr lang="en-US" sz="2600" dirty="0"/>
              <a:t>Orthodontics is a dental specialty focused on aligning </a:t>
            </a:r>
            <a:r>
              <a:rPr lang="cs-CZ" sz="2600" dirty="0" err="1"/>
              <a:t>patients</a:t>
            </a:r>
            <a:r>
              <a:rPr lang="en-US" sz="2600" dirty="0"/>
              <a:t> bite and straightening </a:t>
            </a:r>
            <a:r>
              <a:rPr lang="cs-CZ" sz="2600" dirty="0" err="1"/>
              <a:t>the</a:t>
            </a:r>
            <a:r>
              <a:rPr lang="en-US" sz="2600" dirty="0"/>
              <a:t> teeth</a:t>
            </a:r>
            <a:endParaRPr lang="cs-CZ" sz="2600" dirty="0"/>
          </a:p>
          <a:p>
            <a:pPr marL="0" indent="0">
              <a:buNone/>
            </a:pPr>
            <a:r>
              <a:rPr lang="cs-CZ" sz="2600" dirty="0"/>
              <a:t>O</a:t>
            </a:r>
            <a:r>
              <a:rPr lang="en-US" sz="2600" dirty="0" err="1"/>
              <a:t>rthodontist</a:t>
            </a:r>
            <a:r>
              <a:rPr lang="en-US" sz="2600" dirty="0"/>
              <a:t> </a:t>
            </a:r>
            <a:r>
              <a:rPr lang="cs-CZ" sz="2600" dirty="0" err="1"/>
              <a:t>is</a:t>
            </a:r>
            <a:r>
              <a:rPr lang="cs-CZ" sz="2600" dirty="0"/>
              <a:t> </a:t>
            </a:r>
            <a:r>
              <a:rPr lang="cs-CZ" sz="2600" dirty="0" err="1"/>
              <a:t>need</a:t>
            </a:r>
            <a:r>
              <a:rPr lang="cs-CZ" sz="2600" dirty="0"/>
              <a:t> </a:t>
            </a:r>
            <a:r>
              <a:rPr lang="cs-CZ" sz="2600" dirty="0" err="1"/>
              <a:t>for</a:t>
            </a:r>
            <a:r>
              <a:rPr lang="en-US" sz="2600" dirty="0"/>
              <a:t> crooked, overlapped, twisted or gapped teeth. </a:t>
            </a:r>
            <a:endParaRPr lang="cs-CZ" sz="2600" dirty="0"/>
          </a:p>
          <a:p>
            <a:r>
              <a:rPr lang="cs-CZ" sz="2600" dirty="0" err="1"/>
              <a:t>Braces</a:t>
            </a:r>
            <a:r>
              <a:rPr lang="cs-CZ" sz="2600" dirty="0"/>
              <a:t> </a:t>
            </a:r>
            <a:r>
              <a:rPr lang="cs-CZ" sz="2600" dirty="0" err="1"/>
              <a:t>or</a:t>
            </a:r>
            <a:r>
              <a:rPr lang="cs-CZ" sz="2600" dirty="0"/>
              <a:t> </a:t>
            </a:r>
            <a:r>
              <a:rPr lang="cs-CZ" sz="2600" dirty="0" err="1"/>
              <a:t>clear</a:t>
            </a:r>
            <a:r>
              <a:rPr lang="cs-CZ" sz="2600" dirty="0"/>
              <a:t> </a:t>
            </a:r>
            <a:r>
              <a:rPr lang="cs-CZ" sz="2600" dirty="0" err="1"/>
              <a:t>aligners</a:t>
            </a:r>
            <a:endParaRPr lang="cs-CZ" sz="2600" dirty="0"/>
          </a:p>
          <a:p>
            <a:r>
              <a:rPr lang="cs-CZ" sz="2600" dirty="0"/>
              <a:t>R</a:t>
            </a:r>
            <a:r>
              <a:rPr lang="en-US" sz="2600" dirty="0" err="1"/>
              <a:t>emovable</a:t>
            </a:r>
            <a:r>
              <a:rPr lang="en-US" sz="2600" dirty="0"/>
              <a:t> retainers</a:t>
            </a:r>
            <a:endParaRPr lang="cs-CZ" sz="2600" dirty="0"/>
          </a:p>
          <a:p>
            <a:r>
              <a:rPr lang="cs-CZ" sz="2600" dirty="0" err="1"/>
              <a:t>Dental</a:t>
            </a:r>
            <a:r>
              <a:rPr lang="cs-CZ" sz="2600" dirty="0"/>
              <a:t> </a:t>
            </a:r>
            <a:r>
              <a:rPr lang="cs-CZ" sz="2600" dirty="0" err="1"/>
              <a:t>bridge</a:t>
            </a:r>
            <a:endParaRPr lang="cs-CZ" sz="2600" dirty="0"/>
          </a:p>
          <a:p>
            <a:r>
              <a:rPr lang="cs-CZ" sz="2600" dirty="0" err="1"/>
              <a:t>Veneers</a:t>
            </a:r>
            <a:endParaRPr lang="cs-CZ" sz="2600" dirty="0"/>
          </a:p>
          <a:p>
            <a:r>
              <a:rPr lang="cs-CZ" sz="2600" dirty="0" err="1"/>
              <a:t>Dental</a:t>
            </a:r>
            <a:r>
              <a:rPr lang="cs-CZ" sz="2600" dirty="0"/>
              <a:t> </a:t>
            </a:r>
            <a:r>
              <a:rPr lang="cs-CZ" sz="2600" dirty="0" err="1"/>
              <a:t>crown</a:t>
            </a:r>
            <a:endParaRPr lang="cs-CZ" sz="2600" dirty="0"/>
          </a:p>
          <a:p>
            <a:endParaRPr lang="cs-CZ" sz="2600" dirty="0"/>
          </a:p>
        </p:txBody>
      </p:sp>
      <p:pic>
        <p:nvPicPr>
          <p:cNvPr id="6" name="Obrázek 5">
            <a:extLst>
              <a:ext uri="{FF2B5EF4-FFF2-40B4-BE49-F238E27FC236}">
                <a16:creationId xmlns:a16="http://schemas.microsoft.com/office/drawing/2014/main" id="{57868773-2124-4AE9-875E-F0E7EAE4CF88}"/>
              </a:ext>
            </a:extLst>
          </p:cNvPr>
          <p:cNvPicPr>
            <a:picLocks noChangeAspect="1"/>
          </p:cNvPicPr>
          <p:nvPr/>
        </p:nvPicPr>
        <p:blipFill>
          <a:blip r:embed="rId2"/>
          <a:stretch>
            <a:fillRect/>
          </a:stretch>
        </p:blipFill>
        <p:spPr>
          <a:xfrm>
            <a:off x="7240375" y="0"/>
            <a:ext cx="4951625" cy="6858000"/>
          </a:xfrm>
          <a:prstGeom prst="rect">
            <a:avLst/>
          </a:prstGeom>
        </p:spPr>
      </p:pic>
      <p:pic>
        <p:nvPicPr>
          <p:cNvPr id="7" name="Obrázek 6">
            <a:extLst>
              <a:ext uri="{FF2B5EF4-FFF2-40B4-BE49-F238E27FC236}">
                <a16:creationId xmlns:a16="http://schemas.microsoft.com/office/drawing/2014/main" id="{284A838D-143F-49EA-BD2E-F383DEC4605D}"/>
              </a:ext>
            </a:extLst>
          </p:cNvPr>
          <p:cNvPicPr>
            <a:picLocks noChangeAspect="1"/>
          </p:cNvPicPr>
          <p:nvPr/>
        </p:nvPicPr>
        <p:blipFill>
          <a:blip r:embed="rId3"/>
          <a:stretch>
            <a:fillRect/>
          </a:stretch>
        </p:blipFill>
        <p:spPr>
          <a:xfrm>
            <a:off x="3896913" y="4208709"/>
            <a:ext cx="3574282" cy="2378522"/>
          </a:xfrm>
          <a:prstGeom prst="rect">
            <a:avLst/>
          </a:prstGeom>
        </p:spPr>
      </p:pic>
      <p:pic>
        <p:nvPicPr>
          <p:cNvPr id="8" name="Obrázek 7">
            <a:extLst>
              <a:ext uri="{FF2B5EF4-FFF2-40B4-BE49-F238E27FC236}">
                <a16:creationId xmlns:a16="http://schemas.microsoft.com/office/drawing/2014/main" id="{236AD026-A1FF-4D24-A8AC-2093683B245A}"/>
              </a:ext>
            </a:extLst>
          </p:cNvPr>
          <p:cNvPicPr>
            <a:picLocks noChangeAspect="1"/>
          </p:cNvPicPr>
          <p:nvPr/>
        </p:nvPicPr>
        <p:blipFill>
          <a:blip r:embed="rId4"/>
          <a:stretch>
            <a:fillRect/>
          </a:stretch>
        </p:blipFill>
        <p:spPr>
          <a:xfrm>
            <a:off x="838200" y="5187987"/>
            <a:ext cx="2679569" cy="1670013"/>
          </a:xfrm>
          <a:prstGeom prst="rect">
            <a:avLst/>
          </a:prstGeom>
        </p:spPr>
      </p:pic>
    </p:spTree>
    <p:extLst>
      <p:ext uri="{BB962C8B-B14F-4D97-AF65-F5344CB8AC3E}">
        <p14:creationId xmlns:p14="http://schemas.microsoft.com/office/powerpoint/2010/main" val="537940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FF3EF5-C2F7-40EF-B05B-A88E1F81C090}"/>
              </a:ext>
            </a:extLst>
          </p:cNvPr>
          <p:cNvSpPr>
            <a:spLocks noGrp="1"/>
          </p:cNvSpPr>
          <p:nvPr>
            <p:ph type="title"/>
          </p:nvPr>
        </p:nvSpPr>
        <p:spPr>
          <a:xfrm>
            <a:off x="3231472" y="365125"/>
            <a:ext cx="8122328" cy="1325563"/>
          </a:xfrm>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atention</a:t>
            </a:r>
            <a:endParaRPr lang="cs-CZ" dirty="0"/>
          </a:p>
        </p:txBody>
      </p:sp>
      <p:pic>
        <p:nvPicPr>
          <p:cNvPr id="3" name="Obrázek 2">
            <a:extLst>
              <a:ext uri="{FF2B5EF4-FFF2-40B4-BE49-F238E27FC236}">
                <a16:creationId xmlns:a16="http://schemas.microsoft.com/office/drawing/2014/main" id="{8198E9E2-765E-4F40-A4AF-6B7071AD13B7}"/>
              </a:ext>
            </a:extLst>
          </p:cNvPr>
          <p:cNvPicPr>
            <a:picLocks noChangeAspect="1"/>
          </p:cNvPicPr>
          <p:nvPr/>
        </p:nvPicPr>
        <p:blipFill>
          <a:blip r:embed="rId2"/>
          <a:stretch>
            <a:fillRect/>
          </a:stretch>
        </p:blipFill>
        <p:spPr>
          <a:xfrm>
            <a:off x="3231472" y="2318644"/>
            <a:ext cx="5319019" cy="3968806"/>
          </a:xfrm>
          <a:prstGeom prst="rect">
            <a:avLst/>
          </a:prstGeom>
        </p:spPr>
      </p:pic>
    </p:spTree>
    <p:extLst>
      <p:ext uri="{BB962C8B-B14F-4D97-AF65-F5344CB8AC3E}">
        <p14:creationId xmlns:p14="http://schemas.microsoft.com/office/powerpoint/2010/main" val="119580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01DD20-2903-42A3-9E08-275E47A7E4FE}"/>
              </a:ext>
            </a:extLst>
          </p:cNvPr>
          <p:cNvSpPr>
            <a:spLocks noGrp="1"/>
          </p:cNvSpPr>
          <p:nvPr>
            <p:ph type="title"/>
          </p:nvPr>
        </p:nvSpPr>
        <p:spPr>
          <a:xfrm>
            <a:off x="838200" y="365126"/>
            <a:ext cx="10515600" cy="788972"/>
          </a:xfrm>
        </p:spPr>
        <p:txBody>
          <a:bodyPr>
            <a:normAutofit fontScale="90000"/>
          </a:bodyPr>
          <a:lstStyle/>
          <a:p>
            <a:pPr algn="ctr"/>
            <a:r>
              <a:rPr lang="cs-CZ" dirty="0"/>
              <a:t>Obsah předmětu (</a:t>
            </a:r>
            <a:r>
              <a:rPr lang="cs-CZ" b="1" dirty="0"/>
              <a:t>témata prezentací</a:t>
            </a:r>
            <a:r>
              <a:rPr lang="cs-CZ" dirty="0"/>
              <a:t>) – </a:t>
            </a:r>
            <a:r>
              <a:rPr lang="cs-CZ" b="1" dirty="0" err="1"/>
              <a:t>dent.hyg</a:t>
            </a:r>
            <a:endParaRPr lang="cs-CZ" b="1" dirty="0"/>
          </a:p>
        </p:txBody>
      </p:sp>
      <p:sp>
        <p:nvSpPr>
          <p:cNvPr id="3" name="Zástupný symbol pro obsah 2">
            <a:extLst>
              <a:ext uri="{FF2B5EF4-FFF2-40B4-BE49-F238E27FC236}">
                <a16:creationId xmlns:a16="http://schemas.microsoft.com/office/drawing/2014/main" id="{0508DAA2-64C4-4574-9635-B1C25D0B4971}"/>
              </a:ext>
            </a:extLst>
          </p:cNvPr>
          <p:cNvSpPr>
            <a:spLocks noGrp="1"/>
          </p:cNvSpPr>
          <p:nvPr>
            <p:ph idx="1"/>
          </p:nvPr>
        </p:nvSpPr>
        <p:spPr>
          <a:xfrm>
            <a:off x="479395" y="1597981"/>
            <a:ext cx="11638624" cy="4820573"/>
          </a:xfrm>
        </p:spPr>
        <p:txBody>
          <a:bodyPr vert="horz" lIns="91440" tIns="45720" rIns="91440" bIns="45720" rtlCol="0" anchor="t">
            <a:normAutofit/>
          </a:bodyPr>
          <a:lstStyle/>
          <a:p>
            <a:r>
              <a:rPr lang="cs-CZ" dirty="0"/>
              <a:t>1.  </a:t>
            </a:r>
            <a:r>
              <a:rPr lang="en-US" dirty="0">
                <a:solidFill>
                  <a:schemeClr val="accent1">
                    <a:lumMod val="75000"/>
                  </a:schemeClr>
                </a:solidFill>
              </a:rPr>
              <a:t>Communication with patient in dental care (procedure, education)</a:t>
            </a:r>
            <a:endParaRPr lang="cs-CZ" dirty="0">
              <a:solidFill>
                <a:schemeClr val="accent1">
                  <a:lumMod val="75000"/>
                </a:schemeClr>
              </a:solidFill>
            </a:endParaRPr>
          </a:p>
          <a:p>
            <a:r>
              <a:rPr lang="en-US" dirty="0"/>
              <a:t>2. </a:t>
            </a:r>
            <a:r>
              <a:rPr lang="en-US" u="sng" dirty="0"/>
              <a:t>Dental care equipment (instruments, brushes, shower, flosses, home care)</a:t>
            </a:r>
            <a:endParaRPr lang="cs-CZ" u="sng" dirty="0"/>
          </a:p>
          <a:p>
            <a:r>
              <a:rPr lang="en-US" dirty="0"/>
              <a:t>3. </a:t>
            </a:r>
            <a:r>
              <a:rPr lang="en-US" dirty="0">
                <a:solidFill>
                  <a:schemeClr val="accent1">
                    <a:lumMod val="60000"/>
                    <a:lumOff val="40000"/>
                  </a:schemeClr>
                </a:solidFill>
              </a:rPr>
              <a:t>Oral Health</a:t>
            </a:r>
            <a:endParaRPr lang="cs-CZ" dirty="0">
              <a:solidFill>
                <a:schemeClr val="accent1">
                  <a:lumMod val="60000"/>
                  <a:lumOff val="40000"/>
                </a:schemeClr>
              </a:solidFill>
            </a:endParaRPr>
          </a:p>
          <a:p>
            <a:r>
              <a:rPr lang="en-US" dirty="0"/>
              <a:t>4. </a:t>
            </a:r>
            <a:r>
              <a:rPr lang="en-US" u="sng" dirty="0"/>
              <a:t>Orthodontics</a:t>
            </a:r>
            <a:endParaRPr lang="cs-CZ" u="sng" dirty="0"/>
          </a:p>
          <a:p>
            <a:r>
              <a:rPr lang="en-US" dirty="0"/>
              <a:t>5. Medical technique and imagining in dentistry</a:t>
            </a:r>
            <a:endParaRPr lang="cs-CZ" dirty="0"/>
          </a:p>
          <a:p>
            <a:r>
              <a:rPr lang="en-US" dirty="0"/>
              <a:t>6. </a:t>
            </a:r>
            <a:r>
              <a:rPr lang="en-GB" dirty="0">
                <a:solidFill>
                  <a:schemeClr val="accent1">
                    <a:lumMod val="75000"/>
                  </a:schemeClr>
                </a:solidFill>
              </a:rPr>
              <a:t>Multicultural approach (ethnic specifics</a:t>
            </a:r>
            <a:r>
              <a:rPr lang="cs-CZ" dirty="0">
                <a:solidFill>
                  <a:schemeClr val="accent1">
                    <a:lumMod val="75000"/>
                  </a:schemeClr>
                </a:solidFill>
              </a:rPr>
              <a:t>), </a:t>
            </a:r>
            <a:r>
              <a:rPr lang="en-US" u="sng" dirty="0"/>
              <a:t>Pediatric patient</a:t>
            </a:r>
            <a:endParaRPr lang="cs-CZ" u="sng" dirty="0"/>
          </a:p>
          <a:p>
            <a:r>
              <a:rPr lang="cs-CZ" dirty="0"/>
              <a:t>7</a:t>
            </a:r>
            <a:r>
              <a:rPr lang="en-US" dirty="0"/>
              <a:t>. Student's presentations</a:t>
            </a:r>
            <a:endParaRPr lang="en-GB" dirty="0"/>
          </a:p>
        </p:txBody>
      </p:sp>
    </p:spTree>
    <p:extLst>
      <p:ext uri="{BB962C8B-B14F-4D97-AF65-F5344CB8AC3E}">
        <p14:creationId xmlns:p14="http://schemas.microsoft.com/office/powerpoint/2010/main" val="403516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01DD20-2903-42A3-9E08-275E47A7E4FE}"/>
              </a:ext>
            </a:extLst>
          </p:cNvPr>
          <p:cNvSpPr>
            <a:spLocks noGrp="1"/>
          </p:cNvSpPr>
          <p:nvPr>
            <p:ph type="title"/>
          </p:nvPr>
        </p:nvSpPr>
        <p:spPr>
          <a:xfrm>
            <a:off x="838200" y="365126"/>
            <a:ext cx="10515600" cy="788972"/>
          </a:xfrm>
        </p:spPr>
        <p:txBody>
          <a:bodyPr>
            <a:normAutofit/>
          </a:bodyPr>
          <a:lstStyle/>
          <a:p>
            <a:pPr algn="ctr"/>
            <a:r>
              <a:rPr lang="cs-CZ" dirty="0"/>
              <a:t>Obsah semináře 28.3.</a:t>
            </a:r>
            <a:endParaRPr lang="cs-CZ" b="1" dirty="0"/>
          </a:p>
        </p:txBody>
      </p:sp>
      <p:sp>
        <p:nvSpPr>
          <p:cNvPr id="3" name="Zástupný symbol pro obsah 2">
            <a:extLst>
              <a:ext uri="{FF2B5EF4-FFF2-40B4-BE49-F238E27FC236}">
                <a16:creationId xmlns:a16="http://schemas.microsoft.com/office/drawing/2014/main" id="{0508DAA2-64C4-4574-9635-B1C25D0B4971}"/>
              </a:ext>
            </a:extLst>
          </p:cNvPr>
          <p:cNvSpPr>
            <a:spLocks noGrp="1"/>
          </p:cNvSpPr>
          <p:nvPr>
            <p:ph idx="1"/>
          </p:nvPr>
        </p:nvSpPr>
        <p:spPr>
          <a:xfrm>
            <a:off x="479395" y="1597981"/>
            <a:ext cx="11638624" cy="4820573"/>
          </a:xfrm>
        </p:spPr>
        <p:txBody>
          <a:bodyPr vert="horz" lIns="91440" tIns="45720" rIns="91440" bIns="45720" rtlCol="0" anchor="t">
            <a:normAutofit/>
          </a:bodyPr>
          <a:lstStyle/>
          <a:p>
            <a:pPr marL="0" indent="0">
              <a:buNone/>
            </a:pPr>
            <a:r>
              <a:rPr lang="cs-CZ" dirty="0"/>
              <a:t>PS:</a:t>
            </a:r>
          </a:p>
          <a:p>
            <a:r>
              <a:rPr lang="en-GB" dirty="0"/>
              <a:t>Specific medical care </a:t>
            </a:r>
            <a:r>
              <a:rPr lang="cs-CZ" dirty="0"/>
              <a:t>(</a:t>
            </a:r>
            <a:r>
              <a:rPr lang="cs-CZ" dirty="0" err="1"/>
              <a:t>small</a:t>
            </a:r>
            <a:r>
              <a:rPr lang="cs-CZ" dirty="0"/>
              <a:t> </a:t>
            </a:r>
            <a:r>
              <a:rPr lang="cs-CZ" dirty="0" err="1"/>
              <a:t>kids</a:t>
            </a:r>
            <a:r>
              <a:rPr lang="cs-CZ" dirty="0"/>
              <a:t>, </a:t>
            </a:r>
            <a:r>
              <a:rPr lang="cs-CZ" dirty="0" err="1"/>
              <a:t>obese</a:t>
            </a:r>
            <a:r>
              <a:rPr lang="en-GB" dirty="0"/>
              <a:t>, </a:t>
            </a:r>
            <a:r>
              <a:rPr lang="cs-CZ" dirty="0" err="1"/>
              <a:t>mental</a:t>
            </a:r>
            <a:r>
              <a:rPr lang="cs-CZ" dirty="0"/>
              <a:t> </a:t>
            </a:r>
            <a:r>
              <a:rPr lang="cs-CZ" dirty="0" err="1"/>
              <a:t>diseases</a:t>
            </a:r>
            <a:r>
              <a:rPr lang="cs-CZ" dirty="0"/>
              <a:t>)</a:t>
            </a:r>
            <a:endParaRPr lang="en-GB" dirty="0"/>
          </a:p>
          <a:p>
            <a:r>
              <a:rPr lang="en-GB" dirty="0"/>
              <a:t>Communication with family members</a:t>
            </a:r>
          </a:p>
          <a:p>
            <a:r>
              <a:rPr lang="en-GB" i="1" dirty="0"/>
              <a:t>Multicultural approach (ethnic specifics</a:t>
            </a:r>
            <a:r>
              <a:rPr lang="cs-CZ" i="1" dirty="0"/>
              <a:t>)</a:t>
            </a:r>
            <a:endParaRPr lang="en-GB" i="1" dirty="0"/>
          </a:p>
          <a:p>
            <a:endParaRPr lang="cs-CZ" dirty="0"/>
          </a:p>
          <a:p>
            <a:pPr marL="0" indent="0">
              <a:buNone/>
            </a:pPr>
            <a:r>
              <a:rPr lang="cs-CZ" dirty="0"/>
              <a:t>DH: </a:t>
            </a:r>
          </a:p>
          <a:p>
            <a:r>
              <a:rPr lang="cs-CZ" dirty="0" err="1"/>
              <a:t>Specific</a:t>
            </a:r>
            <a:r>
              <a:rPr lang="cs-CZ" dirty="0"/>
              <a:t> </a:t>
            </a:r>
            <a:r>
              <a:rPr lang="cs-CZ" dirty="0" err="1"/>
              <a:t>medical</a:t>
            </a:r>
            <a:r>
              <a:rPr lang="cs-CZ" dirty="0"/>
              <a:t> care </a:t>
            </a:r>
            <a:r>
              <a:rPr lang="cs-CZ" dirty="0" err="1"/>
              <a:t>for</a:t>
            </a:r>
            <a:r>
              <a:rPr lang="cs-CZ" dirty="0"/>
              <a:t> p</a:t>
            </a:r>
            <a:r>
              <a:rPr lang="en-US" dirty="0" err="1"/>
              <a:t>ediatric</a:t>
            </a:r>
            <a:r>
              <a:rPr lang="en-US" dirty="0"/>
              <a:t> patient</a:t>
            </a:r>
            <a:r>
              <a:rPr lang="cs-CZ" dirty="0"/>
              <a:t>s in </a:t>
            </a:r>
            <a:r>
              <a:rPr lang="cs-CZ" dirty="0" err="1"/>
              <a:t>dental</a:t>
            </a:r>
            <a:r>
              <a:rPr lang="cs-CZ" dirty="0"/>
              <a:t> </a:t>
            </a:r>
            <a:r>
              <a:rPr lang="cs-CZ" dirty="0" err="1"/>
              <a:t>hygiene</a:t>
            </a:r>
            <a:endParaRPr lang="cs-CZ" dirty="0"/>
          </a:p>
          <a:p>
            <a:r>
              <a:rPr lang="en-US" i="1" dirty="0"/>
              <a:t>Dental care equipment (instruments, brushes, shower, flosses, home care)</a:t>
            </a:r>
            <a:endParaRPr lang="cs-CZ" i="1" dirty="0"/>
          </a:p>
          <a:p>
            <a:r>
              <a:rPr lang="en-US" i="1" dirty="0"/>
              <a:t>Orthodontics</a:t>
            </a:r>
            <a:endParaRPr lang="cs-CZ" i="1"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1975599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1B8DB0-CC15-4BE0-AF74-97C4AAD88C10}"/>
              </a:ext>
            </a:extLst>
          </p:cNvPr>
          <p:cNvSpPr>
            <a:spLocks noGrp="1"/>
          </p:cNvSpPr>
          <p:nvPr>
            <p:ph type="title"/>
          </p:nvPr>
        </p:nvSpPr>
        <p:spPr>
          <a:xfrm>
            <a:off x="1086775" y="206053"/>
            <a:ext cx="10515600" cy="531520"/>
          </a:xfrm>
        </p:spPr>
        <p:txBody>
          <a:bodyPr>
            <a:normAutofit fontScale="90000"/>
          </a:bodyPr>
          <a:lstStyle/>
          <a:p>
            <a:r>
              <a:rPr lang="en-GB" dirty="0"/>
              <a:t>Specific medical care </a:t>
            </a:r>
            <a:r>
              <a:rPr lang="cs-CZ" dirty="0"/>
              <a:t> - </a:t>
            </a:r>
            <a:r>
              <a:rPr lang="cs-CZ" dirty="0" err="1"/>
              <a:t>pediatric</a:t>
            </a:r>
            <a:r>
              <a:rPr lang="cs-CZ" dirty="0"/>
              <a:t> </a:t>
            </a:r>
            <a:r>
              <a:rPr lang="cs-CZ" dirty="0" err="1"/>
              <a:t>patients</a:t>
            </a:r>
            <a:r>
              <a:rPr lang="cs-CZ" dirty="0"/>
              <a:t> </a:t>
            </a:r>
          </a:p>
        </p:txBody>
      </p:sp>
      <p:sp>
        <p:nvSpPr>
          <p:cNvPr id="3" name="Zástupný symbol pro obsah 2">
            <a:extLst>
              <a:ext uri="{FF2B5EF4-FFF2-40B4-BE49-F238E27FC236}">
                <a16:creationId xmlns:a16="http://schemas.microsoft.com/office/drawing/2014/main" id="{003CF18A-4810-495A-9376-D98107246CFC}"/>
              </a:ext>
            </a:extLst>
          </p:cNvPr>
          <p:cNvSpPr>
            <a:spLocks noGrp="1"/>
          </p:cNvSpPr>
          <p:nvPr>
            <p:ph idx="1"/>
          </p:nvPr>
        </p:nvSpPr>
        <p:spPr>
          <a:xfrm>
            <a:off x="189389" y="923278"/>
            <a:ext cx="11875364" cy="5934722"/>
          </a:xfrm>
        </p:spPr>
        <p:txBody>
          <a:bodyPr>
            <a:noAutofit/>
          </a:bodyPr>
          <a:lstStyle/>
          <a:p>
            <a:r>
              <a:rPr lang="en-US" sz="2200" dirty="0"/>
              <a:t>means infants, children, adolescents, and young adults up to the age of </a:t>
            </a:r>
            <a:r>
              <a:rPr lang="cs-CZ" sz="2200" dirty="0"/>
              <a:t>15 / </a:t>
            </a:r>
            <a:r>
              <a:rPr lang="en-US" sz="2200" dirty="0"/>
              <a:t>18</a:t>
            </a:r>
            <a:r>
              <a:rPr lang="cs-CZ" sz="2200" dirty="0"/>
              <a:t> / 21</a:t>
            </a:r>
          </a:p>
          <a:p>
            <a:pPr marL="0" indent="0">
              <a:buNone/>
            </a:pPr>
            <a:r>
              <a:rPr lang="en-US" sz="1600" dirty="0"/>
              <a:t>neonates (0-28 days of life)</a:t>
            </a:r>
            <a:endParaRPr lang="cs-CZ" sz="1600" dirty="0"/>
          </a:p>
          <a:p>
            <a:pPr marL="0" indent="0">
              <a:buNone/>
            </a:pPr>
            <a:r>
              <a:rPr lang="en-US" sz="1600" dirty="0"/>
              <a:t>infants (28 days -12 months)</a:t>
            </a:r>
            <a:endParaRPr lang="cs-CZ" sz="1600" dirty="0"/>
          </a:p>
          <a:p>
            <a:pPr marL="0" indent="0">
              <a:buNone/>
            </a:pPr>
            <a:r>
              <a:rPr lang="en-US" sz="1600" dirty="0"/>
              <a:t>toddlers (1-3 years)</a:t>
            </a:r>
            <a:endParaRPr lang="cs-CZ" sz="1600" dirty="0"/>
          </a:p>
          <a:p>
            <a:pPr marL="0" indent="0">
              <a:buNone/>
            </a:pPr>
            <a:r>
              <a:rPr lang="en-US" sz="1600" dirty="0"/>
              <a:t>preschoolers (3-5 years)</a:t>
            </a:r>
            <a:endParaRPr lang="cs-CZ" sz="1600" dirty="0"/>
          </a:p>
          <a:p>
            <a:pPr marL="0" indent="0">
              <a:buNone/>
            </a:pPr>
            <a:r>
              <a:rPr lang="en-US" sz="1600" dirty="0"/>
              <a:t>school aged children (6-10 years)</a:t>
            </a:r>
            <a:endParaRPr lang="cs-CZ" sz="1600" dirty="0"/>
          </a:p>
          <a:p>
            <a:pPr marL="0" indent="0">
              <a:buNone/>
            </a:pPr>
            <a:r>
              <a:rPr lang="en-US" sz="1600" dirty="0"/>
              <a:t>adolescents (11-1</a:t>
            </a:r>
            <a:r>
              <a:rPr lang="cs-CZ" sz="1600" dirty="0"/>
              <a:t>8</a:t>
            </a:r>
            <a:r>
              <a:rPr lang="en-US" sz="1600" dirty="0"/>
              <a:t> years)</a:t>
            </a:r>
            <a:endParaRPr lang="cs-CZ" sz="1600" dirty="0"/>
          </a:p>
          <a:p>
            <a:pPr marL="0" indent="0">
              <a:buNone/>
            </a:pPr>
            <a:r>
              <a:rPr lang="cs-CZ" sz="1600" dirty="0" err="1"/>
              <a:t>young</a:t>
            </a:r>
            <a:r>
              <a:rPr lang="cs-CZ" sz="1600" dirty="0"/>
              <a:t> </a:t>
            </a:r>
            <a:r>
              <a:rPr lang="cs-CZ" sz="1600" dirty="0" err="1"/>
              <a:t>adults</a:t>
            </a:r>
            <a:r>
              <a:rPr lang="cs-CZ" sz="1600" dirty="0"/>
              <a:t> (18-21)</a:t>
            </a:r>
          </a:p>
          <a:p>
            <a:pPr marL="0" indent="0">
              <a:buNone/>
            </a:pPr>
            <a:endParaRPr lang="cs-CZ" sz="1600" dirty="0"/>
          </a:p>
          <a:p>
            <a:r>
              <a:rPr lang="cs-CZ" sz="2200" dirty="0" err="1"/>
              <a:t>Specifics</a:t>
            </a:r>
            <a:r>
              <a:rPr lang="cs-CZ" sz="2200" dirty="0"/>
              <a:t> in care </a:t>
            </a:r>
            <a:r>
              <a:rPr lang="cs-CZ" sz="2200" dirty="0" err="1"/>
              <a:t>differs</a:t>
            </a:r>
            <a:r>
              <a:rPr lang="cs-CZ" sz="2200" dirty="0"/>
              <a:t> </a:t>
            </a:r>
            <a:r>
              <a:rPr lang="cs-CZ" sz="2200" dirty="0" err="1"/>
              <a:t>according</a:t>
            </a:r>
            <a:r>
              <a:rPr lang="cs-CZ" sz="2200" dirty="0"/>
              <a:t> </a:t>
            </a:r>
            <a:r>
              <a:rPr lang="en-US" sz="2200" dirty="0"/>
              <a:t>t</a:t>
            </a:r>
            <a:r>
              <a:rPr lang="cs-CZ" sz="2200" dirty="0"/>
              <a:t>o</a:t>
            </a:r>
            <a:r>
              <a:rPr lang="en-US" sz="2200" dirty="0"/>
              <a:t> </a:t>
            </a:r>
            <a:br>
              <a:rPr lang="cs-CZ" sz="2200" dirty="0"/>
            </a:br>
            <a:r>
              <a:rPr lang="en-US" sz="2200" dirty="0"/>
              <a:t>child’s age and developmental level</a:t>
            </a:r>
          </a:p>
          <a:p>
            <a:pPr marL="0" indent="0">
              <a:buNone/>
            </a:pPr>
            <a:r>
              <a:rPr lang="en-US" sz="2200" dirty="0"/>
              <a:t>Prenatal and birth history</a:t>
            </a:r>
          </a:p>
          <a:p>
            <a:pPr marL="0" indent="0">
              <a:buNone/>
            </a:pPr>
            <a:r>
              <a:rPr lang="en-US" sz="2200" dirty="0"/>
              <a:t>Developmental history</a:t>
            </a:r>
          </a:p>
          <a:p>
            <a:pPr marL="0" indent="0">
              <a:buNone/>
            </a:pPr>
            <a:r>
              <a:rPr lang="en-US" sz="2200" dirty="0"/>
              <a:t>Social history of family</a:t>
            </a:r>
          </a:p>
          <a:p>
            <a:pPr marL="0" indent="0">
              <a:buNone/>
            </a:pPr>
            <a:r>
              <a:rPr lang="en-US" sz="2200" dirty="0"/>
              <a:t>Immunization history</a:t>
            </a:r>
          </a:p>
          <a:p>
            <a:endParaRPr lang="cs-CZ" sz="2200" dirty="0"/>
          </a:p>
        </p:txBody>
      </p:sp>
      <p:pic>
        <p:nvPicPr>
          <p:cNvPr id="5" name="Obrázek 4">
            <a:extLst>
              <a:ext uri="{FF2B5EF4-FFF2-40B4-BE49-F238E27FC236}">
                <a16:creationId xmlns:a16="http://schemas.microsoft.com/office/drawing/2014/main" id="{C3C68CE6-1BE8-4363-9EBB-635036EAC8F7}"/>
              </a:ext>
            </a:extLst>
          </p:cNvPr>
          <p:cNvPicPr>
            <a:picLocks noChangeAspect="1"/>
          </p:cNvPicPr>
          <p:nvPr/>
        </p:nvPicPr>
        <p:blipFill>
          <a:blip r:embed="rId2"/>
          <a:stretch>
            <a:fillRect/>
          </a:stretch>
        </p:blipFill>
        <p:spPr>
          <a:xfrm>
            <a:off x="5551504" y="1786631"/>
            <a:ext cx="5950997" cy="4463248"/>
          </a:xfrm>
          <a:prstGeom prst="rect">
            <a:avLst/>
          </a:prstGeom>
        </p:spPr>
      </p:pic>
    </p:spTree>
    <p:extLst>
      <p:ext uri="{BB962C8B-B14F-4D97-AF65-F5344CB8AC3E}">
        <p14:creationId xmlns:p14="http://schemas.microsoft.com/office/powerpoint/2010/main" val="538985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14A5F1-9A3D-4F2B-B504-FE4CCC7A6293}"/>
              </a:ext>
            </a:extLst>
          </p:cNvPr>
          <p:cNvSpPr>
            <a:spLocks noGrp="1"/>
          </p:cNvSpPr>
          <p:nvPr>
            <p:ph type="title"/>
          </p:nvPr>
        </p:nvSpPr>
        <p:spPr>
          <a:xfrm>
            <a:off x="838200" y="178695"/>
            <a:ext cx="10515600" cy="522642"/>
          </a:xfrm>
        </p:spPr>
        <p:txBody>
          <a:bodyPr>
            <a:normAutofit/>
          </a:bodyPr>
          <a:lstStyle/>
          <a:p>
            <a:r>
              <a:rPr lang="en-US" sz="3000" dirty="0"/>
              <a:t>KEY POINTS IN OBTAINING THE HISTORY</a:t>
            </a:r>
            <a:endParaRPr lang="cs-CZ" sz="3000" dirty="0"/>
          </a:p>
        </p:txBody>
      </p:sp>
      <p:sp>
        <p:nvSpPr>
          <p:cNvPr id="3" name="Zástupný symbol pro obsah 2">
            <a:extLst>
              <a:ext uri="{FF2B5EF4-FFF2-40B4-BE49-F238E27FC236}">
                <a16:creationId xmlns:a16="http://schemas.microsoft.com/office/drawing/2014/main" id="{AFDB6742-2D82-4A55-AF27-A5590FC5290D}"/>
              </a:ext>
            </a:extLst>
          </p:cNvPr>
          <p:cNvSpPr>
            <a:spLocks noGrp="1"/>
          </p:cNvSpPr>
          <p:nvPr>
            <p:ph idx="1"/>
          </p:nvPr>
        </p:nvSpPr>
        <p:spPr>
          <a:xfrm>
            <a:off x="372862" y="834501"/>
            <a:ext cx="11674136" cy="5770485"/>
          </a:xfrm>
        </p:spPr>
        <p:txBody>
          <a:bodyPr>
            <a:normAutofit fontScale="70000" lnSpcReduction="20000"/>
          </a:bodyPr>
          <a:lstStyle/>
          <a:p>
            <a:r>
              <a:rPr lang="en-US" dirty="0"/>
              <a:t>to establish a warm, caring atmosphere and be nonconfrontational</a:t>
            </a:r>
            <a:endParaRPr lang="cs-CZ" dirty="0"/>
          </a:p>
          <a:p>
            <a:r>
              <a:rPr lang="en-US" dirty="0"/>
              <a:t>to greet everyone in the room in a polite manner, friendly</a:t>
            </a:r>
            <a:endParaRPr lang="cs-CZ" dirty="0"/>
          </a:p>
          <a:p>
            <a:r>
              <a:rPr lang="en-US" dirty="0"/>
              <a:t>to wash your hands before and after your exam the patient</a:t>
            </a:r>
            <a:endParaRPr lang="cs-CZ" dirty="0"/>
          </a:p>
          <a:p>
            <a:r>
              <a:rPr lang="cs-CZ" dirty="0"/>
              <a:t>g</a:t>
            </a:r>
            <a:r>
              <a:rPr lang="en-US" dirty="0" err="1"/>
              <a:t>etting</a:t>
            </a:r>
            <a:r>
              <a:rPr lang="en-US" dirty="0"/>
              <a:t> down to the child’s eye level upon entering the room (and not towering over them) is also important, especially when examining toddlers and preschoolers</a:t>
            </a:r>
            <a:endParaRPr lang="cs-CZ" dirty="0"/>
          </a:p>
          <a:p>
            <a:r>
              <a:rPr lang="en-US" dirty="0"/>
              <a:t> </a:t>
            </a:r>
            <a:r>
              <a:rPr lang="cs-CZ" dirty="0"/>
              <a:t>d</a:t>
            </a:r>
            <a:r>
              <a:rPr lang="en-US" dirty="0" err="1"/>
              <a:t>istraction</a:t>
            </a:r>
            <a:r>
              <a:rPr lang="en-US" dirty="0"/>
              <a:t> is a valuable tool</a:t>
            </a:r>
            <a:endParaRPr lang="cs-CZ" dirty="0"/>
          </a:p>
          <a:p>
            <a:r>
              <a:rPr lang="cs-CZ" dirty="0"/>
              <a:t>b</a:t>
            </a:r>
            <a:r>
              <a:rPr lang="en-US" dirty="0"/>
              <a:t>e </a:t>
            </a:r>
            <a:r>
              <a:rPr lang="cs-CZ" dirty="0"/>
              <a:t>extra </a:t>
            </a:r>
            <a:r>
              <a:rPr lang="en-US" dirty="0"/>
              <a:t>honest</a:t>
            </a:r>
            <a:r>
              <a:rPr lang="cs-CZ" dirty="0"/>
              <a:t> - i</a:t>
            </a:r>
            <a:r>
              <a:rPr lang="en-US" dirty="0"/>
              <a:t>f something is going to hurt, tell the child that in a calm, age-appropriate fashion</a:t>
            </a:r>
            <a:r>
              <a:rPr lang="cs-CZ" dirty="0"/>
              <a:t> - d</a:t>
            </a:r>
            <a:r>
              <a:rPr lang="en-US" dirty="0"/>
              <a:t>o not lie, or else you will lose credibility</a:t>
            </a:r>
            <a:endParaRPr lang="cs-CZ" dirty="0"/>
          </a:p>
          <a:p>
            <a:r>
              <a:rPr lang="cs-CZ" dirty="0"/>
              <a:t>r</a:t>
            </a:r>
            <a:r>
              <a:rPr lang="en-US" dirty="0" err="1"/>
              <a:t>emember</a:t>
            </a:r>
            <a:r>
              <a:rPr lang="en-US" dirty="0"/>
              <a:t> that the birth history and the impact that this has on the child’s growth and development are key differences between a pediatric and adult patient</a:t>
            </a:r>
            <a:endParaRPr lang="cs-CZ" dirty="0"/>
          </a:p>
          <a:p>
            <a:pPr marL="0" indent="0">
              <a:buNone/>
            </a:pPr>
            <a:r>
              <a:rPr lang="cs-CZ" u="sng" dirty="0"/>
              <a:t>Age </a:t>
            </a:r>
            <a:r>
              <a:rPr lang="cs-CZ" u="sng" dirty="0" err="1"/>
              <a:t>group</a:t>
            </a:r>
            <a:r>
              <a:rPr lang="cs-CZ" u="sng" dirty="0"/>
              <a:t> </a:t>
            </a:r>
            <a:r>
              <a:rPr lang="cs-CZ" u="sng" dirty="0" err="1"/>
              <a:t>specifics</a:t>
            </a:r>
            <a:r>
              <a:rPr lang="cs-CZ" u="sng" dirty="0"/>
              <a:t> in </a:t>
            </a:r>
            <a:r>
              <a:rPr lang="cs-CZ" u="sng" dirty="0" err="1"/>
              <a:t>physical</a:t>
            </a:r>
            <a:r>
              <a:rPr lang="cs-CZ" u="sng" dirty="0"/>
              <a:t> </a:t>
            </a:r>
            <a:r>
              <a:rPr lang="cs-CZ" u="sng" dirty="0" err="1"/>
              <a:t>examination</a:t>
            </a:r>
            <a:endParaRPr lang="cs-CZ" u="sng" dirty="0"/>
          </a:p>
          <a:p>
            <a:r>
              <a:rPr lang="en-US" dirty="0"/>
              <a:t>Infants under 6 months of age who tend to not have stranger anxiety are best examined on the exam table</a:t>
            </a:r>
          </a:p>
          <a:p>
            <a:r>
              <a:rPr lang="en-US" dirty="0"/>
              <a:t>For infants older than 6 months and anxious toddlers who are leery of strangers, the exam may be more comfortable if sitting on their parent/caregiver’s lap.</a:t>
            </a:r>
          </a:p>
          <a:p>
            <a:r>
              <a:rPr lang="en-US" dirty="0"/>
              <a:t>While children over 3 years of age tend to be generally more cooperative during the exam without being held, they may like to play with the equipment beforehand (i.e., allowing patients to hold the stethoscope or otoscope before using it on them).</a:t>
            </a:r>
          </a:p>
          <a:p>
            <a:r>
              <a:rPr lang="cs-CZ" dirty="0" err="1"/>
              <a:t>Examination</a:t>
            </a:r>
            <a:r>
              <a:rPr lang="en-US" dirty="0"/>
              <a:t> of children aged 5 to 12 years old and adolescents are easier to perform because they also tend to cooperate more.</a:t>
            </a:r>
          </a:p>
          <a:p>
            <a:endParaRPr lang="en-US" dirty="0"/>
          </a:p>
          <a:p>
            <a:endParaRPr lang="cs-CZ" dirty="0"/>
          </a:p>
        </p:txBody>
      </p:sp>
    </p:spTree>
    <p:extLst>
      <p:ext uri="{BB962C8B-B14F-4D97-AF65-F5344CB8AC3E}">
        <p14:creationId xmlns:p14="http://schemas.microsoft.com/office/powerpoint/2010/main" val="43404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14A5F1-9A3D-4F2B-B504-FE4CCC7A6293}"/>
              </a:ext>
            </a:extLst>
          </p:cNvPr>
          <p:cNvSpPr>
            <a:spLocks noGrp="1"/>
          </p:cNvSpPr>
          <p:nvPr>
            <p:ph type="title"/>
          </p:nvPr>
        </p:nvSpPr>
        <p:spPr>
          <a:xfrm>
            <a:off x="838200" y="143184"/>
            <a:ext cx="10515600" cy="522642"/>
          </a:xfrm>
        </p:spPr>
        <p:txBody>
          <a:bodyPr>
            <a:normAutofit/>
          </a:bodyPr>
          <a:lstStyle/>
          <a:p>
            <a:r>
              <a:rPr lang="en-US" sz="3000" dirty="0"/>
              <a:t>KEY POINTS IN OBTAINING THE HISTORY</a:t>
            </a:r>
            <a:r>
              <a:rPr lang="cs-CZ" sz="3000" dirty="0"/>
              <a:t> – </a:t>
            </a:r>
            <a:r>
              <a:rPr lang="cs-CZ" sz="3000" dirty="0" err="1"/>
              <a:t>what</a:t>
            </a:r>
            <a:r>
              <a:rPr lang="cs-CZ" sz="3000" dirty="0"/>
              <a:t> to </a:t>
            </a:r>
            <a:r>
              <a:rPr lang="cs-CZ" sz="3000" dirty="0" err="1"/>
              <a:t>ask</a:t>
            </a:r>
            <a:r>
              <a:rPr lang="cs-CZ" sz="3000" dirty="0"/>
              <a:t> </a:t>
            </a:r>
            <a:r>
              <a:rPr lang="cs-CZ" sz="3000" dirty="0" err="1"/>
              <a:t>for</a:t>
            </a:r>
            <a:endParaRPr lang="cs-CZ" sz="3000" dirty="0"/>
          </a:p>
        </p:txBody>
      </p:sp>
      <p:sp>
        <p:nvSpPr>
          <p:cNvPr id="3" name="Zástupný symbol pro obsah 2">
            <a:extLst>
              <a:ext uri="{FF2B5EF4-FFF2-40B4-BE49-F238E27FC236}">
                <a16:creationId xmlns:a16="http://schemas.microsoft.com/office/drawing/2014/main" id="{AFDB6742-2D82-4A55-AF27-A5590FC5290D}"/>
              </a:ext>
            </a:extLst>
          </p:cNvPr>
          <p:cNvSpPr>
            <a:spLocks noGrp="1"/>
          </p:cNvSpPr>
          <p:nvPr>
            <p:ph idx="1"/>
          </p:nvPr>
        </p:nvSpPr>
        <p:spPr>
          <a:xfrm>
            <a:off x="257452" y="967665"/>
            <a:ext cx="11789546" cy="5637321"/>
          </a:xfrm>
        </p:spPr>
        <p:txBody>
          <a:bodyPr>
            <a:noAutofit/>
          </a:bodyPr>
          <a:lstStyle/>
          <a:p>
            <a:r>
              <a:rPr lang="cs-CZ" sz="1900" dirty="0" err="1"/>
              <a:t>present</a:t>
            </a:r>
            <a:r>
              <a:rPr lang="cs-CZ" sz="1900" dirty="0"/>
              <a:t> </a:t>
            </a:r>
            <a:r>
              <a:rPr lang="cs-CZ" sz="1900" dirty="0" err="1"/>
              <a:t>illness</a:t>
            </a:r>
            <a:r>
              <a:rPr lang="cs-CZ" sz="1900" dirty="0"/>
              <a:t> – use SOCRATES </a:t>
            </a:r>
            <a:r>
              <a:rPr lang="cs-CZ" sz="1900" dirty="0" err="1"/>
              <a:t>for</a:t>
            </a:r>
            <a:r>
              <a:rPr lang="cs-CZ" sz="1900" dirty="0"/>
              <a:t> more </a:t>
            </a:r>
            <a:r>
              <a:rPr lang="cs-CZ" sz="1900" dirty="0" err="1"/>
              <a:t>specifics</a:t>
            </a:r>
            <a:r>
              <a:rPr lang="cs-CZ" sz="1900" dirty="0"/>
              <a:t>, h</a:t>
            </a:r>
            <a:r>
              <a:rPr lang="en-US" sz="1900" dirty="0" err="1"/>
              <a:t>ealth</a:t>
            </a:r>
            <a:r>
              <a:rPr lang="cs-CZ" sz="1900" dirty="0"/>
              <a:t> </a:t>
            </a:r>
            <a:r>
              <a:rPr lang="cs-CZ" sz="1900" dirty="0" err="1"/>
              <a:t>state</a:t>
            </a:r>
            <a:r>
              <a:rPr lang="en-US" sz="1900" dirty="0"/>
              <a:t> immediately before the illness</a:t>
            </a:r>
            <a:endParaRPr lang="cs-CZ" sz="1900" dirty="0"/>
          </a:p>
          <a:p>
            <a:pPr marL="0" indent="0">
              <a:buNone/>
            </a:pPr>
            <a:r>
              <a:rPr lang="en-US" sz="1900" b="1" dirty="0"/>
              <a:t>Birth History:</a:t>
            </a:r>
            <a:endParaRPr lang="en-US" sz="1900" dirty="0"/>
          </a:p>
          <a:p>
            <a:r>
              <a:rPr lang="en-US" sz="1900" b="1" dirty="0"/>
              <a:t>Prenatal:</a:t>
            </a:r>
            <a:r>
              <a:rPr lang="en-US" sz="1900" dirty="0"/>
              <a:t> </a:t>
            </a:r>
            <a:r>
              <a:rPr lang="cs-CZ" sz="1900" dirty="0" err="1"/>
              <a:t>Health</a:t>
            </a:r>
            <a:r>
              <a:rPr lang="en-US" sz="1900" dirty="0"/>
              <a:t> of mother during pregnancy</a:t>
            </a:r>
            <a:r>
              <a:rPr lang="cs-CZ" sz="1900" dirty="0"/>
              <a:t> (m</a:t>
            </a:r>
            <a:r>
              <a:rPr lang="en-US" sz="1900" dirty="0" err="1"/>
              <a:t>edical</a:t>
            </a:r>
            <a:r>
              <a:rPr lang="en-US" sz="1900" dirty="0"/>
              <a:t> supervision,</a:t>
            </a:r>
            <a:r>
              <a:rPr lang="cs-CZ" sz="1900" dirty="0"/>
              <a:t> </a:t>
            </a:r>
            <a:r>
              <a:rPr lang="cs-CZ" sz="1900" dirty="0" err="1"/>
              <a:t>vitamins</a:t>
            </a:r>
            <a:r>
              <a:rPr lang="cs-CZ" sz="1900" dirty="0"/>
              <a:t>,</a:t>
            </a:r>
            <a:r>
              <a:rPr lang="en-US" sz="1900" dirty="0"/>
              <a:t> drugs, diet, infections</a:t>
            </a:r>
            <a:r>
              <a:rPr lang="cs-CZ" sz="1900" dirty="0"/>
              <a:t>, </a:t>
            </a:r>
            <a:r>
              <a:rPr lang="en-US" sz="1900" dirty="0"/>
              <a:t>complications</a:t>
            </a:r>
            <a:r>
              <a:rPr lang="cs-CZ" sz="1900" dirty="0"/>
              <a:t>)</a:t>
            </a:r>
            <a:endParaRPr lang="en-US" sz="1900" dirty="0"/>
          </a:p>
          <a:p>
            <a:r>
              <a:rPr lang="en-US" sz="1900" b="1" dirty="0"/>
              <a:t>Natal:</a:t>
            </a:r>
            <a:r>
              <a:rPr lang="en-US" sz="1900" dirty="0"/>
              <a:t> Duration of pregnancy, birth weight, type of delivery, presentation, sedation and anesthesia, state of infant at birth</a:t>
            </a:r>
            <a:r>
              <a:rPr lang="cs-CZ" sz="1900" dirty="0"/>
              <a:t> (</a:t>
            </a:r>
            <a:r>
              <a:rPr lang="cs-CZ" sz="1900" dirty="0" err="1"/>
              <a:t>apgar</a:t>
            </a:r>
            <a:r>
              <a:rPr lang="cs-CZ" sz="1900" dirty="0"/>
              <a:t>, </a:t>
            </a:r>
            <a:r>
              <a:rPr lang="cs-CZ" sz="1900" dirty="0" err="1"/>
              <a:t>lenght</a:t>
            </a:r>
            <a:r>
              <a:rPr lang="cs-CZ" sz="1900" dirty="0"/>
              <a:t> </a:t>
            </a:r>
            <a:r>
              <a:rPr lang="cs-CZ" sz="1900" dirty="0" err="1"/>
              <a:t>of</a:t>
            </a:r>
            <a:r>
              <a:rPr lang="cs-CZ" sz="1900" dirty="0"/>
              <a:t> </a:t>
            </a:r>
            <a:r>
              <a:rPr lang="cs-CZ" sz="1900" dirty="0" err="1"/>
              <a:t>hospitalization</a:t>
            </a:r>
            <a:r>
              <a:rPr lang="cs-CZ" sz="1900" dirty="0"/>
              <a:t>)</a:t>
            </a:r>
          </a:p>
          <a:p>
            <a:r>
              <a:rPr lang="en-US" sz="1900" b="1" dirty="0"/>
              <a:t>Neonatal:</a:t>
            </a:r>
            <a:r>
              <a:rPr lang="cs-CZ" sz="1900" b="1" dirty="0"/>
              <a:t> </a:t>
            </a:r>
            <a:r>
              <a:rPr lang="en-US" sz="1900" dirty="0"/>
              <a:t>congenital anomalies or birth injuries</a:t>
            </a:r>
            <a:r>
              <a:rPr lang="cs-CZ" sz="1900" dirty="0"/>
              <a:t>, </a:t>
            </a:r>
            <a:r>
              <a:rPr lang="en-US" sz="1900" dirty="0"/>
              <a:t>jaundice, transfusion, sepsis, or other neonatal problems</a:t>
            </a:r>
            <a:r>
              <a:rPr lang="cs-CZ" sz="1900" dirty="0"/>
              <a:t>, </a:t>
            </a:r>
            <a:r>
              <a:rPr lang="en-US" sz="1900" dirty="0"/>
              <a:t>if the baby had any difficulty in sucking, any rashes, excessive weight loss, or feeding difficulties</a:t>
            </a:r>
            <a:endParaRPr lang="cs-CZ" sz="1900" dirty="0"/>
          </a:p>
          <a:p>
            <a:pPr marL="0" indent="0">
              <a:buNone/>
            </a:pPr>
            <a:r>
              <a:rPr lang="cs-CZ" sz="1900" b="1" dirty="0" err="1"/>
              <a:t>Developmental</a:t>
            </a:r>
            <a:r>
              <a:rPr lang="cs-CZ" sz="1900" b="1" dirty="0"/>
              <a:t> </a:t>
            </a:r>
            <a:r>
              <a:rPr lang="en-US" sz="1900" b="1" dirty="0"/>
              <a:t>History</a:t>
            </a:r>
            <a:r>
              <a:rPr lang="cs-CZ" sz="1900" b="1" dirty="0"/>
              <a:t> (</a:t>
            </a:r>
            <a:r>
              <a:rPr lang="cs-CZ" sz="1900" b="1" dirty="0" err="1"/>
              <a:t>grow</a:t>
            </a:r>
            <a:r>
              <a:rPr lang="cs-CZ" sz="1900" b="1" dirty="0"/>
              <a:t>)</a:t>
            </a:r>
            <a:r>
              <a:rPr lang="en-US" sz="1900" b="1" dirty="0"/>
              <a:t>:</a:t>
            </a:r>
            <a:endParaRPr lang="en-US" sz="1900" dirty="0"/>
          </a:p>
          <a:p>
            <a:r>
              <a:rPr lang="en-US" sz="1900" dirty="0"/>
              <a:t>motor (gross and fine) and social (interaction with others)</a:t>
            </a:r>
            <a:r>
              <a:rPr lang="cs-CZ" sz="1900" dirty="0"/>
              <a:t>, </a:t>
            </a:r>
            <a:r>
              <a:rPr lang="en-US" sz="1900" dirty="0"/>
              <a:t>major milestones achieved (i.e., age smiled, sat, crawled, walked, first words). </a:t>
            </a:r>
            <a:r>
              <a:rPr lang="cs-CZ" sz="1900" dirty="0"/>
              <a:t>P</a:t>
            </a:r>
            <a:r>
              <a:rPr lang="en-US" sz="1900" dirty="0" err="1"/>
              <a:t>arent</a:t>
            </a:r>
            <a:r>
              <a:rPr lang="en-US" sz="1900" dirty="0"/>
              <a:t>/caregiver has any concerns about infant’s development</a:t>
            </a:r>
            <a:r>
              <a:rPr lang="cs-CZ" sz="1900" dirty="0"/>
              <a:t>?</a:t>
            </a:r>
            <a:endParaRPr lang="en-US" sz="1900" dirty="0"/>
          </a:p>
          <a:p>
            <a:r>
              <a:rPr lang="cs-CZ" sz="1900" dirty="0"/>
              <a:t>g</a:t>
            </a:r>
            <a:r>
              <a:rPr lang="en-US" sz="1900" dirty="0"/>
              <a:t>ross motor (e.g., head control, sitting, pulling to stand, walking)</a:t>
            </a:r>
          </a:p>
          <a:p>
            <a:r>
              <a:rPr lang="cs-CZ" sz="1900" dirty="0"/>
              <a:t>f</a:t>
            </a:r>
            <a:r>
              <a:rPr lang="en-US" sz="1900" dirty="0" err="1"/>
              <a:t>ine</a:t>
            </a:r>
            <a:r>
              <a:rPr lang="en-US" sz="1900" dirty="0"/>
              <a:t> motor (e.g., raking, pincer grasp)</a:t>
            </a:r>
          </a:p>
          <a:p>
            <a:r>
              <a:rPr lang="cs-CZ" sz="1900" dirty="0"/>
              <a:t>s</a:t>
            </a:r>
            <a:r>
              <a:rPr lang="en-US" sz="1900" dirty="0" err="1"/>
              <a:t>ocial</a:t>
            </a:r>
            <a:r>
              <a:rPr lang="en-US" sz="1900" dirty="0"/>
              <a:t> (e.g., social smile, smiling, interaction with toys)</a:t>
            </a:r>
          </a:p>
          <a:p>
            <a:r>
              <a:rPr lang="cs-CZ" sz="1900" dirty="0"/>
              <a:t>c</a:t>
            </a:r>
            <a:r>
              <a:rPr lang="en-US" sz="1900" dirty="0" err="1"/>
              <a:t>ognitive</a:t>
            </a:r>
            <a:r>
              <a:rPr lang="en-US" sz="1900" dirty="0"/>
              <a:t> (e.g., object permanence, school performance)</a:t>
            </a:r>
          </a:p>
          <a:p>
            <a:r>
              <a:rPr lang="cs-CZ" sz="1900" dirty="0"/>
              <a:t>n</a:t>
            </a:r>
            <a:r>
              <a:rPr lang="en-US" sz="1900" dirty="0" err="1"/>
              <a:t>ote</a:t>
            </a:r>
            <a:r>
              <a:rPr lang="en-US" sz="1900" dirty="0"/>
              <a:t> any formal developmental screening when appropriate and also if infant/child is receiving services for any delay</a:t>
            </a:r>
            <a:endParaRPr lang="cs-CZ" sz="1900" dirty="0"/>
          </a:p>
          <a:p>
            <a:endParaRPr lang="en-US" sz="1900" dirty="0"/>
          </a:p>
          <a:p>
            <a:endParaRPr lang="cs-CZ" sz="1900" dirty="0"/>
          </a:p>
        </p:txBody>
      </p:sp>
    </p:spTree>
    <p:extLst>
      <p:ext uri="{BB962C8B-B14F-4D97-AF65-F5344CB8AC3E}">
        <p14:creationId xmlns:p14="http://schemas.microsoft.com/office/powerpoint/2010/main" val="21131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14A5F1-9A3D-4F2B-B504-FE4CCC7A6293}"/>
              </a:ext>
            </a:extLst>
          </p:cNvPr>
          <p:cNvSpPr>
            <a:spLocks noGrp="1"/>
          </p:cNvSpPr>
          <p:nvPr>
            <p:ph type="title"/>
          </p:nvPr>
        </p:nvSpPr>
        <p:spPr>
          <a:xfrm>
            <a:off x="838199" y="178695"/>
            <a:ext cx="10809303" cy="522642"/>
          </a:xfrm>
        </p:spPr>
        <p:txBody>
          <a:bodyPr>
            <a:normAutofit/>
          </a:bodyPr>
          <a:lstStyle/>
          <a:p>
            <a:r>
              <a:rPr lang="en-US" sz="3000" dirty="0"/>
              <a:t>KEY POINTS IN OBTAINING THE HISTORY</a:t>
            </a:r>
            <a:r>
              <a:rPr lang="cs-CZ" sz="3000" dirty="0"/>
              <a:t> – </a:t>
            </a:r>
            <a:r>
              <a:rPr lang="cs-CZ" sz="3000" dirty="0" err="1"/>
              <a:t>what</a:t>
            </a:r>
            <a:r>
              <a:rPr lang="cs-CZ" sz="3000" dirty="0"/>
              <a:t> to </a:t>
            </a:r>
            <a:r>
              <a:rPr lang="cs-CZ" sz="3000" dirty="0" err="1"/>
              <a:t>ask</a:t>
            </a:r>
            <a:r>
              <a:rPr lang="cs-CZ" sz="3000" dirty="0"/>
              <a:t> </a:t>
            </a:r>
            <a:r>
              <a:rPr lang="cs-CZ" sz="3000" dirty="0" err="1"/>
              <a:t>for</a:t>
            </a:r>
            <a:r>
              <a:rPr lang="cs-CZ" sz="3000" dirty="0"/>
              <a:t> (DH </a:t>
            </a:r>
            <a:r>
              <a:rPr lang="cs-CZ" sz="3000" dirty="0" err="1"/>
              <a:t>an</a:t>
            </a:r>
            <a:r>
              <a:rPr lang="cs-CZ" sz="3000" dirty="0"/>
              <a:t> PS)</a:t>
            </a:r>
          </a:p>
        </p:txBody>
      </p:sp>
      <p:sp>
        <p:nvSpPr>
          <p:cNvPr id="3" name="Zástupný symbol pro obsah 2">
            <a:extLst>
              <a:ext uri="{FF2B5EF4-FFF2-40B4-BE49-F238E27FC236}">
                <a16:creationId xmlns:a16="http://schemas.microsoft.com/office/drawing/2014/main" id="{AFDB6742-2D82-4A55-AF27-A5590FC5290D}"/>
              </a:ext>
            </a:extLst>
          </p:cNvPr>
          <p:cNvSpPr>
            <a:spLocks noGrp="1"/>
          </p:cNvSpPr>
          <p:nvPr>
            <p:ph idx="1"/>
          </p:nvPr>
        </p:nvSpPr>
        <p:spPr>
          <a:xfrm>
            <a:off x="372862" y="1038687"/>
            <a:ext cx="11674136" cy="5566299"/>
          </a:xfrm>
        </p:spPr>
        <p:txBody>
          <a:bodyPr>
            <a:normAutofit/>
          </a:bodyPr>
          <a:lstStyle/>
          <a:p>
            <a:pPr marL="0" indent="0">
              <a:buNone/>
            </a:pPr>
            <a:r>
              <a:rPr lang="en-US" sz="2200" b="1" dirty="0"/>
              <a:t>Nutrition History</a:t>
            </a:r>
            <a:endParaRPr lang="en-US" sz="2200" dirty="0"/>
          </a:p>
          <a:p>
            <a:r>
              <a:rPr lang="en-US" sz="2200" dirty="0"/>
              <a:t>Breast or formula: Type, duration, major formula changes, difficulties.</a:t>
            </a:r>
          </a:p>
          <a:p>
            <a:r>
              <a:rPr lang="en-US" sz="2200" dirty="0"/>
              <a:t>Be specific about how much milk or formula the baby receives</a:t>
            </a:r>
            <a:r>
              <a:rPr lang="cs-CZ" sz="2200" dirty="0"/>
              <a:t>, </a:t>
            </a:r>
            <a:r>
              <a:rPr lang="cs-CZ" sz="2200" dirty="0" err="1"/>
              <a:t>intervals</a:t>
            </a:r>
            <a:endParaRPr lang="en-US" sz="2200" dirty="0"/>
          </a:p>
          <a:p>
            <a:r>
              <a:rPr lang="en-US" sz="2200" dirty="0"/>
              <a:t>Vitamin supplements: </a:t>
            </a:r>
            <a:r>
              <a:rPr lang="cs-CZ" sz="2200" dirty="0"/>
              <a:t>t</a:t>
            </a:r>
            <a:r>
              <a:rPr lang="en-US" sz="2200" dirty="0" err="1"/>
              <a:t>ype</a:t>
            </a:r>
            <a:r>
              <a:rPr lang="en-US" sz="2200" dirty="0"/>
              <a:t>, when started, amount, duration</a:t>
            </a:r>
          </a:p>
          <a:p>
            <a:r>
              <a:rPr lang="en-US" sz="2200" dirty="0"/>
              <a:t>“Solid” foods: When introduced, how taken, types</a:t>
            </a:r>
          </a:p>
          <a:p>
            <a:r>
              <a:rPr lang="en-US" sz="2200" dirty="0"/>
              <a:t>For older child, ask about diet, meals/snacks per day, and types of foods consumed.</a:t>
            </a:r>
          </a:p>
          <a:p>
            <a:r>
              <a:rPr lang="en-US" sz="2200" dirty="0"/>
              <a:t>Appetite: Food likes and dislikes, idiosyncrasies or allergies, reaction of child to eating. An idea of child’s usual daily intake is important.</a:t>
            </a:r>
            <a:endParaRPr lang="cs-CZ" sz="2200" dirty="0"/>
          </a:p>
          <a:p>
            <a:endParaRPr lang="cs-CZ" sz="2200" dirty="0"/>
          </a:p>
          <a:p>
            <a:pPr marL="0" indent="0">
              <a:buNone/>
            </a:pPr>
            <a:r>
              <a:rPr lang="cs-CZ" sz="2200" dirty="0"/>
              <a:t>DH: </a:t>
            </a:r>
            <a:r>
              <a:rPr lang="cs-CZ" sz="2200" dirty="0" err="1"/>
              <a:t>time</a:t>
            </a:r>
            <a:r>
              <a:rPr lang="cs-CZ" sz="2200" dirty="0"/>
              <a:t> </a:t>
            </a:r>
            <a:r>
              <a:rPr lang="cs-CZ" sz="2200" dirty="0" err="1"/>
              <a:t>of</a:t>
            </a:r>
            <a:r>
              <a:rPr lang="cs-CZ" sz="2200" dirty="0"/>
              <a:t> </a:t>
            </a:r>
            <a:r>
              <a:rPr lang="cs-CZ" sz="2200" dirty="0" err="1"/>
              <a:t>eruption</a:t>
            </a:r>
            <a:r>
              <a:rPr lang="cs-CZ" sz="2200" dirty="0"/>
              <a:t> </a:t>
            </a:r>
            <a:r>
              <a:rPr lang="cs-CZ" sz="2200" dirty="0" err="1"/>
              <a:t>of</a:t>
            </a:r>
            <a:r>
              <a:rPr lang="cs-CZ" sz="2200" dirty="0"/>
              <a:t> </a:t>
            </a:r>
            <a:r>
              <a:rPr lang="cs-CZ" sz="2200" dirty="0" err="1"/>
              <a:t>first</a:t>
            </a:r>
            <a:r>
              <a:rPr lang="cs-CZ" sz="2200" dirty="0"/>
              <a:t> </a:t>
            </a:r>
            <a:r>
              <a:rPr lang="cs-CZ" sz="2200" dirty="0" err="1"/>
              <a:t>tooth</a:t>
            </a:r>
            <a:r>
              <a:rPr lang="cs-CZ" sz="2200" dirty="0"/>
              <a:t>, care </a:t>
            </a:r>
            <a:r>
              <a:rPr lang="cs-CZ" sz="2200" dirty="0" err="1"/>
              <a:t>at</a:t>
            </a:r>
            <a:r>
              <a:rPr lang="cs-CZ" sz="2200" dirty="0"/>
              <a:t> </a:t>
            </a:r>
            <a:r>
              <a:rPr lang="cs-CZ" sz="2200" dirty="0" err="1"/>
              <a:t>home</a:t>
            </a:r>
            <a:r>
              <a:rPr lang="cs-CZ" sz="2200" dirty="0"/>
              <a:t>, </a:t>
            </a:r>
            <a:r>
              <a:rPr lang="cs-CZ" sz="2200" dirty="0" err="1"/>
              <a:t>dental</a:t>
            </a:r>
            <a:r>
              <a:rPr lang="cs-CZ" sz="2200" dirty="0"/>
              <a:t> care, </a:t>
            </a:r>
            <a:r>
              <a:rPr lang="cs-CZ" sz="2200" dirty="0" err="1"/>
              <a:t>problems</a:t>
            </a:r>
            <a:endParaRPr lang="cs-CZ" sz="2200" dirty="0"/>
          </a:p>
          <a:p>
            <a:pPr marL="0" indent="0">
              <a:buNone/>
            </a:pPr>
            <a:endParaRPr lang="cs-CZ" sz="2200" dirty="0"/>
          </a:p>
          <a:p>
            <a:pPr marL="0" indent="0">
              <a:buNone/>
            </a:pPr>
            <a:r>
              <a:rPr lang="cs-CZ" sz="2200" b="1" dirty="0" err="1"/>
              <a:t>Work</a:t>
            </a:r>
            <a:r>
              <a:rPr lang="cs-CZ" sz="2200" b="1" dirty="0"/>
              <a:t> in </a:t>
            </a:r>
            <a:r>
              <a:rPr lang="cs-CZ" sz="2200" b="1" dirty="0" err="1"/>
              <a:t>pairs</a:t>
            </a:r>
            <a:r>
              <a:rPr lang="cs-CZ" sz="2200" b="1" dirty="0"/>
              <a:t> – </a:t>
            </a:r>
            <a:r>
              <a:rPr lang="cs-CZ" sz="2200" b="1" dirty="0" err="1"/>
              <a:t>ask</a:t>
            </a:r>
            <a:r>
              <a:rPr lang="cs-CZ" sz="2200" b="1" dirty="0"/>
              <a:t> </a:t>
            </a:r>
            <a:r>
              <a:rPr lang="cs-CZ" sz="2200" b="1" dirty="0" err="1"/>
              <a:t>for</a:t>
            </a:r>
            <a:r>
              <a:rPr lang="cs-CZ" sz="2200" b="1" dirty="0"/>
              <a:t> </a:t>
            </a:r>
            <a:r>
              <a:rPr lang="cs-CZ" sz="2200" b="1" dirty="0" err="1"/>
              <a:t>the</a:t>
            </a:r>
            <a:r>
              <a:rPr lang="cs-CZ" sz="2200" b="1" dirty="0"/>
              <a:t> </a:t>
            </a:r>
            <a:r>
              <a:rPr lang="cs-CZ" sz="2200" b="1" dirty="0" err="1"/>
              <a:t>illness</a:t>
            </a:r>
            <a:r>
              <a:rPr lang="cs-CZ" sz="2200" b="1" dirty="0"/>
              <a:t>, </a:t>
            </a:r>
            <a:r>
              <a:rPr lang="cs-CZ" sz="2200" b="1" dirty="0" err="1"/>
              <a:t>history</a:t>
            </a:r>
            <a:r>
              <a:rPr lang="cs-CZ" sz="2200" b="1" dirty="0"/>
              <a:t> and </a:t>
            </a:r>
            <a:r>
              <a:rPr lang="cs-CZ" sz="2200" b="1" dirty="0" err="1"/>
              <a:t>denvelopment</a:t>
            </a:r>
            <a:r>
              <a:rPr lang="cs-CZ" sz="2200" b="1" dirty="0"/>
              <a:t>,  use </a:t>
            </a:r>
            <a:r>
              <a:rPr lang="cs-CZ" sz="2200" b="1" dirty="0" err="1"/>
              <a:t>points</a:t>
            </a:r>
            <a:r>
              <a:rPr lang="cs-CZ" sz="2200" b="1" dirty="0"/>
              <a:t> in </a:t>
            </a:r>
            <a:r>
              <a:rPr lang="cs-CZ" sz="2200" b="1" dirty="0" err="1"/>
              <a:t>previous</a:t>
            </a:r>
            <a:r>
              <a:rPr lang="cs-CZ" sz="2200" b="1" dirty="0"/>
              <a:t> </a:t>
            </a:r>
            <a:r>
              <a:rPr lang="cs-CZ" sz="2200" b="1" dirty="0" err="1"/>
              <a:t>slides</a:t>
            </a:r>
            <a:endParaRPr lang="en-US" sz="2200" b="1" dirty="0"/>
          </a:p>
          <a:p>
            <a:pPr marL="0" indent="0">
              <a:buNone/>
            </a:pPr>
            <a:endParaRPr lang="cs-CZ" sz="2200" dirty="0"/>
          </a:p>
          <a:p>
            <a:pPr marL="0" indent="0">
              <a:buNone/>
            </a:pPr>
            <a:endParaRPr lang="en-US" sz="2200" dirty="0"/>
          </a:p>
          <a:p>
            <a:endParaRPr lang="en-US" sz="2200" dirty="0"/>
          </a:p>
          <a:p>
            <a:endParaRPr lang="cs-CZ" sz="2200" dirty="0"/>
          </a:p>
          <a:p>
            <a:endParaRPr lang="en-US" sz="2200" dirty="0"/>
          </a:p>
          <a:p>
            <a:endParaRPr lang="cs-CZ" sz="2200" dirty="0"/>
          </a:p>
        </p:txBody>
      </p:sp>
    </p:spTree>
    <p:extLst>
      <p:ext uri="{BB962C8B-B14F-4D97-AF65-F5344CB8AC3E}">
        <p14:creationId xmlns:p14="http://schemas.microsoft.com/office/powerpoint/2010/main" val="144768090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3805</Words>
  <Application>Microsoft Office PowerPoint</Application>
  <PresentationFormat>Širokoúhlá obrazovka</PresentationFormat>
  <Paragraphs>282</Paragraphs>
  <Slides>31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31</vt:i4>
      </vt:variant>
    </vt:vector>
  </HeadingPairs>
  <TitlesOfParts>
    <vt:vector size="35" baseType="lpstr">
      <vt:lpstr>Arial</vt:lpstr>
      <vt:lpstr>Calibri</vt:lpstr>
      <vt:lpstr>Calibri Light</vt:lpstr>
      <vt:lpstr>Motiv Office</vt:lpstr>
      <vt:lpstr>UNZSOP07 English for Pediatric Nursing 2 UOLP055 English for Dental Hygiene 2 </vt:lpstr>
      <vt:lpstr>Podmínka splnění předmětu - zápočet</vt:lpstr>
      <vt:lpstr>Obsah předmětu (témata prezentací)</vt:lpstr>
      <vt:lpstr>Obsah předmětu (témata prezentací) – dent.hyg</vt:lpstr>
      <vt:lpstr>Obsah semináře 28.3.</vt:lpstr>
      <vt:lpstr>Specific medical care  - pediatric patients </vt:lpstr>
      <vt:lpstr>KEY POINTS IN OBTAINING THE HISTORY</vt:lpstr>
      <vt:lpstr>KEY POINTS IN OBTAINING THE HISTORY – what to ask for</vt:lpstr>
      <vt:lpstr>KEY POINTS IN OBTAINING THE HISTORY – what to ask for (DH an PS)</vt:lpstr>
      <vt:lpstr>Specific in verbal communication - pediatric patients </vt:lpstr>
      <vt:lpstr>Prezentace aplikace PowerPoint</vt:lpstr>
      <vt:lpstr>Children with obesity - reading</vt:lpstr>
      <vt:lpstr>Costumized communication in mental disorders</vt:lpstr>
      <vt:lpstr>Communication with family members</vt:lpstr>
      <vt:lpstr>Obsah semináře 28.3. – individuální část</vt:lpstr>
      <vt:lpstr>DH, VS: Multicultural approach</vt:lpstr>
      <vt:lpstr>Multicultural approach (ethnic specifics – culture, religion)</vt:lpstr>
      <vt:lpstr>                 VIETNAMESE </vt:lpstr>
      <vt:lpstr>                 VIETNAMESE </vt:lpstr>
      <vt:lpstr>                 UKRAINIANS</vt:lpstr>
      <vt:lpstr>                 ROMA(NY)</vt:lpstr>
      <vt:lpstr>                 ROMA(NY)</vt:lpstr>
      <vt:lpstr>                 ARAB(IC) CULTURE</vt:lpstr>
      <vt:lpstr>                 ARAB(IC) CULTURE</vt:lpstr>
      <vt:lpstr>                 JEWS</vt:lpstr>
      <vt:lpstr>                 JEWS</vt:lpstr>
      <vt:lpstr>Dental care equipment – home care</vt:lpstr>
      <vt:lpstr>Prezentace aplikace PowerPoint</vt:lpstr>
      <vt:lpstr>Prezentace aplikace PowerPoint</vt:lpstr>
      <vt:lpstr>Orthodontics</vt:lpstr>
      <vt:lpstr>Thank you for atention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UOLP055 Dental hygiene 2</dc:title>
  <dc:creator>Markéta Skalná</dc:creator>
  <cp:lastModifiedBy>Markéta Skalná</cp:lastModifiedBy>
  <cp:revision>215</cp:revision>
  <dcterms:created xsi:type="dcterms:W3CDTF">2022-02-07T16:14:55Z</dcterms:created>
  <dcterms:modified xsi:type="dcterms:W3CDTF">2023-03-28T06:53:59Z</dcterms:modified>
</cp:coreProperties>
</file>