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6501" autoAdjust="0"/>
  </p:normalViewPr>
  <p:slideViewPr>
    <p:cSldViewPr snapToGrid="0">
      <p:cViewPr varScale="1">
        <p:scale>
          <a:sx n="97" d="100"/>
          <a:sy n="97" d="100"/>
        </p:scale>
        <p:origin x="90" y="300"/>
      </p:cViewPr>
      <p:guideLst/>
    </p:cSldViewPr>
  </p:slideViewPr>
  <p:outlineViewPr>
    <p:cViewPr>
      <p:scale>
        <a:sx n="33" d="100"/>
        <a:sy n="33" d="100"/>
      </p:scale>
      <p:origin x="0" y="-150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9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F545-6014-4AFB-B97C-1F29DBA7DDD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E5D9-EF77-4FB4-81CD-A0FEF142E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7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49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1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07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2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1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2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91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2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2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038E-2027-4503-9785-6A0E261384A4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2E350-0A03-4017-B851-CE9621BBC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813A16-AB83-4FD3-BB21-65AF6DFAB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36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3F7AC-7D6C-443E-A131-985F5A7D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SOCIÁLNÍ UČENÍ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AFC16-A187-47C6-BB12-60325751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667" y="1488614"/>
            <a:ext cx="4751303" cy="4759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IMITACE  (NÁPODOBA)</a:t>
            </a:r>
          </a:p>
          <a:p>
            <a:r>
              <a:rPr lang="cs-CZ" b="1" dirty="0"/>
              <a:t>instinktivní napodobování </a:t>
            </a:r>
          </a:p>
          <a:p>
            <a:r>
              <a:rPr lang="cs-CZ" b="1" dirty="0"/>
              <a:t>napodobování na základě operantního učení</a:t>
            </a:r>
          </a:p>
          <a:p>
            <a:endParaRPr lang="cs-CZ" b="1" dirty="0"/>
          </a:p>
          <a:p>
            <a:r>
              <a:rPr lang="cs-CZ" b="1" dirty="0"/>
              <a:t>TEORIE OBSERVAČNÍHO UČENÍ – ALBERT BANDURA: Mezi podnětem a reakcí tedy pů­sobí </a:t>
            </a:r>
            <a:r>
              <a:rPr lang="cs-CZ" b="1" i="1" dirty="0"/>
              <a:t>zprostředkující kognitivní mechanismy. </a:t>
            </a:r>
            <a:endParaRPr lang="cs-CZ" dirty="0"/>
          </a:p>
          <a:p>
            <a:endParaRPr lang="cs-CZ" dirty="0"/>
          </a:p>
          <a:p>
            <a:r>
              <a:rPr lang="cs-CZ" dirty="0"/>
              <a:t>POZITIVNÍ I NEGATIVNÍ FORMY CHOVÁNÍ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2A0CE8-1ADA-4CB4-8EFA-89284D29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060" y="1488614"/>
            <a:ext cx="542563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IDENTIFIKACE (ZTOTOŽNĚNÍ)</a:t>
            </a:r>
            <a:endParaRPr lang="cs-CZ" dirty="0"/>
          </a:p>
          <a:p>
            <a:r>
              <a:rPr lang="cs-CZ" dirty="0"/>
              <a:t>kromě napodobování také tzv. </a:t>
            </a:r>
            <a:r>
              <a:rPr lang="cs-CZ" b="1" dirty="0"/>
              <a:t>zvnitřnění modelu</a:t>
            </a:r>
          </a:p>
          <a:p>
            <a:r>
              <a:rPr lang="cs-CZ" b="1" dirty="0"/>
              <a:t>ROTTEROVA TEORIE</a:t>
            </a:r>
            <a:endParaRPr lang="cs-CZ" dirty="0"/>
          </a:p>
          <a:p>
            <a:r>
              <a:rPr lang="cs-CZ" b="1" i="1" dirty="0"/>
              <a:t>subjektivní očekávání důsledků určitého chování </a:t>
            </a:r>
            <a:r>
              <a:rPr lang="cs-CZ" b="1" dirty="0"/>
              <a:t>a </a:t>
            </a:r>
            <a:r>
              <a:rPr lang="cs-CZ" b="1" i="1" dirty="0"/>
              <a:t>relativní hodnota zpevnění v různých situacích</a:t>
            </a:r>
          </a:p>
          <a:p>
            <a:r>
              <a:rPr lang="cs-CZ" b="1" dirty="0"/>
              <a:t>Lidé s vnitřním místem řízení </a:t>
            </a:r>
            <a:r>
              <a:rPr lang="cs-CZ" i="1" dirty="0"/>
              <a:t>(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) </a:t>
            </a:r>
          </a:p>
          <a:p>
            <a:r>
              <a:rPr lang="cs-CZ" b="1" dirty="0"/>
              <a:t>Lidé s vnějším místem řízení </a:t>
            </a:r>
            <a:r>
              <a:rPr lang="cs-CZ" i="1" dirty="0"/>
              <a:t>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34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974A-8BCF-4A80-B53F-9BBBCA3B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KOGNITIVNÍ UČENÍ</a:t>
            </a:r>
            <a:br>
              <a:rPr lang="cs-CZ" dirty="0"/>
            </a:br>
            <a:r>
              <a:rPr lang="cs-CZ" sz="2200" b="1" dirty="0">
                <a:solidFill>
                  <a:schemeClr val="tx1"/>
                </a:solidFill>
              </a:rPr>
              <a:t>„Kognitivní učení se realizuje v rámci zpracování informací, poznávání, a porozumění vztahů i obecnějších pravidel, která za daných podmínek platí.“ (Vágnerová, 2007, s. 43)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3D6FBC-E686-4845-80B8-09D539474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VERBÁLNÍ UČENÍ</a:t>
            </a:r>
          </a:p>
          <a:p>
            <a:pPr lvl="0"/>
            <a:r>
              <a:rPr lang="cs-CZ" dirty="0"/>
              <a:t>vědomé obsahy se mohou spojovat pomocí </a:t>
            </a:r>
          </a:p>
          <a:p>
            <a:pPr lvl="1"/>
            <a:r>
              <a:rPr lang="cs-CZ" dirty="0"/>
              <a:t>asociačních procesů </a:t>
            </a:r>
          </a:p>
          <a:p>
            <a:pPr lvl="1"/>
            <a:r>
              <a:rPr lang="cs-CZ" dirty="0"/>
              <a:t>organizačních procesů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asociační</a:t>
            </a:r>
          </a:p>
          <a:p>
            <a:r>
              <a:rPr lang="cs-CZ" dirty="0"/>
              <a:t>diskriminační</a:t>
            </a:r>
          </a:p>
          <a:p>
            <a:r>
              <a:rPr lang="cs-CZ" dirty="0"/>
              <a:t>pojmové </a:t>
            </a:r>
          </a:p>
          <a:p>
            <a:r>
              <a:rPr lang="cs-CZ" dirty="0"/>
              <a:t>učení pravidel</a:t>
            </a:r>
          </a:p>
          <a:p>
            <a:r>
              <a:rPr lang="cs-CZ" dirty="0"/>
              <a:t>Pojmové učení navazuje na učení verbální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F5010ED-5B3E-4C4D-8A59-6D21582C8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PERCEPČNĚ MOTORICKÉ UČENÍ</a:t>
            </a:r>
            <a:endParaRPr lang="cs-CZ" dirty="0"/>
          </a:p>
          <a:p>
            <a:r>
              <a:rPr lang="cs-CZ" dirty="0"/>
              <a:t>vytváření se tzv. </a:t>
            </a:r>
            <a:r>
              <a:rPr lang="cs-CZ" b="1" dirty="0"/>
              <a:t>dynamické stereotypy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79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43A89-A7E9-4D8F-8E86-1204A8F3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AA049-E3E2-4F19-83AE-DDDD7C64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50322"/>
            <a:ext cx="10972800" cy="615367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ATKINSON, R. L. et al. </a:t>
            </a:r>
            <a:r>
              <a:rPr lang="cs-CZ" i="1" dirty="0"/>
              <a:t>Psychologie</a:t>
            </a:r>
            <a:r>
              <a:rPr lang="cs-CZ" dirty="0"/>
              <a:t>. Praha: Portál, 2003. ISBN 80 – 7178-640-3.</a:t>
            </a:r>
          </a:p>
          <a:p>
            <a:r>
              <a:rPr lang="cs-CZ" b="1" dirty="0"/>
              <a:t>BENESCH, H. </a:t>
            </a:r>
            <a:r>
              <a:rPr lang="cs-CZ" b="1" i="1" dirty="0"/>
              <a:t>Encyklopedický atlas psychologie.</a:t>
            </a:r>
            <a:r>
              <a:rPr lang="cs-CZ" b="1" dirty="0"/>
              <a:t> Praha: Nakladatelství Lidové noviny, 2001. ISBN 80-7106-317-7. (142-161)</a:t>
            </a:r>
            <a:endParaRPr lang="cs-CZ" dirty="0"/>
          </a:p>
          <a:p>
            <a:r>
              <a:rPr lang="cs-CZ" dirty="0"/>
              <a:t>ČÍŽKOVÁ, Jitka. </a:t>
            </a:r>
            <a:r>
              <a:rPr lang="cs-CZ" i="1" dirty="0"/>
              <a:t>Poznávání duševního života člověka</a:t>
            </a:r>
            <a:r>
              <a:rPr lang="cs-CZ" dirty="0"/>
              <a:t>. 1. dotisk vyd. Olomouc: Vydavatelství Univerzity Palackého, 1995. 62 s. ISBN 80-7067-574-8. </a:t>
            </a:r>
          </a:p>
          <a:p>
            <a:r>
              <a:rPr lang="cs-CZ" dirty="0"/>
              <a:t>2000. ISBN 80-7168-683-2.</a:t>
            </a:r>
          </a:p>
          <a:p>
            <a:r>
              <a:rPr lang="cs-CZ" b="1" dirty="0"/>
              <a:t>GILLERNOVÁ, I. A kol. </a:t>
            </a:r>
            <a:r>
              <a:rPr lang="cs-CZ" b="1" i="1" dirty="0"/>
              <a:t>Slovník základních pojmů z psychologie.</a:t>
            </a:r>
            <a:r>
              <a:rPr lang="cs-CZ" b="1" dirty="0"/>
              <a:t> Praha: Fortuna, 2000. ISBN 80-7168-683-2. (str. 72-73)</a:t>
            </a:r>
            <a:endParaRPr lang="cs-CZ" dirty="0"/>
          </a:p>
          <a:p>
            <a:r>
              <a:rPr lang="cs-CZ" b="1" dirty="0"/>
              <a:t>KERN, H. et al. </a:t>
            </a:r>
            <a:r>
              <a:rPr lang="cs-CZ" b="1" i="1" dirty="0"/>
              <a:t>Přehled psychologie</a:t>
            </a:r>
            <a:r>
              <a:rPr lang="cs-CZ" b="1" dirty="0"/>
              <a:t>. Praha: Portál, 1999. ISBN 80-7178-240-8. (str. 97-127)</a:t>
            </a:r>
            <a:endParaRPr lang="cs-CZ" dirty="0"/>
          </a:p>
          <a:p>
            <a:r>
              <a:rPr lang="cs-CZ" dirty="0"/>
              <a:t>KOHOUTEK, R.</a:t>
            </a:r>
            <a:r>
              <a:rPr lang="cs-CZ" i="1" dirty="0"/>
              <a:t> Základy užité psychologie. </a:t>
            </a:r>
            <a:r>
              <a:rPr lang="cs-CZ" dirty="0"/>
              <a:t>Brno: CERM, 2002. ISBN 80-214-2203-3. (str. 256 – 258)</a:t>
            </a:r>
          </a:p>
          <a:p>
            <a:r>
              <a:rPr lang="cs-CZ" dirty="0"/>
              <a:t>NAKONEČNÝ, M.</a:t>
            </a:r>
            <a:r>
              <a:rPr lang="cs-CZ" i="1" dirty="0"/>
              <a:t> Psychologie téměř pro každého.</a:t>
            </a:r>
            <a:r>
              <a:rPr lang="cs-CZ" dirty="0"/>
              <a:t> Praha: Academia, 2004. ISBN 80-200-1198-6. </a:t>
            </a:r>
          </a:p>
          <a:p>
            <a:r>
              <a:rPr lang="cs-CZ" dirty="0"/>
              <a:t>NAKONEČNÝ, M.</a:t>
            </a:r>
            <a:r>
              <a:rPr lang="cs-CZ" i="1" dirty="0"/>
              <a:t> Základy psychologie.</a:t>
            </a:r>
            <a:r>
              <a:rPr lang="cs-CZ" dirty="0"/>
              <a:t> Praha: Academia, 1998. ISBN 80-200-0689-3.</a:t>
            </a:r>
          </a:p>
          <a:p>
            <a:r>
              <a:rPr lang="cs-CZ" dirty="0"/>
              <a:t>NAKONEČNÝ, Milan. </a:t>
            </a:r>
            <a:r>
              <a:rPr lang="cs-CZ" i="1" dirty="0"/>
              <a:t>Encyklopedie obecné psychologie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vyd. Praha : Academia, 2003. ISBN 80-200-0625-7.</a:t>
            </a:r>
          </a:p>
          <a:p>
            <a:r>
              <a:rPr lang="cs-CZ" dirty="0"/>
              <a:t>NAKONEČNÝ, Milan. </a:t>
            </a:r>
            <a:r>
              <a:rPr lang="cs-CZ" i="1" dirty="0"/>
              <a:t>Úvod do psychologie. </a:t>
            </a:r>
            <a:r>
              <a:rPr lang="cs-CZ" dirty="0"/>
              <a:t>1. vyd. Praha : Academia, 2003. 508 s. ISBN 80-200-0993-0. </a:t>
            </a:r>
          </a:p>
          <a:p>
            <a:r>
              <a:rPr lang="cs-CZ" b="1" dirty="0"/>
              <a:t>PLHÁKOVÁ, A. </a:t>
            </a:r>
            <a:r>
              <a:rPr lang="cs-CZ" b="1" i="1" dirty="0"/>
              <a:t>Učebnice obecné psychologie</a:t>
            </a:r>
            <a:r>
              <a:rPr lang="cs-CZ" b="1" dirty="0"/>
              <a:t>. Praha: Academia, 2003. ISBN 80-200-1086-6. (str. 159-192)</a:t>
            </a:r>
            <a:endParaRPr lang="cs-CZ" dirty="0"/>
          </a:p>
          <a:p>
            <a:r>
              <a:rPr lang="cs-CZ" b="1" dirty="0"/>
              <a:t>ŘÍČAN, P. </a:t>
            </a:r>
            <a:r>
              <a:rPr lang="cs-CZ" b="1" i="1" dirty="0"/>
              <a:t>Psychologie: příručka pro studenty.</a:t>
            </a:r>
            <a:r>
              <a:rPr lang="cs-CZ" b="1" dirty="0"/>
              <a:t> Praha: Portál, 2005. ISBN   80-7178-923-2. (str. 159-177)</a:t>
            </a:r>
            <a:endParaRPr lang="cs-CZ" dirty="0"/>
          </a:p>
          <a:p>
            <a:r>
              <a:rPr lang="cs-CZ" b="1" dirty="0"/>
              <a:t>VÁGNEROVÁ, M. </a:t>
            </a:r>
            <a:r>
              <a:rPr lang="cs-CZ" b="1" i="1" dirty="0"/>
              <a:t>Základy obecné psychologie. </a:t>
            </a:r>
            <a:r>
              <a:rPr lang="cs-CZ" b="1" dirty="0"/>
              <a:t>Liberec: Technická univerzita v Liberci, 2007. ISBN 978-80-7372-283-8. (str. 39-47)</a:t>
            </a:r>
            <a:endParaRPr lang="cs-CZ" dirty="0"/>
          </a:p>
          <a:p>
            <a:r>
              <a:rPr lang="cs-CZ" b="1" dirty="0"/>
              <a:t>VÁGNEROVÁ, M. </a:t>
            </a:r>
            <a:r>
              <a:rPr lang="cs-CZ" b="1" i="1" dirty="0"/>
              <a:t>Základy psychologie. </a:t>
            </a:r>
            <a:r>
              <a:rPr lang="cs-CZ" b="1" dirty="0"/>
              <a:t>Praha: Karolinum, 2004. ISBN 80-246-0841-3. (74-93)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55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38A85-8C9B-4482-86F2-A6058BB5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7B7B1-E752-41D9-9E54-7C27EB1E7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FF7635-4CE5-4DD3-BBEF-A0CF63224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nímek 2">
            <a:extLst>
              <a:ext uri="{FF2B5EF4-FFF2-40B4-BE49-F238E27FC236}">
                <a16:creationId xmlns:a16="http://schemas.microsoft.com/office/drawing/2014/main" id="{2327B81D-24A3-4CD7-8FD8-11F4A6EC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1" y="317500"/>
            <a:ext cx="8297333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C9082-B13F-4C19-8D60-F2627B98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0B763-8720-4AEF-BFF4-C7A6C478EB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643795-09E4-4F6B-B984-1F4BEA68DE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nímek 3">
            <a:extLst>
              <a:ext uri="{FF2B5EF4-FFF2-40B4-BE49-F238E27FC236}">
                <a16:creationId xmlns:a16="http://schemas.microsoft.com/office/drawing/2014/main" id="{6B035178-4AD2-4F34-9FF1-B3A04E73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9822-40C6-4F7D-8C1F-06AF9AEF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CFABB-370E-4B54-9D60-D79AC2000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0FB070-C058-4FAC-BAA2-EDD721B8D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Snímek 4">
            <a:extLst>
              <a:ext uri="{FF2B5EF4-FFF2-40B4-BE49-F238E27FC236}">
                <a16:creationId xmlns:a16="http://schemas.microsoft.com/office/drawing/2014/main" id="{3862D162-F167-4764-8C31-74A9D608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9F3F4-BB0A-4328-A106-EF72B211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932447-94F9-40EE-A83A-3C60B3B6A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4E8547-F6D3-48C8-B70C-0F69258835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Snímek 5">
            <a:extLst>
              <a:ext uri="{FF2B5EF4-FFF2-40B4-BE49-F238E27FC236}">
                <a16:creationId xmlns:a16="http://schemas.microsoft.com/office/drawing/2014/main" id="{6A3A170B-07AF-422E-B605-20640E8D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5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6C502-D46F-41FC-B114-A9761E2D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7DE1E-4869-44B6-8F14-E6D5F9775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35767F-233D-45AC-A6A1-6F84D3893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Snímek 6">
            <a:extLst>
              <a:ext uri="{FF2B5EF4-FFF2-40B4-BE49-F238E27FC236}">
                <a16:creationId xmlns:a16="http://schemas.microsoft.com/office/drawing/2014/main" id="{A195A11E-8BDF-4052-9419-55F30CBA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1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BE450-BC02-4C3C-929D-811F3400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116543-3636-407E-9D56-DC0E7D12C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611606-DFB7-45CE-ADB5-96942F1B8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Snímek 7">
            <a:extLst>
              <a:ext uri="{FF2B5EF4-FFF2-40B4-BE49-F238E27FC236}">
                <a16:creationId xmlns:a16="http://schemas.microsoft.com/office/drawing/2014/main" id="{2660F48D-6A55-4F4B-9C52-6CE0E3D1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nímek 8">
            <a:extLst>
              <a:ext uri="{FF2B5EF4-FFF2-40B4-BE49-F238E27FC236}">
                <a16:creationId xmlns:a16="http://schemas.microsoft.com/office/drawing/2014/main" id="{F81AE060-2B88-4B94-BC34-EBFE498A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CA2ED-B4B8-460B-B08C-DBA15921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74DC2C-E2FB-4BA4-AB03-C99E0CC68A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EC5952D-2358-40D2-A14F-0A55C811E0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Snímek 9">
            <a:extLst>
              <a:ext uri="{FF2B5EF4-FFF2-40B4-BE49-F238E27FC236}">
                <a16:creationId xmlns:a16="http://schemas.microsoft.com/office/drawing/2014/main" id="{F7806D91-2890-441E-98DE-947F1056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6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37113-7E77-4A2E-9349-36119998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1F008-0388-45C1-9391-DEA0C53C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biologické pojetí</a:t>
            </a:r>
            <a:endParaRPr lang="cs-CZ" dirty="0"/>
          </a:p>
          <a:p>
            <a:pPr lvl="0"/>
            <a:r>
              <a:rPr lang="cs-CZ" b="1" dirty="0"/>
              <a:t>psychoanalytické pojetí</a:t>
            </a:r>
            <a:endParaRPr lang="cs-CZ" dirty="0"/>
          </a:p>
          <a:p>
            <a:pPr lvl="0"/>
            <a:r>
              <a:rPr lang="cs-CZ" b="1" dirty="0"/>
              <a:t>humanistické pojetí</a:t>
            </a:r>
          </a:p>
          <a:p>
            <a:pPr lvl="0"/>
            <a:endParaRPr lang="cs-CZ" b="1" dirty="0"/>
          </a:p>
          <a:p>
            <a:r>
              <a:rPr lang="cs-CZ" b="1" dirty="0"/>
              <a:t>UČENÍ je psychický proces, jehož výsledkem je získání zkušenosti, která se projevuje jako behaviorální a mentální změna (žádoucí i nežádoucí) na vědomé i nevědomé úrovni. </a:t>
            </a:r>
          </a:p>
          <a:p>
            <a:endParaRPr lang="cs-CZ" b="1" dirty="0"/>
          </a:p>
          <a:p>
            <a:r>
              <a:rPr lang="cs-CZ" b="1" dirty="0"/>
              <a:t>Učení</a:t>
            </a:r>
          </a:p>
          <a:p>
            <a:pPr lvl="1"/>
            <a:r>
              <a:rPr lang="cs-CZ" b="1" dirty="0"/>
              <a:t>V širším slova smyslu</a:t>
            </a:r>
          </a:p>
          <a:p>
            <a:pPr lvl="1"/>
            <a:r>
              <a:rPr lang="cs-CZ" b="1" dirty="0"/>
              <a:t>V užším slova smyslu</a:t>
            </a:r>
          </a:p>
          <a:p>
            <a:pPr lvl="0"/>
            <a:endParaRPr lang="cs-CZ" dirty="0"/>
          </a:p>
        </p:txBody>
      </p:sp>
      <p:pic>
        <p:nvPicPr>
          <p:cNvPr id="7" name="Picture 2" descr="5 tipů, jak zabavit psa">
            <a:extLst>
              <a:ext uri="{FF2B5EF4-FFF2-40B4-BE49-F238E27FC236}">
                <a16:creationId xmlns:a16="http://schemas.microsoft.com/office/drawing/2014/main" id="{6BCBD1D7-4755-4CF2-87D2-EFA728D3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4677893"/>
            <a:ext cx="3936642" cy="1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7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4E256-EF16-40B0-92C8-190F43E3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B2390-2D74-4B8E-9FEE-0D42A6DE9E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7AC9FB-5585-4C77-A624-E0289AFDA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Snímek 11">
            <a:extLst>
              <a:ext uri="{FF2B5EF4-FFF2-40B4-BE49-F238E27FC236}">
                <a16:creationId xmlns:a16="http://schemas.microsoft.com/office/drawing/2014/main" id="{97CB397E-0F61-4D40-A364-B12B1ECA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63" y="41166"/>
            <a:ext cx="8596669" cy="6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6CDE195-F3CE-4DC1-92FD-F14B182FE6BD}"/>
              </a:ext>
            </a:extLst>
          </p:cNvPr>
          <p:cNvSpPr/>
          <p:nvPr/>
        </p:nvSpPr>
        <p:spPr>
          <a:xfrm>
            <a:off x="545692" y="6488668"/>
            <a:ext cx="371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https://en.ppt-online.org/636000</a:t>
            </a:r>
          </a:p>
        </p:txBody>
      </p:sp>
    </p:spTree>
    <p:extLst>
      <p:ext uri="{BB962C8B-B14F-4D97-AF65-F5344CB8AC3E}">
        <p14:creationId xmlns:p14="http://schemas.microsoft.com/office/powerpoint/2010/main" val="22931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DD12F-B9C4-471E-ADEA-C7A8F642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FAKTORY OVLIVŇUJÍCÍ UČENÍ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440C9-DF86-481C-ADCB-B685168A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23" y="1387856"/>
            <a:ext cx="11274261" cy="5167490"/>
          </a:xfrm>
        </p:spPr>
        <p:txBody>
          <a:bodyPr>
            <a:normAutofit/>
          </a:bodyPr>
          <a:lstStyle/>
          <a:p>
            <a:r>
              <a:rPr lang="cs-CZ" dirty="0"/>
              <a:t>SOUVISLOST S UČÍCÍM SE JEDINCEM</a:t>
            </a:r>
          </a:p>
          <a:p>
            <a:pPr lvl="1"/>
            <a:r>
              <a:rPr lang="cs-CZ" dirty="0"/>
              <a:t>Stav</a:t>
            </a:r>
          </a:p>
          <a:p>
            <a:pPr lvl="1"/>
            <a:r>
              <a:rPr lang="cs-CZ" dirty="0"/>
              <a:t>ú</a:t>
            </a:r>
            <a:r>
              <a:rPr lang="cs-CZ"/>
              <a:t>roveň </a:t>
            </a:r>
            <a:r>
              <a:rPr lang="cs-CZ" dirty="0"/>
              <a:t>kognitivních procesů</a:t>
            </a:r>
          </a:p>
          <a:p>
            <a:pPr lvl="1"/>
            <a:r>
              <a:rPr lang="cs-CZ" dirty="0"/>
              <a:t>Afektivní činitelé</a:t>
            </a:r>
          </a:p>
          <a:p>
            <a:pPr lvl="1"/>
            <a:r>
              <a:rPr lang="cs-CZ" dirty="0"/>
              <a:t>Osobnostní vlastnosti</a:t>
            </a:r>
          </a:p>
          <a:p>
            <a:pPr lvl="1"/>
            <a:r>
              <a:rPr lang="cs-CZ" dirty="0"/>
              <a:t>Konativní činitelé</a:t>
            </a:r>
          </a:p>
          <a:p>
            <a:pPr lvl="1"/>
            <a:r>
              <a:rPr lang="cs-CZ" dirty="0"/>
              <a:t>Sociální prostředí</a:t>
            </a:r>
          </a:p>
          <a:p>
            <a:r>
              <a:rPr lang="cs-CZ" dirty="0"/>
              <a:t>SOUVISEJÍCÍ SE SITUACÍ UČENÍ</a:t>
            </a:r>
          </a:p>
          <a:p>
            <a:pPr lvl="1"/>
            <a:r>
              <a:rPr lang="cs-CZ" dirty="0"/>
              <a:t>Mikroklima, režim, </a:t>
            </a:r>
            <a:r>
              <a:rPr lang="cs-CZ" dirty="0" err="1"/>
              <a:t>individuálníxskupinové</a:t>
            </a:r>
            <a:r>
              <a:rPr lang="cs-CZ" dirty="0"/>
              <a:t> atd.</a:t>
            </a:r>
          </a:p>
          <a:p>
            <a:r>
              <a:rPr lang="cs-CZ" dirty="0"/>
              <a:t>SOUVISEJÍCÍ S UČEBNÍM MATERIÁLEM</a:t>
            </a:r>
          </a:p>
          <a:p>
            <a:pPr lvl="1"/>
            <a:r>
              <a:rPr lang="cs-CZ" dirty="0"/>
              <a:t>Povaha, rozsah, metody</a:t>
            </a:r>
          </a:p>
        </p:txBody>
      </p:sp>
    </p:spTree>
    <p:extLst>
      <p:ext uri="{BB962C8B-B14F-4D97-AF65-F5344CB8AC3E}">
        <p14:creationId xmlns:p14="http://schemas.microsoft.com/office/powerpoint/2010/main" val="20575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4811B-EAAB-44AB-8E59-3693D5C0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BF2197-5845-4A36-8C4B-2BAE41FD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MOTIVAČNÍ</a:t>
            </a:r>
          </a:p>
          <a:p>
            <a:r>
              <a:rPr lang="cs-CZ" dirty="0"/>
              <a:t>POZNÁVACÍ</a:t>
            </a:r>
          </a:p>
          <a:p>
            <a:r>
              <a:rPr lang="cs-CZ" dirty="0"/>
              <a:t>VÝKONNÁ</a:t>
            </a:r>
          </a:p>
          <a:p>
            <a:r>
              <a:rPr lang="cs-CZ" dirty="0"/>
              <a:t>KONTROLNÍ</a:t>
            </a:r>
          </a:p>
        </p:txBody>
      </p:sp>
    </p:spTree>
    <p:extLst>
      <p:ext uri="{BB962C8B-B14F-4D97-AF65-F5344CB8AC3E}">
        <p14:creationId xmlns:p14="http://schemas.microsoft.com/office/powerpoint/2010/main" val="54433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BEFDE-0FDB-4528-A2B5-9C204383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57C5D1-6182-4AC4-970A-FC62776C9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356343"/>
            <a:ext cx="4184035" cy="38807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I. BEZDĚČNÉ</a:t>
            </a:r>
          </a:p>
          <a:p>
            <a:r>
              <a:rPr lang="cs-CZ" b="1" dirty="0"/>
              <a:t>Habituace (přivykání)</a:t>
            </a:r>
            <a:endParaRPr lang="cs-CZ" dirty="0"/>
          </a:p>
          <a:p>
            <a:r>
              <a:rPr lang="cs-CZ" b="1" dirty="0"/>
              <a:t>Senzibilizace (zcitlivění)</a:t>
            </a:r>
            <a:endParaRPr lang="cs-CZ" dirty="0"/>
          </a:p>
          <a:p>
            <a:r>
              <a:rPr lang="cs-CZ" b="1" dirty="0" err="1"/>
              <a:t>Imprintace</a:t>
            </a:r>
            <a:r>
              <a:rPr lang="cs-CZ" b="1" dirty="0"/>
              <a:t> (vtiskování)</a:t>
            </a:r>
            <a:endParaRPr lang="cs-CZ" dirty="0"/>
          </a:p>
          <a:p>
            <a:r>
              <a:rPr lang="cs-CZ" b="1" dirty="0"/>
              <a:t>Explorační chování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AA092B-E571-4C08-B20F-CECB7430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3886" y="1930400"/>
            <a:ext cx="4184034" cy="3880773"/>
          </a:xfrm>
        </p:spPr>
        <p:txBody>
          <a:bodyPr/>
          <a:lstStyle/>
          <a:p>
            <a:r>
              <a:rPr lang="cs-CZ" dirty="0"/>
              <a:t>II. ZÁMĚRNÉ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C0D0C53-C555-4029-9E6F-DE77CD7CC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08283"/>
              </p:ext>
            </p:extLst>
          </p:nvPr>
        </p:nvGraphicFramePr>
        <p:xfrm>
          <a:off x="507033" y="2775211"/>
          <a:ext cx="9267861" cy="261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6041952" imgH="1704434" progId="Word.Document.12">
                  <p:embed/>
                </p:oleObj>
              </mc:Choice>
              <mc:Fallback>
                <p:oleObj name="Document" r:id="rId3" imgW="6041952" imgH="1704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033" y="2775211"/>
                        <a:ext cx="9267861" cy="2615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76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76F3E-6711-409D-A692-043902DF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PODMIŇOVÁNÍ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91B745-8895-4875-A20E-9405470B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I. P. Pavlov</a:t>
            </a:r>
          </a:p>
          <a:p>
            <a:r>
              <a:rPr lang="cs-CZ" dirty="0"/>
              <a:t>klasické podmiňování za formu asociačního učení, při kterém vznikají asociace na základě dotyku v čase</a:t>
            </a:r>
          </a:p>
          <a:p>
            <a:pPr lvl="1"/>
            <a:r>
              <a:rPr lang="cs-CZ" b="1" dirty="0"/>
              <a:t>Nepodmíněný podnět</a:t>
            </a:r>
            <a:endParaRPr lang="cs-CZ" dirty="0"/>
          </a:p>
          <a:p>
            <a:pPr lvl="1"/>
            <a:r>
              <a:rPr lang="cs-CZ" b="1" dirty="0"/>
              <a:t>Nepodmíněná reakce (reflex) </a:t>
            </a:r>
          </a:p>
          <a:p>
            <a:pPr lvl="1"/>
            <a:r>
              <a:rPr lang="cs-CZ" b="1" dirty="0"/>
              <a:t>Podmíněný podnět</a:t>
            </a:r>
            <a:endParaRPr lang="cs-CZ" dirty="0"/>
          </a:p>
          <a:p>
            <a:pPr lvl="1"/>
            <a:r>
              <a:rPr lang="cs-CZ" b="1" dirty="0"/>
              <a:t>Podmíněná reakce (reflex)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3074" name="Picture 2" descr="Pavlov AO1 AO3 - PSYCHOLOGY WIZARD">
            <a:extLst>
              <a:ext uri="{FF2B5EF4-FFF2-40B4-BE49-F238E27FC236}">
                <a16:creationId xmlns:a16="http://schemas.microsoft.com/office/drawing/2014/main" id="{80DEF6BB-747E-429D-A012-E7B22BE6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1513"/>
            <a:ext cx="5069983" cy="3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9CE07-6FC9-41CC-9D0A-5A3A8B59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17025"/>
            <a:ext cx="8596668" cy="1320800"/>
          </a:xfrm>
        </p:spPr>
        <p:txBody>
          <a:bodyPr/>
          <a:lstStyle/>
          <a:p>
            <a:r>
              <a:rPr lang="cs-CZ" b="1" dirty="0"/>
              <a:t>INSTRUMENTÁLNÍ PODMIŇOVÁNÍ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2804A3-891F-4761-87BC-2D408391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77425"/>
            <a:ext cx="6756400" cy="5994400"/>
          </a:xfrm>
        </p:spPr>
        <p:txBody>
          <a:bodyPr>
            <a:normAutofit/>
          </a:bodyPr>
          <a:lstStyle/>
          <a:p>
            <a:r>
              <a:rPr lang="cs-CZ" sz="2000" b="1" i="1" dirty="0"/>
              <a:t>druh učení, při kterém pozitivní či negativní </a:t>
            </a:r>
            <a:r>
              <a:rPr lang="cs-CZ" sz="2400" b="1" i="1" dirty="0"/>
              <a:t>důsledky určitého chování vedou ke změně pravděpodobnosti jeho dal­šího </a:t>
            </a:r>
            <a:r>
              <a:rPr lang="cs-CZ" sz="2400" i="1" dirty="0"/>
              <a:t>výskytu. </a:t>
            </a:r>
          </a:p>
          <a:p>
            <a:r>
              <a:rPr lang="cs-CZ" sz="2400" dirty="0"/>
              <a:t>Edward L. </a:t>
            </a:r>
            <a:r>
              <a:rPr lang="cs-CZ" sz="2400" dirty="0" err="1"/>
              <a:t>Thorndike</a:t>
            </a:r>
            <a:r>
              <a:rPr lang="cs-CZ" sz="2400" dirty="0"/>
              <a:t> (1874-1949)</a:t>
            </a:r>
          </a:p>
          <a:p>
            <a:pPr lvl="0"/>
            <a:r>
              <a:rPr lang="cs-CZ" sz="2400" dirty="0"/>
              <a:t>ZÁKON EFEKTU: </a:t>
            </a:r>
            <a:r>
              <a:rPr lang="cs-CZ" sz="2400" b="1" i="1" dirty="0"/>
              <a:t>akty chování, které v určité situaci vedou k uspokojení, se v ní později vyskytnou s větší pravdě­podobností než akty chování, které k uspokojení nevedou</a:t>
            </a:r>
            <a:endParaRPr lang="cs-CZ" sz="2400" dirty="0"/>
          </a:p>
          <a:p>
            <a:pPr lvl="0"/>
            <a:r>
              <a:rPr lang="cs-CZ" sz="2400" dirty="0" err="1"/>
              <a:t>Thorndike</a:t>
            </a:r>
            <a:r>
              <a:rPr lang="cs-CZ" sz="2400" dirty="0"/>
              <a:t> považoval instrumentální podmiňování </a:t>
            </a:r>
            <a:r>
              <a:rPr lang="cs-CZ" sz="2400" b="1" dirty="0"/>
              <a:t>za me­chanický proces, jehož podstatou je </a:t>
            </a:r>
            <a:r>
              <a:rPr lang="cs-CZ" sz="2400" b="1" i="1" dirty="0"/>
              <a:t>vytváření asociací mezi </a:t>
            </a:r>
            <a:r>
              <a:rPr lang="cs-CZ" sz="2400" b="1" dirty="0"/>
              <a:t>podněty</a:t>
            </a:r>
            <a:r>
              <a:rPr lang="cs-CZ" sz="2400" dirty="0"/>
              <a:t>, např. pedálem na podlaze, a reakcemi s pozitivními důsledky. </a:t>
            </a:r>
          </a:p>
        </p:txBody>
      </p:sp>
      <p:pic>
        <p:nvPicPr>
          <p:cNvPr id="4098" name="Picture 2" descr="Trivia Quiz On Trial And Error Theory Of Edward Thorndike - BestFunQuiz">
            <a:extLst>
              <a:ext uri="{FF2B5EF4-FFF2-40B4-BE49-F238E27FC236}">
                <a16:creationId xmlns:a16="http://schemas.microsoft.com/office/drawing/2014/main" id="{3A92540D-E181-4FB3-BC45-AA3800DF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100975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8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4C105-C44C-47DB-9DB4-B04DB8E9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OPERANTNÍ PODMIŇOVÁNÍ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FD2A5-CFA4-4666-A363-0B5E18CFF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</a:t>
            </a:r>
          </a:p>
          <a:p>
            <a:r>
              <a:rPr lang="cs-CZ" b="1" dirty="0"/>
              <a:t>druh učení, při kterém se mění pravděpodob­nost budoucího výskytu aktů chování (</a:t>
            </a:r>
            <a:r>
              <a:rPr lang="cs-CZ" b="1" dirty="0" err="1"/>
              <a:t>operantů</a:t>
            </a:r>
            <a:r>
              <a:rPr lang="cs-CZ" b="1" dirty="0"/>
              <a:t>) na základě jejich důsledků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OBECNÉ DŮSLEDKY CHOVÁNÍ: </a:t>
            </a:r>
          </a:p>
          <a:p>
            <a:r>
              <a:rPr lang="cs-CZ" b="1" dirty="0"/>
              <a:t>Posílení</a:t>
            </a:r>
          </a:p>
          <a:p>
            <a:pPr lvl="1"/>
            <a:r>
              <a:rPr lang="cs-CZ" b="1" dirty="0"/>
              <a:t>Negativní</a:t>
            </a:r>
          </a:p>
          <a:p>
            <a:pPr lvl="1"/>
            <a:r>
              <a:rPr lang="cs-CZ" b="1" dirty="0"/>
              <a:t>Pozitivní</a:t>
            </a:r>
          </a:p>
          <a:p>
            <a:r>
              <a:rPr lang="cs-CZ" b="1" dirty="0"/>
              <a:t>trest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686C3C-8ABE-4EEC-AE5C-5436E3ED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3683000"/>
            <a:ext cx="7077099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5DCCE-979B-4629-AD1F-160ACFED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UČENÍ VHLEDEM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5ED5D-B172-4CF6-96D1-BA8ED9DB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201"/>
            <a:ext cx="4555066" cy="4568162"/>
          </a:xfrm>
        </p:spPr>
        <p:txBody>
          <a:bodyPr/>
          <a:lstStyle/>
          <a:p>
            <a:r>
              <a:rPr lang="cs-CZ" b="1" dirty="0"/>
              <a:t>při řešení problému k určité kognitivní změně, tzv. vhledu, jehož podstatou je vnímání nových vztahů a souvislostí v dané problémové situaci</a:t>
            </a:r>
          </a:p>
          <a:p>
            <a:r>
              <a:rPr lang="cs-CZ" dirty="0"/>
              <a:t>Wolfgang </a:t>
            </a:r>
            <a:r>
              <a:rPr lang="cs-CZ" dirty="0" err="1"/>
              <a:t>Kohler</a:t>
            </a:r>
            <a:r>
              <a:rPr lang="cs-CZ" dirty="0"/>
              <a:t> </a:t>
            </a:r>
          </a:p>
        </p:txBody>
      </p:sp>
      <p:pic>
        <p:nvPicPr>
          <p:cNvPr id="6148" name="Picture 4" descr="Köhler, Wolfgang (1887–1967) | SpringerLink">
            <a:extLst>
              <a:ext uri="{FF2B5EF4-FFF2-40B4-BE49-F238E27FC236}">
                <a16:creationId xmlns:a16="http://schemas.microsoft.com/office/drawing/2014/main" id="{D204F6E2-D62E-4ED0-9EB5-F2C72B24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30" y="3038475"/>
            <a:ext cx="34194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ohler Modeling Insight Apes | Persuasion Blog">
            <a:extLst>
              <a:ext uri="{FF2B5EF4-FFF2-40B4-BE49-F238E27FC236}">
                <a16:creationId xmlns:a16="http://schemas.microsoft.com/office/drawing/2014/main" id="{76969C84-6462-4322-BE34-E74555D9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54" y="105243"/>
            <a:ext cx="3997012" cy="66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204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804</Words>
  <Application>Microsoft Office PowerPoint</Application>
  <PresentationFormat>Širokoúhlá obrazovka</PresentationFormat>
  <Paragraphs>104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Fazeta</vt:lpstr>
      <vt:lpstr>Document</vt:lpstr>
      <vt:lpstr>učení</vt:lpstr>
      <vt:lpstr>Funkce učení</vt:lpstr>
      <vt:lpstr>FAKTORY OVLIVŇUJÍCÍ UČENÍ</vt:lpstr>
      <vt:lpstr>FÁZE UČENÍ</vt:lpstr>
      <vt:lpstr>Druhy učení</vt:lpstr>
      <vt:lpstr>KLASICKÉ PODMIŇOVÁNÍ</vt:lpstr>
      <vt:lpstr>INSTRUMENTÁLNÍ PODMIŇOVÁNÍ </vt:lpstr>
      <vt:lpstr>OPERANTNÍ PODMIŇOVÁNÍ </vt:lpstr>
      <vt:lpstr>UČENÍ VHLEDEM</vt:lpstr>
      <vt:lpstr>SOCIÁLNÍ UČENÍ</vt:lpstr>
      <vt:lpstr>KOGNITIVNÍ UČENÍ „Kognitivní učení se realizuje v rámci zpracování informací, poznávání, a porozumění vztahů i obecnějších pravidel, která za daných podmínek platí.“ (Vágnerová, 2007, s. 43)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12</cp:revision>
  <dcterms:created xsi:type="dcterms:W3CDTF">2020-11-19T11:54:25Z</dcterms:created>
  <dcterms:modified xsi:type="dcterms:W3CDTF">2022-01-06T11:26:46Z</dcterms:modified>
</cp:coreProperties>
</file>