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6" r:id="rId7"/>
    <p:sldId id="262" r:id="rId8"/>
    <p:sldId id="259" r:id="rId9"/>
    <p:sldId id="263" r:id="rId10"/>
    <p:sldId id="265" r:id="rId11"/>
    <p:sldId id="264" r:id="rId12"/>
    <p:sldId id="267" r:id="rId13"/>
    <p:sldId id="269" r:id="rId1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3E2FA-D9A9-F7C2-93E6-405100D7F8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77AE63-4735-608E-EF31-6A540D17D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DF01C-6D0D-5F92-5D98-CA1D4F3CE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DDF4-A391-4673-910B-DDB98337017A}" type="datetimeFigureOut">
              <a:rPr lang="sk-SK" smtClean="0"/>
              <a:t>6. 3. 2023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44BF2-9B53-3CCE-2CC4-471079F9B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7FF24-AEEC-4963-591C-3ED5C9B11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AC913-ECE4-4E0F-801F-116B1ABEB2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03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B39F8-8872-80D6-2D0E-DDB5CCDD4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394B64-8B59-513A-AD94-5CF8B55B7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956B3-48BD-CDBB-AEC9-21CDCDC4D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DDF4-A391-4673-910B-DDB98337017A}" type="datetimeFigureOut">
              <a:rPr lang="sk-SK" smtClean="0"/>
              <a:t>6. 3. 2023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7FD9A-659B-AD1D-BA2F-A54F992B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C12D5-CC30-33A8-6D6B-6877D232D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AC913-ECE4-4E0F-801F-116B1ABEB2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941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BF85F7-0A49-DD0A-65B1-58914DF499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67BE02-7893-E6F3-2972-322206EE7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71F2C-59E4-52B8-A277-0613D3320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DDF4-A391-4673-910B-DDB98337017A}" type="datetimeFigureOut">
              <a:rPr lang="sk-SK" smtClean="0"/>
              <a:t>6. 3. 2023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91CE2-71C8-56B0-4F61-3911BEA27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94099-279A-194C-0F0D-6BCD72C45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AC913-ECE4-4E0F-801F-116B1ABEB2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785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3AE4F-0B95-E236-2FD2-213E1C059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7EDD5-E69E-85FC-D828-052E75CE1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8E49C-ED1C-15E4-9403-681756DD2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DDF4-A391-4673-910B-DDB98337017A}" type="datetimeFigureOut">
              <a:rPr lang="sk-SK" smtClean="0"/>
              <a:t>6. 3. 2023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AFE14-E215-C593-185C-675A583D8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61F6B-852B-B9D0-8134-BD65886B7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AC913-ECE4-4E0F-801F-116B1ABEB2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940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7A759-163E-CF3F-DCE8-528B4E84E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703E4-EF89-B84D-7190-B3EDA705E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D0BC0-D9AA-ACE0-C286-DF1AED99A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DDF4-A391-4673-910B-DDB98337017A}" type="datetimeFigureOut">
              <a:rPr lang="sk-SK" smtClean="0"/>
              <a:t>6. 3. 2023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DD918-E34C-A3A7-5621-A0412B3DF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A35B8-2BE7-DE5C-2581-98F7FF041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AC913-ECE4-4E0F-801F-116B1ABEB2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354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BE005-4E74-0DA9-37E3-22F2693E5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BB82D-FAAC-81EB-5BC1-3CC423DC78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890EF5-C6AB-6913-3C02-6F1751B6D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A90BD7-3696-6887-19C7-C59F76914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DDF4-A391-4673-910B-DDB98337017A}" type="datetimeFigureOut">
              <a:rPr lang="sk-SK" smtClean="0"/>
              <a:t>6. 3. 2023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951E5D-5ED1-8640-24E6-578438992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99A48D-449F-1A05-B299-8592C4EA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AC913-ECE4-4E0F-801F-116B1ABEB2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5519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8B0C2-7D0E-42E5-4BFD-586B5AB5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DA672C-D40A-FC02-F8BF-BC8E38325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3F5653-FDCA-25B0-8CBB-D21865523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A010DD-88AA-59EE-B4A1-A6FA3CF40E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D996D7-8AE0-067E-51C1-13DD25A4A3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85858A-4BCD-3D03-1F77-18D7A29AC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DDF4-A391-4673-910B-DDB98337017A}" type="datetimeFigureOut">
              <a:rPr lang="sk-SK" smtClean="0"/>
              <a:t>6. 3. 2023</a:t>
            </a:fld>
            <a:endParaRPr lang="sk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127194-38A5-A931-A311-243BC02DC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8509AD-8256-B31C-56E5-574B2545E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AC913-ECE4-4E0F-801F-116B1ABEB2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661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27D7C-D05C-1AC6-B51B-D05FC8749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499102-52E8-5FB2-D5B3-A044BC690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DDF4-A391-4673-910B-DDB98337017A}" type="datetimeFigureOut">
              <a:rPr lang="sk-SK" smtClean="0"/>
              <a:t>6. 3. 2023</a:t>
            </a:fld>
            <a:endParaRPr lang="sk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DA8BA6-4DE6-0DCB-B5BB-EBC61242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B04350-3ADF-A8A4-909A-18F13EC88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AC913-ECE4-4E0F-801F-116B1ABEB2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0436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52FEF3-518B-ABC6-157D-A6807C6CD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DDF4-A391-4673-910B-DDB98337017A}" type="datetimeFigureOut">
              <a:rPr lang="sk-SK" smtClean="0"/>
              <a:t>6. 3. 2023</a:t>
            </a:fld>
            <a:endParaRPr lang="sk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A5F68F-E79D-4FFF-BBFD-DF2DA2A4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D30BD2-384B-4678-6D64-76C393AF0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AC913-ECE4-4E0F-801F-116B1ABEB2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6449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FB211-81ED-33F1-6EB1-0C8E1647F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B0009-0F48-78F8-7C3E-7C449FE40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5DED1A-2223-CBB3-E0CB-D7C2F9C33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CCF869-6916-4016-554A-CE753AF95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DDF4-A391-4673-910B-DDB98337017A}" type="datetimeFigureOut">
              <a:rPr lang="sk-SK" smtClean="0"/>
              <a:t>6. 3. 2023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95BD3-4DD0-5B77-BA78-3FE84986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CE5196-50DD-4662-5B88-45D79872F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AC913-ECE4-4E0F-801F-116B1ABEB2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5013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80B15-0603-DFBD-5B08-CF8665FED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21CBA3-4FD5-DD7A-0D88-56B959C4D1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06D616-A584-8A8A-B409-3A6CECC2F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99A189-0411-9FF7-6A8C-283530549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DDF4-A391-4673-910B-DDB98337017A}" type="datetimeFigureOut">
              <a:rPr lang="sk-SK" smtClean="0"/>
              <a:t>6. 3. 2023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A3423-4910-D8B7-7B48-9E5ABD6AF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1D9117-B588-9B6B-FC87-D14F28E53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AC913-ECE4-4E0F-801F-116B1ABEB2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389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AC0C99-86DD-1EA3-9525-80FA6A55B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D68D99-3165-617D-EDBC-7BB8CC78E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E1FC2-4EAA-BAFD-4A3F-5C664002D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DDDF4-A391-4673-910B-DDB98337017A}" type="datetimeFigureOut">
              <a:rPr lang="sk-SK" smtClean="0"/>
              <a:t>6. 3. 2023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D9796-44EE-1161-F043-9B20970BF3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5FA97-6697-8860-C458-D025D262C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AC913-ECE4-4E0F-801F-116B1ABEB2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8505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E2A0D-F70D-CC5A-F17A-171C2621C0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P</a:t>
            </a:r>
            <a:r>
              <a:rPr lang="cs-CZ" dirty="0" err="1"/>
              <a:t>říklad</a:t>
            </a:r>
            <a:r>
              <a:rPr lang="cs-CZ" dirty="0"/>
              <a:t> práce</a:t>
            </a:r>
            <a:endParaRPr lang="sk-S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C3826F-8223-DAF0-992A-5FF0AA4802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Lucia Drotárová</a:t>
            </a:r>
          </a:p>
        </p:txBody>
      </p:sp>
    </p:spTree>
    <p:extLst>
      <p:ext uri="{BB962C8B-B14F-4D97-AF65-F5344CB8AC3E}">
        <p14:creationId xmlns:p14="http://schemas.microsoft.com/office/powerpoint/2010/main" val="737078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42488-3EA7-A3E2-21BB-647F1076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Ideál krásy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C51C4-54AD-87FF-11DC-402AF7EC3A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/>
              <a:t>Téma: </a:t>
            </a:r>
            <a:r>
              <a:rPr lang="sk-SK" dirty="0" err="1"/>
              <a:t>Sociální</a:t>
            </a:r>
            <a:r>
              <a:rPr lang="sk-SK" dirty="0"/>
              <a:t> </a:t>
            </a:r>
            <a:r>
              <a:rPr lang="sk-SK" dirty="0" err="1"/>
              <a:t>percepce</a:t>
            </a:r>
            <a:endParaRPr lang="sk-SK" dirty="0"/>
          </a:p>
          <a:p>
            <a:r>
              <a:rPr lang="sk-SK" dirty="0"/>
              <a:t>Hodí </a:t>
            </a:r>
            <a:r>
              <a:rPr lang="sk-SK" dirty="0" err="1"/>
              <a:t>se</a:t>
            </a:r>
            <a:r>
              <a:rPr lang="sk-SK" dirty="0"/>
              <a:t>: K </a:t>
            </a:r>
            <a:r>
              <a:rPr lang="sk-SK" dirty="0" err="1"/>
              <a:t>problematice</a:t>
            </a:r>
            <a:r>
              <a:rPr lang="sk-SK" dirty="0"/>
              <a:t> atraktivity, ale  </a:t>
            </a:r>
            <a:r>
              <a:rPr lang="sk-SK" dirty="0" err="1"/>
              <a:t>jejím</a:t>
            </a:r>
            <a:r>
              <a:rPr lang="sk-SK" dirty="0"/>
              <a:t> </a:t>
            </a:r>
            <a:r>
              <a:rPr lang="sk-SK" dirty="0" err="1"/>
              <a:t>změnám</a:t>
            </a:r>
            <a:r>
              <a:rPr lang="sk-SK" dirty="0"/>
              <a:t> v čase (čím </a:t>
            </a:r>
            <a:r>
              <a:rPr lang="sk-SK" dirty="0" err="1"/>
              <a:t>bělejší</a:t>
            </a:r>
            <a:r>
              <a:rPr lang="sk-SK" dirty="0"/>
              <a:t> tím lepší </a:t>
            </a:r>
            <a:r>
              <a:rPr lang="sk-SK" dirty="0" err="1"/>
              <a:t>byl</a:t>
            </a:r>
            <a:r>
              <a:rPr lang="sk-SK" dirty="0"/>
              <a:t> </a:t>
            </a:r>
            <a:r>
              <a:rPr lang="sk-SK" dirty="0" err="1"/>
              <a:t>kdysi</a:t>
            </a:r>
            <a:r>
              <a:rPr lang="sk-SK" dirty="0"/>
              <a:t> i </a:t>
            </a:r>
            <a:r>
              <a:rPr lang="sk-SK" dirty="0" err="1"/>
              <a:t>evropský</a:t>
            </a:r>
            <a:r>
              <a:rPr lang="sk-SK" dirty="0"/>
              <a:t> ideál, </a:t>
            </a:r>
            <a:r>
              <a:rPr lang="sk-SK" dirty="0" err="1"/>
              <a:t>nyní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v </a:t>
            </a:r>
            <a:r>
              <a:rPr lang="sk-SK" dirty="0" err="1"/>
              <a:t>Evropě</a:t>
            </a:r>
            <a:r>
              <a:rPr lang="sk-SK" dirty="0"/>
              <a:t> </a:t>
            </a:r>
            <a:r>
              <a:rPr lang="sk-SK" dirty="0" err="1"/>
              <a:t>prodávají</a:t>
            </a:r>
            <a:r>
              <a:rPr lang="sk-SK" dirty="0"/>
              <a:t> </a:t>
            </a:r>
            <a:r>
              <a:rPr lang="sk-SK" dirty="0" err="1"/>
              <a:t>opalovací</a:t>
            </a:r>
            <a:r>
              <a:rPr lang="sk-SK" dirty="0"/>
              <a:t> krémy a vstupenky do solária, </a:t>
            </a:r>
            <a:r>
              <a:rPr lang="sk-SK" dirty="0" err="1"/>
              <a:t>zatímco</a:t>
            </a:r>
            <a:r>
              <a:rPr lang="sk-SK" dirty="0"/>
              <a:t> v </a:t>
            </a:r>
            <a:r>
              <a:rPr lang="sk-SK" dirty="0" err="1"/>
              <a:t>Asii</a:t>
            </a:r>
            <a:r>
              <a:rPr lang="sk-SK" dirty="0"/>
              <a:t> </a:t>
            </a:r>
            <a:r>
              <a:rPr lang="sk-SK" dirty="0" err="1"/>
              <a:t>bělící</a:t>
            </a:r>
            <a:r>
              <a:rPr lang="sk-SK" dirty="0"/>
              <a:t> krémy)</a:t>
            </a:r>
          </a:p>
        </p:txBody>
      </p:sp>
      <p:pic>
        <p:nvPicPr>
          <p:cNvPr id="7170" name="Picture 2" descr="Ideal Of Beauty">
            <a:extLst>
              <a:ext uri="{FF2B5EF4-FFF2-40B4-BE49-F238E27FC236}">
                <a16:creationId xmlns:a16="http://schemas.microsoft.com/office/drawing/2014/main" id="{0CB5291F-61B3-AA23-2C7A-DC0AAD9FE9D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65181"/>
            <a:ext cx="5181600" cy="26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121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5B591-616F-767E-9D75-F85EA06C0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Dítě</a:t>
            </a:r>
            <a:r>
              <a:rPr lang="sk-SK" dirty="0"/>
              <a:t> v </a:t>
            </a:r>
            <a:r>
              <a:rPr lang="sk-SK" dirty="0" err="1"/>
              <a:t>rodině</a:t>
            </a:r>
            <a:endParaRPr lang="sk-S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EDBA93-63E4-6B53-1F13-744F358B31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Téma: </a:t>
            </a:r>
            <a:r>
              <a:rPr lang="sk-SK" dirty="0" err="1"/>
              <a:t>Socializace</a:t>
            </a:r>
            <a:r>
              <a:rPr lang="sk-SK" dirty="0"/>
              <a:t> (</a:t>
            </a:r>
            <a:r>
              <a:rPr lang="sk-SK" dirty="0" err="1"/>
              <a:t>primární</a:t>
            </a:r>
            <a:r>
              <a:rPr lang="sk-SK" dirty="0"/>
              <a:t>)</a:t>
            </a:r>
          </a:p>
          <a:p>
            <a:pPr marL="0" indent="0">
              <a:buNone/>
            </a:pPr>
            <a:r>
              <a:rPr lang="sk-SK" dirty="0"/>
              <a:t>Hodí </a:t>
            </a:r>
            <a:r>
              <a:rPr lang="sk-SK" dirty="0" err="1"/>
              <a:t>se</a:t>
            </a:r>
            <a:r>
              <a:rPr lang="sk-SK" dirty="0"/>
              <a:t>: K </a:t>
            </a:r>
            <a:r>
              <a:rPr lang="sk-SK" dirty="0" err="1"/>
              <a:t>primární</a:t>
            </a:r>
            <a:r>
              <a:rPr lang="sk-SK" dirty="0"/>
              <a:t> </a:t>
            </a:r>
            <a:r>
              <a:rPr lang="sk-SK" dirty="0" err="1"/>
              <a:t>socializaci</a:t>
            </a:r>
            <a:r>
              <a:rPr lang="sk-SK" dirty="0"/>
              <a:t>, ale také k </a:t>
            </a:r>
            <a:r>
              <a:rPr lang="sk-SK" dirty="0" err="1"/>
              <a:t>ilustraci</a:t>
            </a:r>
            <a:r>
              <a:rPr lang="sk-SK" dirty="0"/>
              <a:t> malé </a:t>
            </a:r>
            <a:r>
              <a:rPr lang="sk-SK" dirty="0" err="1"/>
              <a:t>sociální</a:t>
            </a:r>
            <a:r>
              <a:rPr lang="sk-SK" dirty="0"/>
              <a:t> skupiny (</a:t>
            </a:r>
            <a:r>
              <a:rPr lang="sk-SK" dirty="0" err="1"/>
              <a:t>primární</a:t>
            </a:r>
            <a:r>
              <a:rPr lang="sk-SK" dirty="0"/>
              <a:t>) a problematickému postavení (resp. </a:t>
            </a:r>
            <a:r>
              <a:rPr lang="sk-SK" dirty="0" err="1"/>
              <a:t>změny</a:t>
            </a:r>
            <a:r>
              <a:rPr lang="sk-SK" dirty="0"/>
              <a:t> postavení) starší </a:t>
            </a:r>
            <a:r>
              <a:rPr lang="sk-SK" dirty="0" err="1"/>
              <a:t>generace</a:t>
            </a:r>
            <a:r>
              <a:rPr lang="sk-SK" dirty="0"/>
              <a:t> v rámci rodinné hierarchie</a:t>
            </a:r>
          </a:p>
        </p:txBody>
      </p:sp>
      <p:pic>
        <p:nvPicPr>
          <p:cNvPr id="6146" name="Picture 2" descr="Children In The Family">
            <a:extLst>
              <a:ext uri="{FF2B5EF4-FFF2-40B4-BE49-F238E27FC236}">
                <a16:creationId xmlns:a16="http://schemas.microsoft.com/office/drawing/2014/main" id="{6FFF10AA-0CF1-1449-611C-93ACF3E6970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72584"/>
            <a:ext cx="5181600" cy="265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30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AB0EE-D74C-0673-D4B8-B24394F6C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Každodenní život </a:t>
            </a:r>
            <a:r>
              <a:rPr lang="sk-SK" dirty="0" err="1"/>
              <a:t>seniorů</a:t>
            </a:r>
            <a:endParaRPr lang="sk-S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8535FA-814E-14B1-CB36-527902A23D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/>
              <a:t>Téma: </a:t>
            </a:r>
            <a:r>
              <a:rPr lang="sk-SK" dirty="0" err="1"/>
              <a:t>Komunikace</a:t>
            </a:r>
            <a:r>
              <a:rPr lang="sk-SK" dirty="0"/>
              <a:t> </a:t>
            </a:r>
            <a:r>
              <a:rPr lang="sk-SK" dirty="0" err="1"/>
              <a:t>jako</a:t>
            </a:r>
            <a:r>
              <a:rPr lang="sk-SK" dirty="0"/>
              <a:t> </a:t>
            </a:r>
            <a:r>
              <a:rPr lang="sk-SK" dirty="0" err="1"/>
              <a:t>sociální</a:t>
            </a:r>
            <a:r>
              <a:rPr lang="sk-SK" dirty="0"/>
              <a:t> </a:t>
            </a:r>
            <a:r>
              <a:rPr lang="sk-SK" dirty="0" err="1"/>
              <a:t>potřeba</a:t>
            </a:r>
            <a:endParaRPr lang="sk-SK" dirty="0"/>
          </a:p>
          <a:p>
            <a:r>
              <a:rPr lang="sk-SK" dirty="0"/>
              <a:t>Hodí </a:t>
            </a:r>
            <a:r>
              <a:rPr lang="sk-SK" dirty="0" err="1"/>
              <a:t>se</a:t>
            </a:r>
            <a:r>
              <a:rPr lang="sk-SK" dirty="0"/>
              <a:t>: K </a:t>
            </a:r>
            <a:r>
              <a:rPr lang="sk-SK" dirty="0" err="1"/>
              <a:t>ilustraci</a:t>
            </a:r>
            <a:r>
              <a:rPr lang="sk-SK" dirty="0"/>
              <a:t> </a:t>
            </a:r>
            <a:r>
              <a:rPr lang="sk-SK" dirty="0" err="1"/>
              <a:t>nedobrovolné</a:t>
            </a:r>
            <a:r>
              <a:rPr lang="sk-SK" dirty="0"/>
              <a:t> </a:t>
            </a:r>
            <a:r>
              <a:rPr lang="sk-SK" dirty="0" err="1"/>
              <a:t>osamělosti</a:t>
            </a:r>
            <a:r>
              <a:rPr lang="sk-SK" dirty="0"/>
              <a:t> u </a:t>
            </a:r>
            <a:r>
              <a:rPr lang="sk-SK" dirty="0" err="1"/>
              <a:t>seniorů</a:t>
            </a:r>
            <a:endParaRPr lang="sk-SK" dirty="0"/>
          </a:p>
        </p:txBody>
      </p:sp>
      <p:pic>
        <p:nvPicPr>
          <p:cNvPr id="9220" name="Picture 4" descr="Everyday Life Of Elderly">
            <a:extLst>
              <a:ext uri="{FF2B5EF4-FFF2-40B4-BE49-F238E27FC236}">
                <a16:creationId xmlns:a16="http://schemas.microsoft.com/office/drawing/2014/main" id="{8CF8B87D-F302-9383-86BC-7F90907B781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57779"/>
            <a:ext cx="5181600" cy="2687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642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3869C-042E-5D73-09BB-CDFB01E73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Termín a </a:t>
            </a:r>
            <a:r>
              <a:rPr lang="sk-SK" dirty="0" err="1"/>
              <a:t>podmínky</a:t>
            </a:r>
            <a:r>
              <a:rPr lang="sk-SK" dirty="0"/>
              <a:t> </a:t>
            </a:r>
            <a:r>
              <a:rPr lang="sk-SK" dirty="0" err="1"/>
              <a:t>odevzdání</a:t>
            </a:r>
            <a:r>
              <a:rPr lang="sk-SK" dirty="0"/>
              <a:t>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1EBF47-B9F5-9C70-7F17-53D274538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Odevzdáváte</a:t>
            </a:r>
            <a:r>
              <a:rPr lang="sk-SK" dirty="0"/>
              <a:t> </a:t>
            </a:r>
            <a:r>
              <a:rPr lang="sk-SK" dirty="0" err="1"/>
              <a:t>nejpozději</a:t>
            </a:r>
            <a:r>
              <a:rPr lang="sk-SK" dirty="0"/>
              <a:t> v </a:t>
            </a:r>
            <a:r>
              <a:rPr lang="sk-SK" dirty="0" err="1"/>
              <a:t>zápočtovém</a:t>
            </a:r>
            <a:r>
              <a:rPr lang="sk-SK" dirty="0"/>
              <a:t> </a:t>
            </a:r>
            <a:r>
              <a:rPr lang="sk-SK" dirty="0" err="1"/>
              <a:t>týdnu</a:t>
            </a:r>
            <a:r>
              <a:rPr lang="sk-SK" dirty="0"/>
              <a:t>.</a:t>
            </a:r>
          </a:p>
          <a:p>
            <a:r>
              <a:rPr lang="sk-SK" dirty="0" err="1"/>
              <a:t>Odevzdáváte</a:t>
            </a:r>
            <a:r>
              <a:rPr lang="sk-SK" dirty="0"/>
              <a:t> </a:t>
            </a:r>
            <a:r>
              <a:rPr lang="sk-SK" dirty="0" err="1"/>
              <a:t>všechny</a:t>
            </a:r>
            <a:r>
              <a:rPr lang="sk-SK" dirty="0"/>
              <a:t> obrázky NAJEDNOU!</a:t>
            </a:r>
          </a:p>
          <a:p>
            <a:r>
              <a:rPr lang="sk-SK" dirty="0"/>
              <a:t>Musíte </a:t>
            </a:r>
            <a:r>
              <a:rPr lang="sk-SK" dirty="0" err="1"/>
              <a:t>být</a:t>
            </a:r>
            <a:r>
              <a:rPr lang="sk-SK" dirty="0"/>
              <a:t> </a:t>
            </a:r>
            <a:r>
              <a:rPr lang="sk-SK" dirty="0" err="1"/>
              <a:t>nejprve</a:t>
            </a:r>
            <a:r>
              <a:rPr lang="sk-SK" dirty="0"/>
              <a:t> </a:t>
            </a:r>
            <a:r>
              <a:rPr lang="sk-SK" dirty="0" err="1"/>
              <a:t>zorientováni</a:t>
            </a:r>
            <a:r>
              <a:rPr lang="sk-SK" dirty="0"/>
              <a:t> v </a:t>
            </a:r>
            <a:r>
              <a:rPr lang="sk-SK" dirty="0" err="1"/>
              <a:t>problematice</a:t>
            </a:r>
            <a:r>
              <a:rPr lang="sk-SK" dirty="0"/>
              <a:t> </a:t>
            </a:r>
            <a:r>
              <a:rPr lang="sk-SK" dirty="0" err="1"/>
              <a:t>sociální</a:t>
            </a:r>
            <a:r>
              <a:rPr lang="sk-SK" dirty="0"/>
              <a:t> </a:t>
            </a:r>
            <a:r>
              <a:rPr lang="sk-SK" dirty="0" err="1"/>
              <a:t>psychologie</a:t>
            </a:r>
            <a:r>
              <a:rPr lang="sk-SK" dirty="0"/>
              <a:t> (z </a:t>
            </a:r>
            <a:r>
              <a:rPr lang="sk-SK" dirty="0" err="1"/>
              <a:t>přednášek</a:t>
            </a:r>
            <a:r>
              <a:rPr lang="sk-SK" dirty="0"/>
              <a:t> nebo </a:t>
            </a:r>
            <a:r>
              <a:rPr lang="sk-SK" dirty="0" err="1"/>
              <a:t>samostudiem</a:t>
            </a:r>
            <a:r>
              <a:rPr lang="sk-SK" dirty="0"/>
              <a:t>), </a:t>
            </a:r>
            <a:r>
              <a:rPr lang="sk-SK" dirty="0" err="1"/>
              <a:t>abyste</a:t>
            </a:r>
            <a:r>
              <a:rPr lang="sk-SK" dirty="0"/>
              <a:t> </a:t>
            </a:r>
            <a:r>
              <a:rPr lang="sk-SK" dirty="0" err="1"/>
              <a:t>správně</a:t>
            </a:r>
            <a:r>
              <a:rPr lang="sk-SK" dirty="0"/>
              <a:t> </a:t>
            </a:r>
            <a:r>
              <a:rPr lang="sk-SK" dirty="0" err="1"/>
              <a:t>zařadili</a:t>
            </a:r>
            <a:r>
              <a:rPr lang="sk-SK" dirty="0"/>
              <a:t> </a:t>
            </a:r>
            <a:r>
              <a:rPr lang="sk-SK" dirty="0" err="1"/>
              <a:t>své</a:t>
            </a:r>
            <a:r>
              <a:rPr lang="sk-SK" dirty="0"/>
              <a:t> obrázky k </a:t>
            </a:r>
            <a:r>
              <a:rPr lang="sk-SK" dirty="0" err="1"/>
              <a:t>problematice</a:t>
            </a:r>
            <a:r>
              <a:rPr lang="sk-SK" dirty="0"/>
              <a:t>, </a:t>
            </a:r>
            <a:r>
              <a:rPr lang="sk-SK" dirty="0" err="1"/>
              <a:t>kterou</a:t>
            </a:r>
            <a:r>
              <a:rPr lang="sk-SK" dirty="0"/>
              <a:t> </a:t>
            </a:r>
            <a:r>
              <a:rPr lang="sk-SK" dirty="0" err="1"/>
              <a:t>mají</a:t>
            </a:r>
            <a:r>
              <a:rPr lang="sk-SK" dirty="0"/>
              <a:t> </a:t>
            </a:r>
            <a:r>
              <a:rPr lang="sk-SK" dirty="0" err="1"/>
              <a:t>ilustrovat</a:t>
            </a:r>
            <a:r>
              <a:rPr lang="sk-SK" dirty="0"/>
              <a:t>. </a:t>
            </a:r>
            <a:r>
              <a:rPr lang="sk-SK" dirty="0" err="1"/>
              <a:t>Nespěchejte</a:t>
            </a:r>
            <a:r>
              <a:rPr lang="sk-SK" dirty="0"/>
              <a:t>, pracujte </a:t>
            </a:r>
            <a:r>
              <a:rPr lang="sk-SK" dirty="0" err="1"/>
              <a:t>ideálně</a:t>
            </a:r>
            <a:r>
              <a:rPr lang="sk-SK" dirty="0"/>
              <a:t> </a:t>
            </a:r>
            <a:r>
              <a:rPr lang="sk-SK" dirty="0" err="1"/>
              <a:t>průběžně</a:t>
            </a:r>
            <a:r>
              <a:rPr lang="sk-S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4703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81851-3C74-3F6C-79E4-5DA3DFF1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Zadání</a:t>
            </a:r>
            <a:r>
              <a:rPr lang="sk-SK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85128-1965-49AF-6CEF-9673A6C7C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10 (minimálně) vtipných obrázků, meme, motivačních citátů (ve formě obrázku) a pod., které by ilustrovali různé problémy, o kterých mluvíme na sociální psychologii během semestru/jsou ve studijní opoře/doporučené literatuře.</a:t>
            </a:r>
          </a:p>
          <a:p>
            <a:r>
              <a:rPr lang="cs-CZ" dirty="0"/>
              <a:t>Pokud je najdete, uveďte zdroj (autora), pokud je vytvoříte, uveďte program, ve kterém jste to vytvořili (např. konkrétní </a:t>
            </a:r>
            <a:r>
              <a:rPr lang="cs-CZ" dirty="0" err="1"/>
              <a:t>memegenerátor</a:t>
            </a:r>
            <a:r>
              <a:rPr lang="cs-CZ" dirty="0"/>
              <a:t>)</a:t>
            </a:r>
          </a:p>
          <a:p>
            <a:r>
              <a:rPr lang="cs-CZ" dirty="0"/>
              <a:t>U každého obrázku uveďte, ke kterému tématu/faktu se váže, jakou problematiku tím chcete ilustrovat.</a:t>
            </a:r>
          </a:p>
        </p:txBody>
      </p:sp>
    </p:spTree>
    <p:extLst>
      <p:ext uri="{BB962C8B-B14F-4D97-AF65-F5344CB8AC3E}">
        <p14:creationId xmlns:p14="http://schemas.microsoft.com/office/powerpoint/2010/main" val="1393743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5CAA-4E04-77F1-C7E3-4B0E681FD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Něco</a:t>
            </a:r>
            <a:r>
              <a:rPr lang="sk-SK" dirty="0"/>
              <a:t> </a:t>
            </a:r>
            <a:r>
              <a:rPr lang="sk-SK" dirty="0" err="1"/>
              <a:t>navíc</a:t>
            </a:r>
            <a:r>
              <a:rPr lang="sk-SK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E548A-9186-E26D-58B1-EEDDE94A8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následujících příkladech jde navíc o „</a:t>
            </a:r>
            <a:r>
              <a:rPr lang="cs-CZ" b="1" dirty="0"/>
              <a:t>průřezové téma</a:t>
            </a:r>
            <a:r>
              <a:rPr lang="cs-CZ" dirty="0"/>
              <a:t>“ vlivu jiné kultury na různé sociální aspekty, konkrétně o porovnání západní (evropské) kultury a asijské</a:t>
            </a:r>
          </a:p>
          <a:p>
            <a:r>
              <a:rPr lang="cs-CZ" b="1" dirty="0"/>
              <a:t>Evropská kultura je vždy vlevo (modré pozadí), asijská vpravo (rudé pozadí).</a:t>
            </a:r>
          </a:p>
          <a:p>
            <a:r>
              <a:rPr lang="cs-CZ" dirty="0"/>
              <a:t>„Průřezové téma“ by byl jenom extra bonus, nemusí být! Autor všech obrázků dále je </a:t>
            </a:r>
            <a:r>
              <a:rPr lang="cs-CZ" dirty="0" err="1"/>
              <a:t>Yang</a:t>
            </a:r>
            <a:r>
              <a:rPr lang="cs-CZ" dirty="0"/>
              <a:t> </a:t>
            </a:r>
            <a:r>
              <a:rPr lang="cs-CZ" dirty="0" err="1"/>
              <a:t>Liu</a:t>
            </a:r>
            <a:r>
              <a:rPr lang="cs-CZ" dirty="0"/>
              <a:t>, https://yangliudesign.com </a:t>
            </a:r>
            <a:r>
              <a:rPr lang="cs-CZ"/>
              <a:t>Vaše průřezové </a:t>
            </a:r>
            <a:r>
              <a:rPr lang="cs-CZ" dirty="0"/>
              <a:t>téma může být například váš obor (tedy např. EPOS se zaměří na témata ve spojitosti se seniory).</a:t>
            </a:r>
          </a:p>
          <a:p>
            <a:endParaRPr lang="cs-CZ" b="1" dirty="0"/>
          </a:p>
          <a:p>
            <a:r>
              <a:rPr lang="cs-CZ" b="1" dirty="0"/>
              <a:t>Osobní názor: </a:t>
            </a:r>
            <a:r>
              <a:rPr lang="cs-CZ" dirty="0"/>
              <a:t>Jelikož je autor člen asijské kultury, lze předpokládat, že ji doopravdy zná. S jeho vnímáním naší, evropské kultury v následujících obrázcích souhlasím.</a:t>
            </a:r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5570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59F8E6-81F7-264A-FDB5-AD22FCA06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Komunikace</a:t>
            </a:r>
            <a:r>
              <a:rPr lang="sk-SK" dirty="0"/>
              <a:t> - </a:t>
            </a:r>
            <a:r>
              <a:rPr lang="sk-SK" dirty="0" err="1"/>
              <a:t>Chronemika</a:t>
            </a:r>
            <a:endParaRPr lang="sk-SK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BDE4F3-17D9-64AA-FFC6-9024163EA2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/>
              <a:t>Téma: Formy </a:t>
            </a:r>
            <a:r>
              <a:rPr lang="sk-SK" dirty="0" err="1"/>
              <a:t>neverbální</a:t>
            </a:r>
            <a:r>
              <a:rPr lang="sk-SK" dirty="0"/>
              <a:t> </a:t>
            </a:r>
            <a:r>
              <a:rPr lang="sk-SK" dirty="0" err="1"/>
              <a:t>komunikace</a:t>
            </a:r>
            <a:endParaRPr lang="sk-SK" dirty="0"/>
          </a:p>
          <a:p>
            <a:r>
              <a:rPr lang="sk-SK" dirty="0"/>
              <a:t>Hodí </a:t>
            </a:r>
            <a:r>
              <a:rPr lang="sk-SK" dirty="0" err="1"/>
              <a:t>se</a:t>
            </a:r>
            <a:r>
              <a:rPr lang="sk-SK" dirty="0"/>
              <a:t> na popis </a:t>
            </a:r>
            <a:r>
              <a:rPr lang="sk-SK" dirty="0" err="1"/>
              <a:t>chronemiky</a:t>
            </a:r>
            <a:r>
              <a:rPr lang="sk-SK" dirty="0"/>
              <a:t> – </a:t>
            </a:r>
            <a:r>
              <a:rPr lang="sk-SK" dirty="0" err="1"/>
              <a:t>komunikace</a:t>
            </a:r>
            <a:r>
              <a:rPr lang="sk-SK" dirty="0"/>
              <a:t> pomocí času (</a:t>
            </a:r>
            <a:r>
              <a:rPr lang="sk-SK" dirty="0" err="1"/>
              <a:t>přesnost</a:t>
            </a:r>
            <a:r>
              <a:rPr lang="sk-SK" dirty="0"/>
              <a:t>)</a:t>
            </a:r>
          </a:p>
        </p:txBody>
      </p:sp>
      <p:pic>
        <p:nvPicPr>
          <p:cNvPr id="2054" name="Picture 6" descr="Attitude Towards Punctuality">
            <a:extLst>
              <a:ext uri="{FF2B5EF4-FFF2-40B4-BE49-F238E27FC236}">
                <a16:creationId xmlns:a16="http://schemas.microsoft.com/office/drawing/2014/main" id="{0FE8E93C-3D17-A384-6072-83F872B99A6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54078"/>
            <a:ext cx="5181600" cy="269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775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EABCA-F496-967B-EC17-218826FC0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Komunikace</a:t>
            </a:r>
            <a:r>
              <a:rPr lang="sk-SK" dirty="0"/>
              <a:t>: Mimika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F4FFD3-6ACA-651F-7768-40D282349D2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/>
              <a:t>Téma: Formy </a:t>
            </a:r>
            <a:r>
              <a:rPr lang="sk-SK" dirty="0" err="1"/>
              <a:t>neverbální</a:t>
            </a:r>
            <a:r>
              <a:rPr lang="sk-SK" dirty="0"/>
              <a:t> </a:t>
            </a:r>
            <a:r>
              <a:rPr lang="sk-SK" dirty="0" err="1"/>
              <a:t>komunikace</a:t>
            </a:r>
            <a:endParaRPr lang="sk-SK" dirty="0"/>
          </a:p>
          <a:p>
            <a:r>
              <a:rPr lang="sk-SK" dirty="0"/>
              <a:t>Hodí </a:t>
            </a:r>
            <a:r>
              <a:rPr lang="sk-SK" dirty="0" err="1"/>
              <a:t>se</a:t>
            </a:r>
            <a:r>
              <a:rPr lang="sk-SK" dirty="0"/>
              <a:t> na </a:t>
            </a:r>
            <a:r>
              <a:rPr lang="sk-SK" dirty="0" err="1"/>
              <a:t>vysvětlení</a:t>
            </a:r>
            <a:r>
              <a:rPr lang="sk-SK" dirty="0"/>
              <a:t> toho, že mimika je poplatná </a:t>
            </a:r>
            <a:r>
              <a:rPr lang="sk-SK" dirty="0" err="1"/>
              <a:t>kultuře</a:t>
            </a:r>
            <a:r>
              <a:rPr lang="sk-SK" dirty="0"/>
              <a:t> (v </a:t>
            </a:r>
            <a:r>
              <a:rPr lang="sk-SK" dirty="0" err="1"/>
              <a:t>bublině</a:t>
            </a:r>
            <a:r>
              <a:rPr lang="sk-SK" dirty="0"/>
              <a:t> je </a:t>
            </a:r>
            <a:r>
              <a:rPr lang="sk-SK" dirty="0" err="1"/>
              <a:t>emoce</a:t>
            </a:r>
            <a:r>
              <a:rPr lang="sk-SK" dirty="0"/>
              <a:t>, </a:t>
            </a:r>
            <a:r>
              <a:rPr lang="sk-SK" dirty="0" err="1"/>
              <a:t>stejná</a:t>
            </a:r>
            <a:r>
              <a:rPr lang="sk-SK" dirty="0"/>
              <a:t> pro oba).</a:t>
            </a:r>
          </a:p>
          <a:p>
            <a:r>
              <a:rPr lang="sk-SK" dirty="0"/>
              <a:t>Poukazuje i na to, že „naše“ </a:t>
            </a:r>
            <a:r>
              <a:rPr lang="sk-SK" dirty="0" err="1"/>
              <a:t>publikace</a:t>
            </a:r>
            <a:r>
              <a:rPr lang="sk-SK" dirty="0"/>
              <a:t> o </a:t>
            </a:r>
            <a:r>
              <a:rPr lang="sk-SK" dirty="0" err="1"/>
              <a:t>neverbální</a:t>
            </a:r>
            <a:r>
              <a:rPr lang="sk-SK" dirty="0"/>
              <a:t> </a:t>
            </a:r>
            <a:r>
              <a:rPr lang="sk-SK" dirty="0" err="1"/>
              <a:t>komunikaci</a:t>
            </a:r>
            <a:r>
              <a:rPr lang="sk-SK" dirty="0"/>
              <a:t> </a:t>
            </a:r>
            <a:r>
              <a:rPr lang="sk-SK" dirty="0" err="1"/>
              <a:t>jsou</a:t>
            </a:r>
            <a:r>
              <a:rPr lang="sk-SK" dirty="0"/>
              <a:t> platné </a:t>
            </a:r>
            <a:r>
              <a:rPr lang="sk-SK" dirty="0" err="1"/>
              <a:t>pouze</a:t>
            </a:r>
            <a:r>
              <a:rPr lang="sk-SK" dirty="0"/>
              <a:t> pro </a:t>
            </a:r>
            <a:r>
              <a:rPr lang="sk-SK" dirty="0" err="1"/>
              <a:t>euroamerickou</a:t>
            </a:r>
            <a:r>
              <a:rPr lang="sk-SK" dirty="0"/>
              <a:t> </a:t>
            </a:r>
            <a:r>
              <a:rPr lang="sk-SK" dirty="0" err="1"/>
              <a:t>kulturu</a:t>
            </a:r>
            <a:endParaRPr lang="sk-SK" dirty="0"/>
          </a:p>
          <a:p>
            <a:endParaRPr lang="sk-SK" dirty="0"/>
          </a:p>
        </p:txBody>
      </p:sp>
      <p:pic>
        <p:nvPicPr>
          <p:cNvPr id="3074" name="Picture 2" descr="Expressing Feelings">
            <a:extLst>
              <a:ext uri="{FF2B5EF4-FFF2-40B4-BE49-F238E27FC236}">
                <a16:creationId xmlns:a16="http://schemas.microsoft.com/office/drawing/2014/main" id="{8DF143B7-2676-7A09-6F33-82B99B2B40C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57779"/>
            <a:ext cx="5181600" cy="2687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197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D6C17-20D8-2AD5-AF4B-94E36D331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Kontakty a </a:t>
            </a:r>
            <a:r>
              <a:rPr lang="sk-SK" dirty="0" err="1"/>
              <a:t>komunikace</a:t>
            </a:r>
            <a:endParaRPr lang="sk-S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FD9A34-E878-07DD-C2DC-60D3AB4039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/>
              <a:t>Téma: </a:t>
            </a:r>
            <a:r>
              <a:rPr lang="sk-SK" dirty="0" err="1"/>
              <a:t>Komunikace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skupině</a:t>
            </a:r>
            <a:endParaRPr lang="sk-SK" dirty="0"/>
          </a:p>
          <a:p>
            <a:r>
              <a:rPr lang="sk-SK" dirty="0"/>
              <a:t>Hodí </a:t>
            </a:r>
            <a:r>
              <a:rPr lang="sk-SK" dirty="0" err="1"/>
              <a:t>se</a:t>
            </a:r>
            <a:r>
              <a:rPr lang="sk-SK" dirty="0"/>
              <a:t>: Systémy </a:t>
            </a:r>
            <a:r>
              <a:rPr lang="sk-SK" dirty="0" err="1"/>
              <a:t>komunikace</a:t>
            </a:r>
            <a:r>
              <a:rPr lang="sk-SK" dirty="0"/>
              <a:t> v malé </a:t>
            </a:r>
            <a:r>
              <a:rPr lang="sk-SK" dirty="0" err="1"/>
              <a:t>skupině</a:t>
            </a:r>
            <a:r>
              <a:rPr lang="sk-SK" dirty="0"/>
              <a:t>, efektivita </a:t>
            </a:r>
            <a:r>
              <a:rPr lang="sk-SK" dirty="0" err="1"/>
              <a:t>komunikace</a:t>
            </a:r>
            <a:r>
              <a:rPr lang="sk-SK" dirty="0"/>
              <a:t> v </a:t>
            </a:r>
            <a:r>
              <a:rPr lang="sk-SK" dirty="0" err="1"/>
              <a:t>pracovních</a:t>
            </a:r>
            <a:r>
              <a:rPr lang="sk-SK" dirty="0"/>
              <a:t> skupinách</a:t>
            </a:r>
          </a:p>
        </p:txBody>
      </p:sp>
      <p:pic>
        <p:nvPicPr>
          <p:cNvPr id="8194" name="Picture 2" descr="Contacts And Connections">
            <a:extLst>
              <a:ext uri="{FF2B5EF4-FFF2-40B4-BE49-F238E27FC236}">
                <a16:creationId xmlns:a16="http://schemas.microsoft.com/office/drawing/2014/main" id="{96EBCE58-33DB-14F4-856F-ED0141EC36A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68883"/>
            <a:ext cx="5181600" cy="2664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983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9B849-ADFB-2BC0-8821-08A22D0C2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Řešení</a:t>
            </a:r>
            <a:r>
              <a:rPr lang="sk-SK" dirty="0"/>
              <a:t> </a:t>
            </a:r>
            <a:r>
              <a:rPr lang="sk-SK" dirty="0" err="1"/>
              <a:t>problémů</a:t>
            </a:r>
            <a:endParaRPr lang="sk-S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406BC8-6C20-C317-C7E7-2845E0303A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dirty="0"/>
              <a:t>Téma: Konflikty</a:t>
            </a:r>
          </a:p>
          <a:p>
            <a:r>
              <a:rPr lang="sk-SK" dirty="0"/>
              <a:t>Hodí </a:t>
            </a:r>
            <a:r>
              <a:rPr lang="sk-SK" dirty="0" err="1"/>
              <a:t>se</a:t>
            </a:r>
            <a:r>
              <a:rPr lang="sk-SK" dirty="0"/>
              <a:t>: </a:t>
            </a:r>
            <a:r>
              <a:rPr lang="sk-SK" dirty="0" err="1"/>
              <a:t>ilustrace</a:t>
            </a:r>
            <a:r>
              <a:rPr lang="sk-SK" dirty="0"/>
              <a:t> k vybraným formám </a:t>
            </a:r>
            <a:r>
              <a:rPr lang="sk-SK" dirty="0" err="1"/>
              <a:t>řešení</a:t>
            </a:r>
            <a:r>
              <a:rPr lang="sk-SK" dirty="0"/>
              <a:t> </a:t>
            </a:r>
            <a:r>
              <a:rPr lang="sk-SK" dirty="0" err="1"/>
              <a:t>konfliktů</a:t>
            </a:r>
            <a:r>
              <a:rPr lang="sk-SK" dirty="0"/>
              <a:t>, </a:t>
            </a:r>
            <a:r>
              <a:rPr lang="sk-SK" dirty="0" err="1"/>
              <a:t>stručně</a:t>
            </a:r>
            <a:r>
              <a:rPr lang="sk-SK" dirty="0"/>
              <a:t> </a:t>
            </a:r>
            <a:r>
              <a:rPr lang="sk-SK" dirty="0" err="1"/>
              <a:t>popsáno</a:t>
            </a:r>
            <a:r>
              <a:rPr lang="sk-SK" dirty="0"/>
              <a:t> níže, </a:t>
            </a:r>
            <a:r>
              <a:rPr lang="sk-SK" dirty="0" err="1"/>
              <a:t>Asii</a:t>
            </a:r>
            <a:r>
              <a:rPr lang="sk-SK" dirty="0"/>
              <a:t> vidím </a:t>
            </a:r>
            <a:r>
              <a:rPr lang="sk-SK" dirty="0" err="1"/>
              <a:t>jako</a:t>
            </a:r>
            <a:r>
              <a:rPr lang="sk-SK" dirty="0"/>
              <a:t> „ústup“, autor vidí nás </a:t>
            </a:r>
            <a:r>
              <a:rPr lang="sk-SK" dirty="0" err="1"/>
              <a:t>jako</a:t>
            </a:r>
            <a:r>
              <a:rPr lang="sk-SK" dirty="0"/>
              <a:t> konfrontační:</a:t>
            </a:r>
          </a:p>
          <a:p>
            <a:r>
              <a:rPr lang="sk-SK" dirty="0" err="1"/>
              <a:t>Konfrontace</a:t>
            </a:r>
            <a:r>
              <a:rPr lang="sk-SK" dirty="0"/>
              <a:t> – </a:t>
            </a:r>
            <a:r>
              <a:rPr lang="sk-SK" dirty="0" err="1"/>
              <a:t>agresivní</a:t>
            </a:r>
            <a:r>
              <a:rPr lang="sk-SK" dirty="0"/>
              <a:t> a </a:t>
            </a:r>
            <a:r>
              <a:rPr lang="sk-SK" dirty="0" err="1"/>
              <a:t>nekooperativní</a:t>
            </a:r>
            <a:r>
              <a:rPr lang="sk-SK" dirty="0"/>
              <a:t> </a:t>
            </a:r>
            <a:r>
              <a:rPr lang="sk-SK" dirty="0" err="1"/>
              <a:t>chování</a:t>
            </a:r>
            <a:r>
              <a:rPr lang="sk-SK" dirty="0"/>
              <a:t>, snaha o </a:t>
            </a:r>
            <a:r>
              <a:rPr lang="sk-SK" dirty="0" err="1"/>
              <a:t>prosazení</a:t>
            </a:r>
            <a:r>
              <a:rPr lang="sk-SK" dirty="0"/>
              <a:t> </a:t>
            </a:r>
            <a:r>
              <a:rPr lang="sk-SK" dirty="0" err="1"/>
              <a:t>svých</a:t>
            </a:r>
            <a:r>
              <a:rPr lang="sk-SK" dirty="0"/>
              <a:t> </a:t>
            </a:r>
            <a:r>
              <a:rPr lang="sk-SK" dirty="0" err="1"/>
              <a:t>zájmů</a:t>
            </a:r>
            <a:r>
              <a:rPr lang="sk-SK" dirty="0"/>
              <a:t> </a:t>
            </a:r>
          </a:p>
          <a:p>
            <a:r>
              <a:rPr lang="sk-SK" dirty="0" err="1"/>
              <a:t>Kooperace</a:t>
            </a:r>
            <a:r>
              <a:rPr lang="sk-SK" dirty="0"/>
              <a:t> – </a:t>
            </a:r>
            <a:r>
              <a:rPr lang="sk-SK" dirty="0" err="1"/>
              <a:t>asertivní</a:t>
            </a:r>
            <a:r>
              <a:rPr lang="sk-SK" dirty="0"/>
              <a:t> snaha </a:t>
            </a:r>
            <a:r>
              <a:rPr lang="sk-SK" dirty="0" err="1"/>
              <a:t>prosadit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, </a:t>
            </a:r>
            <a:r>
              <a:rPr lang="sk-SK" dirty="0" err="1"/>
              <a:t>respektující</a:t>
            </a:r>
            <a:r>
              <a:rPr lang="sk-SK" dirty="0"/>
              <a:t> však i snahy protistrany  </a:t>
            </a:r>
          </a:p>
          <a:p>
            <a:r>
              <a:rPr lang="sk-SK" dirty="0" err="1"/>
              <a:t>Vyhýbání</a:t>
            </a:r>
            <a:r>
              <a:rPr lang="sk-SK" dirty="0"/>
              <a:t> – </a:t>
            </a:r>
            <a:r>
              <a:rPr lang="sk-SK" dirty="0" err="1"/>
              <a:t>neasertivní</a:t>
            </a:r>
            <a:r>
              <a:rPr lang="sk-SK" dirty="0"/>
              <a:t>, </a:t>
            </a:r>
            <a:r>
              <a:rPr lang="sk-SK" dirty="0" err="1"/>
              <a:t>nerespektování</a:t>
            </a:r>
            <a:r>
              <a:rPr lang="sk-SK" dirty="0"/>
              <a:t> </a:t>
            </a:r>
            <a:r>
              <a:rPr lang="sk-SK" dirty="0" err="1"/>
              <a:t>zájmů</a:t>
            </a:r>
            <a:r>
              <a:rPr lang="sk-SK" dirty="0"/>
              <a:t> </a:t>
            </a:r>
            <a:r>
              <a:rPr lang="sk-SK" dirty="0" err="1"/>
              <a:t>svých</a:t>
            </a:r>
            <a:r>
              <a:rPr lang="sk-SK" dirty="0"/>
              <a:t> ani </a:t>
            </a:r>
            <a:r>
              <a:rPr lang="sk-SK" dirty="0" err="1"/>
              <a:t>zájmů</a:t>
            </a:r>
            <a:r>
              <a:rPr lang="sk-SK" dirty="0"/>
              <a:t> </a:t>
            </a:r>
            <a:r>
              <a:rPr lang="sk-SK" dirty="0" err="1"/>
              <a:t>jiných</a:t>
            </a:r>
            <a:r>
              <a:rPr lang="sk-SK" dirty="0"/>
              <a:t>, </a:t>
            </a:r>
          </a:p>
          <a:p>
            <a:r>
              <a:rPr lang="sk-SK" dirty="0"/>
              <a:t>Ústup – </a:t>
            </a:r>
            <a:r>
              <a:rPr lang="sk-SK" dirty="0" err="1"/>
              <a:t>neasertivní</a:t>
            </a:r>
            <a:r>
              <a:rPr lang="sk-SK" dirty="0"/>
              <a:t>, </a:t>
            </a:r>
            <a:r>
              <a:rPr lang="sk-SK" dirty="0" err="1"/>
              <a:t>zřetel</a:t>
            </a:r>
            <a:r>
              <a:rPr lang="sk-SK" dirty="0"/>
              <a:t> na </a:t>
            </a:r>
            <a:r>
              <a:rPr lang="sk-SK" dirty="0" err="1"/>
              <a:t>zájmy</a:t>
            </a:r>
            <a:r>
              <a:rPr lang="sk-SK" dirty="0"/>
              <a:t> protistrany, </a:t>
            </a:r>
            <a:r>
              <a:rPr lang="sk-SK" dirty="0" err="1"/>
              <a:t>odhlížeje</a:t>
            </a:r>
            <a:r>
              <a:rPr lang="sk-SK" dirty="0"/>
              <a:t> od </a:t>
            </a:r>
            <a:r>
              <a:rPr lang="sk-SK" dirty="0" err="1"/>
              <a:t>zájmů</a:t>
            </a:r>
            <a:r>
              <a:rPr lang="sk-SK" dirty="0"/>
              <a:t> </a:t>
            </a:r>
            <a:r>
              <a:rPr lang="sk-SK" dirty="0" err="1"/>
              <a:t>svých</a:t>
            </a:r>
            <a:r>
              <a:rPr lang="sk-SK" dirty="0"/>
              <a:t>, </a:t>
            </a:r>
          </a:p>
          <a:p>
            <a:r>
              <a:rPr lang="sk-SK" dirty="0"/>
              <a:t>Kompromis – každá strana </a:t>
            </a:r>
            <a:r>
              <a:rPr lang="sk-SK" dirty="0" err="1"/>
              <a:t>něco</a:t>
            </a:r>
            <a:r>
              <a:rPr lang="sk-SK" dirty="0"/>
              <a:t> </a:t>
            </a:r>
            <a:r>
              <a:rPr lang="sk-SK" dirty="0" err="1"/>
              <a:t>získá</a:t>
            </a:r>
            <a:r>
              <a:rPr lang="sk-SK" dirty="0"/>
              <a:t> i </a:t>
            </a:r>
            <a:r>
              <a:rPr lang="sk-SK" dirty="0" err="1"/>
              <a:t>něco</a:t>
            </a:r>
            <a:r>
              <a:rPr lang="sk-SK" dirty="0"/>
              <a:t> </a:t>
            </a:r>
            <a:r>
              <a:rPr lang="sk-SK" dirty="0" err="1"/>
              <a:t>ztratí</a:t>
            </a:r>
            <a:r>
              <a:rPr lang="sk-SK" dirty="0"/>
              <a:t>,</a:t>
            </a:r>
          </a:p>
          <a:p>
            <a:r>
              <a:rPr lang="sk-SK" dirty="0"/>
              <a:t>Konsenzus - znamená </a:t>
            </a:r>
            <a:r>
              <a:rPr lang="sk-SK" dirty="0" err="1"/>
              <a:t>shodu</a:t>
            </a:r>
            <a:r>
              <a:rPr lang="sk-SK" dirty="0"/>
              <a:t> </a:t>
            </a:r>
            <a:r>
              <a:rPr lang="sk-SK" dirty="0" err="1"/>
              <a:t>mínění</a:t>
            </a:r>
            <a:r>
              <a:rPr lang="sk-SK" dirty="0"/>
              <a:t> </a:t>
            </a:r>
            <a:r>
              <a:rPr lang="sk-SK" dirty="0" err="1"/>
              <a:t>jistého</a:t>
            </a:r>
            <a:r>
              <a:rPr lang="sk-SK" dirty="0"/>
              <a:t> </a:t>
            </a:r>
            <a:r>
              <a:rPr lang="sk-SK" dirty="0" err="1"/>
              <a:t>společenství</a:t>
            </a:r>
            <a:r>
              <a:rPr lang="sk-SK" dirty="0"/>
              <a:t>, </a:t>
            </a:r>
            <a:r>
              <a:rPr lang="sk-SK" dirty="0" err="1"/>
              <a:t>zejména</a:t>
            </a:r>
            <a:r>
              <a:rPr lang="sk-SK" dirty="0"/>
              <a:t> </a:t>
            </a:r>
            <a:r>
              <a:rPr lang="sk-SK" dirty="0" err="1"/>
              <a:t>spontánní</a:t>
            </a:r>
            <a:r>
              <a:rPr lang="sk-SK" dirty="0"/>
              <a:t> a živelný </a:t>
            </a:r>
            <a:r>
              <a:rPr lang="sk-SK" dirty="0" err="1"/>
              <a:t>souhlas</a:t>
            </a:r>
            <a:r>
              <a:rPr lang="sk-SK" dirty="0"/>
              <a:t>, </a:t>
            </a:r>
            <a:r>
              <a:rPr lang="sk-SK" dirty="0" err="1"/>
              <a:t>obecně</a:t>
            </a:r>
            <a:r>
              <a:rPr lang="sk-SK" dirty="0"/>
              <a:t> </a:t>
            </a:r>
            <a:r>
              <a:rPr lang="sk-SK" dirty="0" err="1"/>
              <a:t>jakýkoliv</a:t>
            </a:r>
            <a:r>
              <a:rPr lang="sk-SK" dirty="0"/>
              <a:t> </a:t>
            </a:r>
            <a:r>
              <a:rPr lang="sk-SK" dirty="0" err="1"/>
              <a:t>vzájemný</a:t>
            </a:r>
            <a:r>
              <a:rPr lang="sk-SK" dirty="0"/>
              <a:t> </a:t>
            </a:r>
            <a:r>
              <a:rPr lang="sk-SK" dirty="0" err="1"/>
              <a:t>souhlas</a:t>
            </a:r>
            <a:r>
              <a:rPr lang="sk-SK" dirty="0"/>
              <a:t>.</a:t>
            </a:r>
          </a:p>
        </p:txBody>
      </p:sp>
      <p:pic>
        <p:nvPicPr>
          <p:cNvPr id="4098" name="Picture 2" descr="Dealing With Problems">
            <a:extLst>
              <a:ext uri="{FF2B5EF4-FFF2-40B4-BE49-F238E27FC236}">
                <a16:creationId xmlns:a16="http://schemas.microsoft.com/office/drawing/2014/main" id="{98CF23C6-B888-F9A3-28F3-92272201C78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98492"/>
            <a:ext cx="5181600" cy="2605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708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D7D3D5-782A-FF4F-D93C-2CE336524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The</a:t>
            </a:r>
            <a:r>
              <a:rPr lang="sk-SK" dirty="0"/>
              <a:t> boss/</a:t>
            </a:r>
            <a:r>
              <a:rPr lang="sk-SK" dirty="0" err="1"/>
              <a:t>vůdce</a:t>
            </a:r>
            <a:r>
              <a:rPr lang="sk-SK" dirty="0"/>
              <a:t>/</a:t>
            </a:r>
            <a:r>
              <a:rPr lang="sk-SK" dirty="0" err="1"/>
              <a:t>leader</a:t>
            </a:r>
            <a:endParaRPr lang="sk-SK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0AA1A-4204-7EB4-85D6-7BF39FD138D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/>
              <a:t>Téma: </a:t>
            </a:r>
            <a:r>
              <a:rPr lang="sk-SK" dirty="0" err="1"/>
              <a:t>Pozice</a:t>
            </a:r>
            <a:r>
              <a:rPr lang="sk-SK" dirty="0"/>
              <a:t> </a:t>
            </a:r>
            <a:r>
              <a:rPr lang="sk-SK" dirty="0" err="1"/>
              <a:t>vůdce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skupině</a:t>
            </a:r>
            <a:r>
              <a:rPr lang="sk-SK" dirty="0"/>
              <a:t>.</a:t>
            </a:r>
          </a:p>
          <a:p>
            <a:endParaRPr lang="sk-SK" dirty="0"/>
          </a:p>
          <a:p>
            <a:r>
              <a:rPr lang="sk-SK" dirty="0"/>
              <a:t>Hodí </a:t>
            </a:r>
            <a:r>
              <a:rPr lang="sk-SK" dirty="0" err="1"/>
              <a:t>se</a:t>
            </a:r>
            <a:r>
              <a:rPr lang="sk-SK" dirty="0"/>
              <a:t> k </a:t>
            </a:r>
            <a:r>
              <a:rPr lang="sk-SK" dirty="0" err="1"/>
              <a:t>ilustraci</a:t>
            </a:r>
            <a:r>
              <a:rPr lang="sk-SK" dirty="0"/>
              <a:t> </a:t>
            </a:r>
            <a:r>
              <a:rPr lang="sk-SK" dirty="0" err="1"/>
              <a:t>typů</a:t>
            </a:r>
            <a:r>
              <a:rPr lang="sk-SK" dirty="0"/>
              <a:t> </a:t>
            </a:r>
            <a:r>
              <a:rPr lang="sk-SK" dirty="0" err="1"/>
              <a:t>vůdců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skupině</a:t>
            </a:r>
            <a:r>
              <a:rPr lang="sk-SK" dirty="0"/>
              <a:t>: </a:t>
            </a:r>
            <a:r>
              <a:rPr lang="sk-SK" dirty="0" err="1"/>
              <a:t>autoritativní</a:t>
            </a:r>
            <a:r>
              <a:rPr lang="sk-SK" dirty="0"/>
              <a:t> (</a:t>
            </a:r>
            <a:r>
              <a:rPr lang="sk-SK" dirty="0" err="1"/>
              <a:t>Asie</a:t>
            </a:r>
            <a:r>
              <a:rPr lang="sk-SK" dirty="0"/>
              <a:t>)/</a:t>
            </a:r>
            <a:r>
              <a:rPr lang="sk-SK" dirty="0" err="1"/>
              <a:t>liberální</a:t>
            </a:r>
            <a:r>
              <a:rPr lang="sk-SK" dirty="0"/>
              <a:t>/demokratický (</a:t>
            </a:r>
            <a:r>
              <a:rPr lang="sk-SK" dirty="0" err="1"/>
              <a:t>Evropa</a:t>
            </a:r>
            <a:r>
              <a:rPr lang="sk-SK" dirty="0"/>
              <a:t>) </a:t>
            </a:r>
          </a:p>
        </p:txBody>
      </p:sp>
      <p:pic>
        <p:nvPicPr>
          <p:cNvPr id="1028" name="Picture 4" descr="The Boss">
            <a:extLst>
              <a:ext uri="{FF2B5EF4-FFF2-40B4-BE49-F238E27FC236}">
                <a16:creationId xmlns:a16="http://schemas.microsoft.com/office/drawing/2014/main" id="{4D6672B4-6A8E-E9CB-B583-181F594FFCD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65181"/>
            <a:ext cx="5181600" cy="26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8398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51560-9DBA-EBEE-BEA0-173170122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Sebevnímání</a:t>
            </a:r>
            <a:endParaRPr lang="sk-S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8B0BB4-0548-DDD1-42C3-EFECBA5A14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sk-SK" dirty="0"/>
              <a:t>Téma: (</a:t>
            </a:r>
            <a:r>
              <a:rPr lang="sk-SK" dirty="0" err="1"/>
              <a:t>nejenom</a:t>
            </a:r>
            <a:r>
              <a:rPr lang="sk-SK" dirty="0"/>
              <a:t>) </a:t>
            </a:r>
            <a:r>
              <a:rPr lang="sk-SK" dirty="0" err="1"/>
              <a:t>socializace</a:t>
            </a:r>
            <a:r>
              <a:rPr lang="sk-SK" dirty="0"/>
              <a:t> a </a:t>
            </a:r>
            <a:r>
              <a:rPr lang="sk-SK" dirty="0" err="1"/>
              <a:t>sociální</a:t>
            </a:r>
            <a:r>
              <a:rPr lang="sk-SK" dirty="0"/>
              <a:t> </a:t>
            </a:r>
            <a:r>
              <a:rPr lang="sk-SK" dirty="0" err="1"/>
              <a:t>percepce</a:t>
            </a:r>
            <a:endParaRPr lang="sk-SK" dirty="0"/>
          </a:p>
          <a:p>
            <a:r>
              <a:rPr lang="sk-SK" dirty="0"/>
              <a:t>Hodí </a:t>
            </a:r>
            <a:r>
              <a:rPr lang="sk-SK" dirty="0" err="1"/>
              <a:t>se</a:t>
            </a:r>
            <a:r>
              <a:rPr lang="sk-SK" dirty="0"/>
              <a:t>: Mimo </a:t>
            </a:r>
            <a:r>
              <a:rPr lang="sk-SK" dirty="0" err="1"/>
              <a:t>jiné</a:t>
            </a:r>
            <a:r>
              <a:rPr lang="sk-SK" dirty="0"/>
              <a:t> k formám rodičovské výchovy a </a:t>
            </a:r>
            <a:r>
              <a:rPr lang="sk-SK" dirty="0" err="1"/>
              <a:t>jejich</a:t>
            </a:r>
            <a:r>
              <a:rPr lang="sk-SK" dirty="0"/>
              <a:t> </a:t>
            </a:r>
            <a:r>
              <a:rPr lang="sk-SK" dirty="0" err="1"/>
              <a:t>vlivu</a:t>
            </a:r>
            <a:r>
              <a:rPr lang="sk-SK" dirty="0"/>
              <a:t> na </a:t>
            </a:r>
            <a:r>
              <a:rPr lang="sk-SK" dirty="0" err="1"/>
              <a:t>dítě</a:t>
            </a:r>
            <a:r>
              <a:rPr lang="sk-SK" dirty="0"/>
              <a:t> (</a:t>
            </a:r>
            <a:r>
              <a:rPr lang="sk-SK" dirty="0" err="1"/>
              <a:t>primární</a:t>
            </a:r>
            <a:r>
              <a:rPr lang="sk-SK" dirty="0"/>
              <a:t> </a:t>
            </a:r>
            <a:r>
              <a:rPr lang="sk-SK" dirty="0" err="1"/>
              <a:t>socializace</a:t>
            </a:r>
            <a:r>
              <a:rPr lang="sk-SK" dirty="0"/>
              <a:t>), </a:t>
            </a:r>
            <a:r>
              <a:rPr lang="sk-SK" dirty="0" err="1"/>
              <a:t>sekundární</a:t>
            </a:r>
            <a:r>
              <a:rPr lang="sk-SK" dirty="0"/>
              <a:t> </a:t>
            </a:r>
            <a:r>
              <a:rPr lang="sk-SK" dirty="0" err="1"/>
              <a:t>socializace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škole, nebo </a:t>
            </a:r>
            <a:r>
              <a:rPr lang="sk-SK" dirty="0" err="1"/>
              <a:t>taktéž</a:t>
            </a:r>
            <a:r>
              <a:rPr lang="sk-SK" dirty="0"/>
              <a:t> v kontrastu s </a:t>
            </a:r>
            <a:r>
              <a:rPr lang="sk-SK" dirty="0" err="1"/>
              <a:t>pojetím</a:t>
            </a:r>
            <a:r>
              <a:rPr lang="sk-SK" dirty="0"/>
              <a:t> </a:t>
            </a:r>
            <a:r>
              <a:rPr lang="sk-SK" dirty="0" err="1"/>
              <a:t>vůdce</a:t>
            </a:r>
            <a:r>
              <a:rPr lang="sk-SK" dirty="0"/>
              <a:t> (</a:t>
            </a:r>
            <a:r>
              <a:rPr lang="sk-SK" dirty="0" err="1"/>
              <a:t>viz</a:t>
            </a:r>
            <a:r>
              <a:rPr lang="sk-SK" dirty="0"/>
              <a:t> </a:t>
            </a:r>
            <a:r>
              <a:rPr lang="sk-SK" dirty="0" err="1"/>
              <a:t>obrázek</a:t>
            </a:r>
            <a:r>
              <a:rPr lang="sk-SK" dirty="0"/>
              <a:t> „</a:t>
            </a:r>
            <a:r>
              <a:rPr lang="sk-SK" dirty="0" err="1"/>
              <a:t>The</a:t>
            </a:r>
            <a:r>
              <a:rPr lang="sk-SK" dirty="0"/>
              <a:t> Boss“)</a:t>
            </a:r>
          </a:p>
          <a:p>
            <a:r>
              <a:rPr lang="sk-SK" dirty="0" err="1"/>
              <a:t>Dále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hodí k </a:t>
            </a:r>
            <a:r>
              <a:rPr lang="sk-SK" dirty="0" err="1"/>
              <a:t>problematice</a:t>
            </a:r>
            <a:r>
              <a:rPr lang="sk-SK" dirty="0"/>
              <a:t> </a:t>
            </a:r>
            <a:r>
              <a:rPr lang="sk-SK" dirty="0" err="1"/>
              <a:t>sociální</a:t>
            </a:r>
            <a:r>
              <a:rPr lang="sk-SK" dirty="0"/>
              <a:t> </a:t>
            </a:r>
            <a:r>
              <a:rPr lang="sk-SK" dirty="0" err="1"/>
              <a:t>percepce</a:t>
            </a:r>
            <a:r>
              <a:rPr lang="sk-SK" dirty="0"/>
              <a:t> (</a:t>
            </a:r>
            <a:r>
              <a:rPr lang="sk-SK" dirty="0" err="1"/>
              <a:t>sebevnímání</a:t>
            </a:r>
            <a:r>
              <a:rPr lang="sk-SK" dirty="0"/>
              <a:t> má </a:t>
            </a:r>
            <a:r>
              <a:rPr lang="sk-SK" dirty="0" err="1"/>
              <a:t>vliv</a:t>
            </a:r>
            <a:r>
              <a:rPr lang="sk-SK" dirty="0"/>
              <a:t> na </a:t>
            </a:r>
            <a:r>
              <a:rPr lang="sk-SK" dirty="0" err="1"/>
              <a:t>vnímání</a:t>
            </a:r>
            <a:r>
              <a:rPr lang="sk-SK" dirty="0"/>
              <a:t> </a:t>
            </a:r>
            <a:r>
              <a:rPr lang="sk-SK" dirty="0" err="1"/>
              <a:t>jiných</a:t>
            </a:r>
            <a:r>
              <a:rPr lang="sk-SK" dirty="0"/>
              <a:t>)</a:t>
            </a:r>
          </a:p>
        </p:txBody>
      </p:sp>
      <p:pic>
        <p:nvPicPr>
          <p:cNvPr id="5122" name="Picture 2" descr="Self Perception">
            <a:extLst>
              <a:ext uri="{FF2B5EF4-FFF2-40B4-BE49-F238E27FC236}">
                <a16:creationId xmlns:a16="http://schemas.microsoft.com/office/drawing/2014/main" id="{1CBE7C9E-5E15-C99B-C76A-8FF5619B2CB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68883"/>
            <a:ext cx="5181600" cy="2664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171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666</Words>
  <Application>Microsoft Office PowerPoint</Application>
  <PresentationFormat>Widescreen</PresentationFormat>
  <Paragraphs>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Příklad práce</vt:lpstr>
      <vt:lpstr>Zadání:</vt:lpstr>
      <vt:lpstr>Něco navíc?</vt:lpstr>
      <vt:lpstr>Komunikace - Chronemika</vt:lpstr>
      <vt:lpstr>Komunikace: Mimika</vt:lpstr>
      <vt:lpstr>Kontakty a komunikace</vt:lpstr>
      <vt:lpstr>Řešení problémů</vt:lpstr>
      <vt:lpstr>The boss/vůdce/leader</vt:lpstr>
      <vt:lpstr>Sebevnímání</vt:lpstr>
      <vt:lpstr>Ideál krásy</vt:lpstr>
      <vt:lpstr>Dítě v rodině</vt:lpstr>
      <vt:lpstr>Každodenní život seniorů</vt:lpstr>
      <vt:lpstr>Termín a podmínky odevzdání: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Příklad práce</dc:title>
  <dc:creator>Lucia Drotárová</dc:creator>
  <cp:lastModifiedBy>Lucia Drotárová</cp:lastModifiedBy>
  <cp:revision>3</cp:revision>
  <dcterms:created xsi:type="dcterms:W3CDTF">2023-03-06T09:55:10Z</dcterms:created>
  <dcterms:modified xsi:type="dcterms:W3CDTF">2023-03-06T11:36:45Z</dcterms:modified>
</cp:coreProperties>
</file>