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7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Obecná psychiatrie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76265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C. G. Junga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Extrovert</a:t>
            </a:r>
            <a:r>
              <a:rPr lang="cs-CZ" sz="3200" dirty="0" smtClean="0"/>
              <a:t> – žijící navenek, povrchní, spontánní, otevřený, rád centrem pozornosti, dokáže zahájit hovor „o ničem“</a:t>
            </a:r>
          </a:p>
          <a:p>
            <a:r>
              <a:rPr lang="cs-CZ" sz="3200" b="1" dirty="0" smtClean="0"/>
              <a:t>Introvert </a:t>
            </a:r>
            <a:r>
              <a:rPr lang="cs-CZ" sz="3200" dirty="0" smtClean="0"/>
              <a:t>– spíše uzavřený, velmi vnímavý k okolí, avšak ponechávající si vnímané pro sebe, mlčenlivý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256015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Ernsta </a:t>
            </a:r>
            <a:r>
              <a:rPr lang="cs-CZ" b="1" dirty="0" err="1" smtClean="0"/>
              <a:t>Kretschmera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dělení osobností a možných rizik </a:t>
            </a:r>
            <a:r>
              <a:rPr lang="cs-CZ" dirty="0" err="1" smtClean="0"/>
              <a:t>duš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oruch dle tělesných rysů:</a:t>
            </a:r>
          </a:p>
          <a:p>
            <a:r>
              <a:rPr lang="cs-CZ" b="1" dirty="0" smtClean="0"/>
              <a:t>Pyknik</a:t>
            </a:r>
            <a:r>
              <a:rPr lang="cs-CZ" dirty="0" smtClean="0"/>
              <a:t> – menší, zakulacený, vyklenuté břicho, slabé svalstvo (otevřený, společenský, střídání nálad) - maniodepresivní</a:t>
            </a:r>
          </a:p>
          <a:p>
            <a:r>
              <a:rPr lang="cs-CZ" b="1" dirty="0" smtClean="0"/>
              <a:t>Astenik</a:t>
            </a:r>
            <a:r>
              <a:rPr lang="cs-CZ" dirty="0" smtClean="0"/>
              <a:t> – vysoký, štíhlý, slabé svalstvo (introvertní, málo přizpůsobivý) - schizofrenní</a:t>
            </a:r>
          </a:p>
          <a:p>
            <a:r>
              <a:rPr lang="cs-CZ" b="1" dirty="0" smtClean="0"/>
              <a:t>Atletik</a:t>
            </a:r>
            <a:r>
              <a:rPr lang="cs-CZ" dirty="0" smtClean="0"/>
              <a:t> – výrazné svalstvo, menší lebka (klidný, přizpůsobivý, těžkopádný) - epilepsie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471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Freuda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Orální typ </a:t>
            </a:r>
            <a:r>
              <a:rPr lang="cs-CZ" dirty="0" smtClean="0"/>
              <a:t>– narcistický, beroucí, vyžadující pozornost</a:t>
            </a:r>
          </a:p>
          <a:p>
            <a:r>
              <a:rPr lang="cs-CZ" b="1" dirty="0" smtClean="0"/>
              <a:t>Anální</a:t>
            </a:r>
            <a:r>
              <a:rPr lang="cs-CZ" dirty="0" smtClean="0"/>
              <a:t> – spořivý, perfekcionistický</a:t>
            </a:r>
          </a:p>
          <a:p>
            <a:r>
              <a:rPr lang="cs-CZ" b="1" dirty="0" smtClean="0"/>
              <a:t>Falický</a:t>
            </a:r>
            <a:r>
              <a:rPr lang="cs-CZ" dirty="0" smtClean="0"/>
              <a:t> – (Oidipovský komplex)</a:t>
            </a:r>
          </a:p>
          <a:p>
            <a:r>
              <a:rPr lang="cs-CZ" b="1" dirty="0" smtClean="0"/>
              <a:t>Genitální</a:t>
            </a:r>
            <a:r>
              <a:rPr lang="cs-CZ" dirty="0" smtClean="0"/>
              <a:t> - </a:t>
            </a:r>
          </a:p>
          <a:p>
            <a:r>
              <a:rPr lang="cs-CZ" dirty="0" smtClean="0"/>
              <a:t>- dle stádií vývoje libida s měnícím se zdrojem sexuální slasti</a:t>
            </a:r>
          </a:p>
          <a:p>
            <a:r>
              <a:rPr lang="cs-CZ" dirty="0" smtClean="0"/>
              <a:t>(odvozeno od stadií vývoje s obdobím latence)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40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Afekty a její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rychle vznikající a rychle odeznívající emoční reakce na podnět (hněv, děs, úžas, stud, radost), bývají tendence k neuváženému jednání</a:t>
            </a:r>
          </a:p>
          <a:p>
            <a:r>
              <a:rPr lang="cs-CZ" b="1" dirty="0" err="1" smtClean="0"/>
              <a:t>Patický</a:t>
            </a:r>
            <a:r>
              <a:rPr lang="cs-CZ" b="1" dirty="0" smtClean="0"/>
              <a:t> afekt </a:t>
            </a:r>
            <a:r>
              <a:rPr lang="cs-CZ" dirty="0" smtClean="0"/>
              <a:t>(s mrákotným stavem na jeho vrcholu) – </a:t>
            </a:r>
            <a:r>
              <a:rPr lang="cs-CZ" dirty="0" err="1" smtClean="0"/>
              <a:t>ebrieta</a:t>
            </a:r>
            <a:r>
              <a:rPr lang="cs-CZ" dirty="0" smtClean="0"/>
              <a:t>, demence, epileptický záchvat</a:t>
            </a:r>
          </a:p>
          <a:p>
            <a:r>
              <a:rPr lang="cs-CZ" b="1" dirty="0" smtClean="0"/>
              <a:t>Paroxysmální afekty </a:t>
            </a:r>
            <a:r>
              <a:rPr lang="cs-CZ" dirty="0" smtClean="0"/>
              <a:t>– úzkosti, zlost z </a:t>
            </a:r>
            <a:r>
              <a:rPr lang="cs-CZ" dirty="0" err="1" smtClean="0"/>
              <a:t>biol</a:t>
            </a:r>
            <a:r>
              <a:rPr lang="cs-CZ" dirty="0" smtClean="0"/>
              <a:t>. příčiny (epilepsie, mozkové léze)</a:t>
            </a:r>
          </a:p>
          <a:p>
            <a:r>
              <a:rPr lang="cs-CZ" b="1" dirty="0" smtClean="0"/>
              <a:t>Emoční labilita </a:t>
            </a:r>
            <a:r>
              <a:rPr lang="cs-CZ" dirty="0" smtClean="0"/>
              <a:t>– měnlivé emoce na slabé podněty (demence, hysterie)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59622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Emoční inkontinence </a:t>
            </a:r>
            <a:r>
              <a:rPr lang="cs-CZ" dirty="0" smtClean="0"/>
              <a:t>– reakce s </a:t>
            </a:r>
            <a:r>
              <a:rPr lang="cs-CZ" dirty="0" err="1" smtClean="0"/>
              <a:t>patickým</a:t>
            </a:r>
            <a:r>
              <a:rPr lang="cs-CZ" dirty="0" smtClean="0"/>
              <a:t> pláčem i na neemoční podněty (aterosklerotické procesy v mozku)</a:t>
            </a:r>
          </a:p>
          <a:p>
            <a:r>
              <a:rPr lang="cs-CZ" b="1" dirty="0" smtClean="0"/>
              <a:t>Hypersensitivita</a:t>
            </a:r>
            <a:r>
              <a:rPr lang="cs-CZ" dirty="0" smtClean="0"/>
              <a:t> – dojímavost, lítostivost, lehce vzniklé emoce trvalejší</a:t>
            </a:r>
          </a:p>
          <a:p>
            <a:r>
              <a:rPr lang="cs-CZ" b="1" dirty="0" smtClean="0"/>
              <a:t>Afektivní ambivalence </a:t>
            </a:r>
            <a:r>
              <a:rPr lang="cs-CZ" dirty="0" smtClean="0"/>
              <a:t>– současně vyjádřené protikladné emoce - láska i nenávist (schizofrenie, hraniční porucha)</a:t>
            </a:r>
          </a:p>
          <a:p>
            <a:r>
              <a:rPr lang="cs-CZ" b="1" dirty="0" smtClean="0"/>
              <a:t>Fobie</a:t>
            </a:r>
            <a:r>
              <a:rPr lang="cs-CZ" dirty="0" smtClean="0"/>
              <a:t> – vtíravé strachy z konkrétní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4908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Nálady a jejich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déle trvající funkční nastavení emočního systému, může ovlivnit charakter dalších psychických funkcí (pozornost, paměť)</a:t>
            </a:r>
          </a:p>
          <a:p>
            <a:r>
              <a:rPr lang="cs-CZ" b="1" dirty="0" err="1" smtClean="0"/>
              <a:t>Patické</a:t>
            </a:r>
            <a:r>
              <a:rPr lang="cs-CZ" b="1" dirty="0" smtClean="0"/>
              <a:t> nálady </a:t>
            </a:r>
            <a:r>
              <a:rPr lang="cs-CZ" dirty="0" smtClean="0"/>
              <a:t>– euforická, expanzivní, extatická, apatická, explosivní, bezradná, depresivní, úzkostná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57809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City a jejich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Ztráta nebo snížení vyšších citů – anetický projev (psychopatie), egocentrismus, netaktnost, hrubost v projevu (demence), lenost, cynismus, krutost (</a:t>
            </a:r>
            <a:r>
              <a:rPr lang="cs-CZ" sz="2800" dirty="0" err="1" smtClean="0"/>
              <a:t>hebefrenní</a:t>
            </a:r>
            <a:r>
              <a:rPr lang="cs-CZ" sz="2800" dirty="0" smtClean="0"/>
              <a:t> schizofrenie)</a:t>
            </a:r>
          </a:p>
          <a:p>
            <a:r>
              <a:rPr lang="cs-CZ" sz="2800" dirty="0" smtClean="0"/>
              <a:t>Zvýšení citů – oddanost, závislost, nadměrná vřelost (hysterici, infantilní osobnosti)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3374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Inteligence a její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schopnost orientovat se kvalitně ve všech situacích při posuzování vztahů a závislostí, umění řešit tvořivě nové různé úkoly na základě zpracovaných informací a zkušeností</a:t>
            </a:r>
          </a:p>
          <a:p>
            <a:r>
              <a:rPr lang="cs-CZ" dirty="0" smtClean="0"/>
              <a:t>Měření inteligenčními testy, hodnotou je tzv. inteligenční kvocient (IQ):</a:t>
            </a:r>
          </a:p>
          <a:p>
            <a:r>
              <a:rPr lang="cs-CZ" u="sng" dirty="0" smtClean="0"/>
              <a:t>m</a:t>
            </a:r>
            <a:r>
              <a:rPr lang="cs-CZ" u="sng" dirty="0" smtClean="0"/>
              <a:t>entální </a:t>
            </a:r>
            <a:r>
              <a:rPr lang="cs-CZ" u="sng" dirty="0" smtClean="0"/>
              <a:t>věk</a:t>
            </a:r>
            <a:r>
              <a:rPr lang="cs-CZ" dirty="0" smtClean="0"/>
              <a:t>  </a:t>
            </a:r>
            <a:r>
              <a:rPr lang="cs-CZ" dirty="0" smtClean="0"/>
              <a:t>x 100 : kalendářní </a:t>
            </a:r>
            <a:r>
              <a:rPr lang="cs-CZ" dirty="0" smtClean="0"/>
              <a:t>věk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24552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Stupeň inteligence dle MKN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Nad 140 – geniální </a:t>
            </a:r>
          </a:p>
          <a:p>
            <a:r>
              <a:rPr lang="cs-CZ" dirty="0" smtClean="0"/>
              <a:t>110 – 120 – </a:t>
            </a:r>
            <a:r>
              <a:rPr lang="cs-CZ" dirty="0" smtClean="0"/>
              <a:t>nadprůměrný, nad 120 vysoká inteligence</a:t>
            </a:r>
            <a:endParaRPr lang="cs-CZ" dirty="0" smtClean="0"/>
          </a:p>
          <a:p>
            <a:r>
              <a:rPr lang="cs-CZ" dirty="0" smtClean="0"/>
              <a:t>90-110 – průměrný</a:t>
            </a:r>
          </a:p>
          <a:p>
            <a:r>
              <a:rPr lang="cs-CZ" dirty="0" smtClean="0"/>
              <a:t>8</a:t>
            </a:r>
            <a:r>
              <a:rPr lang="cs-CZ" dirty="0" smtClean="0"/>
              <a:t>0 </a:t>
            </a:r>
            <a:r>
              <a:rPr lang="cs-CZ" dirty="0" smtClean="0"/>
              <a:t>– 89 – </a:t>
            </a:r>
            <a:r>
              <a:rPr lang="cs-CZ" dirty="0" smtClean="0"/>
              <a:t>podprůměrný, 70-79 – hraniční intelekt</a:t>
            </a:r>
            <a:endParaRPr lang="cs-CZ" dirty="0" smtClean="0"/>
          </a:p>
          <a:p>
            <a:r>
              <a:rPr lang="cs-CZ" dirty="0" smtClean="0"/>
              <a:t>50-69 – </a:t>
            </a:r>
            <a:r>
              <a:rPr lang="cs-CZ" dirty="0" smtClean="0"/>
              <a:t>LMR (dříve debilita)</a:t>
            </a:r>
            <a:endParaRPr lang="cs-CZ" dirty="0" smtClean="0"/>
          </a:p>
          <a:p>
            <a:r>
              <a:rPr lang="cs-CZ" dirty="0" smtClean="0"/>
              <a:t>35 - 49 – </a:t>
            </a:r>
            <a:r>
              <a:rPr lang="cs-CZ" dirty="0" smtClean="0"/>
              <a:t>SMR (dříve imbecilita)</a:t>
            </a:r>
            <a:endParaRPr lang="cs-CZ" dirty="0" smtClean="0"/>
          </a:p>
          <a:p>
            <a:r>
              <a:rPr lang="cs-CZ" dirty="0" smtClean="0"/>
              <a:t>20 </a:t>
            </a:r>
            <a:r>
              <a:rPr lang="cs-CZ" dirty="0" smtClean="0"/>
              <a:t>- 34 – </a:t>
            </a:r>
            <a:r>
              <a:rPr lang="cs-CZ" dirty="0" smtClean="0"/>
              <a:t>TMR (dříve idiotie), </a:t>
            </a:r>
            <a:r>
              <a:rPr lang="cs-CZ" dirty="0" smtClean="0"/>
              <a:t>pod 20 – hluboká MR</a:t>
            </a:r>
          </a:p>
          <a:p>
            <a:r>
              <a:rPr lang="cs-CZ" dirty="0" smtClean="0"/>
              <a:t>Příčiny – perinatální </a:t>
            </a:r>
            <a:r>
              <a:rPr lang="cs-CZ" dirty="0" smtClean="0"/>
              <a:t>komplikace – v graviditě, během porodu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64460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Paměť a její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schopnost organismu přijímat, uchovávat a vybavovat předchozí zkušenosti i po odeznění vyvolávajícího podnětu, důležitá psychická funkce pro vývoj a adaptaci</a:t>
            </a:r>
          </a:p>
          <a:p>
            <a:r>
              <a:rPr lang="cs-CZ" b="1" dirty="0" smtClean="0"/>
              <a:t>Dělení:</a:t>
            </a:r>
          </a:p>
          <a:p>
            <a:r>
              <a:rPr lang="cs-CZ" u="sng" dirty="0" smtClean="0"/>
              <a:t>Fylogenetická paměť </a:t>
            </a:r>
            <a:r>
              <a:rPr lang="cs-CZ" dirty="0" smtClean="0"/>
              <a:t>– nepodmíněné reflexy a složité instinkty</a:t>
            </a:r>
          </a:p>
          <a:p>
            <a:r>
              <a:rPr lang="cs-CZ" u="sng" dirty="0" smtClean="0"/>
              <a:t>Ontogenetická paměť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07882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Emoce a jejich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- charakterizují reakci jedince na určitou situaci, jde o usměrnění aktivity jedince při uspokojování vlastních biologických a sociálních potřeb, patří mezi řídící a regulační mechanismy člověka.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158385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Ontogenetická paměť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Deklarativní </a:t>
            </a:r>
            <a:r>
              <a:rPr lang="cs-CZ" dirty="0" smtClean="0"/>
              <a:t>– uvědomovaná (výroky, představy)</a:t>
            </a:r>
          </a:p>
          <a:p>
            <a:r>
              <a:rPr lang="cs-CZ" dirty="0"/>
              <a:t> </a:t>
            </a:r>
            <a:r>
              <a:rPr lang="cs-CZ" dirty="0" smtClean="0"/>
              <a:t>- sémantickou – průběžně získané informace zkušenostmi </a:t>
            </a:r>
          </a:p>
          <a:p>
            <a:r>
              <a:rPr lang="cs-CZ" dirty="0"/>
              <a:t> </a:t>
            </a:r>
            <a:r>
              <a:rPr lang="cs-CZ" dirty="0" smtClean="0"/>
              <a:t>- epizodická – vzpomínky na události v časoprostoru</a:t>
            </a:r>
          </a:p>
          <a:p>
            <a:r>
              <a:rPr lang="cs-CZ" b="1" dirty="0" smtClean="0"/>
              <a:t>Nedeklarativní </a:t>
            </a:r>
            <a:r>
              <a:rPr lang="cs-CZ" dirty="0" smtClean="0"/>
              <a:t>– procedurální, neuvědomovaná, implicitní (vývojově stará paměť)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3896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Krátkodobá (pracovní, provozní)</a:t>
            </a:r>
          </a:p>
          <a:p>
            <a:r>
              <a:rPr lang="cs-CZ" dirty="0" smtClean="0"/>
              <a:t>Dlouhodobá (zásobní)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1881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vštípivost, impregnace – schopnost ukládat obsahy</a:t>
            </a:r>
          </a:p>
          <a:p>
            <a:r>
              <a:rPr lang="cs-CZ" dirty="0" smtClean="0"/>
              <a:t>2. retence paměti – schopnost udržet obsahy</a:t>
            </a:r>
          </a:p>
          <a:p>
            <a:r>
              <a:rPr lang="cs-CZ" dirty="0" smtClean="0"/>
              <a:t>3. konzervace – schopnost uchovat obsahy beze změn</a:t>
            </a:r>
          </a:p>
          <a:p>
            <a:r>
              <a:rPr lang="cs-CZ" dirty="0" smtClean="0"/>
              <a:t>4. reprodukce – schopnost vybavit si obsahy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97230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Poruchy paměti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Hypomnézie</a:t>
            </a:r>
            <a:r>
              <a:rPr lang="cs-CZ" dirty="0" smtClean="0"/>
              <a:t> – snížení paměťové výkonnosti (únava, organ. porucha, léky)</a:t>
            </a:r>
          </a:p>
          <a:p>
            <a:r>
              <a:rPr lang="cs-CZ" dirty="0" smtClean="0"/>
              <a:t>Poruchy vštípivosti – u </a:t>
            </a:r>
            <a:r>
              <a:rPr lang="cs-CZ" dirty="0" err="1" smtClean="0"/>
              <a:t>org</a:t>
            </a:r>
            <a:r>
              <a:rPr lang="cs-CZ" dirty="0" smtClean="0"/>
              <a:t>. poruch – vedou ke </a:t>
            </a:r>
            <a:r>
              <a:rPr lang="cs-CZ" i="1" dirty="0" err="1" smtClean="0"/>
              <a:t>konfabulacím</a:t>
            </a:r>
            <a:r>
              <a:rPr lang="cs-CZ" dirty="0" smtClean="0"/>
              <a:t> (přiléhavé odpovědi, které naprosto neodpovídají skutečnosti)</a:t>
            </a:r>
          </a:p>
          <a:p>
            <a:r>
              <a:rPr lang="cs-CZ" b="1" dirty="0" err="1" smtClean="0"/>
              <a:t>Korsakovský</a:t>
            </a:r>
            <a:r>
              <a:rPr lang="cs-CZ" b="1" dirty="0" smtClean="0"/>
              <a:t> syndrom </a:t>
            </a:r>
            <a:r>
              <a:rPr lang="cs-CZ" dirty="0" smtClean="0"/>
              <a:t>– porucha vštípivosti, </a:t>
            </a:r>
            <a:r>
              <a:rPr lang="cs-CZ" dirty="0" err="1" smtClean="0"/>
              <a:t>konfabulace</a:t>
            </a:r>
            <a:r>
              <a:rPr lang="cs-CZ" dirty="0" smtClean="0"/>
              <a:t> a amnestická dezorientace (alkohol. </a:t>
            </a:r>
            <a:r>
              <a:rPr lang="cs-CZ" dirty="0" smtClean="0"/>
              <a:t>demence)</a:t>
            </a:r>
            <a:endParaRPr lang="cs-CZ" dirty="0" smtClean="0"/>
          </a:p>
          <a:p>
            <a:r>
              <a:rPr lang="cs-CZ" b="1" dirty="0" smtClean="0"/>
              <a:t>Amnézie</a:t>
            </a:r>
            <a:r>
              <a:rPr lang="cs-CZ" dirty="0" smtClean="0"/>
              <a:t> – trvalá, ostrůvkovitá (delirium), selektivní (hysterie), tranzitorní (náhlá u organiků při silném stresoru), psychogenní, </a:t>
            </a:r>
            <a:r>
              <a:rPr lang="cs-CZ" dirty="0" err="1" smtClean="0"/>
              <a:t>dissociativní</a:t>
            </a:r>
            <a:r>
              <a:rPr lang="cs-CZ" dirty="0" smtClean="0"/>
              <a:t> (fuga – toulavost bezúčelná s amnézií)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80657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Hypermnézie</a:t>
            </a:r>
            <a:r>
              <a:rPr lang="cs-CZ" dirty="0" smtClean="0"/>
              <a:t> – nepřiměřeně nadměrné zapamatování detailů, obsahů (</a:t>
            </a:r>
            <a:r>
              <a:rPr lang="cs-CZ" dirty="0" err="1" smtClean="0"/>
              <a:t>neurozy</a:t>
            </a:r>
            <a:r>
              <a:rPr lang="cs-CZ" dirty="0" smtClean="0"/>
              <a:t>, </a:t>
            </a:r>
            <a:r>
              <a:rPr lang="cs-CZ" dirty="0" err="1" smtClean="0"/>
              <a:t>psychozy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Paramnezie</a:t>
            </a:r>
            <a:r>
              <a:rPr lang="cs-CZ" dirty="0" smtClean="0"/>
              <a:t> – zkreslení obsahu, </a:t>
            </a:r>
            <a:r>
              <a:rPr lang="cs-CZ" dirty="0" err="1" smtClean="0"/>
              <a:t>ekmnézie</a:t>
            </a:r>
            <a:r>
              <a:rPr lang="cs-CZ" dirty="0" smtClean="0"/>
              <a:t> – časově špatné zařazení obsahu, </a:t>
            </a:r>
            <a:r>
              <a:rPr lang="cs-CZ" dirty="0" err="1" smtClean="0"/>
              <a:t>kryptomnézie</a:t>
            </a:r>
            <a:r>
              <a:rPr lang="cs-CZ" dirty="0" smtClean="0"/>
              <a:t> – neúmyslný plagiát (z přečtení, zaslechnutí a přisvojení)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41619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Pozornost a její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zaměřené vnímání (koncentrace, vigilita, kapacita, iritabilita, </a:t>
            </a:r>
            <a:r>
              <a:rPr lang="cs-CZ" dirty="0" err="1" smtClean="0"/>
              <a:t>tenacita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Hypoprosexie</a:t>
            </a:r>
            <a:r>
              <a:rPr lang="cs-CZ" dirty="0" smtClean="0"/>
              <a:t> – snížení pozornosti (demence)</a:t>
            </a:r>
          </a:p>
          <a:p>
            <a:r>
              <a:rPr lang="cs-CZ" b="1" dirty="0" err="1" smtClean="0"/>
              <a:t>Hyperprosexie</a:t>
            </a:r>
            <a:r>
              <a:rPr lang="cs-CZ" dirty="0" smtClean="0"/>
              <a:t>  zvýšení pozornosti (</a:t>
            </a:r>
            <a:r>
              <a:rPr lang="cs-CZ" dirty="0" err="1" smtClean="0"/>
              <a:t>manie</a:t>
            </a:r>
            <a:r>
              <a:rPr lang="cs-CZ" dirty="0" smtClean="0"/>
              <a:t>, stimulancia)</a:t>
            </a:r>
          </a:p>
          <a:p>
            <a:r>
              <a:rPr lang="cs-CZ" b="1" dirty="0" err="1" smtClean="0"/>
              <a:t>Paraprosexie</a:t>
            </a:r>
            <a:r>
              <a:rPr lang="cs-CZ" dirty="0" smtClean="0"/>
              <a:t> – nesprávné zaměření pozornosti (schizofrenie)</a:t>
            </a:r>
          </a:p>
        </p:txBody>
      </p:sp>
    </p:spTree>
    <p:extLst>
      <p:ext uri="{BB962C8B-B14F-4D97-AF65-F5344CB8AC3E}">
        <p14:creationId xmlns:p14="http://schemas.microsoft.com/office/powerpoint/2010/main" xmlns="" val="1975762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263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Emoční prožitky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dirty="0" smtClean="0"/>
              <a:t>odraz</a:t>
            </a:r>
            <a:r>
              <a:rPr lang="cs-CZ" dirty="0" smtClean="0"/>
              <a:t> kladné/záporné hodnoty </a:t>
            </a:r>
            <a:r>
              <a:rPr lang="cs-CZ" b="1" dirty="0" smtClean="0"/>
              <a:t>podnětové situace</a:t>
            </a:r>
          </a:p>
          <a:p>
            <a:r>
              <a:rPr lang="cs-CZ" dirty="0" smtClean="0"/>
              <a:t>2. prožitky kladného/záporného vztahu vůči předmětům vnitřního i vnějšího prostředí a vůči vlastním projevům (např. pocity ohrožení vedou k útěku, pasivitě se strachem nebo útoku s hněvem, ztráta významné hodnoty vede ke smutku, nerozhodnost při řešení významných situací vede k úzkosti a nejistotě) – </a:t>
            </a:r>
            <a:r>
              <a:rPr lang="cs-CZ" b="1" dirty="0" smtClean="0"/>
              <a:t>afekty</a:t>
            </a:r>
            <a:r>
              <a:rPr lang="cs-CZ" dirty="0" smtClean="0"/>
              <a:t> - krátkodobé, </a:t>
            </a:r>
            <a:r>
              <a:rPr lang="cs-CZ" b="1" dirty="0" smtClean="0"/>
              <a:t>nálady</a:t>
            </a:r>
            <a:r>
              <a:rPr lang="cs-CZ" dirty="0" smtClean="0"/>
              <a:t> – dlouhodobé vyladění</a:t>
            </a:r>
          </a:p>
          <a:p>
            <a:r>
              <a:rPr lang="cs-CZ" dirty="0" smtClean="0"/>
              <a:t>3. </a:t>
            </a:r>
            <a:r>
              <a:rPr lang="cs-CZ" b="1" dirty="0" smtClean="0"/>
              <a:t>city a vyšší emoce </a:t>
            </a:r>
            <a:r>
              <a:rPr lang="cs-CZ" dirty="0" smtClean="0"/>
              <a:t>se týkají </a:t>
            </a:r>
            <a:r>
              <a:rPr lang="cs-CZ" dirty="0" err="1" smtClean="0"/>
              <a:t>perspektivnívh</a:t>
            </a:r>
            <a:r>
              <a:rPr lang="cs-CZ" dirty="0" smtClean="0"/>
              <a:t> a dlouhodobých vztahů, založeny na hodnotách jedince, neobrážejí okamžitý vztah (láska a nenávist)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3349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Emoční okruh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složitý systém struktur v CNS, který se spolu s vegetativním, hormonálním a metabolickým systémem podílí na vytváření emocí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hypothalamus</a:t>
            </a:r>
            <a:r>
              <a:rPr lang="cs-CZ" dirty="0" smtClean="0"/>
              <a:t>, thalamus, retikulární systém, limbický systém, mozková kůra, </a:t>
            </a:r>
            <a:r>
              <a:rPr lang="cs-CZ" dirty="0" err="1" smtClean="0"/>
              <a:t>hypofysoadrenální</a:t>
            </a:r>
            <a:r>
              <a:rPr lang="cs-CZ" dirty="0" smtClean="0"/>
              <a:t> a </a:t>
            </a:r>
            <a:r>
              <a:rPr lang="cs-CZ" dirty="0" err="1" smtClean="0"/>
              <a:t>somatoviscerální</a:t>
            </a:r>
            <a:r>
              <a:rPr lang="cs-CZ" dirty="0" smtClean="0"/>
              <a:t> systém)</a:t>
            </a:r>
          </a:p>
          <a:p>
            <a:r>
              <a:rPr lang="cs-CZ" dirty="0" smtClean="0"/>
              <a:t>-nutný přenos pomocí mediátorů – dopamin, adrenalin, serotonin, GABA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7229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emocí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Dle polarity:</a:t>
            </a:r>
          </a:p>
          <a:p>
            <a:r>
              <a:rPr lang="cs-CZ" dirty="0" smtClean="0"/>
              <a:t>Kladné, libé (radost, láska) X záporné, nelibé (nenávist, žal)</a:t>
            </a:r>
          </a:p>
          <a:p>
            <a:r>
              <a:rPr lang="cs-CZ" dirty="0" err="1" smtClean="0"/>
              <a:t>Sthenické</a:t>
            </a:r>
            <a:r>
              <a:rPr lang="cs-CZ" dirty="0" smtClean="0"/>
              <a:t>, mobilizující (zlost) X </a:t>
            </a:r>
            <a:r>
              <a:rPr lang="cs-CZ" dirty="0" err="1" smtClean="0"/>
              <a:t>asthenické</a:t>
            </a:r>
            <a:r>
              <a:rPr lang="cs-CZ" dirty="0" smtClean="0"/>
              <a:t>, </a:t>
            </a:r>
            <a:r>
              <a:rPr lang="cs-CZ" dirty="0" err="1" smtClean="0"/>
              <a:t>demobilizující</a:t>
            </a:r>
            <a:r>
              <a:rPr lang="cs-CZ" dirty="0" smtClean="0"/>
              <a:t> (smutek)</a:t>
            </a:r>
          </a:p>
          <a:p>
            <a:r>
              <a:rPr lang="cs-CZ" b="1" u="sng" dirty="0" smtClean="0"/>
              <a:t>Dle intenzity a časového průběhu:</a:t>
            </a:r>
          </a:p>
          <a:p>
            <a:r>
              <a:rPr lang="cs-CZ" dirty="0" smtClean="0"/>
              <a:t>Emoční zabarvení počitků a vjemů (libé, nelibé)</a:t>
            </a:r>
          </a:p>
          <a:p>
            <a:r>
              <a:rPr lang="cs-CZ" dirty="0" smtClean="0"/>
              <a:t>Afekty (krátkodobé, prudké emoční reakce)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049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Nálady (protrahované, různě intenzivní emoční stavy)</a:t>
            </a:r>
          </a:p>
          <a:p>
            <a:r>
              <a:rPr lang="cs-CZ" sz="2800" dirty="0" smtClean="0"/>
              <a:t>City a vyšší emoce (trvalé citové vztahy)</a:t>
            </a:r>
          </a:p>
          <a:p>
            <a:r>
              <a:rPr lang="cs-CZ" sz="2800" b="1" u="sng" dirty="0" smtClean="0"/>
              <a:t>Dle hierarchického uspořádání:</a:t>
            </a:r>
          </a:p>
          <a:p>
            <a:r>
              <a:rPr lang="cs-CZ" sz="2800" dirty="0" smtClean="0"/>
              <a:t>Nižší – z vitální oblasti k uspokojení základních potřeb</a:t>
            </a:r>
          </a:p>
          <a:p>
            <a:r>
              <a:rPr lang="cs-CZ" sz="2800" dirty="0" smtClean="0"/>
              <a:t>Vyšší – </a:t>
            </a:r>
            <a:r>
              <a:rPr lang="cs-CZ" sz="2800" dirty="0" err="1" smtClean="0"/>
              <a:t>společ</a:t>
            </a:r>
            <a:r>
              <a:rPr lang="cs-CZ" sz="2800" dirty="0" smtClean="0"/>
              <a:t>. podmíněné, specificky lidské (intelektuální, estetické, morální)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6688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emoční dispozice – </a:t>
            </a:r>
            <a:r>
              <a:rPr lang="cs-CZ" sz="3200" b="1" dirty="0" smtClean="0"/>
              <a:t>temperament</a:t>
            </a:r>
            <a:r>
              <a:rPr lang="cs-CZ" sz="3200" dirty="0" smtClean="0"/>
              <a:t> – určuje charakter reakcí a převažující druh nálady, její intenzitu a stálost. Je souborem rysů osobnosti. Znamená tempo a intenzitu jednání. Je součástí osobnostního typu člověka, v určité míře závisí na vrozených dědičných vlastnostech, je měněn vnějšími, vnitřními i psychosociálními faktory.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4014698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 osobnosti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Rozdělení osobností dle jejich charakteristických reakcí</a:t>
            </a:r>
          </a:p>
          <a:p>
            <a:r>
              <a:rPr lang="cs-CZ" sz="2800" dirty="0" smtClean="0"/>
              <a:t>Dynamika prožívání se liší rychlostí a intenzitou reakcí, délkou trvání reakcí a projevem prožívaného navenek</a:t>
            </a:r>
          </a:p>
          <a:p>
            <a:r>
              <a:rPr lang="cs-CZ" sz="2800" dirty="0" smtClean="0"/>
              <a:t>Různé teorie dělení (viz níže)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254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Hippokrata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Sangvinik</a:t>
            </a:r>
            <a:r>
              <a:rPr lang="cs-CZ" dirty="0" smtClean="0"/>
              <a:t> (krev) – emočně stabilní extrovert, přizpůsobivý, otevřený, veselý</a:t>
            </a:r>
          </a:p>
          <a:p>
            <a:r>
              <a:rPr lang="cs-CZ" b="1" dirty="0" smtClean="0"/>
              <a:t>Cholerik</a:t>
            </a:r>
            <a:r>
              <a:rPr lang="cs-CZ" dirty="0" smtClean="0"/>
              <a:t> (žluč) – emočně labilní extrovert, impulsivní, netrpělivý, panovačný, vzrušivý, egocentrický</a:t>
            </a:r>
          </a:p>
          <a:p>
            <a:r>
              <a:rPr lang="cs-CZ" b="1" dirty="0" smtClean="0"/>
              <a:t>Flegmatik </a:t>
            </a:r>
            <a:r>
              <a:rPr lang="cs-CZ" dirty="0" smtClean="0"/>
              <a:t>(hlen) – emočně stabilní introvert, lhostejný, klidný, pasivní až apatický, nerad změny</a:t>
            </a:r>
          </a:p>
          <a:p>
            <a:r>
              <a:rPr lang="cs-CZ" b="1" dirty="0" smtClean="0"/>
              <a:t>Melancholik</a:t>
            </a:r>
            <a:r>
              <a:rPr lang="cs-CZ" dirty="0" smtClean="0"/>
              <a:t> (černá žluč) – emočně labilní introvert, smutný, úzkostný, pesimistický, hluboké prožitky, obtížně navazuje kontakty</a:t>
            </a:r>
            <a:endParaRPr lang="cs-CZ" dirty="0"/>
          </a:p>
          <a:p>
            <a:r>
              <a:rPr lang="cs-CZ" dirty="0" smtClean="0"/>
              <a:t>- dělení dle čtyř tělesných tekutin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66343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186</TotalTime>
  <Words>1241</Words>
  <Application>Microsoft Office PowerPoint</Application>
  <PresentationFormat>Vlastní</PresentationFormat>
  <Paragraphs>107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Organický</vt:lpstr>
      <vt:lpstr>Obecná psychiatrie II</vt:lpstr>
      <vt:lpstr>Emoce a jejich poruchy</vt:lpstr>
      <vt:lpstr>Emoční prožitky:</vt:lpstr>
      <vt:lpstr>Emoční okruh</vt:lpstr>
      <vt:lpstr>Rozdělení emocí</vt:lpstr>
      <vt:lpstr>Snímek 6</vt:lpstr>
      <vt:lpstr>Snímek 7</vt:lpstr>
      <vt:lpstr>Typologie osobnosti</vt:lpstr>
      <vt:lpstr>Dle Hippokrata</vt:lpstr>
      <vt:lpstr>Dle C. G. Junga</vt:lpstr>
      <vt:lpstr>Dle Ernsta Kretschmera</vt:lpstr>
      <vt:lpstr>Dle Freuda</vt:lpstr>
      <vt:lpstr>Afekty a její poruchy</vt:lpstr>
      <vt:lpstr>Snímek 14</vt:lpstr>
      <vt:lpstr>Nálady a jejich poruchy</vt:lpstr>
      <vt:lpstr>City a jejich poruchy</vt:lpstr>
      <vt:lpstr>Inteligence a její poruchy</vt:lpstr>
      <vt:lpstr>Stupeň inteligence dle MKN</vt:lpstr>
      <vt:lpstr>Paměť a její poruchy</vt:lpstr>
      <vt:lpstr>Ontogenetická paměť</vt:lpstr>
      <vt:lpstr>Klinické dělení</vt:lpstr>
      <vt:lpstr>Složky paměti</vt:lpstr>
      <vt:lpstr>Poruchy paměti</vt:lpstr>
      <vt:lpstr>Snímek 24</vt:lpstr>
      <vt:lpstr>Pozornost a její poruchy</vt:lpstr>
      <vt:lpstr>Snímek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psychiatrie II</dc:title>
  <dc:creator>Tomas Blaga</dc:creator>
  <cp:lastModifiedBy>nb_ped_psychl</cp:lastModifiedBy>
  <cp:revision>21</cp:revision>
  <dcterms:created xsi:type="dcterms:W3CDTF">2015-04-29T21:26:05Z</dcterms:created>
  <dcterms:modified xsi:type="dcterms:W3CDTF">2022-04-14T20:21:43Z</dcterms:modified>
</cp:coreProperties>
</file>