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A9DA1-BA18-4F78-BFBF-B7AE998FA6E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92FD0C9B-E06B-4DF1-A94A-DA8C56422D86}">
      <dgm:prSet phldrT="[Text]"/>
      <dgm:spPr>
        <a:xfrm>
          <a:off x="0" y="41707"/>
          <a:ext cx="8153400" cy="743535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Fáze apetenční (fantazie, přání)</a:t>
          </a:r>
        </a:p>
      </dgm:t>
    </dgm:pt>
    <dgm:pt modelId="{2BF06BE5-08C0-4B78-A96B-66971465C76C}" type="parTrans" cxnId="{933E8459-CC4C-4FA9-A90B-66F12330701D}">
      <dgm:prSet/>
      <dgm:spPr/>
      <dgm:t>
        <a:bodyPr/>
        <a:lstStyle/>
        <a:p>
          <a:endParaRPr lang="cs-CZ"/>
        </a:p>
      </dgm:t>
    </dgm:pt>
    <dgm:pt modelId="{E7E709B3-82EB-4A74-9BAA-30E1240346DD}" type="sibTrans" cxnId="{933E8459-CC4C-4FA9-A90B-66F12330701D}">
      <dgm:prSet/>
      <dgm:spPr/>
      <dgm:t>
        <a:bodyPr/>
        <a:lstStyle/>
        <a:p>
          <a:endParaRPr lang="cs-CZ"/>
        </a:p>
      </dgm:t>
    </dgm:pt>
    <dgm:pt modelId="{B86C8F75-24C7-4872-8AAF-323A11E95192}">
      <dgm:prSet phldrT="[Text]"/>
      <dgm:spPr>
        <a:xfrm>
          <a:off x="0" y="785242"/>
          <a:ext cx="8153400" cy="8342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cs-C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nedostatek sexuální touhy</a:t>
          </a:r>
        </a:p>
      </dgm:t>
    </dgm:pt>
    <dgm:pt modelId="{AA2DE423-9B99-4EF1-82FA-09CFF73FC9FE}" type="parTrans" cxnId="{DAEF1E32-6769-40AB-82C6-82F140691CC2}">
      <dgm:prSet/>
      <dgm:spPr/>
      <dgm:t>
        <a:bodyPr/>
        <a:lstStyle/>
        <a:p>
          <a:endParaRPr lang="cs-CZ"/>
        </a:p>
      </dgm:t>
    </dgm:pt>
    <dgm:pt modelId="{067F40AA-E694-49AB-B067-FCFB85AD6F0A}" type="sibTrans" cxnId="{DAEF1E32-6769-40AB-82C6-82F140691CC2}">
      <dgm:prSet/>
      <dgm:spPr/>
      <dgm:t>
        <a:bodyPr/>
        <a:lstStyle/>
        <a:p>
          <a:endParaRPr lang="cs-CZ"/>
        </a:p>
      </dgm:t>
    </dgm:pt>
    <dgm:pt modelId="{48E4258A-5255-409A-960A-F81BA53AB902}">
      <dgm:prSet phldrT="[Text]"/>
      <dgm:spPr>
        <a:xfrm>
          <a:off x="0" y="1667076"/>
          <a:ext cx="8153400" cy="743535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Fáze vzrušení (erekce)</a:t>
          </a:r>
        </a:p>
      </dgm:t>
    </dgm:pt>
    <dgm:pt modelId="{B04A2B23-FE5F-4333-AE2C-A215FBE09296}" type="parTrans" cxnId="{6C57D768-D41B-4CD4-9E57-107DD5703B52}">
      <dgm:prSet/>
      <dgm:spPr/>
      <dgm:t>
        <a:bodyPr/>
        <a:lstStyle/>
        <a:p>
          <a:endParaRPr lang="cs-CZ"/>
        </a:p>
      </dgm:t>
    </dgm:pt>
    <dgm:pt modelId="{EB0A4BED-5F61-4F2B-8231-E91B99F5ACF8}" type="sibTrans" cxnId="{6C57D768-D41B-4CD4-9E57-107DD5703B52}">
      <dgm:prSet/>
      <dgm:spPr/>
      <dgm:t>
        <a:bodyPr/>
        <a:lstStyle/>
        <a:p>
          <a:endParaRPr lang="cs-CZ"/>
        </a:p>
      </dgm:t>
    </dgm:pt>
    <dgm:pt modelId="{BBF128EB-75DA-4F13-A405-38D118F877D3}">
      <dgm:prSet phldrT="[Text]"/>
      <dgm:spPr>
        <a:xfrm>
          <a:off x="0" y="2362987"/>
          <a:ext cx="8153400" cy="51336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cs-C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poruchy erekce u mužů, porucha sexuálního vzrušení</a:t>
          </a:r>
        </a:p>
      </dgm:t>
    </dgm:pt>
    <dgm:pt modelId="{70143BA2-0F75-40BF-984D-DE59C89DF74C}" type="parTrans" cxnId="{A480E456-6603-4C41-A456-59804AAD7CF9}">
      <dgm:prSet/>
      <dgm:spPr/>
      <dgm:t>
        <a:bodyPr/>
        <a:lstStyle/>
        <a:p>
          <a:endParaRPr lang="cs-CZ"/>
        </a:p>
      </dgm:t>
    </dgm:pt>
    <dgm:pt modelId="{37EA2A5B-3353-4FB9-A992-DB35F47DE609}" type="sibTrans" cxnId="{A480E456-6603-4C41-A456-59804AAD7CF9}">
      <dgm:prSet/>
      <dgm:spPr/>
      <dgm:t>
        <a:bodyPr/>
        <a:lstStyle/>
        <a:p>
          <a:endParaRPr lang="cs-CZ"/>
        </a:p>
      </dgm:t>
    </dgm:pt>
    <dgm:pt modelId="{50521A53-0E27-4EA1-9D2E-0DFA99234CB0}">
      <dgm:prSet phldrT="[Text]"/>
      <dgm:spPr>
        <a:xfrm>
          <a:off x="0" y="785242"/>
          <a:ext cx="8153400" cy="8342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cs-C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odpor k sexualitě</a:t>
          </a:r>
        </a:p>
      </dgm:t>
    </dgm:pt>
    <dgm:pt modelId="{AE80C5C0-030C-4919-A408-CD26ED410A76}" type="parTrans" cxnId="{3A28AA44-E505-49E0-994A-515241E042B9}">
      <dgm:prSet/>
      <dgm:spPr/>
      <dgm:t>
        <a:bodyPr/>
        <a:lstStyle/>
        <a:p>
          <a:endParaRPr lang="cs-CZ"/>
        </a:p>
      </dgm:t>
    </dgm:pt>
    <dgm:pt modelId="{697969D0-0371-400C-B89E-DC0533963E23}" type="sibTrans" cxnId="{3A28AA44-E505-49E0-994A-515241E042B9}">
      <dgm:prSet/>
      <dgm:spPr/>
      <dgm:t>
        <a:bodyPr/>
        <a:lstStyle/>
        <a:p>
          <a:endParaRPr lang="cs-CZ"/>
        </a:p>
      </dgm:t>
    </dgm:pt>
    <dgm:pt modelId="{E471C6DC-CE34-4D0B-AD40-A8577AE29D0F}">
      <dgm:prSet phldrT="[Text]"/>
      <dgm:spPr>
        <a:xfrm>
          <a:off x="0" y="2876347"/>
          <a:ext cx="8153400" cy="743535"/>
        </a:xfrm>
        <a:prstGeom prst="roundRect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Fáze orgasmu</a:t>
          </a:r>
        </a:p>
      </dgm:t>
    </dgm:pt>
    <dgm:pt modelId="{958A306C-5C2D-4D63-A13D-4A986EC3C08B}" type="parTrans" cxnId="{48E1A820-6655-48EB-837C-013AE956CA99}">
      <dgm:prSet/>
      <dgm:spPr/>
      <dgm:t>
        <a:bodyPr/>
        <a:lstStyle/>
        <a:p>
          <a:endParaRPr lang="cs-CZ"/>
        </a:p>
      </dgm:t>
    </dgm:pt>
    <dgm:pt modelId="{B4B1A3FE-3018-4C21-8D4F-A245BC47C8FA}" type="sibTrans" cxnId="{48E1A820-6655-48EB-837C-013AE956CA99}">
      <dgm:prSet/>
      <dgm:spPr/>
      <dgm:t>
        <a:bodyPr/>
        <a:lstStyle/>
        <a:p>
          <a:endParaRPr lang="cs-CZ"/>
        </a:p>
      </dgm:t>
    </dgm:pt>
    <dgm:pt modelId="{950CB3CB-06C9-41FD-A9D5-6106F338E83C}">
      <dgm:prSet phldrT="[Text]"/>
      <dgm:spPr>
        <a:xfrm>
          <a:off x="0" y="3619882"/>
          <a:ext cx="8153400" cy="83421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cs-C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předčasná ejakulace, poruchy orgasmu</a:t>
          </a:r>
        </a:p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FCD7963-CAE3-42BE-9580-0FA9CD62AD73}" type="parTrans" cxnId="{732BBE69-1D01-464C-8B1B-7A35496FD74D}">
      <dgm:prSet/>
      <dgm:spPr/>
      <dgm:t>
        <a:bodyPr/>
        <a:lstStyle/>
        <a:p>
          <a:endParaRPr lang="cs-CZ"/>
        </a:p>
      </dgm:t>
    </dgm:pt>
    <dgm:pt modelId="{79D767AC-C10E-4C7E-BC41-19CFE1C48302}" type="sibTrans" cxnId="{732BBE69-1D01-464C-8B1B-7A35496FD74D}">
      <dgm:prSet/>
      <dgm:spPr/>
      <dgm:t>
        <a:bodyPr/>
        <a:lstStyle/>
        <a:p>
          <a:endParaRPr lang="cs-CZ"/>
        </a:p>
      </dgm:t>
    </dgm:pt>
    <dgm:pt modelId="{8052AD06-DD26-4F28-856E-CB0635D65025}" type="pres">
      <dgm:prSet presAssocID="{82EA9DA1-BA18-4F78-BFBF-B7AE998FA6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BF7E35-9E33-47E6-BB07-5CECA26F2A3C}" type="pres">
      <dgm:prSet presAssocID="{92FD0C9B-E06B-4DF1-A94A-DA8C56422D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70C99E-1222-4DDB-9235-81D6A782C33F}" type="pres">
      <dgm:prSet presAssocID="{92FD0C9B-E06B-4DF1-A94A-DA8C56422D8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1B8626-C3BC-43E1-9223-ED0279A8545D}" type="pres">
      <dgm:prSet presAssocID="{48E4258A-5255-409A-960A-F81BA53AB902}" presName="parentText" presStyleLbl="node1" presStyleIdx="1" presStyleCnt="3" custLinFactNeighborY="927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996B64-283D-46B7-A01D-D1B7D699E0D7}" type="pres">
      <dgm:prSet presAssocID="{48E4258A-5255-409A-960A-F81BA53AB90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417CED-A8DD-4BEB-8F68-41C1BB19EE7E}" type="pres">
      <dgm:prSet presAssocID="{E471C6DC-CE34-4D0B-AD40-A8577AE29D0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AEA2536-413D-47D0-8391-80DE20F867A7}" type="pres">
      <dgm:prSet presAssocID="{E471C6DC-CE34-4D0B-AD40-A8577AE29D0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81FEAB-2CD0-42E5-BEB7-7B1FB33BB94B}" type="presOf" srcId="{82EA9DA1-BA18-4F78-BFBF-B7AE998FA6EF}" destId="{8052AD06-DD26-4F28-856E-CB0635D65025}" srcOrd="0" destOrd="0" presId="urn:microsoft.com/office/officeart/2005/8/layout/vList2"/>
    <dgm:cxn modelId="{CD29C3C4-3971-418F-8E21-503AF9ABEBC6}" type="presOf" srcId="{48E4258A-5255-409A-960A-F81BA53AB902}" destId="{611B8626-C3BC-43E1-9223-ED0279A8545D}" srcOrd="0" destOrd="0" presId="urn:microsoft.com/office/officeart/2005/8/layout/vList2"/>
    <dgm:cxn modelId="{732BBE69-1D01-464C-8B1B-7A35496FD74D}" srcId="{E471C6DC-CE34-4D0B-AD40-A8577AE29D0F}" destId="{950CB3CB-06C9-41FD-A9D5-6106F338E83C}" srcOrd="0" destOrd="0" parTransId="{9FCD7963-CAE3-42BE-9580-0FA9CD62AD73}" sibTransId="{79D767AC-C10E-4C7E-BC41-19CFE1C48302}"/>
    <dgm:cxn modelId="{D48301F1-78BA-439E-A06C-89076CD8E215}" type="presOf" srcId="{50521A53-0E27-4EA1-9D2E-0DFA99234CB0}" destId="{6370C99E-1222-4DDB-9235-81D6A782C33F}" srcOrd="0" destOrd="1" presId="urn:microsoft.com/office/officeart/2005/8/layout/vList2"/>
    <dgm:cxn modelId="{933E8459-CC4C-4FA9-A90B-66F12330701D}" srcId="{82EA9DA1-BA18-4F78-BFBF-B7AE998FA6EF}" destId="{92FD0C9B-E06B-4DF1-A94A-DA8C56422D86}" srcOrd="0" destOrd="0" parTransId="{2BF06BE5-08C0-4B78-A96B-66971465C76C}" sibTransId="{E7E709B3-82EB-4A74-9BAA-30E1240346DD}"/>
    <dgm:cxn modelId="{6C57D768-D41B-4CD4-9E57-107DD5703B52}" srcId="{82EA9DA1-BA18-4F78-BFBF-B7AE998FA6EF}" destId="{48E4258A-5255-409A-960A-F81BA53AB902}" srcOrd="1" destOrd="0" parTransId="{B04A2B23-FE5F-4333-AE2C-A215FBE09296}" sibTransId="{EB0A4BED-5F61-4F2B-8231-E91B99F5ACF8}"/>
    <dgm:cxn modelId="{DAEF1E32-6769-40AB-82C6-82F140691CC2}" srcId="{92FD0C9B-E06B-4DF1-A94A-DA8C56422D86}" destId="{B86C8F75-24C7-4872-8AAF-323A11E95192}" srcOrd="0" destOrd="0" parTransId="{AA2DE423-9B99-4EF1-82FA-09CFF73FC9FE}" sibTransId="{067F40AA-E694-49AB-B067-FCFB85AD6F0A}"/>
    <dgm:cxn modelId="{48E1A820-6655-48EB-837C-013AE956CA99}" srcId="{82EA9DA1-BA18-4F78-BFBF-B7AE998FA6EF}" destId="{E471C6DC-CE34-4D0B-AD40-A8577AE29D0F}" srcOrd="2" destOrd="0" parTransId="{958A306C-5C2D-4D63-A13D-4A986EC3C08B}" sibTransId="{B4B1A3FE-3018-4C21-8D4F-A245BC47C8FA}"/>
    <dgm:cxn modelId="{83CFFBE3-5A7B-4ECF-9021-A06DB6888FC4}" type="presOf" srcId="{E471C6DC-CE34-4D0B-AD40-A8577AE29D0F}" destId="{29417CED-A8DD-4BEB-8F68-41C1BB19EE7E}" srcOrd="0" destOrd="0" presId="urn:microsoft.com/office/officeart/2005/8/layout/vList2"/>
    <dgm:cxn modelId="{CC72855B-E379-442B-B195-36D0FC91F8FD}" type="presOf" srcId="{BBF128EB-75DA-4F13-A405-38D118F877D3}" destId="{EB996B64-283D-46B7-A01D-D1B7D699E0D7}" srcOrd="0" destOrd="0" presId="urn:microsoft.com/office/officeart/2005/8/layout/vList2"/>
    <dgm:cxn modelId="{3A28AA44-E505-49E0-994A-515241E042B9}" srcId="{92FD0C9B-E06B-4DF1-A94A-DA8C56422D86}" destId="{50521A53-0E27-4EA1-9D2E-0DFA99234CB0}" srcOrd="1" destOrd="0" parTransId="{AE80C5C0-030C-4919-A408-CD26ED410A76}" sibTransId="{697969D0-0371-400C-B89E-DC0533963E23}"/>
    <dgm:cxn modelId="{7FE7C01E-E70A-45FB-ADDB-D77ECEE22ACE}" type="presOf" srcId="{B86C8F75-24C7-4872-8AAF-323A11E95192}" destId="{6370C99E-1222-4DDB-9235-81D6A782C33F}" srcOrd="0" destOrd="0" presId="urn:microsoft.com/office/officeart/2005/8/layout/vList2"/>
    <dgm:cxn modelId="{65E367DE-C263-42CB-9B9D-E93177057EFA}" type="presOf" srcId="{950CB3CB-06C9-41FD-A9D5-6106F338E83C}" destId="{EAEA2536-413D-47D0-8391-80DE20F867A7}" srcOrd="0" destOrd="0" presId="urn:microsoft.com/office/officeart/2005/8/layout/vList2"/>
    <dgm:cxn modelId="{D8C5F27B-267D-4942-ACBB-87D53941549A}" type="presOf" srcId="{92FD0C9B-E06B-4DF1-A94A-DA8C56422D86}" destId="{42BF7E35-9E33-47E6-BB07-5CECA26F2A3C}" srcOrd="0" destOrd="0" presId="urn:microsoft.com/office/officeart/2005/8/layout/vList2"/>
    <dgm:cxn modelId="{A480E456-6603-4C41-A456-59804AAD7CF9}" srcId="{48E4258A-5255-409A-960A-F81BA53AB902}" destId="{BBF128EB-75DA-4F13-A405-38D118F877D3}" srcOrd="0" destOrd="0" parTransId="{70143BA2-0F75-40BF-984D-DE59C89DF74C}" sibTransId="{37EA2A5B-3353-4FB9-A992-DB35F47DE609}"/>
    <dgm:cxn modelId="{28ECA873-D4E9-4430-9BD6-7CFD54400F55}" type="presParOf" srcId="{8052AD06-DD26-4F28-856E-CB0635D65025}" destId="{42BF7E35-9E33-47E6-BB07-5CECA26F2A3C}" srcOrd="0" destOrd="0" presId="urn:microsoft.com/office/officeart/2005/8/layout/vList2"/>
    <dgm:cxn modelId="{1F5EBF38-FE9F-4A2C-9FAC-4A00112E830E}" type="presParOf" srcId="{8052AD06-DD26-4F28-856E-CB0635D65025}" destId="{6370C99E-1222-4DDB-9235-81D6A782C33F}" srcOrd="1" destOrd="0" presId="urn:microsoft.com/office/officeart/2005/8/layout/vList2"/>
    <dgm:cxn modelId="{F790F923-2374-4743-A40C-1792B5157881}" type="presParOf" srcId="{8052AD06-DD26-4F28-856E-CB0635D65025}" destId="{611B8626-C3BC-43E1-9223-ED0279A8545D}" srcOrd="2" destOrd="0" presId="urn:microsoft.com/office/officeart/2005/8/layout/vList2"/>
    <dgm:cxn modelId="{14618963-387E-495E-ABF7-4AC35335A539}" type="presParOf" srcId="{8052AD06-DD26-4F28-856E-CB0635D65025}" destId="{EB996B64-283D-46B7-A01D-D1B7D699E0D7}" srcOrd="3" destOrd="0" presId="urn:microsoft.com/office/officeart/2005/8/layout/vList2"/>
    <dgm:cxn modelId="{EF231BA4-62BB-459D-B1C5-407A0D1FDC19}" type="presParOf" srcId="{8052AD06-DD26-4F28-856E-CB0635D65025}" destId="{29417CED-A8DD-4BEB-8F68-41C1BB19EE7E}" srcOrd="4" destOrd="0" presId="urn:microsoft.com/office/officeart/2005/8/layout/vList2"/>
    <dgm:cxn modelId="{78D73F2A-32CF-45DD-9BDD-3A2DE5600078}" type="presParOf" srcId="{8052AD06-DD26-4F28-856E-CB0635D65025}" destId="{EAEA2536-413D-47D0-8391-80DE20F867A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02D33E-3FBD-43FB-B440-A8BB83DE7D1D}" type="datetimeFigureOut">
              <a:rPr lang="cs-CZ" smtClean="0"/>
              <a:pPr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787740-0643-41B5-902F-34B0D168943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266574720-zavislosti/210572231070006-zavislost-na-drogach/" TargetMode="External"/><Relationship Id="rId2" Type="http://schemas.openxmlformats.org/officeDocument/2006/relationships/hyperlink" Target="http://www.ceskatelevize.cz/porady/10266574720-zavislosti/210572231070007-zavislost-na-alkoholu/video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sychiatrie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4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2. polovina 20. století: rozmach </a:t>
            </a:r>
            <a:r>
              <a:rPr lang="cs-CZ" dirty="0" err="1" smtClean="0">
                <a:solidFill>
                  <a:srgbClr val="00B050"/>
                </a:solidFill>
              </a:rPr>
              <a:t>psychofarmakoterapie</a:t>
            </a:r>
            <a:r>
              <a:rPr lang="cs-CZ" dirty="0" smtClean="0">
                <a:solidFill>
                  <a:srgbClr val="00B050"/>
                </a:solidFill>
              </a:rPr>
              <a:t>, psychoterapie, sociální přístupy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u="sng" dirty="0" smtClean="0"/>
              <a:t>Současnost</a:t>
            </a:r>
            <a:r>
              <a:rPr lang="cs-CZ" dirty="0" smtClean="0"/>
              <a:t>: zobrazovací metody, hledání genetických a biochemických znaků</a:t>
            </a:r>
          </a:p>
        </p:txBody>
      </p:sp>
    </p:spTree>
    <p:extLst>
      <p:ext uri="{BB962C8B-B14F-4D97-AF65-F5344CB8AC3E}">
        <p14:creationId xmlns:p14="http://schemas.microsoft.com/office/powerpoint/2010/main" val="7224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ORGANIZACE PSYCHIATRICKÉ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LŮŽKOVÁ PÉČE</a:t>
            </a:r>
          </a:p>
          <a:p>
            <a:r>
              <a:rPr lang="cs-CZ" dirty="0" smtClean="0"/>
              <a:t>Psychiatrická nemocnice. Psychiatrické oddělení.</a:t>
            </a:r>
          </a:p>
          <a:p>
            <a:pPr marL="0" indent="0">
              <a:buNone/>
            </a:pPr>
            <a:r>
              <a:rPr lang="cs-CZ" dirty="0" smtClean="0"/>
              <a:t>AMBULANTNÍ PÉČE, Ambulance</a:t>
            </a:r>
          </a:p>
          <a:p>
            <a:r>
              <a:rPr lang="cs-CZ" dirty="0" smtClean="0"/>
              <a:t>Psychiatrická</a:t>
            </a:r>
          </a:p>
          <a:p>
            <a:r>
              <a:rPr lang="cs-CZ" dirty="0" err="1" smtClean="0"/>
              <a:t>Gerontopsychiatrická</a:t>
            </a:r>
            <a:endParaRPr lang="cs-CZ" dirty="0" smtClean="0"/>
          </a:p>
          <a:p>
            <a:r>
              <a:rPr lang="cs-CZ" dirty="0" err="1" smtClean="0"/>
              <a:t>Adiktologická</a:t>
            </a:r>
            <a:endParaRPr lang="cs-CZ" dirty="0" smtClean="0"/>
          </a:p>
          <a:p>
            <a:r>
              <a:rPr lang="cs-CZ" dirty="0" smtClean="0"/>
              <a:t>Dětské a dorostové psychiatrie</a:t>
            </a:r>
          </a:p>
          <a:p>
            <a:r>
              <a:rPr lang="cs-CZ" dirty="0" smtClean="0"/>
              <a:t>Poruch příjmu potravy</a:t>
            </a:r>
          </a:p>
          <a:p>
            <a:r>
              <a:rPr lang="cs-CZ" dirty="0" smtClean="0"/>
              <a:t>Sexuologická</a:t>
            </a:r>
          </a:p>
          <a:p>
            <a:r>
              <a:rPr lang="cs-CZ" dirty="0" smtClean="0"/>
              <a:t>Psychoterapeutická a </a:t>
            </a:r>
            <a:r>
              <a:rPr lang="cs-CZ" dirty="0" err="1" smtClean="0"/>
              <a:t>amb.klinických</a:t>
            </a:r>
            <a:r>
              <a:rPr lang="cs-CZ" dirty="0" smtClean="0"/>
              <a:t> psychologů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9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PSYCHIATRICKÉ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KOMUNITNÍ PÉČE</a:t>
            </a:r>
          </a:p>
          <a:p>
            <a:r>
              <a:rPr lang="cs-CZ" dirty="0" smtClean="0"/>
              <a:t>Krizové centrum</a:t>
            </a:r>
          </a:p>
          <a:p>
            <a:r>
              <a:rPr lang="cs-CZ" dirty="0" smtClean="0"/>
              <a:t>Denní stacionář (psychiatrický, AT, dětský</a:t>
            </a:r>
            <a:r>
              <a:rPr lang="cs-CZ" dirty="0" smtClean="0"/>
              <a:t>...)</a:t>
            </a:r>
          </a:p>
          <a:p>
            <a:r>
              <a:rPr lang="cs-CZ" dirty="0" smtClean="0"/>
              <a:t>CDZ, MDT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SOCIÁLNÍ A REHABILITAČNÍ PÉČE</a:t>
            </a:r>
          </a:p>
          <a:p>
            <a:r>
              <a:rPr lang="cs-CZ" dirty="0" smtClean="0"/>
              <a:t>Chráněné a rehabilitační dílny</a:t>
            </a:r>
          </a:p>
          <a:p>
            <a:r>
              <a:rPr lang="cs-CZ" dirty="0" smtClean="0"/>
              <a:t>Chráněné a podporované bydlení</a:t>
            </a:r>
          </a:p>
          <a:p>
            <a:r>
              <a:rPr lang="cs-CZ" dirty="0" smtClean="0"/>
              <a:t>Domy a byty na půl cesty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14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PSYCHIATRICKÉ VYŠETŘENÍ,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 lnSpcReduction="10000"/>
          </a:bodyPr>
          <a:lstStyle/>
          <a:p>
            <a:r>
              <a:rPr lang="cs-CZ" dirty="0" smtClean="0"/>
              <a:t>Rodinná anamnéza</a:t>
            </a:r>
          </a:p>
          <a:p>
            <a:r>
              <a:rPr lang="cs-CZ" dirty="0" smtClean="0"/>
              <a:t>Osobní anamnéza</a:t>
            </a:r>
          </a:p>
          <a:p>
            <a:r>
              <a:rPr lang="cs-CZ" dirty="0" smtClean="0"/>
              <a:t>Alergie</a:t>
            </a:r>
          </a:p>
          <a:p>
            <a:r>
              <a:rPr lang="cs-CZ" dirty="0" smtClean="0"/>
              <a:t>Gynekologická a.</a:t>
            </a:r>
          </a:p>
          <a:p>
            <a:r>
              <a:rPr lang="cs-CZ" dirty="0" smtClean="0"/>
              <a:t>Farmakologická a.</a:t>
            </a:r>
          </a:p>
          <a:p>
            <a:r>
              <a:rPr lang="cs-CZ" dirty="0" smtClean="0"/>
              <a:t>Dětství</a:t>
            </a:r>
          </a:p>
          <a:p>
            <a:r>
              <a:rPr lang="cs-CZ" dirty="0" smtClean="0"/>
              <a:t>Školní a pracovní anamnéza</a:t>
            </a:r>
          </a:p>
          <a:p>
            <a:r>
              <a:rPr lang="cs-CZ" dirty="0" smtClean="0"/>
              <a:t>Sexuální a. </a:t>
            </a:r>
          </a:p>
          <a:p>
            <a:r>
              <a:rPr lang="cs-CZ" dirty="0" smtClean="0"/>
              <a:t>Sociální a.</a:t>
            </a:r>
          </a:p>
          <a:p>
            <a:r>
              <a:rPr lang="cs-CZ" dirty="0" smtClean="0"/>
              <a:t>Vojenská služba</a:t>
            </a:r>
          </a:p>
          <a:p>
            <a:r>
              <a:rPr lang="cs-CZ" dirty="0" smtClean="0"/>
              <a:t>Kriminální a.</a:t>
            </a:r>
          </a:p>
          <a:p>
            <a:r>
              <a:rPr lang="cs-CZ" dirty="0" smtClean="0"/>
              <a:t>Řidičský průkaz, zbrojní pas</a:t>
            </a:r>
          </a:p>
          <a:p>
            <a:r>
              <a:rPr lang="cs-CZ" dirty="0" smtClean="0"/>
              <a:t>Zájmy</a:t>
            </a:r>
          </a:p>
          <a:p>
            <a:r>
              <a:rPr lang="cs-CZ" dirty="0" smtClean="0"/>
              <a:t>Abusus, návyková a.</a:t>
            </a:r>
          </a:p>
          <a:p>
            <a:r>
              <a:rPr lang="cs-CZ" dirty="0" smtClean="0"/>
              <a:t>Povaha</a:t>
            </a:r>
          </a:p>
          <a:p>
            <a:r>
              <a:rPr lang="cs-CZ" dirty="0" smtClean="0"/>
              <a:t>Psychiatrická 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6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PSYCHIATRICKÉ VYŠETŘENÍ</a:t>
            </a:r>
            <a:r>
              <a:rPr lang="cs-CZ" dirty="0" smtClean="0"/>
              <a:t>, Nynější 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Popis a průběh potíží pacienta, cílené otázky vyšetřujícího</a:t>
            </a:r>
          </a:p>
          <a:p>
            <a:r>
              <a:rPr lang="cs-CZ" dirty="0" smtClean="0"/>
              <a:t>Objektivní anamnéza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PSYCHIATRICKÉ VYŠETŘENÍ</a:t>
            </a:r>
            <a:r>
              <a:rPr lang="cs-CZ" dirty="0" smtClean="0"/>
              <a:t>, Současný psychický stav (SPP)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Zjev, způsob příchodu k vyšetřujícímu</a:t>
            </a:r>
          </a:p>
          <a:p>
            <a:r>
              <a:rPr lang="cs-CZ" dirty="0" smtClean="0"/>
              <a:t>Vědomí</a:t>
            </a:r>
          </a:p>
          <a:p>
            <a:r>
              <a:rPr lang="cs-CZ" dirty="0" smtClean="0"/>
              <a:t>Orientace (osoba, místo, čas, situace)</a:t>
            </a:r>
          </a:p>
          <a:p>
            <a:r>
              <a:rPr lang="cs-CZ" dirty="0" smtClean="0"/>
              <a:t>Psychomotorické tempo</a:t>
            </a:r>
          </a:p>
          <a:p>
            <a:r>
              <a:rPr lang="cs-CZ" dirty="0" smtClean="0"/>
              <a:t>Řeč</a:t>
            </a:r>
          </a:p>
          <a:p>
            <a:r>
              <a:rPr lang="cs-CZ" dirty="0" smtClean="0"/>
              <a:t>Kvalita kontaktu, spontaneita, obsáhlost projevu</a:t>
            </a:r>
          </a:p>
          <a:p>
            <a:r>
              <a:rPr lang="cs-CZ" dirty="0" smtClean="0"/>
              <a:t>Ladění, emoční přiléhavost</a:t>
            </a:r>
          </a:p>
          <a:p>
            <a:r>
              <a:rPr lang="cs-CZ" dirty="0" smtClean="0"/>
              <a:t>Koncentrace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7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PSYCHIATRICKÉ VYŠETŘENÍ, Současný psychický stav (SPP)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Spánek</a:t>
            </a:r>
          </a:p>
          <a:p>
            <a:r>
              <a:rPr lang="cs-CZ" dirty="0" smtClean="0"/>
              <a:t>Myšlení, souvislost</a:t>
            </a:r>
          </a:p>
          <a:p>
            <a:r>
              <a:rPr lang="cs-CZ" dirty="0" smtClean="0"/>
              <a:t>Vnímání, přítomnost nereálných smyslových vjemů</a:t>
            </a:r>
          </a:p>
          <a:p>
            <a:r>
              <a:rPr lang="cs-CZ" dirty="0" smtClean="0"/>
              <a:t>Kognitivní funkce</a:t>
            </a:r>
          </a:p>
          <a:p>
            <a:r>
              <a:rPr lang="cs-CZ" dirty="0" smtClean="0"/>
              <a:t>Přítomnost suicidálních úvah</a:t>
            </a:r>
          </a:p>
          <a:p>
            <a:r>
              <a:rPr lang="cs-CZ" dirty="0" smtClean="0"/>
              <a:t>Náhled – zda je pacient vědom chorobností svého stavu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8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PŘÍZNAKY DUŠEVNÍCH PORUCH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Poruchy vědomí: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Kvantitativní:</a:t>
            </a:r>
          </a:p>
          <a:p>
            <a:pPr marL="834390" lvl="1" indent="-514350"/>
            <a:r>
              <a:rPr lang="cs-CZ" dirty="0" smtClean="0"/>
              <a:t>Somnolence</a:t>
            </a:r>
          </a:p>
          <a:p>
            <a:pPr marL="834390" lvl="1" indent="-514350"/>
            <a:r>
              <a:rPr lang="cs-CZ" dirty="0" err="1" smtClean="0"/>
              <a:t>Sopor</a:t>
            </a:r>
            <a:endParaRPr lang="cs-CZ" dirty="0" smtClean="0"/>
          </a:p>
          <a:p>
            <a:pPr marL="834390" lvl="1" indent="-514350"/>
            <a:r>
              <a:rPr lang="cs-CZ" dirty="0" smtClean="0"/>
              <a:t>Kóma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Kvalitativní:</a:t>
            </a:r>
          </a:p>
          <a:p>
            <a:pPr marL="834390" lvl="1" indent="-514350"/>
            <a:r>
              <a:rPr lang="cs-CZ" dirty="0" smtClean="0"/>
              <a:t>Delirium</a:t>
            </a:r>
          </a:p>
          <a:p>
            <a:pPr marL="834390" lvl="1" indent="-514350"/>
            <a:r>
              <a:rPr lang="cs-CZ" dirty="0" smtClean="0"/>
              <a:t>Obnubilace = mrákotný stav</a:t>
            </a:r>
          </a:p>
        </p:txBody>
      </p:sp>
    </p:spTree>
    <p:extLst>
      <p:ext uri="{BB962C8B-B14F-4D97-AF65-F5344CB8AC3E}">
        <p14:creationId xmlns:p14="http://schemas.microsoft.com/office/powerpoint/2010/main" val="4132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PŘÍZNAKY DUŠEVNÍCH PORUCH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Poruchy vnímání:</a:t>
            </a:r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ILUZE </a:t>
            </a:r>
            <a:r>
              <a:rPr lang="cs-CZ" dirty="0" smtClean="0"/>
              <a:t>= zkreslení vjemu</a:t>
            </a:r>
          </a:p>
          <a:p>
            <a:pPr marL="0" indent="0">
              <a:buNone/>
            </a:pPr>
            <a:r>
              <a:rPr lang="cs-CZ" sz="1800" dirty="0"/>
              <a:t>http://technet.idnes.cz/nejlepsi-opticke-iluze-ze-kterych-vam-budou-oci-prechazet-p3z-/tec_technika.aspx?c=A100512_114855_tec_technika_pka</a:t>
            </a:r>
            <a:endParaRPr lang="cs-CZ" sz="1800" dirty="0" smtClean="0"/>
          </a:p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HALUCINACE </a:t>
            </a:r>
            <a:r>
              <a:rPr lang="cs-CZ" dirty="0" smtClean="0"/>
              <a:t>= klamný vjem vzniklý bez reálného podnětu</a:t>
            </a:r>
          </a:p>
          <a:p>
            <a:pPr lvl="1"/>
            <a:r>
              <a:rPr lang="cs-CZ" sz="2400" dirty="0" smtClean="0"/>
              <a:t>Sluchové, zrakové, čichové, chuťové, hmatové</a:t>
            </a:r>
          </a:p>
          <a:p>
            <a:pPr marL="365760" lvl="1" indent="0">
              <a:buNone/>
            </a:pPr>
            <a:endParaRPr lang="cs-CZ" sz="2800" dirty="0"/>
          </a:p>
          <a:p>
            <a:r>
              <a:rPr lang="cs-CZ" sz="3100" dirty="0" smtClean="0">
                <a:solidFill>
                  <a:srgbClr val="00B050"/>
                </a:solidFill>
              </a:rPr>
              <a:t>Sluchové imperativní halucinace</a:t>
            </a:r>
            <a:r>
              <a:rPr lang="cs-CZ" sz="3100" dirty="0" smtClean="0"/>
              <a:t> = hlasy nutí pacienta něco provést</a:t>
            </a:r>
          </a:p>
          <a:p>
            <a:r>
              <a:rPr lang="cs-CZ" sz="3100" dirty="0">
                <a:solidFill>
                  <a:srgbClr val="00B050"/>
                </a:solidFill>
              </a:rPr>
              <a:t>Intrapsychické halucinace </a:t>
            </a:r>
            <a:r>
              <a:rPr lang="cs-CZ" sz="3100" dirty="0"/>
              <a:t>= </a:t>
            </a:r>
            <a:r>
              <a:rPr lang="cs-CZ" sz="3100" dirty="0" smtClean="0"/>
              <a:t>pacient má </a:t>
            </a:r>
            <a:r>
              <a:rPr lang="cs-CZ" sz="3100" dirty="0"/>
              <a:t>pocit odnímání nebo vkládání </a:t>
            </a:r>
            <a:r>
              <a:rPr lang="cs-CZ" sz="3100" dirty="0" smtClean="0"/>
              <a:t>myšlenek</a:t>
            </a:r>
          </a:p>
          <a:p>
            <a:r>
              <a:rPr lang="cs-CZ" sz="3100" dirty="0" smtClean="0">
                <a:solidFill>
                  <a:srgbClr val="00B050"/>
                </a:solidFill>
              </a:rPr>
              <a:t>Halucinatorní chování</a:t>
            </a:r>
            <a:endParaRPr lang="cs-CZ" sz="31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3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PŘÍZNAKY DUŠEVNÍCH PORUCH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Poruchy </a:t>
            </a:r>
            <a:r>
              <a:rPr lang="cs-CZ" dirty="0" smtClean="0">
                <a:solidFill>
                  <a:srgbClr val="FF0000"/>
                </a:solidFill>
              </a:rPr>
              <a:t>myšlení:</a:t>
            </a:r>
          </a:p>
          <a:p>
            <a:r>
              <a:rPr lang="cs-CZ" dirty="0" smtClean="0"/>
              <a:t>Zpomalené myšlení</a:t>
            </a:r>
          </a:p>
          <a:p>
            <a:r>
              <a:rPr lang="cs-CZ" dirty="0" smtClean="0"/>
              <a:t>ZÁRAZ</a:t>
            </a:r>
          </a:p>
          <a:p>
            <a:r>
              <a:rPr lang="cs-CZ" dirty="0" smtClean="0"/>
              <a:t>MUTISMUS</a:t>
            </a:r>
          </a:p>
          <a:p>
            <a:r>
              <a:rPr lang="cs-CZ" dirty="0" smtClean="0"/>
              <a:t>Zrychlené myšlení, myšlenkový trysk</a:t>
            </a:r>
          </a:p>
          <a:p>
            <a:r>
              <a:rPr lang="cs-CZ" dirty="0" smtClean="0"/>
              <a:t>INKOHERENTNÍ MYŠLENÍ = nesouvislé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BLUD = </a:t>
            </a:r>
            <a:r>
              <a:rPr lang="cs-CZ" dirty="0" smtClean="0"/>
              <a:t>nejzávažnější obsahová porucha myšlení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Expanzivní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Depresivní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Paranoidní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45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 - kvíz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495800"/>
          </a:xfrm>
        </p:spPr>
        <p:txBody>
          <a:bodyPr numCol="2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Psychiatrie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Psychoterapie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Psychologie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Psychopatie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lphaUcPeriod"/>
            </a:pPr>
            <a:r>
              <a:rPr lang="cs-CZ" sz="2200" dirty="0" smtClean="0"/>
              <a:t>Soubor verbálních i neverbálních </a:t>
            </a:r>
            <a:r>
              <a:rPr lang="cs-CZ" sz="2200" dirty="0"/>
              <a:t>komunikačních technik užívaných k zvýšení duševního </a:t>
            </a:r>
            <a:r>
              <a:rPr lang="cs-CZ" sz="2200" dirty="0" smtClean="0"/>
              <a:t>zdraví</a:t>
            </a:r>
            <a:endParaRPr lang="cs-CZ" sz="2200" dirty="0"/>
          </a:p>
          <a:p>
            <a:pPr marL="514350" indent="-514350">
              <a:buFont typeface="+mj-lt"/>
              <a:buAutoNum type="alphaUcPeriod"/>
            </a:pPr>
            <a:r>
              <a:rPr lang="cs-CZ" sz="2200" dirty="0" smtClean="0"/>
              <a:t>Obor </a:t>
            </a:r>
            <a:r>
              <a:rPr lang="cs-CZ" sz="2200" dirty="0"/>
              <a:t>zabývající se duševními vlastnostmi, procesy a stavy i jejich příčinami a </a:t>
            </a:r>
            <a:r>
              <a:rPr lang="cs-CZ" sz="2200" dirty="0" smtClean="0"/>
              <a:t>projevy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200" dirty="0" smtClean="0"/>
              <a:t>Obecně porucha osobnosti</a:t>
            </a:r>
          </a:p>
          <a:p>
            <a:pPr marL="514350" indent="-514350">
              <a:buFont typeface="+mj-lt"/>
              <a:buAutoNum type="alphaUcPeriod"/>
            </a:pPr>
            <a:r>
              <a:rPr lang="cs-CZ" sz="2200" dirty="0" smtClean="0"/>
              <a:t>Lékařský </a:t>
            </a:r>
            <a:r>
              <a:rPr lang="cs-CZ" sz="2200" dirty="0"/>
              <a:t>obor zabývající se příčinami, diagnostikou, léčením a prevencí duševních poruch</a:t>
            </a:r>
            <a:endParaRPr lang="cs-CZ" sz="2200" dirty="0" smtClean="0"/>
          </a:p>
          <a:p>
            <a:pPr marL="514350" indent="-514350">
              <a:buFont typeface="+mj-lt"/>
              <a:buAutoNum type="alphaUcPeriod"/>
            </a:pPr>
            <a:endParaRPr lang="cs-CZ" sz="2000" dirty="0"/>
          </a:p>
          <a:p>
            <a:pPr marL="514350" indent="-514350">
              <a:buFont typeface="+mj-lt"/>
              <a:buAutoNum type="alphaUcPeriod"/>
            </a:pP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8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PŘÍZNAKY DUŠEVNÍCH PORUCH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Poruchy </a:t>
            </a:r>
            <a:r>
              <a:rPr lang="cs-CZ" dirty="0" smtClean="0">
                <a:solidFill>
                  <a:srgbClr val="FF0000"/>
                </a:solidFill>
              </a:rPr>
              <a:t>nálady:</a:t>
            </a:r>
          </a:p>
          <a:p>
            <a:r>
              <a:rPr lang="cs-CZ" dirty="0" smtClean="0"/>
              <a:t>Depresivní</a:t>
            </a:r>
          </a:p>
          <a:p>
            <a:r>
              <a:rPr lang="cs-CZ" dirty="0" smtClean="0"/>
              <a:t>Manická</a:t>
            </a:r>
          </a:p>
          <a:p>
            <a:endParaRPr lang="cs-CZ" dirty="0"/>
          </a:p>
          <a:p>
            <a:r>
              <a:rPr lang="cs-CZ" dirty="0" smtClean="0"/>
              <a:t>FOBIE=vtíravý strach z konkrétní věci nebo situace</a:t>
            </a:r>
          </a:p>
          <a:p>
            <a:r>
              <a:rPr lang="cs-CZ" dirty="0" smtClean="0"/>
              <a:t>ANXIETA, ÚZKOST – obavy nemají zřetelný předmět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1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PŘÍZNAKY DUŠEVNÍCH PORUCH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Poruchy </a:t>
            </a:r>
            <a:r>
              <a:rPr lang="cs-CZ" dirty="0" smtClean="0">
                <a:solidFill>
                  <a:srgbClr val="FF0000"/>
                </a:solidFill>
              </a:rPr>
              <a:t>volního jednání:</a:t>
            </a:r>
          </a:p>
          <a:p>
            <a:r>
              <a:rPr lang="cs-CZ" dirty="0" smtClean="0"/>
              <a:t>ABULIE –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ztráta vůle</a:t>
            </a:r>
          </a:p>
          <a:p>
            <a:r>
              <a:rPr lang="cs-CZ" dirty="0" smtClean="0"/>
              <a:t>NUTKAVÉ OBSEDANTNÍ JEDNÁNÍ – opakovaně provádí různé rituály</a:t>
            </a:r>
          </a:p>
          <a:p>
            <a:r>
              <a:rPr lang="cs-CZ" dirty="0" smtClean="0"/>
              <a:t>IMPULZIVNÍ JEDNÁNÍ – náhlý nápad je realizován okamžitě, bez rozmyslu a zábran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3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PŘÍZNAKY DUŠEVNÍCH PORUCH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Poruchy </a:t>
            </a:r>
            <a:r>
              <a:rPr lang="cs-CZ" dirty="0" smtClean="0">
                <a:solidFill>
                  <a:srgbClr val="FF0000"/>
                </a:solidFill>
              </a:rPr>
              <a:t>motoriky:</a:t>
            </a:r>
          </a:p>
          <a:p>
            <a:r>
              <a:rPr lang="cs-CZ" dirty="0" smtClean="0"/>
              <a:t>Psychomotorické tempo – snížené x zvýšené</a:t>
            </a:r>
          </a:p>
          <a:p>
            <a:r>
              <a:rPr lang="cs-CZ" dirty="0" smtClean="0"/>
              <a:t>STUPOR – útlum pohybových projevů</a:t>
            </a:r>
          </a:p>
          <a:p>
            <a:r>
              <a:rPr lang="cs-CZ" dirty="0" smtClean="0"/>
              <a:t>AGITOVANOST – vystupňovaná neúčelná hyperaktivita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1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PŘÍZNAKY DUŠEVNÍCH PORUCH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Poruchy </a:t>
            </a:r>
            <a:r>
              <a:rPr lang="cs-CZ" dirty="0" smtClean="0">
                <a:solidFill>
                  <a:srgbClr val="FF0000"/>
                </a:solidFill>
              </a:rPr>
              <a:t>paměti:</a:t>
            </a:r>
          </a:p>
          <a:p>
            <a:r>
              <a:rPr lang="cs-CZ" dirty="0" smtClean="0"/>
              <a:t>AMNÉZIE: ztráta vzpomínek na určitý časový úsek</a:t>
            </a:r>
          </a:p>
          <a:p>
            <a:r>
              <a:rPr lang="cs-CZ" dirty="0" smtClean="0"/>
              <a:t>KONFABULACE: bezděčné zakrývání výpadků paměti vymýšlením si nepravdivých údajů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Poruchy intelektu: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Primární vrození – MENTÁLNÍ RETARDACE</a:t>
            </a:r>
          </a:p>
          <a:p>
            <a:r>
              <a:rPr lang="cs-CZ" dirty="0" smtClean="0"/>
              <a:t>DEMENCE – postupný úbytek intelektu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6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JEDNÁ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 paranoidním pacientem?</a:t>
            </a:r>
          </a:p>
          <a:p>
            <a:r>
              <a:rPr lang="cs-CZ" dirty="0" smtClean="0"/>
              <a:t>S depresivním pacientem?</a:t>
            </a:r>
          </a:p>
          <a:p>
            <a:r>
              <a:rPr lang="cs-CZ" dirty="0" smtClean="0"/>
              <a:t>S dementním pacientem?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2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delirium?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blud?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zjišťujeme, zda má pacient halucinace?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Vyjmenuj kvantitativní poruchy vědomí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zjišťujeme dotazy na základní údaje (např. datum)?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je rozdíl mezi strachem a úzkostí?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se jmenuje syndrom, jehož součástí je přesvědčení o vlastní špatnosti?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se nazývá doplňování mezer v paměti smyšlenkami?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Proč pacient zaujímá naslouchací postoje?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Jaký je rozdíl mezi demencí a mentální retardací?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to jsou intrapsychické halucinace?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vypadá </a:t>
            </a:r>
            <a:r>
              <a:rPr lang="cs-CZ" dirty="0" err="1" smtClean="0"/>
              <a:t>stupor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44629" cy="21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8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ORGANICKÉ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PŘÍČINY: atrofie, zánět, nádor, zranění, poruchy výživy mozku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Dementní syndrom? 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ALZHEIMEROVA </a:t>
            </a:r>
            <a:r>
              <a:rPr lang="cs-CZ" sz="2800" dirty="0" smtClean="0">
                <a:solidFill>
                  <a:srgbClr val="00B050"/>
                </a:solidFill>
              </a:rPr>
              <a:t>CHOROBA</a:t>
            </a:r>
          </a:p>
          <a:p>
            <a:r>
              <a:rPr lang="cs-CZ" sz="2800" dirty="0" smtClean="0"/>
              <a:t>Korová atrofie, úbytek acetylcholinu</a:t>
            </a:r>
          </a:p>
          <a:p>
            <a:r>
              <a:rPr lang="cs-CZ" sz="2800" dirty="0" smtClean="0"/>
              <a:t>Plíživý začátek s pomalým zhoršováním paměti a inteligence</a:t>
            </a:r>
          </a:p>
          <a:p>
            <a:r>
              <a:rPr lang="cs-CZ" sz="2800" b="1" dirty="0" smtClean="0"/>
              <a:t>Psychoterapie:</a:t>
            </a:r>
            <a:r>
              <a:rPr lang="cs-CZ" sz="2800" dirty="0" smtClean="0"/>
              <a:t> udržet pacient v přirozeném prostředí, stálá mírná stimulace</a:t>
            </a:r>
          </a:p>
          <a:p>
            <a:r>
              <a:rPr lang="cs-CZ" sz="2800" b="1" dirty="0" smtClean="0"/>
              <a:t>Farmakoterapie</a:t>
            </a:r>
            <a:r>
              <a:rPr lang="cs-CZ" sz="2800" dirty="0" smtClean="0"/>
              <a:t>: </a:t>
            </a:r>
            <a:r>
              <a:rPr lang="cs-CZ" sz="2800" dirty="0" err="1" smtClean="0"/>
              <a:t>kognitiva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755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ORGANICKÉ </a:t>
            </a:r>
            <a:r>
              <a:rPr lang="cs-CZ" dirty="0" smtClean="0"/>
              <a:t>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VASKULÁRNÍ DEMENCE</a:t>
            </a:r>
          </a:p>
          <a:p>
            <a:r>
              <a:rPr lang="cs-CZ" sz="2800" dirty="0" smtClean="0"/>
              <a:t>vzniká po infarktech mozku, předchozí ischemické příhody, hypertenze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DELIRIUM</a:t>
            </a:r>
            <a:endParaRPr lang="cs-CZ" sz="2800" dirty="0">
              <a:solidFill>
                <a:srgbClr val="00B050"/>
              </a:solidFill>
            </a:endParaRPr>
          </a:p>
          <a:p>
            <a:r>
              <a:rPr lang="cs-CZ" dirty="0" smtClean="0"/>
              <a:t>Často doprovází závažná somatická onemocnění</a:t>
            </a:r>
          </a:p>
          <a:p>
            <a:r>
              <a:rPr lang="cs-CZ" dirty="0" smtClean="0"/>
              <a:t>Porušené vědomí, zhoršená pozornost, porucha vnímání, myšlení, motoriky, porucha diurnálních cyklů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5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37442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5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ALKOHOLISMUS, TOXIKOMANIE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Psychoaktivní látka: ovlivňuje </a:t>
            </a:r>
            <a:r>
              <a:rPr lang="cs-CZ" dirty="0" err="1" smtClean="0"/>
              <a:t>psychicku</a:t>
            </a:r>
            <a:r>
              <a:rPr lang="cs-CZ" dirty="0" smtClean="0"/>
              <a:t> jakýmkoliv způsobem</a:t>
            </a:r>
          </a:p>
          <a:p>
            <a:r>
              <a:rPr lang="cs-CZ" dirty="0" smtClean="0"/>
              <a:t>Závislost FYZICKÁ x PSYCHICKÁ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Akutní intoxikace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Škodlivé užívání: </a:t>
            </a:r>
            <a:r>
              <a:rPr lang="cs-CZ" dirty="0" smtClean="0"/>
              <a:t>zneužívání psychoaktivní látky vede k zdravotním komplikacím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519" y="3101467"/>
            <a:ext cx="2448272" cy="153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7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Psychiatrie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3200" dirty="0"/>
              <a:t>Lékařský obor zabývající se příčinami, diagnostikou, léčením a prevencí duševních </a:t>
            </a:r>
            <a:r>
              <a:rPr lang="cs-CZ" sz="3200" dirty="0" smtClean="0"/>
              <a:t>poruch.</a:t>
            </a:r>
            <a:endParaRPr lang="cs-CZ" sz="32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238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7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ALKOHOLISMUS, TOXIKOMANIE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Syndrom závislosti:</a:t>
            </a:r>
          </a:p>
          <a:p>
            <a:r>
              <a:rPr lang="cs-CZ" dirty="0" smtClean="0"/>
              <a:t>Silná touha = </a:t>
            </a:r>
            <a:r>
              <a:rPr lang="cs-CZ" dirty="0" err="1" smtClean="0"/>
              <a:t>craving</a:t>
            </a:r>
            <a:endParaRPr lang="cs-CZ" dirty="0" smtClean="0"/>
          </a:p>
          <a:p>
            <a:r>
              <a:rPr lang="cs-CZ" dirty="0" smtClean="0"/>
              <a:t>Potíže při kontrole užívání</a:t>
            </a:r>
          </a:p>
          <a:p>
            <a:r>
              <a:rPr lang="cs-CZ" dirty="0" smtClean="0"/>
              <a:t>Odvykací projevy, fyzická závislost</a:t>
            </a:r>
          </a:p>
          <a:p>
            <a:r>
              <a:rPr lang="cs-CZ" dirty="0" smtClean="0"/>
              <a:t>Zvyšující se tolerance</a:t>
            </a:r>
          </a:p>
          <a:p>
            <a:r>
              <a:rPr lang="cs-CZ" dirty="0" smtClean="0"/>
              <a:t>Změna hierarchie hodnot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8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ALKOHOLISMUS, TOXIKOMANIE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Odvykací stav:</a:t>
            </a:r>
          </a:p>
          <a:p>
            <a:r>
              <a:rPr lang="cs-CZ" dirty="0" smtClean="0"/>
              <a:t>Rozvoj nejrůznějších příznaků v důsledku náhlého vysazení látky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DELIRIUM TREMENS</a:t>
            </a:r>
          </a:p>
          <a:p>
            <a:r>
              <a:rPr lang="cs-CZ" dirty="0" smtClean="0"/>
              <a:t>Porucha vědomí, neklid, dezorientace, iluzivní či halucinatorní vnímání, třes, někdy epileptické záchvaty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6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Ebrieta</a:t>
            </a:r>
            <a:r>
              <a:rPr lang="cs-CZ" dirty="0" smtClean="0"/>
              <a:t> = podnapilost, projev akutní intoxikace</a:t>
            </a:r>
          </a:p>
          <a:p>
            <a:r>
              <a:rPr lang="cs-CZ" dirty="0" smtClean="0"/>
              <a:t>Vliv alkoholu na proces zapamatování, OKÉNKA = výpadek paměti na určitý úsek podnapilosti</a:t>
            </a:r>
          </a:p>
          <a:p>
            <a:r>
              <a:rPr lang="cs-CZ" dirty="0" smtClean="0"/>
              <a:t>Problémy v sociální oblasti, deprese</a:t>
            </a:r>
          </a:p>
          <a:p>
            <a:r>
              <a:rPr lang="cs-CZ" dirty="0" smtClean="0"/>
              <a:t>Zdravotní problémy: ...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KORSAKOVOVA psychóza</a:t>
            </a:r>
            <a:r>
              <a:rPr lang="cs-CZ" dirty="0" smtClean="0"/>
              <a:t>: hrubé poruchy paměti, následně obraz trvalé demence</a:t>
            </a:r>
          </a:p>
          <a:p>
            <a:r>
              <a:rPr lang="cs-CZ" dirty="0" smtClean="0"/>
              <a:t>LÉČBA:</a:t>
            </a:r>
          </a:p>
          <a:p>
            <a:pPr lvl="1"/>
            <a:r>
              <a:rPr lang="cs-CZ" dirty="0" smtClean="0"/>
              <a:t>SKUPINOVÁ PST, RODINNÁ TERAPIE</a:t>
            </a:r>
          </a:p>
          <a:p>
            <a:pPr lvl="1"/>
            <a:r>
              <a:rPr lang="cs-CZ" b="1" dirty="0" err="1" smtClean="0"/>
              <a:t>Antabus</a:t>
            </a:r>
            <a:r>
              <a:rPr lang="cs-CZ" dirty="0" smtClean="0"/>
              <a:t> – působí </a:t>
            </a:r>
            <a:r>
              <a:rPr lang="cs-CZ" dirty="0" err="1" smtClean="0"/>
              <a:t>averzivní</a:t>
            </a:r>
            <a:r>
              <a:rPr lang="cs-CZ" dirty="0" smtClean="0"/>
              <a:t> reakci při kombinaci s alkoholem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53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Fetální alkoholový syndrom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84441"/>
            <a:ext cx="3239440" cy="389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TOXIKOMANIE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Opiáty</a:t>
            </a:r>
          </a:p>
          <a:p>
            <a:r>
              <a:rPr lang="cs-CZ" dirty="0" err="1" smtClean="0"/>
              <a:t>Kanabinoidy</a:t>
            </a:r>
            <a:endParaRPr lang="cs-CZ" dirty="0" smtClean="0"/>
          </a:p>
          <a:p>
            <a:r>
              <a:rPr lang="cs-CZ" dirty="0" smtClean="0"/>
              <a:t>Sedativa a hypnotika</a:t>
            </a:r>
          </a:p>
          <a:p>
            <a:r>
              <a:rPr lang="cs-CZ" dirty="0" smtClean="0"/>
              <a:t>Kokain</a:t>
            </a:r>
          </a:p>
          <a:p>
            <a:r>
              <a:rPr lang="cs-CZ" dirty="0" smtClean="0"/>
              <a:t>Stimulancia</a:t>
            </a:r>
          </a:p>
          <a:p>
            <a:r>
              <a:rPr lang="cs-CZ" dirty="0" smtClean="0"/>
              <a:t>Halucinogeny</a:t>
            </a:r>
          </a:p>
          <a:p>
            <a:r>
              <a:rPr lang="cs-CZ" dirty="0" smtClean="0"/>
              <a:t>Organická rozpouštědla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80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http://www.ceskatelevize.cz/porady/10266574720-zavislosti/210572231070007-zavislost-na-alkoholu/video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http://www.ceskatelevize.cz/porady/10266574720-zavislosti/210572231070006-zavislost-na-drogach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2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smtClean="0"/>
              <a:t>PŘÍZNAKY:</a:t>
            </a:r>
          </a:p>
          <a:p>
            <a:r>
              <a:rPr lang="cs-CZ" dirty="0" smtClean="0"/>
              <a:t>Slyšení vlastních myšlenek, intrapsychické halucinace</a:t>
            </a:r>
          </a:p>
          <a:p>
            <a:r>
              <a:rPr lang="cs-CZ" dirty="0" smtClean="0"/>
              <a:t>Bludy </a:t>
            </a:r>
            <a:r>
              <a:rPr lang="cs-CZ" dirty="0" err="1" smtClean="0"/>
              <a:t>kontrolovanosti</a:t>
            </a:r>
            <a:r>
              <a:rPr lang="cs-CZ" dirty="0" smtClean="0"/>
              <a:t> a ovlivňování</a:t>
            </a:r>
          </a:p>
          <a:p>
            <a:r>
              <a:rPr lang="cs-CZ" dirty="0" smtClean="0"/>
              <a:t>Halucinované hlasy</a:t>
            </a:r>
          </a:p>
          <a:p>
            <a:r>
              <a:rPr lang="cs-CZ" dirty="0" smtClean="0"/>
              <a:t>Bludná přesvědčení, která se vymykají dané kultuře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POZITIVNÍ</a:t>
            </a:r>
            <a:r>
              <a:rPr lang="cs-CZ" dirty="0" smtClean="0"/>
              <a:t> = halu, bludy, nápadnosti v chování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NEGATIVNÍ</a:t>
            </a:r>
            <a:r>
              <a:rPr lang="cs-CZ" dirty="0" smtClean="0"/>
              <a:t> = apatie, ochuzení řeči, emoční oploštění, vyhaslost, ztráta citů, sociální stažení, nečinnost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31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SCHIZOFRENIE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PARANOIDNÍ SCHIZOFRENIE</a:t>
            </a:r>
          </a:p>
          <a:p>
            <a:r>
              <a:rPr lang="cs-CZ" dirty="0" smtClean="0"/>
              <a:t>Nejčastější</a:t>
            </a:r>
          </a:p>
          <a:p>
            <a:r>
              <a:rPr lang="cs-CZ" dirty="0" smtClean="0"/>
              <a:t>Paranoidní bludy a sluchové halucinace</a:t>
            </a:r>
          </a:p>
          <a:p>
            <a:r>
              <a:rPr lang="cs-CZ" dirty="0" smtClean="0"/>
              <a:t>Podrážděnost, agresivita</a:t>
            </a:r>
          </a:p>
          <a:p>
            <a:pPr marL="0" indent="0">
              <a:buNone/>
            </a:pPr>
            <a:r>
              <a:rPr lang="cs-CZ" dirty="0" smtClean="0"/>
              <a:t>HEBEFRENNÍ SCHIZOFRENIE</a:t>
            </a:r>
          </a:p>
          <a:p>
            <a:r>
              <a:rPr lang="cs-CZ" dirty="0" smtClean="0"/>
              <a:t>Poruchy chování – nezodpovědné, nepředvídatelné, klackovité</a:t>
            </a:r>
          </a:p>
          <a:p>
            <a:pPr marL="0" indent="0">
              <a:buNone/>
            </a:pPr>
            <a:r>
              <a:rPr lang="cs-CZ" dirty="0" smtClean="0"/>
              <a:t>KATATONNÍ SCHIZOFRENIE</a:t>
            </a:r>
          </a:p>
          <a:p>
            <a:r>
              <a:rPr lang="cs-CZ" dirty="0" smtClean="0"/>
              <a:t>Poruchy motoriky: </a:t>
            </a:r>
            <a:r>
              <a:rPr lang="cs-CZ" dirty="0" err="1" smtClean="0"/>
              <a:t>stupor</a:t>
            </a:r>
            <a:r>
              <a:rPr lang="cs-CZ" dirty="0" smtClean="0"/>
              <a:t>, mutismus, udržování nezvyklých poloh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8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PSYCHOTICKÉ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TRVALÁ PORUCHA S BLUDY</a:t>
            </a:r>
          </a:p>
          <a:p>
            <a:r>
              <a:rPr lang="cs-CZ" sz="2800" dirty="0" smtClean="0"/>
              <a:t>Bludný systém</a:t>
            </a:r>
          </a:p>
          <a:p>
            <a:r>
              <a:rPr lang="cs-CZ" sz="2800" dirty="0" smtClean="0"/>
              <a:t>Bludy perzekuční, </a:t>
            </a:r>
            <a:r>
              <a:rPr lang="cs-CZ" sz="2800" dirty="0" err="1" smtClean="0"/>
              <a:t>žárlivecké</a:t>
            </a:r>
            <a:r>
              <a:rPr lang="cs-CZ" sz="2800" dirty="0" smtClean="0"/>
              <a:t>, hypochondrické, velikášské</a:t>
            </a:r>
          </a:p>
          <a:p>
            <a:r>
              <a:rPr lang="cs-CZ" sz="2000" dirty="0" smtClean="0"/>
              <a:t>Podávání trestních oznámení, stížností</a:t>
            </a:r>
          </a:p>
          <a:p>
            <a:pPr marL="0" indent="0">
              <a:buNone/>
            </a:pPr>
            <a:r>
              <a:rPr lang="cs-CZ" sz="2800" dirty="0" smtClean="0"/>
              <a:t>SCHIZOAFEKTIVNÍ PORUCHA</a:t>
            </a:r>
          </a:p>
          <a:p>
            <a:r>
              <a:rPr lang="cs-CZ" sz="2800" dirty="0" err="1" smtClean="0"/>
              <a:t>Schizofrennní</a:t>
            </a:r>
            <a:r>
              <a:rPr lang="cs-CZ" sz="2800" dirty="0" smtClean="0"/>
              <a:t> </a:t>
            </a:r>
            <a:r>
              <a:rPr lang="cs-CZ" sz="2800" dirty="0" err="1" smtClean="0"/>
              <a:t>symptomatika</a:t>
            </a:r>
            <a:r>
              <a:rPr lang="cs-CZ" sz="2800" dirty="0" smtClean="0"/>
              <a:t> + porucha nálady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3393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LÉČBA PSYCHOTICKÝCH PORUCH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FARMAKOLOGICKÁ: </a:t>
            </a:r>
            <a:r>
              <a:rPr lang="cs-CZ" dirty="0" smtClean="0">
                <a:solidFill>
                  <a:srgbClr val="FF0000"/>
                </a:solidFill>
              </a:rPr>
              <a:t>Antipsychotika</a:t>
            </a:r>
          </a:p>
          <a:p>
            <a:pPr lvl="1"/>
            <a:r>
              <a:rPr lang="cs-CZ" dirty="0" smtClean="0"/>
              <a:t>Klasická a atypická</a:t>
            </a:r>
          </a:p>
          <a:p>
            <a:pPr lvl="1"/>
            <a:r>
              <a:rPr lang="cs-CZ" dirty="0" smtClean="0"/>
              <a:t>Také depotní formy</a:t>
            </a:r>
          </a:p>
          <a:p>
            <a:r>
              <a:rPr lang="cs-CZ" dirty="0" smtClean="0"/>
              <a:t>Elektrokonvulzivní terapie</a:t>
            </a:r>
          </a:p>
          <a:p>
            <a:r>
              <a:rPr lang="cs-CZ" dirty="0" smtClean="0"/>
              <a:t>Psychoterapie</a:t>
            </a:r>
          </a:p>
          <a:p>
            <a:pPr lvl="1"/>
            <a:r>
              <a:rPr lang="cs-CZ" dirty="0" smtClean="0"/>
              <a:t>Zapojit pacienta do běžného života, zajistit soběstačnost, edukace, režimová terapie, zapojení rodiny</a:t>
            </a:r>
          </a:p>
          <a:p>
            <a:pPr lvl="1"/>
            <a:endParaRPr lang="cs-CZ" dirty="0"/>
          </a:p>
          <a:p>
            <a:r>
              <a:rPr lang="cs-CZ" dirty="0"/>
              <a:t>http://www.ceskatelevize.cz/porady/1095946610-diagnoza/159-psychoticke-poruchy/video/</a:t>
            </a:r>
          </a:p>
        </p:txBody>
      </p:sp>
    </p:spTree>
    <p:extLst>
      <p:ext uri="{BB962C8B-B14F-4D97-AF65-F5344CB8AC3E}">
        <p14:creationId xmlns:p14="http://schemas.microsoft.com/office/powerpoint/2010/main" val="26491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Historie,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Egypt, Babylónie</a:t>
            </a:r>
          </a:p>
          <a:p>
            <a:pPr lvl="1"/>
            <a:r>
              <a:rPr lang="cs-CZ" dirty="0" smtClean="0"/>
              <a:t>Posedlost zlými duchy, zaříkávání, </a:t>
            </a:r>
            <a:r>
              <a:rPr lang="cs-CZ" dirty="0" err="1" smtClean="0"/>
              <a:t>motlitby</a:t>
            </a:r>
            <a:endParaRPr lang="cs-CZ" dirty="0" smtClean="0"/>
          </a:p>
          <a:p>
            <a:r>
              <a:rPr lang="cs-CZ" dirty="0" smtClean="0"/>
              <a:t>Starý zákon</a:t>
            </a:r>
          </a:p>
          <a:p>
            <a:pPr lvl="1"/>
            <a:r>
              <a:rPr lang="cs-CZ" dirty="0" smtClean="0"/>
              <a:t>Šílenství krále Saula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457906" cy="32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8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AFEKTIVNÍ PORUCHY = poruchy nálady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Mánie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Nadnesená nálada, nadměrná činorodost, tlak řeči, myšlenkový trysk, zrychlené psychomotorické tempo, zvýšené sebevědomí, roztržitost, nápadný zevnějšek</a:t>
            </a:r>
          </a:p>
          <a:p>
            <a:r>
              <a:rPr lang="cs-CZ" dirty="0" smtClean="0"/>
              <a:t>Někdy megalomanické bludy</a:t>
            </a:r>
          </a:p>
          <a:p>
            <a:r>
              <a:rPr lang="cs-CZ" dirty="0" smtClean="0"/>
              <a:t>Nízká potřeba spánku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Hypománie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Mánie bez psychotických příznaků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Mánie s psychotickými příznaky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6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AFEKTIVNÍ PORUCHY = poruchy nálady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Bipolární afektivní porucha</a:t>
            </a:r>
          </a:p>
          <a:p>
            <a:r>
              <a:rPr lang="cs-CZ" dirty="0" smtClean="0"/>
              <a:t>Cyklování nálad, manické a depresivní epizody</a:t>
            </a:r>
          </a:p>
          <a:p>
            <a:r>
              <a:rPr lang="cs-CZ" dirty="0" smtClean="0"/>
              <a:t>LÉČBA: </a:t>
            </a:r>
          </a:p>
          <a:p>
            <a:pPr lvl="1"/>
            <a:r>
              <a:rPr lang="cs-CZ" dirty="0" smtClean="0"/>
              <a:t>Farmakologická: stabilizátory nálady (lithium, </a:t>
            </a:r>
            <a:r>
              <a:rPr lang="cs-CZ" dirty="0" err="1" smtClean="0"/>
              <a:t>valproát</a:t>
            </a:r>
            <a:r>
              <a:rPr lang="cs-CZ" dirty="0" smtClean="0"/>
              <a:t>), antipsychotika</a:t>
            </a:r>
          </a:p>
          <a:p>
            <a:pPr lvl="1"/>
            <a:r>
              <a:rPr lang="cs-CZ" dirty="0" smtClean="0"/>
              <a:t>Psychoterapie: po zvládnutí akutní fáze</a:t>
            </a:r>
          </a:p>
          <a:p>
            <a:pPr lvl="1"/>
            <a:r>
              <a:rPr lang="cs-CZ" dirty="0" err="1" smtClean="0"/>
              <a:t>Elektrokonvulze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http://www.ceskatelevize.cz/porady/1095946610-diagnoza/37-maniodepresivni-psychoza/video/</a:t>
            </a:r>
          </a:p>
        </p:txBody>
      </p:sp>
    </p:spTree>
    <p:extLst>
      <p:ext uri="{BB962C8B-B14F-4D97-AF65-F5344CB8AC3E}">
        <p14:creationId xmlns:p14="http://schemas.microsoft.com/office/powerpoint/2010/main" val="63987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AFEKTIVNÍ PORUCHY = poruchy nálady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Deprese</a:t>
            </a:r>
          </a:p>
          <a:p>
            <a:r>
              <a:rPr lang="cs-CZ" sz="3800" dirty="0" err="1" smtClean="0"/>
              <a:t>Patická</a:t>
            </a:r>
            <a:r>
              <a:rPr lang="cs-CZ" sz="3800" dirty="0" smtClean="0"/>
              <a:t> nálada, ztráta zájmů a potěšení, porucha chuti k jídlu, změna hmotnosti, poruchy spánku, psychomotorický neklid či útlum, pocit viny, bezcennost, obtížné soustředění</a:t>
            </a:r>
          </a:p>
          <a:p>
            <a:r>
              <a:rPr lang="cs-CZ" sz="3800" dirty="0" smtClean="0"/>
              <a:t>Myšlenky na sebevraždu = suicidální ideace</a:t>
            </a:r>
          </a:p>
          <a:p>
            <a:r>
              <a:rPr lang="cs-CZ" sz="3800" dirty="0" smtClean="0"/>
              <a:t>Plán na sebevraždu = suicidální tendence</a:t>
            </a:r>
          </a:p>
          <a:p>
            <a:r>
              <a:rPr lang="cs-CZ" sz="3800" dirty="0" smtClean="0"/>
              <a:t>Sebevražedný pokus = TENTAMEN SUICIDII</a:t>
            </a:r>
          </a:p>
          <a:p>
            <a:endParaRPr lang="cs-CZ" sz="3800" dirty="0"/>
          </a:p>
          <a:p>
            <a:r>
              <a:rPr lang="cs-CZ" sz="3800" dirty="0" smtClean="0"/>
              <a:t>LÉČBA:</a:t>
            </a:r>
          </a:p>
          <a:p>
            <a:pPr lvl="1"/>
            <a:r>
              <a:rPr lang="cs-CZ" sz="3800" dirty="0" smtClean="0"/>
              <a:t>Antidepresiva</a:t>
            </a:r>
          </a:p>
          <a:p>
            <a:pPr lvl="1"/>
            <a:r>
              <a:rPr lang="cs-CZ" sz="3800" dirty="0" smtClean="0"/>
              <a:t>Psychoterapie </a:t>
            </a:r>
          </a:p>
          <a:p>
            <a:pPr lvl="1"/>
            <a:endParaRPr lang="cs-CZ" dirty="0" smtClean="0"/>
          </a:p>
          <a:p>
            <a:pPr marL="365760" lvl="1" indent="0">
              <a:buNone/>
            </a:pPr>
            <a:endParaRPr lang="cs-CZ" dirty="0" smtClean="0"/>
          </a:p>
          <a:p>
            <a:pPr marL="365760" lvl="1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dirty="0"/>
              <a:t>http://www.ceskatelevize.cz/porady/10214731958-zahady-duse/209572231050003-zahada-deprese/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2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MENTÁLNÍ RETARDACE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Dána poškozením mozku v raném vývoji </a:t>
            </a:r>
          </a:p>
          <a:p>
            <a:r>
              <a:rPr lang="cs-CZ" dirty="0" smtClean="0"/>
              <a:t>Dělení dle IQ</a:t>
            </a:r>
          </a:p>
          <a:p>
            <a:pPr lvl="1"/>
            <a:r>
              <a:rPr lang="cs-CZ" dirty="0" smtClean="0"/>
              <a:t>Lehká</a:t>
            </a:r>
          </a:p>
          <a:p>
            <a:pPr lvl="1"/>
            <a:r>
              <a:rPr lang="cs-CZ" dirty="0" smtClean="0"/>
              <a:t>Střední</a:t>
            </a:r>
          </a:p>
          <a:p>
            <a:pPr lvl="1"/>
            <a:r>
              <a:rPr lang="cs-CZ" dirty="0" smtClean="0"/>
              <a:t>Těžká</a:t>
            </a:r>
          </a:p>
          <a:p>
            <a:pPr lvl="1"/>
            <a:r>
              <a:rPr lang="cs-CZ" dirty="0" smtClean="0"/>
              <a:t>Hluboká</a:t>
            </a:r>
          </a:p>
          <a:p>
            <a:r>
              <a:rPr lang="cs-CZ" dirty="0" smtClean="0"/>
              <a:t>Intelektový deficit, poruchy chování, pohybové stereotypie, hyperaktivita, pudové jednání, agresivita, výbuchy zlosti, epileptické </a:t>
            </a:r>
            <a:r>
              <a:rPr lang="cs-CZ" dirty="0" err="1" smtClean="0"/>
              <a:t>záchvyty</a:t>
            </a:r>
            <a:endParaRPr lang="cs-CZ" dirty="0" smtClean="0"/>
          </a:p>
          <a:p>
            <a:r>
              <a:rPr lang="cs-CZ" dirty="0" smtClean="0"/>
              <a:t>Příčiny</a:t>
            </a:r>
          </a:p>
          <a:p>
            <a:pPr lvl="1"/>
            <a:r>
              <a:rPr lang="cs-CZ" dirty="0" smtClean="0"/>
              <a:t>1. Prenatální 2. Perinatální 3. Postnatální</a:t>
            </a:r>
          </a:p>
        </p:txBody>
      </p:sp>
    </p:spTree>
    <p:extLst>
      <p:ext uri="{BB962C8B-B14F-4D97-AF65-F5344CB8AC3E}">
        <p14:creationId xmlns:p14="http://schemas.microsoft.com/office/powerpoint/2010/main" val="37460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do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Jmenuj příčiny organických duševních poruch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Jaké mohou být u schizofrenie poruchy</a:t>
            </a:r>
          </a:p>
          <a:p>
            <a:pPr lvl="1"/>
            <a:r>
              <a:rPr lang="cs-CZ" dirty="0" smtClean="0"/>
              <a:t>Vnímání</a:t>
            </a:r>
          </a:p>
          <a:p>
            <a:pPr lvl="1"/>
            <a:r>
              <a:rPr lang="cs-CZ" dirty="0" smtClean="0"/>
              <a:t>Myšlení</a:t>
            </a:r>
          </a:p>
          <a:p>
            <a:pPr lvl="1"/>
            <a:r>
              <a:rPr lang="cs-CZ" dirty="0" smtClean="0"/>
              <a:t>Motoriky 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Které tělesné nemoci se projevují podobně jako deprese?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příjmu potravy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Mentální anorexie</a:t>
            </a:r>
          </a:p>
          <a:p>
            <a:r>
              <a:rPr lang="cs-CZ" dirty="0" smtClean="0"/>
              <a:t>Nejčastěji dívky, dochází k úmyslnému snižování hmotnosti</a:t>
            </a:r>
          </a:p>
          <a:p>
            <a:r>
              <a:rPr lang="cs-CZ" dirty="0" smtClean="0"/>
              <a:t>Co pacientka dělá? </a:t>
            </a:r>
          </a:p>
          <a:p>
            <a:r>
              <a:rPr lang="cs-CZ" dirty="0" smtClean="0"/>
              <a:t>Jaké jsou typické vlastnosti pacientky?</a:t>
            </a:r>
          </a:p>
          <a:p>
            <a:r>
              <a:rPr lang="cs-CZ" dirty="0" smtClean="0"/>
              <a:t>Jak se pacientka cítí?</a:t>
            </a:r>
          </a:p>
          <a:p>
            <a:r>
              <a:rPr lang="cs-CZ" dirty="0" smtClean="0"/>
              <a:t>Jaký je fyzikální nález? </a:t>
            </a:r>
          </a:p>
          <a:p>
            <a:endParaRPr lang="cs-CZ" dirty="0"/>
          </a:p>
          <a:p>
            <a:r>
              <a:rPr lang="cs-CZ" dirty="0"/>
              <a:t>http://www.ceskatelevize.cz/porady/1095946610-diagnoza/43-mentalni-anorexie-a-bulimie/video/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544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příjmu potravy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Mentální </a:t>
            </a:r>
            <a:r>
              <a:rPr lang="cs-CZ" dirty="0" smtClean="0">
                <a:solidFill>
                  <a:srgbClr val="FF0000"/>
                </a:solidFill>
              </a:rPr>
              <a:t>bulimie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Opakující se záchvaty přejídání a kontroly váhy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TERAPIE PPP</a:t>
            </a:r>
          </a:p>
          <a:p>
            <a:r>
              <a:rPr lang="cs-CZ" dirty="0" smtClean="0">
                <a:latin typeface="+mj-lt"/>
              </a:rPr>
              <a:t>Ohrožení života metabolickým rozvratem → metabolická jednotka</a:t>
            </a:r>
          </a:p>
          <a:p>
            <a:r>
              <a:rPr lang="cs-CZ" dirty="0" smtClean="0">
                <a:latin typeface="+mj-lt"/>
              </a:rPr>
              <a:t>Nutriční rehabilitace – normální jídelní režim</a:t>
            </a:r>
          </a:p>
          <a:p>
            <a:r>
              <a:rPr lang="cs-CZ" dirty="0" smtClean="0">
                <a:latin typeface="+mj-lt"/>
              </a:rPr>
              <a:t>Zvládání psychických problémů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2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SEXUÁLNÍ PORUCHY</a:t>
            </a:r>
            <a:br>
              <a:rPr lang="cs-CZ" dirty="0" smtClean="0"/>
            </a:br>
            <a:r>
              <a:rPr lang="cs-CZ" dirty="0" smtClean="0"/>
              <a:t>Sexuální dysfunkce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89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SEXUÁLNÍ PORUCHY</a:t>
            </a:r>
            <a:br>
              <a:rPr lang="cs-CZ" dirty="0"/>
            </a:br>
            <a:r>
              <a:rPr lang="cs-CZ" dirty="0" err="1" smtClean="0"/>
              <a:t>Poruchy</a:t>
            </a:r>
            <a:r>
              <a:rPr lang="cs-CZ" dirty="0" smtClean="0"/>
              <a:t> pohlavní identity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Transexualismus</a:t>
            </a:r>
            <a:endParaRPr lang="cs-CZ" dirty="0" smtClean="0"/>
          </a:p>
          <a:p>
            <a:r>
              <a:rPr lang="cs-CZ" dirty="0" err="1" smtClean="0"/>
              <a:t>Transvestismus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1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SEXUÁLNÍ PORUCHY</a:t>
            </a:r>
            <a:br>
              <a:rPr lang="cs-CZ" dirty="0"/>
            </a:br>
            <a:r>
              <a:rPr lang="cs-CZ" dirty="0" smtClean="0"/>
              <a:t>Abnormity sexuální preference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FETIŠISMUS – neživé předměty jsou stimulem sexuálního vzrušení</a:t>
            </a:r>
          </a:p>
          <a:p>
            <a:r>
              <a:rPr lang="cs-CZ" dirty="0" smtClean="0"/>
              <a:t>EXHIBICIONISMUS – sklon k veřejnému obnažování</a:t>
            </a:r>
          </a:p>
          <a:p>
            <a:r>
              <a:rPr lang="cs-CZ" dirty="0" smtClean="0"/>
              <a:t>VOYERSTVÍ – sklon ke slídění</a:t>
            </a:r>
          </a:p>
          <a:p>
            <a:r>
              <a:rPr lang="cs-CZ" dirty="0" smtClean="0"/>
              <a:t>PEDOFILIE – preference dětí</a:t>
            </a:r>
          </a:p>
          <a:p>
            <a:r>
              <a:rPr lang="cs-CZ" dirty="0" smtClean="0"/>
              <a:t>SADOMASOCHISMUS – preference působení bolesti, týrání, pokořování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05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Historie,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ŘECKO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Hippokrates</a:t>
            </a:r>
          </a:p>
          <a:p>
            <a:pPr lvl="1"/>
            <a:r>
              <a:rPr lang="cs-CZ" u="sng" dirty="0" smtClean="0"/>
              <a:t>4 tělesné šťávy</a:t>
            </a:r>
            <a:r>
              <a:rPr lang="cs-CZ" dirty="0" smtClean="0"/>
              <a:t>: </a:t>
            </a:r>
            <a:r>
              <a:rPr lang="cs-CZ" dirty="0" err="1" smtClean="0"/>
              <a:t>sanguis</a:t>
            </a:r>
            <a:r>
              <a:rPr lang="cs-CZ" dirty="0" smtClean="0"/>
              <a:t>, </a:t>
            </a:r>
            <a:r>
              <a:rPr lang="cs-CZ" dirty="0" err="1" smtClean="0"/>
              <a:t>chole</a:t>
            </a:r>
            <a:r>
              <a:rPr lang="cs-CZ" dirty="0" smtClean="0"/>
              <a:t>, </a:t>
            </a:r>
            <a:r>
              <a:rPr lang="cs-CZ" dirty="0" err="1" smtClean="0"/>
              <a:t>melanchole</a:t>
            </a:r>
            <a:r>
              <a:rPr lang="cs-CZ" dirty="0" smtClean="0"/>
              <a:t>, flegma (1. typologie)</a:t>
            </a:r>
            <a:endParaRPr lang="cs-CZ" dirty="0"/>
          </a:p>
          <a:p>
            <a:pPr lvl="1"/>
            <a:r>
              <a:rPr lang="cs-CZ" dirty="0" err="1" smtClean="0"/>
              <a:t>Dysbalance</a:t>
            </a:r>
            <a:r>
              <a:rPr lang="cs-CZ" dirty="0" smtClean="0"/>
              <a:t> těchto šťáv v mozku vede k duševní chorobě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5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ÚZKOSTNÉ PORUCHY A PORUCHY VYVOLANÉ STRESEM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smtClean="0"/>
              <a:t>Úzkost</a:t>
            </a:r>
            <a:r>
              <a:rPr lang="cs-CZ" dirty="0"/>
              <a:t>: nepříjemný emoční stav, jehož příčinu není možné </a:t>
            </a:r>
            <a:r>
              <a:rPr lang="cs-CZ" dirty="0" smtClean="0"/>
              <a:t>definovat, doprovázena bušením srdce, nevolností, bolest na hrudi, zkrácené dýchání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AGORAFOBIE: strach z uzavřených a velkých prostor, cestování veřejnými prostředky, strach z opuštění domova</a:t>
            </a:r>
          </a:p>
          <a:p>
            <a:r>
              <a:rPr lang="cs-CZ" u="sng" dirty="0" smtClean="0"/>
              <a:t>Léčba</a:t>
            </a:r>
            <a:r>
              <a:rPr lang="cs-CZ" dirty="0" smtClean="0"/>
              <a:t>: Antidepresiva</a:t>
            </a:r>
            <a:r>
              <a:rPr lang="cs-CZ" smtClean="0"/>
              <a:t>, psychoterapie (KBT)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11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Historie,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STŘEDOVĚK</a:t>
            </a:r>
          </a:p>
          <a:p>
            <a:r>
              <a:rPr lang="cs-CZ" dirty="0" smtClean="0"/>
              <a:t>Duševní porucha = důsledek posedlosti </a:t>
            </a:r>
            <a:r>
              <a:rPr lang="cs-CZ" dirty="0" smtClean="0">
                <a:solidFill>
                  <a:srgbClr val="00B050"/>
                </a:solidFill>
              </a:rPr>
              <a:t>démonem (satanem)</a:t>
            </a:r>
          </a:p>
          <a:p>
            <a:r>
              <a:rPr lang="cs-CZ" dirty="0" smtClean="0"/>
              <a:t>Šílenství = čarodějnictví</a:t>
            </a:r>
          </a:p>
          <a:p>
            <a:r>
              <a:rPr lang="cs-CZ" sz="2000" dirty="0" smtClean="0"/>
              <a:t>Kniha Kladivo na čarodějnice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24944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3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Historie,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OSVÍCENSTVÍ 17. až 18. století</a:t>
            </a:r>
          </a:p>
          <a:p>
            <a:pPr marL="0" indent="0">
              <a:buNone/>
            </a:pPr>
            <a:r>
              <a:rPr lang="cs-CZ" dirty="0" smtClean="0"/>
              <a:t>Racionální a lidský přístup, základy lidských práv a svobod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Philipp </a:t>
            </a:r>
            <a:r>
              <a:rPr lang="cs-CZ" dirty="0" err="1" smtClean="0">
                <a:solidFill>
                  <a:srgbClr val="FF0000"/>
                </a:solidFill>
              </a:rPr>
              <a:t>Pinel</a:t>
            </a:r>
            <a:r>
              <a:rPr lang="cs-CZ" dirty="0" smtClean="0"/>
              <a:t>: „sňal duševně </a:t>
            </a:r>
            <a:r>
              <a:rPr lang="cs-CZ" dirty="0" smtClean="0"/>
              <a:t>nemoc-</a:t>
            </a:r>
          </a:p>
          <a:p>
            <a:r>
              <a:rPr lang="cs-CZ" dirty="0" err="1" smtClean="0"/>
              <a:t>ný</a:t>
            </a:r>
            <a:r>
              <a:rPr lang="cs-CZ" dirty="0" err="1" smtClean="0"/>
              <a:t>m</a:t>
            </a:r>
            <a:r>
              <a:rPr lang="cs-CZ" dirty="0" smtClean="0"/>
              <a:t> </a:t>
            </a:r>
            <a:r>
              <a:rPr lang="cs-CZ" dirty="0" smtClean="0"/>
              <a:t>okovy</a:t>
            </a:r>
            <a:r>
              <a:rPr lang="cs-CZ" dirty="0" smtClean="0"/>
              <a:t>“ (otec moderní psy-</a:t>
            </a:r>
          </a:p>
          <a:p>
            <a:r>
              <a:rPr lang="cs-CZ" dirty="0" err="1"/>
              <a:t>c</a:t>
            </a:r>
            <a:r>
              <a:rPr lang="cs-CZ" dirty="0" err="1" smtClean="0"/>
              <a:t>hiatrie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Izolace duševně nemocných</a:t>
            </a:r>
          </a:p>
          <a:p>
            <a:pPr lvl="1"/>
            <a:r>
              <a:rPr lang="cs-CZ" dirty="0" smtClean="0"/>
              <a:t>Vznik psychiatrických nemocnic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2095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9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MODERNÍ PSYCHIATRIE, 19/20. STOLETÍ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Sigmund Freud</a:t>
            </a:r>
            <a:r>
              <a:rPr lang="cs-CZ" dirty="0" smtClean="0"/>
              <a:t>: </a:t>
            </a:r>
            <a:r>
              <a:rPr lang="cs-CZ" dirty="0" smtClean="0"/>
              <a:t>psychoanalýza</a:t>
            </a:r>
          </a:p>
          <a:p>
            <a:r>
              <a:rPr lang="cs-CZ" dirty="0" smtClean="0"/>
              <a:t>Neurolog, psycholog</a:t>
            </a:r>
            <a:endParaRPr lang="cs-CZ" dirty="0" smtClean="0"/>
          </a:p>
          <a:p>
            <a:endParaRPr lang="cs-CZ" dirty="0"/>
          </a:p>
          <a:p>
            <a:r>
              <a:rPr lang="cs-CZ" u="sng" dirty="0" smtClean="0"/>
              <a:t>Šokové metody</a:t>
            </a:r>
            <a:r>
              <a:rPr lang="cs-CZ" dirty="0" smtClean="0"/>
              <a:t>: inzulinová terapie, </a:t>
            </a:r>
            <a:r>
              <a:rPr lang="cs-CZ" dirty="0" err="1" smtClean="0"/>
              <a:t>elektrokonvulze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1889 – vzniká nynější Psychiatrická nemocnice v Opavě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44216" cy="286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85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FAŠISMUS, 2. SVĚTOVÁ </a:t>
            </a:r>
            <a:r>
              <a:rPr lang="cs-CZ" dirty="0" smtClean="0"/>
              <a:t>VÁLKA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Násilná sterilizace duševně nemocných, </a:t>
            </a:r>
            <a:r>
              <a:rPr lang="cs-CZ" dirty="0" err="1" smtClean="0"/>
              <a:t>euthanázie</a:t>
            </a:r>
            <a:r>
              <a:rPr lang="cs-CZ" dirty="0" smtClean="0"/>
              <a:t> (vraždění dětí), celkem usmrceno 180 000 psychiatrických pacientů</a:t>
            </a:r>
          </a:p>
          <a:p>
            <a:endParaRPr lang="cs-CZ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4968"/>
            <a:ext cx="2589312" cy="19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1809</TotalTime>
  <Words>1585</Words>
  <Application>Microsoft Office PowerPoint</Application>
  <PresentationFormat>Předvádění na obrazovce (4:3)</PresentationFormat>
  <Paragraphs>369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Medián</vt:lpstr>
      <vt:lpstr>Psychiatrie</vt:lpstr>
      <vt:lpstr>Základní pojmy - kvíz</vt:lpstr>
      <vt:lpstr>Psychiatrie</vt:lpstr>
      <vt:lpstr>Historie, vývoj</vt:lpstr>
      <vt:lpstr>Historie, vývoj</vt:lpstr>
      <vt:lpstr>Historie, vývoj</vt:lpstr>
      <vt:lpstr>Historie, vývoj</vt:lpstr>
      <vt:lpstr>Historie vývoj</vt:lpstr>
      <vt:lpstr>Historie vývoj</vt:lpstr>
      <vt:lpstr>Historie vývoj</vt:lpstr>
      <vt:lpstr>ORGANIZACE PSYCHIATRICKÉ PÉČE</vt:lpstr>
      <vt:lpstr>ORGANIZACE PSYCHIATRICKÉ PÉČE</vt:lpstr>
      <vt:lpstr>PSYCHIATRICKÉ VYŠETŘENÍ, Anamnéza</vt:lpstr>
      <vt:lpstr>PSYCHIATRICKÉ VYŠETŘENÍ, Nynější onemocnění</vt:lpstr>
      <vt:lpstr>PSYCHIATRICKÉ VYŠETŘENÍ, Současný psychický stav (SPP) </vt:lpstr>
      <vt:lpstr>PSYCHIATRICKÉ VYŠETŘENÍ, Současný psychický stav (SPP) </vt:lpstr>
      <vt:lpstr>PŘÍZNAKY DUŠEVNÍCH PORUCH</vt:lpstr>
      <vt:lpstr>PŘÍZNAKY DUŠEVNÍCH PORUCH</vt:lpstr>
      <vt:lpstr>PŘÍZNAKY DUŠEVNÍCH PORUCH</vt:lpstr>
      <vt:lpstr>PŘÍZNAKY DUŠEVNÍCH PORUCH</vt:lpstr>
      <vt:lpstr>PŘÍZNAKY DUŠEVNÍCH PORUCH</vt:lpstr>
      <vt:lpstr>PŘÍZNAKY DUŠEVNÍCH PORUCH</vt:lpstr>
      <vt:lpstr>PŘÍZNAKY DUŠEVNÍCH PORUCH</vt:lpstr>
      <vt:lpstr>JAK SE JEDNÁ</vt:lpstr>
      <vt:lpstr>KONTROLNÍ OTÁZKY</vt:lpstr>
      <vt:lpstr>ORGANICKÉ PORUCHY</vt:lpstr>
      <vt:lpstr>ORGANICKÉ PORUCHY</vt:lpstr>
      <vt:lpstr>Prezentace aplikace PowerPoint</vt:lpstr>
      <vt:lpstr>ALKOHOLISMUS, TOXIKOMANIE</vt:lpstr>
      <vt:lpstr>ALKOHOLISMUS, TOXIKOMANIE</vt:lpstr>
      <vt:lpstr>ALKOHOLISMUS, TOXIKOMANIE</vt:lpstr>
      <vt:lpstr>ALKOHOLISMUS</vt:lpstr>
      <vt:lpstr>ALKOHOLISMUS</vt:lpstr>
      <vt:lpstr>TOXIKOMANIE</vt:lpstr>
      <vt:lpstr>Prezentace aplikace PowerPoint</vt:lpstr>
      <vt:lpstr>SCHIZOFRENIE</vt:lpstr>
      <vt:lpstr>SCHIZOFRENIE</vt:lpstr>
      <vt:lpstr>DALŠÍ PSYCHOTICKÉ PORUCHY</vt:lpstr>
      <vt:lpstr>LÉČBA PSYCHOTICKÝCH PORUCH</vt:lpstr>
      <vt:lpstr>AFEKTIVNÍ PORUCHY = poruchy nálady</vt:lpstr>
      <vt:lpstr>AFEKTIVNÍ PORUCHY = poruchy nálady</vt:lpstr>
      <vt:lpstr>AFEKTIVNÍ PORUCHY = poruchy nálady</vt:lpstr>
      <vt:lpstr>MENTÁLNÍ RETARDACE</vt:lpstr>
      <vt:lpstr>Otázky do skupiny</vt:lpstr>
      <vt:lpstr>Poruchy příjmu potravy</vt:lpstr>
      <vt:lpstr>Poruchy příjmu potravy</vt:lpstr>
      <vt:lpstr>SEXUÁLNÍ PORUCHY Sexuální dysfunkce</vt:lpstr>
      <vt:lpstr>SEXUÁLNÍ PORUCHY Poruchy pohlavní identity</vt:lpstr>
      <vt:lpstr>SEXUÁLNÍ PORUCHY Abnormity sexuální preference</vt:lpstr>
      <vt:lpstr>ÚZKOSTNÉ PORUCHY A PORUCHY VYVOLANÉ STRESEM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Psychiatrie</dc:title>
  <dc:creator>Jana Schwarzová</dc:creator>
  <cp:lastModifiedBy>Tomas Blaga</cp:lastModifiedBy>
  <cp:revision>71</cp:revision>
  <dcterms:created xsi:type="dcterms:W3CDTF">2014-02-10T19:34:55Z</dcterms:created>
  <dcterms:modified xsi:type="dcterms:W3CDTF">2022-02-24T22:46:28Z</dcterms:modified>
</cp:coreProperties>
</file>