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7672-FACA-46B1-92CF-97A7D7864F97}" type="datetimeFigureOut">
              <a:rPr lang="cs-CZ" smtClean="0"/>
              <a:pPr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92545-3B46-4249-B165-447F9BD74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7672-FACA-46B1-92CF-97A7D7864F97}" type="datetimeFigureOut">
              <a:rPr lang="cs-CZ" smtClean="0"/>
              <a:pPr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92545-3B46-4249-B165-447F9BD74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7672-FACA-46B1-92CF-97A7D7864F97}" type="datetimeFigureOut">
              <a:rPr lang="cs-CZ" smtClean="0"/>
              <a:pPr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92545-3B46-4249-B165-447F9BD74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7672-FACA-46B1-92CF-97A7D7864F97}" type="datetimeFigureOut">
              <a:rPr lang="cs-CZ" smtClean="0"/>
              <a:pPr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92545-3B46-4249-B165-447F9BD74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7672-FACA-46B1-92CF-97A7D7864F97}" type="datetimeFigureOut">
              <a:rPr lang="cs-CZ" smtClean="0"/>
              <a:pPr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92545-3B46-4249-B165-447F9BD74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7672-FACA-46B1-92CF-97A7D7864F97}" type="datetimeFigureOut">
              <a:rPr lang="cs-CZ" smtClean="0"/>
              <a:pPr/>
              <a:t>07.03.2022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92545-3B46-4249-B165-447F9BD74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7672-FACA-46B1-92CF-97A7D7864F97}" type="datetimeFigureOut">
              <a:rPr lang="cs-CZ" smtClean="0"/>
              <a:pPr/>
              <a:t>07.03.2022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92545-3B46-4249-B165-447F9BD74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7672-FACA-46B1-92CF-97A7D7864F97}" type="datetimeFigureOut">
              <a:rPr lang="cs-CZ" smtClean="0"/>
              <a:pPr/>
              <a:t>07.03.2022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92545-3B46-4249-B165-447F9BD74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7672-FACA-46B1-92CF-97A7D7864F97}" type="datetimeFigureOut">
              <a:rPr lang="cs-CZ" smtClean="0"/>
              <a:pPr/>
              <a:t>07.03.2022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92545-3B46-4249-B165-447F9BD74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7672-FACA-46B1-92CF-97A7D7864F97}" type="datetimeFigureOut">
              <a:rPr lang="cs-CZ" smtClean="0"/>
              <a:pPr/>
              <a:t>07.03.2022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92545-3B46-4249-B165-447F9BD74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67672-FACA-46B1-92CF-97A7D7864F97}" type="datetimeFigureOut">
              <a:rPr lang="cs-CZ" smtClean="0"/>
              <a:pPr/>
              <a:t>07.03.2022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92545-3B46-4249-B165-447F9BD74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67672-FACA-46B1-92CF-97A7D7864F97}" type="datetimeFigureOut">
              <a:rPr lang="cs-CZ" smtClean="0"/>
              <a:pPr/>
              <a:t>07.03.2022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92545-3B46-4249-B165-447F9BD7431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Syndromy duševních poruch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MUDr. Jana </a:t>
            </a:r>
            <a:r>
              <a:rPr lang="cs-CZ" dirty="0" err="1" smtClean="0"/>
              <a:t>Blagová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Deliriozní</a:t>
            </a:r>
            <a:r>
              <a:rPr lang="cs-CZ" b="1" dirty="0" smtClean="0"/>
              <a:t>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Stav obluzenosti </a:t>
            </a:r>
            <a:r>
              <a:rPr lang="cs-CZ" dirty="0" smtClean="0"/>
              <a:t>= kvalitativní porucha vědomí</a:t>
            </a:r>
          </a:p>
          <a:p>
            <a:r>
              <a:rPr lang="cs-CZ" dirty="0" smtClean="0"/>
              <a:t>Projevy: porucha vědomí, dezorientace, halucinace, </a:t>
            </a:r>
            <a:r>
              <a:rPr lang="cs-CZ" dirty="0" err="1" smtClean="0"/>
              <a:t>inadekvátní</a:t>
            </a:r>
            <a:r>
              <a:rPr lang="cs-CZ" dirty="0" smtClean="0"/>
              <a:t> chování, agresivita</a:t>
            </a:r>
          </a:p>
          <a:p>
            <a:r>
              <a:rPr lang="cs-CZ" dirty="0" smtClean="0"/>
              <a:t>Rozvoj náhlý, průběh bouřlivý, </a:t>
            </a:r>
            <a:r>
              <a:rPr lang="cs-CZ" dirty="0" err="1" smtClean="0"/>
              <a:t>unduluje</a:t>
            </a:r>
            <a:r>
              <a:rPr lang="cs-CZ" dirty="0" smtClean="0"/>
              <a:t>, možné pásmo vigility, ostrůvkovitá amnézie po odeznění, častá </a:t>
            </a:r>
            <a:r>
              <a:rPr lang="cs-CZ" dirty="0" err="1" smtClean="0"/>
              <a:t>mikrozoopsie</a:t>
            </a:r>
            <a:r>
              <a:rPr lang="cs-CZ" dirty="0" smtClean="0"/>
              <a:t> u deliria </a:t>
            </a:r>
            <a:r>
              <a:rPr lang="cs-CZ" dirty="0" err="1" smtClean="0"/>
              <a:t>tremens</a:t>
            </a:r>
            <a:r>
              <a:rPr lang="cs-CZ" dirty="0" smtClean="0"/>
              <a:t>, </a:t>
            </a:r>
            <a:r>
              <a:rPr lang="cs-CZ" dirty="0" err="1" smtClean="0"/>
              <a:t>suicidální</a:t>
            </a:r>
            <a:r>
              <a:rPr lang="cs-CZ" dirty="0" smtClean="0"/>
              <a:t> aktivity, bludy, somatické projevy</a:t>
            </a:r>
          </a:p>
          <a:p>
            <a:r>
              <a:rPr lang="cs-CZ" dirty="0" err="1" smtClean="0"/>
              <a:t>Etio</a:t>
            </a:r>
            <a:r>
              <a:rPr lang="cs-CZ" dirty="0" smtClean="0"/>
              <a:t>: </a:t>
            </a:r>
            <a:r>
              <a:rPr lang="cs-CZ" dirty="0" err="1" smtClean="0"/>
              <a:t>toxi</a:t>
            </a:r>
            <a:r>
              <a:rPr lang="cs-CZ" dirty="0" smtClean="0"/>
              <a:t>, infekce, nástup demence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Depersonalizační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Psychické pochody jsou vnímány jako </a:t>
            </a:r>
            <a:r>
              <a:rPr lang="cs-CZ" b="1" dirty="0" smtClean="0"/>
              <a:t>nepatřící k „já“</a:t>
            </a:r>
            <a:r>
              <a:rPr lang="cs-CZ" dirty="0" smtClean="0"/>
              <a:t>, jde o poruchu komunikace s následným odcizením, rozvoj pozvolný</a:t>
            </a:r>
          </a:p>
          <a:p>
            <a:r>
              <a:rPr lang="cs-CZ" b="1" dirty="0" smtClean="0"/>
              <a:t>Depersonalizace </a:t>
            </a:r>
            <a:r>
              <a:rPr lang="cs-CZ" b="1" dirty="0" err="1"/>
              <a:t>a</a:t>
            </a:r>
            <a:r>
              <a:rPr lang="cs-CZ" b="1" dirty="0" err="1" smtClean="0"/>
              <a:t>utopsychická</a:t>
            </a:r>
            <a:r>
              <a:rPr lang="cs-CZ" b="1" dirty="0" smtClean="0"/>
              <a:t> </a:t>
            </a:r>
            <a:r>
              <a:rPr lang="cs-CZ" dirty="0" smtClean="0"/>
              <a:t>– týká se vlastní psychiky – pocit </a:t>
            </a:r>
            <a:r>
              <a:rPr lang="cs-CZ" dirty="0" err="1" smtClean="0"/>
              <a:t>halůvy</a:t>
            </a:r>
            <a:r>
              <a:rPr lang="cs-CZ" dirty="0" smtClean="0"/>
              <a:t> v závoji, mlze, pocit cizího obrazu v zrcadle, dále pak rozvoj jakoby cizího myšlení, neosobních emocí, mechanické jednání, náhled „já“ je zachován, ale není pociťováno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Depersonalizace </a:t>
            </a:r>
            <a:r>
              <a:rPr lang="cs-CZ" b="1" dirty="0" err="1" smtClean="0"/>
              <a:t>somatopsychická</a:t>
            </a:r>
            <a:r>
              <a:rPr lang="cs-CZ" b="1" dirty="0" smtClean="0"/>
              <a:t> </a:t>
            </a:r>
            <a:r>
              <a:rPr lang="cs-CZ" dirty="0" smtClean="0"/>
              <a:t>– odcizení částí těla, automatické pohyby, pocit jeho neovládání</a:t>
            </a:r>
          </a:p>
          <a:p>
            <a:r>
              <a:rPr lang="cs-CZ" b="1" dirty="0" smtClean="0"/>
              <a:t>Depersonalizace </a:t>
            </a:r>
            <a:r>
              <a:rPr lang="cs-CZ" b="1" dirty="0" err="1" smtClean="0"/>
              <a:t>alopsychická</a:t>
            </a:r>
            <a:r>
              <a:rPr lang="cs-CZ" b="1" dirty="0" smtClean="0"/>
              <a:t> (derealizace) </a:t>
            </a:r>
            <a:r>
              <a:rPr lang="cs-CZ" dirty="0" smtClean="0"/>
              <a:t>– ztráta živého vztahu k okolí, pocit změněného okolí – jakoby sledoval divadlo, pocit neskutečného, psychický automatismus (smyslová porucha, poruchy vyšších </a:t>
            </a:r>
            <a:r>
              <a:rPr lang="cs-CZ" dirty="0" err="1" smtClean="0"/>
              <a:t>ps</a:t>
            </a:r>
            <a:r>
              <a:rPr lang="cs-CZ" dirty="0" smtClean="0"/>
              <a:t>. </a:t>
            </a:r>
            <a:r>
              <a:rPr lang="cs-CZ" dirty="0" err="1"/>
              <a:t>f</a:t>
            </a:r>
            <a:r>
              <a:rPr lang="cs-CZ" dirty="0" err="1" smtClean="0"/>
              <a:t>cí</a:t>
            </a:r>
            <a:r>
              <a:rPr lang="cs-CZ" dirty="0" smtClean="0"/>
              <a:t>, poruchy volního jednání)</a:t>
            </a:r>
          </a:p>
          <a:p>
            <a:r>
              <a:rPr lang="cs-CZ" dirty="0" smtClean="0"/>
              <a:t>U zdravých (únava), PO, </a:t>
            </a:r>
            <a:r>
              <a:rPr lang="cs-CZ" dirty="0" err="1" smtClean="0"/>
              <a:t>neurozy</a:t>
            </a:r>
            <a:r>
              <a:rPr lang="cs-CZ" dirty="0" smtClean="0"/>
              <a:t>, SCH, </a:t>
            </a:r>
            <a:r>
              <a:rPr lang="cs-CZ" dirty="0" err="1" smtClean="0"/>
              <a:t>epi</a:t>
            </a:r>
            <a:r>
              <a:rPr lang="cs-CZ" dirty="0" smtClean="0"/>
              <a:t>, </a:t>
            </a:r>
            <a:r>
              <a:rPr lang="cs-CZ" dirty="0" err="1" smtClean="0"/>
              <a:t>intox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Depresivní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nejčastější </a:t>
            </a:r>
            <a:r>
              <a:rPr lang="cs-CZ" dirty="0" err="1" smtClean="0"/>
              <a:t>sy</a:t>
            </a:r>
            <a:endParaRPr lang="cs-CZ" dirty="0" smtClean="0"/>
          </a:p>
          <a:p>
            <a:r>
              <a:rPr lang="cs-CZ" u="sng" dirty="0" smtClean="0"/>
              <a:t>triáda:</a:t>
            </a:r>
            <a:r>
              <a:rPr lang="cs-CZ" dirty="0" smtClean="0"/>
              <a:t> </a:t>
            </a:r>
            <a:r>
              <a:rPr lang="cs-CZ" b="1" dirty="0" smtClean="0"/>
              <a:t>smutná nálada, zpomalené myšlení, útlum PM</a:t>
            </a:r>
          </a:p>
          <a:p>
            <a:r>
              <a:rPr lang="cs-CZ" dirty="0" smtClean="0"/>
              <a:t>Další projevy: úzkost, strach, vyčerpání tělesné a psychické, vegetativní příznaky, </a:t>
            </a:r>
            <a:r>
              <a:rPr lang="cs-CZ" dirty="0" err="1" smtClean="0"/>
              <a:t>suic</a:t>
            </a:r>
            <a:r>
              <a:rPr lang="cs-CZ" dirty="0" smtClean="0"/>
              <a:t>. aktivity</a:t>
            </a:r>
          </a:p>
          <a:p>
            <a:r>
              <a:rPr lang="cs-CZ" dirty="0" smtClean="0"/>
              <a:t>Rozvoj pozvolný vč. somatických projevů, pestré projevy, různé intenzity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Somatický </a:t>
            </a:r>
            <a:r>
              <a:rPr lang="cs-CZ" b="1" dirty="0" err="1" smtClean="0"/>
              <a:t>sy</a:t>
            </a:r>
            <a:r>
              <a:rPr lang="cs-CZ" b="1" dirty="0" smtClean="0"/>
              <a:t> </a:t>
            </a:r>
            <a:r>
              <a:rPr lang="cs-CZ" dirty="0" smtClean="0"/>
              <a:t>u deprese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ranní </a:t>
            </a:r>
            <a:r>
              <a:rPr lang="cs-CZ" dirty="0" err="1" smtClean="0"/>
              <a:t>pesima</a:t>
            </a:r>
            <a:endParaRPr lang="cs-CZ" dirty="0"/>
          </a:p>
          <a:p>
            <a:r>
              <a:rPr lang="cs-CZ" dirty="0"/>
              <a:t>ztráta zájmu nebo potěšení v činnostech, které člověku obvykle působí </a:t>
            </a:r>
            <a:r>
              <a:rPr lang="cs-CZ" dirty="0" smtClean="0"/>
              <a:t>radost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orucha spánku, probouzení </a:t>
            </a:r>
            <a:r>
              <a:rPr lang="cs-CZ" dirty="0"/>
              <a:t>se v časných ranních </a:t>
            </a:r>
            <a:r>
              <a:rPr lang="cs-CZ" dirty="0" smtClean="0"/>
              <a:t>hodinách – o více než 2 hodiny dříve</a:t>
            </a:r>
            <a:endParaRPr lang="cs-CZ" dirty="0"/>
          </a:p>
          <a:p>
            <a:r>
              <a:rPr lang="cs-CZ" dirty="0"/>
              <a:t>zřetelná ztráta chuti k </a:t>
            </a:r>
            <a:r>
              <a:rPr lang="cs-CZ" dirty="0" smtClean="0"/>
              <a:t>jídlu</a:t>
            </a:r>
            <a:endParaRPr lang="cs-CZ" dirty="0"/>
          </a:p>
          <a:p>
            <a:r>
              <a:rPr lang="cs-CZ" dirty="0"/>
              <a:t>úbytek </a:t>
            </a:r>
            <a:r>
              <a:rPr lang="cs-CZ" dirty="0" smtClean="0"/>
              <a:t>hmotnosti, často výrazný</a:t>
            </a:r>
            <a:endParaRPr lang="cs-CZ" dirty="0"/>
          </a:p>
          <a:p>
            <a:r>
              <a:rPr lang="cs-CZ" dirty="0"/>
              <a:t>psychomotorické zpomalení nebo </a:t>
            </a:r>
            <a:r>
              <a:rPr lang="cs-CZ" dirty="0" smtClean="0"/>
              <a:t>agitace</a:t>
            </a:r>
            <a:endParaRPr lang="cs-CZ" dirty="0"/>
          </a:p>
          <a:p>
            <a:r>
              <a:rPr lang="cs-CZ" dirty="0"/>
              <a:t>výrazné snížení libida (sexuální </a:t>
            </a:r>
            <a:r>
              <a:rPr lang="cs-CZ" dirty="0" smtClean="0"/>
              <a:t>touhy)</a:t>
            </a:r>
          </a:p>
          <a:p>
            <a:r>
              <a:rPr lang="cs-CZ" dirty="0"/>
              <a:t>a</a:t>
            </a:r>
            <a:r>
              <a:rPr lang="cs-CZ" dirty="0" smtClean="0"/>
              <a:t>bsence emoční odezvy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depresivního </a:t>
            </a:r>
            <a:r>
              <a:rPr lang="cs-CZ" dirty="0" err="1" smtClean="0"/>
              <a:t>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horobně smutná nálada, zpomalené myšlení, útlum PM, plačtivost, poruchy spánku, ranní nebo večerní </a:t>
            </a:r>
            <a:r>
              <a:rPr lang="cs-CZ" dirty="0" err="1" smtClean="0"/>
              <a:t>pesima</a:t>
            </a:r>
            <a:r>
              <a:rPr lang="cs-CZ" dirty="0" smtClean="0"/>
              <a:t>, sebevražedná aktivita, </a:t>
            </a:r>
            <a:r>
              <a:rPr lang="cs-CZ" dirty="0" err="1" smtClean="0"/>
              <a:t>autoakuzace</a:t>
            </a:r>
            <a:r>
              <a:rPr lang="cs-CZ" dirty="0" smtClean="0"/>
              <a:t> – sebevýčitky, sebepodceňování, nechutenství, úbytek hmotnosti, </a:t>
            </a:r>
            <a:r>
              <a:rPr lang="cs-CZ" dirty="0" err="1" smtClean="0"/>
              <a:t>ztrnulá</a:t>
            </a:r>
            <a:r>
              <a:rPr lang="cs-CZ" dirty="0" smtClean="0"/>
              <a:t> mimika, ztráta zájmů, bolesti hlavy, vegetativní </a:t>
            </a:r>
            <a:r>
              <a:rPr lang="cs-CZ" dirty="0" err="1" smtClean="0"/>
              <a:t>porjevy</a:t>
            </a:r>
            <a:r>
              <a:rPr lang="cs-CZ" dirty="0" smtClean="0"/>
              <a:t>, tíže v hrudníku a krku, nezájem o zevnějšek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Fobický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Neodbytné samoúčelné pocity strachu na jakýkoliv předmět  či jev nebo situaci, často provázený úzkostí</a:t>
            </a:r>
          </a:p>
          <a:p>
            <a:r>
              <a:rPr lang="cs-CZ" dirty="0" smtClean="0"/>
              <a:t>Častý rozvoj v dětství s postupným nárůstem intenzity, s pozvolným oslabením ve stáří</a:t>
            </a:r>
          </a:p>
          <a:p>
            <a:r>
              <a:rPr lang="cs-CZ" dirty="0" smtClean="0"/>
              <a:t>Nejčastější fobie – agorafobie, sociální fobie</a:t>
            </a:r>
          </a:p>
          <a:p>
            <a:r>
              <a:rPr lang="cs-CZ" dirty="0" smtClean="0"/>
              <a:t>Přítomen u </a:t>
            </a:r>
            <a:r>
              <a:rPr lang="cs-CZ" dirty="0" err="1" smtClean="0"/>
              <a:t>neuroz</a:t>
            </a:r>
            <a:r>
              <a:rPr lang="cs-CZ" dirty="0" smtClean="0"/>
              <a:t>, </a:t>
            </a:r>
            <a:r>
              <a:rPr lang="cs-CZ" dirty="0" err="1" smtClean="0"/>
              <a:t>psychoz</a:t>
            </a:r>
            <a:r>
              <a:rPr lang="cs-CZ" dirty="0" smtClean="0"/>
              <a:t>, organických poruch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Halucinatorní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popředí halucinace za neporušeného vědomí provázané emočním doprovodem, poruchami chování (neklid, strach, úzkost)</a:t>
            </a:r>
          </a:p>
          <a:p>
            <a:r>
              <a:rPr lang="cs-CZ" dirty="0" smtClean="0"/>
              <a:t>Porucha různých smyslů – sluchové, zrakové, tělové, čichové, intrapsychické</a:t>
            </a:r>
          </a:p>
          <a:p>
            <a:r>
              <a:rPr lang="cs-CZ" dirty="0" smtClean="0"/>
              <a:t>Příznaky zprvu nespecifické, později jasné </a:t>
            </a:r>
          </a:p>
          <a:p>
            <a:r>
              <a:rPr lang="cs-CZ" dirty="0" err="1" smtClean="0"/>
              <a:t>Etio</a:t>
            </a:r>
            <a:r>
              <a:rPr lang="cs-CZ" dirty="0" smtClean="0"/>
              <a:t>: </a:t>
            </a:r>
            <a:r>
              <a:rPr lang="cs-CZ" dirty="0" err="1" smtClean="0"/>
              <a:t>psychozy</a:t>
            </a:r>
            <a:r>
              <a:rPr lang="cs-CZ" dirty="0" smtClean="0"/>
              <a:t>, organické poruchy, </a:t>
            </a:r>
            <a:r>
              <a:rPr lang="cs-CZ" dirty="0" err="1" smtClean="0"/>
              <a:t>toxi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Halucinatorně-paranoidní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Současný výskyt halucinací a bludů – porucha vnímání i myšlení</a:t>
            </a:r>
          </a:p>
          <a:p>
            <a:r>
              <a:rPr lang="cs-CZ" dirty="0" smtClean="0"/>
              <a:t>Příznaky zprvu nespecifické – úzkost, poruchy spánku, iluze, později jasné bludy a halucinace</a:t>
            </a:r>
          </a:p>
          <a:p>
            <a:r>
              <a:rPr lang="cs-CZ" dirty="0" smtClean="0"/>
              <a:t>U </a:t>
            </a:r>
            <a:r>
              <a:rPr lang="cs-CZ" dirty="0" err="1" smtClean="0"/>
              <a:t>psychoz</a:t>
            </a:r>
            <a:r>
              <a:rPr lang="cs-CZ" dirty="0" smtClean="0"/>
              <a:t> – SCH, SCHAF, APP, organické poruchy, toxické </a:t>
            </a:r>
            <a:r>
              <a:rPr lang="cs-CZ" dirty="0" err="1" smtClean="0"/>
              <a:t>psychozy</a:t>
            </a:r>
            <a:r>
              <a:rPr lang="cs-CZ" dirty="0" smtClean="0"/>
              <a:t>, těžké deprese či </a:t>
            </a:r>
            <a:r>
              <a:rPr lang="cs-CZ" dirty="0" err="1" smtClean="0"/>
              <a:t>manie</a:t>
            </a:r>
            <a:r>
              <a:rPr lang="cs-CZ" dirty="0" smtClean="0"/>
              <a:t>, symptomatické poruchy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Hyperkinetický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Zvýšená aktivita v různých psychických funkcích, PM je kvantitativně zvýšená v porovnání s normou, přítomen PM neklid, který se může vystupňovat až k agitovanosti či agresivitě vůči okolí, může dojít k PM raptům</a:t>
            </a:r>
          </a:p>
          <a:p>
            <a:r>
              <a:rPr lang="cs-CZ" dirty="0" smtClean="0"/>
              <a:t>Rozvoj pozvolný či rychlý</a:t>
            </a:r>
          </a:p>
          <a:p>
            <a:r>
              <a:rPr lang="cs-CZ" dirty="0" smtClean="0"/>
              <a:t>Zvýšení expresivních projevů, mimiky, gestikulací, pohybu a celkové aktivity, neposednost, </a:t>
            </a:r>
            <a:r>
              <a:rPr lang="cs-CZ" dirty="0" err="1" smtClean="0"/>
              <a:t>desinhibice</a:t>
            </a:r>
            <a:r>
              <a:rPr lang="cs-CZ" dirty="0" smtClean="0"/>
              <a:t> reakcí</a:t>
            </a:r>
          </a:p>
          <a:p>
            <a:r>
              <a:rPr lang="cs-CZ" dirty="0" smtClean="0"/>
              <a:t>U dětí s ADHD, u četných psych. poruch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 syndromu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Symptom</a:t>
            </a:r>
            <a:r>
              <a:rPr lang="cs-CZ" dirty="0"/>
              <a:t> = příznak</a:t>
            </a:r>
          </a:p>
          <a:p>
            <a:r>
              <a:rPr lang="cs-CZ" b="1" dirty="0"/>
              <a:t>Syndrom</a:t>
            </a:r>
            <a:r>
              <a:rPr lang="cs-CZ" dirty="0"/>
              <a:t> = soubor příznaků vystihující aktuální psychopatologický obraz chorobného procesu</a:t>
            </a:r>
          </a:p>
          <a:p>
            <a:r>
              <a:rPr lang="cs-CZ" dirty="0"/>
              <a:t>(nejdůležitější projevy stavu), mají význam v dalších diagnostických úvahách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Hypochondrický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Přítomno zvýšené pozorování vlastního těla a zdraví a obava z nemoci při normálním fungování těla, dochází k bludnému kruhu: </a:t>
            </a:r>
          </a:p>
          <a:p>
            <a:r>
              <a:rPr lang="cs-CZ" dirty="0" smtClean="0"/>
              <a:t>Zvýšeným pozorováním může dojít k drobnému funkčnímu postižení vegetativním nervovým systémem, to vede k hypochondrickému zpracování těchto potíží a úzkosti vedoucí k dalším funkčním potížím</a:t>
            </a:r>
          </a:p>
          <a:p>
            <a:r>
              <a:rPr lang="cs-CZ" dirty="0" smtClean="0"/>
              <a:t>Pacienti se nechávají opakovaně vyšetřovat u specialistů (</a:t>
            </a:r>
            <a:r>
              <a:rPr lang="cs-CZ" dirty="0" err="1" smtClean="0"/>
              <a:t>neurozy</a:t>
            </a:r>
            <a:r>
              <a:rPr lang="cs-CZ" dirty="0" smtClean="0"/>
              <a:t>, deprese, SCH, organické poruchy), léčbou je PST, AD, AP, anxiolytika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Hysterický </a:t>
            </a:r>
            <a:r>
              <a:rPr lang="cs-CZ" b="1" dirty="0" err="1" smtClean="0"/>
              <a:t>sy</a:t>
            </a:r>
            <a:r>
              <a:rPr lang="cs-CZ" b="1" dirty="0" smtClean="0"/>
              <a:t> (konverzní, disociační)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Psychoreaktivně</a:t>
            </a:r>
            <a:r>
              <a:rPr lang="cs-CZ" dirty="0" smtClean="0"/>
              <a:t> vzniklé projevy motorické, senzitivní a senzorické, v různé intenzitě</a:t>
            </a:r>
          </a:p>
          <a:p>
            <a:r>
              <a:rPr lang="cs-CZ" dirty="0" smtClean="0"/>
              <a:t>Disociace – vytlačení určitých částí myšlení z vědomí, často po traumatu, bez organického nálezu !, vznik náhlý</a:t>
            </a:r>
          </a:p>
          <a:p>
            <a:r>
              <a:rPr lang="cs-CZ" dirty="0" smtClean="0"/>
              <a:t>Motorické projevy: poruchy hybnosti, záchvaty, mutismus, </a:t>
            </a:r>
            <a:r>
              <a:rPr lang="cs-CZ" dirty="0" err="1" smtClean="0"/>
              <a:t>balbuties</a:t>
            </a:r>
            <a:r>
              <a:rPr lang="cs-CZ" dirty="0" smtClean="0"/>
              <a:t>, </a:t>
            </a:r>
            <a:r>
              <a:rPr lang="cs-CZ" dirty="0" err="1" smtClean="0"/>
              <a:t>stupor</a:t>
            </a:r>
            <a:endParaRPr lang="cs-CZ" dirty="0" smtClean="0"/>
          </a:p>
          <a:p>
            <a:r>
              <a:rPr lang="cs-CZ" dirty="0" smtClean="0"/>
              <a:t>Senzorické: slepota, hluchota, hluchoněmota, reaktivita je ale správná (adekvátně reaguje)</a:t>
            </a:r>
          </a:p>
          <a:p>
            <a:r>
              <a:rPr lang="cs-CZ" dirty="0" smtClean="0"/>
              <a:t>Amnézie, </a:t>
            </a:r>
            <a:r>
              <a:rPr lang="cs-CZ" dirty="0" err="1" smtClean="0"/>
              <a:t>pseudohalucinace</a:t>
            </a:r>
            <a:r>
              <a:rPr lang="cs-CZ" dirty="0" smtClean="0"/>
              <a:t>, fuga, trans, mnohočetná porucha osobnosti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Katatonní</a:t>
            </a:r>
            <a:r>
              <a:rPr lang="cs-CZ" b="1" dirty="0" smtClean="0"/>
              <a:t>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Narušení kvalitativní stránky PM, přemrštěnost či ochuzenost projevů</a:t>
            </a:r>
          </a:p>
          <a:p>
            <a:r>
              <a:rPr lang="cs-CZ" b="1" dirty="0" err="1" smtClean="0"/>
              <a:t>Katatonní</a:t>
            </a:r>
            <a:r>
              <a:rPr lang="cs-CZ" b="1" dirty="0" smtClean="0"/>
              <a:t> </a:t>
            </a:r>
            <a:r>
              <a:rPr lang="cs-CZ" b="1" dirty="0" err="1" smtClean="0"/>
              <a:t>akinéza</a:t>
            </a:r>
            <a:r>
              <a:rPr lang="cs-CZ" b="1" dirty="0" smtClean="0"/>
              <a:t> (neproduktivní forma): </a:t>
            </a:r>
            <a:r>
              <a:rPr lang="cs-CZ" u="sng" dirty="0" smtClean="0"/>
              <a:t>katalepsie</a:t>
            </a:r>
            <a:r>
              <a:rPr lang="cs-CZ" dirty="0" smtClean="0"/>
              <a:t> – svalová ztuhlost, </a:t>
            </a:r>
            <a:r>
              <a:rPr lang="cs-CZ" dirty="0" err="1" smtClean="0"/>
              <a:t>nástavy</a:t>
            </a:r>
            <a:r>
              <a:rPr lang="cs-CZ" dirty="0" smtClean="0"/>
              <a:t> – nepřirozené a neúčelné pohybové pozice, </a:t>
            </a:r>
            <a:r>
              <a:rPr lang="cs-CZ" u="sng" dirty="0" err="1" smtClean="0"/>
              <a:t>flexibilitas</a:t>
            </a:r>
            <a:r>
              <a:rPr lang="cs-CZ" u="sng" dirty="0" smtClean="0"/>
              <a:t> </a:t>
            </a:r>
            <a:r>
              <a:rPr lang="cs-CZ" u="sng" dirty="0" err="1" smtClean="0"/>
              <a:t>cerea</a:t>
            </a:r>
            <a:r>
              <a:rPr lang="cs-CZ" u="sng" dirty="0" smtClean="0"/>
              <a:t> </a:t>
            </a:r>
            <a:r>
              <a:rPr lang="cs-CZ" dirty="0" smtClean="0"/>
              <a:t>(vosková ohebnost) s plastickým odporem v kloubech, </a:t>
            </a:r>
            <a:r>
              <a:rPr lang="cs-CZ" u="sng" dirty="0" smtClean="0"/>
              <a:t>pasivní negativismus </a:t>
            </a:r>
            <a:r>
              <a:rPr lang="cs-CZ" dirty="0" smtClean="0"/>
              <a:t>– </a:t>
            </a:r>
            <a:r>
              <a:rPr lang="cs-CZ" dirty="0" err="1" smtClean="0"/>
              <a:t>nepodrobivost</a:t>
            </a:r>
            <a:r>
              <a:rPr lang="cs-CZ" dirty="0" smtClean="0"/>
              <a:t>, </a:t>
            </a:r>
            <a:r>
              <a:rPr lang="cs-CZ" u="sng" dirty="0" err="1" smtClean="0"/>
              <a:t>stupor</a:t>
            </a:r>
            <a:r>
              <a:rPr lang="cs-CZ" dirty="0" smtClean="0"/>
              <a:t> – výrazná </a:t>
            </a:r>
            <a:r>
              <a:rPr lang="cs-CZ" dirty="0" err="1" smtClean="0"/>
              <a:t>akinéze</a:t>
            </a:r>
            <a:r>
              <a:rPr lang="cs-CZ" dirty="0" smtClean="0"/>
              <a:t> (mutismus, psychická poduška, </a:t>
            </a:r>
            <a:r>
              <a:rPr lang="cs-CZ" dirty="0" err="1" smtClean="0"/>
              <a:t>paramimie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/>
              <a:t>Katatonní</a:t>
            </a:r>
            <a:r>
              <a:rPr lang="cs-CZ" b="1" dirty="0" smtClean="0"/>
              <a:t> hyperkinéza (produktivní forma): </a:t>
            </a:r>
          </a:p>
          <a:p>
            <a:r>
              <a:rPr lang="cs-CZ" dirty="0" smtClean="0"/>
              <a:t>Zvýšená pohyblivost, neklid, agitovanost, </a:t>
            </a:r>
            <a:r>
              <a:rPr lang="cs-CZ" dirty="0" err="1" smtClean="0"/>
              <a:t>automtismy</a:t>
            </a:r>
            <a:r>
              <a:rPr lang="cs-CZ" dirty="0" smtClean="0"/>
              <a:t> v pohybech, verbigerace – řečové stereotypie, </a:t>
            </a:r>
            <a:r>
              <a:rPr lang="cs-CZ" dirty="0" err="1" smtClean="0"/>
              <a:t>echomatismy</a:t>
            </a:r>
            <a:r>
              <a:rPr lang="cs-CZ" dirty="0" smtClean="0"/>
              <a:t> (echolálie, </a:t>
            </a:r>
            <a:r>
              <a:rPr lang="cs-CZ" dirty="0" err="1" smtClean="0"/>
              <a:t>echomimie</a:t>
            </a:r>
            <a:r>
              <a:rPr lang="cs-CZ" dirty="0" smtClean="0"/>
              <a:t>, </a:t>
            </a:r>
            <a:r>
              <a:rPr lang="cs-CZ" dirty="0" err="1" smtClean="0"/>
              <a:t>echopraxie</a:t>
            </a:r>
            <a:r>
              <a:rPr lang="cs-CZ" dirty="0" smtClean="0"/>
              <a:t>), manýrování, rituálnost, obřadnost, grimasy</a:t>
            </a:r>
          </a:p>
          <a:p>
            <a:r>
              <a:rPr lang="cs-CZ" dirty="0" err="1" smtClean="0"/>
              <a:t>Katatonní</a:t>
            </a:r>
            <a:r>
              <a:rPr lang="cs-CZ" dirty="0" smtClean="0"/>
              <a:t> agitovanost – masivní formou hyperkinézy</a:t>
            </a:r>
          </a:p>
          <a:p>
            <a:r>
              <a:rPr lang="cs-CZ" dirty="0" smtClean="0"/>
              <a:t>SCH, MR, </a:t>
            </a:r>
            <a:r>
              <a:rPr lang="cs-CZ" dirty="0" err="1" smtClean="0"/>
              <a:t>posttrauma</a:t>
            </a:r>
            <a:r>
              <a:rPr lang="cs-CZ" dirty="0" smtClean="0"/>
              <a:t>, organické poruchy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Manický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smtClean="0"/>
              <a:t>Triáda:</a:t>
            </a:r>
            <a:r>
              <a:rPr lang="cs-CZ" dirty="0" smtClean="0"/>
              <a:t> </a:t>
            </a:r>
            <a:r>
              <a:rPr lang="cs-CZ" b="1" dirty="0" smtClean="0"/>
              <a:t>veselá nálada, zrychlené myšlení a zrychlené PM tempo </a:t>
            </a:r>
            <a:r>
              <a:rPr lang="cs-CZ" dirty="0" smtClean="0"/>
              <a:t>(primární je porucha emotivity)</a:t>
            </a:r>
          </a:p>
          <a:p>
            <a:r>
              <a:rPr lang="cs-CZ" dirty="0" err="1" smtClean="0"/>
              <a:t>Hypomanický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r>
              <a:rPr lang="cs-CZ" dirty="0" smtClean="0"/>
              <a:t>, euforický </a:t>
            </a:r>
            <a:r>
              <a:rPr lang="cs-CZ" dirty="0" err="1" smtClean="0"/>
              <a:t>sy</a:t>
            </a:r>
            <a:r>
              <a:rPr lang="cs-CZ" dirty="0" smtClean="0"/>
              <a:t>, </a:t>
            </a:r>
            <a:r>
              <a:rPr lang="cs-CZ" dirty="0" err="1" smtClean="0"/>
              <a:t>stuporozní</a:t>
            </a:r>
            <a:r>
              <a:rPr lang="cs-CZ" dirty="0" smtClean="0"/>
              <a:t> manický </a:t>
            </a:r>
            <a:r>
              <a:rPr lang="cs-CZ" dirty="0" err="1" smtClean="0"/>
              <a:t>sy</a:t>
            </a:r>
            <a:r>
              <a:rPr lang="cs-CZ" dirty="0" smtClean="0"/>
              <a:t>, rezonantní manický </a:t>
            </a:r>
            <a:r>
              <a:rPr lang="cs-CZ" dirty="0" err="1" smtClean="0"/>
              <a:t>sy</a:t>
            </a:r>
            <a:r>
              <a:rPr lang="cs-CZ" dirty="0" smtClean="0"/>
              <a:t> (zlobný)</a:t>
            </a:r>
          </a:p>
          <a:p>
            <a:r>
              <a:rPr lang="cs-CZ" dirty="0" smtClean="0"/>
              <a:t>Neklid, agresivita, snížená kritičnost, myšlenkový trysk, zvýšené sebevědomí, nespavost, zvýšená podnikavost</a:t>
            </a:r>
          </a:p>
          <a:p>
            <a:r>
              <a:rPr lang="cs-CZ" dirty="0" smtClean="0"/>
              <a:t>Léčba : </a:t>
            </a:r>
            <a:r>
              <a:rPr lang="cs-CZ" dirty="0" err="1" smtClean="0"/>
              <a:t>sedace</a:t>
            </a:r>
            <a:r>
              <a:rPr lang="cs-CZ" dirty="0" smtClean="0"/>
              <a:t> pomocí AP, BZD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Neurastenický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 smtClean="0"/>
              <a:t>Somatopsychická</a:t>
            </a:r>
            <a:r>
              <a:rPr lang="cs-CZ" b="1" dirty="0" smtClean="0"/>
              <a:t> a vegetativní </a:t>
            </a:r>
            <a:r>
              <a:rPr lang="cs-CZ" b="1" dirty="0" err="1" smtClean="0"/>
              <a:t>exhausce</a:t>
            </a:r>
            <a:endParaRPr lang="cs-CZ" b="1" dirty="0" smtClean="0"/>
          </a:p>
          <a:p>
            <a:r>
              <a:rPr lang="cs-CZ" dirty="0" smtClean="0"/>
              <a:t>Nadměrným psychickým nebo nefyziologickým zatížením vznik stavů insuficience výkonu a selhání</a:t>
            </a:r>
          </a:p>
          <a:p>
            <a:r>
              <a:rPr lang="cs-CZ" dirty="0" err="1" smtClean="0"/>
              <a:t>Etio</a:t>
            </a:r>
            <a:r>
              <a:rPr lang="cs-CZ" dirty="0" smtClean="0"/>
              <a:t>: únava, vyčerpání, životní krize, konflikty </a:t>
            </a:r>
          </a:p>
          <a:p>
            <a:r>
              <a:rPr lang="cs-CZ" u="sng" dirty="0" err="1" smtClean="0"/>
              <a:t>Psychastenický</a:t>
            </a:r>
            <a:r>
              <a:rPr lang="cs-CZ" u="sng" dirty="0" smtClean="0"/>
              <a:t> (astenický) </a:t>
            </a:r>
            <a:r>
              <a:rPr lang="cs-CZ" u="sng" dirty="0" err="1" smtClean="0"/>
              <a:t>sy</a:t>
            </a:r>
            <a:r>
              <a:rPr lang="cs-CZ" u="sng" dirty="0" smtClean="0"/>
              <a:t> </a:t>
            </a:r>
            <a:r>
              <a:rPr lang="cs-CZ" dirty="0" smtClean="0"/>
              <a:t>– stav v souvislosti se strukturou osobnosti (malá odolnost, bezradnost při běžných činnostech, ustrašenost)</a:t>
            </a:r>
          </a:p>
          <a:p>
            <a:r>
              <a:rPr lang="cs-CZ" u="sng" dirty="0" err="1" smtClean="0"/>
              <a:t>Pseudoneurastenický</a:t>
            </a:r>
            <a:r>
              <a:rPr lang="cs-CZ" u="sng" dirty="0" smtClean="0"/>
              <a:t> </a:t>
            </a:r>
            <a:r>
              <a:rPr lang="cs-CZ" u="sng" dirty="0" err="1" smtClean="0"/>
              <a:t>sy</a:t>
            </a:r>
            <a:r>
              <a:rPr lang="cs-CZ" u="sng" dirty="0" smtClean="0"/>
              <a:t> </a:t>
            </a:r>
            <a:r>
              <a:rPr lang="cs-CZ" dirty="0" smtClean="0"/>
              <a:t>– v souvislosti s </a:t>
            </a:r>
            <a:r>
              <a:rPr lang="cs-CZ" dirty="0" err="1" smtClean="0"/>
              <a:t>org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ostižením mozku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Projevy: zvýšená dráždivost, somatické příznaky, poruchy spánku, únava, nesoustředěnost</a:t>
            </a:r>
          </a:p>
          <a:p>
            <a:r>
              <a:rPr lang="cs-CZ" dirty="0" smtClean="0"/>
              <a:t>Psychická (pocity duševní vyčerpanosti) a fyzická (tělesné vyčerpání i </a:t>
            </a:r>
            <a:r>
              <a:rPr lang="cs-CZ" dirty="0" err="1" smtClean="0"/>
              <a:t>posebemenší</a:t>
            </a:r>
            <a:r>
              <a:rPr lang="cs-CZ" dirty="0" smtClean="0"/>
              <a:t> námaze)</a:t>
            </a:r>
          </a:p>
          <a:p>
            <a:r>
              <a:rPr lang="cs-CZ" u="sng" dirty="0" smtClean="0"/>
              <a:t>Maskovaná deprese </a:t>
            </a:r>
            <a:r>
              <a:rPr lang="cs-CZ" dirty="0" smtClean="0"/>
              <a:t>– </a:t>
            </a:r>
            <a:r>
              <a:rPr lang="cs-CZ" dirty="0" err="1" smtClean="0"/>
              <a:t>exhaustivní</a:t>
            </a:r>
            <a:r>
              <a:rPr lang="cs-CZ" dirty="0" smtClean="0"/>
              <a:t> (somatický </a:t>
            </a:r>
            <a:r>
              <a:rPr lang="cs-CZ" dirty="0" err="1" smtClean="0"/>
              <a:t>sy</a:t>
            </a:r>
            <a:r>
              <a:rPr lang="cs-CZ" dirty="0" smtClean="0"/>
              <a:t>) X</a:t>
            </a:r>
          </a:p>
          <a:p>
            <a:r>
              <a:rPr lang="cs-CZ" u="sng" dirty="0" err="1" smtClean="0"/>
              <a:t>Exhaustivní</a:t>
            </a:r>
            <a:r>
              <a:rPr lang="cs-CZ" u="sng" dirty="0" smtClean="0"/>
              <a:t> </a:t>
            </a:r>
            <a:r>
              <a:rPr lang="cs-CZ" u="sng" dirty="0" err="1" smtClean="0"/>
              <a:t>sy</a:t>
            </a:r>
            <a:r>
              <a:rPr lang="cs-CZ" u="sng" dirty="0" smtClean="0"/>
              <a:t> </a:t>
            </a:r>
            <a:r>
              <a:rPr lang="cs-CZ" dirty="0" smtClean="0"/>
              <a:t>– v souvislosti s těžkou </a:t>
            </a:r>
            <a:r>
              <a:rPr lang="cs-CZ" dirty="0" err="1" smtClean="0"/>
              <a:t>somat</a:t>
            </a:r>
            <a:r>
              <a:rPr lang="cs-CZ" dirty="0" smtClean="0"/>
              <a:t>. poruchou</a:t>
            </a:r>
          </a:p>
          <a:p>
            <a:r>
              <a:rPr lang="cs-CZ" dirty="0" smtClean="0"/>
              <a:t>Léčba: PST, anxiolytika, AD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Obnubilatorní</a:t>
            </a:r>
            <a:r>
              <a:rPr lang="cs-CZ" b="1" dirty="0" smtClean="0"/>
              <a:t>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Obnubilace = mrákotný stav </a:t>
            </a:r>
            <a:r>
              <a:rPr lang="cs-CZ" dirty="0" smtClean="0"/>
              <a:t>– kvalitativní poruchu vědomí náhled vzniklou, narušená orientace, dle </a:t>
            </a:r>
            <a:r>
              <a:rPr lang="cs-CZ" dirty="0" err="1" smtClean="0"/>
              <a:t>vnwějších</a:t>
            </a:r>
            <a:r>
              <a:rPr lang="cs-CZ" dirty="0" smtClean="0"/>
              <a:t> projevů rozlišujeme </a:t>
            </a:r>
            <a:r>
              <a:rPr lang="cs-CZ" u="sng" dirty="0" smtClean="0"/>
              <a:t>formu</a:t>
            </a:r>
            <a:r>
              <a:rPr lang="cs-CZ" dirty="0" smtClean="0"/>
              <a:t>:</a:t>
            </a:r>
          </a:p>
          <a:p>
            <a:r>
              <a:rPr lang="cs-CZ" b="1" dirty="0" err="1" smtClean="0"/>
              <a:t>Stuporozní</a:t>
            </a:r>
            <a:r>
              <a:rPr lang="cs-CZ" dirty="0" smtClean="0"/>
              <a:t> – nereagující, </a:t>
            </a:r>
            <a:r>
              <a:rPr lang="cs-CZ" b="1" dirty="0" err="1" smtClean="0"/>
              <a:t>deliriozní</a:t>
            </a:r>
            <a:r>
              <a:rPr lang="cs-CZ" dirty="0" smtClean="0"/>
              <a:t> – neklid, výrazná emotivita, </a:t>
            </a:r>
            <a:r>
              <a:rPr lang="cs-CZ" b="1" dirty="0" err="1" smtClean="0"/>
              <a:t>vigilambulantní</a:t>
            </a:r>
            <a:r>
              <a:rPr lang="cs-CZ" dirty="0" smtClean="0"/>
              <a:t> – běžný </a:t>
            </a:r>
            <a:r>
              <a:rPr lang="cs-CZ" dirty="0" err="1" smtClean="0"/>
              <a:t>porjev</a:t>
            </a:r>
            <a:r>
              <a:rPr lang="cs-CZ" dirty="0" smtClean="0"/>
              <a:t> s následnou totální amnézií (daleké cesty) – vzácná</a:t>
            </a:r>
          </a:p>
          <a:p>
            <a:r>
              <a:rPr lang="cs-CZ" dirty="0" err="1" smtClean="0"/>
              <a:t>Etio</a:t>
            </a:r>
            <a:r>
              <a:rPr lang="cs-CZ" dirty="0" smtClean="0"/>
              <a:t>: </a:t>
            </a:r>
            <a:r>
              <a:rPr lang="cs-CZ" dirty="0" err="1" smtClean="0"/>
              <a:t>epi</a:t>
            </a:r>
            <a:r>
              <a:rPr lang="cs-CZ" dirty="0" smtClean="0"/>
              <a:t>, </a:t>
            </a:r>
            <a:r>
              <a:rPr lang="cs-CZ" dirty="0" err="1" smtClean="0"/>
              <a:t>intox</a:t>
            </a:r>
            <a:r>
              <a:rPr lang="cs-CZ" dirty="0" smtClean="0"/>
              <a:t>. (</a:t>
            </a:r>
            <a:r>
              <a:rPr lang="cs-CZ" dirty="0" err="1" smtClean="0"/>
              <a:t>patická</a:t>
            </a:r>
            <a:r>
              <a:rPr lang="cs-CZ" dirty="0" smtClean="0"/>
              <a:t> opilost), psychogenní (</a:t>
            </a:r>
            <a:r>
              <a:rPr lang="cs-CZ" dirty="0" err="1" smtClean="0"/>
              <a:t>patický</a:t>
            </a:r>
            <a:r>
              <a:rPr lang="cs-CZ" dirty="0" smtClean="0"/>
              <a:t> afekt), funkční, účelové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Obsedantní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Rozvoj vtíravých samoúčelných myšlenek – obsesí (obsedantní </a:t>
            </a:r>
            <a:r>
              <a:rPr lang="cs-CZ" dirty="0" err="1" smtClean="0"/>
              <a:t>fenomeny</a:t>
            </a:r>
            <a:r>
              <a:rPr lang="cs-CZ" dirty="0" smtClean="0"/>
              <a:t> se mohou vyskytnout i u zdravých lidí), </a:t>
            </a:r>
            <a:r>
              <a:rPr lang="cs-CZ" dirty="0" err="1" smtClean="0"/>
              <a:t>anxiozní</a:t>
            </a:r>
            <a:r>
              <a:rPr lang="cs-CZ" dirty="0" smtClean="0"/>
              <a:t> doprovod z neschopnosti se distancovat od nutkání, pac. </a:t>
            </a:r>
            <a:r>
              <a:rPr lang="cs-CZ" dirty="0"/>
              <a:t>s</a:t>
            </a:r>
            <a:r>
              <a:rPr lang="cs-CZ" dirty="0" smtClean="0"/>
              <a:t>i uvědomuje jejich nesmyslnost, vedou ke </a:t>
            </a:r>
            <a:r>
              <a:rPr lang="cs-CZ" dirty="0" err="1" smtClean="0"/>
              <a:t>kompulsím</a:t>
            </a:r>
            <a:r>
              <a:rPr lang="cs-CZ" dirty="0" smtClean="0"/>
              <a:t> jako obraně před úzkostí</a:t>
            </a:r>
          </a:p>
          <a:p>
            <a:r>
              <a:rPr lang="cs-CZ" dirty="0" smtClean="0"/>
              <a:t>- často sklony k agresi (z frustrace), fobie, pozvolný rozvoj, často se zhoršující a rozšiřující se obsahem, aktivní obrana pac.</a:t>
            </a:r>
          </a:p>
          <a:p>
            <a:r>
              <a:rPr lang="cs-CZ" dirty="0" smtClean="0"/>
              <a:t>Léčba: PST, AD, AP, BZD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Oneiroidní</a:t>
            </a:r>
            <a:r>
              <a:rPr lang="cs-CZ" b="1" dirty="0" smtClean="0"/>
              <a:t>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Stav zakaleného vědomí, s prožíváním fantastických až scénických obrazů, porucha vědomí nehluboká, nebývá amnézie, někdy </a:t>
            </a:r>
            <a:r>
              <a:rPr lang="cs-CZ" dirty="0" err="1" smtClean="0"/>
              <a:t>něklid</a:t>
            </a:r>
            <a:r>
              <a:rPr lang="cs-CZ" dirty="0" smtClean="0"/>
              <a:t>, zlost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inic</a:t>
            </a:r>
            <a:r>
              <a:rPr lang="cs-CZ" dirty="0" smtClean="0"/>
              <a:t>. stadiích amentních nebo </a:t>
            </a:r>
            <a:r>
              <a:rPr lang="cs-CZ" dirty="0" err="1" smtClean="0"/>
              <a:t>deliriozních</a:t>
            </a:r>
            <a:r>
              <a:rPr lang="cs-CZ" dirty="0" smtClean="0"/>
              <a:t> stavů, psychotických poruch</a:t>
            </a:r>
          </a:p>
          <a:p>
            <a:r>
              <a:rPr lang="cs-CZ" dirty="0" err="1" smtClean="0"/>
              <a:t>Ganserův</a:t>
            </a:r>
            <a:r>
              <a:rPr lang="cs-CZ" dirty="0" smtClean="0"/>
              <a:t> </a:t>
            </a:r>
            <a:r>
              <a:rPr lang="cs-CZ" dirty="0" err="1" smtClean="0"/>
              <a:t>sy</a:t>
            </a:r>
            <a:r>
              <a:rPr lang="cs-CZ" dirty="0" smtClean="0"/>
              <a:t> – řazený mezi </a:t>
            </a:r>
            <a:r>
              <a:rPr lang="cs-CZ" dirty="0" err="1" smtClean="0"/>
              <a:t>disociativní</a:t>
            </a:r>
            <a:r>
              <a:rPr lang="cs-CZ" dirty="0" smtClean="0"/>
              <a:t> poruchy, psychogenní </a:t>
            </a:r>
            <a:r>
              <a:rPr lang="cs-CZ" dirty="0" err="1" smtClean="0"/>
              <a:t>etio</a:t>
            </a:r>
            <a:r>
              <a:rPr lang="cs-CZ" dirty="0" smtClean="0"/>
              <a:t> – přiléhavé, ale nesmyslné odpovědi, nesprávné užití jasných věcí, působí jako naschvál (účelové reakce ve vazbě, rentové reakce)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Abstinenční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 vznikající při vynechání nebo přerušení užívání návykové látky (NL) u závislosti na NL</a:t>
            </a:r>
          </a:p>
          <a:p>
            <a:r>
              <a:rPr lang="cs-CZ" dirty="0" smtClean="0"/>
              <a:t>Vznik rychlý, délka – hodiny až dny, obraz měnlivý, závisí na druhu NL</a:t>
            </a:r>
          </a:p>
          <a:p>
            <a:r>
              <a:rPr lang="cs-CZ" dirty="0" smtClean="0"/>
              <a:t>NL tvořící </a:t>
            </a:r>
            <a:r>
              <a:rPr lang="cs-CZ" b="1" dirty="0" smtClean="0"/>
              <a:t>somatickou závislost </a:t>
            </a:r>
            <a:r>
              <a:rPr lang="cs-CZ" dirty="0" smtClean="0"/>
              <a:t>– </a:t>
            </a:r>
            <a:r>
              <a:rPr lang="cs-CZ" u="sng" dirty="0" smtClean="0"/>
              <a:t>tlumivé</a:t>
            </a:r>
            <a:r>
              <a:rPr lang="cs-CZ" dirty="0" smtClean="0"/>
              <a:t> (</a:t>
            </a:r>
            <a:r>
              <a:rPr lang="cs-CZ" dirty="0" err="1" smtClean="0"/>
              <a:t>opioidní</a:t>
            </a:r>
            <a:r>
              <a:rPr lang="cs-CZ" dirty="0" smtClean="0"/>
              <a:t> medikamenty, heroin)</a:t>
            </a:r>
          </a:p>
          <a:p>
            <a:r>
              <a:rPr lang="cs-CZ" dirty="0" smtClean="0"/>
              <a:t>NL tvořící </a:t>
            </a:r>
            <a:r>
              <a:rPr lang="cs-CZ" b="1" dirty="0" smtClean="0"/>
              <a:t>psychickou závislost </a:t>
            </a:r>
            <a:r>
              <a:rPr lang="cs-CZ" dirty="0" smtClean="0"/>
              <a:t>– </a:t>
            </a:r>
            <a:r>
              <a:rPr lang="cs-CZ" u="sng" dirty="0" smtClean="0"/>
              <a:t>excitující</a:t>
            </a:r>
            <a:r>
              <a:rPr lang="cs-CZ" dirty="0" smtClean="0"/>
              <a:t> (</a:t>
            </a:r>
            <a:r>
              <a:rPr lang="cs-CZ" dirty="0" err="1" smtClean="0"/>
              <a:t>stimulancia</a:t>
            </a:r>
            <a:r>
              <a:rPr lang="cs-CZ" dirty="0" smtClean="0"/>
              <a:t> – kokain, MDMA, AMF)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Dementní </a:t>
            </a:r>
            <a:r>
              <a:rPr lang="cs-CZ" b="1" dirty="0" err="1" smtClean="0"/>
              <a:t>sy</a:t>
            </a:r>
            <a:r>
              <a:rPr lang="cs-CZ" b="1" dirty="0" smtClean="0"/>
              <a:t> (organický </a:t>
            </a:r>
            <a:r>
              <a:rPr lang="cs-CZ" b="1" dirty="0" err="1" smtClean="0"/>
              <a:t>psychosyndrom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Vzniká na základě difuzního poškození mozku, postupný rozvoj poruchy paměti, orientace, intelektu, myšlení, neklid</a:t>
            </a:r>
          </a:p>
          <a:p>
            <a:r>
              <a:rPr lang="cs-CZ" u="sng" dirty="0" err="1" smtClean="0"/>
              <a:t>pseudoneurastenický</a:t>
            </a:r>
            <a:r>
              <a:rPr lang="cs-CZ" u="sng" dirty="0" smtClean="0"/>
              <a:t> </a:t>
            </a:r>
            <a:r>
              <a:rPr lang="cs-CZ" u="sng" dirty="0" err="1" smtClean="0"/>
              <a:t>sy</a:t>
            </a:r>
            <a:r>
              <a:rPr lang="cs-CZ" u="sng" dirty="0"/>
              <a:t> </a:t>
            </a:r>
            <a:r>
              <a:rPr lang="cs-CZ" dirty="0" smtClean="0"/>
              <a:t>(pozvolný rozvoj), </a:t>
            </a:r>
            <a:r>
              <a:rPr lang="cs-CZ" u="sng" dirty="0" err="1" smtClean="0"/>
              <a:t>korsakovský</a:t>
            </a:r>
            <a:r>
              <a:rPr lang="cs-CZ" u="sng" dirty="0" smtClean="0"/>
              <a:t> </a:t>
            </a:r>
            <a:r>
              <a:rPr lang="cs-CZ" u="sng" dirty="0" err="1" smtClean="0"/>
              <a:t>sy</a:t>
            </a:r>
            <a:r>
              <a:rPr lang="cs-CZ" u="sng" dirty="0" smtClean="0"/>
              <a:t> </a:t>
            </a:r>
            <a:r>
              <a:rPr lang="cs-CZ" dirty="0" smtClean="0"/>
              <a:t>(porucha paměti retrográdní – vštípivosti, mezery vyplňovány </a:t>
            </a:r>
            <a:r>
              <a:rPr lang="cs-CZ" dirty="0" err="1" smtClean="0"/>
              <a:t>konfabulacemi</a:t>
            </a:r>
            <a:r>
              <a:rPr lang="cs-CZ" dirty="0" smtClean="0"/>
              <a:t>), dysforické rozlady nebo </a:t>
            </a:r>
            <a:r>
              <a:rPr lang="cs-CZ" dirty="0" err="1" smtClean="0"/>
              <a:t>moria</a:t>
            </a:r>
            <a:r>
              <a:rPr lang="cs-CZ" dirty="0" smtClean="0"/>
              <a:t> (plané vtipkování), </a:t>
            </a:r>
            <a:r>
              <a:rPr lang="cs-CZ" u="sng" dirty="0" smtClean="0"/>
              <a:t>amnestický </a:t>
            </a:r>
            <a:r>
              <a:rPr lang="cs-CZ" u="sng" dirty="0" err="1" smtClean="0"/>
              <a:t>sy</a:t>
            </a:r>
            <a:r>
              <a:rPr lang="cs-CZ" u="sng" dirty="0" smtClean="0"/>
              <a:t> </a:t>
            </a:r>
            <a:r>
              <a:rPr lang="cs-CZ" dirty="0" smtClean="0"/>
              <a:t>(porucha úchovnosti a výbavnosti s </a:t>
            </a:r>
            <a:r>
              <a:rPr lang="cs-CZ" dirty="0" err="1" smtClean="0"/>
              <a:t>konfabulacemi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Etio</a:t>
            </a:r>
            <a:r>
              <a:rPr lang="cs-CZ" dirty="0" smtClean="0"/>
              <a:t>: </a:t>
            </a:r>
            <a:r>
              <a:rPr lang="cs-CZ" dirty="0"/>
              <a:t>t</a:t>
            </a:r>
            <a:r>
              <a:rPr lang="cs-CZ" dirty="0" smtClean="0"/>
              <a:t>rauma, infekce, cévní změny, </a:t>
            </a:r>
            <a:r>
              <a:rPr lang="cs-CZ" dirty="0" err="1" smtClean="0"/>
              <a:t>toxi</a:t>
            </a:r>
            <a:r>
              <a:rPr lang="cs-CZ" dirty="0" smtClean="0"/>
              <a:t> - alkohol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Paranoidní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Stav s kvalitativní poruchou myšlení v obsahu</a:t>
            </a:r>
          </a:p>
          <a:p>
            <a:r>
              <a:rPr lang="cs-CZ" dirty="0" smtClean="0"/>
              <a:t>Rozvoj pozvolný, zprvu vztahovačnost, bludné ladění, difuzní vztahovačnost, bludná soustava propracovaná, která může mít svou logiku (nejčastěji persekuční bludy, emulační bludy), přidružená změna jednání (agrese), změna emotivity (deprese)</a:t>
            </a:r>
          </a:p>
          <a:p>
            <a:r>
              <a:rPr lang="cs-CZ" dirty="0" smtClean="0"/>
              <a:t>Výskyt: SCH, porucha s bludy, </a:t>
            </a:r>
            <a:r>
              <a:rPr lang="cs-CZ" dirty="0" err="1" smtClean="0"/>
              <a:t>org</a:t>
            </a:r>
            <a:r>
              <a:rPr lang="cs-CZ" dirty="0" smtClean="0"/>
              <a:t>. poruchy – demence, toxické psychotické poruchy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Paranoidně halucinatorní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Nejčastější syndrom, přítomnost halucinací i bludného paranoidního obsahu myšlení, </a:t>
            </a:r>
            <a:r>
              <a:rPr lang="cs-CZ" dirty="0" err="1" smtClean="0"/>
              <a:t>buldy</a:t>
            </a:r>
            <a:r>
              <a:rPr lang="cs-CZ" dirty="0" smtClean="0"/>
              <a:t> nejsou více propracovány, bývají pestré, fantastické, často rychlý rozvoj</a:t>
            </a:r>
          </a:p>
          <a:p>
            <a:r>
              <a:rPr lang="cs-CZ" dirty="0" smtClean="0"/>
              <a:t>Výskyt: SCH, organické poruchy, deprese, mánie, funkční psychotické poruchy, </a:t>
            </a:r>
            <a:r>
              <a:rPr lang="cs-CZ" dirty="0" err="1" smtClean="0"/>
              <a:t>toxi</a:t>
            </a:r>
            <a:r>
              <a:rPr lang="cs-CZ" dirty="0" smtClean="0"/>
              <a:t> poruchy (intoxikační)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FotkyFoto_kresleny-clovek-zmateny_1395153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700808"/>
            <a:ext cx="5832648" cy="396044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Psychické</a:t>
            </a:r>
            <a:r>
              <a:rPr lang="cs-CZ" dirty="0" smtClean="0"/>
              <a:t> – poruchy spánku, nervozita, nesoustředěnost, zmatenost, neklid, agresivita</a:t>
            </a:r>
          </a:p>
          <a:p>
            <a:r>
              <a:rPr lang="cs-CZ" dirty="0" smtClean="0"/>
              <a:t>útlum, apatie, nechutenství, deprese, </a:t>
            </a:r>
            <a:r>
              <a:rPr lang="cs-CZ" dirty="0" err="1" smtClean="0"/>
              <a:t>stupor</a:t>
            </a:r>
            <a:endParaRPr lang="cs-CZ" dirty="0" smtClean="0"/>
          </a:p>
          <a:p>
            <a:r>
              <a:rPr lang="cs-CZ" u="sng" dirty="0" smtClean="0"/>
              <a:t>Somatické</a:t>
            </a:r>
            <a:r>
              <a:rPr lang="cs-CZ" dirty="0" smtClean="0"/>
              <a:t> – bolesti hlavy, tlak v hlavě, zažívací potíže, bolesti svalů, slabost končetin, křeče</a:t>
            </a:r>
          </a:p>
          <a:p>
            <a:r>
              <a:rPr lang="cs-CZ" dirty="0" smtClean="0"/>
              <a:t>Léčba – závisí na druhu NL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Akinetický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</a:t>
            </a:r>
            <a:r>
              <a:rPr lang="cs-CZ" b="1" dirty="0" err="1" smtClean="0"/>
              <a:t>hypokinetický</a:t>
            </a:r>
            <a:r>
              <a:rPr lang="cs-CZ" b="1" dirty="0" smtClean="0"/>
              <a:t> syndrom </a:t>
            </a:r>
            <a:r>
              <a:rPr lang="cs-CZ" dirty="0" smtClean="0"/>
              <a:t>– útlum nebo chybění PM projevů</a:t>
            </a:r>
          </a:p>
          <a:p>
            <a:r>
              <a:rPr lang="cs-CZ" dirty="0" smtClean="0"/>
              <a:t>Výskyt zřídka , vede až k mutismu a </a:t>
            </a:r>
            <a:r>
              <a:rPr lang="cs-CZ" dirty="0" err="1" smtClean="0"/>
              <a:t>stuporu</a:t>
            </a:r>
            <a:r>
              <a:rPr lang="cs-CZ" dirty="0" smtClean="0"/>
              <a:t> (kvantitativní změna </a:t>
            </a:r>
            <a:r>
              <a:rPr lang="cs-CZ" dirty="0" err="1" smtClean="0"/>
              <a:t>pm</a:t>
            </a:r>
            <a:r>
              <a:rPr lang="cs-CZ" dirty="0" smtClean="0"/>
              <a:t>) x katatonie</a:t>
            </a:r>
          </a:p>
          <a:p>
            <a:r>
              <a:rPr lang="cs-CZ" dirty="0" smtClean="0"/>
              <a:t>deprese, SCH, poruchy osobnosti, </a:t>
            </a:r>
            <a:r>
              <a:rPr lang="cs-CZ" dirty="0" err="1" smtClean="0"/>
              <a:t>neurozy</a:t>
            </a:r>
            <a:r>
              <a:rPr lang="cs-CZ" dirty="0" smtClean="0"/>
              <a:t>, demence (nevratný), u léčby AP jako NÚ</a:t>
            </a:r>
          </a:p>
          <a:p>
            <a:r>
              <a:rPr lang="cs-CZ" dirty="0" smtClean="0"/>
              <a:t>Léčba dle etiologie potíží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Amentní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Mírnější forma delirantního </a:t>
            </a:r>
            <a:r>
              <a:rPr lang="cs-CZ" dirty="0" err="1" smtClean="0"/>
              <a:t>sy</a:t>
            </a:r>
            <a:endParaRPr lang="cs-CZ" dirty="0" smtClean="0"/>
          </a:p>
          <a:p>
            <a:r>
              <a:rPr lang="cs-CZ" dirty="0" smtClean="0"/>
              <a:t>Rozvoj pozvolný, </a:t>
            </a:r>
            <a:r>
              <a:rPr lang="cs-CZ" dirty="0" err="1" smtClean="0"/>
              <a:t>undulující</a:t>
            </a:r>
            <a:r>
              <a:rPr lang="cs-CZ" dirty="0" smtClean="0"/>
              <a:t> průběh (paměť je narušena jen ostrůvkovitě)</a:t>
            </a:r>
          </a:p>
          <a:p>
            <a:r>
              <a:rPr lang="cs-CZ" dirty="0" smtClean="0"/>
              <a:t>Projevy: porucha vědomí, zmatenost, porucha orientace, úzkost, neklid, agresivita, </a:t>
            </a:r>
            <a:r>
              <a:rPr lang="cs-CZ" dirty="0" err="1" smtClean="0"/>
              <a:t>ulpívavost</a:t>
            </a:r>
            <a:r>
              <a:rPr lang="cs-CZ" dirty="0" smtClean="0"/>
              <a:t>, deprese, euforie</a:t>
            </a:r>
          </a:p>
          <a:p>
            <a:r>
              <a:rPr lang="cs-CZ" dirty="0" smtClean="0"/>
              <a:t>SCH, organické poruchy – demence, trauma nebo somatické stavy – infekce, </a:t>
            </a:r>
            <a:r>
              <a:rPr lang="cs-CZ" dirty="0" err="1" smtClean="0"/>
              <a:t>toxi</a:t>
            </a:r>
            <a:r>
              <a:rPr lang="cs-CZ" dirty="0" smtClean="0"/>
              <a:t>, epilepsie, poporodní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Anxiozní</a:t>
            </a:r>
            <a:r>
              <a:rPr lang="cs-CZ" b="1" dirty="0" smtClean="0"/>
              <a:t>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Hlavním projevem je </a:t>
            </a:r>
            <a:r>
              <a:rPr lang="cs-CZ" b="1" dirty="0" smtClean="0"/>
              <a:t>úzkost = </a:t>
            </a:r>
            <a:r>
              <a:rPr lang="cs-CZ" b="1" dirty="0" err="1" smtClean="0"/>
              <a:t>anxieta</a:t>
            </a:r>
            <a:endParaRPr lang="cs-CZ" b="1" dirty="0" smtClean="0"/>
          </a:p>
          <a:p>
            <a:r>
              <a:rPr lang="cs-CZ" dirty="0" smtClean="0"/>
              <a:t>Projevy – úzkost, neopodstatněná obava,  neklid, sebevražedná aktivita</a:t>
            </a:r>
          </a:p>
          <a:p>
            <a:r>
              <a:rPr lang="cs-CZ" dirty="0" smtClean="0"/>
              <a:t>U deprese, psychóz, neuróz (fobie, obsese, </a:t>
            </a:r>
            <a:r>
              <a:rPr lang="cs-CZ" dirty="0" err="1" smtClean="0"/>
              <a:t>hypopchondrie</a:t>
            </a:r>
            <a:r>
              <a:rPr lang="cs-CZ" dirty="0" smtClean="0"/>
              <a:t>), </a:t>
            </a:r>
            <a:r>
              <a:rPr lang="cs-CZ" dirty="0" err="1" smtClean="0"/>
              <a:t>anxiozně</a:t>
            </a:r>
            <a:r>
              <a:rPr lang="cs-CZ" dirty="0" smtClean="0"/>
              <a:t> depresivní </a:t>
            </a:r>
            <a:r>
              <a:rPr lang="cs-CZ" dirty="0" err="1" smtClean="0"/>
              <a:t>sy</a:t>
            </a:r>
            <a:endParaRPr lang="cs-CZ" dirty="0" smtClean="0"/>
          </a:p>
          <a:p>
            <a:r>
              <a:rPr lang="cs-CZ" dirty="0" smtClean="0"/>
              <a:t>Léčba: AD, anxiolytika, AP, PST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Apaticko-abulický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Vyhasnutí emočních projevů, narušení volní složky, spíše jen snížení polarity emocí v různé intenzitě</a:t>
            </a:r>
          </a:p>
          <a:p>
            <a:r>
              <a:rPr lang="cs-CZ" dirty="0" smtClean="0"/>
              <a:t>Projevy – cit. </a:t>
            </a:r>
            <a:r>
              <a:rPr lang="cs-CZ" dirty="0"/>
              <a:t>o</a:t>
            </a:r>
            <a:r>
              <a:rPr lang="cs-CZ" dirty="0" smtClean="0"/>
              <a:t>tupělost, lhostejnost, nedostatek iniciativy a spontaneity, nezájem o </a:t>
            </a:r>
            <a:r>
              <a:rPr lang="cs-CZ" dirty="0" err="1" smtClean="0"/>
              <a:t>sebepéči</a:t>
            </a:r>
            <a:endParaRPr lang="cs-CZ" dirty="0" smtClean="0"/>
          </a:p>
          <a:p>
            <a:r>
              <a:rPr lang="cs-CZ" dirty="0" smtClean="0"/>
              <a:t>U organických poruch, neuróz, deprese, MR, SCH</a:t>
            </a:r>
          </a:p>
          <a:p>
            <a:r>
              <a:rPr lang="cs-CZ" dirty="0" smtClean="0"/>
              <a:t>Nutná podrobná anamnéza – odlišení od </a:t>
            </a:r>
            <a:r>
              <a:rPr lang="cs-CZ" dirty="0" err="1" smtClean="0"/>
              <a:t>somat</a:t>
            </a:r>
            <a:r>
              <a:rPr lang="cs-CZ" dirty="0" smtClean="0"/>
              <a:t>. </a:t>
            </a:r>
            <a:r>
              <a:rPr lang="cs-CZ" dirty="0" err="1" smtClean="0"/>
              <a:t>etiol</a:t>
            </a:r>
            <a:r>
              <a:rPr lang="cs-CZ" dirty="0" smtClean="0"/>
              <a:t> – </a:t>
            </a:r>
            <a:r>
              <a:rPr lang="cs-CZ" dirty="0" err="1" smtClean="0"/>
              <a:t>stp</a:t>
            </a:r>
            <a:r>
              <a:rPr lang="cs-CZ" dirty="0" smtClean="0"/>
              <a:t>. operaci, </a:t>
            </a:r>
            <a:r>
              <a:rPr lang="cs-CZ" dirty="0" err="1" smtClean="0"/>
              <a:t>komoci</a:t>
            </a:r>
            <a:r>
              <a:rPr lang="cs-CZ" dirty="0" smtClean="0"/>
              <a:t>, infekci mozku!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Autistický </a:t>
            </a:r>
            <a:r>
              <a:rPr lang="cs-CZ" b="1" dirty="0" err="1" smtClean="0"/>
              <a:t>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Porucha rozlišení subjektivního světa a realitou, často diskrepance mezi chudým objektivním projevem a bohatým vnitřním prožíváním, netečnost k dění v okolí</a:t>
            </a:r>
          </a:p>
          <a:p>
            <a:r>
              <a:rPr lang="cs-CZ" dirty="0" smtClean="0"/>
              <a:t>U PAS a SCH – pozdní stadia, sociální deprivace u dětí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1794</Words>
  <Application>Microsoft Office PowerPoint</Application>
  <PresentationFormat>Předvádění na obrazovce (4:3)</PresentationFormat>
  <Paragraphs>141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Motiv sady Office</vt:lpstr>
      <vt:lpstr>Syndromy duševních poruch</vt:lpstr>
      <vt:lpstr>Význam syndromu</vt:lpstr>
      <vt:lpstr>Abstinenční sy</vt:lpstr>
      <vt:lpstr>Projevy</vt:lpstr>
      <vt:lpstr>Akinetický sy</vt:lpstr>
      <vt:lpstr>Amentní sy</vt:lpstr>
      <vt:lpstr>Anxiozní sy</vt:lpstr>
      <vt:lpstr>Apaticko-abulický sy</vt:lpstr>
      <vt:lpstr>Autistický sy</vt:lpstr>
      <vt:lpstr>Deliriozní sy</vt:lpstr>
      <vt:lpstr>Depersonalizační sy</vt:lpstr>
      <vt:lpstr>Snímek 12</vt:lpstr>
      <vt:lpstr>Depresivní sy</vt:lpstr>
      <vt:lpstr>Somatický sy u deprese</vt:lpstr>
      <vt:lpstr>Projevy depresivního sy</vt:lpstr>
      <vt:lpstr>Fobický sy</vt:lpstr>
      <vt:lpstr>Halucinatorní sy</vt:lpstr>
      <vt:lpstr>Halucinatorně-paranoidní sy</vt:lpstr>
      <vt:lpstr>Hyperkinetický sy</vt:lpstr>
      <vt:lpstr>Hypochondrický sy</vt:lpstr>
      <vt:lpstr>Hysterický sy (konverzní, disociační)</vt:lpstr>
      <vt:lpstr>Katatonní sy</vt:lpstr>
      <vt:lpstr>Snímek 23</vt:lpstr>
      <vt:lpstr>Manický sy</vt:lpstr>
      <vt:lpstr>Neurastenický sy</vt:lpstr>
      <vt:lpstr>Snímek 26</vt:lpstr>
      <vt:lpstr>Obnubilatorní sy</vt:lpstr>
      <vt:lpstr>Obsedantní sy</vt:lpstr>
      <vt:lpstr>Oneiroidní sy</vt:lpstr>
      <vt:lpstr>Dementní sy (organický psychosyndrom)</vt:lpstr>
      <vt:lpstr>Paranoidní sy</vt:lpstr>
      <vt:lpstr>Paranoidně halucinatorní sy</vt:lpstr>
      <vt:lpstr>Snímek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Syndromy duševních poruch</dc:title>
  <dc:creator>nb_ped_psychl</dc:creator>
  <cp:lastModifiedBy>nb_ped_psychl</cp:lastModifiedBy>
  <cp:revision>20</cp:revision>
  <dcterms:created xsi:type="dcterms:W3CDTF">2022-03-06T20:49:00Z</dcterms:created>
  <dcterms:modified xsi:type="dcterms:W3CDTF">2022-03-06T23:53:21Z</dcterms:modified>
</cp:coreProperties>
</file>