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handoutMasterIdLst>
    <p:handoutMasterId r:id="rId59"/>
  </p:handoutMasterIdLst>
  <p:sldIdLst>
    <p:sldId id="256" r:id="rId2"/>
    <p:sldId id="278" r:id="rId3"/>
    <p:sldId id="337" r:id="rId4"/>
    <p:sldId id="339" r:id="rId5"/>
    <p:sldId id="315" r:id="rId6"/>
    <p:sldId id="338" r:id="rId7"/>
    <p:sldId id="257" r:id="rId8"/>
    <p:sldId id="279" r:id="rId9"/>
    <p:sldId id="280" r:id="rId10"/>
    <p:sldId id="340" r:id="rId11"/>
    <p:sldId id="348" r:id="rId12"/>
    <p:sldId id="260" r:id="rId13"/>
    <p:sldId id="261" r:id="rId14"/>
    <p:sldId id="328" r:id="rId15"/>
    <p:sldId id="329" r:id="rId16"/>
    <p:sldId id="357" r:id="rId17"/>
    <p:sldId id="362" r:id="rId18"/>
    <p:sldId id="375" r:id="rId19"/>
    <p:sldId id="390" r:id="rId20"/>
    <p:sldId id="388" r:id="rId21"/>
    <p:sldId id="336" r:id="rId22"/>
    <p:sldId id="310" r:id="rId23"/>
    <p:sldId id="302" r:id="rId24"/>
    <p:sldId id="374" r:id="rId25"/>
    <p:sldId id="301" r:id="rId26"/>
    <p:sldId id="294" r:id="rId27"/>
    <p:sldId id="303" r:id="rId28"/>
    <p:sldId id="306" r:id="rId29"/>
    <p:sldId id="389" r:id="rId30"/>
    <p:sldId id="373" r:id="rId31"/>
    <p:sldId id="295" r:id="rId32"/>
    <p:sldId id="387" r:id="rId33"/>
    <p:sldId id="351" r:id="rId34"/>
    <p:sldId id="352" r:id="rId35"/>
    <p:sldId id="353" r:id="rId36"/>
    <p:sldId id="354" r:id="rId37"/>
    <p:sldId id="281" r:id="rId38"/>
    <p:sldId id="283" r:id="rId39"/>
    <p:sldId id="286" r:id="rId40"/>
    <p:sldId id="287" r:id="rId41"/>
    <p:sldId id="288" r:id="rId42"/>
    <p:sldId id="297" r:id="rId43"/>
    <p:sldId id="300" r:id="rId44"/>
    <p:sldId id="299" r:id="rId45"/>
    <p:sldId id="258" r:id="rId46"/>
    <p:sldId id="363" r:id="rId47"/>
    <p:sldId id="324" r:id="rId48"/>
    <p:sldId id="331" r:id="rId49"/>
    <p:sldId id="313" r:id="rId50"/>
    <p:sldId id="314" r:id="rId51"/>
    <p:sldId id="332" r:id="rId52"/>
    <p:sldId id="334" r:id="rId53"/>
    <p:sldId id="304" r:id="rId54"/>
    <p:sldId id="327" r:id="rId55"/>
    <p:sldId id="355" r:id="rId56"/>
    <p:sldId id="356" r:id="rId57"/>
    <p:sldId id="350" r:id="rId58"/>
  </p:sldIdLst>
  <p:sldSz cx="9144000" cy="6858000" type="screen4x3"/>
  <p:notesSz cx="6858000" cy="9723438"/>
  <p:defaultTextStyle>
    <a:defPPr>
      <a:defRPr lang="cs-CZ"/>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Výchozí oddíl" id="{B9577952-9236-46ED-9037-AEE0CA883B80}">
          <p14:sldIdLst>
            <p14:sldId id="256"/>
            <p14:sldId id="278"/>
            <p14:sldId id="337"/>
            <p14:sldId id="339"/>
            <p14:sldId id="315"/>
            <p14:sldId id="338"/>
            <p14:sldId id="257"/>
            <p14:sldId id="279"/>
            <p14:sldId id="280"/>
            <p14:sldId id="340"/>
            <p14:sldId id="348"/>
            <p14:sldId id="260"/>
            <p14:sldId id="261"/>
            <p14:sldId id="328"/>
            <p14:sldId id="329"/>
            <p14:sldId id="357"/>
            <p14:sldId id="362"/>
            <p14:sldId id="375"/>
            <p14:sldId id="390"/>
            <p14:sldId id="388"/>
            <p14:sldId id="336"/>
            <p14:sldId id="310"/>
            <p14:sldId id="302"/>
            <p14:sldId id="374"/>
            <p14:sldId id="301"/>
            <p14:sldId id="294"/>
            <p14:sldId id="303"/>
            <p14:sldId id="306"/>
            <p14:sldId id="389"/>
            <p14:sldId id="373"/>
            <p14:sldId id="295"/>
            <p14:sldId id="387"/>
            <p14:sldId id="351"/>
            <p14:sldId id="352"/>
            <p14:sldId id="353"/>
            <p14:sldId id="354"/>
            <p14:sldId id="281"/>
            <p14:sldId id="283"/>
            <p14:sldId id="286"/>
            <p14:sldId id="287"/>
            <p14:sldId id="288"/>
            <p14:sldId id="297"/>
            <p14:sldId id="300"/>
            <p14:sldId id="299"/>
            <p14:sldId id="258"/>
            <p14:sldId id="363"/>
            <p14:sldId id="324"/>
            <p14:sldId id="331"/>
            <p14:sldId id="313"/>
            <p14:sldId id="314"/>
            <p14:sldId id="332"/>
            <p14:sldId id="334"/>
            <p14:sldId id="304"/>
            <p14:sldId id="327"/>
            <p14:sldId id="355"/>
            <p14:sldId id="356"/>
            <p14:sldId id="35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a Preissová Krejčí" initials="APK" lastIdx="1" clrIdx="0">
    <p:extLst>
      <p:ext uri="{19B8F6BF-5375-455C-9EA6-DF929625EA0E}">
        <p15:presenceInfo xmlns:p15="http://schemas.microsoft.com/office/powerpoint/2012/main" userId="Andrea Preissová Krejčí"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53" y="49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86172"/>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84613" y="0"/>
            <a:ext cx="2971800" cy="486172"/>
          </a:xfrm>
          <a:prstGeom prst="rect">
            <a:avLst/>
          </a:prstGeom>
        </p:spPr>
        <p:txBody>
          <a:bodyPr vert="horz" lIns="91440" tIns="45720" rIns="91440" bIns="45720" rtlCol="0"/>
          <a:lstStyle>
            <a:lvl1pPr algn="r">
              <a:defRPr sz="1200"/>
            </a:lvl1pPr>
          </a:lstStyle>
          <a:p>
            <a:fld id="{A9DD1192-46E2-40DC-98CD-FDD77F6E8254}" type="datetimeFigureOut">
              <a:rPr lang="cs-CZ" smtClean="0"/>
              <a:pPr/>
              <a:t>18.03.2023</a:t>
            </a:fld>
            <a:endParaRPr lang="cs-CZ"/>
          </a:p>
        </p:txBody>
      </p:sp>
      <p:sp>
        <p:nvSpPr>
          <p:cNvPr id="4" name="Zástupný symbol pro zápatí 3"/>
          <p:cNvSpPr>
            <a:spLocks noGrp="1"/>
          </p:cNvSpPr>
          <p:nvPr>
            <p:ph type="ftr" sz="quarter" idx="2"/>
          </p:nvPr>
        </p:nvSpPr>
        <p:spPr>
          <a:xfrm>
            <a:off x="0" y="9235578"/>
            <a:ext cx="2971800" cy="486172"/>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84613" y="9235578"/>
            <a:ext cx="2971800" cy="486172"/>
          </a:xfrm>
          <a:prstGeom prst="rect">
            <a:avLst/>
          </a:prstGeom>
        </p:spPr>
        <p:txBody>
          <a:bodyPr vert="horz" lIns="91440" tIns="45720" rIns="91440" bIns="45720" rtlCol="0" anchor="b"/>
          <a:lstStyle>
            <a:lvl1pPr algn="r">
              <a:defRPr sz="1200"/>
            </a:lvl1pPr>
          </a:lstStyle>
          <a:p>
            <a:fld id="{67EBF31B-6CC4-4C9D-BE95-F5F05C3B7544}" type="slidenum">
              <a:rPr lang="cs-CZ" smtClean="0"/>
              <a:pPr/>
              <a:t>‹#›</a:t>
            </a:fld>
            <a:endParaRPr lang="cs-CZ"/>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37"/>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p>
            <a:pPr>
              <a:defRPr/>
            </a:pPr>
            <a:fld id="{0DD35480-4331-4D40-A08A-F36B64A1077B}" type="datetimeFigureOut">
              <a:rPr lang="cs-CZ" smtClean="0"/>
              <a:pPr>
                <a:defRPr/>
              </a:pPr>
              <a:t>18.03.2023</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164E71E9-1B52-443C-BC98-3FB7898404F6}" type="slidenum">
              <a:rPr lang="cs-CZ" smtClean="0"/>
              <a:pPr>
                <a:defRPr/>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a:defRPr/>
            </a:pPr>
            <a:fld id="{E06986C1-7D57-4E25-98ED-97A85A072308}" type="datetimeFigureOut">
              <a:rPr lang="cs-CZ" smtClean="0"/>
              <a:pPr>
                <a:defRPr/>
              </a:pPr>
              <a:t>18.03.2023</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C7E5832D-D138-467D-9A64-D51DBE1FE87F}" type="slidenum">
              <a:rPr lang="cs-CZ" smtClean="0"/>
              <a:pPr>
                <a:defRPr/>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50"/>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50"/>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a:defRPr/>
            </a:pPr>
            <a:fld id="{F53A84B2-D45B-4CAD-8BEC-0999005DFA65}" type="datetimeFigureOut">
              <a:rPr lang="cs-CZ" smtClean="0"/>
              <a:pPr>
                <a:defRPr/>
              </a:pPr>
              <a:t>18.03.2023</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A399F228-10E3-445F-8DD3-A9809F8FF51C}" type="slidenum">
              <a:rPr lang="cs-CZ" smtClean="0"/>
              <a:pPr>
                <a:defRPr/>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a:defRPr/>
            </a:pPr>
            <a:fld id="{78EDC0AC-2CF8-4B2F-8540-1F1B866890FE}" type="datetimeFigureOut">
              <a:rPr lang="cs-CZ" smtClean="0"/>
              <a:pPr>
                <a:defRPr/>
              </a:pPr>
              <a:t>18.03.2023</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EC232F9E-2E69-4DB9-9024-F4A9FBB3FBA2}" type="slidenum">
              <a:rPr lang="cs-CZ" smtClean="0"/>
              <a:pPr>
                <a:defRPr/>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12"/>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pPr>
              <a:defRPr/>
            </a:pPr>
            <a:fld id="{9040B971-F2B1-421E-BF9D-0EF0F46C30D2}" type="datetimeFigureOut">
              <a:rPr lang="cs-CZ" smtClean="0"/>
              <a:pPr>
                <a:defRPr/>
              </a:pPr>
              <a:t>18.03.2023</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B65A5648-495B-41D1-90B0-6E84D0354425}" type="slidenum">
              <a:rPr lang="cs-CZ" smtClean="0"/>
              <a:pPr>
                <a:defRPr/>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pPr>
              <a:defRPr/>
            </a:pPr>
            <a:fld id="{F5108203-49D2-4FD5-A9D2-F38817683327}" type="datetimeFigureOut">
              <a:rPr lang="cs-CZ" smtClean="0"/>
              <a:pPr>
                <a:defRPr/>
              </a:pPr>
              <a:t>18.03.2023</a:t>
            </a:fld>
            <a:endParaRPr lang="cs-CZ"/>
          </a:p>
        </p:txBody>
      </p:sp>
      <p:sp>
        <p:nvSpPr>
          <p:cNvPr id="6" name="Zástupný symbol pro zápatí 5"/>
          <p:cNvSpPr>
            <a:spLocks noGrp="1"/>
          </p:cNvSpPr>
          <p:nvPr>
            <p:ph type="ftr" sz="quarter" idx="11"/>
          </p:nvPr>
        </p:nvSpPr>
        <p:spPr/>
        <p:txBody>
          <a:bodyPr/>
          <a:lstStyle/>
          <a:p>
            <a:pPr>
              <a:defRPr/>
            </a:pPr>
            <a:endParaRPr lang="cs-CZ"/>
          </a:p>
        </p:txBody>
      </p:sp>
      <p:sp>
        <p:nvSpPr>
          <p:cNvPr id="7" name="Zástupný symbol pro číslo snímku 6"/>
          <p:cNvSpPr>
            <a:spLocks noGrp="1"/>
          </p:cNvSpPr>
          <p:nvPr>
            <p:ph type="sldNum" sz="quarter" idx="12"/>
          </p:nvPr>
        </p:nvSpPr>
        <p:spPr/>
        <p:txBody>
          <a:bodyPr/>
          <a:lstStyle/>
          <a:p>
            <a:pPr>
              <a:defRPr/>
            </a:pPr>
            <a:fld id="{F3869A34-482A-4365-A3CD-F036C052432A}" type="slidenum">
              <a:rPr lang="cs-CZ" smtClean="0"/>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pPr>
              <a:defRPr/>
            </a:pPr>
            <a:fld id="{C51C3C9A-E375-43DC-AF83-2DC4B62D7D88}" type="datetimeFigureOut">
              <a:rPr lang="cs-CZ" smtClean="0"/>
              <a:pPr>
                <a:defRPr/>
              </a:pPr>
              <a:t>18.03.2023</a:t>
            </a:fld>
            <a:endParaRPr lang="cs-CZ"/>
          </a:p>
        </p:txBody>
      </p:sp>
      <p:sp>
        <p:nvSpPr>
          <p:cNvPr id="8" name="Zástupný symbol pro zápatí 7"/>
          <p:cNvSpPr>
            <a:spLocks noGrp="1"/>
          </p:cNvSpPr>
          <p:nvPr>
            <p:ph type="ftr" sz="quarter" idx="11"/>
          </p:nvPr>
        </p:nvSpPr>
        <p:spPr/>
        <p:txBody>
          <a:bodyPr/>
          <a:lstStyle/>
          <a:p>
            <a:pPr>
              <a:defRPr/>
            </a:pPr>
            <a:endParaRPr lang="cs-CZ"/>
          </a:p>
        </p:txBody>
      </p:sp>
      <p:sp>
        <p:nvSpPr>
          <p:cNvPr id="9" name="Zástupný symbol pro číslo snímku 8"/>
          <p:cNvSpPr>
            <a:spLocks noGrp="1"/>
          </p:cNvSpPr>
          <p:nvPr>
            <p:ph type="sldNum" sz="quarter" idx="12"/>
          </p:nvPr>
        </p:nvSpPr>
        <p:spPr/>
        <p:txBody>
          <a:bodyPr/>
          <a:lstStyle/>
          <a:p>
            <a:pPr>
              <a:defRPr/>
            </a:pPr>
            <a:fld id="{721AE749-1B48-4806-A011-D0125EBC3B12}" type="slidenum">
              <a:rPr lang="cs-CZ" smtClean="0"/>
              <a:pPr>
                <a:defRPr/>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pPr>
              <a:defRPr/>
            </a:pPr>
            <a:fld id="{065B6467-ACB3-40FF-8904-E608FBF6540B}" type="datetimeFigureOut">
              <a:rPr lang="cs-CZ" smtClean="0"/>
              <a:pPr>
                <a:defRPr/>
              </a:pPr>
              <a:t>18.03.2023</a:t>
            </a:fld>
            <a:endParaRPr lang="cs-CZ"/>
          </a:p>
        </p:txBody>
      </p:sp>
      <p:sp>
        <p:nvSpPr>
          <p:cNvPr id="4" name="Zástupný symbol pro zápatí 3"/>
          <p:cNvSpPr>
            <a:spLocks noGrp="1"/>
          </p:cNvSpPr>
          <p:nvPr>
            <p:ph type="ftr" sz="quarter" idx="11"/>
          </p:nvPr>
        </p:nvSpPr>
        <p:spPr/>
        <p:txBody>
          <a:bodyPr/>
          <a:lstStyle/>
          <a:p>
            <a:pPr>
              <a:defRPr/>
            </a:pPr>
            <a:endParaRPr lang="cs-CZ"/>
          </a:p>
        </p:txBody>
      </p:sp>
      <p:sp>
        <p:nvSpPr>
          <p:cNvPr id="5" name="Zástupný symbol pro číslo snímku 4"/>
          <p:cNvSpPr>
            <a:spLocks noGrp="1"/>
          </p:cNvSpPr>
          <p:nvPr>
            <p:ph type="sldNum" sz="quarter" idx="12"/>
          </p:nvPr>
        </p:nvSpPr>
        <p:spPr/>
        <p:txBody>
          <a:bodyPr/>
          <a:lstStyle/>
          <a:p>
            <a:pPr>
              <a:defRPr/>
            </a:pPr>
            <a:fld id="{257BF845-FA9A-4C67-AA4A-377C5D99C9BE}" type="slidenum">
              <a:rPr lang="cs-CZ" smtClean="0"/>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fld id="{D7E5300E-55E5-4689-B89B-1959054EED9E}" type="datetimeFigureOut">
              <a:rPr lang="cs-CZ" smtClean="0"/>
              <a:pPr>
                <a:defRPr/>
              </a:pPr>
              <a:t>18.03.2023</a:t>
            </a:fld>
            <a:endParaRPr lang="cs-CZ"/>
          </a:p>
        </p:txBody>
      </p:sp>
      <p:sp>
        <p:nvSpPr>
          <p:cNvPr id="3" name="Zástupný symbol pro zápatí 2"/>
          <p:cNvSpPr>
            <a:spLocks noGrp="1"/>
          </p:cNvSpPr>
          <p:nvPr>
            <p:ph type="ftr" sz="quarter" idx="11"/>
          </p:nvPr>
        </p:nvSpPr>
        <p:spPr/>
        <p:txBody>
          <a:bodyPr/>
          <a:lstStyle/>
          <a:p>
            <a:pPr>
              <a:defRPr/>
            </a:pPr>
            <a:endParaRPr lang="cs-CZ"/>
          </a:p>
        </p:txBody>
      </p:sp>
      <p:sp>
        <p:nvSpPr>
          <p:cNvPr id="4" name="Zástupný symbol pro číslo snímku 3"/>
          <p:cNvSpPr>
            <a:spLocks noGrp="1"/>
          </p:cNvSpPr>
          <p:nvPr>
            <p:ph type="sldNum" sz="quarter" idx="12"/>
          </p:nvPr>
        </p:nvSpPr>
        <p:spPr/>
        <p:txBody>
          <a:bodyPr/>
          <a:lstStyle/>
          <a:p>
            <a:pPr>
              <a:defRPr/>
            </a:pPr>
            <a:fld id="{713C048B-00C3-4565-A86F-70A02410E6DF}" type="slidenum">
              <a:rPr lang="cs-CZ" smtClean="0"/>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2"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pPr>
              <a:defRPr/>
            </a:pPr>
            <a:fld id="{E4F3CAA3-7E42-48F2-AFA7-87427A89AF60}" type="datetimeFigureOut">
              <a:rPr lang="cs-CZ" smtClean="0"/>
              <a:pPr>
                <a:defRPr/>
              </a:pPr>
              <a:t>18.03.2023</a:t>
            </a:fld>
            <a:endParaRPr lang="cs-CZ"/>
          </a:p>
        </p:txBody>
      </p:sp>
      <p:sp>
        <p:nvSpPr>
          <p:cNvPr id="6" name="Zástupný symbol pro zápatí 5"/>
          <p:cNvSpPr>
            <a:spLocks noGrp="1"/>
          </p:cNvSpPr>
          <p:nvPr>
            <p:ph type="ftr" sz="quarter" idx="11"/>
          </p:nvPr>
        </p:nvSpPr>
        <p:spPr/>
        <p:txBody>
          <a:bodyPr/>
          <a:lstStyle/>
          <a:p>
            <a:pPr>
              <a:defRPr/>
            </a:pPr>
            <a:endParaRPr lang="cs-CZ"/>
          </a:p>
        </p:txBody>
      </p:sp>
      <p:sp>
        <p:nvSpPr>
          <p:cNvPr id="7" name="Zástupný symbol pro číslo snímku 6"/>
          <p:cNvSpPr>
            <a:spLocks noGrp="1"/>
          </p:cNvSpPr>
          <p:nvPr>
            <p:ph type="sldNum" sz="quarter" idx="12"/>
          </p:nvPr>
        </p:nvSpPr>
        <p:spPr/>
        <p:txBody>
          <a:bodyPr/>
          <a:lstStyle/>
          <a:p>
            <a:pPr>
              <a:defRPr/>
            </a:pPr>
            <a:fld id="{3355170C-9AA8-4F31-8D51-D05B01AB7F44}" type="slidenum">
              <a:rPr lang="cs-CZ" smtClean="0"/>
              <a:pPr>
                <a:defRPr/>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pPr>
              <a:defRPr/>
            </a:pPr>
            <a:fld id="{E71F87F6-2443-4697-B684-6C9E6DD26735}" type="datetimeFigureOut">
              <a:rPr lang="cs-CZ" smtClean="0"/>
              <a:pPr>
                <a:defRPr/>
              </a:pPr>
              <a:t>18.03.2023</a:t>
            </a:fld>
            <a:endParaRPr lang="cs-CZ"/>
          </a:p>
        </p:txBody>
      </p:sp>
      <p:sp>
        <p:nvSpPr>
          <p:cNvPr id="6" name="Zástupný symbol pro zápatí 5"/>
          <p:cNvSpPr>
            <a:spLocks noGrp="1"/>
          </p:cNvSpPr>
          <p:nvPr>
            <p:ph type="ftr" sz="quarter" idx="11"/>
          </p:nvPr>
        </p:nvSpPr>
        <p:spPr/>
        <p:txBody>
          <a:bodyPr/>
          <a:lstStyle/>
          <a:p>
            <a:pPr>
              <a:defRPr/>
            </a:pPr>
            <a:endParaRPr lang="cs-CZ"/>
          </a:p>
        </p:txBody>
      </p:sp>
      <p:sp>
        <p:nvSpPr>
          <p:cNvPr id="7" name="Zástupný symbol pro číslo snímku 6"/>
          <p:cNvSpPr>
            <a:spLocks noGrp="1"/>
          </p:cNvSpPr>
          <p:nvPr>
            <p:ph type="sldNum" sz="quarter" idx="12"/>
          </p:nvPr>
        </p:nvSpPr>
        <p:spPr/>
        <p:txBody>
          <a:bodyPr/>
          <a:lstStyle/>
          <a:p>
            <a:pPr>
              <a:defRPr/>
            </a:pPr>
            <a:fld id="{10C49E0E-7F4B-4091-B8BE-0D91888B39FF}" type="slidenum">
              <a:rPr lang="cs-CZ" smtClean="0"/>
              <a:pPr>
                <a:defRPr/>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2C1E2FD-A733-4E99-8325-6D4E185D9429}" type="datetimeFigureOut">
              <a:rPr lang="cs-CZ" smtClean="0"/>
              <a:pPr>
                <a:defRPr/>
              </a:pPr>
              <a:t>18.03.2023</a:t>
            </a:fld>
            <a:endParaRPr lang="cs-CZ"/>
          </a:p>
        </p:txBody>
      </p:sp>
      <p:sp>
        <p:nvSpPr>
          <p:cNvPr id="5" name="Zástupný symbol pro zápatí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cs-CZ"/>
          </a:p>
        </p:txBody>
      </p:sp>
      <p:sp>
        <p:nvSpPr>
          <p:cNvPr id="6" name="Zástupný symbol pro číslo snímku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14094BE-0282-4F9D-8C47-6AF57358B825}" type="slidenum">
              <a:rPr lang="cs-CZ" smtClean="0"/>
              <a:pPr>
                <a:defRPr/>
              </a:pPr>
              <a:t>‹#›</a:t>
            </a:fld>
            <a:endParaRPr lang="cs-CZ"/>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G3Czhb2t0WU" TargetMode="External"/><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hyperlink" Target="https://www.vlada.cz/cz/ppov/rnm/historie-a-soucasnost-rady-15074/"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www.vlada.cz/cz/ppov/rnm/mensiny/romska-narodnostni-mensina-16149/" TargetMode="External"/><Relationship Id="rId13" Type="http://schemas.openxmlformats.org/officeDocument/2006/relationships/hyperlink" Target="http://www.vlada.cz/cz/ppov/rnm/mensiny/srbska-narodnostni-mensina-16158/" TargetMode="External"/><Relationship Id="rId3" Type="http://schemas.openxmlformats.org/officeDocument/2006/relationships/hyperlink" Target="http://www.vlada.cz/cz/ppov/rnm/mensiny/bulharska-narodnostni-mensina-16103/" TargetMode="External"/><Relationship Id="rId7" Type="http://schemas.openxmlformats.org/officeDocument/2006/relationships/hyperlink" Target="http://www.vlada.cz/cz/ppov/rnm/mensiny/polska-narodnostni-mensina-16124/" TargetMode="External"/><Relationship Id="rId12" Type="http://schemas.openxmlformats.org/officeDocument/2006/relationships/hyperlink" Target="http://www.vlada.cz/cz/ppov/rnm/mensiny/slovenska-narodnostni-mensina-16157/" TargetMode="External"/><Relationship Id="rId2" Type="http://schemas.openxmlformats.org/officeDocument/2006/relationships/hyperlink" Target="http://www.vlada.cz/cz/ppov/rnm/mensiny/beloruska-mensina-108869/" TargetMode="External"/><Relationship Id="rId16" Type="http://schemas.openxmlformats.org/officeDocument/2006/relationships/hyperlink" Target="https://www.ceskatelevize.cz/porady/11690334848-sousede/419236100111012/" TargetMode="External"/><Relationship Id="rId1" Type="http://schemas.openxmlformats.org/officeDocument/2006/relationships/slideLayout" Target="../slideLayouts/slideLayout4.xml"/><Relationship Id="rId6" Type="http://schemas.openxmlformats.org/officeDocument/2006/relationships/hyperlink" Target="http://www.vlada.cz/cz/ppov/rnm/mensiny/nemecka-narodnostni-mensina-16122/" TargetMode="External"/><Relationship Id="rId11" Type="http://schemas.openxmlformats.org/officeDocument/2006/relationships/hyperlink" Target="http://www.vlada.cz/cz/ppov/rnm/mensiny/recka-narodnostni-mensina-16156/" TargetMode="External"/><Relationship Id="rId5" Type="http://schemas.openxmlformats.org/officeDocument/2006/relationships/hyperlink" Target="http://www.vlada.cz/cz/ppov/rnm/mensiny/madarska-narodnostni-mensina-16115/" TargetMode="External"/><Relationship Id="rId15" Type="http://schemas.openxmlformats.org/officeDocument/2006/relationships/hyperlink" Target="http://www.vlada.cz/cz/ppov/rnm/mensiny/vietnamska-mensina-108870/" TargetMode="External"/><Relationship Id="rId10" Type="http://schemas.openxmlformats.org/officeDocument/2006/relationships/hyperlink" Target="http://www.vlada.cz/cz/ppov/rnm/mensiny/ruska-narodnostni-mensina-16155/" TargetMode="External"/><Relationship Id="rId4" Type="http://schemas.openxmlformats.org/officeDocument/2006/relationships/hyperlink" Target="http://www.vlada.cz/cz/ppov/rnm/mensiny/chorvatska-narodnostni-mensina-16110/" TargetMode="External"/><Relationship Id="rId9" Type="http://schemas.openxmlformats.org/officeDocument/2006/relationships/hyperlink" Target="http://www.vlada.cz/cz/ppov/rnm/mensiny/rusinska-narodnostni-mensina-16151/" TargetMode="External"/><Relationship Id="rId14" Type="http://schemas.openxmlformats.org/officeDocument/2006/relationships/hyperlink" Target="http://www.vlada.cz/cz/ppov/rnm/mensiny/ukrajinska-narodnostni-mensina-16159/"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UDvPJ2iTv14" TargetMode="External"/><Relationship Id="rId2" Type="http://schemas.openxmlformats.org/officeDocument/2006/relationships/hyperlink" Target="https://www.youtube.com/watch?v=PvimLhIwazo" TargetMode="External"/><Relationship Id="rId1" Type="http://schemas.openxmlformats.org/officeDocument/2006/relationships/slideLayout" Target="../slideLayouts/slideLayout2.xml"/><Relationship Id="rId6" Type="http://schemas.openxmlformats.org/officeDocument/2006/relationships/hyperlink" Target="https://www.ceskatelevize.cz/ivysilani/1131721572-babylon/" TargetMode="External"/><Relationship Id="rId5" Type="http://schemas.openxmlformats.org/officeDocument/2006/relationships/hyperlink" Target="https://www.youtube.com/watch?v=0zB2dF8oCmA" TargetMode="External"/><Relationship Id="rId4" Type="http://schemas.openxmlformats.org/officeDocument/2006/relationships/hyperlink" Target="https://www.youtube.com/watch?v=vqpXqAHElTo"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hyperlink" Target="https://www.mvcr.cz/migrace/clanek/ctvrtletni-zpravy-o-situaci-v-oblasti-migrace.aspx"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file:///C:\Users\pre0039\Desktop\&#196;&#140;tvrtletn&#195;&#173;_zpr&#195;&#161;va_o_migraci_&#226;&#128;&#147;_IV_2022.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media" Target="../media/media6.m4a"/><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slideLayout" Target="../slideLayouts/slideLayout4.xml"/><Relationship Id="rId4" Type="http://schemas.openxmlformats.org/officeDocument/2006/relationships/audio" Target="../media/media6.m4a"/></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zoom.rba.cz/prednasky/petr-ludwig-kriticke-mysleni-jak-byt-o-trochu-mensi-kreten"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ceskatelevize.cz/porady/1131721572-babylon/418236100152024/" TargetMode="Externa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cs.wikipedia.org/wiki/Open_Access" TargetMode="External"/><Relationship Id="rId2" Type="http://schemas.openxmlformats.org/officeDocument/2006/relationships/hyperlink" Target="https://www.vydavatelstviupol.cz/cz/results,1-20?keyword=Preissov%C3%A1+&amp;limitstart=0&amp;option=com_virtuemart&amp;view=category&amp;virtuemart_category_id=0"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ceskatelevize.cz/porady/1131721572-babylon/dily/vysilani/"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ceskatelevize.cz/ivysilani/1096898594-udalosti-komentare/218411000370927/obsah/646666-krajane-zijici-v-zahranici" TargetMode="External"/><Relationship Id="rId2" Type="http://schemas.openxmlformats.org/officeDocument/2006/relationships/hyperlink" Target="https://www.ceskatelevize.cz/ivysilani/1097181328-udalosti/214411000100917/obsah/350920-krajane-v-zahranici" TargetMode="External"/><Relationship Id="rId1" Type="http://schemas.openxmlformats.org/officeDocument/2006/relationships/slideLayout" Target="../slideLayouts/slideLayout2.xml"/><Relationship Id="rId5" Type="http://schemas.openxmlformats.org/officeDocument/2006/relationships/hyperlink" Target="https://www.ceskatelevize.cz/porady/1131721572-babylon/418236100152020/" TargetMode="External"/><Relationship Id="rId4" Type="http://schemas.openxmlformats.org/officeDocument/2006/relationships/hyperlink" Target="https://www.ceskatelevize.cz/ivysilani/1097944695-nas-venkov/316294340070001-pemci"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paidagogos.net/issues/2016/1/article.php?id=5" TargetMode="External"/><Relationship Id="rId2" Type="http://schemas.openxmlformats.org/officeDocument/2006/relationships/hyperlink" Target="https://journals.muni.cz/pedor/article/view/6453" TargetMode="External"/><Relationship Id="rId1" Type="http://schemas.openxmlformats.org/officeDocument/2006/relationships/slideLayout" Target="../slideLayouts/slideLayout2.xml"/><Relationship Id="rId6" Type="http://schemas.openxmlformats.org/officeDocument/2006/relationships/hyperlink" Target="http://soced.cz/wp-content/uploads/2014/11/STUDIE_Limity-%C4%8Desk%C3%A9ho-pojet%C3%AD-multikulturn%C3%AD-v%C3%BDchovy_FINAL.pdf" TargetMode="External"/><Relationship Id="rId5" Type="http://schemas.openxmlformats.org/officeDocument/2006/relationships/hyperlink" Target="http://www.phil.muni.cz/journals/index.php/studia-paedagogica/article/view/1545" TargetMode="External"/><Relationship Id="rId4" Type="http://schemas.openxmlformats.org/officeDocument/2006/relationships/hyperlink" Target="http://www.antropoweb.cz/webzin/index.php/webzin/article/view/224"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hyperlink" Target="https://www.mvcr.cz/migrace/clanek/ctvrtletni-zpravy-o-situaci-v-oblasti-migrace.aspx"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tileRect/>
        </a:grad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p:txBody>
          <a:bodyPr rtlCol="0">
            <a:normAutofit/>
          </a:bodyPr>
          <a:lstStyle/>
          <a:p>
            <a:pPr eaLnBrk="1" fontAlgn="auto" hangingPunct="1">
              <a:spcAft>
                <a:spcPts val="0"/>
              </a:spcAft>
              <a:defRPr/>
            </a:pPr>
            <a:r>
              <a:rPr lang="cs-CZ" b="1" dirty="0"/>
              <a:t>Multikulturní výchova</a:t>
            </a:r>
            <a:br>
              <a:rPr lang="cs-CZ" dirty="0"/>
            </a:br>
            <a:endParaRPr lang="cs-CZ" dirty="0"/>
          </a:p>
        </p:txBody>
      </p:sp>
      <p:sp>
        <p:nvSpPr>
          <p:cNvPr id="3" name="Podnadpis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r>
              <a:rPr lang="cs-CZ" dirty="0"/>
              <a:t>Mgr. Andrea </a:t>
            </a:r>
            <a:r>
              <a:rPr lang="cs-CZ" dirty="0" err="1"/>
              <a:t>Preissová</a:t>
            </a:r>
            <a:r>
              <a:rPr lang="cs-CZ" dirty="0"/>
              <a:t> Krejčí, </a:t>
            </a:r>
            <a:r>
              <a:rPr lang="cs-CZ" dirty="0" err="1"/>
              <a:t>Ph.D</a:t>
            </a:r>
            <a:r>
              <a:rPr lang="cs-CZ" dirty="0"/>
              <a:t>.</a:t>
            </a:r>
          </a:p>
          <a:p>
            <a:pPr eaLnBrk="1" fontAlgn="auto" hangingPunct="1">
              <a:spcAft>
                <a:spcPts val="0"/>
              </a:spcAft>
              <a:buFont typeface="Arial" pitchFamily="34" charset="0"/>
              <a:buNone/>
              <a:defRPr/>
            </a:pPr>
            <a:endParaRPr lang="cs-CZ"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43F4E2-3C61-4BAA-A397-5BC6AF8AE832}"/>
              </a:ext>
            </a:extLst>
          </p:cNvPr>
          <p:cNvSpPr>
            <a:spLocks noGrp="1"/>
          </p:cNvSpPr>
          <p:nvPr>
            <p:ph type="title"/>
          </p:nvPr>
        </p:nvSpPr>
        <p:spPr>
          <a:xfrm>
            <a:off x="457200" y="274638"/>
            <a:ext cx="8229600" cy="1143000"/>
          </a:xfrm>
        </p:spPr>
        <p:txBody>
          <a:bodyPr anchor="ctr">
            <a:normAutofit fontScale="90000"/>
          </a:bodyPr>
          <a:lstStyle/>
          <a:p>
            <a:pPr>
              <a:lnSpc>
                <a:spcPct val="90000"/>
              </a:lnSpc>
            </a:pPr>
            <a:r>
              <a:rPr lang="cs-CZ" sz="4000" dirty="0"/>
              <a:t>Ne všechny vietnamské děti přebraly po rodičích večerky</a:t>
            </a:r>
            <a:r>
              <a:rPr lang="cs-CZ" sz="2700" dirty="0"/>
              <a:t>.</a:t>
            </a:r>
            <a:endParaRPr lang="cs-CZ" sz="3700" dirty="0"/>
          </a:p>
        </p:txBody>
      </p:sp>
      <p:pic>
        <p:nvPicPr>
          <p:cNvPr id="6" name="Zástupný symbol obrázku 5" descr="Obsah obrázku osoba, zeď, oblečení, stojící&#10;&#10;Popis byl vytvořen automaticky">
            <a:extLst>
              <a:ext uri="{FF2B5EF4-FFF2-40B4-BE49-F238E27FC236}">
                <a16:creationId xmlns:a16="http://schemas.microsoft.com/office/drawing/2014/main" id="{7E2190DF-72C2-4D51-89CB-ABC061E71109}"/>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26094" r="14343" b="-1"/>
          <a:stretch/>
        </p:blipFill>
        <p:spPr>
          <a:xfrm>
            <a:off x="457200" y="1600206"/>
            <a:ext cx="4038600" cy="4525963"/>
          </a:xfrm>
          <a:noFill/>
        </p:spPr>
      </p:pic>
      <p:sp>
        <p:nvSpPr>
          <p:cNvPr id="4" name="Zástupný text 3">
            <a:extLst>
              <a:ext uri="{FF2B5EF4-FFF2-40B4-BE49-F238E27FC236}">
                <a16:creationId xmlns:a16="http://schemas.microsoft.com/office/drawing/2014/main" id="{CE66DA22-1C1F-4C1D-AECE-CB42FB22117D}"/>
              </a:ext>
            </a:extLst>
          </p:cNvPr>
          <p:cNvSpPr>
            <a:spLocks noGrp="1"/>
          </p:cNvSpPr>
          <p:nvPr>
            <p:ph sz="half" idx="2"/>
          </p:nvPr>
        </p:nvSpPr>
        <p:spPr>
          <a:xfrm>
            <a:off x="4648200" y="1600206"/>
            <a:ext cx="4038600" cy="4525963"/>
          </a:xfrm>
        </p:spPr>
        <p:txBody>
          <a:bodyPr>
            <a:normAutofit lnSpcReduction="10000"/>
          </a:bodyPr>
          <a:lstStyle/>
          <a:p>
            <a:pPr>
              <a:lnSpc>
                <a:spcPct val="90000"/>
              </a:lnSpc>
            </a:pPr>
            <a:r>
              <a:rPr lang="cs-CZ" dirty="0">
                <a:highlight>
                  <a:srgbClr val="FFFF00"/>
                </a:highlight>
              </a:rPr>
              <a:t>Do Thu Trang</a:t>
            </a:r>
          </a:p>
          <a:p>
            <a:pPr>
              <a:lnSpc>
                <a:spcPct val="90000"/>
              </a:lnSpc>
            </a:pPr>
            <a:r>
              <a:rPr lang="cs-CZ" dirty="0"/>
              <a:t>Úkol dne: Zjistěte o paní Do Thu Trang dostupné informace</a:t>
            </a:r>
          </a:p>
          <a:p>
            <a:pPr>
              <a:lnSpc>
                <a:spcPct val="90000"/>
              </a:lnSpc>
            </a:pPr>
            <a:r>
              <a:rPr lang="cs-CZ" dirty="0"/>
              <a:t>Viz např. </a:t>
            </a:r>
            <a:r>
              <a:rPr lang="cs-CZ" dirty="0">
                <a:hlinkClick r:id="rId3"/>
              </a:rPr>
              <a:t>https://www.youtube.com/watch?v=G3Czhb2t0WU</a:t>
            </a:r>
            <a:r>
              <a:rPr lang="cs-CZ" dirty="0"/>
              <a:t> </a:t>
            </a:r>
          </a:p>
          <a:p>
            <a:pPr>
              <a:lnSpc>
                <a:spcPct val="90000"/>
              </a:lnSpc>
            </a:pPr>
            <a:r>
              <a:rPr lang="cs-CZ" dirty="0"/>
              <a:t>Jakým stereotypům o Vietnamcích její život odporuje? </a:t>
            </a:r>
          </a:p>
        </p:txBody>
      </p:sp>
    </p:spTree>
    <p:extLst>
      <p:ext uri="{BB962C8B-B14F-4D97-AF65-F5344CB8AC3E}">
        <p14:creationId xmlns:p14="http://schemas.microsoft.com/office/powerpoint/2010/main" val="3234700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a:t>Menšiny a migranti</a:t>
            </a:r>
          </a:p>
        </p:txBody>
      </p:sp>
      <p:sp>
        <p:nvSpPr>
          <p:cNvPr id="3" name="Podnadpis 2"/>
          <p:cNvSpPr>
            <a:spLocks noGrp="1"/>
          </p:cNvSpPr>
          <p:nvPr>
            <p:ph type="subTitle" idx="1"/>
          </p:nvPr>
        </p:nvSpPr>
        <p:spPr/>
        <p:txBody>
          <a:bodyPr/>
          <a:lstStyle/>
          <a:p>
            <a:r>
              <a:rPr lang="cs-CZ" dirty="0"/>
              <a:t>Nejen v ČR </a:t>
            </a:r>
          </a:p>
        </p:txBody>
      </p:sp>
    </p:spTree>
    <p:extLst>
      <p:ext uri="{BB962C8B-B14F-4D97-AF65-F5344CB8AC3E}">
        <p14:creationId xmlns:p14="http://schemas.microsoft.com/office/powerpoint/2010/main" val="2813935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br>
              <a:rPr lang="cs-CZ" b="1" dirty="0"/>
            </a:br>
            <a:r>
              <a:rPr lang="cs-CZ" b="1" dirty="0"/>
              <a:t>Menšiny - jednotlivé etnické a národnostní menšiny v ČR</a:t>
            </a:r>
            <a:br>
              <a:rPr lang="cs-CZ" b="1" dirty="0"/>
            </a:br>
            <a:endParaRPr lang="cs-CZ" dirty="0"/>
          </a:p>
        </p:txBody>
      </p:sp>
      <p:sp>
        <p:nvSpPr>
          <p:cNvPr id="3" name="Zástupný symbol pro obsah 2"/>
          <p:cNvSpPr>
            <a:spLocks noGrp="1"/>
          </p:cNvSpPr>
          <p:nvPr>
            <p:ph idx="1"/>
          </p:nvPr>
        </p:nvSpPr>
        <p:spPr/>
        <p:txBody>
          <a:bodyPr>
            <a:normAutofit/>
          </a:bodyPr>
          <a:lstStyle/>
          <a:p>
            <a:pPr marL="0" indent="0">
              <a:buNone/>
            </a:pPr>
            <a:r>
              <a:rPr lang="cs-CZ" dirty="0">
                <a:hlinkClick r:id="rId4"/>
              </a:rPr>
              <a:t>https://www.vlada.cz/cz/ppov/rnm/historie-a-soucasnost-rady-15074/</a:t>
            </a:r>
            <a:r>
              <a:rPr lang="cs-CZ" dirty="0"/>
              <a:t> </a:t>
            </a:r>
          </a:p>
          <a:p>
            <a:pPr marL="0" indent="0">
              <a:buNone/>
            </a:pPr>
            <a:endParaRPr lang="cs-CZ" dirty="0"/>
          </a:p>
          <a:p>
            <a:r>
              <a:rPr lang="cs-CZ" dirty="0"/>
              <a:t>Menšiny a </a:t>
            </a:r>
            <a:r>
              <a:rPr lang="cs-CZ" dirty="0" err="1"/>
              <a:t>marginalizované</a:t>
            </a:r>
            <a:r>
              <a:rPr lang="cs-CZ" dirty="0"/>
              <a:t> skupiny </a:t>
            </a:r>
          </a:p>
          <a:p>
            <a:r>
              <a:rPr lang="cs-CZ" dirty="0"/>
              <a:t>Klíčová slova: menšina, etnická menšina, národnostní menšina, sociální exkluze, marginalizace</a:t>
            </a:r>
          </a:p>
        </p:txBody>
      </p:sp>
      <p:pic>
        <p:nvPicPr>
          <p:cNvPr id="4" name="Nahraný zvuk">
            <a:hlinkClick r:id="" action="ppaction://media"/>
            <a:extLst>
              <a:ext uri="{FF2B5EF4-FFF2-40B4-BE49-F238E27FC236}">
                <a16:creationId xmlns:a16="http://schemas.microsoft.com/office/drawing/2014/main" id="{9CCBB252-4FDB-41F9-B738-F64DF87AAF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20272" y="2559422"/>
            <a:ext cx="365522" cy="365522"/>
          </a:xfrm>
          <a:prstGeom prst="rect">
            <a:avLst/>
          </a:prstGeom>
        </p:spPr>
      </p:pic>
    </p:spTree>
    <p:extLst>
      <p:ext uri="{BB962C8B-B14F-4D97-AF65-F5344CB8AC3E}">
        <p14:creationId xmlns:p14="http://schemas.microsoft.com/office/powerpoint/2010/main" val="350287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6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l-PL" dirty="0"/>
              <a:t>„Co si představujte pod pojmem menšina?“</a:t>
            </a:r>
            <a:endParaRPr lang="cs-CZ" dirty="0"/>
          </a:p>
        </p:txBody>
      </p:sp>
      <p:sp>
        <p:nvSpPr>
          <p:cNvPr id="3" name="Zástupný symbol pro obsah 2"/>
          <p:cNvSpPr>
            <a:spLocks noGrp="1"/>
          </p:cNvSpPr>
          <p:nvPr>
            <p:ph idx="1"/>
          </p:nvPr>
        </p:nvSpPr>
        <p:spPr>
          <a:xfrm>
            <a:off x="426128" y="1965706"/>
            <a:ext cx="8056485" cy="4892294"/>
          </a:xfrm>
        </p:spPr>
        <p:txBody>
          <a:bodyPr>
            <a:normAutofit/>
          </a:bodyPr>
          <a:lstStyle/>
          <a:p>
            <a:r>
              <a:rPr lang="cs-CZ" sz="2400" dirty="0"/>
              <a:t>Pod pojmem menšina si můžeme představit nejenom komunity Vietnamců, Romů, Řeků, Slováků, ale také osoby handicapové, sociálně slabé, seniory, drogově závislé, bezdomovce, náboženské skupiny a mnohé další.  </a:t>
            </a:r>
          </a:p>
          <a:p>
            <a:r>
              <a:rPr lang="cs-CZ" sz="2400" dirty="0"/>
              <a:t>Etnické menšiny jsou obecně složeny z jednotlivců spojených dohromady různými vazbami – původem, národností, kulturou, náboženstvím ad. </a:t>
            </a:r>
          </a:p>
          <a:p>
            <a:r>
              <a:rPr lang="cs-CZ" sz="2400" dirty="0"/>
              <a:t>Národnostní menšinou označuje takové menšiny, jejichž příslušníci se začnou považovat za součást národa, který žije za hranicí státu, v němž tvoří menšinu. Jejich jazyk byl kodifikován na půdě onoho „mateřského národa“, jehož kulturu přijímají a sdílejí…</a:t>
            </a:r>
            <a:endParaRPr lang="cs-CZ" sz="2400" dirty="0">
              <a:solidFill>
                <a:srgbClr val="FF0000"/>
              </a:solidFill>
              <a:highlight>
                <a:srgbClr val="FFFF00"/>
              </a:highlight>
            </a:endParaRPr>
          </a:p>
        </p:txBody>
      </p:sp>
      <p:pic>
        <p:nvPicPr>
          <p:cNvPr id="4" name="Nahraný zvuk">
            <a:hlinkClick r:id="" action="ppaction://media"/>
            <a:extLst>
              <a:ext uri="{FF2B5EF4-FFF2-40B4-BE49-F238E27FC236}">
                <a16:creationId xmlns:a16="http://schemas.microsoft.com/office/drawing/2014/main" id="{CB87875C-26F9-47A1-93E7-FB92E2CE91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05337" y="1572244"/>
            <a:ext cx="365522" cy="365522"/>
          </a:xfrm>
          <a:prstGeom prst="rect">
            <a:avLst/>
          </a:prstGeom>
        </p:spPr>
      </p:pic>
    </p:spTree>
    <p:extLst>
      <p:ext uri="{BB962C8B-B14F-4D97-AF65-F5344CB8AC3E}">
        <p14:creationId xmlns:p14="http://schemas.microsoft.com/office/powerpoint/2010/main" val="182504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7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E852D8-38B8-43E7-AD39-AF53F0079274}"/>
              </a:ext>
            </a:extLst>
          </p:cNvPr>
          <p:cNvSpPr>
            <a:spLocks noGrp="1"/>
          </p:cNvSpPr>
          <p:nvPr>
            <p:ph type="title"/>
          </p:nvPr>
        </p:nvSpPr>
        <p:spPr/>
        <p:txBody>
          <a:bodyPr>
            <a:normAutofit fontScale="90000"/>
          </a:bodyPr>
          <a:lstStyle/>
          <a:p>
            <a:r>
              <a:rPr lang="cs-CZ" b="1" dirty="0"/>
              <a:t>Národnostní menšiny</a:t>
            </a:r>
            <a:br>
              <a:rPr lang="cs-CZ" b="1" dirty="0"/>
            </a:br>
            <a:endParaRPr lang="cs-CZ" dirty="0"/>
          </a:p>
        </p:txBody>
      </p:sp>
      <p:sp>
        <p:nvSpPr>
          <p:cNvPr id="3" name="Zástupný obsah 2">
            <a:extLst>
              <a:ext uri="{FF2B5EF4-FFF2-40B4-BE49-F238E27FC236}">
                <a16:creationId xmlns:a16="http://schemas.microsoft.com/office/drawing/2014/main" id="{E767A976-343B-418E-996F-164AF92BE874}"/>
              </a:ext>
            </a:extLst>
          </p:cNvPr>
          <p:cNvSpPr>
            <a:spLocks noGrp="1"/>
          </p:cNvSpPr>
          <p:nvPr>
            <p:ph idx="1"/>
          </p:nvPr>
        </p:nvSpPr>
        <p:spPr>
          <a:xfrm>
            <a:off x="251520" y="1052736"/>
            <a:ext cx="8712968" cy="5530626"/>
          </a:xfrm>
        </p:spPr>
        <p:txBody>
          <a:bodyPr>
            <a:normAutofit fontScale="77500" lnSpcReduction="20000"/>
          </a:bodyPr>
          <a:lstStyle/>
          <a:p>
            <a:r>
              <a:rPr lang="cs-CZ" dirty="0"/>
              <a:t>Vymezení pojmu národnostní menšina a příslušník národnostní menšiny stanoví zákon 273/2001 Sb., o právech příslušníků národnostních menšin a o změně některých zákonů, ve znění pozdějších předpisů. Konkrétně § 2 zní:</a:t>
            </a:r>
          </a:p>
          <a:p>
            <a:r>
              <a:rPr lang="cs-CZ" dirty="0"/>
              <a:t>Národnostní menšina je společenství občanů České republiky žijících na území současné České republiky, kteří se odlišují od ostatních občanů zpravidla společným etnickým původem, jazykem, kulturou a tradicemi, tvoří početní menšinu obyvatelstva a zároveň projevují vůli být považováni za národnostní menšinu za účelem společného úsilí o zachování a rozvoj vlastní svébytnosti, jazyka a kultury a zároveň za účelem vyjádření a ochrany zájmů jejich společenství, které se historicky utvořilo.</a:t>
            </a:r>
          </a:p>
          <a:p>
            <a:r>
              <a:rPr lang="cs-CZ" dirty="0"/>
              <a:t>Příslušníkem národnostní menšiny je občan České republiky, který se hlásí k jiné než české národnosti a projevuje přání být považován za příslušníka národnostní menšiny spolu s dalšími, kteří se hlásí ke stejné národnosti.</a:t>
            </a:r>
          </a:p>
          <a:p>
            <a:endParaRPr lang="cs-CZ" dirty="0"/>
          </a:p>
        </p:txBody>
      </p:sp>
    </p:spTree>
    <p:extLst>
      <p:ext uri="{BB962C8B-B14F-4D97-AF65-F5344CB8AC3E}">
        <p14:creationId xmlns:p14="http://schemas.microsoft.com/office/powerpoint/2010/main" val="1326282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842996-FCC5-4FAA-A438-FE2BE751753C}"/>
              </a:ext>
            </a:extLst>
          </p:cNvPr>
          <p:cNvSpPr>
            <a:spLocks noGrp="1"/>
          </p:cNvSpPr>
          <p:nvPr>
            <p:ph type="title"/>
          </p:nvPr>
        </p:nvSpPr>
        <p:spPr>
          <a:xfrm>
            <a:off x="457200" y="274638"/>
            <a:ext cx="8229600" cy="1143000"/>
          </a:xfrm>
        </p:spPr>
        <p:txBody>
          <a:bodyPr vert="horz" lIns="68580" tIns="34290" rIns="68580" bIns="34290" rtlCol="0" anchor="ctr">
            <a:normAutofit/>
          </a:bodyPr>
          <a:lstStyle/>
          <a:p>
            <a:pPr>
              <a:lnSpc>
                <a:spcPct val="90000"/>
              </a:lnSpc>
            </a:pPr>
            <a:r>
              <a:rPr lang="en-US" sz="2400" b="1"/>
              <a:t>Národnostní menšiny zastoupené v Radě vlády pro národnostní menšiny</a:t>
            </a:r>
            <a:br>
              <a:rPr lang="en-US" sz="2400" b="1"/>
            </a:br>
            <a:endParaRPr lang="en-US" sz="2400"/>
          </a:p>
        </p:txBody>
      </p:sp>
      <p:sp>
        <p:nvSpPr>
          <p:cNvPr id="3" name="Zástupný obsah 2">
            <a:extLst>
              <a:ext uri="{FF2B5EF4-FFF2-40B4-BE49-F238E27FC236}">
                <a16:creationId xmlns:a16="http://schemas.microsoft.com/office/drawing/2014/main" id="{4D3C13A3-EAAB-47A8-9F93-F4D188DE3C06}"/>
              </a:ext>
            </a:extLst>
          </p:cNvPr>
          <p:cNvSpPr>
            <a:spLocks noGrp="1"/>
          </p:cNvSpPr>
          <p:nvPr>
            <p:ph sz="half" idx="1"/>
          </p:nvPr>
        </p:nvSpPr>
        <p:spPr>
          <a:xfrm>
            <a:off x="457200" y="1600206"/>
            <a:ext cx="4038600" cy="4525963"/>
          </a:xfrm>
        </p:spPr>
        <p:txBody>
          <a:bodyPr vert="horz" lIns="68580" tIns="34290" rIns="68580" bIns="34290" rtlCol="0">
            <a:normAutofit/>
          </a:bodyPr>
          <a:lstStyle/>
          <a:p>
            <a:pPr>
              <a:lnSpc>
                <a:spcPct val="90000"/>
              </a:lnSpc>
            </a:pPr>
            <a:r>
              <a:rPr lang="en-US" sz="2200" u="sng">
                <a:hlinkClick r:id="rId2"/>
              </a:rPr>
              <a:t>Běloruská menšina</a:t>
            </a:r>
            <a:br>
              <a:rPr lang="en-US" sz="2200"/>
            </a:br>
            <a:r>
              <a:rPr lang="en-US" sz="2200" u="sng">
                <a:hlinkClick r:id="rId3"/>
              </a:rPr>
              <a:t>Bulharská menšina</a:t>
            </a:r>
            <a:br>
              <a:rPr lang="en-US" sz="2200"/>
            </a:br>
            <a:r>
              <a:rPr lang="en-US" sz="2200" u="sng">
                <a:hlinkClick r:id="rId4"/>
              </a:rPr>
              <a:t>Chorvatská menšina</a:t>
            </a:r>
            <a:br>
              <a:rPr lang="en-US" sz="2200"/>
            </a:br>
            <a:r>
              <a:rPr lang="en-US" sz="2200" u="sng">
                <a:hlinkClick r:id="rId5"/>
              </a:rPr>
              <a:t>Maďarská menšina</a:t>
            </a:r>
            <a:br>
              <a:rPr lang="en-US" sz="2200"/>
            </a:br>
            <a:r>
              <a:rPr lang="en-US" sz="2200" u="sng">
                <a:hlinkClick r:id="rId6"/>
              </a:rPr>
              <a:t>Německá menšina</a:t>
            </a:r>
            <a:br>
              <a:rPr lang="en-US" sz="2200"/>
            </a:br>
            <a:r>
              <a:rPr lang="en-US" sz="2200" u="sng">
                <a:hlinkClick r:id="rId7"/>
              </a:rPr>
              <a:t>Polská menšina</a:t>
            </a:r>
            <a:br>
              <a:rPr lang="en-US" sz="2200"/>
            </a:br>
            <a:r>
              <a:rPr lang="en-US" sz="2200" u="sng">
                <a:hlinkClick r:id="rId8"/>
              </a:rPr>
              <a:t>Romská menšina</a:t>
            </a:r>
            <a:br>
              <a:rPr lang="en-US" sz="2200"/>
            </a:br>
            <a:r>
              <a:rPr lang="en-US" sz="2200" u="sng">
                <a:hlinkClick r:id="rId9"/>
              </a:rPr>
              <a:t>Rusínská menšina</a:t>
            </a:r>
            <a:br>
              <a:rPr lang="en-US" sz="2200"/>
            </a:br>
            <a:r>
              <a:rPr lang="en-US" sz="2200" u="sng">
                <a:hlinkClick r:id="rId10"/>
              </a:rPr>
              <a:t>Ruská menšina</a:t>
            </a:r>
            <a:br>
              <a:rPr lang="en-US" sz="2200"/>
            </a:br>
            <a:r>
              <a:rPr lang="en-US" sz="2200" u="sng">
                <a:hlinkClick r:id="rId11"/>
              </a:rPr>
              <a:t>Řecká menšina</a:t>
            </a:r>
            <a:br>
              <a:rPr lang="en-US" sz="2200"/>
            </a:br>
            <a:r>
              <a:rPr lang="en-US" sz="2200" u="sng">
                <a:hlinkClick r:id="rId12"/>
              </a:rPr>
              <a:t>Slovenská menšina</a:t>
            </a:r>
            <a:br>
              <a:rPr lang="en-US" sz="2200"/>
            </a:br>
            <a:r>
              <a:rPr lang="en-US" sz="2200" u="sng">
                <a:hlinkClick r:id="rId13"/>
              </a:rPr>
              <a:t>Srbská menšina</a:t>
            </a:r>
            <a:br>
              <a:rPr lang="en-US" sz="2200"/>
            </a:br>
            <a:r>
              <a:rPr lang="en-US" sz="2200" u="sng">
                <a:hlinkClick r:id="rId14"/>
              </a:rPr>
              <a:t>Ukrajinská menšina</a:t>
            </a:r>
            <a:br>
              <a:rPr lang="en-US" sz="2200"/>
            </a:br>
            <a:r>
              <a:rPr lang="en-US" sz="2200" u="sng">
                <a:hlinkClick r:id="rId15"/>
              </a:rPr>
              <a:t>Vietnamská menšina</a:t>
            </a:r>
            <a:r>
              <a:rPr lang="en-US" sz="2200" u="sng"/>
              <a:t> </a:t>
            </a:r>
            <a:endParaRPr lang="en-US" sz="2200"/>
          </a:p>
        </p:txBody>
      </p:sp>
      <p:sp>
        <p:nvSpPr>
          <p:cNvPr id="9" name="Content Placeholder 3">
            <a:extLst>
              <a:ext uri="{FF2B5EF4-FFF2-40B4-BE49-F238E27FC236}">
                <a16:creationId xmlns:a16="http://schemas.microsoft.com/office/drawing/2014/main" id="{74D9D7EE-83A1-479F-A9BE-E6B386EBEF2D}"/>
              </a:ext>
            </a:extLst>
          </p:cNvPr>
          <p:cNvSpPr>
            <a:spLocks noGrp="1"/>
          </p:cNvSpPr>
          <p:nvPr>
            <p:ph sz="half" idx="2"/>
          </p:nvPr>
        </p:nvSpPr>
        <p:spPr>
          <a:xfrm>
            <a:off x="4648200" y="1600206"/>
            <a:ext cx="4038600" cy="4525963"/>
          </a:xfrm>
        </p:spPr>
        <p:txBody>
          <a:bodyPr/>
          <a:lstStyle/>
          <a:p>
            <a:r>
              <a:rPr lang="cs-CZ" dirty="0"/>
              <a:t>Lyceum Řekyň</a:t>
            </a:r>
          </a:p>
          <a:p>
            <a:r>
              <a:rPr lang="cs-CZ" u="sng" dirty="0">
                <a:hlinkClick r:id="rId16"/>
              </a:rPr>
              <a:t>https://www.ceskatelevize.cz/porady/11690334848-sousede/419236100111012/</a:t>
            </a:r>
            <a:r>
              <a:rPr lang="cs-CZ" dirty="0"/>
              <a:t> </a:t>
            </a:r>
          </a:p>
          <a:p>
            <a:r>
              <a:rPr lang="cs-CZ" dirty="0"/>
              <a:t>„Etnický zázrak“ </a:t>
            </a:r>
          </a:p>
          <a:p>
            <a:endParaRPr lang="en-US" dirty="0"/>
          </a:p>
        </p:txBody>
      </p:sp>
    </p:spTree>
    <p:extLst>
      <p:ext uri="{BB962C8B-B14F-4D97-AF65-F5344CB8AC3E}">
        <p14:creationId xmlns:p14="http://schemas.microsoft.com/office/powerpoint/2010/main" val="2683817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07331" y="1536571"/>
            <a:ext cx="6129338" cy="590195"/>
          </a:xfrm>
        </p:spPr>
        <p:txBody>
          <a:bodyPr>
            <a:normAutofit fontScale="90000"/>
          </a:bodyPr>
          <a:lstStyle/>
          <a:p>
            <a:r>
              <a:rPr lang="cs-CZ" dirty="0"/>
              <a:t>Jaké je to v ČR s integrací… </a:t>
            </a:r>
            <a:br>
              <a:rPr lang="cs-CZ" dirty="0"/>
            </a:br>
            <a:br>
              <a:rPr lang="cs-CZ" dirty="0"/>
            </a:br>
            <a:r>
              <a:rPr lang="cs-CZ" dirty="0">
                <a:hlinkClick r:id="rId2"/>
              </a:rPr>
              <a:t>https://www.youtube.com/watch?v=PvimLhIwazo</a:t>
            </a:r>
            <a:br>
              <a:rPr lang="cs-CZ" dirty="0"/>
            </a:br>
            <a:endParaRPr lang="cs-CZ" dirty="0"/>
          </a:p>
        </p:txBody>
      </p:sp>
      <p:sp>
        <p:nvSpPr>
          <p:cNvPr id="3" name="Zástupný symbol pro obsah 2"/>
          <p:cNvSpPr>
            <a:spLocks noGrp="1"/>
          </p:cNvSpPr>
          <p:nvPr>
            <p:ph idx="1"/>
          </p:nvPr>
        </p:nvSpPr>
        <p:spPr>
          <a:xfrm>
            <a:off x="107504" y="2834935"/>
            <a:ext cx="8856984" cy="3834425"/>
          </a:xfrm>
        </p:spPr>
        <p:txBody>
          <a:bodyPr>
            <a:normAutofit fontScale="62500" lnSpcReduction="20000"/>
          </a:bodyPr>
          <a:lstStyle/>
          <a:p>
            <a:r>
              <a:rPr lang="cs-CZ" dirty="0">
                <a:hlinkClick r:id="rId3"/>
              </a:rPr>
              <a:t>https://www.youtube.com/watch?v=UDvPJ2iTv14</a:t>
            </a:r>
            <a:endParaRPr lang="cs-CZ" dirty="0"/>
          </a:p>
          <a:p>
            <a:r>
              <a:rPr lang="cs-CZ" dirty="0" err="1"/>
              <a:t>Anife</a:t>
            </a:r>
            <a:r>
              <a:rPr lang="cs-CZ" dirty="0"/>
              <a:t> Vyskočilová </a:t>
            </a:r>
          </a:p>
          <a:p>
            <a:r>
              <a:rPr lang="cs-CZ" dirty="0">
                <a:hlinkClick r:id="rId4"/>
              </a:rPr>
              <a:t>https://www.youtube.com/watch?v=vqpXqAHElTo</a:t>
            </a:r>
            <a:endParaRPr lang="cs-CZ" dirty="0"/>
          </a:p>
          <a:p>
            <a:r>
              <a:rPr lang="cs-CZ" dirty="0" err="1"/>
              <a:t>Fugi</a:t>
            </a:r>
            <a:r>
              <a:rPr lang="cs-CZ" dirty="0"/>
              <a:t> </a:t>
            </a:r>
            <a:r>
              <a:rPr lang="cs-CZ" dirty="0" err="1"/>
              <a:t>Nguyen</a:t>
            </a:r>
            <a:r>
              <a:rPr lang="cs-CZ" dirty="0"/>
              <a:t> </a:t>
            </a:r>
          </a:p>
          <a:p>
            <a:r>
              <a:rPr lang="cs-CZ" dirty="0">
                <a:hlinkClick r:id="rId5"/>
              </a:rPr>
              <a:t>https://www.youtube.com/watch?v=0zB2dF8oCmA</a:t>
            </a:r>
            <a:r>
              <a:rPr lang="cs-CZ" dirty="0"/>
              <a:t> </a:t>
            </a:r>
          </a:p>
          <a:p>
            <a:r>
              <a:rPr lang="cs-CZ" dirty="0"/>
              <a:t>Lejla </a:t>
            </a:r>
            <a:r>
              <a:rPr lang="cs-CZ" dirty="0" err="1"/>
              <a:t>Abbasová</a:t>
            </a:r>
            <a:r>
              <a:rPr lang="cs-CZ" dirty="0"/>
              <a:t> </a:t>
            </a:r>
          </a:p>
          <a:p>
            <a:endParaRPr lang="cs-CZ" dirty="0"/>
          </a:p>
          <a:p>
            <a:r>
              <a:rPr lang="cs-CZ" dirty="0"/>
              <a:t>Život vietnamské fotografky u nás. </a:t>
            </a:r>
            <a:r>
              <a:rPr lang="cs-CZ" u="sng" dirty="0">
                <a:hlinkClick r:id="rId6"/>
              </a:rPr>
              <a:t>https://www.ceskatelevize.cz/ivysilani/1131721572-babylon/</a:t>
            </a:r>
            <a:r>
              <a:rPr lang="cs-CZ" dirty="0"/>
              <a:t> </a:t>
            </a:r>
          </a:p>
          <a:p>
            <a:r>
              <a:rPr lang="cs-CZ" dirty="0"/>
              <a:t>Premiéra:</a:t>
            </a:r>
            <a:br>
              <a:rPr lang="cs-CZ" dirty="0"/>
            </a:br>
            <a:r>
              <a:rPr lang="cs-CZ" b="1" dirty="0"/>
              <a:t>13. 3. 2021</a:t>
            </a:r>
            <a:br>
              <a:rPr lang="cs-CZ" dirty="0"/>
            </a:br>
            <a:r>
              <a:rPr lang="cs-CZ" dirty="0"/>
              <a:t>13:10 na ČT2</a:t>
            </a:r>
          </a:p>
          <a:p>
            <a:endParaRPr lang="cs-CZ" dirty="0"/>
          </a:p>
        </p:txBody>
      </p:sp>
    </p:spTree>
    <p:extLst>
      <p:ext uri="{BB962C8B-B14F-4D97-AF65-F5344CB8AC3E}">
        <p14:creationId xmlns:p14="http://schemas.microsoft.com/office/powerpoint/2010/main" val="1535811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6CBBBB-22D1-413B-83A1-077404885BEF}"/>
              </a:ext>
            </a:extLst>
          </p:cNvPr>
          <p:cNvSpPr>
            <a:spLocks noGrp="1"/>
          </p:cNvSpPr>
          <p:nvPr>
            <p:ph type="ctrTitle"/>
          </p:nvPr>
        </p:nvSpPr>
        <p:spPr>
          <a:xfrm>
            <a:off x="762000" y="5173756"/>
            <a:ext cx="7620000" cy="663389"/>
          </a:xfrm>
        </p:spPr>
        <p:txBody>
          <a:bodyPr anchor="t">
            <a:normAutofit fontScale="90000"/>
          </a:bodyPr>
          <a:lstStyle/>
          <a:p>
            <a:r>
              <a:rPr lang="cs-CZ" dirty="0"/>
              <a:t>Dlouhá cesta k novému domovu</a:t>
            </a:r>
          </a:p>
        </p:txBody>
      </p:sp>
      <p:pic>
        <p:nvPicPr>
          <p:cNvPr id="5" name="Picture 4">
            <a:extLst>
              <a:ext uri="{FF2B5EF4-FFF2-40B4-BE49-F238E27FC236}">
                <a16:creationId xmlns:a16="http://schemas.microsoft.com/office/drawing/2014/main" id="{CD9B7FCD-227B-4FDE-A80D-8C59D54B97C4}"/>
              </a:ext>
            </a:extLst>
          </p:cNvPr>
          <p:cNvPicPr>
            <a:picLocks noChangeAspect="1"/>
          </p:cNvPicPr>
          <p:nvPr/>
        </p:nvPicPr>
        <p:blipFill rotWithShape="1">
          <a:blip r:embed="rId2"/>
          <a:srcRect b="3436"/>
          <a:stretch/>
        </p:blipFill>
        <p:spPr>
          <a:xfrm>
            <a:off x="16" y="857258"/>
            <a:ext cx="9143984" cy="4414892"/>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3202312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AB8836-177D-4861-B764-62A60B406651}"/>
              </a:ext>
            </a:extLst>
          </p:cNvPr>
          <p:cNvSpPr>
            <a:spLocks noGrp="1"/>
          </p:cNvSpPr>
          <p:nvPr>
            <p:ph type="title"/>
          </p:nvPr>
        </p:nvSpPr>
        <p:spPr>
          <a:xfrm>
            <a:off x="827584" y="316418"/>
            <a:ext cx="7272908" cy="808325"/>
          </a:xfrm>
        </p:spPr>
        <p:txBody>
          <a:bodyPr/>
          <a:lstStyle/>
          <a:p>
            <a:r>
              <a:rPr lang="cs-CZ" b="1" dirty="0"/>
              <a:t>Cizinci </a:t>
            </a:r>
          </a:p>
        </p:txBody>
      </p:sp>
      <p:sp>
        <p:nvSpPr>
          <p:cNvPr id="3" name="Zástupný obsah 2">
            <a:extLst>
              <a:ext uri="{FF2B5EF4-FFF2-40B4-BE49-F238E27FC236}">
                <a16:creationId xmlns:a16="http://schemas.microsoft.com/office/drawing/2014/main" id="{1EF8FCF0-714E-49F4-A8DC-5F6B5804C050}"/>
              </a:ext>
            </a:extLst>
          </p:cNvPr>
          <p:cNvSpPr>
            <a:spLocks noGrp="1"/>
          </p:cNvSpPr>
          <p:nvPr>
            <p:ph idx="1"/>
          </p:nvPr>
        </p:nvSpPr>
        <p:spPr>
          <a:xfrm>
            <a:off x="683568" y="1124743"/>
            <a:ext cx="8128962" cy="4876007"/>
          </a:xfrm>
        </p:spPr>
        <p:txBody>
          <a:bodyPr>
            <a:normAutofit fontScale="92500" lnSpcReduction="20000"/>
          </a:bodyPr>
          <a:lstStyle/>
          <a:p>
            <a:r>
              <a:rPr lang="cs-CZ" sz="2000" dirty="0"/>
              <a:t>Jinou skupinou (také termínově vymezenou) jsou </a:t>
            </a:r>
            <a:r>
              <a:rPr lang="cs-CZ" sz="2000" b="1" dirty="0"/>
              <a:t>cizí státní příslušníci, tj. cizinci</a:t>
            </a:r>
            <a:r>
              <a:rPr lang="cs-CZ" sz="2000" dirty="0"/>
              <a:t> s povolením k pobytu na území České republiky (bez azylantů), kteří na konci roku 2018 tvořili 5,3 % obyvatelstva. </a:t>
            </a:r>
          </a:p>
          <a:p>
            <a:r>
              <a:rPr lang="cs-CZ" sz="2000" dirty="0"/>
              <a:t>Počet cizinců na území ČR setrvale stoupá. K 31. prosinci 2022 bylo na území ČR registrováno </a:t>
            </a:r>
            <a:r>
              <a:rPr lang="cs-CZ" sz="2000" b="1" dirty="0"/>
              <a:t>celkem 1 116 154 osob cizí státní příslušnosti</a:t>
            </a:r>
            <a:r>
              <a:rPr lang="cs-CZ" sz="2000" dirty="0"/>
              <a:t>, z toho 782 000 na základě oprávnění k přechodnému pobytu a 334 154 na základě oprávnění k trvalému pobytu. Za výrazným nárůstem počtu cizinců na území ČR stojí zejména vydávání dočasné ochrany státním příslušníkům Ukrajiny, kteří prchají před válkou ve své zemi. Od počátku ruské agrese na Ukrajině bylo v České republice v roce 2022 vydáno celkem 473 216 dočasných ochran. Česká republika měla v roce 2022 největší počet vydaných dočasných ochran v rámci EU v přepočtu na obyvatele. Mezi cizinci pobývajícími legálně na území ČR převažují občané třetích zemí (888 806 osob, tj. 80 %) nad občany členských států EU, EHP a Švýcarska (227 348 osob, tj. 20 %).</a:t>
            </a:r>
          </a:p>
          <a:p>
            <a:r>
              <a:rPr lang="cs-CZ" sz="2000" b="1" dirty="0"/>
              <a:t>Pozor, nezaměňujme tedy příslušníky národnostních menšin a cizí státní příslušníky, byť se mohou hlásit ke stejné národnosti. </a:t>
            </a:r>
          </a:p>
          <a:p>
            <a:r>
              <a:rPr lang="cs-CZ" sz="2000" dirty="0">
                <a:hlinkClick r:id="rId2"/>
              </a:rPr>
              <a:t>Čtvrtletní zprávy o situaci v oblasti migrace - Aktuální informace o migraci (mvcr.cz)</a:t>
            </a:r>
            <a:endParaRPr lang="cs-CZ" sz="2000" dirty="0"/>
          </a:p>
          <a:p>
            <a:endParaRPr lang="cs-CZ" sz="2000" dirty="0"/>
          </a:p>
          <a:p>
            <a:endParaRPr lang="cs-CZ" dirty="0"/>
          </a:p>
        </p:txBody>
      </p:sp>
    </p:spTree>
    <p:extLst>
      <p:ext uri="{BB962C8B-B14F-4D97-AF65-F5344CB8AC3E}">
        <p14:creationId xmlns:p14="http://schemas.microsoft.com/office/powerpoint/2010/main" val="1079407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221515-8359-41F9-9AA7-9A4CA0F47CC4}"/>
              </a:ext>
            </a:extLst>
          </p:cNvPr>
          <p:cNvSpPr>
            <a:spLocks noGrp="1"/>
          </p:cNvSpPr>
          <p:nvPr>
            <p:ph type="title"/>
          </p:nvPr>
        </p:nvSpPr>
        <p:spPr/>
        <p:txBody>
          <a:bodyPr/>
          <a:lstStyle/>
          <a:p>
            <a:r>
              <a:rPr lang="cs-CZ" dirty="0"/>
              <a:t>Aktuální situace v České republice</a:t>
            </a:r>
          </a:p>
        </p:txBody>
      </p:sp>
      <p:sp>
        <p:nvSpPr>
          <p:cNvPr id="3" name="Zástupný symbol pro obsah 2">
            <a:extLst>
              <a:ext uri="{FF2B5EF4-FFF2-40B4-BE49-F238E27FC236}">
                <a16:creationId xmlns:a16="http://schemas.microsoft.com/office/drawing/2014/main" id="{B90F506A-9429-49A6-88B0-9B7A9AFD244D}"/>
              </a:ext>
            </a:extLst>
          </p:cNvPr>
          <p:cNvSpPr>
            <a:spLocks noGrp="1"/>
          </p:cNvSpPr>
          <p:nvPr>
            <p:ph idx="1"/>
          </p:nvPr>
        </p:nvSpPr>
        <p:spPr/>
        <p:txBody>
          <a:bodyPr>
            <a:normAutofit fontScale="92500" lnSpcReduction="20000"/>
          </a:bodyPr>
          <a:lstStyle/>
          <a:p>
            <a:r>
              <a:rPr lang="pt-BR" dirty="0">
                <a:hlinkClick r:id="rId2"/>
              </a:rPr>
              <a:t>Čtvrtletní_zpráva_o_migraci_–_IV_2022.pdf</a:t>
            </a:r>
            <a:r>
              <a:rPr lang="cs-CZ" dirty="0"/>
              <a:t> </a:t>
            </a:r>
          </a:p>
          <a:p>
            <a:r>
              <a:rPr lang="cs-CZ" dirty="0"/>
              <a:t>473 216 bylo vydáno dočasných ochran v České republice Česká republika měla v roce 2022 největší počet osob se statusem dočasné ochrany v rámci EU v přepočtu na obyvatele.  </a:t>
            </a:r>
          </a:p>
          <a:p>
            <a:r>
              <a:rPr lang="cs-CZ" dirty="0"/>
              <a:t>5 milionů - téměř tolik bylo vydáno dočasných ochran v Evropské unii. </a:t>
            </a:r>
          </a:p>
          <a:p>
            <a:r>
              <a:rPr lang="cs-CZ" dirty="0"/>
              <a:t>15,1 milionu* tolik bylo evidováno příchodů od začátku ruské agrese na Ukrajině do Polska, Maďarska, Rumunska a na Slovensko + 10,2 milionu návratů zpět na Ukrajinu ze zemí EU. </a:t>
            </a:r>
          </a:p>
        </p:txBody>
      </p:sp>
    </p:spTree>
    <p:extLst>
      <p:ext uri="{BB962C8B-B14F-4D97-AF65-F5344CB8AC3E}">
        <p14:creationId xmlns:p14="http://schemas.microsoft.com/office/powerpoint/2010/main" val="2537344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Cíle viz karta předmětu, ve zkratce:</a:t>
            </a:r>
          </a:p>
        </p:txBody>
      </p:sp>
      <p:sp>
        <p:nvSpPr>
          <p:cNvPr id="3" name="Zástupný symbol pro obsah 2"/>
          <p:cNvSpPr>
            <a:spLocks noGrp="1"/>
          </p:cNvSpPr>
          <p:nvPr>
            <p:ph idx="1"/>
          </p:nvPr>
        </p:nvSpPr>
        <p:spPr/>
        <p:txBody>
          <a:bodyPr>
            <a:normAutofit fontScale="85000" lnSpcReduction="20000"/>
          </a:bodyPr>
          <a:lstStyle/>
          <a:p>
            <a:r>
              <a:rPr lang="cs-CZ" i="1" dirty="0"/>
              <a:t>Reflexe realizace MKV na českých školách. </a:t>
            </a:r>
          </a:p>
          <a:p>
            <a:r>
              <a:rPr lang="cs-CZ" i="1" dirty="0"/>
              <a:t>Vycházíme z analýzy zjišťující přístupy pedagogů k realizaci multikulturní výchovy pedagogy základních a středních škol v České republice. </a:t>
            </a:r>
          </a:p>
          <a:p>
            <a:r>
              <a:rPr lang="cs-CZ" i="1" dirty="0"/>
              <a:t>Popíšeme redukcionistické chápání multikulturní výchovy vztahující se výhradně k etnickým a kulturním odlišnostem. </a:t>
            </a:r>
          </a:p>
          <a:p>
            <a:r>
              <a:rPr lang="cs-CZ" i="1" dirty="0"/>
              <a:t>Popíšeme </a:t>
            </a:r>
            <a:r>
              <a:rPr lang="cs-CZ" i="1" dirty="0" err="1"/>
              <a:t>transkulturní</a:t>
            </a:r>
            <a:r>
              <a:rPr lang="cs-CZ" i="1" dirty="0"/>
              <a:t> přístup k MKV.</a:t>
            </a:r>
          </a:p>
          <a:p>
            <a:r>
              <a:rPr lang="cs-CZ" i="1" dirty="0"/>
              <a:t>Ukážeme příklady dobré praxe.</a:t>
            </a:r>
          </a:p>
          <a:p>
            <a:r>
              <a:rPr lang="cs-CZ" i="1" dirty="0"/>
              <a:t>Seznámíme se s nejnovější literaturou vztahující se k dané problematice.</a:t>
            </a:r>
          </a:p>
          <a:p>
            <a:pPr>
              <a:buNone/>
            </a:pPr>
            <a:endParaRPr lang="cs-CZ"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
          <p:cNvSpPr>
            <a:spLocks noGrp="1"/>
          </p:cNvSpPr>
          <p:nvPr>
            <p:ph type="body" idx="4294967295"/>
          </p:nvPr>
        </p:nvSpPr>
        <p:spPr>
          <a:xfrm>
            <a:off x="468313" y="285750"/>
            <a:ext cx="8136135" cy="6239594"/>
          </a:xfrm>
        </p:spPr>
        <p:txBody>
          <a:bodyPr>
            <a:normAutofit/>
          </a:bodyPr>
          <a:lstStyle/>
          <a:p>
            <a:pPr>
              <a:lnSpc>
                <a:spcPct val="90000"/>
              </a:lnSpc>
              <a:spcBef>
                <a:spcPts val="300"/>
              </a:spcBef>
              <a:buFont typeface="Arial" charset="0"/>
              <a:buNone/>
            </a:pPr>
            <a:r>
              <a:rPr lang="cs-CZ" sz="3600" b="1" dirty="0">
                <a:solidFill>
                  <a:prstClr val="black"/>
                </a:solidFill>
                <a:effectLst>
                  <a:outerShdw blurRad="38100" dist="38100" dir="2700000" algn="tl">
                    <a:srgbClr val="C0C0C0"/>
                  </a:outerShdw>
                </a:effectLst>
                <a:latin typeface="Arial" charset="0"/>
              </a:rPr>
              <a:t>Dlouhá cesta k novému domovu </a:t>
            </a:r>
          </a:p>
          <a:p>
            <a:pPr>
              <a:lnSpc>
                <a:spcPct val="90000"/>
              </a:lnSpc>
              <a:spcBef>
                <a:spcPts val="300"/>
              </a:spcBef>
              <a:buFont typeface="Arial" charset="0"/>
              <a:buNone/>
            </a:pPr>
            <a:endParaRPr lang="cs-CZ" sz="2400" dirty="0">
              <a:latin typeface="Arial" charset="0"/>
            </a:endParaRPr>
          </a:p>
          <a:p>
            <a:pPr>
              <a:lnSpc>
                <a:spcPct val="90000"/>
              </a:lnSpc>
              <a:spcBef>
                <a:spcPts val="300"/>
              </a:spcBef>
            </a:pPr>
            <a:r>
              <a:rPr lang="cs-CZ" sz="2400" dirty="0">
                <a:latin typeface="Arial" charset="0"/>
              </a:rPr>
              <a:t>Seznámíme se s procesem migrace, uvědomíme si složitost tohoto procesu, který v sobě zahrnuje četné překážky, odpírání a značnou odvahu jedince čelit neznámému a jít dál.</a:t>
            </a:r>
          </a:p>
          <a:p>
            <a:pPr>
              <a:lnSpc>
                <a:spcPct val="90000"/>
              </a:lnSpc>
              <a:spcBef>
                <a:spcPts val="300"/>
              </a:spcBef>
            </a:pPr>
            <a:r>
              <a:rPr lang="cs-CZ" sz="2400" dirty="0">
                <a:latin typeface="Arial" charset="0"/>
              </a:rPr>
              <a:t>Pokusíme se pochopit pocity samotných migrantů, které mohou být převážně negativní a frustrující, a obtížnost se s těmito pocity vypořádat, změnit pohled na jednotlivé země. </a:t>
            </a:r>
          </a:p>
          <a:p>
            <a:pPr>
              <a:lnSpc>
                <a:spcPct val="90000"/>
              </a:lnSpc>
              <a:spcBef>
                <a:spcPts val="300"/>
              </a:spcBef>
            </a:pPr>
            <a:r>
              <a:rPr lang="cs-CZ" sz="2400" dirty="0">
                <a:latin typeface="Arial" charset="0"/>
              </a:rPr>
              <a:t>Uvědomíme si, že cizince často kategorizujeme na základě dílčích, mnohdy zkreslených a neúplných informací o některých zemích či národech.</a:t>
            </a:r>
          </a:p>
          <a:p>
            <a:pPr>
              <a:lnSpc>
                <a:spcPct val="90000"/>
              </a:lnSpc>
              <a:spcBef>
                <a:spcPts val="300"/>
              </a:spcBef>
            </a:pPr>
            <a:r>
              <a:rPr lang="cs-CZ" sz="2400" dirty="0">
                <a:latin typeface="Arial" charset="0"/>
              </a:rPr>
              <a:t>Pokusíme se zvýšit schopnosti empatie a pochopení situace imigrantů.</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7F9BFC-66F8-4FC2-A090-3A35CEF30A08}"/>
              </a:ext>
            </a:extLst>
          </p:cNvPr>
          <p:cNvSpPr>
            <a:spLocks noGrp="1"/>
          </p:cNvSpPr>
          <p:nvPr>
            <p:ph type="title"/>
          </p:nvPr>
        </p:nvSpPr>
        <p:spPr/>
        <p:txBody>
          <a:bodyPr/>
          <a:lstStyle/>
          <a:p>
            <a:r>
              <a:rPr lang="cs-CZ" b="1" dirty="0"/>
              <a:t>Migrace</a:t>
            </a:r>
            <a:endParaRPr lang="cs-CZ" dirty="0"/>
          </a:p>
        </p:txBody>
      </p:sp>
      <p:sp>
        <p:nvSpPr>
          <p:cNvPr id="3" name="Zástupný obsah 2">
            <a:extLst>
              <a:ext uri="{FF2B5EF4-FFF2-40B4-BE49-F238E27FC236}">
                <a16:creationId xmlns:a16="http://schemas.microsoft.com/office/drawing/2014/main" id="{4DAD6D5A-2076-4B86-8D3B-662560F4E72D}"/>
              </a:ext>
            </a:extLst>
          </p:cNvPr>
          <p:cNvSpPr>
            <a:spLocks noGrp="1"/>
          </p:cNvSpPr>
          <p:nvPr>
            <p:ph sz="half" idx="1"/>
          </p:nvPr>
        </p:nvSpPr>
        <p:spPr>
          <a:xfrm>
            <a:off x="914108" y="1676400"/>
            <a:ext cx="3979944" cy="5064968"/>
          </a:xfrm>
        </p:spPr>
        <p:txBody>
          <a:bodyPr>
            <a:normAutofit fontScale="40000" lnSpcReduction="20000"/>
          </a:bodyPr>
          <a:lstStyle/>
          <a:p>
            <a:r>
              <a:rPr lang="cs-CZ" sz="3400" dirty="0"/>
              <a:t>Pod pojmem migrace rozumíme přesun člověka z jednoho místa (prostoru) do druhého místa pro život. S migrací je spojena změna bydlení, obživy (či zaměstnání), sociálních vztahů, ale také nabývání nových hodnot pro jedince i skupiny, které nemusí být vždy ziskové, ale také ztrátové, přesto se jedná o proces lidem, respektive lidstvu přirozený.</a:t>
            </a:r>
          </a:p>
          <a:p>
            <a:r>
              <a:rPr lang="cs-CZ" sz="3400" dirty="0"/>
              <a:t>Migrace je proces, který ovlivňuje skrze své příčiny a následky nejen životy účastníků přesídlení, ale také sociální prostředí původního i nového prostoru. „Migrace se výrazně podílejí na proměnách způsobu života nejen v jeho praktických formách, ale také v myšlení lidí.“ (Brouček, 2018, s. 3)</a:t>
            </a:r>
          </a:p>
          <a:p>
            <a:r>
              <a:rPr lang="cs-CZ" sz="3400" dirty="0"/>
              <a:t>Migrací se zabývá řada sociálních věd, především etnologie, antropologie, sociologie, sociální geografie, demografie, historie, politologie.</a:t>
            </a:r>
          </a:p>
          <a:p>
            <a:endParaRPr lang="cs-CZ" dirty="0"/>
          </a:p>
        </p:txBody>
      </p:sp>
      <p:sp>
        <p:nvSpPr>
          <p:cNvPr id="4" name="Zástupný obsah 3">
            <a:extLst>
              <a:ext uri="{FF2B5EF4-FFF2-40B4-BE49-F238E27FC236}">
                <a16:creationId xmlns:a16="http://schemas.microsoft.com/office/drawing/2014/main" id="{F0D8B3D0-1991-4C6A-878E-3863BFB72531}"/>
              </a:ext>
            </a:extLst>
          </p:cNvPr>
          <p:cNvSpPr>
            <a:spLocks noGrp="1"/>
          </p:cNvSpPr>
          <p:nvPr>
            <p:ph sz="half" idx="2"/>
          </p:nvPr>
        </p:nvSpPr>
        <p:spPr>
          <a:xfrm>
            <a:off x="4894052" y="1676400"/>
            <a:ext cx="3792748" cy="5064968"/>
          </a:xfrm>
        </p:spPr>
        <p:txBody>
          <a:bodyPr>
            <a:normAutofit fontScale="40000" lnSpcReduction="20000"/>
          </a:bodyPr>
          <a:lstStyle/>
          <a:p>
            <a:r>
              <a:rPr lang="cs-CZ" sz="3400" b="1" u="sng" dirty="0"/>
              <a:t>Slovníková definice (rozšiřující učivo):</a:t>
            </a:r>
            <a:endParaRPr lang="cs-CZ" sz="3400" dirty="0"/>
          </a:p>
          <a:p>
            <a:r>
              <a:rPr lang="cs-CZ" sz="3400" b="1" i="1" dirty="0"/>
              <a:t>Migrace </a:t>
            </a:r>
            <a:r>
              <a:rPr lang="cs-CZ" sz="3400" i="1" dirty="0"/>
              <a:t>(z latiny: </a:t>
            </a:r>
            <a:r>
              <a:rPr lang="cs-CZ" sz="3400" i="1" dirty="0" err="1"/>
              <a:t>migrātiō</a:t>
            </a:r>
            <a:r>
              <a:rPr lang="cs-CZ" sz="3400" i="1" dirty="0"/>
              <a:t> – stěhování)</a:t>
            </a:r>
            <a:endParaRPr lang="cs-CZ" sz="3400" dirty="0"/>
          </a:p>
          <a:p>
            <a:r>
              <a:rPr lang="cs-CZ" sz="3400" i="1" dirty="0"/>
              <a:t>přesun jednotlivců i skupin v prostoru, který je spolu s porodností a *úmrtností klíčovým prvkem v procesu populačního vývoje a výrazně ovlivňuje společenské a *kulturní změny obyvatel na všech úrovních. Podstatné jsou otázky, zda migrace byla vědomá a záměrná, zda nové teritorium bylo již osídleno jinou populací, do jaké míry probíhala migrace násilně aj. Z evolučního hlediska jde o jednorázovou událost; je to vlastně přemístění se populace nebo její části z jedné lokality na jinou, přičemž lokality se nemusí lišit ve smyslu definice ekologické niky. Migrace může mít dlouhotrvající účinek, ale nemusí být spojena s následnou *kolonizací. Příčiny migrací mohou být různé, pozitivní i negativní. S ekonomickým rozvojem se intenzita migrace neustále zvyšuje (Malina, 2009).  </a:t>
            </a:r>
            <a:endParaRPr lang="cs-CZ" sz="3400" dirty="0"/>
          </a:p>
          <a:p>
            <a:r>
              <a:rPr lang="cs-CZ" dirty="0"/>
              <a:t> </a:t>
            </a:r>
          </a:p>
          <a:p>
            <a:endParaRPr lang="cs-CZ" dirty="0"/>
          </a:p>
        </p:txBody>
      </p:sp>
      <p:pic>
        <p:nvPicPr>
          <p:cNvPr id="5" name="Migrace Nahraný zvuk">
            <a:hlinkClick r:id="" action="ppaction://media"/>
            <a:extLst>
              <a:ext uri="{FF2B5EF4-FFF2-40B4-BE49-F238E27FC236}">
                <a16:creationId xmlns:a16="http://schemas.microsoft.com/office/drawing/2014/main" id="{1C1F2882-15DF-4A15-AC63-6157BA0ACE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19672" y="846138"/>
            <a:ext cx="304800" cy="304800"/>
          </a:xfrm>
          <a:prstGeom prst="rect">
            <a:avLst/>
          </a:prstGeom>
        </p:spPr>
      </p:pic>
      <p:pic>
        <p:nvPicPr>
          <p:cNvPr id="6" name="Migrace 2 Nahraný zvuk">
            <a:hlinkClick r:id="" action="ppaction://media"/>
            <a:extLst>
              <a:ext uri="{FF2B5EF4-FFF2-40B4-BE49-F238E27FC236}">
                <a16:creationId xmlns:a16="http://schemas.microsoft.com/office/drawing/2014/main" id="{C209CE56-8AA0-4769-A6A8-9AEFD024A789}"/>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6156176" y="5949280"/>
            <a:ext cx="304800" cy="304800"/>
          </a:xfrm>
          <a:prstGeom prst="rect">
            <a:avLst/>
          </a:prstGeom>
        </p:spPr>
      </p:pic>
    </p:spTree>
    <p:extLst>
      <p:ext uri="{BB962C8B-B14F-4D97-AF65-F5344CB8AC3E}">
        <p14:creationId xmlns:p14="http://schemas.microsoft.com/office/powerpoint/2010/main" val="382786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21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508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Identita</a:t>
            </a:r>
          </a:p>
        </p:txBody>
      </p:sp>
      <p:sp>
        <p:nvSpPr>
          <p:cNvPr id="3" name="Zástupný symbol pro obsah 2"/>
          <p:cNvSpPr>
            <a:spLocks noGrp="1"/>
          </p:cNvSpPr>
          <p:nvPr>
            <p:ph idx="1"/>
          </p:nvPr>
        </p:nvSpPr>
        <p:spPr/>
        <p:txBody>
          <a:bodyPr>
            <a:normAutofit fontScale="85000" lnSpcReduction="10000"/>
          </a:bodyPr>
          <a:lstStyle/>
          <a:p>
            <a:r>
              <a:rPr lang="cs-CZ" dirty="0"/>
              <a:t>Multikulturní ideologie vycházela dříve z pluralistického pojetí multikulturalismu, jeho klíčovým motivem je přesvědčení, podle kterého je možné vysvětlit jednání jedince, ale také ho odhadovat na základě znalosti historie a kulturních zvyklostí skupiny, jejíž je jedinec součástí (</a:t>
            </a:r>
            <a:r>
              <a:rPr lang="cs-CZ" dirty="0" err="1"/>
              <a:t>Moree</a:t>
            </a:r>
            <a:r>
              <a:rPr lang="cs-CZ" dirty="0"/>
              <a:t>, 2008, s. 23–26). Zásadním limitem tohoto přístupu je z toho plynoucí tendence popisovat </a:t>
            </a:r>
            <a:r>
              <a:rPr lang="cs-CZ" dirty="0" err="1"/>
              <a:t>sociokulturní</a:t>
            </a:r>
            <a:r>
              <a:rPr lang="cs-CZ" dirty="0"/>
              <a:t> jednotky jako homogenní a statické skupiny a selektivnost při výběru informací, které o nich ve veřejném prostoru, případně mediálním diskursu podáváme.</a:t>
            </a:r>
          </a:p>
          <a:p>
            <a:pPr>
              <a:buNone/>
            </a:pPr>
            <a:endParaRPr lang="cs-CZ"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94122"/>
          </a:xfrm>
        </p:spPr>
        <p:txBody>
          <a:bodyPr/>
          <a:lstStyle/>
          <a:p>
            <a:r>
              <a:rPr lang="cs-CZ" dirty="0"/>
              <a:t>Dichotomie „my“ a „oni“</a:t>
            </a:r>
          </a:p>
        </p:txBody>
      </p:sp>
      <p:sp>
        <p:nvSpPr>
          <p:cNvPr id="3" name="Zástupný symbol pro obsah 2"/>
          <p:cNvSpPr>
            <a:spLocks noGrp="1"/>
          </p:cNvSpPr>
          <p:nvPr>
            <p:ph sz="quarter" idx="1"/>
          </p:nvPr>
        </p:nvSpPr>
        <p:spPr>
          <a:xfrm>
            <a:off x="107504" y="1412776"/>
            <a:ext cx="9036496" cy="5328592"/>
          </a:xfrm>
        </p:spPr>
        <p:txBody>
          <a:bodyPr>
            <a:normAutofit fontScale="92500"/>
          </a:bodyPr>
          <a:lstStyle/>
          <a:p>
            <a:pPr>
              <a:buNone/>
            </a:pPr>
            <a:r>
              <a:rPr lang="cs-CZ" dirty="0"/>
              <a:t>	</a:t>
            </a:r>
            <a:r>
              <a:rPr lang="cs-CZ" b="1" dirty="0"/>
              <a:t>Často je identita založena na dichotomii „my“ a „oni“.</a:t>
            </a:r>
          </a:p>
          <a:p>
            <a:pPr>
              <a:buNone/>
            </a:pPr>
            <a:r>
              <a:rPr lang="cs-CZ" dirty="0"/>
              <a:t>	</a:t>
            </a:r>
            <a:r>
              <a:rPr lang="cs-CZ" b="1" dirty="0"/>
              <a:t>Naše identita, </a:t>
            </a:r>
            <a:r>
              <a:rPr lang="cs-CZ" dirty="0"/>
              <a:t>často chápána jako etnická identita, je brána jako neměnný faktor determinující člověka, přičemž je z praktického hlediska irelevantní, zda je vnímána jako něco vrozeného, nebo naučeného. </a:t>
            </a:r>
          </a:p>
          <a:p>
            <a:pPr>
              <a:buNone/>
            </a:pPr>
            <a:r>
              <a:rPr lang="cs-CZ" dirty="0"/>
              <a:t>	Je to </a:t>
            </a:r>
            <a:r>
              <a:rPr lang="cs-CZ" b="1" dirty="0"/>
              <a:t>naše identita, </a:t>
            </a:r>
            <a:r>
              <a:rPr lang="cs-CZ" dirty="0"/>
              <a:t>jejíž stálost nám poskytuje pocity sociálního bezpečí, její proměnlivost je přijímána často s despektem, protože je vnímána jako element ohrožující jistoty, které v rámci své komunity máme. </a:t>
            </a:r>
          </a:p>
          <a:p>
            <a:endParaRPr lang="cs-CZ"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500063" y="920750"/>
            <a:ext cx="8143875" cy="3937000"/>
          </a:xfrm>
          <a:prstGeom prst="rect">
            <a:avLst/>
          </a:prstGeom>
          <a:noFill/>
          <a:ln w="12700">
            <a:solidFill>
              <a:schemeClr val="tx1"/>
            </a:solidFill>
            <a:miter lim="800000"/>
            <a:headEnd/>
            <a:tailEnd/>
          </a:ln>
        </p:spPr>
      </p:pic>
      <p:sp>
        <p:nvSpPr>
          <p:cNvPr id="4" name="Obdélník 3"/>
          <p:cNvSpPr/>
          <p:nvPr/>
        </p:nvSpPr>
        <p:spPr>
          <a:xfrm>
            <a:off x="1000125" y="357188"/>
            <a:ext cx="7286625" cy="523875"/>
          </a:xfrm>
          <a:prstGeom prst="rect">
            <a:avLst/>
          </a:prstGeom>
        </p:spPr>
        <p:txBody>
          <a:bodyPr>
            <a:spAutoFit/>
          </a:bodyPr>
          <a:lstStyle/>
          <a:p>
            <a:pPr algn="ctr">
              <a:defRPr/>
            </a:pPr>
            <a:r>
              <a:rPr lang="cs-CZ" sz="2800" b="1" dirty="0">
                <a:solidFill>
                  <a:prstClr val="black"/>
                </a:solidFill>
                <a:effectLst>
                  <a:outerShdw blurRad="38100" dist="38100" dir="2700000" algn="tl">
                    <a:srgbClr val="C0C0C0"/>
                  </a:outerShdw>
                </a:effectLst>
                <a:ea typeface="+mj-ea"/>
                <a:cs typeface="+mj-cs"/>
              </a:rPr>
              <a:t>Aktivita: </a:t>
            </a:r>
            <a:r>
              <a:rPr lang="cs-CZ" sz="2800" b="1" dirty="0" err="1">
                <a:solidFill>
                  <a:prstClr val="black"/>
                </a:solidFill>
                <a:effectLst>
                  <a:outerShdw blurRad="38100" dist="38100" dir="2700000" algn="tl">
                    <a:srgbClr val="C0C0C0"/>
                  </a:outerShdw>
                </a:effectLst>
                <a:ea typeface="+mj-ea"/>
                <a:cs typeface="+mj-cs"/>
              </a:rPr>
              <a:t>Storyboard</a:t>
            </a:r>
            <a:endParaRPr lang="cs-CZ" sz="2800" dirty="0"/>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50106"/>
          </a:xfrm>
        </p:spPr>
        <p:txBody>
          <a:bodyPr>
            <a:normAutofit/>
          </a:bodyPr>
          <a:lstStyle/>
          <a:p>
            <a:r>
              <a:rPr lang="cs-CZ" dirty="0"/>
              <a:t>Identita je dynamická a proměnlivá</a:t>
            </a:r>
          </a:p>
        </p:txBody>
      </p:sp>
      <p:sp>
        <p:nvSpPr>
          <p:cNvPr id="3" name="Zástupný symbol pro obsah 2"/>
          <p:cNvSpPr>
            <a:spLocks noGrp="1"/>
          </p:cNvSpPr>
          <p:nvPr>
            <p:ph sz="quarter" idx="1"/>
          </p:nvPr>
        </p:nvSpPr>
        <p:spPr>
          <a:xfrm>
            <a:off x="467544" y="1124744"/>
            <a:ext cx="8229600" cy="5733256"/>
          </a:xfrm>
        </p:spPr>
        <p:txBody>
          <a:bodyPr>
            <a:normAutofit fontScale="85000" lnSpcReduction="10000"/>
          </a:bodyPr>
          <a:lstStyle/>
          <a:p>
            <a:r>
              <a:rPr lang="cs-CZ" b="1" dirty="0"/>
              <a:t>Do identity vrůstáme.</a:t>
            </a:r>
          </a:p>
          <a:p>
            <a:r>
              <a:rPr lang="cs-CZ" dirty="0"/>
              <a:t>Identita vzniká pozvolna tak, že dítě dostává odpovědi na své otázky o tom, kým je, ale také o tom, kým není. Nejde totiž jen o to, za koho se považuji já sám, ale také o to, za koho mě považují ostatní. Identita je dynamická. Její jednotlivé vrstvy a složky vznikají po celou dobu života nositele. </a:t>
            </a:r>
          </a:p>
          <a:p>
            <a:r>
              <a:rPr lang="cs-CZ" dirty="0"/>
              <a:t>Nové životní události nás často nutí naši identitu redefinovat. </a:t>
            </a:r>
          </a:p>
          <a:p>
            <a:r>
              <a:rPr lang="cs-CZ" b="1" dirty="0"/>
              <a:t>Identita je mnohovrstevnatá. </a:t>
            </a:r>
            <a:r>
              <a:rPr lang="cs-CZ" dirty="0"/>
              <a:t>Kategorie, s kterými se během života identifikujeme, jsou definovány nejrůznějším způsobem – </a:t>
            </a:r>
            <a:r>
              <a:rPr lang="cs-CZ" dirty="0" err="1"/>
              <a:t>genderově</a:t>
            </a:r>
            <a:r>
              <a:rPr lang="cs-CZ" dirty="0"/>
              <a:t>, etnicky, národnostně, sociálně nebo nábožensky. Průnikem těchto kategorií je právě naše identita.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06B1C0-06BA-48D1-A81B-552BD2B3153E}"/>
              </a:ext>
            </a:extLst>
          </p:cNvPr>
          <p:cNvSpPr>
            <a:spLocks noGrp="1"/>
          </p:cNvSpPr>
          <p:nvPr>
            <p:ph type="title"/>
          </p:nvPr>
        </p:nvSpPr>
        <p:spPr/>
        <p:txBody>
          <a:bodyPr>
            <a:normAutofit/>
          </a:bodyPr>
          <a:lstStyle/>
          <a:p>
            <a:r>
              <a:rPr lang="cs-CZ" dirty="0">
                <a:latin typeface="Arial" charset="0"/>
              </a:rPr>
              <a:t>Předsudek má mnoho podob</a:t>
            </a:r>
            <a:endParaRPr lang="cs-CZ" dirty="0"/>
          </a:p>
        </p:txBody>
      </p:sp>
      <p:sp>
        <p:nvSpPr>
          <p:cNvPr id="20482" name="Rectangle 10"/>
          <p:cNvSpPr>
            <a:spLocks noGrp="1"/>
          </p:cNvSpPr>
          <p:nvPr>
            <p:ph idx="1"/>
          </p:nvPr>
        </p:nvSpPr>
        <p:spPr/>
        <p:txBody>
          <a:bodyPr>
            <a:normAutofit/>
          </a:bodyPr>
          <a:lstStyle/>
          <a:p>
            <a:pPr>
              <a:lnSpc>
                <a:spcPct val="90000"/>
              </a:lnSpc>
              <a:spcBef>
                <a:spcPts val="300"/>
              </a:spcBef>
              <a:buFont typeface="Arial" charset="0"/>
              <a:buNone/>
            </a:pPr>
            <a:endParaRPr lang="cs-CZ" sz="2400" dirty="0">
              <a:latin typeface="Arial" charset="0"/>
            </a:endParaRPr>
          </a:p>
          <a:p>
            <a:pPr>
              <a:lnSpc>
                <a:spcPct val="90000"/>
              </a:lnSpc>
              <a:spcBef>
                <a:spcPts val="300"/>
              </a:spcBef>
            </a:pPr>
            <a:r>
              <a:rPr lang="cs-CZ" sz="2400" dirty="0">
                <a:latin typeface="Arial" charset="0"/>
              </a:rPr>
              <a:t>uvědomit si „jinakost“ lidí kolem sebe,</a:t>
            </a:r>
          </a:p>
          <a:p>
            <a:pPr>
              <a:lnSpc>
                <a:spcPct val="90000"/>
              </a:lnSpc>
              <a:spcBef>
                <a:spcPts val="300"/>
              </a:spcBef>
            </a:pPr>
            <a:r>
              <a:rPr lang="cs-CZ" sz="2400" dirty="0">
                <a:latin typeface="Arial" charset="0"/>
              </a:rPr>
              <a:t>naučit se s touto jinakostí pracovat – budovat vnitřní porozumění, toleranci a empatii,</a:t>
            </a:r>
          </a:p>
          <a:p>
            <a:pPr>
              <a:lnSpc>
                <a:spcPct val="90000"/>
              </a:lnSpc>
              <a:spcBef>
                <a:spcPts val="300"/>
              </a:spcBef>
            </a:pPr>
            <a:r>
              <a:rPr lang="cs-CZ" sz="2400" dirty="0">
                <a:latin typeface="Arial" charset="0"/>
              </a:rPr>
              <a:t>porozumět pojmům generalizace, stereotyp a předsudek, dokázat tyto pojmy vůči sobě vymezit,</a:t>
            </a:r>
          </a:p>
          <a:p>
            <a:pPr>
              <a:lnSpc>
                <a:spcPct val="90000"/>
              </a:lnSpc>
              <a:spcBef>
                <a:spcPts val="300"/>
              </a:spcBef>
            </a:pPr>
            <a:r>
              <a:rPr lang="cs-CZ" sz="2400" dirty="0">
                <a:latin typeface="Arial" charset="0"/>
              </a:rPr>
              <a:t>uvědomit si stereotypy ve svém vlastním myšlení a jednání,</a:t>
            </a:r>
          </a:p>
          <a:p>
            <a:pPr>
              <a:lnSpc>
                <a:spcPct val="90000"/>
              </a:lnSpc>
              <a:spcBef>
                <a:spcPts val="300"/>
              </a:spcBef>
            </a:pPr>
            <a:r>
              <a:rPr lang="cs-CZ" sz="2400" dirty="0">
                <a:latin typeface="Arial" charset="0"/>
              </a:rPr>
              <a:t>přijmout vlastní „jinakost“ a na prožitku této jinakosti budovat empatii vůči lidem posuzovaným na základě stereotypů.</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Identita je hybridní</a:t>
            </a:r>
          </a:p>
        </p:txBody>
      </p:sp>
      <p:sp>
        <p:nvSpPr>
          <p:cNvPr id="3" name="Zástupný symbol pro obsah 2"/>
          <p:cNvSpPr>
            <a:spLocks noGrp="1"/>
          </p:cNvSpPr>
          <p:nvPr>
            <p:ph sz="quarter" idx="1"/>
          </p:nvPr>
        </p:nvSpPr>
        <p:spPr>
          <a:xfrm>
            <a:off x="457200" y="1340768"/>
            <a:ext cx="8229600" cy="5256584"/>
          </a:xfrm>
        </p:spPr>
        <p:txBody>
          <a:bodyPr>
            <a:normAutofit fontScale="92500" lnSpcReduction="10000"/>
          </a:bodyPr>
          <a:lstStyle/>
          <a:p>
            <a:r>
              <a:rPr lang="cs-CZ" b="1" dirty="0"/>
              <a:t>Identita je hybridní. </a:t>
            </a:r>
            <a:r>
              <a:rPr lang="cs-CZ" dirty="0"/>
              <a:t>Dítě vyrůstající v multikulturním prostředí, daným např. různorodostí jeho rodičů, může sdílet dvojí identitu či smíšenou identitu. Nejsme nuceni si vybírat pouze jednu z nabízených identifikací, můžeme být např. Čechy i Slováky i Romy, stejně tak jako obyvateli Prahy. </a:t>
            </a:r>
          </a:p>
          <a:p>
            <a:r>
              <a:rPr lang="cs-CZ" dirty="0"/>
              <a:t>Identita mající </a:t>
            </a:r>
            <a:r>
              <a:rPr lang="cs-CZ" dirty="0" err="1"/>
              <a:t>dynamicko</a:t>
            </a:r>
            <a:r>
              <a:rPr lang="cs-CZ" dirty="0"/>
              <a:t>-mnohovrstevnatě-hybridní charakter předpokládá, že </a:t>
            </a:r>
            <a:r>
              <a:rPr lang="cs-CZ" b="1" dirty="0"/>
              <a:t>respektujeme právo na sebeurčení</a:t>
            </a:r>
            <a:r>
              <a:rPr lang="cs-CZ" dirty="0"/>
              <a:t>, jen tak dáme sobě i druhým svobodu identifikovat se s těmi skupinami, které nás formují (</a:t>
            </a:r>
            <a:r>
              <a:rPr lang="cs-CZ" dirty="0" err="1"/>
              <a:t>Moree</a:t>
            </a:r>
            <a:r>
              <a:rPr lang="cs-CZ" dirty="0"/>
              <a:t>, 2015).</a:t>
            </a:r>
          </a:p>
          <a:p>
            <a:endParaRPr lang="cs-CZ"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i="1" dirty="0"/>
              <a:t>Sociální konstrukce reality </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a:t>Lidská </a:t>
            </a:r>
            <a:r>
              <a:rPr lang="cs-CZ" dirty="0" err="1"/>
              <a:t>diverzita</a:t>
            </a:r>
            <a:endParaRPr lang="cs-CZ" dirty="0"/>
          </a:p>
          <a:p>
            <a:r>
              <a:rPr lang="cs-CZ" dirty="0"/>
              <a:t>Kulturní pestrost</a:t>
            </a:r>
          </a:p>
          <a:p>
            <a:r>
              <a:rPr lang="cs-CZ" dirty="0"/>
              <a:t>Sociologie vědění přistupuje k lidské realitě jako k realitě vytvořené sociálně. „Předmětem jejího zájmu je společnost jako součást lidského světa, vytvořeného lidmi, obývaného lidmi a zpětně na lidi působícího v neustálém historickém procesu.“ Avšak „všechny společenské reality jsou nejisté. Všechny společnosti jsou jen konstrukty čelící chaosu“.</a:t>
            </a:r>
          </a:p>
          <a:p>
            <a:r>
              <a:rPr lang="es-MX" dirty="0"/>
              <a:t>BERGER, P. L. </a:t>
            </a:r>
            <a:r>
              <a:rPr lang="cs-CZ" dirty="0"/>
              <a:t>– LUCKMANN, T. </a:t>
            </a:r>
            <a:r>
              <a:rPr lang="cs-CZ" i="1" dirty="0"/>
              <a:t>Sociální konstrukce reality</a:t>
            </a:r>
            <a:r>
              <a:rPr lang="cs-CZ" dirty="0"/>
              <a:t>. Praha: Centrum pro studium demokracie, 2001. </a:t>
            </a:r>
          </a:p>
          <a:p>
            <a:r>
              <a:rPr lang="cs-CZ" dirty="0">
                <a:hlinkClick r:id="rId2"/>
              </a:rPr>
              <a:t>Petr Ludwig: Kritické myšlení: Jak být o trochu menší kretén? | ZOOM (rba.cz)</a:t>
            </a:r>
            <a:r>
              <a:rPr lang="cs-CZ" dirty="0"/>
              <a:t> </a:t>
            </a:r>
          </a:p>
          <a:p>
            <a:endParaRPr lang="cs-CZ"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Na základě čeho tedy konstruujeme obraz světa, v němž žijeme?</a:t>
            </a:r>
          </a:p>
        </p:txBody>
      </p:sp>
      <p:sp>
        <p:nvSpPr>
          <p:cNvPr id="3" name="Zástupný symbol pro obsah 2"/>
          <p:cNvSpPr>
            <a:spLocks noGrp="1"/>
          </p:cNvSpPr>
          <p:nvPr>
            <p:ph sz="quarter" idx="1"/>
          </p:nvPr>
        </p:nvSpPr>
        <p:spPr/>
        <p:txBody>
          <a:bodyPr>
            <a:normAutofit fontScale="92500"/>
          </a:bodyPr>
          <a:lstStyle/>
          <a:p>
            <a:r>
              <a:rPr lang="cs-CZ" dirty="0"/>
              <a:t>Na základě kulturní podmíněnosti, kořenů, z nichž vzcházíme. Přenášené zkušenosti našich předků, naší komunity, ovlivňují vzorce chování, které získáváme socializací. Podstatnou součástí procesu socializace je škola a vše s ní související. </a:t>
            </a:r>
          </a:p>
          <a:p>
            <a:r>
              <a:rPr lang="cs-CZ" b="1" dirty="0"/>
              <a:t>Co odlišuje lidský druh od ostatních, co činí člověka člověkem =&gt; je to sdílení kultury. </a:t>
            </a:r>
          </a:p>
          <a:p>
            <a:r>
              <a:rPr lang="cs-CZ" b="1" dirty="0"/>
              <a:t>Schopnost efektivně fungovat ve dvou různých kulturách nazýváme jako </a:t>
            </a:r>
            <a:r>
              <a:rPr lang="cs-CZ" b="1" dirty="0" err="1"/>
              <a:t>bikulturalismus</a:t>
            </a:r>
            <a:r>
              <a:rPr lang="cs-CZ" b="1" dirty="0"/>
              <a:t>. </a:t>
            </a:r>
            <a:endParaRPr lang="cs-CZ" dirty="0"/>
          </a:p>
          <a:p>
            <a:endParaRPr lang="cs-CZ" dirty="0"/>
          </a:p>
          <a:p>
            <a:endParaRPr lang="cs-CZ"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997DBF-D29F-4FCF-8D39-2486B4193716}"/>
              </a:ext>
            </a:extLst>
          </p:cNvPr>
          <p:cNvSpPr>
            <a:spLocks noGrp="1"/>
          </p:cNvSpPr>
          <p:nvPr>
            <p:ph type="title"/>
          </p:nvPr>
        </p:nvSpPr>
        <p:spPr>
          <a:xfrm>
            <a:off x="722313" y="2276872"/>
            <a:ext cx="7772400" cy="3492115"/>
          </a:xfrm>
        </p:spPr>
        <p:txBody>
          <a:bodyPr/>
          <a:lstStyle/>
          <a:p>
            <a:r>
              <a:rPr lang="cs-CZ" dirty="0"/>
              <a:t>Jak uspět v tomto předmětu? </a:t>
            </a:r>
          </a:p>
        </p:txBody>
      </p:sp>
      <p:sp>
        <p:nvSpPr>
          <p:cNvPr id="3" name="Zástupný text 2">
            <a:extLst>
              <a:ext uri="{FF2B5EF4-FFF2-40B4-BE49-F238E27FC236}">
                <a16:creationId xmlns:a16="http://schemas.microsoft.com/office/drawing/2014/main" id="{BB3AF2EF-E653-4A97-8901-B2DE01593DE4}"/>
              </a:ext>
            </a:extLst>
          </p:cNvPr>
          <p:cNvSpPr>
            <a:spLocks noGrp="1"/>
          </p:cNvSpPr>
          <p:nvPr>
            <p:ph type="body" idx="1"/>
          </p:nvPr>
        </p:nvSpPr>
        <p:spPr>
          <a:xfrm>
            <a:off x="722313" y="3272835"/>
            <a:ext cx="7772400" cy="1500187"/>
          </a:xfrm>
        </p:spPr>
        <p:txBody>
          <a:bodyPr>
            <a:normAutofit fontScale="92500" lnSpcReduction="10000"/>
          </a:bodyPr>
          <a:lstStyle/>
          <a:p>
            <a:endParaRPr lang="cs-CZ" sz="3200" b="1" dirty="0"/>
          </a:p>
          <a:p>
            <a:r>
              <a:rPr lang="cs-CZ" sz="3200" b="1" dirty="0"/>
              <a:t>Ukončení: zápočet – formou písemného testu ověřujícího znalosti a aktivní účast na výuce.</a:t>
            </a:r>
          </a:p>
          <a:p>
            <a:endParaRPr lang="cs-CZ" sz="3200" b="1" dirty="0"/>
          </a:p>
        </p:txBody>
      </p:sp>
    </p:spTree>
    <p:extLst>
      <p:ext uri="{BB962C8B-B14F-4D97-AF65-F5344CB8AC3E}">
        <p14:creationId xmlns:p14="http://schemas.microsoft.com/office/powerpoint/2010/main" val="3387638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AEFBDE-F32C-43EB-812D-FD4F95E21B2E}"/>
              </a:ext>
            </a:extLst>
          </p:cNvPr>
          <p:cNvSpPr>
            <a:spLocks noGrp="1"/>
          </p:cNvSpPr>
          <p:nvPr>
            <p:ph type="title"/>
          </p:nvPr>
        </p:nvSpPr>
        <p:spPr>
          <a:xfrm>
            <a:off x="611560" y="120688"/>
            <a:ext cx="8191822" cy="471586"/>
          </a:xfrm>
        </p:spPr>
        <p:txBody>
          <a:bodyPr>
            <a:normAutofit fontScale="90000"/>
          </a:bodyPr>
          <a:lstStyle/>
          <a:p>
            <a:r>
              <a:rPr lang="cs-CZ" b="1" dirty="0" err="1"/>
              <a:t>Bikulturalismus</a:t>
            </a:r>
            <a:endParaRPr lang="cs-CZ" dirty="0"/>
          </a:p>
        </p:txBody>
      </p:sp>
      <p:sp>
        <p:nvSpPr>
          <p:cNvPr id="3" name="Zástupný obsah 2">
            <a:extLst>
              <a:ext uri="{FF2B5EF4-FFF2-40B4-BE49-F238E27FC236}">
                <a16:creationId xmlns:a16="http://schemas.microsoft.com/office/drawing/2014/main" id="{B0F1A418-1BDB-4869-8C4A-5DEAEC1768F9}"/>
              </a:ext>
            </a:extLst>
          </p:cNvPr>
          <p:cNvSpPr>
            <a:spLocks noGrp="1"/>
          </p:cNvSpPr>
          <p:nvPr>
            <p:ph sz="half" idx="1"/>
          </p:nvPr>
        </p:nvSpPr>
        <p:spPr>
          <a:xfrm>
            <a:off x="179512" y="836714"/>
            <a:ext cx="3024336" cy="5760638"/>
          </a:xfrm>
        </p:spPr>
        <p:txBody>
          <a:bodyPr>
            <a:normAutofit fontScale="70000" lnSpcReduction="20000"/>
          </a:bodyPr>
          <a:lstStyle/>
          <a:p>
            <a:r>
              <a:rPr lang="cs-CZ" dirty="0"/>
              <a:t>označuje schopnost jedinců nebo skupin efektivně fungovat ve dvou kulturách současně. </a:t>
            </a:r>
            <a:r>
              <a:rPr lang="cs-CZ" dirty="0" err="1"/>
              <a:t>DomNwachukwu</a:t>
            </a:r>
            <a:r>
              <a:rPr lang="cs-CZ" dirty="0"/>
              <a:t> (2010, s. 64) považuje „schopnost lidského rodu efektivně fungovat na více než jedné platformě za vrozenou“. Uvádí, že některé ženy jsou např. přirozeně zároveň učitelkami, matkami, manželkami apod., nebo že „někteří lidé mají rádi šťouchané brambory s omáčkou a krocana k večeři, a také milují sushi“. To jsou dle něj lehce prokazatelné příklady, co znamená žít </a:t>
            </a:r>
            <a:r>
              <a:rPr lang="cs-CZ" dirty="0" err="1"/>
              <a:t>bikulturně</a:t>
            </a:r>
            <a:r>
              <a:rPr lang="cs-CZ" dirty="0"/>
              <a:t>.</a:t>
            </a:r>
          </a:p>
          <a:p>
            <a:endParaRPr lang="cs-CZ" dirty="0"/>
          </a:p>
          <a:p>
            <a:endParaRPr lang="cs-CZ" dirty="0"/>
          </a:p>
          <a:p>
            <a:endParaRPr lang="cs-CZ" dirty="0"/>
          </a:p>
          <a:p>
            <a:endParaRPr lang="cs-CZ" dirty="0"/>
          </a:p>
        </p:txBody>
      </p:sp>
      <p:sp>
        <p:nvSpPr>
          <p:cNvPr id="4" name="Zástupný obsah 3">
            <a:extLst>
              <a:ext uri="{FF2B5EF4-FFF2-40B4-BE49-F238E27FC236}">
                <a16:creationId xmlns:a16="http://schemas.microsoft.com/office/drawing/2014/main" id="{73B65EB0-020F-42A2-9A6F-38DDBE7781B8}"/>
              </a:ext>
            </a:extLst>
          </p:cNvPr>
          <p:cNvSpPr>
            <a:spLocks noGrp="1"/>
          </p:cNvSpPr>
          <p:nvPr>
            <p:ph sz="half" idx="2"/>
          </p:nvPr>
        </p:nvSpPr>
        <p:spPr>
          <a:xfrm>
            <a:off x="4355976" y="836713"/>
            <a:ext cx="4159374" cy="5340250"/>
          </a:xfrm>
        </p:spPr>
        <p:txBody>
          <a:bodyPr>
            <a:normAutofit fontScale="70000" lnSpcReduction="20000"/>
          </a:bodyPr>
          <a:lstStyle/>
          <a:p>
            <a:r>
              <a:rPr lang="cs-CZ" dirty="0"/>
              <a:t>Viz Irena a Milan </a:t>
            </a:r>
            <a:r>
              <a:rPr lang="cs-CZ" u="sng" dirty="0">
                <a:hlinkClick r:id="rId2"/>
              </a:rPr>
              <a:t>https://www.ceskatelevize.cz/porady/1131721572-babylon/418236100152024/</a:t>
            </a:r>
            <a:r>
              <a:rPr lang="cs-CZ" dirty="0"/>
              <a:t> </a:t>
            </a:r>
          </a:p>
          <a:p>
            <a:endParaRPr lang="cs-CZ" dirty="0"/>
          </a:p>
          <a:p>
            <a:endParaRPr lang="cs-CZ" dirty="0"/>
          </a:p>
        </p:txBody>
      </p:sp>
      <p:pic>
        <p:nvPicPr>
          <p:cNvPr id="7" name="Obrázek 6" descr="Obsah obrázku text, tráva, exteriér&#10;&#10;Popis byl vytvořen automaticky">
            <a:extLst>
              <a:ext uri="{FF2B5EF4-FFF2-40B4-BE49-F238E27FC236}">
                <a16:creationId xmlns:a16="http://schemas.microsoft.com/office/drawing/2014/main" id="{3A450A41-8E1D-48AF-A051-7357CD8BC9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5380" y="2636912"/>
            <a:ext cx="5848620" cy="3628814"/>
          </a:xfrm>
          <a:prstGeom prst="rect">
            <a:avLst/>
          </a:prstGeom>
        </p:spPr>
      </p:pic>
    </p:spTree>
    <p:extLst>
      <p:ext uri="{BB962C8B-B14F-4D97-AF65-F5344CB8AC3E}">
        <p14:creationId xmlns:p14="http://schemas.microsoft.com/office/powerpoint/2010/main" val="31920363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000125" y="357188"/>
            <a:ext cx="7286625" cy="523875"/>
          </a:xfrm>
          <a:prstGeom prst="rect">
            <a:avLst/>
          </a:prstGeom>
        </p:spPr>
        <p:txBody>
          <a:bodyPr>
            <a:spAutoFit/>
          </a:bodyPr>
          <a:lstStyle/>
          <a:p>
            <a:pPr algn="ctr">
              <a:defRPr/>
            </a:pPr>
            <a:r>
              <a:rPr lang="cs-CZ" sz="2800" b="1" dirty="0">
                <a:solidFill>
                  <a:prstClr val="black"/>
                </a:solidFill>
                <a:effectLst>
                  <a:outerShdw blurRad="38100" dist="38100" dir="2700000" algn="tl">
                    <a:srgbClr val="C0C0C0"/>
                  </a:outerShdw>
                </a:effectLst>
                <a:ea typeface="+mj-ea"/>
                <a:cs typeface="+mj-cs"/>
              </a:rPr>
              <a:t>Aktivita: Práce s příběhem</a:t>
            </a:r>
            <a:endParaRPr lang="cs-CZ" sz="2800" dirty="0"/>
          </a:p>
        </p:txBody>
      </p:sp>
      <p:pic>
        <p:nvPicPr>
          <p:cNvPr id="21508" name="Picture 2"/>
          <p:cNvPicPr>
            <a:picLocks noChangeAspect="1" noChangeArrowheads="1"/>
          </p:cNvPicPr>
          <p:nvPr/>
        </p:nvPicPr>
        <p:blipFill>
          <a:blip r:embed="rId4" cstate="print">
            <a:lum bright="4000" contrast="12000"/>
          </a:blip>
          <a:srcRect/>
          <a:stretch>
            <a:fillRect/>
          </a:stretch>
        </p:blipFill>
        <p:spPr bwMode="auto">
          <a:xfrm>
            <a:off x="571500" y="1071563"/>
            <a:ext cx="8001000" cy="3744912"/>
          </a:xfrm>
          <a:prstGeom prst="rect">
            <a:avLst/>
          </a:prstGeom>
          <a:noFill/>
          <a:ln w="12700">
            <a:solidFill>
              <a:schemeClr val="tx1"/>
            </a:solidFill>
            <a:miter lim="800000"/>
            <a:headEnd/>
            <a:tailEnd/>
          </a:ln>
        </p:spPr>
      </p:pic>
      <p:pic>
        <p:nvPicPr>
          <p:cNvPr id="5" name="fulghu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7596336" y="476672"/>
            <a:ext cx="244475" cy="244475"/>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722"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A2F9760-1485-4949-AA2E-8494A9D2575C}"/>
              </a:ext>
            </a:extLst>
          </p:cNvPr>
          <p:cNvSpPr>
            <a:spLocks noGrp="1"/>
          </p:cNvSpPr>
          <p:nvPr>
            <p:ph type="title"/>
          </p:nvPr>
        </p:nvSpPr>
        <p:spPr>
          <a:xfrm>
            <a:off x="457200" y="274638"/>
            <a:ext cx="8229600" cy="1143000"/>
          </a:xfrm>
        </p:spPr>
        <p:txBody>
          <a:bodyPr>
            <a:normAutofit fontScale="90000"/>
          </a:bodyPr>
          <a:lstStyle/>
          <a:p>
            <a:r>
              <a:rPr lang="cs-CZ" dirty="0"/>
              <a:t>Robert </a:t>
            </a:r>
            <a:r>
              <a:rPr lang="cs-CZ" dirty="0" err="1"/>
              <a:t>Fulghum</a:t>
            </a:r>
            <a:r>
              <a:rPr lang="cs-CZ" dirty="0"/>
              <a:t>: Všechno, co opravdu potřebuju znát, jsem se naučil v mateřské školce, 1991</a:t>
            </a:r>
            <a:endParaRPr lang="en-US" dirty="0"/>
          </a:p>
        </p:txBody>
      </p:sp>
      <p:sp>
        <p:nvSpPr>
          <p:cNvPr id="10" name="Content Placeholder 2">
            <a:extLst>
              <a:ext uri="{FF2B5EF4-FFF2-40B4-BE49-F238E27FC236}">
                <a16:creationId xmlns:a16="http://schemas.microsoft.com/office/drawing/2014/main" id="{38C6E2DD-1AA3-44EE-AA5E-C8BA267CFBE4}"/>
              </a:ext>
            </a:extLst>
          </p:cNvPr>
          <p:cNvSpPr>
            <a:spLocks noGrp="1"/>
          </p:cNvSpPr>
          <p:nvPr>
            <p:ph sz="half" idx="1"/>
          </p:nvPr>
        </p:nvSpPr>
        <p:spPr>
          <a:xfrm>
            <a:off x="457200" y="1988840"/>
            <a:ext cx="4038600" cy="4137329"/>
          </a:xfrm>
        </p:spPr>
        <p:txBody>
          <a:bodyPr/>
          <a:lstStyle/>
          <a:p>
            <a:r>
              <a:rPr lang="cs-CZ" dirty="0"/>
              <a:t>Kapitola: „Rusové jsou parchanti…“ </a:t>
            </a:r>
          </a:p>
          <a:p>
            <a:endParaRPr lang="cs-CZ" dirty="0"/>
          </a:p>
          <a:p>
            <a:endParaRPr lang="cs-CZ" dirty="0"/>
          </a:p>
          <a:p>
            <a:endParaRPr lang="cs-CZ" dirty="0"/>
          </a:p>
          <a:p>
            <a:r>
              <a:rPr lang="cs-CZ" i="1" dirty="0"/>
              <a:t>Láska je cit, který sdílíme s lidmi všech národností… </a:t>
            </a:r>
            <a:endParaRPr lang="en-US" i="1" dirty="0"/>
          </a:p>
        </p:txBody>
      </p:sp>
      <p:sp>
        <p:nvSpPr>
          <p:cNvPr id="12" name="Content Placeholder 3">
            <a:extLst>
              <a:ext uri="{FF2B5EF4-FFF2-40B4-BE49-F238E27FC236}">
                <a16:creationId xmlns:a16="http://schemas.microsoft.com/office/drawing/2014/main" id="{1EF0B2CB-466A-40A0-86F4-82857BA825AC}"/>
              </a:ext>
            </a:extLst>
          </p:cNvPr>
          <p:cNvSpPr>
            <a:spLocks noGrp="1"/>
          </p:cNvSpPr>
          <p:nvPr>
            <p:ph sz="half" idx="2"/>
          </p:nvPr>
        </p:nvSpPr>
        <p:spPr>
          <a:xfrm>
            <a:off x="4648200" y="1988840"/>
            <a:ext cx="4038600" cy="4137329"/>
          </a:xfrm>
        </p:spPr>
        <p:txBody>
          <a:bodyPr/>
          <a:lstStyle/>
          <a:p>
            <a:r>
              <a:rPr lang="cs-CZ" dirty="0"/>
              <a:t>Zamyšlení: </a:t>
            </a:r>
          </a:p>
          <a:p>
            <a:pPr lvl="1"/>
            <a:r>
              <a:rPr lang="cs-CZ" dirty="0"/>
              <a:t>Jaké stereotypy se v příběhu vyskytují? </a:t>
            </a:r>
          </a:p>
          <a:p>
            <a:pPr lvl="1"/>
            <a:r>
              <a:rPr lang="cs-CZ" dirty="0"/>
              <a:t>Jaké byly reakce jednotlivých postav? </a:t>
            </a:r>
          </a:p>
          <a:p>
            <a:pPr lvl="1"/>
            <a:r>
              <a:rPr lang="cs-CZ" dirty="0"/>
              <a:t>Díky čemu má příběh pozitivní vyznění? </a:t>
            </a:r>
          </a:p>
          <a:p>
            <a:pPr lvl="1"/>
            <a:r>
              <a:rPr lang="cs-CZ" dirty="0"/>
              <a:t>Jaké jsou výhody </a:t>
            </a:r>
            <a:r>
              <a:rPr lang="cs-CZ" i="1" dirty="0"/>
              <a:t>narativní komunikace </a:t>
            </a:r>
            <a:r>
              <a:rPr lang="cs-CZ" dirty="0"/>
              <a:t>ve výuce? </a:t>
            </a:r>
            <a:endParaRPr lang="en-US" dirty="0"/>
          </a:p>
        </p:txBody>
      </p:sp>
    </p:spTree>
    <p:extLst>
      <p:ext uri="{BB962C8B-B14F-4D97-AF65-F5344CB8AC3E}">
        <p14:creationId xmlns:p14="http://schemas.microsoft.com/office/powerpoint/2010/main" val="27835682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C167C1-34EC-4066-B14B-EA6CB860B7CB}"/>
              </a:ext>
            </a:extLst>
          </p:cNvPr>
          <p:cNvSpPr>
            <a:spLocks noGrp="1"/>
          </p:cNvSpPr>
          <p:nvPr>
            <p:ph type="title"/>
          </p:nvPr>
        </p:nvSpPr>
        <p:spPr/>
        <p:txBody>
          <a:bodyPr/>
          <a:lstStyle/>
          <a:p>
            <a:r>
              <a:rPr lang="cs-CZ" dirty="0"/>
              <a:t>Postoje</a:t>
            </a:r>
          </a:p>
        </p:txBody>
      </p:sp>
      <p:sp>
        <p:nvSpPr>
          <p:cNvPr id="3" name="Zástupný obsah 2">
            <a:extLst>
              <a:ext uri="{FF2B5EF4-FFF2-40B4-BE49-F238E27FC236}">
                <a16:creationId xmlns:a16="http://schemas.microsoft.com/office/drawing/2014/main" id="{8AF9402C-31F9-429E-AE94-83EFA189784E}"/>
              </a:ext>
            </a:extLst>
          </p:cNvPr>
          <p:cNvSpPr>
            <a:spLocks noGrp="1"/>
          </p:cNvSpPr>
          <p:nvPr>
            <p:ph idx="1"/>
          </p:nvPr>
        </p:nvSpPr>
        <p:spPr/>
        <p:txBody>
          <a:bodyPr>
            <a:normAutofit fontScale="85000" lnSpcReduction="20000"/>
          </a:bodyPr>
          <a:lstStyle/>
          <a:p>
            <a:r>
              <a:rPr lang="cs-CZ" dirty="0"/>
              <a:t>jsou dle Hayesové (2003, s. 96) predispozice k příznivé nebo nepříznivé reakci na daný objekt. Postoje se utvářejí v průběhu ontogeneze, respektive socializace jedince, a to jak ve výchovných interakcích, tak ve spontánním sociálním učení. Postoje jsou tedy naučené a současně stabilní a konzistentní. Postoje mají kognitivní, emocionální a behaviorální dimenzi (srov. vymezení interkulturních kompetencí In </a:t>
            </a:r>
            <a:r>
              <a:rPr lang="cs-CZ" dirty="0" err="1"/>
              <a:t>Buryánek</a:t>
            </a:r>
            <a:r>
              <a:rPr lang="cs-CZ" dirty="0"/>
              <a:t>, a kol., 2002) a od názorů se liší tím, že nepředstavují jen domněle pravdivé výroky, ale obsahují hodnotící složku, vyvolávají v nás pocity, které se váží k určité záležitosti.</a:t>
            </a:r>
          </a:p>
          <a:p>
            <a:endParaRPr lang="cs-CZ" dirty="0"/>
          </a:p>
          <a:p>
            <a:endParaRPr lang="cs-CZ" dirty="0"/>
          </a:p>
        </p:txBody>
      </p:sp>
    </p:spTree>
    <p:extLst>
      <p:ext uri="{BB962C8B-B14F-4D97-AF65-F5344CB8AC3E}">
        <p14:creationId xmlns:p14="http://schemas.microsoft.com/office/powerpoint/2010/main" val="16627422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F5EBC6-6608-4CCA-8A8E-E0B6185B35F2}"/>
              </a:ext>
            </a:extLst>
          </p:cNvPr>
          <p:cNvSpPr>
            <a:spLocks noGrp="1"/>
          </p:cNvSpPr>
          <p:nvPr>
            <p:ph type="title"/>
          </p:nvPr>
        </p:nvSpPr>
        <p:spPr/>
        <p:txBody>
          <a:bodyPr/>
          <a:lstStyle/>
          <a:p>
            <a:r>
              <a:rPr lang="cs-CZ" dirty="0"/>
              <a:t>Stereotyp</a:t>
            </a:r>
          </a:p>
        </p:txBody>
      </p:sp>
      <p:sp>
        <p:nvSpPr>
          <p:cNvPr id="3" name="Zástupný obsah 2">
            <a:extLst>
              <a:ext uri="{FF2B5EF4-FFF2-40B4-BE49-F238E27FC236}">
                <a16:creationId xmlns:a16="http://schemas.microsoft.com/office/drawing/2014/main" id="{4CB22640-48AA-4A55-BF55-F7E06637E82D}"/>
              </a:ext>
            </a:extLst>
          </p:cNvPr>
          <p:cNvSpPr>
            <a:spLocks noGrp="1"/>
          </p:cNvSpPr>
          <p:nvPr>
            <p:ph idx="1"/>
          </p:nvPr>
        </p:nvSpPr>
        <p:spPr/>
        <p:txBody>
          <a:bodyPr>
            <a:normAutofit fontScale="70000" lnSpcReduction="20000"/>
          </a:bodyPr>
          <a:lstStyle/>
          <a:p>
            <a:r>
              <a:rPr lang="cs-CZ" dirty="0"/>
              <a:t>je jednotvárný, ustálený, navyklý vzorec chování a myšlení. Nejčastějším negativním projevem stereotypu vůči druhým jsou předsudky či přímo diskriminace, tedy odlišné a většinou nespravedlivé chování k druhým kvůli jejich příslušnosti k určité skupině – např. náboženské, národnostní, etnické, sociální aj. Stereotyp může však být i (zdánlivě) pozitivní (např. „lidé s brýlemi jsou inteligentní“). Stereotyp vzniká na základě zjednodušení, přehánění nebo překroucení pravdy, generalizace a představení některých kulturních rysů (atributů) jako „přirozených“ (např. Romové mají to tuláctví v krvi a nikdy nebudou chtít pracovat“). Společenské stereotypy zjednodušují naši orientaci a rozhodování a podporují primitivní rozlišení na „my“ a „oni“. Jsou velmi trvanlivé a člověk je přebírá v dětství či v mládí od svého okolí, a to zejména o takových skupinách, s nimiž nemá osobní zkušenost.</a:t>
            </a:r>
          </a:p>
          <a:p>
            <a:pPr marL="0" indent="0">
              <a:buNone/>
            </a:pPr>
            <a:endParaRPr lang="cs-CZ" dirty="0"/>
          </a:p>
          <a:p>
            <a:endParaRPr lang="cs-CZ" dirty="0"/>
          </a:p>
        </p:txBody>
      </p:sp>
    </p:spTree>
    <p:extLst>
      <p:ext uri="{BB962C8B-B14F-4D97-AF65-F5344CB8AC3E}">
        <p14:creationId xmlns:p14="http://schemas.microsoft.com/office/powerpoint/2010/main" val="15445099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DA6B68-242A-4C74-AA74-F44BF431F476}"/>
              </a:ext>
            </a:extLst>
          </p:cNvPr>
          <p:cNvSpPr>
            <a:spLocks noGrp="1"/>
          </p:cNvSpPr>
          <p:nvPr>
            <p:ph type="title"/>
          </p:nvPr>
        </p:nvSpPr>
        <p:spPr/>
        <p:txBody>
          <a:bodyPr/>
          <a:lstStyle/>
          <a:p>
            <a:r>
              <a:rPr lang="cs-CZ" dirty="0"/>
              <a:t>Předsudek</a:t>
            </a:r>
          </a:p>
        </p:txBody>
      </p:sp>
      <p:sp>
        <p:nvSpPr>
          <p:cNvPr id="3" name="Zástupný obsah 2">
            <a:extLst>
              <a:ext uri="{FF2B5EF4-FFF2-40B4-BE49-F238E27FC236}">
                <a16:creationId xmlns:a16="http://schemas.microsoft.com/office/drawing/2014/main" id="{0CBC6B9B-BD63-4217-9ADC-7CE2DF6178C0}"/>
              </a:ext>
            </a:extLst>
          </p:cNvPr>
          <p:cNvSpPr>
            <a:spLocks noGrp="1"/>
          </p:cNvSpPr>
          <p:nvPr>
            <p:ph idx="1"/>
          </p:nvPr>
        </p:nvSpPr>
        <p:spPr/>
        <p:txBody>
          <a:bodyPr>
            <a:normAutofit fontScale="85000" lnSpcReduction="10000"/>
          </a:bodyPr>
          <a:lstStyle/>
          <a:p>
            <a:r>
              <a:rPr lang="cs-CZ" dirty="0"/>
              <a:t>je přisuzování vlastností (většinou negativních) lidem dopředu, aniž bychom je znali. Někdy je definován jako negativní stereotyp. Obsahuje záporné hodnocení nebo rovnou odsouzení. Jedná se o antipatii, která vychází z chybné a strnulé generalizace. Předsudky můžeme pouze pociťovat (tj. smýšlet o ostatních lidech bez ohledu na jejich skutečné vlastnosti), nebo je i vyjadřovat veřejně, slovně. Předsudky bývají namířeny nejčastěji proti určité skupině jako celku, anebo proti jedinci, protože je příslušníkem této skupiny. (srov. Preissová Krejčí, Šotola, 2012, s. 156–157).</a:t>
            </a:r>
          </a:p>
          <a:p>
            <a:endParaRPr lang="cs-CZ" dirty="0"/>
          </a:p>
        </p:txBody>
      </p:sp>
    </p:spTree>
    <p:extLst>
      <p:ext uri="{BB962C8B-B14F-4D97-AF65-F5344CB8AC3E}">
        <p14:creationId xmlns:p14="http://schemas.microsoft.com/office/powerpoint/2010/main" val="31586559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DE0AFB-9E1F-49F0-B854-B0DBA7218012}"/>
              </a:ext>
            </a:extLst>
          </p:cNvPr>
          <p:cNvSpPr>
            <a:spLocks noGrp="1"/>
          </p:cNvSpPr>
          <p:nvPr>
            <p:ph type="title"/>
          </p:nvPr>
        </p:nvSpPr>
        <p:spPr/>
        <p:txBody>
          <a:bodyPr/>
          <a:lstStyle/>
          <a:p>
            <a:r>
              <a:rPr lang="cs-CZ" b="1" dirty="0"/>
              <a:t>Multikulturní výchova</a:t>
            </a:r>
            <a:endParaRPr lang="cs-CZ" dirty="0"/>
          </a:p>
        </p:txBody>
      </p:sp>
      <p:sp>
        <p:nvSpPr>
          <p:cNvPr id="3" name="Zástupný obsah 2">
            <a:extLst>
              <a:ext uri="{FF2B5EF4-FFF2-40B4-BE49-F238E27FC236}">
                <a16:creationId xmlns:a16="http://schemas.microsoft.com/office/drawing/2014/main" id="{B27DB55F-08D4-4DE2-8ABA-685734FD1AB4}"/>
              </a:ext>
            </a:extLst>
          </p:cNvPr>
          <p:cNvSpPr>
            <a:spLocks noGrp="1"/>
          </p:cNvSpPr>
          <p:nvPr>
            <p:ph idx="1"/>
          </p:nvPr>
        </p:nvSpPr>
        <p:spPr>
          <a:xfrm>
            <a:off x="457200" y="1600206"/>
            <a:ext cx="8229600" cy="5257794"/>
          </a:xfrm>
        </p:spPr>
        <p:txBody>
          <a:bodyPr>
            <a:normAutofit fontScale="77500" lnSpcReduction="20000"/>
          </a:bodyPr>
          <a:lstStyle/>
          <a:p>
            <a:r>
              <a:rPr lang="cs-CZ" b="1" dirty="0"/>
              <a:t>Multikulturní výchova </a:t>
            </a:r>
            <a:r>
              <a:rPr lang="cs-CZ" dirty="0"/>
              <a:t>se zaměřuje zejména na poznání a pochopení kulturních diferencí mezi lidmi nejrůznějšího původu, mezilidské vztahy, interkulturní komunikaci a přizpůsobení životu v multikulturní společnosti. </a:t>
            </a:r>
          </a:p>
          <a:p>
            <a:r>
              <a:rPr lang="cs-CZ" b="1" dirty="0"/>
              <a:t>Cílem multikulturní výchovy</a:t>
            </a:r>
            <a:r>
              <a:rPr lang="cs-CZ" dirty="0"/>
              <a:t> je dle RVP pro gymnázia (kol. autorů, 2007, s. 73) především rozvíjet porozumění žáků sobě samým a hodnotám své kultury, podpořit jejich integraci v širším multikulturním prostředí při zachování vlastní kulturní identity. Aby byla multikulturní výchova úspěšná a efektivní, musí prolínat celým výchovným a vzdělávacím prostředím školy, týkat se také mezilidských vztahů ve škole, mezi učiteli a žáky, mezi žáky navzájem, mezi učiteli a rodinou. Důležité je klima třídy na pozadí širšího školního a společenského prostředí a v neposlední řadě také osobnost učitele a jeho kompetentnost.</a:t>
            </a:r>
          </a:p>
          <a:p>
            <a:pPr marL="0" indent="0">
              <a:buNone/>
            </a:pPr>
            <a:endParaRPr lang="cs-CZ" dirty="0"/>
          </a:p>
        </p:txBody>
      </p:sp>
    </p:spTree>
    <p:extLst>
      <p:ext uri="{BB962C8B-B14F-4D97-AF65-F5344CB8AC3E}">
        <p14:creationId xmlns:p14="http://schemas.microsoft.com/office/powerpoint/2010/main" val="7446471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Je naše škola zdrojem xenofobie a rasismu?</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fontAlgn="auto">
              <a:spcAft>
                <a:spcPts val="0"/>
              </a:spcAft>
              <a:defRPr/>
            </a:pPr>
            <a:r>
              <a:rPr lang="cs-CZ" b="1" dirty="0"/>
              <a:t>Výsledky výzkumných šetření</a:t>
            </a:r>
            <a:endParaRPr lang="cs-CZ" dirty="0"/>
          </a:p>
        </p:txBody>
      </p:sp>
      <p:sp>
        <p:nvSpPr>
          <p:cNvPr id="3" name="Zástupný symbol pro obsah 2"/>
          <p:cNvSpPr>
            <a:spLocks noGrp="1"/>
          </p:cNvSpPr>
          <p:nvPr>
            <p:ph idx="1"/>
          </p:nvPr>
        </p:nvSpPr>
        <p:spPr/>
        <p:txBody>
          <a:bodyPr rtlCol="0">
            <a:normAutofit fontScale="70000" lnSpcReduction="20000"/>
          </a:bodyPr>
          <a:lstStyle/>
          <a:p>
            <a:pPr fontAlgn="auto">
              <a:spcAft>
                <a:spcPts val="0"/>
              </a:spcAft>
              <a:buFont typeface="Arial" panose="020B0604020202020204" pitchFamily="34" charset="0"/>
              <a:buChar char="•"/>
              <a:defRPr/>
            </a:pPr>
            <a:r>
              <a:rPr lang="cs-CZ" dirty="0"/>
              <a:t>Pedagogové multikulturní výchovu chápou především jako výchovu k toleranci jiných etnik, národností a kultur. </a:t>
            </a:r>
          </a:p>
          <a:p>
            <a:pPr fontAlgn="auto">
              <a:spcAft>
                <a:spcPts val="0"/>
              </a:spcAft>
              <a:buFont typeface="Arial" panose="020B0604020202020204" pitchFamily="34" charset="0"/>
              <a:buChar char="•"/>
              <a:defRPr/>
            </a:pPr>
            <a:r>
              <a:rPr lang="cs-CZ" dirty="0"/>
              <a:t>Za nejdůležitější znak jinakosti pedagogové považují fyzickou odlišnost etnik. Tedy nejvíce vyzdvihovanými skupinami, které, dle názorů pedagogů, je potřeba se učit tolerovat jsou Romové či Vietnamci.</a:t>
            </a:r>
          </a:p>
          <a:p>
            <a:pPr fontAlgn="auto">
              <a:spcAft>
                <a:spcPts val="0"/>
              </a:spcAft>
              <a:buFont typeface="Arial" panose="020B0604020202020204" pitchFamily="34" charset="0"/>
              <a:buChar char="•"/>
              <a:defRPr/>
            </a:pPr>
            <a:r>
              <a:rPr lang="cs-CZ" dirty="0"/>
              <a:t>Téma MKV je pedagogy úzce spjato s tématikou začleňování romských žáků do škol, a také obecně Romů do společnosti. </a:t>
            </a:r>
          </a:p>
          <a:p>
            <a:pPr fontAlgn="auto">
              <a:spcAft>
                <a:spcPts val="0"/>
              </a:spcAft>
              <a:buFont typeface="Arial" panose="020B0604020202020204" pitchFamily="34" charset="0"/>
              <a:buChar char="•"/>
              <a:defRPr/>
            </a:pPr>
            <a:r>
              <a:rPr lang="cs-CZ" dirty="0"/>
              <a:t>V odpovědích na otázku týkající se postoje Čechů k odlišným etnikům se objevilo především </a:t>
            </a:r>
          </a:p>
          <a:p>
            <a:pPr marL="0" indent="0" algn="ctr" fontAlgn="auto">
              <a:spcAft>
                <a:spcPts val="0"/>
              </a:spcAft>
              <a:buFont typeface="Arial" panose="020B0604020202020204" pitchFamily="34" charset="0"/>
              <a:buNone/>
              <a:defRPr/>
            </a:pPr>
            <a:r>
              <a:rPr lang="cs-CZ" b="1" dirty="0"/>
              <a:t>téma přizpůsobivosti. </a:t>
            </a:r>
          </a:p>
          <a:p>
            <a:pPr marL="0" indent="0" fontAlgn="auto">
              <a:spcAft>
                <a:spcPts val="0"/>
              </a:spcAft>
              <a:buFont typeface="Arial" panose="020B0604020202020204" pitchFamily="34" charset="0"/>
              <a:buNone/>
              <a:defRPr/>
            </a:pPr>
            <a:r>
              <a:rPr lang="cs-CZ" dirty="0"/>
              <a:t>	36,4 %  respondentů se domnívalo, že kvalita života příslušníků odlišných etnik u nás záleží na tom, zda se dokáží přizpůsobit, a to nejen v některých aspektech, </a:t>
            </a:r>
          </a:p>
          <a:p>
            <a:pPr marL="0" indent="0" algn="ctr" fontAlgn="auto">
              <a:spcAft>
                <a:spcPts val="0"/>
              </a:spcAft>
              <a:buFont typeface="Arial" panose="020B0604020202020204" pitchFamily="34" charset="0"/>
              <a:buNone/>
              <a:defRPr/>
            </a:pPr>
            <a:r>
              <a:rPr lang="cs-CZ" b="1" dirty="0"/>
              <a:t>ale ve všem.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fontAlgn="auto">
              <a:spcAft>
                <a:spcPts val="0"/>
              </a:spcAft>
              <a:defRPr/>
            </a:pPr>
            <a:r>
              <a:rPr lang="cs-CZ" b="1" dirty="0"/>
              <a:t>Diskuse a závěry</a:t>
            </a:r>
            <a:endParaRPr lang="cs-CZ" dirty="0"/>
          </a:p>
        </p:txBody>
      </p:sp>
      <p:sp>
        <p:nvSpPr>
          <p:cNvPr id="12291" name="Zástupný symbol pro obsah 2"/>
          <p:cNvSpPr>
            <a:spLocks noGrp="1"/>
          </p:cNvSpPr>
          <p:nvPr>
            <p:ph idx="1"/>
          </p:nvPr>
        </p:nvSpPr>
        <p:spPr/>
        <p:txBody>
          <a:bodyPr>
            <a:normAutofit fontScale="85000" lnSpcReduction="10000"/>
          </a:bodyPr>
          <a:lstStyle/>
          <a:p>
            <a:pPr marL="0" indent="0">
              <a:buFont typeface="Arial" charset="0"/>
              <a:buNone/>
            </a:pPr>
            <a:r>
              <a:rPr lang="cs-CZ"/>
              <a:t>Podle většiny pedagogů by se měla multikulturní výchova zaměřit na </a:t>
            </a:r>
          </a:p>
          <a:p>
            <a:pPr marL="0" indent="0" algn="ctr">
              <a:buFont typeface="Arial" charset="0"/>
              <a:buNone/>
            </a:pPr>
            <a:r>
              <a:rPr lang="cs-CZ" b="1"/>
              <a:t>podporu tolerance </a:t>
            </a:r>
          </a:p>
          <a:p>
            <a:pPr marL="0" indent="0">
              <a:buFont typeface="Arial" charset="0"/>
              <a:buNone/>
            </a:pPr>
            <a:r>
              <a:rPr lang="cs-CZ"/>
              <a:t>odlišných názorů, chování a vzhledu u žáků a žákyň, </a:t>
            </a:r>
          </a:p>
          <a:p>
            <a:pPr marL="0" indent="0" algn="ctr">
              <a:buFont typeface="Arial" charset="0"/>
              <a:buNone/>
            </a:pPr>
            <a:r>
              <a:rPr lang="cs-CZ" b="1"/>
              <a:t>osvětu </a:t>
            </a:r>
          </a:p>
          <a:p>
            <a:pPr marL="0" indent="0">
              <a:buFont typeface="Arial" charset="0"/>
              <a:buNone/>
            </a:pPr>
            <a:r>
              <a:rPr lang="cs-CZ"/>
              <a:t>týkající se rasismu, </a:t>
            </a:r>
          </a:p>
          <a:p>
            <a:pPr marL="0" indent="0" algn="ctr">
              <a:buFont typeface="Arial" charset="0"/>
              <a:buNone/>
            </a:pPr>
            <a:r>
              <a:rPr lang="cs-CZ" b="1"/>
              <a:t>seznámení se s riziky prvního dojmu a stereotypizace</a:t>
            </a:r>
          </a:p>
          <a:p>
            <a:pPr marL="0" indent="0" algn="ctr">
              <a:buFont typeface="Arial" charset="0"/>
              <a:buNone/>
            </a:pPr>
            <a:r>
              <a:rPr lang="cs-CZ"/>
              <a:t>či s </a:t>
            </a:r>
            <a:r>
              <a:rPr lang="cs-CZ" b="1"/>
              <a:t>problematikou lidských práv a diskriminace. </a:t>
            </a:r>
          </a:p>
          <a:p>
            <a:pPr marL="0" indent="0">
              <a:buFont typeface="Arial" charset="0"/>
              <a:buNone/>
            </a:pPr>
            <a:r>
              <a:rPr lang="cs-CZ"/>
              <a:t>Za méně důležité považovali potlačování stereotypního vnímání muslimů a homofobie.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EF97FC-0546-4DD6-8DBF-C5663E5508CD}"/>
              </a:ext>
            </a:extLst>
          </p:cNvPr>
          <p:cNvSpPr>
            <a:spLocks noGrp="1"/>
          </p:cNvSpPr>
          <p:nvPr>
            <p:ph type="title"/>
          </p:nvPr>
        </p:nvSpPr>
        <p:spPr/>
        <p:txBody>
          <a:bodyPr/>
          <a:lstStyle/>
          <a:p>
            <a:r>
              <a:rPr lang="cs-CZ" dirty="0"/>
              <a:t>Dostupnost</a:t>
            </a:r>
          </a:p>
        </p:txBody>
      </p:sp>
      <p:sp>
        <p:nvSpPr>
          <p:cNvPr id="3" name="Zástupný obsah 2">
            <a:extLst>
              <a:ext uri="{FF2B5EF4-FFF2-40B4-BE49-F238E27FC236}">
                <a16:creationId xmlns:a16="http://schemas.microsoft.com/office/drawing/2014/main" id="{19126D7E-33E4-445F-86AC-77D010559C56}"/>
              </a:ext>
            </a:extLst>
          </p:cNvPr>
          <p:cNvSpPr>
            <a:spLocks noGrp="1"/>
          </p:cNvSpPr>
          <p:nvPr>
            <p:ph idx="1"/>
          </p:nvPr>
        </p:nvSpPr>
        <p:spPr/>
        <p:txBody>
          <a:bodyPr/>
          <a:lstStyle/>
          <a:p>
            <a:r>
              <a:rPr lang="cs-CZ" dirty="0">
                <a:hlinkClick r:id="rId2"/>
              </a:rPr>
              <a:t>https://www.vydavatelstviupol.cz/cz/results,1-20?keyword=Preissov%C3%A1+&amp;limitstart=0&amp;option=com_virtuemart&amp;view=category&amp;virtuemart_category_id=0</a:t>
            </a:r>
            <a:r>
              <a:rPr lang="cs-CZ" dirty="0"/>
              <a:t> </a:t>
            </a:r>
          </a:p>
          <a:p>
            <a:r>
              <a:rPr lang="cs-CZ" dirty="0"/>
              <a:t>Dále: </a:t>
            </a:r>
            <a:r>
              <a:rPr lang="cs-CZ" b="1" dirty="0"/>
              <a:t>Otevřené časopisy</a:t>
            </a:r>
            <a:r>
              <a:rPr lang="cs-CZ" dirty="0"/>
              <a:t> (open </a:t>
            </a:r>
            <a:r>
              <a:rPr lang="cs-CZ" dirty="0" err="1"/>
              <a:t>access</a:t>
            </a:r>
            <a:r>
              <a:rPr lang="cs-CZ" dirty="0"/>
              <a:t> časopisy), což jsou vědecké a odborné časopisy volně dostupné na základě tzv. “</a:t>
            </a:r>
            <a:r>
              <a:rPr lang="cs-CZ" dirty="0">
                <a:hlinkClick r:id="rId3" tooltip="Open Access"/>
              </a:rPr>
              <a:t>otevřeného přístupu</a:t>
            </a:r>
            <a:r>
              <a:rPr lang="cs-CZ" dirty="0"/>
              <a:t>” (Open Access):</a:t>
            </a:r>
          </a:p>
          <a:p>
            <a:endParaRPr lang="cs-CZ" dirty="0"/>
          </a:p>
        </p:txBody>
      </p:sp>
    </p:spTree>
    <p:extLst>
      <p:ext uri="{BB962C8B-B14F-4D97-AF65-F5344CB8AC3E}">
        <p14:creationId xmlns:p14="http://schemas.microsoft.com/office/powerpoint/2010/main" val="35802137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43608" y="404664"/>
            <a:ext cx="6457950" cy="1293812"/>
          </a:xfrm>
        </p:spPr>
        <p:txBody>
          <a:bodyPr/>
          <a:lstStyle/>
          <a:p>
            <a:pPr fontAlgn="auto">
              <a:spcAft>
                <a:spcPts val="0"/>
              </a:spcAft>
              <a:defRPr/>
            </a:pPr>
            <a:r>
              <a:rPr lang="cs-CZ" b="1" dirty="0"/>
              <a:t>Diskuse a závěry</a:t>
            </a:r>
            <a:endParaRPr lang="cs-CZ" dirty="0"/>
          </a:p>
        </p:txBody>
      </p:sp>
      <p:sp>
        <p:nvSpPr>
          <p:cNvPr id="3" name="Zástupný symbol pro obsah 2"/>
          <p:cNvSpPr>
            <a:spLocks noGrp="1"/>
          </p:cNvSpPr>
          <p:nvPr>
            <p:ph idx="1"/>
          </p:nvPr>
        </p:nvSpPr>
        <p:spPr>
          <a:xfrm>
            <a:off x="611560" y="1628800"/>
            <a:ext cx="8115300" cy="5229200"/>
          </a:xfrm>
        </p:spPr>
        <p:txBody>
          <a:bodyPr rtlCol="0">
            <a:normAutofit fontScale="85000" lnSpcReduction="10000"/>
          </a:bodyPr>
          <a:lstStyle/>
          <a:p>
            <a:pPr fontAlgn="auto">
              <a:spcAft>
                <a:spcPts val="0"/>
              </a:spcAft>
              <a:buFont typeface="Arial" panose="020B0604020202020204" pitchFamily="34" charset="0"/>
              <a:buChar char="•"/>
              <a:defRPr/>
            </a:pPr>
            <a:r>
              <a:rPr lang="cs-CZ" dirty="0"/>
              <a:t>Hodnoty a postoje adolescentů se zaměřením na jejich vnímání příslušníků odlišné kultury či etnicity se veskrze neliší od hodnot a postojů jejich učitelů. </a:t>
            </a:r>
          </a:p>
          <a:p>
            <a:pPr fontAlgn="auto">
              <a:spcAft>
                <a:spcPts val="0"/>
              </a:spcAft>
              <a:buFont typeface="Arial" panose="020B0604020202020204" pitchFamily="34" charset="0"/>
              <a:buChar char="•"/>
              <a:defRPr/>
            </a:pPr>
            <a:r>
              <a:rPr lang="cs-CZ" dirty="0"/>
              <a:t>Postoje k multikulturalismu jsou u obou skupin ambivalentní.</a:t>
            </a:r>
          </a:p>
          <a:p>
            <a:pPr marL="0" indent="0" algn="ctr" fontAlgn="auto">
              <a:spcAft>
                <a:spcPts val="0"/>
              </a:spcAft>
              <a:buFont typeface="Arial" panose="020B0604020202020204" pitchFamily="34" charset="0"/>
              <a:buNone/>
              <a:defRPr/>
            </a:pPr>
            <a:r>
              <a:rPr lang="cs-CZ" b="1" dirty="0"/>
              <a:t>Přizpůsobení? </a:t>
            </a:r>
          </a:p>
          <a:p>
            <a:pPr marL="342900" lvl="1" indent="-342900">
              <a:buFont typeface="Arial" panose="020B0604020202020204" pitchFamily="34" charset="0"/>
              <a:buChar char="•"/>
              <a:defRPr/>
            </a:pPr>
            <a:r>
              <a:rPr lang="cs-CZ" sz="3200" dirty="0"/>
              <a:t>Zjistili jsme, že Romové jsou našimi respondenty vnímáni převážně negativně a to bez ohledu na formálně vyšší vzdělání respondentů i jejich rodičů v rámci majoritní české populace. Na tomto faktu nemění valně nic ani lokace školy navštěvované respondenty, ani velikost obce, v níž žijí.</a:t>
            </a:r>
          </a:p>
          <a:p>
            <a:pPr fontAlgn="auto">
              <a:spcAft>
                <a:spcPts val="0"/>
              </a:spcAft>
              <a:buNone/>
              <a:defRPr/>
            </a:pPr>
            <a:endParaRPr lang="cs-CZ" dirty="0"/>
          </a:p>
          <a:p>
            <a:pPr fontAlgn="auto">
              <a:spcAft>
                <a:spcPts val="0"/>
              </a:spcAft>
              <a:buFont typeface="Arial" panose="020B0604020202020204" pitchFamily="34" charset="0"/>
              <a:buChar char="•"/>
              <a:defRPr/>
            </a:pPr>
            <a:endParaRPr lang="cs-CZ"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fontAlgn="auto">
              <a:spcAft>
                <a:spcPts val="0"/>
              </a:spcAft>
              <a:defRPr/>
            </a:pPr>
            <a:r>
              <a:rPr lang="cs-CZ" b="1" dirty="0"/>
              <a:t>Diskuse a závěry</a:t>
            </a:r>
            <a:endParaRPr lang="cs-CZ" dirty="0"/>
          </a:p>
        </p:txBody>
      </p:sp>
      <p:sp>
        <p:nvSpPr>
          <p:cNvPr id="3" name="Zástupný symbol pro obsah 2"/>
          <p:cNvSpPr>
            <a:spLocks noGrp="1"/>
          </p:cNvSpPr>
          <p:nvPr>
            <p:ph idx="1"/>
          </p:nvPr>
        </p:nvSpPr>
        <p:spPr>
          <a:xfrm>
            <a:off x="514350" y="2193926"/>
            <a:ext cx="8115300" cy="4289425"/>
          </a:xfrm>
        </p:spPr>
        <p:txBody>
          <a:bodyPr rtlCol="0">
            <a:normAutofit lnSpcReduction="10000"/>
          </a:bodyPr>
          <a:lstStyle/>
          <a:p>
            <a:pPr fontAlgn="auto">
              <a:spcAft>
                <a:spcPts val="0"/>
              </a:spcAft>
              <a:buFont typeface="Arial" panose="020B0604020202020204" pitchFamily="34" charset="0"/>
              <a:buChar char="•"/>
              <a:defRPr/>
            </a:pPr>
            <a:r>
              <a:rPr lang="cs-CZ" sz="2400" dirty="0"/>
              <a:t>Právě z pozice nepochopení a neochoty snažit se pochopit pramení ambivalentní postoj našich respondentů vůči příslušníkům minoritních skupin. Z našeho výzkumného šetření tedy vyplynulo, že jak učitelé tak žáci a žákyně </a:t>
            </a:r>
            <a:r>
              <a:rPr lang="cs-CZ" sz="3200" b="1" dirty="0"/>
              <a:t>do jisté míry inklinují </a:t>
            </a:r>
            <a:r>
              <a:rPr lang="cs-CZ" sz="3200" b="1"/>
              <a:t>ke xenofobii </a:t>
            </a:r>
            <a:r>
              <a:rPr lang="cs-CZ" sz="3200" b="1" dirty="0"/>
              <a:t>a rasismu</a:t>
            </a:r>
            <a:r>
              <a:rPr lang="cs-CZ" sz="2400" dirty="0"/>
              <a:t>, který se projevuje především ve sdílení negativních postojů vůči romské menšině a vůči muslimům, ale také v převažující míře ve sdílení „neutrálních“ postojů vůči příslušníkům všech minoritních skupin. </a:t>
            </a:r>
          </a:p>
          <a:p>
            <a:pPr marL="0" indent="0" algn="ctr" fontAlgn="auto">
              <a:spcAft>
                <a:spcPts val="0"/>
              </a:spcAft>
              <a:buFont typeface="Arial" panose="020B0604020202020204" pitchFamily="34" charset="0"/>
              <a:buNone/>
              <a:defRPr/>
            </a:pPr>
            <a:r>
              <a:rPr lang="cs-CZ" sz="2400" b="1" dirty="0"/>
              <a:t>Čili v neochotě hledat s nimi společnou cestu, snažit se rozumět a porozumět.</a:t>
            </a:r>
          </a:p>
          <a:p>
            <a:pPr fontAlgn="auto">
              <a:spcAft>
                <a:spcPts val="0"/>
              </a:spcAft>
              <a:buFont typeface="Arial" panose="020B0604020202020204" pitchFamily="34" charset="0"/>
              <a:buChar char="•"/>
              <a:defRPr/>
            </a:pPr>
            <a:endParaRPr lang="cs-CZ"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5" name="Rectangle 9"/>
          <p:cNvSpPr>
            <a:spLocks noGrp="1"/>
          </p:cNvSpPr>
          <p:nvPr>
            <p:ph type="title"/>
          </p:nvPr>
        </p:nvSpPr>
        <p:spPr>
          <a:xfrm>
            <a:off x="457200" y="731830"/>
            <a:ext cx="8435280" cy="685807"/>
          </a:xfrm>
        </p:spPr>
        <p:txBody>
          <a:bodyPr anchor="ctr">
            <a:normAutofit fontScale="90000"/>
          </a:bodyPr>
          <a:lstStyle/>
          <a:p>
            <a:pPr>
              <a:defRPr/>
            </a:pPr>
            <a:r>
              <a:rPr lang="cs-CZ" b="1" dirty="0">
                <a:effectLst>
                  <a:outerShdw blurRad="38100" dist="38100" dir="2700000" algn="tl">
                    <a:srgbClr val="C0C0C0"/>
                  </a:outerShdw>
                </a:effectLst>
              </a:rPr>
              <a:t>Dlouhá cesta k novému domovu</a:t>
            </a:r>
            <a:br>
              <a:rPr lang="cs-CZ" b="1" dirty="0">
                <a:effectLst>
                  <a:outerShdw blurRad="38100" dist="38100" dir="2700000" algn="tl">
                    <a:srgbClr val="C0C0C0"/>
                  </a:outerShdw>
                </a:effectLst>
              </a:rPr>
            </a:br>
            <a:r>
              <a:rPr lang="cs-CZ" b="1" dirty="0">
                <a:effectLst>
                  <a:outerShdw blurRad="38100" dist="38100" dir="2700000" algn="tl">
                    <a:srgbClr val="C0C0C0"/>
                  </a:outerShdw>
                </a:effectLst>
              </a:rPr>
              <a:t>					</a:t>
            </a:r>
            <a:r>
              <a:rPr lang="cs-CZ" b="1" dirty="0"/>
              <a:t>Jak to změnit? </a:t>
            </a:r>
            <a:br>
              <a:rPr lang="cs-CZ" b="1" dirty="0"/>
            </a:br>
            <a:endParaRPr lang="cs-CZ" b="1" dirty="0">
              <a:effectLst>
                <a:outerShdw blurRad="38100" dist="38100" dir="2700000" algn="tl">
                  <a:srgbClr val="C0C0C0"/>
                </a:outerShdw>
              </a:effectLst>
            </a:endParaRPr>
          </a:p>
        </p:txBody>
      </p:sp>
      <p:sp>
        <p:nvSpPr>
          <p:cNvPr id="27651" name="Rectangle 10"/>
          <p:cNvSpPr>
            <a:spLocks noGrp="1"/>
          </p:cNvSpPr>
          <p:nvPr>
            <p:ph sz="half" idx="1"/>
          </p:nvPr>
        </p:nvSpPr>
        <p:spPr>
          <a:xfrm>
            <a:off x="457200" y="1600206"/>
            <a:ext cx="4038600" cy="4525963"/>
          </a:xfrm>
        </p:spPr>
        <p:txBody>
          <a:bodyPr>
            <a:normAutofit fontScale="70000" lnSpcReduction="20000"/>
          </a:bodyPr>
          <a:lstStyle/>
          <a:p>
            <a:pPr>
              <a:lnSpc>
                <a:spcPct val="90000"/>
              </a:lnSpc>
            </a:pPr>
            <a:r>
              <a:rPr lang="cs-CZ" sz="2900" dirty="0"/>
              <a:t>U obyvatel ČR přetrvává zkreslený a stereotypní pohled na cizince. Cizinci, kteří k nám přicházejí z různých zemí, jsou vnímáni rozdílně. Převážně negativně jsou vnímáni cizinci z tzv. východních zemí (např. Rusko, Ukrajina, Mongolsko, Vietnam, arabské země), naproti tomu lidé ze členských států EU, USA nebo Velké Británie jsou často vnímáni jako sympatičtí, žádoucí návštěvníci. Stejná nálepka pro celý národ či etnikum může vyvolat nedůvěru, strach, xenofobii. V některých případech tyto projevy mohou dokonce přerůst až v otevřené rasistické projevy vůči příslušníkům jiných národností. </a:t>
            </a:r>
          </a:p>
          <a:p>
            <a:pPr>
              <a:lnSpc>
                <a:spcPct val="90000"/>
              </a:lnSpc>
            </a:pPr>
            <a:endParaRPr lang="cs-CZ" sz="1100" dirty="0"/>
          </a:p>
        </p:txBody>
      </p:sp>
      <p:sp>
        <p:nvSpPr>
          <p:cNvPr id="136" name="Content Placeholder 3">
            <a:extLst>
              <a:ext uri="{FF2B5EF4-FFF2-40B4-BE49-F238E27FC236}">
                <a16:creationId xmlns:a16="http://schemas.microsoft.com/office/drawing/2014/main" id="{5FA4C022-33CD-4EC6-BC63-293E0762A058}"/>
              </a:ext>
            </a:extLst>
          </p:cNvPr>
          <p:cNvSpPr>
            <a:spLocks noGrp="1"/>
          </p:cNvSpPr>
          <p:nvPr>
            <p:ph sz="half" idx="2"/>
          </p:nvPr>
        </p:nvSpPr>
        <p:spPr>
          <a:xfrm>
            <a:off x="4648200" y="1600206"/>
            <a:ext cx="4495800" cy="5257794"/>
          </a:xfrm>
        </p:spPr>
        <p:txBody>
          <a:bodyPr>
            <a:normAutofit fontScale="70000" lnSpcReduction="20000"/>
          </a:bodyPr>
          <a:lstStyle/>
          <a:p>
            <a:pPr>
              <a:lnSpc>
                <a:spcPct val="90000"/>
              </a:lnSpc>
              <a:spcBef>
                <a:spcPts val="300"/>
              </a:spcBef>
            </a:pPr>
            <a:r>
              <a:rPr lang="cs-CZ" dirty="0"/>
              <a:t>seznámit žáky / studenty s procesem migrace, uvědomit si složitost tohoto procesu, který v sobě zahrnuje četné překážky, odpírání a značnou odvahu jedince čelit neznámému a jít dál,</a:t>
            </a:r>
          </a:p>
          <a:p>
            <a:pPr marL="0" indent="0">
              <a:lnSpc>
                <a:spcPct val="90000"/>
              </a:lnSpc>
              <a:spcBef>
                <a:spcPts val="300"/>
              </a:spcBef>
              <a:buNone/>
            </a:pPr>
            <a:endParaRPr lang="cs-CZ" dirty="0"/>
          </a:p>
          <a:p>
            <a:pPr>
              <a:lnSpc>
                <a:spcPct val="90000"/>
              </a:lnSpc>
              <a:spcBef>
                <a:spcPts val="300"/>
              </a:spcBef>
            </a:pPr>
            <a:r>
              <a:rPr lang="cs-CZ" dirty="0"/>
              <a:t>pochopit pocity samotných migrantů, které mohou být převážně negativní a frustrující, a obtížnost se s těmito pocity vypořádat, </a:t>
            </a:r>
          </a:p>
          <a:p>
            <a:pPr marL="0" indent="0">
              <a:lnSpc>
                <a:spcPct val="90000"/>
              </a:lnSpc>
              <a:spcBef>
                <a:spcPts val="300"/>
              </a:spcBef>
              <a:buNone/>
            </a:pPr>
            <a:endParaRPr lang="cs-CZ" dirty="0"/>
          </a:p>
          <a:p>
            <a:pPr>
              <a:lnSpc>
                <a:spcPct val="90000"/>
              </a:lnSpc>
              <a:spcBef>
                <a:spcPts val="300"/>
              </a:spcBef>
            </a:pPr>
            <a:r>
              <a:rPr lang="cs-CZ" dirty="0"/>
              <a:t>změnit pohled na jednotlivé země. Uvědomění si, že cizince často kategorizujeme na základě dílčích, mnohdy zkreslených a neúplných informací o některých zemích či národech,</a:t>
            </a:r>
          </a:p>
          <a:p>
            <a:pPr marL="0" indent="0">
              <a:lnSpc>
                <a:spcPct val="90000"/>
              </a:lnSpc>
              <a:spcBef>
                <a:spcPts val="300"/>
              </a:spcBef>
              <a:buNone/>
            </a:pPr>
            <a:endParaRPr lang="cs-CZ" dirty="0"/>
          </a:p>
          <a:p>
            <a:pPr>
              <a:lnSpc>
                <a:spcPct val="90000"/>
              </a:lnSpc>
              <a:spcBef>
                <a:spcPts val="300"/>
              </a:spcBef>
            </a:pPr>
            <a:r>
              <a:rPr lang="cs-CZ" dirty="0"/>
              <a:t>zvýšit schopnosti empatie a pochopení situace imigrantů.</a:t>
            </a:r>
          </a:p>
          <a:p>
            <a:endParaRPr lang="en-US" dirty="0"/>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l"/>
            <a:r>
              <a:rPr lang="cs-CZ" sz="4000" b="1" cap="all" dirty="0" err="1"/>
              <a:t>mkv</a:t>
            </a:r>
            <a:r>
              <a:rPr lang="cs-CZ" sz="4000" b="1" cap="all" dirty="0"/>
              <a:t> nově</a:t>
            </a:r>
          </a:p>
        </p:txBody>
      </p:sp>
      <p:sp>
        <p:nvSpPr>
          <p:cNvPr id="3" name="Zástupný symbol pro obsah 2"/>
          <p:cNvSpPr>
            <a:spLocks noGrp="1"/>
          </p:cNvSpPr>
          <p:nvPr>
            <p:ph idx="1"/>
          </p:nvPr>
        </p:nvSpPr>
        <p:spPr/>
        <p:txBody>
          <a:bodyPr>
            <a:normAutofit fontScale="85000" lnSpcReduction="10000"/>
          </a:bodyPr>
          <a:lstStyle/>
          <a:p>
            <a:r>
              <a:rPr lang="cs-CZ" dirty="0"/>
              <a:t>Multikulturní ideologie vycházela dříve z pluralistického pojetí multikulturalismu, jeho klíčovým motivem je přesvědčení, podle kterého je možné vysvětlit jednání jedince, ale také ho odhadovat na základě znalosti historie a kulturních zvyklostí skupiny, jejíž je jedinec součástí (</a:t>
            </a:r>
            <a:r>
              <a:rPr lang="cs-CZ" dirty="0" err="1"/>
              <a:t>Moree</a:t>
            </a:r>
            <a:r>
              <a:rPr lang="cs-CZ" dirty="0"/>
              <a:t>, 2008, s. 23–26). </a:t>
            </a:r>
          </a:p>
          <a:p>
            <a:r>
              <a:rPr lang="cs-CZ" dirty="0"/>
              <a:t>Zásadním limitem tohoto přístupu je z toho plynoucí tendence popisovat </a:t>
            </a:r>
            <a:r>
              <a:rPr lang="cs-CZ" dirty="0" err="1"/>
              <a:t>sociokulturní</a:t>
            </a:r>
            <a:r>
              <a:rPr lang="cs-CZ" dirty="0"/>
              <a:t> jednotky jako </a:t>
            </a:r>
            <a:r>
              <a:rPr lang="cs-CZ" b="1" dirty="0"/>
              <a:t>homogenní a statické skupiny </a:t>
            </a:r>
            <a:r>
              <a:rPr lang="cs-CZ" dirty="0"/>
              <a:t>a </a:t>
            </a:r>
            <a:r>
              <a:rPr lang="cs-CZ" b="1" dirty="0"/>
              <a:t>selektivnost </a:t>
            </a:r>
            <a:r>
              <a:rPr lang="cs-CZ" dirty="0"/>
              <a:t>při výběru informací, které o nich ve veřejném prostoru, případně mediálním diskursu podáváme.</a:t>
            </a:r>
          </a:p>
          <a:p>
            <a:endParaRPr lang="cs-CZ"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FF3B3C-8CE3-4A91-A9D6-23625E031F3B}"/>
              </a:ext>
            </a:extLst>
          </p:cNvPr>
          <p:cNvSpPr>
            <a:spLocks noGrp="1"/>
          </p:cNvSpPr>
          <p:nvPr>
            <p:ph type="title"/>
          </p:nvPr>
        </p:nvSpPr>
        <p:spPr>
          <a:xfrm>
            <a:off x="4570579" y="1459467"/>
            <a:ext cx="3733482" cy="1090538"/>
          </a:xfrm>
        </p:spPr>
        <p:txBody>
          <a:bodyPr>
            <a:normAutofit/>
          </a:bodyPr>
          <a:lstStyle/>
          <a:p>
            <a:r>
              <a:rPr lang="cs-CZ" b="1">
                <a:solidFill>
                  <a:srgbClr val="000000"/>
                </a:solidFill>
              </a:rPr>
              <a:t>Přizpůsobení? </a:t>
            </a:r>
            <a:endParaRPr lang="cs-CZ">
              <a:solidFill>
                <a:srgbClr val="000000"/>
              </a:solidFill>
            </a:endParaRPr>
          </a:p>
        </p:txBody>
      </p:sp>
      <p:pic>
        <p:nvPicPr>
          <p:cNvPr id="1029" name="Picture 5" descr="Babylon">
            <a:extLst>
              <a:ext uri="{FF2B5EF4-FFF2-40B4-BE49-F238E27FC236}">
                <a16:creationId xmlns:a16="http://schemas.microsoft.com/office/drawing/2014/main" id="{733B27CD-F853-468C-A241-A77868EEA37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2012" y="2666251"/>
            <a:ext cx="2746373" cy="1540648"/>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obsah 2">
            <a:extLst>
              <a:ext uri="{FF2B5EF4-FFF2-40B4-BE49-F238E27FC236}">
                <a16:creationId xmlns:a16="http://schemas.microsoft.com/office/drawing/2014/main" id="{6BE13C9B-2E66-496A-AA4F-20D877632337}"/>
              </a:ext>
            </a:extLst>
          </p:cNvPr>
          <p:cNvSpPr>
            <a:spLocks noGrp="1"/>
          </p:cNvSpPr>
          <p:nvPr>
            <p:ph idx="1"/>
          </p:nvPr>
        </p:nvSpPr>
        <p:spPr>
          <a:xfrm>
            <a:off x="4211157" y="2550006"/>
            <a:ext cx="4089957" cy="2852974"/>
          </a:xfrm>
        </p:spPr>
        <p:txBody>
          <a:bodyPr anchor="ctr">
            <a:normAutofit/>
          </a:bodyPr>
          <a:lstStyle/>
          <a:p>
            <a:endParaRPr lang="cs-CZ" sz="1500" b="1" dirty="0">
              <a:solidFill>
                <a:srgbClr val="000000"/>
              </a:solidFill>
            </a:endParaRPr>
          </a:p>
          <a:p>
            <a:r>
              <a:rPr lang="cs-CZ" sz="1500" b="1" dirty="0">
                <a:solidFill>
                  <a:srgbClr val="000000"/>
                </a:solidFill>
              </a:rPr>
              <a:t>Nejsme ochotni hledat s nimi společnou cestu, snažit se rozumět a porozumět.</a:t>
            </a:r>
          </a:p>
          <a:p>
            <a:endParaRPr lang="cs-CZ" sz="1500" dirty="0">
              <a:solidFill>
                <a:srgbClr val="000000"/>
              </a:solidFill>
            </a:endParaRPr>
          </a:p>
          <a:p>
            <a:r>
              <a:rPr lang="cs-CZ" sz="1500" dirty="0">
                <a:solidFill>
                  <a:srgbClr val="000000"/>
                </a:solidFill>
                <a:hlinkClick r:id="rId3"/>
              </a:rPr>
              <a:t>https://www.ceskatelevize.cz/porady/1131721572-babylon/dily/vysilani/</a:t>
            </a:r>
            <a:r>
              <a:rPr lang="cs-CZ" sz="1500" dirty="0">
                <a:solidFill>
                  <a:srgbClr val="000000"/>
                </a:solidFill>
              </a:rPr>
              <a:t> </a:t>
            </a:r>
          </a:p>
          <a:p>
            <a:pPr lvl="1"/>
            <a:endParaRPr lang="cs-CZ" sz="1500" dirty="0">
              <a:solidFill>
                <a:srgbClr val="000000"/>
              </a:solidFill>
            </a:endParaRPr>
          </a:p>
        </p:txBody>
      </p:sp>
    </p:spTree>
    <p:extLst>
      <p:ext uri="{BB962C8B-B14F-4D97-AF65-F5344CB8AC3E}">
        <p14:creationId xmlns:p14="http://schemas.microsoft.com/office/powerpoint/2010/main" val="9220789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Jaké to je být Čechem v zahraničí … </a:t>
            </a:r>
          </a:p>
        </p:txBody>
      </p:sp>
      <p:sp>
        <p:nvSpPr>
          <p:cNvPr id="3" name="Zástupný symbol pro obsah 2"/>
          <p:cNvSpPr>
            <a:spLocks noGrp="1"/>
          </p:cNvSpPr>
          <p:nvPr>
            <p:ph idx="1"/>
          </p:nvPr>
        </p:nvSpPr>
        <p:spPr>
          <a:xfrm>
            <a:off x="501724" y="1844824"/>
            <a:ext cx="7886700" cy="4648050"/>
          </a:xfrm>
        </p:spPr>
        <p:txBody>
          <a:bodyPr>
            <a:normAutofit fontScale="70000" lnSpcReduction="20000"/>
          </a:bodyPr>
          <a:lstStyle/>
          <a:p>
            <a:r>
              <a:rPr lang="cs-CZ" dirty="0">
                <a:hlinkClick r:id="rId2"/>
              </a:rPr>
              <a:t>https://www.ceskatelevize.cz/ivysilani/1097181328-udalosti/214411000100917/obsah/350920-krajane-v-zahranici</a:t>
            </a:r>
            <a:endParaRPr lang="cs-CZ" dirty="0"/>
          </a:p>
          <a:p>
            <a:pPr>
              <a:lnSpc>
                <a:spcPct val="130000"/>
              </a:lnSpc>
            </a:pPr>
            <a:r>
              <a:rPr lang="cs-CZ" dirty="0"/>
              <a:t>Krajané ve světě </a:t>
            </a:r>
          </a:p>
          <a:p>
            <a:r>
              <a:rPr lang="cs-CZ" dirty="0">
                <a:hlinkClick r:id="rId3"/>
              </a:rPr>
              <a:t>https://www.ceskatelevize.cz/ivysilani/1096898594-udalosti-komentare/218411000370927/obsah/646666-krajane-zijici-v-zahranici</a:t>
            </a:r>
            <a:endParaRPr lang="cs-CZ" dirty="0"/>
          </a:p>
          <a:p>
            <a:r>
              <a:rPr lang="cs-CZ" dirty="0"/>
              <a:t>Libuše </a:t>
            </a:r>
            <a:r>
              <a:rPr lang="cs-CZ" dirty="0" err="1"/>
              <a:t>Stráníková</a:t>
            </a:r>
            <a:r>
              <a:rPr lang="cs-CZ" dirty="0"/>
              <a:t> </a:t>
            </a:r>
          </a:p>
          <a:p>
            <a:r>
              <a:rPr lang="cs-CZ" dirty="0">
                <a:hlinkClick r:id="rId4"/>
              </a:rPr>
              <a:t>https://www.ceskatelevize.cz/ivysilani/1097944695-nas-venkov/316294340070001-pemci</a:t>
            </a:r>
            <a:endParaRPr lang="cs-CZ" dirty="0"/>
          </a:p>
          <a:p>
            <a:r>
              <a:rPr lang="cs-CZ" dirty="0"/>
              <a:t>Náš venkov… </a:t>
            </a:r>
          </a:p>
          <a:p>
            <a:pPr marL="0" indent="0">
              <a:buNone/>
            </a:pPr>
            <a:endParaRPr lang="cs-CZ" dirty="0"/>
          </a:p>
          <a:p>
            <a:r>
              <a:rPr lang="cs-CZ" u="sng" dirty="0">
                <a:hlinkClick r:id="rId5"/>
              </a:rPr>
              <a:t>https://www.ceskatelevize.cz/porady/1131721572-babylon/418236100152020/</a:t>
            </a:r>
            <a:r>
              <a:rPr lang="cs-CZ" dirty="0"/>
              <a:t> </a:t>
            </a:r>
          </a:p>
          <a:p>
            <a:r>
              <a:rPr lang="cs-CZ" dirty="0"/>
              <a:t>Adelaide. Hlavní a nejlidnatější město státu Jižní Austrálie.  </a:t>
            </a:r>
          </a:p>
          <a:p>
            <a:endParaRPr lang="cs-CZ" dirty="0"/>
          </a:p>
          <a:p>
            <a:endParaRPr lang="cs-CZ" dirty="0"/>
          </a:p>
          <a:p>
            <a:endParaRPr lang="cs-CZ" dirty="0"/>
          </a:p>
          <a:p>
            <a:endParaRPr lang="cs-CZ" dirty="0"/>
          </a:p>
        </p:txBody>
      </p:sp>
    </p:spTree>
    <p:extLst>
      <p:ext uri="{BB962C8B-B14F-4D97-AF65-F5344CB8AC3E}">
        <p14:creationId xmlns:p14="http://schemas.microsoft.com/office/powerpoint/2010/main" val="41204927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857250"/>
            <a:ext cx="6373633" cy="1273857"/>
          </a:xfrm>
        </p:spPr>
        <p:txBody>
          <a:bodyPr/>
          <a:lstStyle/>
          <a:p>
            <a:pPr>
              <a:defRPr/>
            </a:pPr>
            <a:r>
              <a:rPr lang="cs-CZ" b="1" dirty="0"/>
              <a:t>Diskuse a závěry</a:t>
            </a:r>
            <a:endParaRPr lang="cs-CZ" dirty="0"/>
          </a:p>
        </p:txBody>
      </p:sp>
      <p:sp>
        <p:nvSpPr>
          <p:cNvPr id="3" name="Zástupný symbol pro obsah 2"/>
          <p:cNvSpPr>
            <a:spLocks noGrp="1"/>
          </p:cNvSpPr>
          <p:nvPr>
            <p:ph idx="1"/>
          </p:nvPr>
        </p:nvSpPr>
        <p:spPr>
          <a:xfrm>
            <a:off x="539552" y="2131106"/>
            <a:ext cx="7920880" cy="3869644"/>
          </a:xfrm>
        </p:spPr>
        <p:txBody>
          <a:bodyPr rtlCol="0">
            <a:normAutofit fontScale="85000" lnSpcReduction="10000"/>
          </a:bodyPr>
          <a:lstStyle/>
          <a:p>
            <a:pPr marL="0" indent="0" algn="ctr">
              <a:buNone/>
              <a:defRPr/>
            </a:pPr>
            <a:r>
              <a:rPr lang="cs-CZ" b="1" dirty="0"/>
              <a:t>Přizpůsobení? </a:t>
            </a:r>
          </a:p>
          <a:p>
            <a:pPr>
              <a:buNone/>
              <a:defRPr/>
            </a:pPr>
            <a:endParaRPr lang="cs-CZ" dirty="0"/>
          </a:p>
          <a:p>
            <a:pPr marL="0" indent="0">
              <a:buNone/>
              <a:defRPr/>
            </a:pPr>
            <a:r>
              <a:rPr lang="cs-CZ" dirty="0"/>
              <a:t>„Kvalita života příslušníků odlišných etnik u nás záleží na tom, zda se dokáží přizpůsobit, a to nejen v některých aspektech, </a:t>
            </a:r>
          </a:p>
          <a:p>
            <a:pPr marL="0" indent="0" algn="ctr">
              <a:buNone/>
              <a:defRPr/>
            </a:pPr>
            <a:r>
              <a:rPr lang="cs-CZ" b="1" dirty="0"/>
              <a:t>ale ve všem.“ </a:t>
            </a:r>
          </a:p>
          <a:p>
            <a:pPr marL="0" indent="0" algn="ctr">
              <a:buNone/>
              <a:defRPr/>
            </a:pPr>
            <a:endParaRPr lang="cs-CZ" b="1" dirty="0"/>
          </a:p>
          <a:p>
            <a:pPr marL="0" indent="0" algn="ctr">
              <a:buNone/>
              <a:defRPr/>
            </a:pPr>
            <a:r>
              <a:rPr lang="cs-CZ" b="1" dirty="0"/>
              <a:t>O kolik Čechů by svět přišel, kdyby se naši emigranti v nových domovech přizpůsobili ve všem majoritě? </a:t>
            </a:r>
          </a:p>
          <a:p>
            <a:pPr marL="0" indent="0" algn="ctr">
              <a:buNone/>
              <a:defRPr/>
            </a:pPr>
            <a:endParaRPr lang="cs-CZ" b="1" dirty="0"/>
          </a:p>
          <a:p>
            <a:pPr marL="0" indent="0" algn="ctr">
              <a:buNone/>
              <a:defRPr/>
            </a:pPr>
            <a:endParaRPr lang="cs-CZ" b="1" dirty="0"/>
          </a:p>
          <a:p>
            <a:pPr>
              <a:defRPr/>
            </a:pPr>
            <a:endParaRPr lang="cs-CZ"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p:cNvSpPr>
          <p:nvPr>
            <p:ph type="body" idx="1"/>
          </p:nvPr>
        </p:nvSpPr>
        <p:spPr>
          <a:xfrm>
            <a:off x="395536" y="333375"/>
            <a:ext cx="8280920" cy="6263977"/>
          </a:xfrm>
        </p:spPr>
        <p:txBody>
          <a:bodyPr/>
          <a:lstStyle/>
          <a:p>
            <a:pPr>
              <a:lnSpc>
                <a:spcPct val="80000"/>
              </a:lnSpc>
              <a:buFont typeface="Arial" charset="0"/>
              <a:buNone/>
            </a:pPr>
            <a:r>
              <a:rPr lang="cs-CZ" sz="2400" b="1" dirty="0">
                <a:latin typeface="Arial" charset="0"/>
              </a:rPr>
              <a:t>Cíle </a:t>
            </a:r>
            <a:r>
              <a:rPr lang="cs-CZ" sz="2400" b="1" dirty="0" err="1">
                <a:latin typeface="Arial" charset="0"/>
              </a:rPr>
              <a:t>protipředsudkového</a:t>
            </a:r>
            <a:r>
              <a:rPr lang="cs-CZ" sz="2400" b="1" dirty="0">
                <a:latin typeface="Arial" charset="0"/>
              </a:rPr>
              <a:t> vzdělávání v rámci MKV: </a:t>
            </a:r>
          </a:p>
          <a:p>
            <a:pPr>
              <a:lnSpc>
                <a:spcPct val="80000"/>
              </a:lnSpc>
              <a:buFont typeface="Arial" charset="0"/>
              <a:buNone/>
            </a:pPr>
            <a:endParaRPr lang="cs-CZ" sz="2400" dirty="0">
              <a:latin typeface="Arial" charset="0"/>
            </a:endParaRPr>
          </a:p>
          <a:p>
            <a:pPr>
              <a:lnSpc>
                <a:spcPct val="80000"/>
              </a:lnSpc>
            </a:pPr>
            <a:r>
              <a:rPr lang="cs-CZ" sz="2200" dirty="0">
                <a:latin typeface="Arial" charset="0"/>
              </a:rPr>
              <a:t>odhalit vlastní předsudky při posuzování lidí na základě prvního dojmu,</a:t>
            </a:r>
          </a:p>
          <a:p>
            <a:pPr marL="0" indent="0">
              <a:lnSpc>
                <a:spcPct val="80000"/>
              </a:lnSpc>
              <a:buNone/>
            </a:pPr>
            <a:endParaRPr lang="cs-CZ" sz="2200" dirty="0">
              <a:latin typeface="Arial" charset="0"/>
            </a:endParaRPr>
          </a:p>
          <a:p>
            <a:pPr>
              <a:lnSpc>
                <a:spcPct val="80000"/>
              </a:lnSpc>
            </a:pPr>
            <a:r>
              <a:rPr lang="cs-CZ" sz="2200" dirty="0">
                <a:latin typeface="Arial" charset="0"/>
              </a:rPr>
              <a:t>uvědomit si, že předsudky mohou být v nás samotných často velmi hluboce zakořeněny, takže si jejich působení na naše jednání mnohdy vůbec neuvědomujeme,</a:t>
            </a:r>
          </a:p>
          <a:p>
            <a:pPr marL="0" indent="0">
              <a:lnSpc>
                <a:spcPct val="80000"/>
              </a:lnSpc>
              <a:buNone/>
            </a:pPr>
            <a:endParaRPr lang="cs-CZ" sz="2200" dirty="0">
              <a:latin typeface="Arial" charset="0"/>
            </a:endParaRPr>
          </a:p>
          <a:p>
            <a:pPr>
              <a:lnSpc>
                <a:spcPct val="80000"/>
              </a:lnSpc>
            </a:pPr>
            <a:r>
              <a:rPr lang="cs-CZ" sz="2200" dirty="0">
                <a:latin typeface="Arial" charset="0"/>
              </a:rPr>
              <a:t>vnímat pojem předsudek v širším kontextu, nikoliv pouze ve spojení s příslušníky jiných kultur, národností či etnických skupin,</a:t>
            </a:r>
          </a:p>
          <a:p>
            <a:pPr marL="0" indent="0">
              <a:lnSpc>
                <a:spcPct val="80000"/>
              </a:lnSpc>
              <a:buNone/>
            </a:pPr>
            <a:endParaRPr lang="cs-CZ" sz="2200" dirty="0">
              <a:latin typeface="Arial" charset="0"/>
            </a:endParaRPr>
          </a:p>
          <a:p>
            <a:pPr>
              <a:lnSpc>
                <a:spcPct val="80000"/>
              </a:lnSpc>
            </a:pPr>
            <a:r>
              <a:rPr lang="cs-CZ" sz="2200" dirty="0">
                <a:latin typeface="Arial" charset="0"/>
              </a:rPr>
              <a:t>uvědomit si, že naše jednání ovlivněné předsudky může mít na člověka, který se stal objektem takových postojů, často i velmi závažné důsledky,</a:t>
            </a:r>
          </a:p>
          <a:p>
            <a:pPr marL="0" indent="0">
              <a:lnSpc>
                <a:spcPct val="80000"/>
              </a:lnSpc>
              <a:buNone/>
            </a:pPr>
            <a:endParaRPr lang="cs-CZ" sz="2200" dirty="0">
              <a:latin typeface="Arial" charset="0"/>
            </a:endParaRPr>
          </a:p>
          <a:p>
            <a:pPr>
              <a:lnSpc>
                <a:spcPct val="80000"/>
              </a:lnSpc>
            </a:pPr>
            <a:r>
              <a:rPr lang="cs-CZ" sz="2200" dirty="0">
                <a:latin typeface="Arial" charset="0"/>
              </a:rPr>
              <a:t>vžít se do pozice člověka, vůči kterému jeho okolí jedná pod vlivem předsudků.</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pPr algn="ctr" eaLnBrk="1" fontAlgn="auto" hangingPunct="1">
              <a:spcAft>
                <a:spcPts val="0"/>
              </a:spcAft>
              <a:defRPr/>
            </a:pPr>
            <a:r>
              <a:rPr lang="cs-CZ" sz="4000" i="1" dirty="0">
                <a:solidFill>
                  <a:schemeClr val="tx2">
                    <a:satMod val="130000"/>
                  </a:schemeClr>
                </a:solidFill>
              </a:rPr>
              <a:t>„Škola je odrazem společnosti, k níž patří.“</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Na základě čeho tedy konstruujeme obraz světa, v němž žijeme?</a:t>
            </a:r>
          </a:p>
        </p:txBody>
      </p:sp>
      <p:sp>
        <p:nvSpPr>
          <p:cNvPr id="3" name="Zástupný symbol pro obsah 2"/>
          <p:cNvSpPr>
            <a:spLocks noGrp="1"/>
          </p:cNvSpPr>
          <p:nvPr>
            <p:ph sz="quarter" idx="1"/>
          </p:nvPr>
        </p:nvSpPr>
        <p:spPr/>
        <p:txBody>
          <a:bodyPr>
            <a:normAutofit fontScale="92500"/>
          </a:bodyPr>
          <a:lstStyle/>
          <a:p>
            <a:r>
              <a:rPr lang="cs-CZ" dirty="0"/>
              <a:t>Na základě kulturní podmíněnosti, kořenů, z nichž vzcházíme. Přenášené zkušenosti našich předků, naší komunity, ovlivňují vzorce chování, které získáváme socializací. Podstatnou součástí procesu socializace je škola a vše s ní související. </a:t>
            </a:r>
          </a:p>
          <a:p>
            <a:r>
              <a:rPr lang="cs-CZ" b="1" dirty="0"/>
              <a:t>Co odlišuje lidský druh od ostatních, co činí člověka člověkem =&gt; je to sdílení kultury. </a:t>
            </a:r>
          </a:p>
          <a:p>
            <a:r>
              <a:rPr lang="cs-CZ" b="1" dirty="0"/>
              <a:t>Schopnost efektivně fungovat ve dvou různých kulturách nazýváme jako </a:t>
            </a:r>
            <a:r>
              <a:rPr lang="cs-CZ" b="1" dirty="0" err="1"/>
              <a:t>bikulturalismus</a:t>
            </a:r>
            <a:r>
              <a:rPr lang="cs-CZ" b="1" dirty="0"/>
              <a:t>. </a:t>
            </a:r>
            <a:endParaRPr lang="cs-CZ" dirty="0"/>
          </a:p>
          <a:p>
            <a:endParaRPr lang="cs-CZ" dirty="0"/>
          </a:p>
          <a:p>
            <a:endParaRPr lang="cs-CZ"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836712"/>
            <a:ext cx="8229600" cy="580926"/>
          </a:xfrm>
        </p:spPr>
        <p:txBody>
          <a:bodyPr>
            <a:normAutofit fontScale="90000"/>
          </a:bodyPr>
          <a:lstStyle/>
          <a:p>
            <a:r>
              <a:rPr lang="cs-CZ" dirty="0"/>
              <a:t>Publikace odpovídající tématu volně ke stažení:</a:t>
            </a:r>
            <a:br>
              <a:rPr lang="cs-CZ" dirty="0"/>
            </a:br>
            <a:endParaRPr lang="cs-CZ" dirty="0"/>
          </a:p>
        </p:txBody>
      </p:sp>
      <p:sp>
        <p:nvSpPr>
          <p:cNvPr id="3" name="Zástupný symbol pro obsah 2"/>
          <p:cNvSpPr>
            <a:spLocks noGrp="1"/>
          </p:cNvSpPr>
          <p:nvPr>
            <p:ph idx="1"/>
          </p:nvPr>
        </p:nvSpPr>
        <p:spPr>
          <a:xfrm>
            <a:off x="457200" y="1340768"/>
            <a:ext cx="8435280" cy="5517232"/>
          </a:xfrm>
        </p:spPr>
        <p:txBody>
          <a:bodyPr>
            <a:normAutofit fontScale="47500" lnSpcReduction="20000"/>
          </a:bodyPr>
          <a:lstStyle/>
          <a:p>
            <a:pPr>
              <a:buNone/>
            </a:pPr>
            <a:r>
              <a:rPr lang="cs-CZ" dirty="0"/>
              <a:t> </a:t>
            </a:r>
          </a:p>
          <a:p>
            <a:pPr>
              <a:buNone/>
            </a:pPr>
            <a:r>
              <a:rPr lang="cs-CZ" b="1" dirty="0"/>
              <a:t>Pedagogická orientace </a:t>
            </a:r>
          </a:p>
          <a:p>
            <a:r>
              <a:rPr lang="cs-CZ" dirty="0"/>
              <a:t>Dostupné na www:</a:t>
            </a:r>
          </a:p>
          <a:p>
            <a:r>
              <a:rPr lang="cs-CZ" u="sng" dirty="0">
                <a:hlinkClick r:id="rId2"/>
              </a:rPr>
              <a:t>https://journals.muni.cz/pedor/article/view/6453</a:t>
            </a:r>
            <a:endParaRPr lang="cs-CZ" dirty="0"/>
          </a:p>
          <a:p>
            <a:pPr>
              <a:buNone/>
            </a:pPr>
            <a:endParaRPr lang="cs-CZ" dirty="0"/>
          </a:p>
          <a:p>
            <a:pPr>
              <a:buNone/>
            </a:pPr>
            <a:r>
              <a:rPr lang="cs-CZ" b="1" dirty="0" err="1"/>
              <a:t>Paidagogos</a:t>
            </a:r>
            <a:endParaRPr lang="cs-CZ" b="1" dirty="0"/>
          </a:p>
          <a:p>
            <a:r>
              <a:rPr lang="cs-CZ" dirty="0"/>
              <a:t>Dostupné na www: </a:t>
            </a:r>
            <a:r>
              <a:rPr lang="cs-CZ" u="sng" dirty="0">
                <a:hlinkClick r:id="rId3"/>
              </a:rPr>
              <a:t>http://www.</a:t>
            </a:r>
            <a:r>
              <a:rPr lang="cs-CZ" u="sng" dirty="0" err="1">
                <a:hlinkClick r:id="rId3"/>
              </a:rPr>
              <a:t>paidagogos.net</a:t>
            </a:r>
            <a:r>
              <a:rPr lang="cs-CZ" u="sng" dirty="0">
                <a:hlinkClick r:id="rId3"/>
              </a:rPr>
              <a:t>/</a:t>
            </a:r>
            <a:r>
              <a:rPr lang="cs-CZ" u="sng" dirty="0" err="1">
                <a:hlinkClick r:id="rId3"/>
              </a:rPr>
              <a:t>issues</a:t>
            </a:r>
            <a:r>
              <a:rPr lang="cs-CZ" u="sng" dirty="0">
                <a:hlinkClick r:id="rId3"/>
              </a:rPr>
              <a:t>/2016/1/</a:t>
            </a:r>
            <a:r>
              <a:rPr lang="cs-CZ" u="sng" dirty="0" err="1">
                <a:hlinkClick r:id="rId3"/>
              </a:rPr>
              <a:t>article.php</a:t>
            </a:r>
            <a:r>
              <a:rPr lang="cs-CZ" u="sng" dirty="0">
                <a:hlinkClick r:id="rId3"/>
              </a:rPr>
              <a:t>?id=5</a:t>
            </a:r>
            <a:endParaRPr lang="cs-CZ" dirty="0"/>
          </a:p>
          <a:p>
            <a:pPr>
              <a:buNone/>
            </a:pPr>
            <a:endParaRPr lang="cs-CZ" dirty="0"/>
          </a:p>
          <a:p>
            <a:pPr>
              <a:buNone/>
            </a:pPr>
            <a:r>
              <a:rPr lang="cs-CZ" b="1" dirty="0" err="1"/>
              <a:t>AntropoWebzin</a:t>
            </a:r>
            <a:r>
              <a:rPr lang="cs-CZ" b="1" dirty="0"/>
              <a:t> </a:t>
            </a:r>
          </a:p>
          <a:p>
            <a:r>
              <a:rPr lang="cs-CZ" dirty="0"/>
              <a:t>Dostupné na www:</a:t>
            </a:r>
          </a:p>
          <a:p>
            <a:r>
              <a:rPr lang="cs-CZ" u="sng" dirty="0">
                <a:hlinkClick r:id="rId4"/>
              </a:rPr>
              <a:t>http://www.</a:t>
            </a:r>
            <a:r>
              <a:rPr lang="cs-CZ" u="sng" dirty="0" err="1">
                <a:hlinkClick r:id="rId4"/>
              </a:rPr>
              <a:t>antropoweb.cz</a:t>
            </a:r>
            <a:r>
              <a:rPr lang="cs-CZ" u="sng" dirty="0">
                <a:hlinkClick r:id="rId4"/>
              </a:rPr>
              <a:t>/</a:t>
            </a:r>
            <a:r>
              <a:rPr lang="cs-CZ" u="sng" dirty="0" err="1">
                <a:hlinkClick r:id="rId4"/>
              </a:rPr>
              <a:t>webzin</a:t>
            </a:r>
            <a:r>
              <a:rPr lang="cs-CZ" u="sng" dirty="0">
                <a:hlinkClick r:id="rId4"/>
              </a:rPr>
              <a:t>/index.</a:t>
            </a:r>
            <a:r>
              <a:rPr lang="cs-CZ" u="sng" dirty="0" err="1">
                <a:hlinkClick r:id="rId4"/>
              </a:rPr>
              <a:t>php</a:t>
            </a:r>
            <a:r>
              <a:rPr lang="cs-CZ" u="sng" dirty="0">
                <a:hlinkClick r:id="rId4"/>
              </a:rPr>
              <a:t>/</a:t>
            </a:r>
            <a:r>
              <a:rPr lang="cs-CZ" u="sng" dirty="0" err="1">
                <a:hlinkClick r:id="rId4"/>
              </a:rPr>
              <a:t>webzin</a:t>
            </a:r>
            <a:r>
              <a:rPr lang="cs-CZ" u="sng" dirty="0">
                <a:hlinkClick r:id="rId4"/>
              </a:rPr>
              <a:t>/</a:t>
            </a:r>
            <a:r>
              <a:rPr lang="cs-CZ" u="sng" dirty="0" err="1">
                <a:hlinkClick r:id="rId4"/>
              </a:rPr>
              <a:t>article</a:t>
            </a:r>
            <a:r>
              <a:rPr lang="cs-CZ" u="sng" dirty="0">
                <a:hlinkClick r:id="rId4"/>
              </a:rPr>
              <a:t>/</a:t>
            </a:r>
            <a:r>
              <a:rPr lang="cs-CZ" u="sng" dirty="0" err="1">
                <a:hlinkClick r:id="rId4"/>
              </a:rPr>
              <a:t>view</a:t>
            </a:r>
            <a:r>
              <a:rPr lang="cs-CZ" u="sng" dirty="0">
                <a:hlinkClick r:id="rId4"/>
              </a:rPr>
              <a:t>/224</a:t>
            </a:r>
            <a:endParaRPr lang="cs-CZ" dirty="0"/>
          </a:p>
          <a:p>
            <a:pPr>
              <a:buNone/>
            </a:pPr>
            <a:endParaRPr lang="cs-CZ" dirty="0"/>
          </a:p>
          <a:p>
            <a:pPr>
              <a:buNone/>
            </a:pPr>
            <a:r>
              <a:rPr lang="cs-CZ" b="1" dirty="0"/>
              <a:t>Studia </a:t>
            </a:r>
            <a:r>
              <a:rPr lang="cs-CZ" b="1" dirty="0" err="1"/>
              <a:t>Paedagogica</a:t>
            </a:r>
            <a:r>
              <a:rPr lang="cs-CZ" b="1" dirty="0"/>
              <a:t> </a:t>
            </a:r>
          </a:p>
          <a:p>
            <a:r>
              <a:rPr lang="cs-CZ" dirty="0"/>
              <a:t>Dostupné na www:</a:t>
            </a:r>
          </a:p>
          <a:p>
            <a:r>
              <a:rPr lang="cs-CZ" u="sng" dirty="0">
                <a:hlinkClick r:id="rId5"/>
              </a:rPr>
              <a:t>http://www.</a:t>
            </a:r>
            <a:r>
              <a:rPr lang="cs-CZ" u="sng" dirty="0" err="1">
                <a:hlinkClick r:id="rId5"/>
              </a:rPr>
              <a:t>phil.muni.cz</a:t>
            </a:r>
            <a:r>
              <a:rPr lang="cs-CZ" u="sng" dirty="0">
                <a:hlinkClick r:id="rId5"/>
              </a:rPr>
              <a:t>/</a:t>
            </a:r>
            <a:r>
              <a:rPr lang="cs-CZ" u="sng" dirty="0" err="1">
                <a:hlinkClick r:id="rId5"/>
              </a:rPr>
              <a:t>journals</a:t>
            </a:r>
            <a:r>
              <a:rPr lang="cs-CZ" u="sng" dirty="0">
                <a:hlinkClick r:id="rId5"/>
              </a:rPr>
              <a:t>/index.</a:t>
            </a:r>
            <a:r>
              <a:rPr lang="cs-CZ" u="sng" dirty="0" err="1">
                <a:hlinkClick r:id="rId5"/>
              </a:rPr>
              <a:t>php</a:t>
            </a:r>
            <a:r>
              <a:rPr lang="cs-CZ" u="sng" dirty="0">
                <a:hlinkClick r:id="rId5"/>
              </a:rPr>
              <a:t>/studia-</a:t>
            </a:r>
            <a:r>
              <a:rPr lang="cs-CZ" u="sng" dirty="0" err="1">
                <a:hlinkClick r:id="rId5"/>
              </a:rPr>
              <a:t>paedagogica</a:t>
            </a:r>
            <a:r>
              <a:rPr lang="cs-CZ" u="sng" dirty="0">
                <a:hlinkClick r:id="rId5"/>
              </a:rPr>
              <a:t>/</a:t>
            </a:r>
            <a:r>
              <a:rPr lang="cs-CZ" u="sng" dirty="0" err="1">
                <a:hlinkClick r:id="rId5"/>
              </a:rPr>
              <a:t>article</a:t>
            </a:r>
            <a:r>
              <a:rPr lang="cs-CZ" u="sng" dirty="0">
                <a:hlinkClick r:id="rId5"/>
              </a:rPr>
              <a:t>/</a:t>
            </a:r>
            <a:r>
              <a:rPr lang="cs-CZ" u="sng" dirty="0" err="1">
                <a:hlinkClick r:id="rId5"/>
              </a:rPr>
              <a:t>view</a:t>
            </a:r>
            <a:r>
              <a:rPr lang="cs-CZ" u="sng" dirty="0">
                <a:hlinkClick r:id="rId5"/>
              </a:rPr>
              <a:t>/1545</a:t>
            </a:r>
            <a:endParaRPr lang="cs-CZ" dirty="0"/>
          </a:p>
          <a:p>
            <a:pPr>
              <a:buNone/>
            </a:pPr>
            <a:endParaRPr lang="cs-CZ" dirty="0"/>
          </a:p>
          <a:p>
            <a:pPr>
              <a:buNone/>
            </a:pPr>
            <a:r>
              <a:rPr lang="cs-CZ" b="1" dirty="0"/>
              <a:t>Sociální pedagogika </a:t>
            </a:r>
          </a:p>
          <a:p>
            <a:r>
              <a:rPr lang="cs-CZ" dirty="0"/>
              <a:t>Dostupné na www:</a:t>
            </a:r>
          </a:p>
          <a:p>
            <a:r>
              <a:rPr lang="cs-CZ" u="sng" dirty="0">
                <a:hlinkClick r:id="rId6"/>
              </a:rPr>
              <a:t>http://soced.cz/wp-content/uploads/2014/11/STUDIE_Limity-%C4%8Desk%C3%A9ho-pojet%C3%AD-multikulturn%C3%AD-v%C3%BDchovy_FINAL.pdf</a:t>
            </a:r>
            <a:endParaRPr lang="cs-CZ" dirty="0"/>
          </a:p>
          <a:p>
            <a:pPr>
              <a:buNone/>
            </a:pPr>
            <a:endParaRPr lang="cs-CZ" dirty="0"/>
          </a:p>
          <a:p>
            <a:pPr>
              <a:buNone/>
            </a:pPr>
            <a:endParaRPr lang="cs-CZ" dirty="0"/>
          </a:p>
          <a:p>
            <a:endParaRPr lang="cs-CZ"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Rasa a dějiny</a:t>
            </a:r>
          </a:p>
        </p:txBody>
      </p:sp>
      <p:sp>
        <p:nvSpPr>
          <p:cNvPr id="3" name="Zástupný symbol pro obsah 2"/>
          <p:cNvSpPr>
            <a:spLocks noGrp="1"/>
          </p:cNvSpPr>
          <p:nvPr>
            <p:ph sz="quarter" idx="1"/>
          </p:nvPr>
        </p:nvSpPr>
        <p:spPr/>
        <p:txBody>
          <a:bodyPr>
            <a:normAutofit fontScale="85000" lnSpcReduction="10000"/>
          </a:bodyPr>
          <a:lstStyle/>
          <a:p>
            <a:r>
              <a:rPr lang="cs-CZ" b="1" dirty="0"/>
              <a:t>Rasismus je pak nutno brát v potaz jakožto sociální konstrukt. </a:t>
            </a:r>
          </a:p>
          <a:p>
            <a:r>
              <a:rPr lang="cs-CZ" dirty="0"/>
              <a:t>Posuneme-li lidskou různorodost do středu našeho zájmu, pak můžeme nastolit takové společenské klima, v němž budou tolerováni ti, kteří se v naší společnosti liší od většiny, můžeme přispět k odstranění různých forem diskriminace a tím přispějeme k rozvoji společnosti do té míry, že již navždy přestane záležet na tom, jakého jsme původu, postavení, barvy pleti, zda-li jsme Chorvat nebo Srb, uděláme pro budoucnost našich dětí víc než dosud. </a:t>
            </a:r>
          </a:p>
          <a:p>
            <a:endParaRPr lang="cs-CZ"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ctr" eaLnBrk="1" fontAlgn="auto" hangingPunct="1">
              <a:spcAft>
                <a:spcPts val="0"/>
              </a:spcAft>
              <a:defRPr/>
            </a:pPr>
            <a:r>
              <a:rPr lang="cs-CZ" i="1" dirty="0">
                <a:solidFill>
                  <a:schemeClr val="tx2">
                    <a:satMod val="130000"/>
                  </a:schemeClr>
                </a:solidFill>
              </a:rPr>
              <a:t>Jaká by multikulturní výchova měla být?</a:t>
            </a:r>
          </a:p>
        </p:txBody>
      </p:sp>
      <p:sp>
        <p:nvSpPr>
          <p:cNvPr id="11267" name="Zástupný symbol pro obsah 2"/>
          <p:cNvSpPr>
            <a:spLocks noGrp="1"/>
          </p:cNvSpPr>
          <p:nvPr>
            <p:ph idx="1"/>
          </p:nvPr>
        </p:nvSpPr>
        <p:spPr/>
        <p:txBody>
          <a:bodyPr>
            <a:normAutofit lnSpcReduction="10000"/>
          </a:bodyPr>
          <a:lstStyle/>
          <a:p>
            <a:pPr eaLnBrk="1" hangingPunct="1"/>
            <a:r>
              <a:rPr lang="cs-CZ" altLang="cs-CZ"/>
              <a:t>Vycházet z pojetí multikulturalismu jako ideje založené na tom, že různé skupiny spolu mohou nekonfliktně a rovnoprávně koexistovat v rámci jedné společnosti.</a:t>
            </a:r>
          </a:p>
          <a:p>
            <a:pPr eaLnBrk="1" hangingPunct="1"/>
            <a:r>
              <a:rPr lang="cs-CZ" altLang="cs-CZ"/>
              <a:t>Usilovat o rozvoj empatického a tolerantního myšlení žáků.</a:t>
            </a:r>
          </a:p>
          <a:p>
            <a:pPr eaLnBrk="1" hangingPunct="1"/>
            <a:r>
              <a:rPr lang="cs-CZ" altLang="cs-CZ"/>
              <a:t>Předcházet xenofobnímu způsobu uvažování a podporovat chápání každého člověka jako jedinečné bytosti.</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eaLnBrk="1" fontAlgn="auto" hangingPunct="1">
              <a:spcAft>
                <a:spcPts val="0"/>
              </a:spcAft>
              <a:defRPr/>
            </a:pPr>
            <a:r>
              <a:rPr lang="cs-CZ" sz="4000" i="1" dirty="0">
                <a:solidFill>
                  <a:schemeClr val="tx2">
                    <a:satMod val="130000"/>
                  </a:schemeClr>
                </a:solidFill>
              </a:rPr>
              <a:t>PRO multikulturní výchovu</a:t>
            </a:r>
          </a:p>
        </p:txBody>
      </p:sp>
      <p:sp>
        <p:nvSpPr>
          <p:cNvPr id="15363" name="Zástupný symbol pro obsah 2"/>
          <p:cNvSpPr>
            <a:spLocks noGrp="1"/>
          </p:cNvSpPr>
          <p:nvPr>
            <p:ph idx="1"/>
          </p:nvPr>
        </p:nvSpPr>
        <p:spPr/>
        <p:txBody>
          <a:bodyPr/>
          <a:lstStyle/>
          <a:p>
            <a:pPr eaLnBrk="1" hangingPunct="1"/>
            <a:r>
              <a:rPr lang="cs-CZ" altLang="cs-CZ"/>
              <a:t>Diverzita se postupně projevuje i ve školních třídách.</a:t>
            </a:r>
          </a:p>
          <a:p>
            <a:pPr eaLnBrk="1" hangingPunct="1"/>
            <a:r>
              <a:rPr lang="cs-CZ" altLang="cs-CZ"/>
              <a:t>Multikulturní výchova jako základní kámen tolerantní, pluralitní, multikulturní či interkulturní společnosti.</a:t>
            </a:r>
          </a:p>
          <a:p>
            <a:pPr eaLnBrk="1" hangingPunct="1"/>
            <a:r>
              <a:rPr lang="cs-CZ" altLang="cs-CZ"/>
              <a:t>Oprávněná potřeba vnést toleranci a pochopení k odlišnému do edukačního procesu.</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Závěr</a:t>
            </a:r>
          </a:p>
        </p:txBody>
      </p:sp>
      <p:sp>
        <p:nvSpPr>
          <p:cNvPr id="3" name="Zástupný symbol pro obsah 2"/>
          <p:cNvSpPr>
            <a:spLocks noGrp="1"/>
          </p:cNvSpPr>
          <p:nvPr>
            <p:ph idx="1"/>
          </p:nvPr>
        </p:nvSpPr>
        <p:spPr/>
        <p:txBody>
          <a:bodyPr>
            <a:normAutofit fontScale="85000" lnSpcReduction="20000"/>
          </a:bodyPr>
          <a:lstStyle/>
          <a:p>
            <a:r>
              <a:rPr lang="cs-CZ" b="1" dirty="0"/>
              <a:t>Multikulturní výchova a multikulturalismus v edukační praxi </a:t>
            </a:r>
            <a:r>
              <a:rPr lang="cs-CZ" dirty="0"/>
              <a:t>můžeme pojímat různorodým způsobem, multikulturní vzdělávání tak má vícero podob, a sice na základě toho, jak je nastaveno učitelem v praxi, pak dosahuje také vícero cílů. </a:t>
            </a:r>
          </a:p>
          <a:p>
            <a:r>
              <a:rPr lang="cs-CZ" b="1" dirty="0"/>
              <a:t>Dana </a:t>
            </a:r>
            <a:r>
              <a:rPr lang="cs-CZ" b="1" dirty="0" err="1"/>
              <a:t>Moree</a:t>
            </a:r>
            <a:r>
              <a:rPr lang="cs-CZ" b="1" dirty="0"/>
              <a:t>: </a:t>
            </a:r>
            <a:r>
              <a:rPr lang="cs-CZ" dirty="0"/>
              <a:t>Obecně však platí, že „interkulturní vzdělávání může vést k podpoře reflexe a kritického myšlení, stejně tak však může posilovat již existující stereotypy. Kam se nakonec přikloní, závisí na mnoha okolnostech. Jednu z nich však můžeme ovlivnit zásadně – jde o to, jak se k tématu postaví samotný učitel nebo lektor“ (</a:t>
            </a:r>
            <a:r>
              <a:rPr lang="cs-CZ" dirty="0" err="1"/>
              <a:t>Moree</a:t>
            </a:r>
            <a:r>
              <a:rPr lang="cs-CZ" dirty="0"/>
              <a:t>, 2015, s. 184).</a:t>
            </a:r>
          </a:p>
          <a:p>
            <a:endParaRPr lang="cs-CZ"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p:cNvSpPr>
          <p:nvPr>
            <p:ph type="title"/>
          </p:nvPr>
        </p:nvSpPr>
        <p:spPr>
          <a:xfrm>
            <a:off x="395288" y="2565400"/>
            <a:ext cx="8229600" cy="1143000"/>
          </a:xfrm>
        </p:spPr>
        <p:txBody>
          <a:bodyPr/>
          <a:lstStyle/>
          <a:p>
            <a:r>
              <a:rPr lang="cs-CZ" b="1" i="1">
                <a:latin typeface="Arial" charset="0"/>
              </a:rPr>
              <a:t>Diskuse</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AC4A03-E3E6-4FB9-BB26-1907EDC5A087}"/>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36FAEDBA-40CB-4E4F-B634-39F7F3F0DABA}"/>
              </a:ext>
            </a:extLst>
          </p:cNvPr>
          <p:cNvSpPr>
            <a:spLocks noGrp="1"/>
          </p:cNvSpPr>
          <p:nvPr>
            <p:ph type="body" idx="1"/>
          </p:nvPr>
        </p:nvSpPr>
        <p:spPr/>
        <p:txBody>
          <a:bodyPr/>
          <a:lstStyle/>
          <a:p>
            <a:endParaRPr lang="cs-CZ"/>
          </a:p>
        </p:txBody>
      </p:sp>
      <p:sp>
        <p:nvSpPr>
          <p:cNvPr id="4" name="Zástupný obsah 3">
            <a:extLst>
              <a:ext uri="{FF2B5EF4-FFF2-40B4-BE49-F238E27FC236}">
                <a16:creationId xmlns:a16="http://schemas.microsoft.com/office/drawing/2014/main" id="{E7413507-8BC5-4F12-B2DE-0310FCDD87B3}"/>
              </a:ext>
            </a:extLst>
          </p:cNvPr>
          <p:cNvSpPr>
            <a:spLocks noGrp="1"/>
          </p:cNvSpPr>
          <p:nvPr>
            <p:ph sz="half" idx="2"/>
          </p:nvPr>
        </p:nvSpPr>
        <p:spPr/>
        <p:txBody>
          <a:bodyPr/>
          <a:lstStyle/>
          <a:p>
            <a:endParaRPr lang="cs-CZ"/>
          </a:p>
        </p:txBody>
      </p:sp>
      <p:sp>
        <p:nvSpPr>
          <p:cNvPr id="5" name="Zástupný text 4">
            <a:extLst>
              <a:ext uri="{FF2B5EF4-FFF2-40B4-BE49-F238E27FC236}">
                <a16:creationId xmlns:a16="http://schemas.microsoft.com/office/drawing/2014/main" id="{65CEB9C4-4B6E-4C10-9107-804DF50C3B46}"/>
              </a:ext>
            </a:extLst>
          </p:cNvPr>
          <p:cNvSpPr>
            <a:spLocks noGrp="1"/>
          </p:cNvSpPr>
          <p:nvPr>
            <p:ph type="body" sz="quarter" idx="3"/>
          </p:nvPr>
        </p:nvSpPr>
        <p:spPr/>
        <p:txBody>
          <a:bodyPr/>
          <a:lstStyle/>
          <a:p>
            <a:endParaRPr lang="cs-CZ"/>
          </a:p>
        </p:txBody>
      </p:sp>
      <p:sp>
        <p:nvSpPr>
          <p:cNvPr id="6" name="Zástupný obsah 5">
            <a:extLst>
              <a:ext uri="{FF2B5EF4-FFF2-40B4-BE49-F238E27FC236}">
                <a16:creationId xmlns:a16="http://schemas.microsoft.com/office/drawing/2014/main" id="{3C3CEB24-6466-4081-BD40-6D8F0C60FD8A}"/>
              </a:ext>
            </a:extLst>
          </p:cNvPr>
          <p:cNvSpPr>
            <a:spLocks noGrp="1"/>
          </p:cNvSpPr>
          <p:nvPr>
            <p:ph sz="quarter" idx="4"/>
          </p:nvPr>
        </p:nvSpPr>
        <p:spPr/>
        <p:txBody>
          <a:bodyPr/>
          <a:lstStyle/>
          <a:p>
            <a:endParaRPr lang="cs-CZ"/>
          </a:p>
        </p:txBody>
      </p:sp>
    </p:spTree>
    <p:extLst>
      <p:ext uri="{BB962C8B-B14F-4D97-AF65-F5344CB8AC3E}">
        <p14:creationId xmlns:p14="http://schemas.microsoft.com/office/powerpoint/2010/main" val="36925545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EEDB9F-6B95-46AD-A44E-AE86D23C3B5C}"/>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B14FF6D8-F23A-48D1-9CC1-CDAE594F3CBA}"/>
              </a:ext>
            </a:extLst>
          </p:cNvPr>
          <p:cNvSpPr>
            <a:spLocks noGrp="1"/>
          </p:cNvSpPr>
          <p:nvPr>
            <p:ph type="body" idx="1"/>
          </p:nvPr>
        </p:nvSpPr>
        <p:spPr/>
        <p:txBody>
          <a:bodyPr/>
          <a:lstStyle/>
          <a:p>
            <a:endParaRPr lang="cs-CZ"/>
          </a:p>
        </p:txBody>
      </p:sp>
      <p:sp>
        <p:nvSpPr>
          <p:cNvPr id="4" name="Zástupný obsah 3">
            <a:extLst>
              <a:ext uri="{FF2B5EF4-FFF2-40B4-BE49-F238E27FC236}">
                <a16:creationId xmlns:a16="http://schemas.microsoft.com/office/drawing/2014/main" id="{457CF889-8E35-4C29-A0D2-432AC23CD329}"/>
              </a:ext>
            </a:extLst>
          </p:cNvPr>
          <p:cNvSpPr>
            <a:spLocks noGrp="1"/>
          </p:cNvSpPr>
          <p:nvPr>
            <p:ph sz="half" idx="2"/>
          </p:nvPr>
        </p:nvSpPr>
        <p:spPr/>
        <p:txBody>
          <a:bodyPr/>
          <a:lstStyle/>
          <a:p>
            <a:endParaRPr lang="cs-CZ"/>
          </a:p>
        </p:txBody>
      </p:sp>
      <p:sp>
        <p:nvSpPr>
          <p:cNvPr id="5" name="Zástupný text 4">
            <a:extLst>
              <a:ext uri="{FF2B5EF4-FFF2-40B4-BE49-F238E27FC236}">
                <a16:creationId xmlns:a16="http://schemas.microsoft.com/office/drawing/2014/main" id="{329EA9C1-4E8D-46FD-B874-C0CF6A5CF5E7}"/>
              </a:ext>
            </a:extLst>
          </p:cNvPr>
          <p:cNvSpPr>
            <a:spLocks noGrp="1"/>
          </p:cNvSpPr>
          <p:nvPr>
            <p:ph type="body" sz="quarter" idx="3"/>
          </p:nvPr>
        </p:nvSpPr>
        <p:spPr/>
        <p:txBody>
          <a:bodyPr/>
          <a:lstStyle/>
          <a:p>
            <a:endParaRPr lang="cs-CZ"/>
          </a:p>
        </p:txBody>
      </p:sp>
      <p:sp>
        <p:nvSpPr>
          <p:cNvPr id="6" name="Zástupný obsah 5">
            <a:extLst>
              <a:ext uri="{FF2B5EF4-FFF2-40B4-BE49-F238E27FC236}">
                <a16:creationId xmlns:a16="http://schemas.microsoft.com/office/drawing/2014/main" id="{0C658550-FB23-45E4-8C5A-DA362D400FF0}"/>
              </a:ext>
            </a:extLst>
          </p:cNvPr>
          <p:cNvSpPr>
            <a:spLocks noGrp="1"/>
          </p:cNvSpPr>
          <p:nvPr>
            <p:ph sz="quarter" idx="4"/>
          </p:nvPr>
        </p:nvSpPr>
        <p:spPr/>
        <p:txBody>
          <a:bodyPr/>
          <a:lstStyle/>
          <a:p>
            <a:endParaRPr lang="cs-CZ"/>
          </a:p>
        </p:txBody>
      </p:sp>
    </p:spTree>
    <p:extLst>
      <p:ext uri="{BB962C8B-B14F-4D97-AF65-F5344CB8AC3E}">
        <p14:creationId xmlns:p14="http://schemas.microsoft.com/office/powerpoint/2010/main" val="6246643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5970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08F9E2-7EE2-45D5-8EC4-401ED652C153}"/>
              </a:ext>
            </a:extLst>
          </p:cNvPr>
          <p:cNvSpPr>
            <a:spLocks noGrp="1"/>
          </p:cNvSpPr>
          <p:nvPr>
            <p:ph type="title"/>
          </p:nvPr>
        </p:nvSpPr>
        <p:spPr/>
        <p:txBody>
          <a:bodyPr/>
          <a:lstStyle/>
          <a:p>
            <a:r>
              <a:rPr lang="cs-CZ" dirty="0"/>
              <a:t>Literatura</a:t>
            </a:r>
          </a:p>
        </p:txBody>
      </p:sp>
      <p:sp>
        <p:nvSpPr>
          <p:cNvPr id="3" name="Zástupný obsah 2">
            <a:extLst>
              <a:ext uri="{FF2B5EF4-FFF2-40B4-BE49-F238E27FC236}">
                <a16:creationId xmlns:a16="http://schemas.microsoft.com/office/drawing/2014/main" id="{B2415658-0BBF-43D9-9FE6-72FB93FEC983}"/>
              </a:ext>
            </a:extLst>
          </p:cNvPr>
          <p:cNvSpPr>
            <a:spLocks noGrp="1"/>
          </p:cNvSpPr>
          <p:nvPr>
            <p:ph idx="1"/>
          </p:nvPr>
        </p:nvSpPr>
        <p:spPr/>
        <p:txBody>
          <a:bodyPr>
            <a:normAutofit fontScale="62500" lnSpcReduction="20000"/>
          </a:bodyPr>
          <a:lstStyle/>
          <a:p>
            <a:r>
              <a:rPr lang="cs-CZ" dirty="0"/>
              <a:t>Viz karta předmětu, předně: </a:t>
            </a:r>
          </a:p>
          <a:p>
            <a:r>
              <a:rPr lang="cs-CZ" dirty="0"/>
              <a:t>PREISSOVÁ KREJČÍ, A. </a:t>
            </a:r>
            <a:r>
              <a:rPr lang="cs-CZ" i="1" dirty="0"/>
              <a:t>Za hranice multikulturalismu</a:t>
            </a:r>
            <a:r>
              <a:rPr lang="cs-CZ" dirty="0"/>
              <a:t>. Olomouc: Univerzita Palackého, 2016.</a:t>
            </a:r>
          </a:p>
          <a:p>
            <a:r>
              <a:rPr lang="cs-CZ" dirty="0"/>
              <a:t>PREISSOVÁ KREJČÍ, A. </a:t>
            </a:r>
            <a:r>
              <a:rPr lang="cs-CZ" i="1" dirty="0"/>
              <a:t>Multikulturalismus – ztracené paradigma?</a:t>
            </a:r>
            <a:r>
              <a:rPr lang="cs-CZ" dirty="0"/>
              <a:t> Olomouc: Univerzita Palackého, 2014.</a:t>
            </a:r>
          </a:p>
          <a:p>
            <a:r>
              <a:rPr lang="cs-CZ" dirty="0"/>
              <a:t>PREISSOVÁ KREJČÍ, A. – CICHÁ, M. – GULOVÁ, L. </a:t>
            </a:r>
            <a:r>
              <a:rPr lang="cs-CZ" i="1" dirty="0"/>
              <a:t>Jinakost, předsudky, multikulturalismus</a:t>
            </a:r>
            <a:r>
              <a:rPr lang="cs-CZ" dirty="0"/>
              <a:t>. Olomouc: Univerzita Palackého, 2012.</a:t>
            </a:r>
          </a:p>
          <a:p>
            <a:endParaRPr lang="cs-CZ" dirty="0"/>
          </a:p>
          <a:p>
            <a:r>
              <a:rPr lang="cs-CZ" dirty="0"/>
              <a:t>HIRT, T. Svět podle multikulturalismu. In HIRT, T. – JAKOUBEK, M. a kol. </a:t>
            </a:r>
            <a:r>
              <a:rPr lang="cs-CZ" i="1" dirty="0"/>
              <a:t>Soudobé spory o multikulturalismus a politiku identit</a:t>
            </a:r>
            <a:r>
              <a:rPr lang="cs-CZ" dirty="0"/>
              <a:t>. Plzeň: Aleš Čeněk, 2005.</a:t>
            </a:r>
          </a:p>
          <a:p>
            <a:pPr>
              <a:buNone/>
            </a:pPr>
            <a:endParaRPr lang="cs-CZ" dirty="0"/>
          </a:p>
          <a:p>
            <a:r>
              <a:rPr lang="cs-CZ" dirty="0"/>
              <a:t>MOREE, D. </a:t>
            </a:r>
            <a:r>
              <a:rPr lang="cs-CZ" i="1" dirty="0"/>
              <a:t>Základy interkulturního soužití</a:t>
            </a:r>
            <a:r>
              <a:rPr lang="cs-CZ" dirty="0"/>
              <a:t>. Praha: Portál, 2015.</a:t>
            </a:r>
          </a:p>
          <a:p>
            <a:r>
              <a:rPr lang="cs-CZ" dirty="0">
                <a:hlinkClick r:id="rId2"/>
              </a:rPr>
              <a:t>Čtvrtletní zprávy o situaci v oblasti migrace - Aktuální informace o migraci (mvcr.cz)</a:t>
            </a:r>
            <a:r>
              <a:rPr lang="cs-CZ" dirty="0"/>
              <a:t> </a:t>
            </a:r>
          </a:p>
          <a:p>
            <a:pPr>
              <a:buNone/>
            </a:pPr>
            <a:endParaRPr lang="cs-CZ" dirty="0"/>
          </a:p>
          <a:p>
            <a:endParaRPr lang="cs-CZ" dirty="0"/>
          </a:p>
        </p:txBody>
      </p:sp>
    </p:spTree>
    <p:extLst>
      <p:ext uri="{BB962C8B-B14F-4D97-AF65-F5344CB8AC3E}">
        <p14:creationId xmlns:p14="http://schemas.microsoft.com/office/powerpoint/2010/main" val="513583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Nadpis 1"/>
          <p:cNvSpPr>
            <a:spLocks noGrp="1"/>
          </p:cNvSpPr>
          <p:nvPr>
            <p:ph type="title"/>
          </p:nvPr>
        </p:nvSpPr>
        <p:spPr/>
        <p:txBody>
          <a:bodyPr/>
          <a:lstStyle/>
          <a:p>
            <a:pPr eaLnBrk="1" hangingPunct="1"/>
            <a:r>
              <a:rPr lang="cs-CZ" sz="4000" b="1"/>
              <a:t>Postmoderní diskurs</a:t>
            </a:r>
          </a:p>
        </p:txBody>
      </p:sp>
      <p:sp>
        <p:nvSpPr>
          <p:cNvPr id="3075" name="Zástupný symbol pro obsah 2"/>
          <p:cNvSpPr>
            <a:spLocks noGrp="1"/>
          </p:cNvSpPr>
          <p:nvPr>
            <p:ph idx="1"/>
          </p:nvPr>
        </p:nvSpPr>
        <p:spPr/>
        <p:txBody>
          <a:bodyPr/>
          <a:lstStyle/>
          <a:p>
            <a:pPr eaLnBrk="1" hangingPunct="1"/>
            <a:r>
              <a:rPr lang="cs-CZ"/>
              <a:t>Ideové kořeny multikulturalismu nalezneme v novověké i postmoderní filozofii, která preferuje nové hodnoty a etabluje novou etiku současnosti.</a:t>
            </a:r>
          </a:p>
          <a:p>
            <a:pPr eaLnBrk="1" hangingPunct="1"/>
            <a:r>
              <a:rPr lang="cs-CZ"/>
              <a:t>Vzniká nová morálka založená na principech uznání plurality jako společenské hodnoty vedoucí jedince k převzetí zodpovědnosti za život dalších generací.</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Úvod do teorie multikulturalismu</a:t>
            </a:r>
          </a:p>
        </p:txBody>
      </p:sp>
      <p:sp>
        <p:nvSpPr>
          <p:cNvPr id="5" name="Zástupný symbol pro text 4"/>
          <p:cNvSpPr>
            <a:spLocks noGrp="1"/>
          </p:cNvSpPr>
          <p:nvPr>
            <p:ph type="body" idx="1"/>
          </p:nvPr>
        </p:nvSpPr>
        <p:spPr>
          <a:xfrm>
            <a:off x="457200" y="1844835"/>
            <a:ext cx="4040188" cy="720081"/>
          </a:xfrm>
        </p:spPr>
        <p:txBody>
          <a:bodyPr>
            <a:normAutofit fontScale="92500"/>
          </a:bodyPr>
          <a:lstStyle/>
          <a:p>
            <a:r>
              <a:rPr lang="cs-CZ" dirty="0"/>
              <a:t>Pluralistický či diferenční model</a:t>
            </a:r>
          </a:p>
          <a:p>
            <a:endParaRPr lang="cs-CZ" dirty="0"/>
          </a:p>
        </p:txBody>
      </p:sp>
      <p:sp>
        <p:nvSpPr>
          <p:cNvPr id="3" name="Zástupný symbol pro obsah 2"/>
          <p:cNvSpPr>
            <a:spLocks noGrp="1"/>
          </p:cNvSpPr>
          <p:nvPr>
            <p:ph sz="half" idx="2"/>
          </p:nvPr>
        </p:nvSpPr>
        <p:spPr/>
        <p:txBody>
          <a:bodyPr/>
          <a:lstStyle/>
          <a:p>
            <a:pPr marL="342900" lvl="1" indent="-342900">
              <a:buFont typeface="Arial" pitchFamily="34" charset="0"/>
              <a:buChar char="•"/>
            </a:pPr>
            <a:r>
              <a:rPr lang="cs-CZ" dirty="0"/>
              <a:t>Je založen na představě přirozených a nepřekročitelných hranic mezi skupinami.</a:t>
            </a:r>
          </a:p>
          <a:p>
            <a:pPr>
              <a:buNone/>
            </a:pPr>
            <a:endParaRPr lang="cs-CZ" dirty="0"/>
          </a:p>
        </p:txBody>
      </p:sp>
      <p:sp>
        <p:nvSpPr>
          <p:cNvPr id="6" name="Zástupný symbol pro text 5"/>
          <p:cNvSpPr>
            <a:spLocks noGrp="1"/>
          </p:cNvSpPr>
          <p:nvPr>
            <p:ph type="body" sz="quarter" idx="3"/>
          </p:nvPr>
        </p:nvSpPr>
        <p:spPr>
          <a:xfrm>
            <a:off x="4645031" y="1844824"/>
            <a:ext cx="4041775" cy="720080"/>
          </a:xfrm>
        </p:spPr>
        <p:txBody>
          <a:bodyPr>
            <a:normAutofit/>
          </a:bodyPr>
          <a:lstStyle/>
          <a:p>
            <a:r>
              <a:rPr lang="cs-CZ" dirty="0"/>
              <a:t>Kritický multikulturalismus</a:t>
            </a:r>
          </a:p>
          <a:p>
            <a:endParaRPr lang="cs-CZ" dirty="0"/>
          </a:p>
        </p:txBody>
      </p:sp>
      <p:sp>
        <p:nvSpPr>
          <p:cNvPr id="4" name="Zástupný symbol pro obsah 3"/>
          <p:cNvSpPr>
            <a:spLocks noGrp="1"/>
          </p:cNvSpPr>
          <p:nvPr>
            <p:ph sz="quarter" idx="4"/>
          </p:nvPr>
        </p:nvSpPr>
        <p:spPr/>
        <p:txBody>
          <a:bodyPr/>
          <a:lstStyle/>
          <a:p>
            <a:pPr marL="342900" lvl="1" indent="-342900">
              <a:buFont typeface="Arial" pitchFamily="34" charset="0"/>
              <a:buChar char="•"/>
            </a:pPr>
            <a:r>
              <a:rPr lang="cs-CZ" dirty="0"/>
              <a:t>Usiluje o rozšíření kritického dialogu napříč skupinovými hranicemi a zároveň i v rámci skupin a klade důraz na individuální přístup.</a:t>
            </a:r>
          </a:p>
          <a:p>
            <a:endParaRPr lang="cs-CZ" dirty="0"/>
          </a:p>
        </p:txBody>
      </p:sp>
      <p:pic>
        <p:nvPicPr>
          <p:cNvPr id="10" name="multikulturalismu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6516216" y="4509120"/>
            <a:ext cx="244475" cy="2444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242" fill="hold"/>
                                        <p:tgtEl>
                                          <p:spTgt spid="10"/>
                                        </p:tgtEl>
                                      </p:cBhvr>
                                    </p:cmd>
                                  </p:childTnLst>
                                </p:cTn>
                              </p:par>
                            </p:childTnLst>
                          </p:cTn>
                        </p:par>
                      </p:childTnLst>
                    </p:cTn>
                  </p:par>
                </p:childTnLst>
              </p:cTn>
              <p:nextCondLst>
                <p:cond evt="onClick" delay="0">
                  <p:tgtEl>
                    <p:spTgt spid="1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Multikulturní výchova</a:t>
            </a:r>
          </a:p>
        </p:txBody>
      </p:sp>
      <p:sp>
        <p:nvSpPr>
          <p:cNvPr id="4" name="Zástupný symbol pro text 3"/>
          <p:cNvSpPr>
            <a:spLocks noGrp="1"/>
          </p:cNvSpPr>
          <p:nvPr>
            <p:ph type="body" idx="1"/>
          </p:nvPr>
        </p:nvSpPr>
        <p:spPr/>
        <p:txBody>
          <a:bodyPr>
            <a:normAutofit fontScale="92500"/>
          </a:bodyPr>
          <a:lstStyle/>
          <a:p>
            <a:r>
              <a:rPr lang="cs-CZ" dirty="0"/>
              <a:t>REDUKCIONISTICKÉ POJETÍ MKV</a:t>
            </a:r>
          </a:p>
        </p:txBody>
      </p:sp>
      <p:sp>
        <p:nvSpPr>
          <p:cNvPr id="5" name="Zástupný symbol pro obsah 4"/>
          <p:cNvSpPr>
            <a:spLocks noGrp="1"/>
          </p:cNvSpPr>
          <p:nvPr>
            <p:ph sz="half" idx="2"/>
          </p:nvPr>
        </p:nvSpPr>
        <p:spPr/>
        <p:txBody>
          <a:bodyPr/>
          <a:lstStyle/>
          <a:p>
            <a:r>
              <a:rPr lang="cs-CZ" dirty="0"/>
              <a:t>Popisuje </a:t>
            </a:r>
            <a:r>
              <a:rPr lang="cs-CZ" dirty="0" err="1"/>
              <a:t>sociokulturní</a:t>
            </a:r>
            <a:r>
              <a:rPr lang="cs-CZ" dirty="0"/>
              <a:t> jednotky jako homogenní a statické skupiny.</a:t>
            </a:r>
          </a:p>
          <a:p>
            <a:r>
              <a:rPr lang="cs-CZ" dirty="0"/>
              <a:t>Selektivnost informací.</a:t>
            </a:r>
          </a:p>
          <a:p>
            <a:r>
              <a:rPr lang="cs-CZ" dirty="0"/>
              <a:t>Podtrhává jinakost druhých a zjednodušuje jejich odlišnost.</a:t>
            </a:r>
          </a:p>
        </p:txBody>
      </p:sp>
      <p:sp>
        <p:nvSpPr>
          <p:cNvPr id="6" name="Zástupný symbol pro text 5"/>
          <p:cNvSpPr>
            <a:spLocks noGrp="1"/>
          </p:cNvSpPr>
          <p:nvPr>
            <p:ph type="body" sz="quarter" idx="3"/>
          </p:nvPr>
        </p:nvSpPr>
        <p:spPr/>
        <p:txBody>
          <a:bodyPr/>
          <a:lstStyle/>
          <a:p>
            <a:r>
              <a:rPr lang="cs-CZ" dirty="0"/>
              <a:t>TRANSKULTURNÍ PŘÍSTUP</a:t>
            </a:r>
          </a:p>
        </p:txBody>
      </p:sp>
      <p:sp>
        <p:nvSpPr>
          <p:cNvPr id="7" name="Zástupný symbol pro obsah 6"/>
          <p:cNvSpPr>
            <a:spLocks noGrp="1"/>
          </p:cNvSpPr>
          <p:nvPr>
            <p:ph sz="quarter" idx="4"/>
          </p:nvPr>
        </p:nvSpPr>
        <p:spPr/>
        <p:txBody>
          <a:bodyPr/>
          <a:lstStyle/>
          <a:p>
            <a:r>
              <a:rPr lang="cs-CZ" dirty="0"/>
              <a:t>Hledá společná témata.</a:t>
            </a:r>
          </a:p>
          <a:p>
            <a:r>
              <a:rPr lang="cs-CZ" dirty="0"/>
              <a:t>Využití kooperativních strategií ve výuce.</a:t>
            </a:r>
          </a:p>
          <a:p>
            <a:r>
              <a:rPr lang="cs-CZ" dirty="0"/>
              <a:t>Ustupuje od výčtů charakteristik jednotlivých skupin.</a:t>
            </a:r>
          </a:p>
          <a:p>
            <a:r>
              <a:rPr lang="cs-CZ" dirty="0"/>
              <a:t>Relativizuje koncepty skupinové identity</a:t>
            </a:r>
          </a:p>
        </p:txBody>
      </p:sp>
      <p:pic>
        <p:nvPicPr>
          <p:cNvPr id="9" name="mkv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2987824" y="5013176"/>
            <a:ext cx="244475" cy="2444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86"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363</TotalTime>
  <Words>4564</Words>
  <Application>Microsoft Office PowerPoint</Application>
  <PresentationFormat>Předvádění na obrazovce (4:3)</PresentationFormat>
  <Paragraphs>276</Paragraphs>
  <Slides>57</Slides>
  <Notes>0</Notes>
  <HiddenSlides>0</HiddenSlides>
  <MMClips>7</MMClips>
  <ScaleCrop>false</ScaleCrop>
  <HeadingPairs>
    <vt:vector size="6" baseType="variant">
      <vt:variant>
        <vt:lpstr>Použitá písma</vt:lpstr>
      </vt:variant>
      <vt:variant>
        <vt:i4>2</vt:i4>
      </vt:variant>
      <vt:variant>
        <vt:lpstr>Motiv</vt:lpstr>
      </vt:variant>
      <vt:variant>
        <vt:i4>1</vt:i4>
      </vt:variant>
      <vt:variant>
        <vt:lpstr>Nadpisy snímků</vt:lpstr>
      </vt:variant>
      <vt:variant>
        <vt:i4>57</vt:i4>
      </vt:variant>
    </vt:vector>
  </HeadingPairs>
  <TitlesOfParts>
    <vt:vector size="60" baseType="lpstr">
      <vt:lpstr>Arial</vt:lpstr>
      <vt:lpstr>Calibri</vt:lpstr>
      <vt:lpstr>Motiv sady Office</vt:lpstr>
      <vt:lpstr>Multikulturní výchova </vt:lpstr>
      <vt:lpstr>Cíle viz karta předmětu, ve zkratce:</vt:lpstr>
      <vt:lpstr>Jak uspět v tomto předmětu? </vt:lpstr>
      <vt:lpstr>Dostupnost</vt:lpstr>
      <vt:lpstr>Publikace odpovídající tématu volně ke stažení: </vt:lpstr>
      <vt:lpstr>Literatura</vt:lpstr>
      <vt:lpstr>Postmoderní diskurs</vt:lpstr>
      <vt:lpstr>Úvod do teorie multikulturalismu</vt:lpstr>
      <vt:lpstr>Multikulturní výchova</vt:lpstr>
      <vt:lpstr>Ne všechny vietnamské děti přebraly po rodičích večerky.</vt:lpstr>
      <vt:lpstr>Menšiny a migranti</vt:lpstr>
      <vt:lpstr> Menšiny - jednotlivé etnické a národnostní menšiny v ČR </vt:lpstr>
      <vt:lpstr>„Co si představujte pod pojmem menšina?“</vt:lpstr>
      <vt:lpstr>Národnostní menšiny </vt:lpstr>
      <vt:lpstr>Národnostní menšiny zastoupené v Radě vlády pro národnostní menšiny </vt:lpstr>
      <vt:lpstr>Jaké je to v ČR s integrací…   https://www.youtube.com/watch?v=PvimLhIwazo </vt:lpstr>
      <vt:lpstr>Dlouhá cesta k novému domovu</vt:lpstr>
      <vt:lpstr>Cizinci </vt:lpstr>
      <vt:lpstr>Aktuální situace v České republice</vt:lpstr>
      <vt:lpstr>Prezentace aplikace PowerPoint</vt:lpstr>
      <vt:lpstr>Migrace</vt:lpstr>
      <vt:lpstr>Identita</vt:lpstr>
      <vt:lpstr>Dichotomie „my“ a „oni“</vt:lpstr>
      <vt:lpstr>Prezentace aplikace PowerPoint</vt:lpstr>
      <vt:lpstr>Identita je dynamická a proměnlivá</vt:lpstr>
      <vt:lpstr>Předsudek má mnoho podob</vt:lpstr>
      <vt:lpstr>Identita je hybridní</vt:lpstr>
      <vt:lpstr>Sociální konstrukce reality </vt:lpstr>
      <vt:lpstr>Na základě čeho tedy konstruujeme obraz světa, v němž žijeme?</vt:lpstr>
      <vt:lpstr>Bikulturalismus</vt:lpstr>
      <vt:lpstr>Prezentace aplikace PowerPoint</vt:lpstr>
      <vt:lpstr>Robert Fulghum: Všechno, co opravdu potřebuju znát, jsem se naučil v mateřské školce, 1991</vt:lpstr>
      <vt:lpstr>Postoje</vt:lpstr>
      <vt:lpstr>Stereotyp</vt:lpstr>
      <vt:lpstr>Předsudek</vt:lpstr>
      <vt:lpstr>Multikulturní výchova</vt:lpstr>
      <vt:lpstr>Je naše škola zdrojem xenofobie a rasismu?</vt:lpstr>
      <vt:lpstr>Výsledky výzkumných šetření</vt:lpstr>
      <vt:lpstr>Diskuse a závěry</vt:lpstr>
      <vt:lpstr>Diskuse a závěry</vt:lpstr>
      <vt:lpstr>Diskuse a závěry</vt:lpstr>
      <vt:lpstr>Dlouhá cesta k novému domovu      Jak to změnit?  </vt:lpstr>
      <vt:lpstr>mkv nově</vt:lpstr>
      <vt:lpstr>Přizpůsobení? </vt:lpstr>
      <vt:lpstr>Jaké to je být Čechem v zahraničí … </vt:lpstr>
      <vt:lpstr>Diskuse a závěry</vt:lpstr>
      <vt:lpstr>Prezentace aplikace PowerPoint</vt:lpstr>
      <vt:lpstr>„Škola je odrazem společnosti, k níž patří.“</vt:lpstr>
      <vt:lpstr>Na základě čeho tedy konstruujeme obraz světa, v němž žijeme?</vt:lpstr>
      <vt:lpstr>Rasa a dějiny</vt:lpstr>
      <vt:lpstr>Jaká by multikulturní výchova měla být?</vt:lpstr>
      <vt:lpstr>PRO multikulturní výchovu</vt:lpstr>
      <vt:lpstr>Závěr</vt:lpstr>
      <vt:lpstr>Diskuse</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Multikulturní výchova</dc:title>
  <dc:creator>Andrea Preissová Krejčí</dc:creator>
  <cp:lastModifiedBy>pre0039</cp:lastModifiedBy>
  <cp:revision>10</cp:revision>
  <dcterms:created xsi:type="dcterms:W3CDTF">2021-03-11T23:01:25Z</dcterms:created>
  <dcterms:modified xsi:type="dcterms:W3CDTF">2023-03-18T06:10:15Z</dcterms:modified>
</cp:coreProperties>
</file>