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Tr9oOfy4Ys" TargetMode="External"/><Relationship Id="rId2" Type="http://schemas.openxmlformats.org/officeDocument/2006/relationships/hyperlink" Target="https://www.youtube.com/watch?v=DbMTcgQzqQ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87AD3-2490-E345-8C46-BDDB612BBD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ABB8B6-36D3-8241-949F-2D65F77EC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15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203DC-3ED1-CC43-A7E9-FB8C1F4B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2EBFF-103B-AB45-B474-17A8CA0BE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2022764"/>
            <a:ext cx="11172103" cy="388845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c) HLASOVÉ NEURÓZY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Spastická dysfonie </a:t>
            </a:r>
            <a:r>
              <a:rPr lang="cs-CZ" dirty="0">
                <a:solidFill>
                  <a:schemeClr val="tx1"/>
                </a:solidFill>
              </a:rPr>
              <a:t>– nadměrný fonační tlak při bezdůvodném svírání hlasové štěrbiny, hlas je tlačený, chraptivý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err="1">
                <a:solidFill>
                  <a:schemeClr val="tx1"/>
                </a:solidFill>
              </a:rPr>
              <a:t>Fonastenie</a:t>
            </a:r>
            <a:r>
              <a:rPr lang="cs-CZ" dirty="0">
                <a:solidFill>
                  <a:schemeClr val="tx1"/>
                </a:solidFill>
              </a:rPr>
              <a:t> – hlasová slabost, hlasová únava, zmenšení rozsahu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4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9BCB9-83A2-4A4A-BB8E-E7D349F08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symptomatologie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747F31-4381-8142-84B2-73C0B5EC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Ochraptění až bezhlasí</a:t>
            </a:r>
          </a:p>
          <a:p>
            <a:r>
              <a:rPr lang="cs-CZ" dirty="0"/>
              <a:t>Přeskakování z čistého tónu do chrapotu</a:t>
            </a:r>
          </a:p>
          <a:p>
            <a:r>
              <a:rPr lang="cs-CZ" dirty="0"/>
              <a:t>Hlasové zlomy</a:t>
            </a:r>
          </a:p>
          <a:p>
            <a:r>
              <a:rPr lang="cs-CZ" dirty="0"/>
              <a:t>Tremolo</a:t>
            </a:r>
          </a:p>
          <a:p>
            <a:r>
              <a:rPr lang="cs-CZ" dirty="0"/>
              <a:t>Hlasová únava</a:t>
            </a:r>
          </a:p>
          <a:p>
            <a:r>
              <a:rPr lang="cs-CZ" dirty="0"/>
              <a:t>Tlačená fonace</a:t>
            </a:r>
          </a:p>
          <a:p>
            <a:r>
              <a:rPr lang="cs-CZ" dirty="0"/>
              <a:t>Šelest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605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EB4BB-D50F-634F-AA80-27740A732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BE46D-9FF0-4748-A433-2438A16B2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Týmová spolupráce (ORL, foniatr, neurolog, psychiatr)</a:t>
            </a:r>
          </a:p>
          <a:p>
            <a:r>
              <a:rPr lang="cs-CZ" dirty="0"/>
              <a:t>Pokud chrapot trvá déle než 4 týdny – lékař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Vyšetřovací metody:</a:t>
            </a:r>
          </a:p>
          <a:p>
            <a:pPr marL="0" indent="0">
              <a:buNone/>
            </a:pPr>
            <a:r>
              <a:rPr lang="cs-CZ" dirty="0"/>
              <a:t>LARYNGOSKOPIE – endoskopická metoda pomocí zrcátka</a:t>
            </a:r>
          </a:p>
          <a:p>
            <a:pPr marL="0" indent="0">
              <a:buNone/>
            </a:pPr>
            <a:r>
              <a:rPr lang="cs-CZ" dirty="0"/>
              <a:t>STROBOSKOPIE – krátké pravidelné záblesky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35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669DE-623E-1A40-A04A-A671959C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Logopedická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CF6AB-5FC5-B949-A4D3-8A43534F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Kerekrétiová</a:t>
            </a:r>
            <a:r>
              <a:rPr lang="cs-CZ" dirty="0"/>
              <a:t> (metodika + záznamový list)</a:t>
            </a:r>
          </a:p>
          <a:p>
            <a:endParaRPr lang="cs-CZ" dirty="0"/>
          </a:p>
          <a:p>
            <a:r>
              <a:rPr lang="cs-CZ" dirty="0"/>
              <a:t>dg. dýchání – čtení vzorku 100 slov</a:t>
            </a:r>
          </a:p>
          <a:p>
            <a:r>
              <a:rPr lang="cs-CZ" dirty="0"/>
              <a:t>dg. f</a:t>
            </a:r>
            <a:r>
              <a:rPr lang="cs-CZ"/>
              <a:t>onace </a:t>
            </a:r>
            <a:r>
              <a:rPr lang="cs-CZ" dirty="0"/>
              <a:t>-  zesilování/zeslabování hlásek, zpěv, opakování slov na samohlásky, </a:t>
            </a:r>
            <a:r>
              <a:rPr lang="cs-CZ"/>
              <a:t>samostatné vypravování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34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46135-3100-8449-8288-7AC91FB6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</a:rPr>
              <a:t>Beranová (2002)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uvádi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dalši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hlavní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zásady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hygieny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: 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6E871-AA73-D84B-9A5F-4F5DA304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3" y="1320800"/>
            <a:ext cx="9811279" cy="45904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Mluvit ve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větrane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místnosti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Nepřepínat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hlas,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nepřekřikovat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se,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šetřit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hlasivky (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zejména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nachlazení, chrapotu,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obdobi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</a:rPr>
              <a:t>         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mutace).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Nepřepínat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hlasovou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výšku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Nepoužívat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přílis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tvrde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začátky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Neodkašlávat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naprázdno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Nezdržovat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se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zakouřeném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prašném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prostředi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Nepřetěžovat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dětský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hlas na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hodinách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zpěvu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Hlas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používat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přiměřene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síle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109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6A1D7-7540-D94D-8EA3-BCA374903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Toman (1981) doplňuje: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21D56-A64E-DB4C-92EE-C5F42545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mluvči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by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vyvarovat pití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studených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nápoju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̊,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pobytu v mrazu,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dlouhým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rozhovorům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či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hlasitým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výkřikům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návštěve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sportovního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utkáni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</a:t>
            </a:r>
          </a:p>
          <a:p>
            <a:r>
              <a:rPr lang="cs-CZ" dirty="0" err="1">
                <a:latin typeface="Times New Roman" panose="02020603050405020304" pitchFamily="18" charset="0"/>
              </a:rPr>
              <a:t>r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ovněz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neustále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změny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teplot jsou pro sliznice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dýchacích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cest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nepřirozene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působi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tak na ně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nepříznive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404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24643-80F0-3C4C-B93F-A661D9C2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effectLst/>
                <a:latin typeface="Times New Roman,Bold" pitchFamily="2" charset="0"/>
              </a:rPr>
              <a:t>Cvičení</a:t>
            </a:r>
            <a:r>
              <a:rPr lang="cs-CZ" sz="3600" dirty="0">
                <a:effectLst/>
                <a:latin typeface="Times New Roman,Bold" pitchFamily="2" charset="0"/>
              </a:rPr>
              <a:t> k navození </a:t>
            </a:r>
            <a:r>
              <a:rPr lang="cs-CZ" sz="3600" dirty="0" err="1">
                <a:effectLst/>
                <a:latin typeface="Times New Roman,Bold" pitchFamily="2" charset="0"/>
              </a:rPr>
              <a:t>uvolněni</a:t>
            </a:r>
            <a:r>
              <a:rPr lang="cs-CZ" sz="3600" dirty="0">
                <a:effectLst/>
                <a:latin typeface="Times New Roman,Bold" pitchFamily="2" charset="0"/>
              </a:rPr>
              <a:t>́ </a:t>
            </a:r>
            <a:r>
              <a:rPr lang="cs-CZ" sz="3600" dirty="0" err="1">
                <a:effectLst/>
                <a:latin typeface="Times New Roman,Bold" pitchFamily="2" charset="0"/>
              </a:rPr>
              <a:t>celého</a:t>
            </a:r>
            <a:r>
              <a:rPr lang="cs-CZ" sz="3600" dirty="0">
                <a:effectLst/>
                <a:latin typeface="Times New Roman,Bold" pitchFamily="2" charset="0"/>
              </a:rPr>
              <a:t> </a:t>
            </a:r>
            <a:r>
              <a:rPr lang="cs-CZ" sz="3600" dirty="0" err="1">
                <a:effectLst/>
                <a:latin typeface="Times New Roman,Bold" pitchFamily="2" charset="0"/>
              </a:rPr>
              <a:t>těla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B6525-AB60-C047-8075-4B7C51605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388533"/>
            <a:ext cx="10691812" cy="452268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Postavíme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rozkročmo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se pohupujeme v kolenou.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Paže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jsou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uvolněne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a ledabyle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komíhaji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kolem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hlava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rovněz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uvolněne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klani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na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všechny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strany. Takto by se z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odstranit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napěti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neměli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bychom ho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cítit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ani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bederni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oblasti.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Uvolněny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i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obličej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jazyk,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ktery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by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pasivne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ležet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ústech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„vyplazený“,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špička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jazyka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dotýka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dolního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rtu.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hlubokým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výdechem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ktery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vydán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az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z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bránice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vyslovíme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„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jeee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“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nebo 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„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jaaa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“.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Jelikoz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jde o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uvolňovaci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cvičeni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nic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netvoříme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záměrne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ani silou,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důležite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vše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vnímat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naslouchat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vlastnímu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Cílem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je odstranit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únavu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zmírnit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stres a odblokovat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přepěti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07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A9A73-CB90-8548-9604-5E58D595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179" y="293511"/>
            <a:ext cx="9856434" cy="1611489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effectLst/>
                <a:latin typeface="Times New Roman,Bold" pitchFamily="2" charset="0"/>
              </a:rPr>
              <a:t>Cvičen</a:t>
            </a:r>
            <a:r>
              <a:rPr lang="cs-CZ" dirty="0" err="1">
                <a:latin typeface="Times New Roman,Bold" pitchFamily="2" charset="0"/>
              </a:rPr>
              <a:t>í</a:t>
            </a:r>
            <a:r>
              <a:rPr lang="cs-CZ" dirty="0">
                <a:effectLst/>
                <a:latin typeface="Times New Roman,Bold" pitchFamily="2" charset="0"/>
              </a:rPr>
              <a:t> k navození </a:t>
            </a:r>
            <a:r>
              <a:rPr lang="cs-CZ" dirty="0" err="1">
                <a:effectLst/>
                <a:latin typeface="Times New Roman,Bold" pitchFamily="2" charset="0"/>
              </a:rPr>
              <a:t>podmínek</a:t>
            </a:r>
            <a:r>
              <a:rPr lang="cs-CZ" dirty="0">
                <a:effectLst/>
                <a:latin typeface="Times New Roman,Bold" pitchFamily="2" charset="0"/>
              </a:rPr>
              <a:t> pro vznik dechové opory: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803A7-9C3F-9E4B-88FB-08CC64A5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7" y="1320800"/>
            <a:ext cx="10817225" cy="4590422"/>
          </a:xfrm>
        </p:spPr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Důležite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vědome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napřímeni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jelikoz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chybne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drženi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výrazem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ochablosti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současne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vede k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přepěti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Chybne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drženi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omezuje dech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přináši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s sebou bolesti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únavu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Oporou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jsou chodidla,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ktera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jsou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stabilním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základem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Tuto oporu si lze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uvědomit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pomocí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cvičeni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kdy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sedíme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na kraji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židle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s nohama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rozkročmo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chodidla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odtlačuji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od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zeme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̌.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Tělo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by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napřímit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dech prohloubit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az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do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bránice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K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opoře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rovněz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přispíva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aktivita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pánevního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dna a svalů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podbřišku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315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6B019-4266-064E-AD47-67B22FC5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293511"/>
            <a:ext cx="9743545" cy="1611489"/>
          </a:xfrm>
        </p:spPr>
        <p:txBody>
          <a:bodyPr>
            <a:normAutofit/>
          </a:bodyPr>
          <a:lstStyle/>
          <a:p>
            <a:r>
              <a:rPr lang="cs-CZ" dirty="0" err="1">
                <a:effectLst/>
                <a:latin typeface="Times New Roman,Bold" pitchFamily="2" charset="0"/>
              </a:rPr>
              <a:t>Cvičení</a:t>
            </a:r>
            <a:r>
              <a:rPr lang="cs-CZ" dirty="0">
                <a:effectLst/>
                <a:latin typeface="Times New Roman,Bold" pitchFamily="2" charset="0"/>
              </a:rPr>
              <a:t> k navození volnosti ramen a </a:t>
            </a:r>
            <a:r>
              <a:rPr lang="cs-CZ" dirty="0" err="1">
                <a:effectLst/>
                <a:latin typeface="Times New Roman,Bold" pitchFamily="2" charset="0"/>
              </a:rPr>
              <a:t>zátylku</a:t>
            </a:r>
            <a:r>
              <a:rPr lang="cs-CZ" dirty="0">
                <a:effectLst/>
                <a:latin typeface="Times New Roman,Bold" pitchFamily="2" charset="0"/>
              </a:rPr>
              <a:t>: </a:t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BC8485-CF65-2D45-BA0B-BC2B24DB9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156" y="2688719"/>
            <a:ext cx="1031804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5FD15E6-5050-0B4A-AD7C-EC696C71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478844"/>
            <a:ext cx="10691811" cy="4432378"/>
          </a:xfrm>
        </p:spPr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Šíji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ramena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předklonu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kdy celá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vrchni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část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trupu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visí, kolena jsou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pokrčena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Měli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bychom tak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cítit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proslouženi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v oblasti pasu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zátylku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Kýváme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trupem,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paže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komíhaji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ze strany na stranu, 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výdechem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vyslovujeme „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hou-hou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“.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908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031E2-8EDE-D94E-8A55-87514B05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157" y="361244"/>
            <a:ext cx="9935456" cy="1543756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effectLst/>
                <a:latin typeface="Times New Roman,Bold" pitchFamily="2" charset="0"/>
              </a:rPr>
              <a:t>Cvičení</a:t>
            </a:r>
            <a:r>
              <a:rPr lang="cs-CZ" dirty="0">
                <a:effectLst/>
                <a:latin typeface="Times New Roman,Bold" pitchFamily="2" charset="0"/>
              </a:rPr>
              <a:t> pro </a:t>
            </a:r>
            <a:r>
              <a:rPr lang="cs-CZ" dirty="0" err="1">
                <a:effectLst/>
                <a:latin typeface="Times New Roman,Bold" pitchFamily="2" charset="0"/>
              </a:rPr>
              <a:t>odstraněni</a:t>
            </a:r>
            <a:r>
              <a:rPr lang="cs-CZ" dirty="0">
                <a:effectLst/>
                <a:latin typeface="Times New Roman,Bold" pitchFamily="2" charset="0"/>
              </a:rPr>
              <a:t>́ </a:t>
            </a:r>
            <a:r>
              <a:rPr lang="cs-CZ" dirty="0" err="1">
                <a:effectLst/>
                <a:latin typeface="Times New Roman,Bold" pitchFamily="2" charset="0"/>
              </a:rPr>
              <a:t>napětí</a:t>
            </a:r>
            <a:r>
              <a:rPr lang="cs-CZ" dirty="0">
                <a:effectLst/>
                <a:latin typeface="Times New Roman,Bold" pitchFamily="2" charset="0"/>
              </a:rPr>
              <a:t> u </a:t>
            </a:r>
            <a:r>
              <a:rPr lang="cs-CZ" dirty="0" err="1">
                <a:effectLst/>
                <a:latin typeface="Times New Roman,Bold" pitchFamily="2" charset="0"/>
              </a:rPr>
              <a:t>kořene</a:t>
            </a:r>
            <a:r>
              <a:rPr lang="cs-CZ" dirty="0">
                <a:effectLst/>
                <a:latin typeface="Times New Roman,Bold" pitchFamily="2" charset="0"/>
              </a:rPr>
              <a:t> jazyka, </a:t>
            </a:r>
            <a:r>
              <a:rPr lang="cs-CZ" dirty="0" err="1">
                <a:effectLst/>
                <a:latin typeface="Times New Roman,Bold" pitchFamily="2" charset="0"/>
              </a:rPr>
              <a:t>předsunut</a:t>
            </a:r>
            <a:r>
              <a:rPr lang="cs-CZ" dirty="0" err="1">
                <a:latin typeface="Times New Roman,Bold" pitchFamily="2" charset="0"/>
              </a:rPr>
              <a:t>é</a:t>
            </a:r>
            <a:r>
              <a:rPr lang="cs-CZ" dirty="0">
                <a:effectLst/>
                <a:latin typeface="Times New Roman,Bold" pitchFamily="2" charset="0"/>
              </a:rPr>
              <a:t> brady a </a:t>
            </a:r>
            <a:r>
              <a:rPr lang="cs-CZ" dirty="0" err="1">
                <a:effectLst/>
                <a:latin typeface="Times New Roman,Bold" pitchFamily="2" charset="0"/>
              </a:rPr>
              <a:t>neuvolněne</a:t>
            </a:r>
            <a:r>
              <a:rPr lang="cs-CZ" dirty="0">
                <a:effectLst/>
                <a:latin typeface="Times New Roman,Bold" pitchFamily="2" charset="0"/>
              </a:rPr>
              <a:t>́ </a:t>
            </a:r>
            <a:r>
              <a:rPr lang="cs-CZ" dirty="0" err="1">
                <a:effectLst/>
                <a:latin typeface="Times New Roman,Bold" pitchFamily="2" charset="0"/>
              </a:rPr>
              <a:t>čelisti</a:t>
            </a:r>
            <a:r>
              <a:rPr lang="cs-CZ" dirty="0">
                <a:effectLst/>
                <a:latin typeface="Times New Roman,Bold" pitchFamily="2" charset="0"/>
              </a:rPr>
              <a:t>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422D6-DB5D-404E-B78A-06B4EC4C6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444978"/>
            <a:ext cx="11098212" cy="4466244"/>
          </a:xfrm>
        </p:spPr>
        <p:txBody>
          <a:bodyPr/>
          <a:lstStyle/>
          <a:p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Emotivni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mluvení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spředsunutou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bradou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býva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nejčastějši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příčinou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profesni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únavy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ktera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se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často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rozvine v hlasovou poruchu u pedagogů. 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sz="1800" dirty="0" err="1">
                <a:effectLst/>
                <a:latin typeface="Times New Roman,Bold" pitchFamily="2" charset="0"/>
              </a:rPr>
              <a:t>Při</a:t>
            </a:r>
            <a:r>
              <a:rPr lang="cs-CZ" sz="1800" dirty="0">
                <a:effectLst/>
                <a:latin typeface="Times New Roman,Bold" pitchFamily="2" charset="0"/>
              </a:rPr>
              <a:t> </a:t>
            </a:r>
            <a:r>
              <a:rPr lang="cs-CZ" sz="1800" dirty="0" err="1">
                <a:effectLst/>
                <a:latin typeface="Times New Roman,Bold" pitchFamily="2" charset="0"/>
              </a:rPr>
              <a:t>hlasove</a:t>
            </a:r>
            <a:r>
              <a:rPr lang="cs-CZ" sz="1800" dirty="0">
                <a:effectLst/>
                <a:latin typeface="Times New Roman,Bold" pitchFamily="2" charset="0"/>
              </a:rPr>
              <a:t>́ </a:t>
            </a:r>
            <a:r>
              <a:rPr lang="cs-CZ" sz="1800" dirty="0" err="1">
                <a:effectLst/>
                <a:latin typeface="Times New Roman,Bold" pitchFamily="2" charset="0"/>
              </a:rPr>
              <a:t>únave</a:t>
            </a:r>
            <a:r>
              <a:rPr lang="cs-CZ" sz="1800" dirty="0">
                <a:effectLst/>
                <a:latin typeface="Times New Roman,Bold" pitchFamily="2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cvičíme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několikrát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opakovane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krátke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retne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„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“, poté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snažíme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znějíci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výdech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„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mmm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“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prodloužit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Zněla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dikce aktivizuje dech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upevňuje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vyváženou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souhru mezi hlasivkami a dechem.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90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809CE-304B-FF4A-9479-ACE69BFD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6AEB8A6-3596-B34E-9134-E593BF4CD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77980"/>
              </p:ext>
            </p:extLst>
          </p:nvPr>
        </p:nvGraphicFramePr>
        <p:xfrm>
          <a:off x="415637" y="0"/>
          <a:ext cx="11088978" cy="6012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326">
                  <a:extLst>
                    <a:ext uri="{9D8B030D-6E8A-4147-A177-3AD203B41FA5}">
                      <a16:colId xmlns:a16="http://schemas.microsoft.com/office/drawing/2014/main" val="921381782"/>
                    </a:ext>
                  </a:extLst>
                </a:gridCol>
                <a:gridCol w="3696326">
                  <a:extLst>
                    <a:ext uri="{9D8B030D-6E8A-4147-A177-3AD203B41FA5}">
                      <a16:colId xmlns:a16="http://schemas.microsoft.com/office/drawing/2014/main" val="711495246"/>
                    </a:ext>
                  </a:extLst>
                </a:gridCol>
                <a:gridCol w="3696326">
                  <a:extLst>
                    <a:ext uri="{9D8B030D-6E8A-4147-A177-3AD203B41FA5}">
                      <a16:colId xmlns:a16="http://schemas.microsoft.com/office/drawing/2014/main" val="1878108931"/>
                    </a:ext>
                  </a:extLst>
                </a:gridCol>
              </a:tblGrid>
              <a:tr h="75160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BREBTAVOST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KOKTAVOST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62608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Gestikulace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výrazná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utlumená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43267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Rozhovor s cizími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zhoršení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470955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Důležitost okamžiku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zhoršení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003309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Hlasité čtení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zhoršení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77264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Uvědomí poruchy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zřídka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výrazné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902812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Vznik poruchy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postupně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náhle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701239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EEG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abnormální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hraniční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0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438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CF6E7-9020-D641-A24E-712088A8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60FF5F-ED30-3A4E-8E0C-3CAFCC768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622" y="1433689"/>
            <a:ext cx="10307990" cy="4477533"/>
          </a:xfrm>
        </p:spPr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</a:rPr>
              <a:t>TOMAN,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Jiři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  <a:r>
              <a:rPr lang="cs-CZ" sz="1800" dirty="0">
                <a:effectLst/>
                <a:latin typeface="Times New Roman,Italic" pitchFamily="2" charset="0"/>
              </a:rPr>
              <a:t>Jak </a:t>
            </a:r>
            <a:r>
              <a:rPr lang="cs-CZ" sz="1800" dirty="0" err="1">
                <a:effectLst/>
                <a:latin typeface="Times New Roman,Italic" pitchFamily="2" charset="0"/>
              </a:rPr>
              <a:t>dobře</a:t>
            </a:r>
            <a:r>
              <a:rPr lang="cs-CZ" sz="1800" dirty="0">
                <a:effectLst/>
                <a:latin typeface="Times New Roman,Italic" pitchFamily="2" charset="0"/>
              </a:rPr>
              <a:t> mluvit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Praha: Svoboda, 1981. ISBN 25-051-81.</a:t>
            </a:r>
            <a:br>
              <a:rPr lang="cs-CZ" sz="1800" dirty="0">
                <a:effectLst/>
                <a:latin typeface="Times New Roman" panose="02020603050405020304" pitchFamily="18" charset="0"/>
              </a:rPr>
            </a:br>
            <a:endParaRPr lang="cs-CZ" sz="1800" dirty="0">
              <a:effectLst/>
              <a:latin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VYDROVÁ, Jitka. </a:t>
            </a:r>
            <a:r>
              <a:rPr lang="cs-CZ" sz="1800" dirty="0">
                <a:effectLst/>
                <a:latin typeface="Times New Roman,Italic" pitchFamily="2" charset="0"/>
              </a:rPr>
              <a:t>Fyziologie a hygiena hlasu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Praha 6: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Práh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2009. ISBN 978-80- 7252-252-9.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KOLLÁR, A. </a:t>
            </a:r>
            <a:r>
              <a:rPr lang="cs-CZ" sz="1800" dirty="0">
                <a:effectLst/>
                <a:latin typeface="Times New Roman,Italic" pitchFamily="2" charset="0"/>
              </a:rPr>
              <a:t>Hlas a jeho poruchy.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Brno: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Janáčkova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akademie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múzických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uměni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1992. ISBN 80-85429-07-1. 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LEJSKA, M. </a:t>
            </a:r>
            <a:r>
              <a:rPr lang="cs-CZ" sz="1800" dirty="0">
                <a:effectLst/>
                <a:latin typeface="Times New Roman,Italic" pitchFamily="2" charset="0"/>
              </a:rPr>
              <a:t>Poruchy </a:t>
            </a:r>
            <a:r>
              <a:rPr lang="cs-CZ" sz="1800" dirty="0" err="1">
                <a:effectLst/>
                <a:latin typeface="Times New Roman,Italic" pitchFamily="2" charset="0"/>
              </a:rPr>
              <a:t>verbálni</a:t>
            </a:r>
            <a:r>
              <a:rPr lang="cs-CZ" sz="1800" dirty="0">
                <a:effectLst/>
                <a:latin typeface="Times New Roman,Italic" pitchFamily="2" charset="0"/>
              </a:rPr>
              <a:t>́ komunikace a foniatrie.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Brno: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Paido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2OO3. ISBN 80-7315-038-7. 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HÁLA, B., SOVÁK, M. </a:t>
            </a:r>
            <a:r>
              <a:rPr lang="cs-CZ" sz="1800" dirty="0" err="1">
                <a:effectLst/>
                <a:latin typeface="Times New Roman,Italic" pitchFamily="2" charset="0"/>
              </a:rPr>
              <a:t>Hlas-řec</a:t>
            </a:r>
            <a:r>
              <a:rPr lang="cs-CZ" sz="1800" dirty="0">
                <a:effectLst/>
                <a:latin typeface="Times New Roman,Italic" pitchFamily="2" charset="0"/>
              </a:rPr>
              <a:t>̌-sluch.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Praha: SPN, 1955.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37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04395-47D8-0948-8B53-8DA172A13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83641-526E-9048-A84E-8364FEBAD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511" y="1905000"/>
            <a:ext cx="10703101" cy="4006222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https://www.youtube.com/watch?v=DbMTcgQzqQw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  https://www.youtube.com/watch?v=VTr9oOfy4Ys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MUDr. Martin Kučera, </a:t>
            </a:r>
            <a:r>
              <a:rPr lang="cs-CZ" dirty="0" err="1"/>
              <a:t>hlascentrum</a:t>
            </a:r>
            <a:r>
              <a:rPr lang="cs-CZ" dirty="0"/>
              <a:t>, Rychnov </a:t>
            </a:r>
            <a:r>
              <a:rPr lang="cs-CZ"/>
              <a:t>nad Kněžnou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21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9485B-1CB2-2D42-B3A9-394983A2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40601C8-411A-0D46-8C50-5CF492F75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239316"/>
              </p:ext>
            </p:extLst>
          </p:nvPr>
        </p:nvGraphicFramePr>
        <p:xfrm>
          <a:off x="687388" y="624110"/>
          <a:ext cx="10964286" cy="1939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8328">
                  <a:extLst>
                    <a:ext uri="{9D8B030D-6E8A-4147-A177-3AD203B41FA5}">
                      <a16:colId xmlns:a16="http://schemas.microsoft.com/office/drawing/2014/main" val="3233723819"/>
                    </a:ext>
                  </a:extLst>
                </a:gridCol>
                <a:gridCol w="3721196">
                  <a:extLst>
                    <a:ext uri="{9D8B030D-6E8A-4147-A177-3AD203B41FA5}">
                      <a16:colId xmlns:a16="http://schemas.microsoft.com/office/drawing/2014/main" val="1840815334"/>
                    </a:ext>
                  </a:extLst>
                </a:gridCol>
                <a:gridCol w="3654762">
                  <a:extLst>
                    <a:ext uri="{9D8B030D-6E8A-4147-A177-3AD203B41FA5}">
                      <a16:colId xmlns:a16="http://schemas.microsoft.com/office/drawing/2014/main" val="3017786886"/>
                    </a:ext>
                  </a:extLst>
                </a:gridCol>
              </a:tblGrid>
              <a:tr h="64654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BREBTAVOST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KOKTAVOST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765876"/>
                  </a:ext>
                </a:extLst>
              </a:tr>
              <a:tr h="646545">
                <a:tc>
                  <a:txBody>
                    <a:bodyPr/>
                    <a:lstStyle/>
                    <a:p>
                      <a:r>
                        <a:rPr lang="cs-CZ" dirty="0"/>
                        <a:t>Osobnost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extrovert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introvert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290357"/>
                  </a:ext>
                </a:extLst>
              </a:tr>
              <a:tr h="646545">
                <a:tc>
                  <a:txBody>
                    <a:bodyPr/>
                    <a:lstStyle/>
                    <a:p>
                      <a:r>
                        <a:rPr lang="cs-CZ" dirty="0"/>
                        <a:t>Spasmy řečových orgánů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chybí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Vzrůstající tendence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867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0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979E0-5187-6D43-92B9-A0C256DF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EEC68D-7914-3F47-8226-8EA2D3BDC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218" y="1773382"/>
            <a:ext cx="10382394" cy="413784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FONACE</a:t>
            </a:r>
          </a:p>
          <a:p>
            <a:pPr>
              <a:buFontTx/>
              <a:buChar char="-"/>
            </a:pPr>
            <a:r>
              <a:rPr lang="cs-CZ" dirty="0"/>
              <a:t>děj, který vede k vytvoření zvuku</a:t>
            </a:r>
          </a:p>
          <a:p>
            <a:pPr>
              <a:buFontTx/>
              <a:buChar char="-"/>
            </a:pPr>
            <a:r>
              <a:rPr lang="cs-CZ" dirty="0"/>
              <a:t>dochází k ní vydechováním vzduchu a přerušováním výdechového proudu kmitáním hlasivek</a:t>
            </a:r>
          </a:p>
        </p:txBody>
      </p:sp>
    </p:spTree>
    <p:extLst>
      <p:ext uri="{BB962C8B-B14F-4D97-AF65-F5344CB8AC3E}">
        <p14:creationId xmlns:p14="http://schemas.microsoft.com/office/powerpoint/2010/main" val="44227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3892-183D-5440-9A27-C00DB495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0C14F-C694-7A4B-84CE-52531A0D5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1704109"/>
            <a:ext cx="10631776" cy="4207113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REZONANCE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zvuk, který vznikne průchodem hrtanového tónu, vzniklého na </a:t>
            </a:r>
            <a:r>
              <a:rPr lang="cs-CZ" dirty="0" err="1">
                <a:solidFill>
                  <a:schemeClr val="tx1"/>
                </a:solidFill>
              </a:rPr>
              <a:t>hlasivách</a:t>
            </a:r>
            <a:r>
              <a:rPr lang="cs-CZ" dirty="0">
                <a:solidFill>
                  <a:schemeClr val="tx1"/>
                </a:solidFill>
              </a:rPr>
              <a:t> rezonančními dutinami nad hrtanem tzv. Násadní trubicí (Purkyňův prostor)</a:t>
            </a:r>
          </a:p>
          <a:p>
            <a:pPr>
              <a:buFontTx/>
              <a:buChar char="-"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49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BFDED0-0637-7C45-BFD3-C68ECDB29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A97ECB7-0458-854F-A815-9D084893FA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84" y="484910"/>
            <a:ext cx="11658032" cy="374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75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FF721-8872-C842-B246-EE85AE94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1832B-08D0-5F41-916B-F00A3DDF3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BARVA (hmota a délka hlasivek)</a:t>
            </a:r>
          </a:p>
          <a:p>
            <a:r>
              <a:rPr lang="cs-CZ" dirty="0"/>
              <a:t>HLASITOST</a:t>
            </a:r>
          </a:p>
          <a:p>
            <a:r>
              <a:rPr lang="cs-CZ" dirty="0"/>
              <a:t>VÝŠKA (ženy o oktávu vyšší)</a:t>
            </a:r>
          </a:p>
          <a:p>
            <a:r>
              <a:rPr lang="cs-CZ" dirty="0"/>
              <a:t>KVALITA (harmonie </a:t>
            </a:r>
            <a:r>
              <a:rPr lang="cs-CZ" dirty="0" err="1"/>
              <a:t>x</a:t>
            </a:r>
            <a:r>
              <a:rPr lang="cs-CZ" dirty="0"/>
              <a:t> chrapot)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1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907C2-2F5E-3246-8EF2-FF5D95571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B50321-7037-6D49-9960-AAB8D4243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5" y="1579418"/>
            <a:ext cx="11185957" cy="4331804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ORGANICKÉ PORUCHY</a:t>
            </a:r>
          </a:p>
          <a:p>
            <a:pPr>
              <a:buFontTx/>
              <a:buChar char="-"/>
            </a:pPr>
            <a:r>
              <a:rPr lang="cs-CZ" b="1" dirty="0"/>
              <a:t>Záněty hrtanu </a:t>
            </a:r>
            <a:r>
              <a:rPr lang="cs-CZ" dirty="0"/>
              <a:t>(laryngitidy – otoky hlasivek – chrapot)</a:t>
            </a:r>
          </a:p>
          <a:p>
            <a:pPr>
              <a:buFontTx/>
              <a:buChar char="-"/>
            </a:pPr>
            <a:r>
              <a:rPr lang="cs-CZ" b="1" dirty="0"/>
              <a:t>Nádory hrtanu </a:t>
            </a:r>
            <a:r>
              <a:rPr lang="cs-CZ" dirty="0"/>
              <a:t>(benigní </a:t>
            </a:r>
            <a:r>
              <a:rPr lang="cs-CZ" dirty="0" err="1"/>
              <a:t>x</a:t>
            </a:r>
            <a:r>
              <a:rPr lang="cs-CZ" dirty="0"/>
              <a:t> maligní, chirurgické odstranění)</a:t>
            </a:r>
          </a:p>
          <a:p>
            <a:pPr>
              <a:buFontTx/>
              <a:buChar char="-"/>
            </a:pPr>
            <a:r>
              <a:rPr lang="cs-CZ" b="1" dirty="0"/>
              <a:t>Poruchy inervace </a:t>
            </a:r>
            <a:r>
              <a:rPr lang="cs-CZ" dirty="0"/>
              <a:t>(n. </a:t>
            </a:r>
            <a:r>
              <a:rPr lang="cs-CZ" dirty="0" err="1"/>
              <a:t>laryngeus</a:t>
            </a:r>
            <a:r>
              <a:rPr lang="cs-CZ" dirty="0"/>
              <a:t> </a:t>
            </a:r>
            <a:r>
              <a:rPr lang="cs-CZ" dirty="0" err="1"/>
              <a:t>reccurents</a:t>
            </a:r>
            <a:r>
              <a:rPr lang="cs-CZ" dirty="0"/>
              <a:t> – 1stranné nebo obou)</a:t>
            </a:r>
          </a:p>
          <a:p>
            <a:pPr>
              <a:buFontTx/>
              <a:buChar char="-"/>
            </a:pPr>
            <a:r>
              <a:rPr lang="cs-CZ" b="1" dirty="0"/>
              <a:t>Hormonální poruchy </a:t>
            </a:r>
            <a:r>
              <a:rPr lang="cs-CZ" dirty="0"/>
              <a:t>(poruchy </a:t>
            </a:r>
            <a:r>
              <a:rPr lang="cs-CZ" dirty="0" err="1"/>
              <a:t>fce</a:t>
            </a:r>
            <a:r>
              <a:rPr lang="cs-CZ" dirty="0"/>
              <a:t> štítné žlázy, pohlavní hormony)</a:t>
            </a:r>
          </a:p>
          <a:p>
            <a:pPr>
              <a:buFontTx/>
              <a:buChar char="-"/>
            </a:pPr>
            <a:r>
              <a:rPr lang="cs-CZ" b="1" dirty="0"/>
              <a:t>Úrazy hrtanu </a:t>
            </a:r>
            <a:r>
              <a:rPr lang="cs-CZ" dirty="0"/>
              <a:t>(jizevnaté procesy – snížení elasticity hrtanu)</a:t>
            </a:r>
          </a:p>
          <a:p>
            <a:pPr>
              <a:buFontTx/>
              <a:buChar char="-"/>
            </a:pPr>
            <a:r>
              <a:rPr lang="cs-CZ" b="1" dirty="0"/>
              <a:t>Anomálie hrtanu </a:t>
            </a:r>
            <a:r>
              <a:rPr lang="cs-CZ" dirty="0"/>
              <a:t>(vrozené, např. LARYNGOKÉLY - vakovité výchlipky dovnitř nebo ven z hrtanu)</a:t>
            </a:r>
          </a:p>
        </p:txBody>
      </p:sp>
    </p:spTree>
    <p:extLst>
      <p:ext uri="{BB962C8B-B14F-4D97-AF65-F5344CB8AC3E}">
        <p14:creationId xmlns:p14="http://schemas.microsoft.com/office/powerpoint/2010/main" val="137577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7B557-C08F-6042-9D4C-F97FEB66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0990B-30BD-1A48-99DB-16F70AFD1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468582"/>
            <a:ext cx="11116685" cy="4442640"/>
          </a:xfrm>
        </p:spPr>
        <p:txBody>
          <a:bodyPr/>
          <a:lstStyle/>
          <a:p>
            <a:r>
              <a:rPr lang="cs-CZ" dirty="0"/>
              <a:t>FUNKČNÍ PORUCHY</a:t>
            </a:r>
          </a:p>
          <a:p>
            <a:pPr>
              <a:buAutoNum type="alphaLcParenR"/>
            </a:pPr>
            <a:r>
              <a:rPr lang="cs-CZ" dirty="0">
                <a:solidFill>
                  <a:srgbClr val="C00000"/>
                </a:solidFill>
              </a:rPr>
              <a:t>PORUCHY Z PŘEMÁHÁNÍ HLASU</a:t>
            </a:r>
          </a:p>
          <a:p>
            <a:pPr marL="0" indent="0">
              <a:buNone/>
            </a:pPr>
            <a:r>
              <a:rPr lang="cs-CZ" b="1" dirty="0"/>
              <a:t>Hyperkinetická dysfonie </a:t>
            </a:r>
            <a:r>
              <a:rPr lang="cs-CZ" dirty="0"/>
              <a:t>(nevhodná hlasová technika, hlas je dyšný, chraptivý)</a:t>
            </a:r>
          </a:p>
          <a:p>
            <a:pPr marL="0" indent="0">
              <a:buNone/>
            </a:pPr>
            <a:r>
              <a:rPr lang="cs-CZ" b="1" dirty="0"/>
              <a:t>Dětská hyperkinetická dysfonie </a:t>
            </a:r>
            <a:r>
              <a:rPr lang="cs-CZ" dirty="0"/>
              <a:t>(křik, děti se chtějí prosadit – napodobují zvuky, dochází k hlasivkovým uzlíkům = ztluštění nejvíce namáhaného místa) 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b) PSYCHOGENNÍ PORUCHY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Dysfonie</a:t>
            </a:r>
            <a:r>
              <a:rPr lang="cs-CZ" dirty="0">
                <a:solidFill>
                  <a:schemeClr val="tx1"/>
                </a:solidFill>
              </a:rPr>
              <a:t> –náhle nebo po zánětech horních dýchacích cest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Afonie</a:t>
            </a:r>
            <a:r>
              <a:rPr lang="cs-CZ" dirty="0">
                <a:solidFill>
                  <a:schemeClr val="tx1"/>
                </a:solidFill>
              </a:rPr>
              <a:t> – úplné bezhlasí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Fistulový hlas </a:t>
            </a:r>
            <a:r>
              <a:rPr lang="cs-CZ" dirty="0">
                <a:solidFill>
                  <a:schemeClr val="tx1"/>
                </a:solidFill>
              </a:rPr>
              <a:t>– u chlapců, po pubertě přetrvává dětský vysoký hlas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Dysfunkce pohybu hlasivek </a:t>
            </a:r>
            <a:r>
              <a:rPr lang="cs-CZ" dirty="0">
                <a:solidFill>
                  <a:schemeClr val="tx1"/>
                </a:solidFill>
              </a:rPr>
              <a:t>- spasmy</a:t>
            </a:r>
          </a:p>
        </p:txBody>
      </p:sp>
    </p:spTree>
    <p:extLst>
      <p:ext uri="{BB962C8B-B14F-4D97-AF65-F5344CB8AC3E}">
        <p14:creationId xmlns:p14="http://schemas.microsoft.com/office/powerpoint/2010/main" val="126076259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105</TotalTime>
  <Words>1319</Words>
  <Application>Microsoft Macintosh PowerPoint</Application>
  <PresentationFormat>Širokoúhlá obrazovka</PresentationFormat>
  <Paragraphs>128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Times New Roman</vt:lpstr>
      <vt:lpstr>Times New Roman,Bold</vt:lpstr>
      <vt:lpstr>Times New Roman,Italic</vt:lpstr>
      <vt:lpstr>Wingdings 3</vt:lpstr>
      <vt:lpstr>Stébla</vt:lpstr>
      <vt:lpstr>Prezentace aplikace PowerPoint</vt:lpstr>
      <vt:lpstr>Prezentace aplikace PowerPoint</vt:lpstr>
      <vt:lpstr>Prezentace aplikace PowerPoint</vt:lpstr>
      <vt:lpstr>Poruchy hlasu</vt:lpstr>
      <vt:lpstr>Poruchy hlasu</vt:lpstr>
      <vt:lpstr>Prezentace aplikace PowerPoint</vt:lpstr>
      <vt:lpstr>Charakteristiky hlasu</vt:lpstr>
      <vt:lpstr>Dělení poruch hlasu</vt:lpstr>
      <vt:lpstr>Dělení poruch hlasu</vt:lpstr>
      <vt:lpstr>Dělení poruch hlasu</vt:lpstr>
      <vt:lpstr>Komplexní symptomatologie poruch hlasu</vt:lpstr>
      <vt:lpstr>Diagnostika</vt:lpstr>
      <vt:lpstr>Logopedická diagnostika</vt:lpstr>
      <vt:lpstr>Beranová (2002) uvádí další hlavní zásady hlasové hygieny:  </vt:lpstr>
      <vt:lpstr>Toman (1981) doplňuje:</vt:lpstr>
      <vt:lpstr>Cvičení k navození uvolnění celého těla</vt:lpstr>
      <vt:lpstr>Cvičení k navození podmínek pro vznik dechové opory:  </vt:lpstr>
      <vt:lpstr>Cvičení k navození volnosti ramen a zátylku:  </vt:lpstr>
      <vt:lpstr>Cvičení pro odstranění napětí u kořene jazyka, předsunuté brady a neuvolněné čelisti:  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Janšta</dc:creator>
  <cp:lastModifiedBy>Petr Janšta</cp:lastModifiedBy>
  <cp:revision>2</cp:revision>
  <dcterms:created xsi:type="dcterms:W3CDTF">2023-05-01T19:04:16Z</dcterms:created>
  <dcterms:modified xsi:type="dcterms:W3CDTF">2023-05-09T21:25:52Z</dcterms:modified>
</cp:coreProperties>
</file>