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9" r:id="rId5"/>
    <p:sldId id="288" r:id="rId6"/>
    <p:sldId id="259" r:id="rId7"/>
    <p:sldId id="260" r:id="rId8"/>
    <p:sldId id="261" r:id="rId9"/>
    <p:sldId id="278" r:id="rId10"/>
    <p:sldId id="280" r:id="rId11"/>
    <p:sldId id="281" r:id="rId12"/>
    <p:sldId id="282" r:id="rId13"/>
    <p:sldId id="283" r:id="rId14"/>
    <p:sldId id="284" r:id="rId15"/>
    <p:sldId id="285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86" r:id="rId24"/>
    <p:sldId id="28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83" d="100"/>
          <a:sy n="83" d="100"/>
        </p:scale>
        <p:origin x="54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standards/classifications/classification-of-diseases" TargetMode="External"/><Relationship Id="rId2" Type="http://schemas.openxmlformats.org/officeDocument/2006/relationships/hyperlink" Target="https://www.who.int/standards/classificatio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1474-A440-4F6D-85B6-EA667E418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Psychopedie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5B134D-FE3F-4B3F-87E5-844013102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Pedagogika osob s mentálním a psychickým onemocněním</a:t>
            </a:r>
          </a:p>
        </p:txBody>
      </p:sp>
    </p:spTree>
    <p:extLst>
      <p:ext uri="{BB962C8B-B14F-4D97-AF65-F5344CB8AC3E}">
        <p14:creationId xmlns:p14="http://schemas.microsoft.com/office/powerpoint/2010/main" val="224038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FB145-5793-4530-A22A-9900B0E9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2D00B7-3A57-4498-B0A5-931A2DF34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just"/>
            <a:r>
              <a:rPr lang="cs-CZ" altLang="cs-CZ" sz="2000" dirty="0"/>
              <a:t>klasifikace obsahuje dvě části a každá část má dvě komponenty: </a:t>
            </a:r>
          </a:p>
          <a:p>
            <a:pPr lvl="2" algn="just"/>
            <a:r>
              <a:rPr lang="cs-CZ" altLang="cs-CZ" sz="2000" b="1" dirty="0"/>
              <a:t>funkční schopnosti a disabilita </a:t>
            </a:r>
            <a:r>
              <a:rPr lang="cs-CZ" altLang="cs-CZ" sz="2000" dirty="0"/>
              <a:t>– tělesné funkce a tělesné struktury, aktivity a participace </a:t>
            </a:r>
          </a:p>
          <a:p>
            <a:pPr lvl="2" algn="just"/>
            <a:r>
              <a:rPr lang="cs-CZ" altLang="cs-CZ" sz="2000" b="1" dirty="0"/>
              <a:t>spolupůsobící faktory </a:t>
            </a:r>
            <a:r>
              <a:rPr lang="cs-CZ" altLang="cs-CZ" sz="2000" dirty="0"/>
              <a:t>– faktory prostředí, osobní faktory</a:t>
            </a:r>
            <a:r>
              <a:rPr lang="cs-CZ" altLang="cs-CZ" sz="2000" b="1" dirty="0"/>
              <a:t>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od července 2010 revize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závazná pro lékaře, psychology, terapeuty, speciální pedagogy, sociální pracovníky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určena pro měření zdravotního postižení na individuální i populační úrovni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využívá k označení malá písmena (rozdíl od MKN – 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634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ADB86-FDC2-452A-AAEF-BC10B571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25CB68-BBB9-4C58-9CE8-50E697789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1800" dirty="0"/>
              <a:t>každá osobnost je syntézou psychických, fyzických i sociálních znaků, přičemž nejpodstatnějším jevem je její </a:t>
            </a:r>
            <a:r>
              <a:rPr lang="cs-CZ" altLang="cs-CZ" sz="1800" i="1" dirty="0"/>
              <a:t>jedinečnost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ve snaze popsat obecnou charakteristiku osobnosti jedinců s mentálním postižením je nutné si uvědomit, že nejde pouze o </a:t>
            </a:r>
            <a:r>
              <a:rPr lang="cs-CZ" altLang="cs-CZ" sz="1800" i="1" dirty="0"/>
              <a:t>časové opoždění duševního vývoje</a:t>
            </a:r>
            <a:r>
              <a:rPr lang="cs-CZ" altLang="cs-CZ" sz="1800" dirty="0"/>
              <a:t>, ale také o </a:t>
            </a:r>
            <a:r>
              <a:rPr lang="cs-CZ" altLang="cs-CZ" sz="1800" i="1" dirty="0"/>
              <a:t>strukturální vývojové změny</a:t>
            </a:r>
            <a:r>
              <a:rPr lang="cs-CZ" altLang="cs-CZ" sz="1800" dirty="0"/>
              <a:t> (Valenta in Valenta, Müller 2013)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každý člověk s mentálním postižením je </a:t>
            </a:r>
            <a:r>
              <a:rPr lang="cs-CZ" altLang="cs-CZ" sz="1800" i="1" dirty="0"/>
              <a:t>jedinečnou osobností </a:t>
            </a:r>
            <a:r>
              <a:rPr lang="cs-CZ" altLang="cs-CZ" sz="1800" dirty="0"/>
              <a:t>se specifickými rysy, přesto se u většiny z nich projevují společné znaky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792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B4D3B9-F410-443F-A836-B4725BB93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377" y="440925"/>
            <a:ext cx="8596668" cy="1320800"/>
          </a:xfrm>
        </p:spPr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C9CECC-6B56-42BC-9213-012D9FB5D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Lehké mentální postižení - LMP (IQ 69-50)</a:t>
            </a:r>
          </a:p>
          <a:p>
            <a:pPr lvl="1" algn="just"/>
            <a:r>
              <a:rPr lang="cs-CZ" altLang="cs-CZ" sz="2000" b="1" dirty="0"/>
              <a:t>etiologie: </a:t>
            </a:r>
            <a:r>
              <a:rPr lang="cs-CZ" altLang="cs-CZ" sz="2000" dirty="0"/>
              <a:t>negenetické poškození plodu 10 %, vlivy sociální a kulturní 30 %, polygenní dědičnost 60 %</a:t>
            </a:r>
          </a:p>
          <a:p>
            <a:pPr lvl="1" algn="just"/>
            <a:r>
              <a:rPr lang="cs-CZ" altLang="cs-CZ" sz="2000" b="1" dirty="0"/>
              <a:t>psychomotorický vývoj: </a:t>
            </a:r>
          </a:p>
          <a:p>
            <a:pPr lvl="2" algn="just"/>
            <a:r>
              <a:rPr lang="cs-CZ" altLang="cs-CZ" sz="2000" dirty="0"/>
              <a:t>zaostávají již od kojeneckého věku </a:t>
            </a:r>
          </a:p>
          <a:p>
            <a:pPr lvl="2" algn="just"/>
            <a:r>
              <a:rPr lang="cs-CZ" altLang="cs-CZ" sz="2000" dirty="0"/>
              <a:t>kolem 3. roku života opoždění o jeden rok</a:t>
            </a:r>
          </a:p>
          <a:p>
            <a:pPr lvl="2" algn="just"/>
            <a:r>
              <a:rPr lang="cs-CZ" altLang="cs-CZ" sz="2000" dirty="0"/>
              <a:t>nápadnější obtíže mezi 3. - 6. rokem (malá slovní zásoba, opožděný vývoj řeči, vady řeči, chudá aktivní i pasivní slovní zásoba, nedostatečná zvídavost, stereotyp ve hře)</a:t>
            </a:r>
          </a:p>
          <a:p>
            <a:pPr lvl="2" algn="just"/>
            <a:r>
              <a:rPr lang="cs-CZ" altLang="cs-CZ" sz="2000" dirty="0"/>
              <a:t>hlavní obtíže nastávají v prvních letech školní docházky (konkrétní mechanické myšlení, slabá paměť, vázne analýza a syntéza, JM i HM lehce opožděna)</a:t>
            </a:r>
          </a:p>
          <a:p>
            <a:pPr lvl="1" algn="just"/>
            <a:r>
              <a:rPr lang="cs-CZ" altLang="cs-CZ" sz="2000" b="1" dirty="0"/>
              <a:t>JM a HM: </a:t>
            </a:r>
            <a:r>
              <a:rPr lang="cs-CZ" altLang="cs-CZ" sz="2000" dirty="0"/>
              <a:t>lehce opožděny, poruchy pohybové koordinace, během dospívání a dospělosti může dosáhnout normy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432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7ED62-1975-4029-B741-4317482A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D8410B-A4C9-4537-9D3C-2A8B94134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just"/>
            <a:r>
              <a:rPr lang="cs-CZ" altLang="cs-CZ" sz="2000" b="1" dirty="0"/>
              <a:t>vnímání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Rubinštejnová</a:t>
            </a:r>
            <a:r>
              <a:rPr lang="cs-CZ" altLang="cs-CZ" sz="2000" dirty="0"/>
              <a:t>, 1986)</a:t>
            </a:r>
            <a:r>
              <a:rPr lang="cs-CZ" altLang="cs-CZ" sz="2000" b="1" dirty="0"/>
              <a:t>:</a:t>
            </a:r>
            <a:r>
              <a:rPr lang="cs-CZ" altLang="cs-CZ" sz="2000" dirty="0"/>
              <a:t> </a:t>
            </a:r>
          </a:p>
          <a:p>
            <a:pPr lvl="2" algn="just"/>
            <a:r>
              <a:rPr lang="cs-CZ" altLang="cs-CZ" sz="2000" dirty="0"/>
              <a:t>zúžení rozsahu vnímaného materiálu</a:t>
            </a:r>
          </a:p>
          <a:p>
            <a:pPr lvl="2" algn="just"/>
            <a:r>
              <a:rPr lang="cs-CZ" altLang="cs-CZ" sz="2000" dirty="0"/>
              <a:t>nediferencovanost jevů</a:t>
            </a:r>
          </a:p>
          <a:p>
            <a:pPr lvl="2" algn="just"/>
            <a:r>
              <a:rPr lang="cs-CZ" altLang="cs-CZ" sz="2000" dirty="0"/>
              <a:t>inaktivita vnímání </a:t>
            </a:r>
          </a:p>
          <a:p>
            <a:pPr lvl="1" algn="just"/>
            <a:r>
              <a:rPr lang="cs-CZ" altLang="cs-CZ" sz="2000" b="1" dirty="0"/>
              <a:t>pozornost: </a:t>
            </a:r>
            <a:r>
              <a:rPr lang="cs-CZ" altLang="cs-CZ" sz="2000" dirty="0"/>
              <a:t>povrchní, krátkodobá, nestálá, ulpívavá, 15 - 20 minut, pravidelné opakování, rozmanitost činností, relaxace, strukturace učiva na kratší úseky, verbalizace činností, opakovací úkoly</a:t>
            </a:r>
          </a:p>
          <a:p>
            <a:pPr lvl="1" algn="just"/>
            <a:r>
              <a:rPr lang="cs-CZ" altLang="cs-CZ" sz="2000" b="1" dirty="0"/>
              <a:t>paměť: </a:t>
            </a:r>
            <a:r>
              <a:rPr lang="cs-CZ" altLang="cs-CZ" sz="2000" dirty="0"/>
              <a:t>mechanická s individuálně různou kapacitou, názornost, motivace, pochopení obsahu</a:t>
            </a:r>
          </a:p>
          <a:p>
            <a:pPr lvl="1" algn="just"/>
            <a:r>
              <a:rPr lang="cs-CZ" altLang="cs-CZ" sz="2000" b="1" dirty="0"/>
              <a:t>sebehodnocení: </a:t>
            </a:r>
            <a:r>
              <a:rPr lang="cs-CZ" altLang="cs-CZ" sz="2000" dirty="0"/>
              <a:t>přeceňování či podceňování 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možná samostatnost v sebeobsluze po celý život</a:t>
            </a:r>
          </a:p>
          <a:p>
            <a:pPr lvl="1" algn="just"/>
            <a:r>
              <a:rPr lang="cs-CZ" altLang="cs-CZ" sz="2000" b="1" dirty="0"/>
              <a:t>myšlení: </a:t>
            </a:r>
            <a:r>
              <a:rPr lang="cs-CZ" altLang="cs-CZ" sz="2000" dirty="0"/>
              <a:t>jednoduché, konkrétní, stereotypní, rigidní, nesamostatné, nepřesné, infantilní, nedosáhne rozvoje logického myšlení, vázáno na realitu, pasivní postoj k řešení problémů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704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92CDB-77C3-42C0-BADF-4ACABDD9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6AF89-3AE1-4782-A748-868D112E5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  <a:r>
              <a:rPr lang="cs-CZ" altLang="cs-CZ" sz="2000" dirty="0"/>
              <a:t>může být postižena ve všech složkách (receptivní, expresivní, slovní zásoba, gramatika), opožděný vývoj řeči (až o 2 roky), chudý slovník, agramatizmy, neobratná artikulace, častá dyslálie, selhávání ve stresujících situacích, dobrá napodobovací schopnost, modulace a reprodukce písní, budování řečových stereotypů, rozvoj obsahové i formální stránky řeči (pojmenování předmětů, osob, dějů, řečový vzor)</a:t>
            </a:r>
          </a:p>
          <a:p>
            <a:pPr lvl="1" algn="just"/>
            <a:r>
              <a:rPr lang="cs-CZ" altLang="cs-CZ" sz="2000" b="1" dirty="0"/>
              <a:t>emotivita: </a:t>
            </a:r>
          </a:p>
          <a:p>
            <a:pPr lvl="2" algn="just"/>
            <a:r>
              <a:rPr lang="cs-CZ" altLang="cs-CZ" sz="2000" dirty="0"/>
              <a:t>citová nezralost, neadekvátnost citů, nízká sebekontrola, značná sugestibilita, závislé na temperamentu</a:t>
            </a:r>
          </a:p>
          <a:p>
            <a:pPr lvl="2" algn="just"/>
            <a:r>
              <a:rPr lang="cs-CZ" altLang="cs-CZ" sz="2000" dirty="0"/>
              <a:t>citová labilita, impulzivnost, úzkostnost, ocitají se v rozporu se společností, v důsledku toho, že se často a dlouho nedaří uspokojovat situace, které jsou společností kladně emočně hodnoceny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796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EF11E-7DCE-4969-A22E-936E961D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F73A8-5711-4B6B-8B91-187296CA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motivace a vůle: </a:t>
            </a:r>
            <a:r>
              <a:rPr lang="cs-CZ" altLang="cs-CZ" sz="2000" dirty="0"/>
              <a:t>nedostatek vůle (</a:t>
            </a:r>
            <a:r>
              <a:rPr lang="cs-CZ" altLang="cs-CZ" sz="2000" dirty="0" err="1"/>
              <a:t>hypobulie</a:t>
            </a:r>
            <a:r>
              <a:rPr lang="cs-CZ" altLang="cs-CZ" sz="2000" dirty="0"/>
              <a:t>, abulie), projevující se nesamostatností, nedostatkem iniciativy, neschopností řídit vlastní jednání, impulzivitou a neschopností překonávat překážky, odlišná hierarchie potřeb, řídí se nejjednoduššími motivy</a:t>
            </a:r>
          </a:p>
          <a:p>
            <a:pPr lvl="1" algn="just"/>
            <a:r>
              <a:rPr lang="cs-CZ" altLang="cs-CZ" sz="2000" b="1" dirty="0"/>
              <a:t>socializace: </a:t>
            </a:r>
            <a:r>
              <a:rPr lang="cs-CZ" altLang="cs-CZ" sz="2000" dirty="0"/>
              <a:t>MP je společností přijímáno jako stigmatizující postižení, jehož hlavním problémem je dorozumění s lidmi s mentálním postižením, jejich reakce, sebeovládání a chování (Vágnerová, 2014):</a:t>
            </a:r>
          </a:p>
          <a:p>
            <a:pPr lvl="2" algn="just"/>
            <a:r>
              <a:rPr lang="cs-CZ" altLang="cs-CZ" sz="2000" dirty="0"/>
              <a:t>stereotyp v sociálních vztazích</a:t>
            </a:r>
          </a:p>
          <a:p>
            <a:pPr lvl="2" algn="just"/>
            <a:r>
              <a:rPr lang="cs-CZ" altLang="cs-CZ" sz="2000" dirty="0"/>
              <a:t>jsou spokojeni ve svém rodinném prostředí, což může vést k sociální izolovanosti</a:t>
            </a:r>
          </a:p>
          <a:p>
            <a:pPr lvl="2" algn="just"/>
            <a:r>
              <a:rPr lang="cs-CZ" altLang="cs-CZ" sz="2000" dirty="0"/>
              <a:t>výchovné působení a rodinné prostředí mají velký význam pro socializaci</a:t>
            </a:r>
          </a:p>
          <a:p>
            <a:pPr lvl="2" algn="just"/>
            <a:r>
              <a:rPr lang="cs-CZ" altLang="cs-CZ" sz="2000" dirty="0"/>
              <a:t>mnoho dospělých je schopno udržovat sociální vztahy</a:t>
            </a:r>
          </a:p>
          <a:p>
            <a:pPr lvl="2" algn="just"/>
            <a:r>
              <a:rPr lang="cs-CZ" altLang="cs-CZ" sz="2000" i="1" dirty="0"/>
              <a:t>chráněné bydlení, pracovní místa zřízená pro OZP, </a:t>
            </a:r>
            <a:r>
              <a:rPr lang="cs-CZ" altLang="cs-CZ" sz="2000" dirty="0"/>
              <a:t>partnerské a přátelské vztahy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978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784D4-9AB6-4376-8A64-14BFECAB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248C2D-8548-4B22-9EAA-A2EDA5C11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zařazení v povinné školní docházce:</a:t>
            </a:r>
            <a:r>
              <a:rPr lang="cs-CZ" altLang="cs-CZ" sz="1800" dirty="0"/>
              <a:t> základní škola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profesní příprava: </a:t>
            </a:r>
            <a:r>
              <a:rPr lang="cs-CZ" altLang="cs-CZ" sz="1800" dirty="0"/>
              <a:t>střední odborné učiliště, střední odborná škola (pokud žák vyhoví požadavkům přijímacího řízení a jeho zdravotní způsobilost to dovoluje, může navštěvovat jakoukoliv střední školu), odborné učiliště, praktická škola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pracovní návyky a dovednosti: </a:t>
            </a:r>
            <a:r>
              <a:rPr lang="cs-CZ" altLang="cs-CZ" sz="1800" dirty="0"/>
              <a:t>jednoduché učební obory, jednoduché manuální činnosti, mnoho dospělých schopno jednoduché práce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výskyt: </a:t>
            </a:r>
            <a:r>
              <a:rPr lang="cs-CZ" altLang="cs-CZ" sz="1800" dirty="0"/>
              <a:t>z celkového počtu jedinců s MP - 80 %, v populaci 2,6 %</a:t>
            </a:r>
            <a:endParaRPr lang="en-GB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398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04A34-053B-4B2D-818D-FB2D5F0D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STMP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9DB7B-6BE2-4356-A53A-4FA4CFCE2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Středně těžké mentální postižení - STMP (IQ 49-35)</a:t>
            </a:r>
          </a:p>
          <a:p>
            <a:pPr lvl="1" algn="just"/>
            <a:r>
              <a:rPr lang="cs-CZ" altLang="cs-CZ" sz="2000" b="1" dirty="0"/>
              <a:t>etiologie: </a:t>
            </a:r>
          </a:p>
          <a:p>
            <a:pPr lvl="2" algn="just"/>
            <a:r>
              <a:rPr lang="cs-CZ" altLang="cs-CZ" sz="2000" dirty="0"/>
              <a:t>většinou organická etiologie</a:t>
            </a:r>
          </a:p>
          <a:p>
            <a:pPr lvl="2" algn="just"/>
            <a:r>
              <a:rPr lang="cs-CZ" altLang="cs-CZ" sz="2000" dirty="0"/>
              <a:t>genetické příčiny jsou v 10 % chromozomální aberace, ve 3 % vrozené poruchy metabolismu</a:t>
            </a:r>
          </a:p>
          <a:p>
            <a:pPr lvl="2" algn="just"/>
            <a:r>
              <a:rPr lang="cs-CZ" altLang="cs-CZ" sz="2000" dirty="0"/>
              <a:t>dále traumata, infekce CNS</a:t>
            </a:r>
          </a:p>
          <a:p>
            <a:pPr lvl="1" algn="just"/>
            <a:r>
              <a:rPr lang="cs-CZ" altLang="cs-CZ" sz="2000" b="1" dirty="0"/>
              <a:t>přidružená postižení, onemocnění: </a:t>
            </a:r>
            <a:r>
              <a:rPr lang="cs-CZ" altLang="cs-CZ" sz="2000" dirty="0"/>
              <a:t>epilepsie, poruchy autistického spektra, další neurologické potíže, psychiatrická onemocnění, tělesné potíže, somatická postižení méně častá</a:t>
            </a:r>
          </a:p>
          <a:p>
            <a:pPr lvl="1" algn="just"/>
            <a:r>
              <a:rPr lang="cs-CZ" altLang="cs-CZ" sz="2000" b="1" dirty="0"/>
              <a:t>psychomotorický vývoj: </a:t>
            </a:r>
          </a:p>
          <a:p>
            <a:pPr lvl="2" algn="just"/>
            <a:r>
              <a:rPr lang="cs-CZ" altLang="cs-CZ" sz="2000" dirty="0"/>
              <a:t>velmi opožděn již od raného věku</a:t>
            </a:r>
          </a:p>
          <a:p>
            <a:pPr lvl="2" algn="just"/>
            <a:r>
              <a:rPr lang="cs-CZ" altLang="cs-CZ" sz="2000" dirty="0"/>
              <a:t>v 6 - 7 letech života dosahují úrovně max. 3 let</a:t>
            </a:r>
          </a:p>
          <a:p>
            <a:pPr lvl="1" algn="just"/>
            <a:r>
              <a:rPr lang="cs-CZ" altLang="cs-CZ" sz="2000" b="1" dirty="0"/>
              <a:t>JM a HM: </a:t>
            </a:r>
            <a:r>
              <a:rPr lang="cs-CZ" altLang="cs-CZ" sz="2000" dirty="0"/>
              <a:t>vývoj zpomalen, trvalá neobratnost, nekoordinovanost pohybů, neschopnost jemných úkonů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852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BCA9F-80EB-4DA7-A594-B05ACECD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STMP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5A7E1-0DD2-4A7E-B154-564CB172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proces učení: </a:t>
            </a:r>
            <a:r>
              <a:rPr lang="cs-CZ" altLang="cs-CZ" sz="2000" dirty="0"/>
              <a:t>učení omezené, mechanické, trvá velmi dlouhou dobu</a:t>
            </a:r>
          </a:p>
          <a:p>
            <a:pPr lvl="1" algn="just"/>
            <a:r>
              <a:rPr lang="cs-CZ" altLang="cs-CZ" sz="2000" b="1" dirty="0"/>
              <a:t>vnímání: </a:t>
            </a:r>
            <a:r>
              <a:rPr lang="cs-CZ" altLang="cs-CZ" sz="2000" dirty="0"/>
              <a:t>omezeno v důsledku epilepsie, neurologických a tělesných obtíží 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částečná samostatnost, někdy potřeba pomoc a dohled po celý život</a:t>
            </a:r>
          </a:p>
          <a:p>
            <a:pPr lvl="1" algn="just"/>
            <a:r>
              <a:rPr lang="cs-CZ" altLang="cs-CZ" sz="2000" b="1" dirty="0"/>
              <a:t>myšlení: </a:t>
            </a:r>
          </a:p>
          <a:p>
            <a:pPr lvl="2" algn="just"/>
            <a:r>
              <a:rPr lang="cs-CZ" altLang="cs-CZ" sz="2000" dirty="0"/>
              <a:t>výrazné opoždění rozvoje myšlení přetrvává do dospělosti</a:t>
            </a:r>
          </a:p>
          <a:p>
            <a:pPr lvl="2" algn="just"/>
            <a:r>
              <a:rPr lang="cs-CZ" altLang="cs-CZ" sz="2000" dirty="0"/>
              <a:t>omezení psychických procesů</a:t>
            </a:r>
          </a:p>
          <a:p>
            <a:pPr lvl="2" algn="just"/>
            <a:r>
              <a:rPr lang="cs-CZ" altLang="cs-CZ" sz="2000" dirty="0"/>
              <a:t>rozdíly mezi jednotlivci – u některých žáků se STMP lze při kvalifikovaném pedagogickém vedení rozvinout základy čtení, psaní a počítání</a:t>
            </a:r>
          </a:p>
          <a:p>
            <a:pPr lvl="2" algn="just"/>
            <a:r>
              <a:rPr lang="cs-CZ" altLang="cs-CZ" sz="2000" dirty="0"/>
              <a:t>myšlení je stereotypní, rigidní, nepřesné, ulpívající na nepodstatných, ale nápadných detailech</a:t>
            </a:r>
          </a:p>
          <a:p>
            <a:pPr lvl="2" algn="just"/>
            <a:r>
              <a:rPr lang="cs-CZ" altLang="cs-CZ" sz="2000" dirty="0"/>
              <a:t>slabá schopnost kombinace a usuzování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746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8A26A-0BE2-4B11-A74A-FEE509E9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STMP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397B6-68E0-4920-83A7-30A8ABC9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</a:p>
          <a:p>
            <a:pPr lvl="2" algn="just"/>
            <a:r>
              <a:rPr lang="cs-CZ" altLang="cs-CZ" sz="2000" dirty="0"/>
              <a:t>ve vývoji opožděná, agramatická, dyslálie přetrvává do dospělosti</a:t>
            </a:r>
          </a:p>
          <a:p>
            <a:pPr lvl="2" algn="just"/>
            <a:r>
              <a:rPr lang="cs-CZ" altLang="cs-CZ" sz="2000" dirty="0"/>
              <a:t>rozdíly mezi jednotlivci – velmi jednoduchá řeč (věty, slovní spojení) nebo pouze nonverbální komunikace s porozuměním základním verbálním instrukcím</a:t>
            </a:r>
          </a:p>
          <a:p>
            <a:pPr lvl="1" algn="just"/>
            <a:r>
              <a:rPr lang="cs-CZ" altLang="cs-CZ" sz="2000" b="1" dirty="0"/>
              <a:t>emotivita: </a:t>
            </a:r>
            <a:r>
              <a:rPr lang="cs-CZ" altLang="cs-CZ" sz="2000" dirty="0"/>
              <a:t>labilita, nevyrovnanost, infantilismus, dráždivost, výbušnost, afektivita, negativismus</a:t>
            </a:r>
          </a:p>
          <a:p>
            <a:pPr lvl="1" algn="just"/>
            <a:r>
              <a:rPr lang="cs-CZ" altLang="cs-CZ" sz="2000" b="1" dirty="0"/>
              <a:t>zařazení v povinné školní docházce: </a:t>
            </a:r>
            <a:r>
              <a:rPr lang="cs-CZ" altLang="cs-CZ" sz="2000" dirty="0"/>
              <a:t>základní škola, případně základní škola speciální</a:t>
            </a:r>
          </a:p>
          <a:p>
            <a:pPr lvl="1" algn="just"/>
            <a:r>
              <a:rPr lang="cs-CZ" altLang="cs-CZ" sz="2000" b="1" dirty="0"/>
              <a:t>profesní příprava: </a:t>
            </a:r>
            <a:r>
              <a:rPr lang="cs-CZ" altLang="cs-CZ" sz="2000" dirty="0"/>
              <a:t>praktická škola</a:t>
            </a:r>
          </a:p>
          <a:p>
            <a:pPr lvl="1" algn="just"/>
            <a:r>
              <a:rPr lang="cs-CZ" altLang="cs-CZ" sz="2000" b="1" dirty="0"/>
              <a:t>pracovní návyky a dovednosti: </a:t>
            </a:r>
          </a:p>
          <a:p>
            <a:pPr lvl="2" algn="just"/>
            <a:r>
              <a:rPr lang="cs-CZ" altLang="cs-CZ" sz="2000" dirty="0"/>
              <a:t>jednoduché pracovní zařazení s dohledem, chráněná pracoviště, pracovní místa zřízená pro OZP</a:t>
            </a:r>
          </a:p>
          <a:p>
            <a:pPr lvl="2" algn="just"/>
            <a:r>
              <a:rPr lang="cs-CZ" altLang="cs-CZ" sz="2000" dirty="0"/>
              <a:t>nejsou schopni samostatně řešit náročnější situace</a:t>
            </a:r>
          </a:p>
          <a:p>
            <a:pPr lvl="1" algn="just"/>
            <a:r>
              <a:rPr lang="cs-CZ" altLang="cs-CZ" sz="2000" b="1" dirty="0"/>
              <a:t>výskyt: </a:t>
            </a:r>
            <a:r>
              <a:rPr lang="cs-CZ" altLang="cs-CZ" sz="2000" dirty="0"/>
              <a:t>z celkového počtu jedinců s MP - 12 %, v populaci 0,4 %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1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70893-05DB-4E0D-BE89-BDA991E7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D235E-18C5-4E11-A315-13CF5020E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systémy klasifikace nemocí či duševních poruch</a:t>
            </a:r>
          </a:p>
          <a:p>
            <a:pPr lvl="1" algn="just"/>
            <a:r>
              <a:rPr lang="cs-CZ" altLang="cs-CZ" sz="2000" i="1" dirty="0"/>
              <a:t>Mezinárodní statistická klasifikace nemocí a přidružených zdravotních problémů - </a:t>
            </a:r>
            <a:r>
              <a:rPr lang="cs-CZ" altLang="cs-CZ" sz="2000" b="1" i="1" dirty="0"/>
              <a:t>MKN </a:t>
            </a:r>
            <a:r>
              <a:rPr lang="cs-CZ" altLang="cs-CZ" sz="2000" dirty="0"/>
              <a:t>(International </a:t>
            </a:r>
            <a:r>
              <a:rPr lang="cs-CZ" altLang="cs-CZ" sz="2000" dirty="0" err="1"/>
              <a:t>Statistical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Classification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Diseases</a:t>
            </a:r>
            <a:r>
              <a:rPr lang="cs-CZ" altLang="cs-CZ" sz="2000" dirty="0"/>
              <a:t> and </a:t>
            </a:r>
            <a:r>
              <a:rPr lang="cs-CZ" altLang="cs-CZ" sz="2000" dirty="0" err="1"/>
              <a:t>Related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Health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Problems</a:t>
            </a:r>
            <a:r>
              <a:rPr lang="cs-CZ" altLang="cs-CZ" sz="2000" dirty="0"/>
              <a:t> - ICD) </a:t>
            </a:r>
          </a:p>
          <a:p>
            <a:pPr lvl="1" algn="just"/>
            <a:r>
              <a:rPr lang="cs-CZ" altLang="cs-CZ" sz="2000" i="1" dirty="0"/>
              <a:t>Diagnostický a statistický manuál duševních poruch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Diagnostic</a:t>
            </a:r>
            <a:r>
              <a:rPr lang="cs-CZ" altLang="cs-CZ" sz="2000" dirty="0"/>
              <a:t> and </a:t>
            </a:r>
            <a:r>
              <a:rPr lang="cs-CZ" altLang="cs-CZ" sz="2000" dirty="0" err="1"/>
              <a:t>Statistical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Manual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Mental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Disorders</a:t>
            </a:r>
            <a:r>
              <a:rPr lang="cs-CZ" altLang="cs-CZ" sz="2000" dirty="0"/>
              <a:t> - </a:t>
            </a:r>
            <a:r>
              <a:rPr lang="cs-CZ" altLang="cs-CZ" sz="2000" b="1" dirty="0"/>
              <a:t>DSM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i="1" dirty="0"/>
              <a:t>Mezinárodní klasifikace funkčních schopností, postižení a zdraví - </a:t>
            </a:r>
            <a:r>
              <a:rPr lang="cs-CZ" altLang="cs-CZ" sz="2000" b="1" i="1" dirty="0"/>
              <a:t>MKF</a:t>
            </a:r>
            <a:r>
              <a:rPr lang="cs-CZ" altLang="cs-CZ" sz="2000" i="1" dirty="0"/>
              <a:t>  </a:t>
            </a:r>
            <a:r>
              <a:rPr lang="cs-CZ" altLang="cs-CZ" sz="2000" dirty="0"/>
              <a:t>(International </a:t>
            </a:r>
            <a:r>
              <a:rPr lang="cs-CZ" altLang="cs-CZ" sz="2000" dirty="0" err="1"/>
              <a:t>Classification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Functioning</a:t>
            </a:r>
            <a:r>
              <a:rPr lang="cs-CZ" altLang="cs-CZ" sz="2000" dirty="0"/>
              <a:t>, Disability and </a:t>
            </a:r>
            <a:r>
              <a:rPr lang="cs-CZ" altLang="cs-CZ" sz="2000" dirty="0" err="1"/>
              <a:t>Health</a:t>
            </a:r>
            <a:r>
              <a:rPr lang="cs-CZ" altLang="cs-CZ" sz="2000" dirty="0"/>
              <a:t> - ICF) 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b="1" u="sng" dirty="0"/>
              <a:t>klasifikace MP podle</a:t>
            </a:r>
          </a:p>
          <a:p>
            <a:pPr lvl="1" algn="just"/>
            <a:r>
              <a:rPr lang="cs-CZ" altLang="cs-CZ" sz="2000" dirty="0"/>
              <a:t>etiologie</a:t>
            </a:r>
          </a:p>
          <a:p>
            <a:pPr lvl="1" algn="just"/>
            <a:r>
              <a:rPr lang="cs-CZ" altLang="cs-CZ" sz="2000" dirty="0"/>
              <a:t>období, kdy MP došlo</a:t>
            </a:r>
          </a:p>
          <a:p>
            <a:pPr lvl="1" algn="just"/>
            <a:r>
              <a:rPr lang="cs-CZ" altLang="cs-CZ" sz="2000" dirty="0"/>
              <a:t>typu chování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05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005E6-D5C5-42FE-9B99-0128B46F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CA1A16-F274-43E2-8394-AD9F458C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Těžké mentální postižení - TMP (IQ 34-20)</a:t>
            </a:r>
          </a:p>
          <a:p>
            <a:pPr lvl="1" algn="just"/>
            <a:r>
              <a:rPr lang="cs-CZ" altLang="cs-CZ" sz="2000" b="1" dirty="0"/>
              <a:t>etiologie: </a:t>
            </a:r>
            <a:r>
              <a:rPr lang="cs-CZ" altLang="cs-CZ" sz="2000" dirty="0"/>
              <a:t>genetické příčiny i negenetické příčiny (poškození zárodečné buňky embrya, plodu, novorozence, malformace CNS - mikrocefalie, makrocefalie či infekce - zarděnky)</a:t>
            </a:r>
          </a:p>
          <a:p>
            <a:pPr lvl="1" algn="just"/>
            <a:r>
              <a:rPr lang="cs-CZ" altLang="cs-CZ" sz="2000" b="1" dirty="0"/>
              <a:t>přidružená postižení, onemocnění: </a:t>
            </a:r>
            <a:r>
              <a:rPr lang="cs-CZ" altLang="cs-CZ" sz="2000" dirty="0"/>
              <a:t>velmi častá tělesná i další postižení</a:t>
            </a:r>
          </a:p>
          <a:p>
            <a:pPr lvl="1" algn="just"/>
            <a:r>
              <a:rPr lang="cs-CZ" altLang="cs-CZ" sz="2000" b="1" dirty="0"/>
              <a:t>psychomotorický vývoj: </a:t>
            </a:r>
            <a:r>
              <a:rPr lang="cs-CZ" altLang="cs-CZ" sz="2000" dirty="0"/>
              <a:t>výrazně opožděn již v předškolním věku</a:t>
            </a:r>
          </a:p>
          <a:p>
            <a:pPr lvl="1" algn="just"/>
            <a:r>
              <a:rPr lang="cs-CZ" altLang="cs-CZ" sz="2000" b="1" dirty="0"/>
              <a:t>JM a HM: </a:t>
            </a:r>
            <a:r>
              <a:rPr lang="cs-CZ" altLang="cs-CZ" sz="2000" dirty="0"/>
              <a:t>značná pohybová neobratnost, dlouhodobé osvojování koordinace pohybů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dlouhodobým tréninkem lze osvojit základní hygienické návyky, někteří však nejsou schopni udržet tělesnou čistotu ani v dospělosti</a:t>
            </a:r>
          </a:p>
          <a:p>
            <a:pPr lvl="1" algn="just"/>
            <a:r>
              <a:rPr lang="cs-CZ" altLang="cs-CZ" sz="2000" b="1" dirty="0"/>
              <a:t>poznávací procesy: </a:t>
            </a:r>
          </a:p>
          <a:p>
            <a:pPr lvl="2" algn="just"/>
            <a:r>
              <a:rPr lang="cs-CZ" altLang="cs-CZ" sz="2000" dirty="0"/>
              <a:t>značné omezení vnímání, pozornosti a paměti </a:t>
            </a:r>
          </a:p>
          <a:p>
            <a:pPr lvl="2" algn="just"/>
            <a:r>
              <a:rPr lang="cs-CZ" altLang="cs-CZ" sz="2000" dirty="0"/>
              <a:t>poznávají blízké osoby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722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A77AC-60BF-483C-A87E-DA13F98D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43A1E-FB7C-44CC-B7D5-C65EB3FF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</a:p>
          <a:p>
            <a:pPr lvl="2" algn="just"/>
            <a:r>
              <a:rPr lang="cs-CZ" altLang="cs-CZ" sz="2000" dirty="0"/>
              <a:t>minimální rozvoj komunikativních dovedností, řeč omezena na jednotlivá slova, skřeky, často nevytvořena</a:t>
            </a:r>
          </a:p>
          <a:p>
            <a:pPr lvl="2" algn="just"/>
            <a:r>
              <a:rPr lang="cs-CZ" altLang="cs-CZ" sz="2000" dirty="0"/>
              <a:t>echolálie, perseverace (ulpívavé myšlení, opakování stejných slov)</a:t>
            </a:r>
          </a:p>
          <a:p>
            <a:pPr lvl="1" algn="just"/>
            <a:r>
              <a:rPr lang="cs-CZ" altLang="cs-CZ" sz="2000" b="1" dirty="0"/>
              <a:t>emotivita: </a:t>
            </a:r>
            <a:r>
              <a:rPr lang="cs-CZ" altLang="cs-CZ" sz="2000" dirty="0"/>
              <a:t>výrazné porušení afektivní sféry, nestálost nálad, impulzivita</a:t>
            </a:r>
          </a:p>
          <a:p>
            <a:pPr lvl="1" algn="just"/>
            <a:r>
              <a:rPr lang="cs-CZ" altLang="cs-CZ" sz="2000" b="1" dirty="0"/>
              <a:t>zařazení v povinné školní docházce: </a:t>
            </a:r>
            <a:r>
              <a:rPr lang="cs-CZ" altLang="cs-CZ" sz="2000" dirty="0"/>
              <a:t>základní škola speciální</a:t>
            </a:r>
          </a:p>
          <a:p>
            <a:pPr lvl="1" algn="just"/>
            <a:r>
              <a:rPr lang="cs-CZ" altLang="cs-CZ" sz="2000" b="1" dirty="0"/>
              <a:t>profesní příprava: </a:t>
            </a:r>
            <a:r>
              <a:rPr lang="cs-CZ" altLang="cs-CZ" sz="2000" dirty="0"/>
              <a:t>praktická škola, omezeno</a:t>
            </a:r>
          </a:p>
          <a:p>
            <a:pPr lvl="1" algn="just"/>
            <a:r>
              <a:rPr lang="cs-CZ" altLang="cs-CZ" sz="2000" b="1" dirty="0"/>
              <a:t>pracovní návyky a dovednosti: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při soustavné péči jsou schopni vykonávat jednoduché úkony</a:t>
            </a:r>
          </a:p>
          <a:p>
            <a:pPr lvl="2" algn="just"/>
            <a:r>
              <a:rPr lang="cs-CZ" altLang="cs-CZ" sz="2000" dirty="0"/>
              <a:t>potřeba celoživotní péče</a:t>
            </a:r>
          </a:p>
          <a:p>
            <a:pPr lvl="2" algn="just"/>
            <a:r>
              <a:rPr lang="cs-CZ" altLang="cs-CZ" sz="2000" dirty="0"/>
              <a:t>časté umístění v Domovech pro osoby se zdravotním postižením</a:t>
            </a:r>
          </a:p>
          <a:p>
            <a:pPr lvl="1" algn="just"/>
            <a:r>
              <a:rPr lang="cs-CZ" altLang="cs-CZ" sz="2000" b="1" dirty="0"/>
              <a:t>výskyt: </a:t>
            </a:r>
            <a:r>
              <a:rPr lang="cs-CZ" altLang="cs-CZ" sz="2000" dirty="0"/>
              <a:t>z celkového počtu jedinců s MP - 7 %, v populaci 0,3 %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447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F0CF4-9CB4-4C65-9EBA-0C5A9AEF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HMP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B305B-7EF6-4BFC-A8A1-121523798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altLang="cs-CZ" sz="2000" b="1" u="sng" dirty="0"/>
              <a:t>Hluboké mentální postižení - HMP (IQ 19 a níže)</a:t>
            </a:r>
          </a:p>
          <a:p>
            <a:pPr lvl="1" algn="just"/>
            <a:r>
              <a:rPr lang="cs-CZ" altLang="cs-CZ" sz="2000" b="1" dirty="0"/>
              <a:t>etiologie: </a:t>
            </a:r>
            <a:r>
              <a:rPr lang="cs-CZ" altLang="cs-CZ" sz="2000" dirty="0"/>
              <a:t>většinou organická</a:t>
            </a:r>
          </a:p>
          <a:p>
            <a:pPr lvl="1" algn="just"/>
            <a:r>
              <a:rPr lang="cs-CZ" altLang="cs-CZ" sz="2000" b="1" dirty="0"/>
              <a:t>přidružená postižení, onemocnění: </a:t>
            </a:r>
          </a:p>
          <a:p>
            <a:pPr lvl="2" algn="just"/>
            <a:r>
              <a:rPr lang="cs-CZ" altLang="cs-CZ" sz="2000" dirty="0"/>
              <a:t>běžná neurologická, smyslová a jiná tělesná postižení, časté jsou nejtěžší formy poruch autistického spektra, atypický autismus</a:t>
            </a:r>
          </a:p>
          <a:p>
            <a:pPr lvl="2" algn="just"/>
            <a:r>
              <a:rPr lang="cs-CZ" altLang="cs-CZ" sz="2000" dirty="0"/>
              <a:t>většina imobilní či omezena v pohybu</a:t>
            </a:r>
          </a:p>
          <a:p>
            <a:pPr lvl="2" algn="just"/>
            <a:r>
              <a:rPr lang="cs-CZ" altLang="cs-CZ" sz="2000" dirty="0"/>
              <a:t>stereotypní automatizmy</a:t>
            </a:r>
          </a:p>
          <a:p>
            <a:pPr lvl="1" algn="just"/>
            <a:r>
              <a:rPr lang="cs-CZ" altLang="cs-CZ" sz="2000" b="1" dirty="0"/>
              <a:t>poznávací procesy: </a:t>
            </a:r>
            <a:r>
              <a:rPr lang="cs-CZ" altLang="cs-CZ" sz="2000" dirty="0"/>
              <a:t>těžké omezení ve schopnosti porozumět požadavkům nebo instrukcím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inkontinence, neschopnost základní sebeobsluhy, vyžadují péči ve všech základních životních úkonech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573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DDF9F-0DDC-4327-877B-6A0163DF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HMP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6C67B1-F61C-40D9-9CBC-56E34AEDD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</a:p>
          <a:p>
            <a:pPr lvl="2" algn="just"/>
            <a:r>
              <a:rPr lang="cs-CZ" altLang="cs-CZ" sz="2000" dirty="0"/>
              <a:t>pouze rudimentární neverbální komunikace</a:t>
            </a:r>
          </a:p>
          <a:p>
            <a:pPr lvl="2" algn="just"/>
            <a:r>
              <a:rPr lang="cs-CZ" altLang="cs-CZ" sz="2000" dirty="0"/>
              <a:t>výkřiky, grimasy</a:t>
            </a:r>
          </a:p>
          <a:p>
            <a:pPr lvl="2" algn="just"/>
            <a:r>
              <a:rPr lang="cs-CZ" altLang="cs-CZ" sz="2000" dirty="0"/>
              <a:t>někdy lze dosáhnout porozumění základním požadavkům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zařazení v povinné školní docházce:</a:t>
            </a:r>
          </a:p>
          <a:p>
            <a:pPr lvl="2" algn="just"/>
            <a:r>
              <a:rPr lang="cs-CZ" altLang="cs-CZ" sz="2000" dirty="0"/>
              <a:t>základní škola speciální</a:t>
            </a:r>
          </a:p>
          <a:p>
            <a:pPr lvl="2" algn="just"/>
            <a:r>
              <a:rPr lang="cs-CZ" altLang="cs-CZ" sz="2000" dirty="0"/>
              <a:t>individuální vzdělávání (§ 40, § 42 školského zákona)</a:t>
            </a:r>
          </a:p>
          <a:p>
            <a:pPr lvl="2" algn="just"/>
            <a:r>
              <a:rPr lang="cs-CZ" altLang="cs-CZ" sz="2000" dirty="0"/>
              <a:t>využití momentů a terapií, které umožní přiblížení intrauterinního života</a:t>
            </a:r>
          </a:p>
          <a:p>
            <a:pPr lvl="1" algn="just"/>
            <a:r>
              <a:rPr lang="cs-CZ" altLang="cs-CZ" sz="2000" b="1" dirty="0"/>
              <a:t>emotivita:</a:t>
            </a:r>
            <a:r>
              <a:rPr lang="cs-CZ" altLang="cs-CZ" sz="2000" dirty="0"/>
              <a:t> </a:t>
            </a:r>
          </a:p>
          <a:p>
            <a:pPr lvl="2" algn="just"/>
            <a:r>
              <a:rPr lang="cs-CZ" altLang="cs-CZ" sz="2000" dirty="0"/>
              <a:t>totální poškození afektivní sféry</a:t>
            </a:r>
          </a:p>
          <a:p>
            <a:pPr lvl="2" algn="just"/>
            <a:r>
              <a:rPr lang="cs-CZ" altLang="cs-CZ" sz="2000" dirty="0"/>
              <a:t>sebepoškozování </a:t>
            </a:r>
          </a:p>
          <a:p>
            <a:pPr lvl="2" algn="just"/>
            <a:r>
              <a:rPr lang="cs-CZ" altLang="cs-CZ" sz="2000" dirty="0"/>
              <a:t>nedožívají se vysokého věku</a:t>
            </a:r>
          </a:p>
          <a:p>
            <a:pPr lvl="1" algn="just"/>
            <a:r>
              <a:rPr lang="cs-CZ" altLang="cs-CZ" sz="2000" b="1" dirty="0"/>
              <a:t>výskyt:</a:t>
            </a:r>
            <a:r>
              <a:rPr lang="cs-CZ" altLang="cs-CZ" sz="2000" dirty="0"/>
              <a:t> z celkového počtu jedinců s MP - 1 %, v populaci 0,2 %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756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F77FB8-5982-493C-BE0A-A318C79C5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F54F75-BC7F-4C55-913D-FD514597D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Jiné mentální postižení</a:t>
            </a:r>
          </a:p>
          <a:p>
            <a:pPr lvl="1" algn="just"/>
            <a:r>
              <a:rPr lang="cs-CZ" altLang="cs-CZ" sz="2000" dirty="0"/>
              <a:t>stanovení stupně MP je nesnadné pro přidružené senzorické, somatické postižení, těžké poruchy chování, pro autismus</a:t>
            </a:r>
          </a:p>
          <a:p>
            <a:pPr lvl="1" algn="just"/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algn="just"/>
            <a:r>
              <a:rPr lang="cs-CZ" altLang="cs-CZ" sz="2000" b="1" u="sng" dirty="0"/>
              <a:t>Nespecifikované mentální postižení</a:t>
            </a:r>
          </a:p>
          <a:p>
            <a:pPr lvl="1" algn="just"/>
            <a:r>
              <a:rPr lang="cs-CZ" altLang="cs-CZ" sz="2000" dirty="0"/>
              <a:t>mentální postižení je prokázané, není však dostatek informací pro zařazení osoby do některého z uvedených stupňů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21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F4436-47BE-4141-AECD-EEB312F6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7D04C-7642-4392-9F2D-79D829D1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Mezinárodní statistická klasifikace nemocí a přidružených zdravotních problémů – MKN </a:t>
            </a:r>
            <a:r>
              <a:rPr lang="cs-CZ" altLang="cs-CZ" sz="2000" i="1" u="sng" dirty="0"/>
              <a:t>(International </a:t>
            </a:r>
            <a:r>
              <a:rPr lang="cs-CZ" altLang="cs-CZ" sz="2000" i="1" u="sng" dirty="0" err="1"/>
              <a:t>Statistical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Classification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Diseases</a:t>
            </a:r>
            <a:r>
              <a:rPr lang="cs-CZ" altLang="cs-CZ" sz="2000" i="1" u="sng" dirty="0"/>
              <a:t> and </a:t>
            </a:r>
            <a:r>
              <a:rPr lang="cs-CZ" altLang="cs-CZ" sz="2000" i="1" u="sng" dirty="0" err="1"/>
              <a:t>Related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Health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Problems</a:t>
            </a:r>
            <a:r>
              <a:rPr lang="cs-CZ" altLang="cs-CZ" sz="2000" i="1" u="sng" dirty="0"/>
              <a:t> – ICD)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dirty="0"/>
              <a:t>v současné době platí desátá revize (MKN – 10, ICD – 10)</a:t>
            </a:r>
          </a:p>
          <a:p>
            <a:pPr lvl="1" algn="just">
              <a:buFont typeface="Arial" panose="020B0604020202020204" pitchFamily="34" charset="0"/>
              <a:buNone/>
            </a:pPr>
            <a:endParaRPr lang="cs-CZ" altLang="cs-CZ" sz="2000" dirty="0"/>
          </a:p>
          <a:p>
            <a:pPr lvl="1" algn="just"/>
            <a:r>
              <a:rPr lang="cs-CZ" altLang="cs-CZ" sz="2000" dirty="0"/>
              <a:t>vydána v roce 1992, s platností od 1. 1. 1993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mentální retardace je zařazena v </a:t>
            </a:r>
            <a:r>
              <a:rPr lang="cs-CZ" altLang="cs-CZ" sz="2000" b="1" dirty="0"/>
              <a:t>kapitole V: Poruchy duševní a poruchy chování</a:t>
            </a:r>
            <a:r>
              <a:rPr lang="cs-CZ" altLang="cs-CZ" sz="2000" dirty="0"/>
              <a:t>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obor Psychiatrie</a:t>
            </a:r>
            <a:r>
              <a:rPr lang="cs-CZ" altLang="cs-CZ" sz="2000" b="1" dirty="0"/>
              <a:t> F00 - F99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94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9A54E-905D-45D6-8CFE-0C6E0EF7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195F6988-FDB2-4468-94B7-D3D917871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u="sng" dirty="0">
                <a:hlinkClick r:id="rId2"/>
              </a:rPr>
              <a:t>Světová zdravotnická organizace (WHO)</a:t>
            </a:r>
            <a:r>
              <a:rPr lang="cs-CZ" sz="2400" dirty="0"/>
              <a:t> připravila </a:t>
            </a:r>
            <a:r>
              <a:rPr lang="cs-CZ" sz="2400" b="1" dirty="0"/>
              <a:t>11. revizi </a:t>
            </a:r>
            <a:r>
              <a:rPr lang="cs-CZ" sz="2400" b="1" u="sng" dirty="0">
                <a:hlinkClick r:id="rId3"/>
              </a:rPr>
              <a:t>MKN</a:t>
            </a:r>
            <a:r>
              <a:rPr lang="cs-CZ" sz="2400" dirty="0"/>
              <a:t>, která byla schválena na 72. Světovém zdravotnickém zasedání v květnu 2019 a vstoupila v platnost dne 1. ledna 2022 s pětiletým přechodným obdobím.</a:t>
            </a:r>
          </a:p>
          <a:p>
            <a:r>
              <a:rPr lang="cs-CZ" sz="2400" dirty="0"/>
              <a:t>Přijetím </a:t>
            </a:r>
            <a:r>
              <a:rPr lang="cs-CZ" sz="2400" b="1" dirty="0"/>
              <a:t>11. revize MKN </a:t>
            </a:r>
            <a:r>
              <a:rPr lang="cs-CZ" sz="2400" dirty="0"/>
              <a:t>byla navržena změna u diagnóz F70 – F79, termín mentální retardace je nahrazen pojmem </a:t>
            </a:r>
            <a:r>
              <a:rPr lang="cs-CZ" sz="2400" b="1" dirty="0"/>
              <a:t>poruchy intelektového vývoje</a:t>
            </a:r>
            <a:r>
              <a:rPr lang="cs-CZ" sz="2400" dirty="0"/>
              <a:t> (</a:t>
            </a:r>
            <a:r>
              <a:rPr lang="cs-CZ" sz="2400" dirty="0" err="1"/>
              <a:t>Disorders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intellectual</a:t>
            </a:r>
            <a:r>
              <a:rPr lang="cs-CZ" sz="2400" dirty="0"/>
              <a:t> </a:t>
            </a:r>
            <a:r>
              <a:rPr lang="cs-CZ" sz="2400" dirty="0" err="1"/>
              <a:t>develoent</a:t>
            </a:r>
            <a:r>
              <a:rPr lang="cs-CZ" sz="2400" dirty="0"/>
              <a:t>).</a:t>
            </a:r>
          </a:p>
          <a:p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Pojem </a:t>
            </a: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poruchy intelektového vývoje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(neoficiální překlad anglické verze MKN-11, česká verze není v současné době k dispozici) je termín, který se zřejmě bude používat v oblasti speciální pedagogiky u osob, které budou vykazovat neschopnost dosáhnout odpovídajícího stupně intelektového vývoje (méně než 70 % normy) i při přijatelném způsobu edukační stimulace. </a:t>
            </a:r>
            <a:endParaRPr lang="cs-CZ" altLang="cs-CZ" sz="3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94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7EABB-85D0-4BF7-852D-96DEFA036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E1F7BEF-9F33-44CC-9A5D-2AF4BBE59F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326397"/>
              </p:ext>
            </p:extLst>
          </p:nvPr>
        </p:nvGraphicFramePr>
        <p:xfrm>
          <a:off x="2227739" y="1770078"/>
          <a:ext cx="5496560" cy="2676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96560">
                  <a:extLst>
                    <a:ext uri="{9D8B030D-6E8A-4147-A177-3AD203B41FA5}">
                      <a16:colId xmlns:a16="http://schemas.microsoft.com/office/drawing/2014/main" val="2351797698"/>
                    </a:ext>
                  </a:extLst>
                </a:gridCol>
              </a:tblGrid>
              <a:tr h="2676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06 MENTAL, BEHAVIOURAL OR NEURODEVELOPMENTAL DISORDERS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</a:rPr>
                        <a:t>Neurodevelopmental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disorders</a:t>
                      </a:r>
                      <a:r>
                        <a:rPr lang="cs-CZ" sz="1200" dirty="0">
                          <a:effectLst/>
                        </a:rPr>
                        <a:t> (</a:t>
                      </a:r>
                      <a:r>
                        <a:rPr lang="cs-CZ" sz="1200" dirty="0" err="1">
                          <a:effectLst/>
                        </a:rPr>
                        <a:t>Neurovývojové</a:t>
                      </a:r>
                      <a:r>
                        <a:rPr lang="cs-CZ" sz="1200" dirty="0">
                          <a:effectLst/>
                        </a:rPr>
                        <a:t> poruchy)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 </a:t>
                      </a:r>
                      <a:r>
                        <a:rPr lang="cs-CZ" sz="1200" dirty="0" err="1">
                          <a:effectLst/>
                        </a:rPr>
                        <a:t>Disorders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 (Poruchy intelektového vývoje – dále PIV)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6A00.0 </a:t>
                      </a:r>
                      <a:r>
                        <a:rPr lang="cs-CZ" sz="1200" dirty="0" err="1">
                          <a:effectLst/>
                        </a:rPr>
                        <a:t>Disorder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mild</a:t>
                      </a:r>
                      <a:r>
                        <a:rPr lang="cs-CZ" sz="1200" dirty="0">
                          <a:effectLst/>
                        </a:rPr>
                        <a:t> (PIV lehké)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6A00.1 </a:t>
                      </a:r>
                      <a:r>
                        <a:rPr lang="cs-CZ" sz="1200" dirty="0" err="1">
                          <a:effectLst/>
                        </a:rPr>
                        <a:t>Disorder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moderate</a:t>
                      </a:r>
                      <a:r>
                        <a:rPr lang="cs-CZ" sz="1200" dirty="0">
                          <a:effectLst/>
                        </a:rPr>
                        <a:t> (PIV středně těžké)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6A00.2 </a:t>
                      </a:r>
                      <a:r>
                        <a:rPr lang="cs-CZ" sz="1200" dirty="0" err="1">
                          <a:effectLst/>
                        </a:rPr>
                        <a:t>Disorder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, severe (PIV těžké)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6A00.3 </a:t>
                      </a:r>
                      <a:r>
                        <a:rPr lang="cs-CZ" sz="1200" dirty="0" err="1">
                          <a:effectLst/>
                        </a:rPr>
                        <a:t>Disorder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profound</a:t>
                      </a:r>
                      <a:r>
                        <a:rPr lang="cs-CZ" sz="1200" dirty="0">
                          <a:effectLst/>
                        </a:rPr>
                        <a:t> (PIV hluboké)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6A00.4 </a:t>
                      </a:r>
                      <a:r>
                        <a:rPr lang="cs-CZ" sz="1200" dirty="0" err="1">
                          <a:effectLst/>
                        </a:rPr>
                        <a:t>Disorder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provision</a:t>
                      </a:r>
                      <a:r>
                        <a:rPr lang="cs-CZ" sz="1200" dirty="0">
                          <a:effectLst/>
                        </a:rPr>
                        <a:t> (PIV jiné)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6A00.Z </a:t>
                      </a:r>
                      <a:r>
                        <a:rPr lang="cs-CZ" sz="1200" dirty="0" err="1">
                          <a:effectLst/>
                        </a:rPr>
                        <a:t>Disorder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unspecified</a:t>
                      </a:r>
                      <a:r>
                        <a:rPr lang="cs-CZ" sz="1200" dirty="0">
                          <a:effectLst/>
                        </a:rPr>
                        <a:t> (PIV nespecifikované)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399538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09133CA-CFE5-4FF4-9951-AA64A746E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2296" y="120878"/>
            <a:ext cx="367408" cy="21544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203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87B1A-6EE9-4619-B3C1-AF08898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BBC9B-B5C7-4BAB-9973-FA1AC15B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altLang="cs-CZ" sz="2200" b="1" dirty="0"/>
              <a:t>kvantitativní hledisko:</a:t>
            </a:r>
          </a:p>
          <a:p>
            <a:pPr lvl="1" algn="just"/>
            <a:r>
              <a:rPr lang="cs-CZ" altLang="cs-CZ" sz="2200" i="1" dirty="0"/>
              <a:t>druh postižení </a:t>
            </a:r>
          </a:p>
          <a:p>
            <a:pPr lvl="2" algn="just"/>
            <a:r>
              <a:rPr lang="cs-CZ" altLang="cs-CZ" sz="2200" dirty="0"/>
              <a:t>F70 - F79 Mentální retardace </a:t>
            </a:r>
          </a:p>
          <a:p>
            <a:pPr lvl="1" algn="just"/>
            <a:r>
              <a:rPr lang="cs-CZ" altLang="cs-CZ" sz="2200" i="1" dirty="0"/>
              <a:t>stupeň postižení </a:t>
            </a:r>
          </a:p>
          <a:p>
            <a:pPr lvl="2" algn="just"/>
            <a:r>
              <a:rPr lang="cs-CZ" altLang="cs-CZ" sz="2200" dirty="0"/>
              <a:t>F 70 Lehká mentální retardace (dříve debilita) </a:t>
            </a:r>
          </a:p>
          <a:p>
            <a:pPr lvl="2" algn="just"/>
            <a:r>
              <a:rPr lang="cs-CZ" altLang="cs-CZ" sz="2200" dirty="0"/>
              <a:t>F 71 Středně těžká mentální retardace (dříve imbecilita)</a:t>
            </a:r>
          </a:p>
          <a:p>
            <a:pPr lvl="2" algn="just"/>
            <a:r>
              <a:rPr lang="cs-CZ" altLang="cs-CZ" sz="2200" dirty="0"/>
              <a:t>F 72 Těžká mentální retardace (dříve idiocie prostá)</a:t>
            </a:r>
          </a:p>
          <a:p>
            <a:pPr lvl="2" algn="just"/>
            <a:r>
              <a:rPr lang="cs-CZ" altLang="cs-CZ" sz="2200" dirty="0"/>
              <a:t>F 73 Hluboká mentální retardace (dříve idiocie hluboká) </a:t>
            </a:r>
          </a:p>
          <a:p>
            <a:pPr lvl="2" algn="just"/>
            <a:r>
              <a:rPr lang="cs-CZ" altLang="cs-CZ" sz="2200" dirty="0"/>
              <a:t>F 78 Jiná mentální retardace </a:t>
            </a:r>
          </a:p>
          <a:p>
            <a:pPr lvl="2" algn="just"/>
            <a:r>
              <a:rPr lang="cs-CZ" altLang="cs-CZ" sz="2200" dirty="0"/>
              <a:t>F 79 Nespecifikovaná mentální retardace </a:t>
            </a:r>
          </a:p>
          <a:p>
            <a:pPr lvl="1" algn="just"/>
            <a:r>
              <a:rPr lang="cs-CZ" altLang="cs-CZ" sz="2200" i="1" dirty="0"/>
              <a:t>typ postižení (viz klasifikace MP podle typu chování) </a:t>
            </a:r>
          </a:p>
          <a:p>
            <a:pPr lvl="2" algn="just"/>
            <a:r>
              <a:rPr lang="cs-CZ" altLang="cs-CZ" sz="2200" dirty="0" err="1"/>
              <a:t>eretický</a:t>
            </a:r>
            <a:r>
              <a:rPr lang="cs-CZ" altLang="cs-CZ" sz="2200" dirty="0"/>
              <a:t> (nepokojný, dráždivý, </a:t>
            </a:r>
            <a:r>
              <a:rPr lang="cs-CZ" altLang="cs-CZ" sz="2200" dirty="0" err="1"/>
              <a:t>instabilní</a:t>
            </a:r>
            <a:r>
              <a:rPr lang="cs-CZ" altLang="cs-CZ" sz="2200" dirty="0"/>
              <a:t>)</a:t>
            </a:r>
          </a:p>
          <a:p>
            <a:pPr lvl="2" algn="just"/>
            <a:r>
              <a:rPr lang="cs-CZ" altLang="cs-CZ" sz="2200" dirty="0"/>
              <a:t>torpidní (apatický, netečný, strnulý) </a:t>
            </a:r>
          </a:p>
          <a:p>
            <a:pPr lvl="2" algn="just"/>
            <a:r>
              <a:rPr lang="cs-CZ" altLang="cs-CZ" sz="2200" dirty="0"/>
              <a:t>nevyhraněný </a:t>
            </a:r>
            <a:endParaRPr lang="cs-CZ" altLang="cs-CZ" sz="2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50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259A-027F-4827-B31A-43323A45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CC77C-A135-4670-9977-EA9B367D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dirty="0"/>
              <a:t>kvalitativní hledisko: 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inteligenční kvocient (IQ) je ovlivňován neintelektovými jevy: </a:t>
            </a:r>
          </a:p>
          <a:p>
            <a:pPr lvl="2" algn="just"/>
            <a:r>
              <a:rPr lang="cs-CZ" altLang="cs-CZ" sz="2000" dirty="0"/>
              <a:t>adaptace, neklid</a:t>
            </a:r>
          </a:p>
          <a:p>
            <a:pPr lvl="2" algn="just"/>
            <a:r>
              <a:rPr lang="cs-CZ" altLang="cs-CZ" sz="2000" dirty="0"/>
              <a:t>zájem</a:t>
            </a:r>
          </a:p>
          <a:p>
            <a:pPr lvl="2" algn="just"/>
            <a:r>
              <a:rPr lang="cs-CZ" altLang="cs-CZ" sz="2000" dirty="0"/>
              <a:t>zvídavost, aktivace, osobní tempo</a:t>
            </a:r>
          </a:p>
          <a:p>
            <a:pPr lvl="2" algn="just"/>
            <a:r>
              <a:rPr lang="cs-CZ" altLang="cs-CZ" sz="2000" dirty="0"/>
              <a:t>pozornost, paměť</a:t>
            </a:r>
          </a:p>
          <a:p>
            <a:pPr lvl="2" algn="just"/>
            <a:r>
              <a:rPr lang="cs-CZ" altLang="cs-CZ" sz="2000" dirty="0"/>
              <a:t>schopnost nápodoby</a:t>
            </a:r>
          </a:p>
          <a:p>
            <a:pPr lvl="2" algn="just"/>
            <a:r>
              <a:rPr lang="cs-CZ" altLang="cs-CZ" sz="2000" dirty="0"/>
              <a:t>schopnost motivace</a:t>
            </a:r>
          </a:p>
          <a:p>
            <a:pPr lvl="2" algn="just"/>
            <a:r>
              <a:rPr lang="cs-CZ" altLang="cs-CZ" sz="2000" dirty="0"/>
              <a:t>řečový projev</a:t>
            </a:r>
          </a:p>
          <a:p>
            <a:pPr lvl="2" algn="just"/>
            <a:r>
              <a:rPr lang="cs-CZ" altLang="cs-CZ" sz="2000" dirty="0"/>
              <a:t>emoční stabilita, preferovaný způsob řešení problémů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cs-CZ" altLang="cs-CZ" sz="2000" b="1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b="1" dirty="0"/>
              <a:t>dané faktory vyjadřují míru využitelnosti zachované inteligence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CA663-E194-4CC9-BE61-76C635F1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82C266-5AE1-4954-8795-4D04B577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Diagnostický a statistický manuál duševních poruch </a:t>
            </a:r>
            <a:r>
              <a:rPr lang="cs-CZ" altLang="cs-CZ" sz="2000" i="1" u="sng" dirty="0"/>
              <a:t>(</a:t>
            </a:r>
            <a:r>
              <a:rPr lang="cs-CZ" altLang="cs-CZ" sz="2000" i="1" u="sng" dirty="0" err="1"/>
              <a:t>Diagnostic</a:t>
            </a:r>
            <a:r>
              <a:rPr lang="cs-CZ" altLang="cs-CZ" sz="2000" i="1" u="sng" dirty="0"/>
              <a:t> and </a:t>
            </a:r>
            <a:r>
              <a:rPr lang="cs-CZ" altLang="cs-CZ" sz="2000" i="1" u="sng" dirty="0" err="1"/>
              <a:t>Statistical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Manual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Mental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Disorders</a:t>
            </a:r>
            <a:r>
              <a:rPr lang="cs-CZ" altLang="cs-CZ" sz="2000" i="1" u="sng" dirty="0"/>
              <a:t> – </a:t>
            </a:r>
            <a:r>
              <a:rPr lang="cs-CZ" altLang="cs-CZ" sz="2000" b="1" i="1" u="sng" dirty="0"/>
              <a:t>DSM</a:t>
            </a:r>
            <a:r>
              <a:rPr lang="cs-CZ" altLang="cs-CZ" sz="2000" i="1" u="sng" dirty="0"/>
              <a:t>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klasifikace duševních poruch užívaná ve Spojených státech</a:t>
            </a:r>
          </a:p>
          <a:p>
            <a:pPr lvl="1" algn="just"/>
            <a:r>
              <a:rPr lang="cs-CZ" altLang="cs-CZ" sz="2000" dirty="0"/>
              <a:t>DSM vydává Americká psychiatrická asociace (APA)</a:t>
            </a:r>
          </a:p>
          <a:p>
            <a:pPr lvl="1" algn="just"/>
            <a:r>
              <a:rPr lang="cs-CZ" altLang="cs-CZ" sz="2000" dirty="0"/>
              <a:t>v roce 2000 byla publikována revize DSM-IV pod označením DSM-IV-TR (Text </a:t>
            </a:r>
            <a:r>
              <a:rPr lang="cs-CZ" altLang="cs-CZ" sz="2000" dirty="0" err="1"/>
              <a:t>revision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dirty="0"/>
              <a:t>v současné době platí pátá verze Diagnostického a statistického manuálu duševních poruch (DSM-5)</a:t>
            </a:r>
          </a:p>
          <a:p>
            <a:pPr lvl="1" algn="just"/>
            <a:r>
              <a:rPr lang="cs-CZ" altLang="cs-CZ" sz="2000" dirty="0"/>
              <a:t>mentální postižení patří podle DSM-5 mezi </a:t>
            </a:r>
            <a:r>
              <a:rPr lang="cs-CZ" altLang="cs-CZ" sz="2000" b="1" dirty="0" err="1"/>
              <a:t>neurovývojové</a:t>
            </a:r>
            <a:r>
              <a:rPr lang="cs-CZ" altLang="cs-CZ" sz="2000" b="1" dirty="0"/>
              <a:t> poruchy</a:t>
            </a:r>
          </a:p>
          <a:p>
            <a:pPr lvl="1" algn="just"/>
            <a:r>
              <a:rPr lang="cs-CZ" altLang="cs-CZ" sz="2000" b="1" dirty="0"/>
              <a:t>Mentální postižení </a:t>
            </a:r>
            <a:r>
              <a:rPr lang="cs-CZ" altLang="cs-CZ" sz="2000" dirty="0"/>
              <a:t>(Lehké mentální postižení-317, Středně těžké mentální postižení-318.0, Těžké mentální postižení-318.1, Hluboké mentální postižení-318.2)</a:t>
            </a:r>
          </a:p>
          <a:p>
            <a:pPr lvl="1" algn="just"/>
            <a:r>
              <a:rPr lang="cs-CZ" altLang="cs-CZ" sz="2000" b="1" dirty="0"/>
              <a:t>315.8 Celkové opoždění vývoje</a:t>
            </a:r>
          </a:p>
          <a:p>
            <a:pPr lvl="1" algn="just"/>
            <a:r>
              <a:rPr lang="cs-CZ" altLang="cs-CZ" sz="2000" b="1" dirty="0"/>
              <a:t>319 Nespecifikované mentální postižení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4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09CD6-A3E2-4A8E-BC38-9D8EDFBE4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9CCCF8-571E-474A-8180-2E73CB1C3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Mezinárodní klasifikace funkčních schopností, postižení a zdraví – MKF </a:t>
            </a:r>
            <a:r>
              <a:rPr lang="cs-CZ" altLang="cs-CZ" sz="2000" i="1" u="sng" dirty="0"/>
              <a:t>(International </a:t>
            </a:r>
            <a:r>
              <a:rPr lang="cs-CZ" altLang="cs-CZ" sz="2000" i="1" u="sng" dirty="0" err="1"/>
              <a:t>Classification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Functioning</a:t>
            </a:r>
            <a:r>
              <a:rPr lang="cs-CZ" altLang="cs-CZ" sz="2000" i="1" u="sng" dirty="0"/>
              <a:t>, Disability and </a:t>
            </a:r>
            <a:r>
              <a:rPr lang="cs-CZ" altLang="cs-CZ" sz="2000" i="1" u="sng" dirty="0" err="1"/>
              <a:t>Health</a:t>
            </a:r>
            <a:r>
              <a:rPr lang="cs-CZ" altLang="cs-CZ" sz="2000" i="1" u="sng" dirty="0"/>
              <a:t> – ICF)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schválena všemi členskými zeměmi WHO v roce 2001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podává nový pohled na pojmy „zdraví“ a „postižení“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bere v úvahu sociální aspekty postižení, na něhož nepohlíží pouze jako na medicínskou či biologickou poruchu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bere v úvahu faktory životního prostředí, které ovlivňují člověka a jeho fungování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54165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</TotalTime>
  <Words>2174</Words>
  <Application>Microsoft Office PowerPoint</Application>
  <PresentationFormat>Širokoúhlá obrazovka</PresentationFormat>
  <Paragraphs>224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Wingdings</vt:lpstr>
      <vt:lpstr>Wingdings 3</vt:lpstr>
      <vt:lpstr>Fazeta</vt:lpstr>
      <vt:lpstr>Psychopedie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Charakteristika jednotlivých stupňů mentálního postižení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STMP</vt:lpstr>
      <vt:lpstr>Charakteristika jednotlivých stupňů mentálního postižení - STMP</vt:lpstr>
      <vt:lpstr>Charakteristika jednotlivých stupňů mentálního postižení - STMP</vt:lpstr>
      <vt:lpstr>Charakteristika jednotlivých stupňů mentálního postižení - TMP</vt:lpstr>
      <vt:lpstr>Charakteristika jednotlivých stupňů mentálního postižení - TMP</vt:lpstr>
      <vt:lpstr>Charakteristika jednotlivých stupňů mentálního postižení - HMP</vt:lpstr>
      <vt:lpstr>Charakteristika jednotlivých stupňů mentálního postižení - HMP</vt:lpstr>
      <vt:lpstr>Charakteristika jednotlivých stupňů mentálního postižení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Psychopedie</dc:title>
  <dc:creator>Petr Pipek</dc:creator>
  <cp:lastModifiedBy>Jarmila Pipeková</cp:lastModifiedBy>
  <cp:revision>15</cp:revision>
  <dcterms:created xsi:type="dcterms:W3CDTF">2021-02-24T08:42:34Z</dcterms:created>
  <dcterms:modified xsi:type="dcterms:W3CDTF">2023-03-25T08:54:29Z</dcterms:modified>
</cp:coreProperties>
</file>