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sz="2800" b="1" dirty="0">
                <a:solidFill>
                  <a:srgbClr val="00B050"/>
                </a:solidFill>
              </a:rPr>
              <a:t>LEGISLATIVA TÝKAJÍCÍ SE ŠKOLSKÉ PROBLEMATIKY VZDĚLÁVÁNÍ ŽÁKŮ S MENTÁLNÍM POSTIŽENÍM</a:t>
            </a: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42010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b="1" dirty="0"/>
              <a:t>§ 16a ŠZ Poradenská pomoc školského poradenského zařízení</a:t>
            </a:r>
            <a:br>
              <a:rPr lang="cs-CZ" alt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cs-CZ" altLang="cs-CZ" sz="2000" dirty="0"/>
              <a:t>v </a:t>
            </a:r>
            <a:r>
              <a:rPr lang="cs-CZ" altLang="cs-CZ" sz="2000" b="1" dirty="0"/>
              <a:t>doporučení</a:t>
            </a:r>
            <a:r>
              <a:rPr lang="cs-CZ" altLang="cs-CZ" sz="2000" dirty="0"/>
              <a:t> uvede závěry vyšetření a podpůrná opatření prvního až pátého stupně, která odpovídají zjištěným speciálním vzdělávacím potřebám a možnostem dítěte, žáka nebo studenta, a to včetně možných kombinací a variant podpůrných opatření a způsobu a pravidel jejich použití při vzdělávání</a:t>
            </a:r>
          </a:p>
          <a:p>
            <a:pPr lvl="1" algn="just"/>
            <a:r>
              <a:rPr lang="cs-CZ" altLang="cs-CZ" sz="2000" dirty="0"/>
              <a:t>školské poradenské zařízení poskytuje zprávu a doporučení tomu, komu je poskytována poradenská pomoc</a:t>
            </a:r>
          </a:p>
          <a:p>
            <a:pPr lvl="1" algn="just"/>
            <a:r>
              <a:rPr lang="cs-CZ" altLang="cs-CZ" sz="2000" dirty="0"/>
              <a:t>škole nebo školskému zařízení, v němž se dítě, žák nebo student vzdělává, poskytuje pouze doporučení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2888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/>
              <a:t>Katalogy podpůrných opatření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altLang="cs-CZ" sz="2000" dirty="0"/>
              <a:t>projektový tým odborníků z Univerzity Palackého v Olomouci a z neziskových organizací vytvořil v roce 2015 moduly </a:t>
            </a:r>
            <a:r>
              <a:rPr lang="cs-CZ" altLang="cs-CZ" sz="2000" b="1" dirty="0"/>
              <a:t>„Katalogy podpůrných opatření“</a:t>
            </a:r>
            <a:r>
              <a:rPr lang="cs-CZ" altLang="cs-CZ" sz="2000" dirty="0"/>
              <a:t>, které reagují na změny ve školském zákoně</a:t>
            </a:r>
          </a:p>
          <a:p>
            <a:pPr algn="just"/>
            <a:r>
              <a:rPr lang="cs-CZ" altLang="cs-CZ" sz="2000" dirty="0"/>
              <a:t>zaměřují se na dopady, které postižení nebo znevýhodnění přináší do vzdělání a právě na tyto potřeby reagují podpůrná opatření, která jsou členěna do </a:t>
            </a:r>
            <a:r>
              <a:rPr lang="cs-CZ" altLang="cs-CZ" sz="2000" b="1" dirty="0"/>
              <a:t>5 stupňů podpory </a:t>
            </a:r>
            <a:endParaRPr lang="cs-CZ" altLang="cs-CZ" sz="2000" dirty="0"/>
          </a:p>
          <a:p>
            <a:pPr algn="just"/>
            <a:r>
              <a:rPr lang="cs-CZ" altLang="cs-CZ" sz="2000" dirty="0"/>
              <a:t>podpůrná opatření jsou v katalogu rozčleněna</a:t>
            </a:r>
            <a:r>
              <a:rPr lang="cs-CZ" altLang="cs-CZ" sz="2000" b="1" dirty="0"/>
              <a:t> </a:t>
            </a:r>
            <a:r>
              <a:rPr lang="cs-CZ" altLang="cs-CZ" sz="2000" dirty="0"/>
              <a:t>podle svého charakteru do:</a:t>
            </a:r>
            <a:endParaRPr lang="cs-CZ" altLang="cs-CZ" sz="2000" b="1" dirty="0"/>
          </a:p>
          <a:p>
            <a:pPr lvl="1" algn="just"/>
            <a:r>
              <a:rPr lang="cs-CZ" altLang="cs-CZ" sz="2000" b="1" dirty="0"/>
              <a:t>10 věcných kategorií </a:t>
            </a:r>
            <a:r>
              <a:rPr lang="cs-CZ" altLang="cs-CZ" sz="2000" dirty="0"/>
              <a:t>(organizace výuky, modifikace výukových metod a forem, intervence, pomůcky, úpravy obsahu vzdělávání, hodnocení, příprava na výuku, sociální a zdravotní podpora, práce s třídním kolektivem, úprava prostředí) </a:t>
            </a:r>
            <a:endParaRPr lang="cs-CZ" altLang="cs-CZ" sz="2000" b="1" dirty="0"/>
          </a:p>
          <a:p>
            <a:pPr lvl="1" algn="just"/>
            <a:r>
              <a:rPr lang="cs-CZ" altLang="cs-CZ" sz="2000" b="1" dirty="0"/>
              <a:t>jedné oblasti </a:t>
            </a:r>
            <a:r>
              <a:rPr lang="cs-CZ" altLang="cs-CZ" sz="2000" dirty="0"/>
              <a:t>organizačního a personálního zabezpečení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390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2800" b="1" u="sng" dirty="0"/>
              <a:t>vyhláška č. 72/2005 Sb., o poskytování poradenských služeb ve školách a školských poradenských zařízeních</a:t>
            </a:r>
            <a:br>
              <a:rPr lang="cs-CZ" altLang="cs-CZ" sz="2800" b="1" u="sng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just"/>
            <a:r>
              <a:rPr lang="cs-CZ" altLang="cs-CZ" sz="2000" b="1" dirty="0"/>
              <a:t>§ 1 Poskytování poradenských služeb: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dětem, žákům, studentům, zákonným zástupcům, školám a školským zařízením – bezplatně</a:t>
            </a:r>
            <a:endParaRPr lang="cs-CZ" altLang="cs-CZ" sz="2000" b="1" dirty="0"/>
          </a:p>
          <a:p>
            <a:pPr lvl="1" algn="just"/>
            <a:r>
              <a:rPr lang="cs-CZ" altLang="cs-CZ" sz="2000" b="1" dirty="0"/>
              <a:t>§ 2 Účel poradenských služeb: </a:t>
            </a:r>
          </a:p>
          <a:p>
            <a:pPr lvl="2" algn="just"/>
            <a:r>
              <a:rPr lang="cs-CZ" altLang="cs-CZ" sz="2000" dirty="0"/>
              <a:t>vytváření vhodných podmínek pro zdravý tělesný, psychický a sociální vývoj žáků, pro rozvoj jejich osobnosti před zahájením vzdělávání a v průběhu vzdělávání</a:t>
            </a:r>
          </a:p>
          <a:p>
            <a:pPr lvl="2" algn="just"/>
            <a:r>
              <a:rPr lang="cs-CZ" altLang="cs-CZ" sz="2000" dirty="0"/>
              <a:t>naplňování vzdělávacích potřeb a rozvíjení schopností, dovedností a zájmů před zahájením a v průběhu vzdělávání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9067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3100" b="1" u="sng" dirty="0"/>
              <a:t>vyhláška č. 72/2005 Sb., o poskytování poradenských služeb ve školách a školských poradenských zařízeních</a:t>
            </a:r>
            <a:br>
              <a:rPr lang="cs-CZ" altLang="cs-CZ" b="1" u="sng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2" algn="just"/>
            <a:r>
              <a:rPr lang="cs-CZ" altLang="cs-CZ" sz="2000" dirty="0"/>
              <a:t>zjišťování speciálních vzdělávacích potřeb žáka a mimořádného nadání žáka, doporučování vhodných podpůrných opatření a vyhodnocování poskytování podpůrných opatření žákům se speciálními vzdělávacími potřebami a žákům mimořádně nadaným</a:t>
            </a:r>
          </a:p>
          <a:p>
            <a:pPr lvl="2" algn="just"/>
            <a:r>
              <a:rPr lang="cs-CZ" altLang="cs-CZ" sz="2000" dirty="0"/>
              <a:t>prevence a řešení vzdělávacích a výchovných obtíží, prevence různých forem rizikového chování a dalších problémů souvisejících se vzděláváním a s motivací k překonávání problémových situací </a:t>
            </a:r>
          </a:p>
          <a:p>
            <a:pPr lvl="2" algn="just"/>
            <a:r>
              <a:rPr lang="cs-CZ" altLang="cs-CZ" sz="2000" dirty="0"/>
              <a:t>vytváření vhodných podmínek pro vzdělávání žáků uvedených v § 16 odst. 9 školského zákona</a:t>
            </a:r>
          </a:p>
          <a:p>
            <a:pPr lvl="2" algn="just"/>
            <a:r>
              <a:rPr lang="cs-CZ" altLang="cs-CZ" sz="2000" dirty="0"/>
              <a:t>vytváření vhodných podmínek, forem a způsobů práce pro žáky, kteří jsou příslušníky jiných kultur nebo žijí v odlišných životních podmínkách</a:t>
            </a:r>
          </a:p>
          <a:p>
            <a:pPr lvl="2" algn="just"/>
            <a:r>
              <a:rPr lang="cs-CZ" altLang="cs-CZ" sz="2000" dirty="0"/>
              <a:t>vytváření vhodných podmínek, forem a způsobů práce pro žáky nadané a mimořádně nadané</a:t>
            </a:r>
            <a:r>
              <a:rPr lang="cs-CZ" altLang="cs-CZ" sz="2000" b="1" dirty="0"/>
              <a:t> </a:t>
            </a:r>
            <a:endParaRPr lang="cs-CZ" alt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37281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2800" b="1" u="sng" dirty="0"/>
              <a:t>vyhláška č. 72/2005 Sb., o poskytování poradenských služeb ve školách a školských poradenských zařízeních</a:t>
            </a:r>
            <a:br>
              <a:rPr lang="cs-CZ" altLang="cs-CZ" sz="2800" b="1" u="sng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2" algn="just"/>
            <a:r>
              <a:rPr lang="cs-CZ" altLang="cs-CZ" sz="2000" dirty="0"/>
              <a:t>vhodná volba vzdělávací cesty a pozdějšího profesního uplatnění</a:t>
            </a:r>
          </a:p>
          <a:p>
            <a:pPr lvl="2" algn="just"/>
            <a:r>
              <a:rPr lang="cs-CZ" altLang="cs-CZ" sz="2000" dirty="0"/>
              <a:t>rozvíjení pedagogicko-psychologických a speciálně pedagogických znalostí a profesních dovedností pedagogických pracovníků </a:t>
            </a:r>
          </a:p>
          <a:p>
            <a:pPr lvl="2" algn="just"/>
            <a:r>
              <a:rPr lang="cs-CZ" altLang="cs-CZ" sz="2000" dirty="0"/>
              <a:t>podpora vzdělávání žáků se speciálními vzdělávacími potřebami a žáků nadaných ve školách a školských zařízeních, jakož i zmírňování důsledků znevýhodnění a prevence jeho prohlubování</a:t>
            </a:r>
          </a:p>
          <a:p>
            <a:pPr lvl="2" algn="just"/>
            <a:r>
              <a:rPr lang="cs-CZ" altLang="cs-CZ" sz="2000" dirty="0"/>
              <a:t>metodická podpora pedagogů, kteří se podílejí na vzdělávání žáků se speciálními vzdělávacími potřebami a žáků nadaných</a:t>
            </a:r>
          </a:p>
          <a:p>
            <a:pPr lvl="2" algn="just"/>
            <a:r>
              <a:rPr lang="cs-CZ" altLang="cs-CZ" sz="2000" dirty="0"/>
              <a:t>metodická podpora výchovných poradců a školních metodiků prevence, asistentů pedagoga a dalších pedagogických i nepedagogických pracovníků, kteří se podílejí na zajišťování podpůrných opatření ve vzdělávání žáků</a:t>
            </a:r>
          </a:p>
          <a:p>
            <a:pPr lvl="2" algn="just"/>
            <a:r>
              <a:rPr lang="cs-CZ" altLang="cs-CZ" sz="2000" dirty="0"/>
              <a:t>posílení kvality poskytovaných poradenských služeb zejména prostřednictvím součinnosti školských poradenských zařízení a školních poradenských pracovišť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7964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2800" b="1" u="sng" dirty="0"/>
              <a:t>vyhláška č. 72/2005 Sb., o poskytování poradenských služeb ve školách a školských poradenských zařízeních</a:t>
            </a:r>
            <a:br>
              <a:rPr lang="cs-CZ" altLang="cs-CZ" sz="2800" b="1" u="sng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 algn="just"/>
            <a:r>
              <a:rPr lang="cs-CZ" altLang="cs-CZ" sz="2000" b="1" dirty="0"/>
              <a:t>§ 3 Školská poradenská zařízení: </a:t>
            </a:r>
            <a:r>
              <a:rPr lang="cs-CZ" altLang="cs-CZ" sz="2000" dirty="0"/>
              <a:t>pedagogicko-psychologická poradna (PŘÍLOHA č. 1), speciálně pedagogické centrum (PŘÍLOHA č. 2) </a:t>
            </a:r>
          </a:p>
          <a:p>
            <a:pPr lvl="1" algn="just"/>
            <a:r>
              <a:rPr lang="cs-CZ" altLang="cs-CZ" sz="2000" b="1" dirty="0"/>
              <a:t>Školní poradenská pracoviště </a:t>
            </a:r>
            <a:r>
              <a:rPr lang="cs-CZ" altLang="cs-CZ" sz="2000" dirty="0"/>
              <a:t>(PŘÍLOHA č. 3)</a:t>
            </a:r>
            <a:r>
              <a:rPr lang="cs-CZ" altLang="cs-CZ" sz="2000" b="1" dirty="0"/>
              <a:t>:</a:t>
            </a:r>
            <a:r>
              <a:rPr lang="cs-CZ" altLang="cs-CZ" sz="2000" dirty="0"/>
              <a:t> výchovný poradce, školní metodik prevence, školní psycholog, školní speciální pedagog</a:t>
            </a:r>
            <a:r>
              <a:rPr lang="cs-CZ" altLang="cs-CZ" sz="2000" b="1" dirty="0"/>
              <a:t> </a:t>
            </a:r>
            <a:endParaRPr lang="cs-CZ" altLang="cs-CZ" sz="2000" dirty="0"/>
          </a:p>
          <a:p>
            <a:pPr lvl="1" algn="just"/>
            <a:r>
              <a:rPr lang="cs-CZ" altLang="cs-CZ" sz="2000" b="1" dirty="0"/>
              <a:t>pedagogičtí a další pracovníci zajišťující poradenské služby ve školských poradenských zařízeních</a:t>
            </a:r>
            <a:r>
              <a:rPr lang="cs-CZ" altLang="cs-CZ" sz="2000" dirty="0"/>
              <a:t> (PŘÍLOHA č. 4)</a:t>
            </a:r>
            <a:r>
              <a:rPr lang="cs-CZ" altLang="cs-CZ" sz="2000" b="1" dirty="0"/>
              <a:t>:</a:t>
            </a:r>
            <a:r>
              <a:rPr lang="cs-CZ" altLang="cs-CZ" sz="2000" dirty="0"/>
              <a:t> psycholog, speciální pedagog a sociální pracovník ve školských poradenských zařízeních, metodik prevence v pedagogicko-psychologické poradně </a:t>
            </a:r>
          </a:p>
          <a:p>
            <a:pPr lvl="1" algn="just"/>
            <a:r>
              <a:rPr lang="cs-CZ" altLang="cs-CZ" sz="2000" dirty="0"/>
              <a:t>PŘÍLOHA č. 5: informovaný souhlas s poskytnutím poradenské služby ve školském poradenském zařízení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70136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2800" b="1" u="sng" dirty="0"/>
              <a:t>vyhláška č. 27/2016 Sb., o vzdělávání žáků se speciálními vzdělávacími potřebami a žáků nadaných</a:t>
            </a:r>
            <a:br>
              <a:rPr lang="cs-CZ" altLang="cs-CZ" sz="2800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 algn="just"/>
            <a:r>
              <a:rPr lang="cs-CZ" altLang="cs-CZ" sz="2000" b="1" dirty="0"/>
              <a:t>§ 2 Podpůrná opatření: 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podpůrná opatření prvního stupně</a:t>
            </a:r>
            <a:r>
              <a:rPr lang="cs-CZ" altLang="cs-CZ" sz="2000" dirty="0"/>
              <a:t> představují minimální úpravu metod, organizace a hodnocení vzdělávání a jsou poskytována žákovi, u kterého se projevuje potřeba úprav ve vzdělávání nebo školských službách a zapojení v kolektivu</a:t>
            </a:r>
          </a:p>
          <a:p>
            <a:pPr lvl="2" algn="just"/>
            <a:r>
              <a:rPr lang="cs-CZ" altLang="cs-CZ" sz="2000" b="1" dirty="0"/>
              <a:t>podpůrná opatření druhého až pátého stupně</a:t>
            </a:r>
            <a:r>
              <a:rPr lang="cs-CZ" altLang="cs-CZ" sz="2000" dirty="0"/>
              <a:t> se poskytují na základě doporučení školského poradenského zařízení a s informovaným souhlasem zletilého žáka nebo zákonného zástupce žáka</a:t>
            </a:r>
          </a:p>
          <a:p>
            <a:pPr lvl="2" algn="just"/>
            <a:r>
              <a:rPr lang="cs-CZ" altLang="cs-CZ" sz="2000" dirty="0"/>
              <a:t>podpůrná opatření se poskytují samostatně nebo v kombinacích různých druhů a stupňů v souladu se zjištěnými speciálními vzdělávacími potřebami žáka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25746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2800" b="1" u="sng" dirty="0"/>
              <a:t>vyhláška č. 27/2016 Sb., o vzdělávání žáků se speciálními vzdělávacími potřebami a žáků nadaných</a:t>
            </a:r>
            <a:br>
              <a:rPr lang="cs-CZ" altLang="cs-CZ" sz="2800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2" algn="just"/>
            <a:r>
              <a:rPr lang="cs-CZ" altLang="cs-CZ" sz="2000" dirty="0"/>
              <a:t>konkrétní druh podpůrného opatření lze poskytovat pouze v jednom stupni</a:t>
            </a:r>
          </a:p>
          <a:p>
            <a:pPr lvl="1" algn="just"/>
            <a:r>
              <a:rPr lang="cs-CZ" altLang="cs-CZ" sz="2000" dirty="0"/>
              <a:t>§ 3 Individuální vzdělávací plán žáka se speciálními vzdělávacími potřebami</a:t>
            </a:r>
          </a:p>
          <a:p>
            <a:pPr lvl="1" algn="just"/>
            <a:r>
              <a:rPr lang="cs-CZ" altLang="cs-CZ" sz="2000" dirty="0"/>
              <a:t>§ 5 Asistent pedagoga</a:t>
            </a:r>
          </a:p>
          <a:p>
            <a:pPr lvl="1" algn="just"/>
            <a:r>
              <a:rPr lang="cs-CZ" altLang="cs-CZ" sz="2000" dirty="0"/>
              <a:t>§ 9 Působení dalších osob poskytujících podporu</a:t>
            </a:r>
          </a:p>
          <a:p>
            <a:pPr lvl="1" algn="just"/>
            <a:r>
              <a:rPr lang="cs-CZ" altLang="cs-CZ" sz="2000" dirty="0"/>
              <a:t>§ 10 Podrobnosti k poskytování podpůrných opatření prvního stupně školou</a:t>
            </a:r>
          </a:p>
          <a:p>
            <a:pPr lvl="1" algn="just"/>
            <a:r>
              <a:rPr lang="cs-CZ" altLang="cs-CZ" sz="2000" dirty="0"/>
              <a:t>§ 13 Zpráva a doporučení za účelem stanovení podpůrných opatření</a:t>
            </a:r>
          </a:p>
          <a:p>
            <a:pPr lvl="1" algn="just"/>
            <a:r>
              <a:rPr lang="cs-CZ" altLang="cs-CZ" sz="2000" dirty="0"/>
              <a:t>§ 16 Postup při poskytování podpůrných opatření druhého až pátého stupně</a:t>
            </a:r>
          </a:p>
          <a:p>
            <a:pPr lvl="1" algn="just"/>
            <a:r>
              <a:rPr lang="cs-CZ" altLang="cs-CZ" sz="2000" b="1" dirty="0"/>
              <a:t>§ 17 Organizace vzdělávání žáků s přiznanými podpůrnými opatřeními: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10319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2800" b="1" u="sng" dirty="0"/>
              <a:t>vyhláška č. 27/2016 Sb., o vzdělávání žáků se speciálními vzdělávacími potřebami a žáků nadaných</a:t>
            </a:r>
            <a:endParaRPr lang="cs-CZ" alt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2" algn="just"/>
            <a:r>
              <a:rPr lang="cs-CZ" altLang="cs-CZ" sz="2000" dirty="0"/>
              <a:t>ve třídě, oddělení nebo studijní skupině se může vzdělávat zpravidla </a:t>
            </a:r>
            <a:r>
              <a:rPr lang="cs-CZ" altLang="cs-CZ" sz="2000" b="1" dirty="0"/>
              <a:t>nejvýše 5 žáků se SVP s přiznanými podpůrnými opatřeními druhého až pátého stupně </a:t>
            </a:r>
            <a:r>
              <a:rPr lang="cs-CZ" altLang="cs-CZ" sz="2000" dirty="0"/>
              <a:t>(s přihlédnutím ke skladbě těchto podpůrných opatření a povaze SVP žáků)</a:t>
            </a:r>
          </a:p>
          <a:p>
            <a:pPr lvl="2" algn="just"/>
            <a:r>
              <a:rPr lang="cs-CZ" altLang="cs-CZ" sz="2000" dirty="0"/>
              <a:t>počet žáků se SVP s přiznanými podpůrnými opatřeními druhého až pátého stupně nesmí přesáhnout jednu třetinu žáků ve třídě, oddělení nebo studijní skupině</a:t>
            </a:r>
          </a:p>
          <a:p>
            <a:pPr lvl="2" algn="just"/>
            <a:r>
              <a:rPr lang="cs-CZ" altLang="cs-CZ" sz="2000" dirty="0"/>
              <a:t>ve třídách, odděleních a studijních skupinách, které nejsou zřízeny podle § 16 odst. 9 školského zákona, a ve třídách, odděleních a studijních skupinách škol, které nejsou zřízeny podle § 16 odst. 9 školského zákona, mohou vykonávat přímou pedagogickou činnost souběžně </a:t>
            </a:r>
            <a:r>
              <a:rPr lang="cs-CZ" altLang="cs-CZ" sz="2000" b="1" dirty="0"/>
              <a:t>nejvýše 3 pedagogičtí pracovníci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ve třídě, oddělení nebo ve studijní skupině, která není zřízena podle § 16 odst. 9 školského zákona, se mohou s přihlédnutím k rozsahu SVP žáků vzdělávat </a:t>
            </a:r>
            <a:r>
              <a:rPr lang="cs-CZ" altLang="cs-CZ" sz="2000" b="1" dirty="0"/>
              <a:t>nejvýše 4 žáci uvedení v § 16 odst. 9 školského zákona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94996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2800" b="1" u="sng" dirty="0"/>
              <a:t>vyhláška č. 27/2016 Sb., o vzdělávání žáků se speciálními vzdělávacími potřebami a žáků nadaných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 algn="just"/>
            <a:r>
              <a:rPr lang="cs-CZ" altLang="cs-CZ" sz="2000" b="1" dirty="0"/>
              <a:t>§ 19 Pravidla vzdělávání žáků uvedených v § 16 odst. 9 školského zákona: </a:t>
            </a:r>
          </a:p>
          <a:p>
            <a:pPr lvl="2" algn="just"/>
            <a:r>
              <a:rPr lang="cs-CZ" altLang="cs-CZ" sz="2000" dirty="0"/>
              <a:t>upřednostnění ve škole, která není zřízena pro žáky podle druhu znevýhodnění (§ 16 odst. 9 školského zákona) za využití podpůrných opatření </a:t>
            </a:r>
          </a:p>
          <a:p>
            <a:pPr lvl="2" algn="just"/>
            <a:r>
              <a:rPr lang="cs-CZ" altLang="cs-CZ" sz="2000" dirty="0"/>
              <a:t>pokud nepostačují – na základě doporučení PPP, SPC vzdělávání ve škole pro žáky podle druhu znevýhodnění (§ 16 odst. 9 školského zákona) </a:t>
            </a:r>
          </a:p>
          <a:p>
            <a:pPr lvl="2" algn="just"/>
            <a:r>
              <a:rPr lang="cs-CZ" altLang="cs-CZ" sz="2000" dirty="0"/>
              <a:t>možnost vzdělávání žáků i s jiným druhem znevýhodnění (max. ¼ z počtu žáků) – </a:t>
            </a:r>
            <a:r>
              <a:rPr lang="cs-CZ" altLang="cs-CZ" sz="2000" b="1" dirty="0"/>
              <a:t>netýká se žáků s mentálním postižením</a:t>
            </a:r>
          </a:p>
          <a:p>
            <a:pPr lvl="1" algn="just"/>
            <a:r>
              <a:rPr lang="cs-CZ" altLang="cs-CZ" sz="2000" dirty="0"/>
              <a:t>§ 20 Zařazování žáků do školy, třídy, oddělení nebo studijní skupiny zřízené podle § 16 odst. 9 školského zákona</a:t>
            </a:r>
          </a:p>
          <a:p>
            <a:pPr lvl="1" algn="just"/>
            <a:r>
              <a:rPr lang="cs-CZ" altLang="cs-CZ" sz="2000" dirty="0"/>
              <a:t>§ 22 Převedení žáka do vzdělávacího programu základní školy speciální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5454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a vyhlášky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b="1" i="1" dirty="0"/>
              <a:t>zákon č. 561/2004 Sb., o předškolním, základním, středním, vyšším odborném a jiném vzdělávání (školský zákon)</a:t>
            </a:r>
            <a:r>
              <a:rPr lang="cs-CZ" altLang="cs-CZ" i="1" dirty="0"/>
              <a:t>, ze dne 24. září 2004, účinný od 1. ledna 2005 ve znění pozdějších předpisů</a:t>
            </a:r>
          </a:p>
          <a:p>
            <a:pPr marL="0" indent="0">
              <a:buNone/>
            </a:pPr>
            <a:endParaRPr lang="cs-CZ" altLang="cs-CZ" i="1" dirty="0"/>
          </a:p>
          <a:p>
            <a:r>
              <a:rPr lang="cs-CZ" altLang="cs-CZ" b="1" i="1" dirty="0"/>
              <a:t>vyhláška č. 72/2005 Sb., o poskytování poradenských služeb ve školách a školských poradenských zařízeních</a:t>
            </a:r>
            <a:r>
              <a:rPr lang="cs-CZ" altLang="cs-CZ" i="1" dirty="0"/>
              <a:t>, ze dne 9. února 2005, účinná od 17. února 2005 ve znění pozdějších předpisů</a:t>
            </a:r>
          </a:p>
          <a:p>
            <a:endParaRPr lang="cs-CZ" altLang="cs-CZ" i="1" dirty="0"/>
          </a:p>
          <a:p>
            <a:r>
              <a:rPr lang="cs-CZ" altLang="cs-CZ" b="1" i="1" dirty="0"/>
              <a:t>vyhláška č. 27/2016 Sb., o vzdělávání žáků se speciálními vzdělávacími potřebami a žáků nadaných</a:t>
            </a:r>
            <a:r>
              <a:rPr lang="cs-CZ" altLang="cs-CZ" i="1" dirty="0"/>
              <a:t>, ze dne 21. ledna 2016, účinná od 1. září 2016 ve znění pozdějších předpisů</a:t>
            </a:r>
          </a:p>
          <a:p>
            <a:pPr marL="0" indent="0">
              <a:buNone/>
            </a:pPr>
            <a:r>
              <a:rPr lang="cs-CZ" altLang="cs-CZ" b="1" i="1" dirty="0"/>
              <a:t> </a:t>
            </a:r>
            <a:endParaRPr lang="cs-CZ" altLang="cs-CZ" dirty="0"/>
          </a:p>
          <a:p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47348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2800" b="1" u="sng" dirty="0"/>
              <a:t>vyhláška č. 27/2016 Sb., o vzdělávání žáků se speciálními vzdělávacími potřebami a žáků nadaných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1" algn="just"/>
            <a:r>
              <a:rPr lang="cs-CZ" altLang="cs-CZ" sz="2000" dirty="0"/>
              <a:t>§ 24 Organizace vzdělávání žáků uvedených v § 16 odst. 9 školského zákona</a:t>
            </a:r>
          </a:p>
          <a:p>
            <a:pPr lvl="1" algn="just"/>
            <a:r>
              <a:rPr lang="cs-CZ" altLang="cs-CZ" sz="2000" b="1" dirty="0"/>
              <a:t>§ 25 Počty žáků: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třída, oddělení a studijní skupina zřízená podle § 16 odst. 9 školského zákona má </a:t>
            </a:r>
            <a:r>
              <a:rPr lang="cs-CZ" altLang="cs-CZ" sz="2000" b="1" dirty="0"/>
              <a:t>nejméně 6 a nejvíce 14 žáků </a:t>
            </a:r>
            <a:r>
              <a:rPr lang="cs-CZ" altLang="cs-CZ" sz="2000" dirty="0"/>
              <a:t>s přihlédnutím k věku a SVP žáků</a:t>
            </a:r>
          </a:p>
          <a:p>
            <a:pPr lvl="2" algn="just"/>
            <a:r>
              <a:rPr lang="cs-CZ" altLang="cs-CZ" sz="2000" dirty="0"/>
              <a:t>pokud z doporučení školského poradenského zařízení vyplývá, že by počet žáků podle předchozího bodu nepostačoval k naplňování jejich vzdělávacích možností a k uplatnění jejich práva na vzdělávání, má třída, oddělení a studijní skupina </a:t>
            </a:r>
            <a:r>
              <a:rPr lang="cs-CZ" altLang="cs-CZ" sz="2000" b="1" dirty="0"/>
              <a:t>nejméně 4 a nejvíce 6 žáků </a:t>
            </a:r>
            <a:r>
              <a:rPr lang="cs-CZ" altLang="cs-CZ" sz="2000" dirty="0"/>
              <a:t>(ZŠ speciální) </a:t>
            </a:r>
          </a:p>
          <a:p>
            <a:pPr lvl="2" algn="just"/>
            <a:r>
              <a:rPr lang="cs-CZ" altLang="cs-CZ" sz="2000" dirty="0"/>
              <a:t>škola zřízená podle § 16 odst. 9 školského zákona má </a:t>
            </a:r>
            <a:r>
              <a:rPr lang="cs-CZ" altLang="cs-CZ" sz="2000" b="1" dirty="0"/>
              <a:t>nejméně 10 žáků</a:t>
            </a:r>
          </a:p>
          <a:p>
            <a:pPr lvl="1" algn="just"/>
            <a:r>
              <a:rPr lang="cs-CZ" altLang="cs-CZ" sz="2000" dirty="0"/>
              <a:t>ČÁST ČTVRTÁ – Vzdělávání nadaných žáků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96557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2800" b="1" u="sng" dirty="0"/>
              <a:t>vyhláška č. 27/2016 Sb., o vzdělávání žáků se speciálními vzdělávacími potřebami a žáků nadaných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1" algn="just"/>
            <a:r>
              <a:rPr lang="cs-CZ" altLang="cs-CZ" sz="2000" b="1" dirty="0"/>
              <a:t>Přehled podpůrných opatření (PŘÍLOHA č. 1):</a:t>
            </a:r>
            <a:endParaRPr lang="cs-CZ" altLang="cs-CZ" sz="2000" dirty="0"/>
          </a:p>
          <a:p>
            <a:pPr lvl="2" algn="just"/>
            <a:r>
              <a:rPr lang="cs-CZ" altLang="cs-CZ" sz="2000" b="1" dirty="0"/>
              <a:t>část A</a:t>
            </a:r>
            <a:r>
              <a:rPr lang="cs-CZ" altLang="cs-CZ" sz="2000" dirty="0"/>
              <a:t> obsahuje výčet a účel podpůrných opatření, jejich členění do stupňů a u podpůrných opatření druhého až pátého stupně, s výjimkou kompenzačních pomůcek, speciálních učebnic a speciálních učebních pomůcek, pravidla pro jejich použití školou a školským zařízením</a:t>
            </a:r>
            <a:endParaRPr lang="cs-CZ" altLang="cs-CZ" sz="2000" b="1" dirty="0"/>
          </a:p>
          <a:p>
            <a:pPr lvl="2" algn="just"/>
            <a:r>
              <a:rPr lang="cs-CZ" altLang="cs-CZ" sz="2000" b="1" dirty="0"/>
              <a:t>část B</a:t>
            </a:r>
            <a:r>
              <a:rPr lang="cs-CZ" altLang="cs-CZ" sz="2000" dirty="0"/>
              <a:t> obsahuje výčet a účel kompenzačních pomůcek, speciálních učebnic a speciálních učebních pomůcek, jejich členění do stupňů a pravidla pro jejich použití školou a školským zařízením včetně jejich normované finanční náročnosti</a:t>
            </a:r>
          </a:p>
          <a:p>
            <a:pPr lvl="1" algn="just"/>
            <a:r>
              <a:rPr lang="cs-CZ" altLang="cs-CZ" sz="2000" dirty="0"/>
              <a:t>Individuální vzdělávací plán - IVP (PŘÍLOHA č. 2) – PO 2. - 5. stupně</a:t>
            </a:r>
          </a:p>
          <a:p>
            <a:pPr lvl="1" algn="just"/>
            <a:r>
              <a:rPr lang="cs-CZ" altLang="cs-CZ" sz="2000" dirty="0"/>
              <a:t>Zpráva školského poradenského zařízení (PŘÍLOHA č. 4)</a:t>
            </a:r>
          </a:p>
          <a:p>
            <a:pPr lvl="1" algn="just"/>
            <a:r>
              <a:rPr lang="cs-CZ" altLang="cs-CZ" sz="2000" dirty="0"/>
              <a:t>Doporučení pro vzdělávání žáka se speciálními vzdělávacími potřebami ve škole / ve školském zařízení (PŘÍLOHA č. 5)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4383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2800" b="1" u="sng" dirty="0"/>
              <a:t>zákon č. 561/2004 Sb., o předškolním, základním, středním, vyšším odborném a jiném vzdělávání (školský zákon)</a:t>
            </a:r>
            <a:br>
              <a:rPr lang="cs-CZ" altLang="cs-CZ" sz="2800" b="1" u="sng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 algn="just"/>
            <a:r>
              <a:rPr lang="cs-CZ" altLang="cs-CZ" sz="2000" dirty="0"/>
              <a:t>§ 2 Zásady a cíle vzdělávání</a:t>
            </a:r>
          </a:p>
          <a:p>
            <a:pPr lvl="1" algn="just"/>
            <a:r>
              <a:rPr lang="cs-CZ" altLang="cs-CZ" sz="2000" dirty="0"/>
              <a:t>§ 3 Systém vzdělávacích programů</a:t>
            </a:r>
          </a:p>
          <a:p>
            <a:pPr lvl="1" algn="just"/>
            <a:r>
              <a:rPr lang="cs-CZ" altLang="cs-CZ" sz="2000" dirty="0"/>
              <a:t>§ 4 Rámcové vzdělávací programy</a:t>
            </a:r>
          </a:p>
          <a:p>
            <a:pPr lvl="1" algn="just"/>
            <a:r>
              <a:rPr lang="cs-CZ" altLang="cs-CZ" sz="2000" dirty="0"/>
              <a:t>§ 5 Školní vzdělávací programy</a:t>
            </a:r>
          </a:p>
          <a:p>
            <a:pPr lvl="1" algn="just"/>
            <a:r>
              <a:rPr lang="cs-CZ" altLang="cs-CZ" sz="2000" dirty="0"/>
              <a:t>§ 7 Vzdělávací soustava, školy a školská zařízení </a:t>
            </a:r>
          </a:p>
          <a:p>
            <a:pPr lvl="1" algn="just"/>
            <a:r>
              <a:rPr lang="cs-CZ" altLang="cs-CZ" sz="2000" dirty="0"/>
              <a:t>§ 14 Vzdělávání příslušníků národnostních menšin</a:t>
            </a:r>
          </a:p>
          <a:p>
            <a:pPr lvl="1" algn="just"/>
            <a:r>
              <a:rPr lang="cs-CZ" altLang="cs-CZ" sz="2000" b="1" dirty="0"/>
              <a:t>§ 16 Podpora vzdělávání dětí, žáků a studentů se speciálními vzdělávacími potřebami </a:t>
            </a:r>
          </a:p>
          <a:p>
            <a:pPr lvl="2" algn="just"/>
            <a:r>
              <a:rPr lang="cs-CZ" altLang="cs-CZ" sz="2000" dirty="0"/>
              <a:t>§ 16a  Poradenská pomoc školského poradenského zařízení </a:t>
            </a:r>
          </a:p>
          <a:p>
            <a:pPr lvl="2" algn="just"/>
            <a:r>
              <a:rPr lang="cs-CZ" altLang="cs-CZ" sz="2000" dirty="0"/>
              <a:t>§ 16b Revize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2659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2800" b="1" u="sng" dirty="0"/>
              <a:t>zákon č. 561/2004 Sb., o předškolním, základním, středním, vyšším odborném a jiném vzdělávání (školský zákon)</a:t>
            </a:r>
            <a:br>
              <a:rPr lang="cs-CZ" altLang="cs-CZ" sz="2800" b="1" u="sng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 algn="just"/>
            <a:r>
              <a:rPr lang="cs-CZ" altLang="cs-CZ" sz="2000" dirty="0"/>
              <a:t>§ 17 Vzdělávání nadaných dětí, žáků a studentů</a:t>
            </a:r>
          </a:p>
          <a:p>
            <a:pPr lvl="1" algn="just"/>
            <a:r>
              <a:rPr lang="cs-CZ" altLang="cs-CZ" sz="2000" dirty="0"/>
              <a:t>§ 18 Individuální vzdělávací plán </a:t>
            </a:r>
          </a:p>
          <a:p>
            <a:pPr lvl="1" algn="just"/>
            <a:r>
              <a:rPr lang="cs-CZ" altLang="cs-CZ" sz="2000" dirty="0"/>
              <a:t>§ 36 Plnění povinnosti školní docházky</a:t>
            </a:r>
          </a:p>
          <a:p>
            <a:pPr lvl="1" algn="just"/>
            <a:r>
              <a:rPr lang="cs-CZ" altLang="cs-CZ" sz="2000" dirty="0"/>
              <a:t>§ 37 Odklad povinné školní docházky</a:t>
            </a:r>
          </a:p>
          <a:p>
            <a:pPr lvl="1" algn="just"/>
            <a:r>
              <a:rPr lang="cs-CZ" altLang="cs-CZ" sz="2000" dirty="0"/>
              <a:t>§ 40 Druhy jiného způsobu plnění povinné školní docházky</a:t>
            </a:r>
          </a:p>
          <a:p>
            <a:pPr lvl="1" algn="just"/>
            <a:r>
              <a:rPr lang="cs-CZ" altLang="cs-CZ" sz="2000" dirty="0"/>
              <a:t>§ 42 Vzdělávání žáků s hlubokým mentálním postižením</a:t>
            </a:r>
          </a:p>
          <a:p>
            <a:pPr lvl="1" algn="just"/>
            <a:r>
              <a:rPr lang="cs-CZ" altLang="cs-CZ" sz="2000" dirty="0"/>
              <a:t>§ 45 Stupně vzdělání</a:t>
            </a:r>
          </a:p>
          <a:p>
            <a:pPr lvl="1" algn="just"/>
            <a:r>
              <a:rPr lang="cs-CZ" altLang="cs-CZ" sz="2000" dirty="0"/>
              <a:t>§ 47 Přípravné třídy základní školy</a:t>
            </a:r>
          </a:p>
          <a:p>
            <a:pPr lvl="1" algn="just"/>
            <a:r>
              <a:rPr lang="cs-CZ" altLang="cs-CZ" sz="2000" dirty="0"/>
              <a:t>§ 48 Vzdělávání žáků se středně těžkým a těžkým mentálním postižením, se souběžným postižením více vadami a s autismem </a:t>
            </a:r>
          </a:p>
          <a:p>
            <a:pPr lvl="2" algn="just"/>
            <a:r>
              <a:rPr lang="cs-CZ" altLang="cs-CZ" sz="2000" dirty="0"/>
              <a:t>§ 48a Přípravný stupeň základní školy speciální </a:t>
            </a:r>
          </a:p>
          <a:p>
            <a:pPr lvl="1" algn="just"/>
            <a:r>
              <a:rPr lang="cs-CZ" altLang="cs-CZ" sz="2000" dirty="0"/>
              <a:t>§ 51 – 53 Hodnocení výsledků vzdělávání žáků</a:t>
            </a:r>
          </a:p>
          <a:p>
            <a:pPr lvl="1" algn="just"/>
            <a:r>
              <a:rPr lang="cs-CZ" altLang="cs-CZ" sz="2000" dirty="0"/>
              <a:t>§ 115 – 121 Školská zařízení a školské služby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2121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2800" b="1" dirty="0"/>
              <a:t>§ 16 ŠZ Podpora vzdělávání dětí, žáků a studentů se speciálními vzdělávacími potřebami</a:t>
            </a:r>
            <a:br>
              <a:rPr lang="cs-CZ" altLang="cs-CZ" sz="2800" b="1" dirty="0"/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 algn="just"/>
            <a:r>
              <a:rPr lang="cs-CZ" altLang="cs-CZ" sz="2000" b="1" dirty="0"/>
              <a:t>dítětem, žákem a studentem se speciálními vzdělávacími potřebami </a:t>
            </a:r>
            <a:r>
              <a:rPr lang="cs-CZ" altLang="cs-CZ" sz="2000" dirty="0"/>
              <a:t>se rozumí osoba, která k naplnění svých vzdělávacích možností nebo k uplatnění nebo užívání svých práv na rovnoprávném základě s ostatními potřebuje poskytnutí podpůrných opatření</a:t>
            </a:r>
          </a:p>
          <a:p>
            <a:pPr lvl="1" algn="just"/>
            <a:r>
              <a:rPr lang="cs-CZ" altLang="cs-CZ" sz="2000" b="1" dirty="0"/>
              <a:t>podpůrnými opatřeními </a:t>
            </a:r>
            <a:r>
              <a:rPr lang="cs-CZ" altLang="cs-CZ" sz="2000" dirty="0"/>
              <a:t>se rozumí nezbytné úpravy ve vzdělávání a školských službách odpovídající zdravotnímu stavu, kulturnímu prostředí nebo jiným životním podmínkám dítěte, žáka nebo studenta</a:t>
            </a:r>
          </a:p>
          <a:p>
            <a:pPr lvl="1" algn="just"/>
            <a:r>
              <a:rPr lang="cs-CZ" altLang="cs-CZ" sz="2000" dirty="0"/>
              <a:t>děti, žáci a studenti se speciálními vzdělávacími potřebami mají právo na </a:t>
            </a:r>
            <a:r>
              <a:rPr lang="cs-CZ" altLang="cs-CZ" sz="2000" b="1" dirty="0"/>
              <a:t>bezplatné poskytování</a:t>
            </a:r>
            <a:r>
              <a:rPr lang="cs-CZ" altLang="cs-CZ" sz="2000" dirty="0"/>
              <a:t> podpůrných opatření školou a školským zařízením</a:t>
            </a:r>
          </a:p>
          <a:p>
            <a:pPr lvl="1" algn="just"/>
            <a:r>
              <a:rPr lang="cs-CZ" altLang="cs-CZ" sz="2000" b="1" dirty="0"/>
              <a:t>podpůrná opatření spočívají v:</a:t>
            </a:r>
            <a:endParaRPr lang="cs-CZ" altLang="cs-CZ" sz="2000" dirty="0"/>
          </a:p>
          <a:p>
            <a:pPr lvl="2" algn="just"/>
            <a:r>
              <a:rPr lang="cs-CZ" altLang="cs-CZ" sz="2000" dirty="0"/>
              <a:t>poradenské pomoci školy a školského poradenského zařízení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7338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800" b="1" dirty="0"/>
              <a:t>§ 16 ŠZ Podpora vzdělávání dětí, žáků a studentů se speciálními vzdělávacími potřebami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801369"/>
            <a:ext cx="8596668" cy="4239994"/>
          </a:xfrm>
        </p:spPr>
        <p:txBody>
          <a:bodyPr>
            <a:normAutofit fontScale="92500" lnSpcReduction="20000"/>
          </a:bodyPr>
          <a:lstStyle/>
          <a:p>
            <a:pPr lvl="2" algn="just"/>
            <a:r>
              <a:rPr lang="cs-CZ" altLang="cs-CZ" sz="2000" dirty="0"/>
              <a:t>úpravě organizace, obsahu, hodnocení, forem a metod vzdělávání a školských služeb, včetně zabezpečení výuky předmětů speciálně pedagogické péče</a:t>
            </a:r>
          </a:p>
          <a:p>
            <a:pPr lvl="2" algn="just"/>
            <a:r>
              <a:rPr lang="cs-CZ" altLang="cs-CZ" sz="2000" dirty="0"/>
              <a:t>úpravě podmínek přijímání ke vzdělávání a ukončování vzdělávání</a:t>
            </a:r>
          </a:p>
          <a:p>
            <a:pPr lvl="2" algn="just"/>
            <a:r>
              <a:rPr lang="cs-CZ" altLang="cs-CZ" sz="2000" dirty="0"/>
              <a:t>použití kompenzačních pomůcek, speciálních učebnic a speciálních učebních pomůcek</a:t>
            </a:r>
          </a:p>
          <a:p>
            <a:pPr lvl="2" algn="just"/>
            <a:r>
              <a:rPr lang="cs-CZ" altLang="cs-CZ" sz="2000" dirty="0"/>
              <a:t>úpravě očekávaných výstupů vzdělávání v mezích stanovených rámcovými vzdělávacími programy a akreditovanými vzdělávacími programy</a:t>
            </a:r>
          </a:p>
          <a:p>
            <a:pPr lvl="2" algn="just"/>
            <a:r>
              <a:rPr lang="cs-CZ" altLang="cs-CZ" sz="2000" dirty="0"/>
              <a:t>vzdělávání podle individuálního vzdělávacího plánu</a:t>
            </a:r>
          </a:p>
          <a:p>
            <a:pPr lvl="2" algn="just"/>
            <a:r>
              <a:rPr lang="cs-CZ" altLang="cs-CZ" sz="2000" dirty="0"/>
              <a:t>využití asistenta pedagoga, dalšího pedagogického pracovníka</a:t>
            </a:r>
          </a:p>
          <a:p>
            <a:pPr lvl="2" algn="just"/>
            <a:r>
              <a:rPr lang="cs-CZ" altLang="cs-CZ" sz="2000" dirty="0"/>
              <a:t>poskytování vzdělávání nebo školských služeb v prostorách stavebně nebo technicky upravených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4527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800" b="1" dirty="0"/>
              <a:t>§ 16 ŠZ Podpora vzdělávání dětí, žáků a studentů se speciálními vzdělávacími potřebami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 algn="just"/>
            <a:r>
              <a:rPr lang="cs-CZ" altLang="cs-CZ" sz="2000" dirty="0"/>
              <a:t>podpůrná opatření se člení</a:t>
            </a:r>
            <a:r>
              <a:rPr lang="cs-CZ" altLang="cs-CZ" sz="2000" b="1" dirty="0"/>
              <a:t> do pěti stupňů </a:t>
            </a:r>
            <a:r>
              <a:rPr lang="cs-CZ" altLang="cs-CZ" sz="2000" dirty="0"/>
              <a:t>podle organizační, pedagogické a finanční náročnosti</a:t>
            </a:r>
          </a:p>
          <a:p>
            <a:pPr lvl="1" algn="just"/>
            <a:r>
              <a:rPr lang="cs-CZ" altLang="cs-CZ" sz="2000" dirty="0"/>
              <a:t>podpůrná opatření různých druhů nebo stupňů lze kombinovat </a:t>
            </a:r>
            <a:endParaRPr lang="cs-CZ" altLang="cs-CZ" sz="2000" b="1" dirty="0"/>
          </a:p>
          <a:p>
            <a:pPr lvl="1" algn="just"/>
            <a:r>
              <a:rPr lang="cs-CZ" altLang="cs-CZ" sz="2000" b="1" dirty="0"/>
              <a:t>podpůrná opatření prvního stupně </a:t>
            </a:r>
            <a:r>
              <a:rPr lang="cs-CZ" altLang="cs-CZ" sz="2000" dirty="0"/>
              <a:t>uplatňuje škola nebo školské zařízení i bez doporučení školského poradenského zařízení</a:t>
            </a:r>
          </a:p>
          <a:p>
            <a:pPr lvl="1" algn="just"/>
            <a:r>
              <a:rPr lang="cs-CZ" altLang="cs-CZ" sz="2000" b="1" dirty="0"/>
              <a:t>podpůrná opatření druhého až pátého stupně </a:t>
            </a:r>
            <a:r>
              <a:rPr lang="cs-CZ" altLang="cs-CZ" sz="2000" dirty="0"/>
              <a:t>lze uplatnit pouze s doporučením školského poradenského zařízení</a:t>
            </a:r>
          </a:p>
          <a:p>
            <a:pPr lvl="1" algn="just"/>
            <a:r>
              <a:rPr lang="cs-CZ" altLang="cs-CZ" sz="2000" dirty="0"/>
              <a:t>podmínkou poskytování podpůrného opatření druhého až pátého stupně školou nebo školským zařízením je vždy </a:t>
            </a:r>
            <a:r>
              <a:rPr lang="cs-CZ" altLang="cs-CZ" sz="2000" b="1" dirty="0"/>
              <a:t>předchozí písemný informovaný souhlas zletilého žáka, studenta nebo zákonného zástupce dítěte nebo žáka</a:t>
            </a:r>
          </a:p>
          <a:p>
            <a:pPr lvl="1" algn="just">
              <a:buFont typeface="Arial" panose="020B0604020202020204" pitchFamily="34" charset="0"/>
              <a:buNone/>
            </a:pPr>
            <a:endParaRPr lang="cs-CZ" altLang="cs-CZ" sz="2000" b="1" dirty="0"/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cs-CZ" altLang="cs-CZ" sz="2000" b="1" dirty="0"/>
              <a:t>pátý stupeň</a:t>
            </a:r>
            <a:r>
              <a:rPr lang="cs-CZ" altLang="cs-CZ" sz="2000" dirty="0"/>
              <a:t> – vzdělávání v základní škole speciální </a:t>
            </a:r>
          </a:p>
          <a:p>
            <a:pPr algn="just"/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8948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2800" b="1" dirty="0"/>
              <a:t>§ 16 ŠZ Podpora vzdělávání dětí, žáků a studentů se speciálními vzdělávacími potřebami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cs-CZ" altLang="cs-CZ" sz="2000" dirty="0"/>
              <a:t>pro děti, žáky a studenty s mentálním, tělesným, zrakovým nebo sluchovým postižením, závažnými vadami řeči, závažnými vývojovými poruchami učení, závažnými vývojovými poruchami chování, souběžným postižením více vadami nebo autismem lze zřizovat školy nebo ve školách třídy, oddělení a studijní skupiny</a:t>
            </a:r>
          </a:p>
          <a:p>
            <a:pPr lvl="1" algn="just"/>
            <a:r>
              <a:rPr lang="cs-CZ" altLang="cs-CZ" sz="2000" dirty="0"/>
              <a:t>východisko – v omezení zraku, sluchu, řeči, podpůrných a pohybových funkcí, inteligence, emocionality</a:t>
            </a:r>
          </a:p>
          <a:p>
            <a:pPr lvl="1" algn="just"/>
            <a:r>
              <a:rPr lang="cs-CZ" altLang="cs-CZ" sz="2000" dirty="0"/>
              <a:t>projev klinickým obrazem nebo chronickým onemocněním</a:t>
            </a:r>
          </a:p>
          <a:p>
            <a:pPr lvl="1" algn="just"/>
            <a:r>
              <a:rPr lang="cs-CZ" altLang="cs-CZ" sz="2000" dirty="0"/>
              <a:t>často v kombinaci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0515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b="1" dirty="0"/>
              <a:t>§ 16a ŠZ Poradenská pomoc školského poradenského zařízení</a:t>
            </a:r>
            <a:br>
              <a:rPr lang="cs-CZ" alt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 algn="just"/>
            <a:r>
              <a:rPr lang="cs-CZ" altLang="cs-CZ" sz="2000" b="1" dirty="0"/>
              <a:t>školské poradenské zařízení </a:t>
            </a:r>
            <a:r>
              <a:rPr lang="cs-CZ" altLang="cs-CZ" sz="2000" dirty="0"/>
              <a:t>poskytne poradenskou pomoc dítěti, žákovi, studentovi nebo zákonnému zástupci dítěte nebo žáka na základě jeho žádosti nebo na základě rozhodnutí orgánu veřejné moci </a:t>
            </a:r>
          </a:p>
          <a:p>
            <a:pPr lvl="1" algn="just"/>
            <a:r>
              <a:rPr lang="cs-CZ" altLang="cs-CZ" sz="2000" dirty="0"/>
              <a:t>škola nebo školské zařízení spolupracuje před přiznáním podpůrného opatření dítěti, žákovi nebo studentovi zejména se školským poradenským zařízením, zřizovatelem, lékařem a orgánem sociálně-právní ochrany dětí (OSPOD)</a:t>
            </a:r>
            <a:endParaRPr lang="cs-CZ" altLang="cs-CZ" sz="2000" b="1" dirty="0"/>
          </a:p>
          <a:p>
            <a:pPr lvl="1" algn="just"/>
            <a:r>
              <a:rPr lang="cs-CZ" altLang="cs-CZ" sz="2000" dirty="0"/>
              <a:t>výsledkem poradenské pomoci školského poradenského zařízení jsou zejména zpráva a doporučení</a:t>
            </a:r>
          </a:p>
          <a:p>
            <a:pPr lvl="1" algn="just"/>
            <a:r>
              <a:rPr lang="cs-CZ" altLang="cs-CZ" sz="2000" dirty="0"/>
              <a:t>ve </a:t>
            </a:r>
            <a:r>
              <a:rPr lang="cs-CZ" altLang="cs-CZ" sz="2000" b="1" dirty="0"/>
              <a:t>zprávě </a:t>
            </a:r>
            <a:r>
              <a:rPr lang="cs-CZ" altLang="cs-CZ" sz="2000" dirty="0"/>
              <a:t>školské poradenské zařízení uvede skutečnosti podstatné pro doporučení podpůrných opatření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7325696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</TotalTime>
  <Words>2225</Words>
  <Application>Microsoft Office PowerPoint</Application>
  <PresentationFormat>Širokoúhlá obrazovka</PresentationFormat>
  <Paragraphs>137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Trebuchet MS</vt:lpstr>
      <vt:lpstr>Wingdings</vt:lpstr>
      <vt:lpstr>Wingdings 3</vt:lpstr>
      <vt:lpstr>Faseta</vt:lpstr>
      <vt:lpstr>LEGISLATIVA TÝKAJÍCÍ SE ŠKOLSKÉ PROBLEMATIKY VZDĚLÁVÁNÍ ŽÁKŮ S MENTÁLNÍM POSTIŽENÍM</vt:lpstr>
      <vt:lpstr>Zákon a vyhlášky</vt:lpstr>
      <vt:lpstr>zákon č. 561/2004 Sb., o předškolním, základním, středním, vyšším odborném a jiném vzdělávání (školský zákon) </vt:lpstr>
      <vt:lpstr>zákon č. 561/2004 Sb., o předškolním, základním, středním, vyšším odborném a jiném vzdělávání (školský zákon) </vt:lpstr>
      <vt:lpstr>§ 16 ŠZ Podpora vzdělávání dětí, žáků a studentů se speciálními vzdělávacími potřebami </vt:lpstr>
      <vt:lpstr>§ 16 ŠZ Podpora vzdělávání dětí, žáků a studentů se speciálními vzdělávacími potřebami</vt:lpstr>
      <vt:lpstr>§ 16 ŠZ Podpora vzdělávání dětí, žáků a studentů se speciálními vzdělávacími potřebami</vt:lpstr>
      <vt:lpstr>§ 16 ŠZ Podpora vzdělávání dětí, žáků a studentů se speciálními vzdělávacími potřebami</vt:lpstr>
      <vt:lpstr>§ 16a ŠZ Poradenská pomoc školského poradenského zařízení </vt:lpstr>
      <vt:lpstr>§ 16a ŠZ Poradenská pomoc školského poradenského zařízení </vt:lpstr>
      <vt:lpstr>Katalogy podpůrných opatření</vt:lpstr>
      <vt:lpstr>vyhláška č. 72/2005 Sb., o poskytování poradenských služeb ve školách a školských poradenských zařízeních </vt:lpstr>
      <vt:lpstr>vyhláška č. 72/2005 Sb., o poskytování poradenských služeb ve školách a školských poradenských zařízeních </vt:lpstr>
      <vt:lpstr>vyhláška č. 72/2005 Sb., o poskytování poradenských služeb ve školách a školských poradenských zařízeních </vt:lpstr>
      <vt:lpstr>vyhláška č. 72/2005 Sb., o poskytování poradenských služeb ve školách a školských poradenských zařízeních </vt:lpstr>
      <vt:lpstr>vyhláška č. 27/2016 Sb., o vzdělávání žáků se speciálními vzdělávacími potřebami a žáků nadaných </vt:lpstr>
      <vt:lpstr>vyhláška č. 27/2016 Sb., o vzdělávání žáků se speciálními vzdělávacími potřebami a žáků nadaných </vt:lpstr>
      <vt:lpstr>vyhláška č. 27/2016 Sb., o vzdělávání žáků se speciálními vzdělávacími potřebami a žáků nadaných</vt:lpstr>
      <vt:lpstr>vyhláška č. 27/2016 Sb., o vzdělávání žáků se speciálními vzdělávacími potřebami a žáků nadaných</vt:lpstr>
      <vt:lpstr>vyhláška č. 27/2016 Sb., o vzdělávání žáků se speciálními vzdělávacími potřebami a žáků nadaných</vt:lpstr>
      <vt:lpstr>vyhláška č. 27/2016 Sb., o vzdělávání žáků se speciálními vzdělávacími potřebami a žáků nadaných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LEGISLATIVA TÝKAJÍCÍ SE ŠKOLSKÉ PROBLEMATIKY VZDĚLÁVÁNÍ ŽÁKŮ S MENTÁLNÍM POSTIŽENÍM</dc:title>
  <dc:creator>Jarmila Pipeková</dc:creator>
  <cp:lastModifiedBy>Jarmila Pipeková</cp:lastModifiedBy>
  <cp:revision>4</cp:revision>
  <dcterms:created xsi:type="dcterms:W3CDTF">2021-03-17T20:31:55Z</dcterms:created>
  <dcterms:modified xsi:type="dcterms:W3CDTF">2023-03-25T08:55:01Z</dcterms:modified>
</cp:coreProperties>
</file>