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84"/>
  </p:normalViewPr>
  <p:slideViewPr>
    <p:cSldViewPr snapToGrid="0" snapToObjects="1">
      <p:cViewPr varScale="1">
        <p:scale>
          <a:sx n="113" d="100"/>
          <a:sy n="113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6B7FF8-F44F-9E40-8862-022E2CA969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narušený vývoj řeči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C70D401-3489-5E43-B579-BC3F8148F6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162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0D8A1D-6C8E-794C-9C12-977191E9B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Prodloužená fyziologická nemluvnost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A8CEAA-32EA-7447-9585-80CCA1FE1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err="1">
                <a:effectLst/>
                <a:latin typeface="TimesNewRomanPSMT"/>
              </a:rPr>
              <a:t>Lechta</a:t>
            </a:r>
            <a:r>
              <a:rPr lang="cs-CZ" sz="1800" dirty="0">
                <a:effectLst/>
                <a:latin typeface="TimesNewRomanPSMT"/>
              </a:rPr>
              <a:t> (1990) </a:t>
            </a:r>
            <a:r>
              <a:rPr lang="cs-CZ" sz="1800" dirty="0" err="1">
                <a:effectLst/>
                <a:latin typeface="TimesNewRomanPSMT"/>
              </a:rPr>
              <a:t>uvádi</a:t>
            </a:r>
            <a:r>
              <a:rPr lang="cs-CZ" sz="1800" dirty="0">
                <a:effectLst/>
                <a:latin typeface="TimesNewRomanPSMT"/>
              </a:rPr>
              <a:t>́, </a:t>
            </a:r>
            <a:r>
              <a:rPr lang="cs-CZ" sz="1800" dirty="0" err="1">
                <a:effectLst/>
                <a:latin typeface="TimesNewRomanPSMT"/>
              </a:rPr>
              <a:t>že</a:t>
            </a:r>
            <a:r>
              <a:rPr lang="cs-CZ" sz="1800" dirty="0">
                <a:effectLst/>
                <a:latin typeface="TimesNewRomanPSMT"/>
              </a:rPr>
              <a:t> pokud </a:t>
            </a:r>
            <a:r>
              <a:rPr lang="cs-CZ" sz="1800" dirty="0" err="1">
                <a:effectLst/>
                <a:latin typeface="TimesNewRomanPSMT"/>
              </a:rPr>
              <a:t>díte</a:t>
            </a:r>
            <a:r>
              <a:rPr lang="cs-CZ" sz="1800" dirty="0">
                <a:effectLst/>
                <a:latin typeface="TimesNewRomanPSMT"/>
              </a:rPr>
              <a:t>̌ </a:t>
            </a:r>
            <a:r>
              <a:rPr lang="cs-CZ" sz="1800" dirty="0" err="1">
                <a:effectLst/>
                <a:latin typeface="TimesNewRomanPSMT"/>
              </a:rPr>
              <a:t>nezačne</a:t>
            </a:r>
            <a:r>
              <a:rPr lang="cs-CZ" sz="1800" dirty="0">
                <a:effectLst/>
                <a:latin typeface="TimesNewRomanPSMT"/>
              </a:rPr>
              <a:t> mluvit do konce </a:t>
            </a:r>
            <a:r>
              <a:rPr lang="cs-CZ" sz="1800" dirty="0" err="1">
                <a:effectLst/>
                <a:latin typeface="TimesNewRomanPSMT"/>
              </a:rPr>
              <a:t>třetího</a:t>
            </a:r>
            <a:r>
              <a:rPr lang="cs-CZ" sz="1800" dirty="0">
                <a:effectLst/>
                <a:latin typeface="TimesNewRomanPSMT"/>
              </a:rPr>
              <a:t> roku </a:t>
            </a:r>
            <a:r>
              <a:rPr lang="cs-CZ" sz="1800" dirty="0" err="1">
                <a:effectLst/>
                <a:latin typeface="TimesNewRomanPSMT"/>
              </a:rPr>
              <a:t>věku</a:t>
            </a:r>
            <a:r>
              <a:rPr lang="cs-CZ" sz="1800" dirty="0">
                <a:effectLst/>
                <a:latin typeface="TimesNewRomanPSMT"/>
              </a:rPr>
              <a:t>, jedná se o tzv. </a:t>
            </a:r>
            <a:r>
              <a:rPr lang="cs-CZ" sz="1800" dirty="0" err="1">
                <a:effectLst/>
                <a:latin typeface="TimesNewRomanPSMT"/>
              </a:rPr>
              <a:t>prodlouženou</a:t>
            </a:r>
            <a:r>
              <a:rPr lang="cs-CZ" sz="1800" dirty="0">
                <a:effectLst/>
                <a:latin typeface="TimesNewRomanPSMT"/>
              </a:rPr>
              <a:t> fyziologickou nemluvnost. </a:t>
            </a:r>
          </a:p>
          <a:p>
            <a:r>
              <a:rPr lang="cs-CZ" sz="1800" dirty="0">
                <a:latin typeface="TimesNewRomanPSMT"/>
              </a:rPr>
              <a:t>v</a:t>
            </a:r>
            <a:r>
              <a:rPr lang="cs-CZ" sz="1800" dirty="0">
                <a:effectLst/>
                <a:latin typeface="TimesNewRomanPSMT"/>
              </a:rPr>
              <a:t> tomto </a:t>
            </a:r>
            <a:r>
              <a:rPr lang="cs-CZ" sz="1800" dirty="0" err="1">
                <a:effectLst/>
                <a:latin typeface="TimesNewRomanPSMT"/>
              </a:rPr>
              <a:t>případe</a:t>
            </a:r>
            <a:r>
              <a:rPr lang="cs-CZ" sz="1800" dirty="0">
                <a:effectLst/>
                <a:latin typeface="TimesNewRomanPSMT"/>
              </a:rPr>
              <a:t>̌ se dle autora </a:t>
            </a:r>
            <a:r>
              <a:rPr lang="cs-CZ" sz="1800" dirty="0" err="1">
                <a:effectLst/>
                <a:latin typeface="TimesNewRomanPSMT"/>
              </a:rPr>
              <a:t>nemusi</a:t>
            </a:r>
            <a:r>
              <a:rPr lang="cs-CZ" sz="1800" dirty="0">
                <a:effectLst/>
                <a:latin typeface="TimesNewRomanPSMT"/>
              </a:rPr>
              <a:t>́ jednat </a:t>
            </a:r>
            <a:r>
              <a:rPr lang="cs-CZ" sz="1800" dirty="0" err="1">
                <a:effectLst/>
                <a:latin typeface="TimesNewRomanPSMT"/>
              </a:rPr>
              <a:t>ješte</a:t>
            </a:r>
            <a:r>
              <a:rPr lang="cs-CZ" sz="1800" dirty="0">
                <a:effectLst/>
                <a:latin typeface="TimesNewRomanPSMT"/>
              </a:rPr>
              <a:t>̌ o </a:t>
            </a:r>
            <a:r>
              <a:rPr lang="cs-CZ" sz="1800" dirty="0" err="1">
                <a:effectLst/>
                <a:latin typeface="TimesNewRomanPSMT"/>
              </a:rPr>
              <a:t>vývojovou</a:t>
            </a:r>
            <a:r>
              <a:rPr lang="cs-CZ" sz="1800" dirty="0">
                <a:effectLst/>
                <a:latin typeface="TimesNewRomanPSMT"/>
              </a:rPr>
              <a:t> poruchu. Pokud </a:t>
            </a:r>
            <a:r>
              <a:rPr lang="cs-CZ" sz="1800" dirty="0" err="1">
                <a:effectLst/>
                <a:latin typeface="TimesNewRomanPSMT"/>
              </a:rPr>
              <a:t>neni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postižen</a:t>
            </a:r>
            <a:r>
              <a:rPr lang="cs-CZ" sz="1800" dirty="0">
                <a:effectLst/>
                <a:latin typeface="TimesNewRomanPSMT"/>
              </a:rPr>
              <a:t> sluch, intelekt, motorika a mluvidla a </a:t>
            </a:r>
            <a:r>
              <a:rPr lang="cs-CZ" sz="1800" dirty="0" err="1">
                <a:effectLst/>
                <a:latin typeface="TimesNewRomanPSMT"/>
              </a:rPr>
              <a:t>díte</a:t>
            </a:r>
            <a:r>
              <a:rPr lang="cs-CZ" sz="1800" dirty="0">
                <a:effectLst/>
                <a:latin typeface="TimesNewRomanPSMT"/>
              </a:rPr>
              <a:t>̌ je </a:t>
            </a:r>
            <a:r>
              <a:rPr lang="cs-CZ" sz="1800" dirty="0" err="1">
                <a:effectLst/>
                <a:latin typeface="TimesNewRomanPSMT"/>
              </a:rPr>
              <a:t>přiměřene</a:t>
            </a:r>
            <a:r>
              <a:rPr lang="cs-CZ" sz="1800" dirty="0">
                <a:effectLst/>
                <a:latin typeface="TimesNewRomanPSMT"/>
              </a:rPr>
              <a:t>̌ </a:t>
            </a:r>
            <a:r>
              <a:rPr lang="cs-CZ" sz="1800" dirty="0" err="1">
                <a:effectLst/>
                <a:latin typeface="TimesNewRomanPSMT"/>
              </a:rPr>
              <a:t>stimulováno</a:t>
            </a:r>
            <a:r>
              <a:rPr lang="cs-CZ" sz="1800" dirty="0">
                <a:effectLst/>
                <a:latin typeface="TimesNewRomanPSMT"/>
              </a:rPr>
              <a:t> a na </a:t>
            </a:r>
            <a:r>
              <a:rPr lang="cs-CZ" sz="1800" dirty="0" err="1">
                <a:effectLst/>
                <a:latin typeface="TimesNewRomanPSMT"/>
              </a:rPr>
              <a:t>podněty</a:t>
            </a:r>
            <a:r>
              <a:rPr lang="cs-CZ" sz="1800" dirty="0">
                <a:effectLst/>
                <a:latin typeface="TimesNewRomanPSMT"/>
              </a:rPr>
              <a:t> z </a:t>
            </a:r>
            <a:r>
              <a:rPr lang="cs-CZ" sz="1800" dirty="0" err="1">
                <a:effectLst/>
                <a:latin typeface="TimesNewRomanPSMT"/>
              </a:rPr>
              <a:t>prostředi</a:t>
            </a:r>
            <a:r>
              <a:rPr lang="cs-CZ" sz="1800" dirty="0">
                <a:effectLst/>
                <a:latin typeface="TimesNewRomanPSMT"/>
              </a:rPr>
              <a:t>́ reaguje, jedná se o </a:t>
            </a:r>
            <a:r>
              <a:rPr lang="cs-CZ" sz="1800" dirty="0" err="1">
                <a:effectLst/>
                <a:latin typeface="TimesNewRomanPSMT"/>
              </a:rPr>
              <a:t>opožděni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vývoje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řeči</a:t>
            </a:r>
            <a:r>
              <a:rPr lang="cs-CZ" sz="1800" dirty="0">
                <a:effectLst/>
                <a:latin typeface="TimesNewRomanPSMT"/>
              </a:rPr>
              <a:t> s </a:t>
            </a:r>
            <a:r>
              <a:rPr lang="cs-CZ" sz="1800" dirty="0" err="1">
                <a:effectLst/>
                <a:latin typeface="TimesNewRomanPSMT"/>
              </a:rPr>
              <a:t>možnosti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dosaženi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úrovne</a:t>
            </a:r>
            <a:r>
              <a:rPr lang="cs-CZ" sz="1800" dirty="0">
                <a:effectLst/>
                <a:latin typeface="TimesNewRomanPSMT"/>
              </a:rPr>
              <a:t>̌ </a:t>
            </a:r>
            <a:r>
              <a:rPr lang="cs-CZ" sz="1800" dirty="0" err="1">
                <a:effectLst/>
                <a:latin typeface="TimesNewRomanPSMT"/>
              </a:rPr>
              <a:t>dana</a:t>
            </a:r>
            <a:r>
              <a:rPr lang="cs-CZ" sz="1800" dirty="0">
                <a:effectLst/>
                <a:latin typeface="TimesNewRomanPSMT"/>
              </a:rPr>
              <a:t>́ normy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056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3BBE5-60F7-1B4E-ACFE-16D2C9048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Vývojová nemluvnost (patologická)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9135C8-2D85-1F4F-9CDC-FFE6ABE90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i="1" dirty="0">
                <a:effectLst/>
                <a:latin typeface="TimesNewRomanPS"/>
              </a:rPr>
              <a:t> </a:t>
            </a:r>
            <a:endParaRPr lang="cs-CZ" dirty="0"/>
          </a:p>
          <a:p>
            <a:r>
              <a:rPr lang="cs-CZ" sz="1800" dirty="0">
                <a:latin typeface="TimesNewRomanPSMT"/>
              </a:rPr>
              <a:t>v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posledním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případe</a:t>
            </a:r>
            <a:r>
              <a:rPr lang="cs-CZ" sz="1800" dirty="0">
                <a:effectLst/>
                <a:latin typeface="TimesNewRomanPSMT"/>
              </a:rPr>
              <a:t>̌ se jedná o poruchu, </a:t>
            </a:r>
            <a:r>
              <a:rPr lang="cs-CZ" sz="1800" dirty="0" err="1">
                <a:effectLst/>
                <a:latin typeface="TimesNewRomanPSMT"/>
              </a:rPr>
              <a:t>ktera</a:t>
            </a:r>
            <a:r>
              <a:rPr lang="cs-CZ" sz="1800" dirty="0">
                <a:effectLst/>
                <a:latin typeface="TimesNewRomanPSMT"/>
              </a:rPr>
              <a:t>́ spadá́ do </a:t>
            </a:r>
            <a:r>
              <a:rPr lang="cs-CZ" sz="1800" dirty="0" err="1">
                <a:effectLst/>
                <a:latin typeface="TimesNewRomanPSMT"/>
              </a:rPr>
              <a:t>vývojových</a:t>
            </a:r>
            <a:r>
              <a:rPr lang="cs-CZ" sz="1800" dirty="0">
                <a:effectLst/>
                <a:latin typeface="TimesNewRomanPSMT"/>
              </a:rPr>
              <a:t> poruch </a:t>
            </a:r>
            <a:r>
              <a:rPr lang="cs-CZ" sz="1800" dirty="0" err="1">
                <a:effectLst/>
                <a:latin typeface="TimesNewRomanPSMT"/>
              </a:rPr>
              <a:t>řeči</a:t>
            </a:r>
            <a:r>
              <a:rPr lang="cs-CZ" sz="1800" dirty="0">
                <a:effectLst/>
                <a:latin typeface="TimesNewRomanPSMT"/>
              </a:rPr>
              <a:t>. </a:t>
            </a:r>
          </a:p>
          <a:p>
            <a:r>
              <a:rPr lang="cs-CZ" sz="1800" dirty="0">
                <a:latin typeface="TimesNewRomanPSMT"/>
              </a:rPr>
              <a:t>j</a:t>
            </a:r>
            <a:r>
              <a:rPr lang="cs-CZ" sz="1800" dirty="0">
                <a:effectLst/>
                <a:latin typeface="TimesNewRomanPSMT"/>
              </a:rPr>
              <a:t>e </a:t>
            </a:r>
            <a:r>
              <a:rPr lang="cs-CZ" sz="1800" dirty="0" err="1">
                <a:effectLst/>
                <a:latin typeface="TimesNewRomanPSMT"/>
              </a:rPr>
              <a:t>nutne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zdůraznit</a:t>
            </a:r>
            <a:r>
              <a:rPr lang="cs-CZ" sz="1800" dirty="0">
                <a:effectLst/>
                <a:latin typeface="TimesNewRomanPSMT"/>
              </a:rPr>
              <a:t>, </a:t>
            </a:r>
            <a:r>
              <a:rPr lang="cs-CZ" sz="1800" dirty="0" err="1">
                <a:effectLst/>
                <a:latin typeface="TimesNewRomanPSMT"/>
              </a:rPr>
              <a:t>že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nemusi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jít</a:t>
            </a:r>
            <a:r>
              <a:rPr lang="cs-CZ" sz="1800" dirty="0">
                <a:effectLst/>
                <a:latin typeface="TimesNewRomanPSMT"/>
              </a:rPr>
              <a:t> o </a:t>
            </a:r>
            <a:r>
              <a:rPr lang="cs-CZ" sz="1800" dirty="0" err="1">
                <a:effectLst/>
                <a:latin typeface="TimesNewRomanPSMT"/>
              </a:rPr>
              <a:t>úplnou</a:t>
            </a:r>
            <a:r>
              <a:rPr lang="cs-CZ" sz="1800" dirty="0">
                <a:effectLst/>
                <a:latin typeface="TimesNewRomanPSMT"/>
              </a:rPr>
              <a:t> nemluvnost. </a:t>
            </a:r>
          </a:p>
          <a:p>
            <a:r>
              <a:rPr lang="cs-CZ" sz="1800" dirty="0">
                <a:latin typeface="TimesNewRomanPSMT"/>
              </a:rPr>
              <a:t>v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každém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případe</a:t>
            </a:r>
            <a:r>
              <a:rPr lang="cs-CZ" sz="1800" dirty="0">
                <a:effectLst/>
                <a:latin typeface="TimesNewRomanPSMT"/>
              </a:rPr>
              <a:t>̌ je </a:t>
            </a:r>
            <a:r>
              <a:rPr lang="cs-CZ" sz="1800" dirty="0" err="1">
                <a:effectLst/>
                <a:latin typeface="TimesNewRomanPSMT"/>
              </a:rPr>
              <a:t>zásadni</a:t>
            </a:r>
            <a:r>
              <a:rPr lang="cs-CZ" sz="1800" dirty="0">
                <a:effectLst/>
                <a:latin typeface="TimesNewRomanPSMT"/>
              </a:rPr>
              <a:t>́ zajistit </a:t>
            </a:r>
            <a:r>
              <a:rPr lang="cs-CZ" sz="1800" dirty="0" err="1">
                <a:effectLst/>
                <a:latin typeface="TimesNewRomanPSMT"/>
              </a:rPr>
              <a:t>komplexni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diferenciálni</a:t>
            </a:r>
            <a:r>
              <a:rPr lang="cs-CZ" sz="1800" dirty="0">
                <a:effectLst/>
                <a:latin typeface="TimesNewRomanPSMT"/>
              </a:rPr>
              <a:t>́ diagnostiku, zjistit </a:t>
            </a:r>
            <a:r>
              <a:rPr lang="cs-CZ" sz="1800" dirty="0" err="1">
                <a:effectLst/>
                <a:latin typeface="TimesNewRomanPSMT"/>
              </a:rPr>
              <a:t>příčinu</a:t>
            </a:r>
            <a:r>
              <a:rPr lang="cs-CZ" sz="1800" dirty="0">
                <a:effectLst/>
                <a:latin typeface="TimesNewRomanPSMT"/>
              </a:rPr>
              <a:t> a </a:t>
            </a:r>
            <a:r>
              <a:rPr lang="cs-CZ" sz="1800" dirty="0" err="1">
                <a:effectLst/>
                <a:latin typeface="TimesNewRomanPSMT"/>
              </a:rPr>
              <a:t>odlišit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získanou</a:t>
            </a:r>
            <a:r>
              <a:rPr lang="cs-CZ" sz="1800" dirty="0">
                <a:effectLst/>
                <a:latin typeface="TimesNewRomanPSMT"/>
              </a:rPr>
              <a:t> nemluvnost </a:t>
            </a:r>
            <a:r>
              <a:rPr lang="cs-CZ" sz="1800" dirty="0" err="1">
                <a:effectLst/>
                <a:latin typeface="TimesNewRomanPSMT"/>
              </a:rPr>
              <a:t>napr</a:t>
            </a:r>
            <a:r>
              <a:rPr lang="cs-CZ" sz="1800" dirty="0">
                <a:effectLst/>
                <a:latin typeface="TimesNewRomanPSMT"/>
              </a:rPr>
              <a:t>̌. na </a:t>
            </a:r>
            <a:r>
              <a:rPr lang="cs-CZ" sz="1800" dirty="0" err="1">
                <a:effectLst/>
                <a:latin typeface="TimesNewRomanPSMT"/>
              </a:rPr>
              <a:t>neuroticke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bázi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či</a:t>
            </a:r>
            <a:r>
              <a:rPr lang="cs-CZ" sz="1800" dirty="0">
                <a:effectLst/>
                <a:latin typeface="TimesNewRomanPSMT"/>
              </a:rPr>
              <a:t> na </a:t>
            </a:r>
            <a:r>
              <a:rPr lang="cs-CZ" sz="1800" dirty="0" err="1">
                <a:effectLst/>
                <a:latin typeface="TimesNewRomanPSMT"/>
              </a:rPr>
              <a:t>bázi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organického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poškozeni</a:t>
            </a:r>
            <a:r>
              <a:rPr lang="cs-CZ" sz="1800" dirty="0">
                <a:effectLst/>
                <a:latin typeface="TimesNewRomanPSMT"/>
              </a:rPr>
              <a:t>́ mozku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790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1C33C3-F93B-2D4A-8455-6FDEC0F0C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767764-7F83-7944-9CEC-CCB645658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solidFill>
                  <a:srgbClr val="FFC000"/>
                </a:solidFill>
                <a:effectLst/>
                <a:latin typeface="TimesNewRomanPSMT"/>
              </a:rPr>
              <a:t>Dle </a:t>
            </a:r>
            <a:r>
              <a:rPr lang="cs-CZ" sz="1800" dirty="0" err="1">
                <a:solidFill>
                  <a:srgbClr val="FFC000"/>
                </a:solidFill>
                <a:effectLst/>
                <a:latin typeface="TimesNewRomanPSMT"/>
              </a:rPr>
              <a:t>Klenkove</a:t>
            </a:r>
            <a:r>
              <a:rPr lang="cs-CZ" sz="1800" dirty="0">
                <a:solidFill>
                  <a:srgbClr val="FFC000"/>
                </a:solidFill>
                <a:effectLst/>
                <a:latin typeface="TimesNewRomanPSMT"/>
              </a:rPr>
              <a:t>́ </a:t>
            </a:r>
            <a:r>
              <a:rPr lang="cs-CZ" sz="1800" dirty="0">
                <a:effectLst/>
                <a:latin typeface="TimesNewRomanPSMT"/>
              </a:rPr>
              <a:t>(2006) je </a:t>
            </a:r>
            <a:r>
              <a:rPr lang="cs-CZ" sz="1800" dirty="0" err="1">
                <a:effectLst/>
                <a:latin typeface="TimesNewRomanPSMT"/>
              </a:rPr>
              <a:t>narušeny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vývoj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řeči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zastřešujícím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termínem</a:t>
            </a:r>
            <a:r>
              <a:rPr lang="cs-CZ" sz="1800" dirty="0">
                <a:effectLst/>
                <a:latin typeface="TimesNewRomanPSMT"/>
              </a:rPr>
              <a:t> pro </a:t>
            </a:r>
            <a:r>
              <a:rPr lang="cs-CZ" sz="1800" dirty="0" err="1">
                <a:effectLst/>
                <a:latin typeface="TimesNewRomanPSMT"/>
              </a:rPr>
              <a:t>všechny</a:t>
            </a:r>
            <a:r>
              <a:rPr lang="cs-CZ" sz="1800" dirty="0">
                <a:effectLst/>
                <a:latin typeface="TimesNewRomanPSMT"/>
              </a:rPr>
              <a:t> skupiny poruch, se </a:t>
            </a:r>
            <a:r>
              <a:rPr lang="cs-CZ" sz="1800" dirty="0" err="1">
                <a:effectLst/>
                <a:latin typeface="TimesNewRomanPSMT"/>
              </a:rPr>
              <a:t>kterými</a:t>
            </a:r>
            <a:r>
              <a:rPr lang="cs-CZ" sz="1800" dirty="0">
                <a:effectLst/>
                <a:latin typeface="TimesNewRomanPSMT"/>
              </a:rPr>
              <a:t> se ve </a:t>
            </a:r>
            <a:r>
              <a:rPr lang="cs-CZ" sz="1800" dirty="0" err="1">
                <a:effectLst/>
                <a:latin typeface="TimesNewRomanPSMT"/>
              </a:rPr>
              <a:t>vývoji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řeči</a:t>
            </a:r>
            <a:r>
              <a:rPr lang="cs-CZ" sz="1800" dirty="0">
                <a:effectLst/>
                <a:latin typeface="TimesNewRomanPSMT"/>
              </a:rPr>
              <a:t> lze setkat </a:t>
            </a:r>
          </a:p>
          <a:p>
            <a:r>
              <a:rPr lang="cs-CZ" sz="1800" dirty="0" err="1">
                <a:solidFill>
                  <a:srgbClr val="FFC000"/>
                </a:solidFill>
                <a:effectLst/>
                <a:latin typeface="TimesNewRomanPSMT"/>
              </a:rPr>
              <a:t>Mikulajova</a:t>
            </a:r>
            <a:r>
              <a:rPr lang="cs-CZ" sz="1800" dirty="0">
                <a:solidFill>
                  <a:srgbClr val="FFC000"/>
                </a:solidFill>
                <a:effectLst/>
                <a:latin typeface="TimesNewRomanPSMT"/>
              </a:rPr>
              <a:t>́ </a:t>
            </a:r>
            <a:r>
              <a:rPr lang="cs-CZ" sz="1800" dirty="0">
                <a:effectLst/>
                <a:latin typeface="TimesNewRomanPSMT"/>
              </a:rPr>
              <a:t>(2009, s. 116) charakterizuje </a:t>
            </a:r>
            <a:r>
              <a:rPr lang="cs-CZ" sz="1800" dirty="0" err="1">
                <a:effectLst/>
                <a:latin typeface="TimesNewRomanPSMT"/>
              </a:rPr>
              <a:t>narušeny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vývoj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řeči</a:t>
            </a:r>
            <a:r>
              <a:rPr lang="cs-CZ" sz="1800" dirty="0">
                <a:effectLst/>
                <a:latin typeface="TimesNewRomanPSMT"/>
              </a:rPr>
              <a:t> jako </a:t>
            </a:r>
            <a:r>
              <a:rPr lang="cs-CZ" sz="1800" i="1" dirty="0">
                <a:effectLst/>
                <a:latin typeface="TimesNewRomanPS"/>
              </a:rPr>
              <a:t>„...</a:t>
            </a:r>
            <a:r>
              <a:rPr lang="cs-CZ" sz="1800" i="1" dirty="0" err="1">
                <a:effectLst/>
                <a:latin typeface="TimesNewRomanPS"/>
              </a:rPr>
              <a:t>narušenou</a:t>
            </a:r>
            <a:r>
              <a:rPr lang="cs-CZ" sz="1800" i="1" dirty="0">
                <a:effectLst/>
                <a:latin typeface="TimesNewRomanPS"/>
              </a:rPr>
              <a:t> schopnost </a:t>
            </a:r>
            <a:r>
              <a:rPr lang="cs-CZ" sz="1800" i="1" dirty="0" err="1">
                <a:effectLst/>
                <a:latin typeface="TimesNewRomanPS"/>
              </a:rPr>
              <a:t>rozumět</a:t>
            </a:r>
            <a:r>
              <a:rPr lang="cs-CZ" sz="1800" i="1" dirty="0">
                <a:effectLst/>
                <a:latin typeface="TimesNewRomanPS"/>
              </a:rPr>
              <a:t> </a:t>
            </a:r>
            <a:r>
              <a:rPr lang="cs-CZ" sz="1800" i="1" dirty="0" err="1">
                <a:effectLst/>
                <a:latin typeface="TimesNewRomanPS"/>
              </a:rPr>
              <a:t>mluvene</a:t>
            </a:r>
            <a:r>
              <a:rPr lang="cs-CZ" sz="1800" i="1" dirty="0">
                <a:effectLst/>
                <a:latin typeface="TimesNewRomanPS"/>
              </a:rPr>
              <a:t>́ </a:t>
            </a:r>
            <a:r>
              <a:rPr lang="cs-CZ" sz="1800" i="1" dirty="0" err="1">
                <a:effectLst/>
                <a:latin typeface="TimesNewRomanPS"/>
              </a:rPr>
              <a:t>řeči</a:t>
            </a:r>
            <a:r>
              <a:rPr lang="cs-CZ" sz="1800" i="1" dirty="0">
                <a:effectLst/>
                <a:latin typeface="TimesNewRomanPS"/>
              </a:rPr>
              <a:t> a/nebo </a:t>
            </a:r>
            <a:r>
              <a:rPr lang="cs-CZ" sz="1800" i="1" dirty="0" err="1">
                <a:effectLst/>
                <a:latin typeface="TimesNewRomanPS"/>
              </a:rPr>
              <a:t>vyjadřovat</a:t>
            </a:r>
            <a:r>
              <a:rPr lang="cs-CZ" sz="1800" i="1" dirty="0">
                <a:effectLst/>
                <a:latin typeface="TimesNewRomanPS"/>
              </a:rPr>
              <a:t> se </a:t>
            </a:r>
            <a:r>
              <a:rPr lang="cs-CZ" sz="1800" i="1" dirty="0" err="1">
                <a:effectLst/>
                <a:latin typeface="TimesNewRomanPS"/>
              </a:rPr>
              <a:t>řeči</a:t>
            </a:r>
            <a:r>
              <a:rPr lang="cs-CZ" sz="1800" i="1" dirty="0">
                <a:effectLst/>
                <a:latin typeface="TimesNewRomanPS"/>
              </a:rPr>
              <a:t>́ v </a:t>
            </a:r>
            <a:r>
              <a:rPr lang="cs-CZ" sz="1800" i="1" dirty="0" err="1">
                <a:effectLst/>
                <a:latin typeface="TimesNewRomanPS"/>
              </a:rPr>
              <a:t>porovnáni</a:t>
            </a:r>
            <a:r>
              <a:rPr lang="cs-CZ" sz="1800" i="1" dirty="0">
                <a:effectLst/>
                <a:latin typeface="TimesNewRomanPS"/>
              </a:rPr>
              <a:t>́ s </a:t>
            </a:r>
            <a:r>
              <a:rPr lang="cs-CZ" sz="1800" i="1" dirty="0" err="1">
                <a:effectLst/>
                <a:latin typeface="TimesNewRomanPS"/>
              </a:rPr>
              <a:t>vrstevníky</a:t>
            </a:r>
            <a:r>
              <a:rPr lang="cs-CZ" sz="1800" i="1" dirty="0">
                <a:effectLst/>
                <a:latin typeface="TimesNewRomanPS"/>
              </a:rPr>
              <a:t>...“ </a:t>
            </a:r>
            <a:endParaRPr lang="cs-CZ" dirty="0"/>
          </a:p>
          <a:p>
            <a:r>
              <a:rPr lang="cs-CZ" sz="1800" dirty="0" err="1">
                <a:solidFill>
                  <a:srgbClr val="FFC000"/>
                </a:solidFill>
                <a:effectLst/>
                <a:latin typeface="TimesNewRomanPSMT"/>
              </a:rPr>
              <a:t>Mlčákova</a:t>
            </a:r>
            <a:r>
              <a:rPr lang="cs-CZ" sz="1800" dirty="0">
                <a:solidFill>
                  <a:srgbClr val="FFC000"/>
                </a:solidFill>
                <a:effectLst/>
                <a:latin typeface="TimesNewRomanPSMT"/>
              </a:rPr>
              <a:t>́ a </a:t>
            </a:r>
            <a:r>
              <a:rPr lang="cs-CZ" sz="1800" dirty="0" err="1">
                <a:solidFill>
                  <a:srgbClr val="FFC000"/>
                </a:solidFill>
                <a:effectLst/>
                <a:latin typeface="TimesNewRomanPSMT"/>
              </a:rPr>
              <a:t>Vitáskova</a:t>
            </a:r>
            <a:r>
              <a:rPr lang="cs-CZ" sz="1800" dirty="0">
                <a:solidFill>
                  <a:srgbClr val="FFC000"/>
                </a:solidFill>
                <a:effectLst/>
                <a:latin typeface="TimesNewRomanPSMT"/>
              </a:rPr>
              <a:t>́ </a:t>
            </a:r>
            <a:r>
              <a:rPr lang="cs-CZ" sz="1800" dirty="0">
                <a:effectLst/>
                <a:latin typeface="TimesNewRomanPSMT"/>
              </a:rPr>
              <a:t>(2013) </a:t>
            </a:r>
            <a:r>
              <a:rPr lang="cs-CZ" sz="1800" dirty="0" err="1">
                <a:effectLst/>
                <a:latin typeface="TimesNewRomanPSMT"/>
              </a:rPr>
              <a:t>dodávaji</a:t>
            </a:r>
            <a:r>
              <a:rPr lang="cs-CZ" sz="1800" dirty="0">
                <a:effectLst/>
                <a:latin typeface="TimesNewRomanPSMT"/>
              </a:rPr>
              <a:t>́, </a:t>
            </a:r>
            <a:r>
              <a:rPr lang="cs-CZ" sz="1800" dirty="0" err="1">
                <a:effectLst/>
                <a:latin typeface="TimesNewRomanPSMT"/>
              </a:rPr>
              <a:t>že</a:t>
            </a:r>
            <a:r>
              <a:rPr lang="cs-CZ" sz="1800" dirty="0">
                <a:effectLst/>
                <a:latin typeface="TimesNewRomanPSMT"/>
              </a:rPr>
              <a:t> se </a:t>
            </a:r>
            <a:r>
              <a:rPr lang="cs-CZ" sz="1800" dirty="0" err="1">
                <a:effectLst/>
                <a:latin typeface="TimesNewRomanPSMT"/>
              </a:rPr>
              <a:t>může</a:t>
            </a:r>
            <a:r>
              <a:rPr lang="cs-CZ" sz="1800" dirty="0">
                <a:effectLst/>
                <a:latin typeface="TimesNewRomanPSMT"/>
              </a:rPr>
              <a:t> vyskytovat jako </a:t>
            </a:r>
            <a:r>
              <a:rPr lang="cs-CZ" sz="1800" dirty="0" err="1">
                <a:effectLst/>
                <a:latin typeface="TimesNewRomanPSMT"/>
              </a:rPr>
              <a:t>sa</a:t>
            </a:r>
            <a:r>
              <a:rPr lang="cs-CZ" sz="1800" dirty="0">
                <a:effectLst/>
                <a:latin typeface="TimesNewRomanPSMT"/>
              </a:rPr>
              <a:t>- </a:t>
            </a:r>
            <a:r>
              <a:rPr lang="cs-CZ" sz="1800" dirty="0" err="1">
                <a:effectLst/>
                <a:latin typeface="TimesNewRomanPSMT"/>
              </a:rPr>
              <a:t>mostatny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problém</a:t>
            </a:r>
            <a:r>
              <a:rPr lang="cs-CZ" sz="1800" dirty="0">
                <a:effectLst/>
                <a:latin typeface="TimesNewRomanPSMT"/>
              </a:rPr>
              <a:t>, nebo </a:t>
            </a:r>
            <a:r>
              <a:rPr lang="cs-CZ" sz="1800" dirty="0" err="1">
                <a:effectLst/>
                <a:latin typeface="TimesNewRomanPSMT"/>
              </a:rPr>
              <a:t>být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doprovodným</a:t>
            </a:r>
            <a:r>
              <a:rPr lang="cs-CZ" sz="1800" dirty="0">
                <a:effectLst/>
                <a:latin typeface="TimesNewRomanPSMT"/>
              </a:rPr>
              <a:t> symptomem jiné </a:t>
            </a:r>
            <a:r>
              <a:rPr lang="cs-CZ" sz="1800" dirty="0" err="1">
                <a:effectLst/>
                <a:latin typeface="TimesNewRomanPSMT"/>
              </a:rPr>
              <a:t>vývojove</a:t>
            </a:r>
            <a:r>
              <a:rPr lang="cs-CZ" sz="1800" dirty="0">
                <a:effectLst/>
                <a:latin typeface="TimesNewRomanPSMT"/>
              </a:rPr>
              <a:t>́ poruchy. </a:t>
            </a:r>
          </a:p>
          <a:p>
            <a:pPr marL="0" indent="0">
              <a:buNone/>
            </a:pPr>
            <a:endParaRPr lang="cs-CZ" sz="1800" dirty="0">
              <a:effectLst/>
              <a:latin typeface="TimesNewRomanPSMT"/>
            </a:endParaRPr>
          </a:p>
          <a:p>
            <a:pPr marL="0" indent="0">
              <a:buNone/>
            </a:pPr>
            <a:r>
              <a:rPr lang="cs-CZ" sz="1800" dirty="0" err="1">
                <a:solidFill>
                  <a:srgbClr val="C00000"/>
                </a:solidFill>
                <a:effectLst/>
                <a:latin typeface="TimesNewRomanPSMT"/>
              </a:rPr>
              <a:t>Nejčastějším</a:t>
            </a:r>
            <a:r>
              <a:rPr lang="cs-CZ" sz="1800" dirty="0">
                <a:solidFill>
                  <a:srgbClr val="C00000"/>
                </a:solidFill>
                <a:effectLst/>
                <a:latin typeface="TimesNewRomanPSMT"/>
              </a:rPr>
              <a:t> typem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NewRomanPSMT"/>
              </a:rPr>
              <a:t>narušeného</a:t>
            </a:r>
            <a:r>
              <a:rPr lang="cs-CZ" sz="1800" dirty="0">
                <a:solidFill>
                  <a:srgbClr val="C00000"/>
                </a:solidFill>
                <a:effectLst/>
                <a:latin typeface="TimesNewRomanPSMT"/>
              </a:rPr>
              <a:t>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NewRomanPSMT"/>
              </a:rPr>
              <a:t>vývoje</a:t>
            </a:r>
            <a:r>
              <a:rPr lang="cs-CZ" sz="1800" dirty="0">
                <a:solidFill>
                  <a:srgbClr val="C00000"/>
                </a:solidFill>
                <a:effectLst/>
                <a:latin typeface="TimesNewRomanPSMT"/>
              </a:rPr>
              <a:t>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NewRomanPSMT"/>
              </a:rPr>
              <a:t>řeči</a:t>
            </a:r>
            <a:r>
              <a:rPr lang="cs-CZ" sz="1800" dirty="0">
                <a:solidFill>
                  <a:srgbClr val="C00000"/>
                </a:solidFill>
                <a:effectLst/>
                <a:latin typeface="TimesNewRomanPSMT"/>
              </a:rPr>
              <a:t> je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NewRomanPSMT"/>
              </a:rPr>
              <a:t>opožděny</a:t>
            </a:r>
            <a:r>
              <a:rPr lang="cs-CZ" sz="1800" dirty="0">
                <a:solidFill>
                  <a:srgbClr val="C00000"/>
                </a:solidFill>
                <a:effectLst/>
                <a:latin typeface="TimesNewRomanPSMT"/>
              </a:rPr>
              <a:t>́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NewRomanPSMT"/>
              </a:rPr>
              <a:t>vývoj</a:t>
            </a:r>
            <a:r>
              <a:rPr lang="cs-CZ" sz="1800" dirty="0">
                <a:solidFill>
                  <a:srgbClr val="C00000"/>
                </a:solidFill>
                <a:effectLst/>
                <a:latin typeface="TimesNewRomanPSMT"/>
              </a:rPr>
              <a:t>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NewRomanPSMT"/>
              </a:rPr>
              <a:t>řeči</a:t>
            </a:r>
            <a:r>
              <a:rPr lang="cs-CZ" sz="1800" dirty="0">
                <a:solidFill>
                  <a:srgbClr val="C00000"/>
                </a:solidFill>
                <a:effectLst/>
                <a:latin typeface="TimesNewRomanPSMT"/>
              </a:rPr>
              <a:t> prostý (dg.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NewRomanPSMT"/>
              </a:rPr>
              <a:t>R</a:t>
            </a:r>
            <a:r>
              <a:rPr lang="cs-CZ" sz="1800" dirty="0">
                <a:solidFill>
                  <a:srgbClr val="C00000"/>
                </a:solidFill>
                <a:effectLst/>
                <a:latin typeface="TimesNewRomanPSMT"/>
              </a:rPr>
              <a:t> 62.0).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NewRomanPSMT"/>
              </a:rPr>
              <a:t>Druhým</a:t>
            </a:r>
            <a:r>
              <a:rPr lang="cs-CZ" sz="1800" dirty="0">
                <a:solidFill>
                  <a:srgbClr val="C00000"/>
                </a:solidFill>
                <a:effectLst/>
                <a:latin typeface="TimesNewRomanPSMT"/>
              </a:rPr>
              <a:t> typem je dle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NewRomanPSMT"/>
              </a:rPr>
              <a:t>Mikulajove</a:t>
            </a:r>
            <a:r>
              <a:rPr lang="cs-CZ" sz="1800" dirty="0">
                <a:solidFill>
                  <a:srgbClr val="C00000"/>
                </a:solidFill>
                <a:effectLst/>
                <a:latin typeface="TimesNewRomanPSMT"/>
              </a:rPr>
              <a:t>́ (2009) tzv. specificky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NewRomanPSMT"/>
              </a:rPr>
              <a:t>narušeny</a:t>
            </a:r>
            <a:r>
              <a:rPr lang="cs-CZ" sz="1800" dirty="0">
                <a:solidFill>
                  <a:srgbClr val="C00000"/>
                </a:solidFill>
                <a:effectLst/>
                <a:latin typeface="TimesNewRomanPSMT"/>
              </a:rPr>
              <a:t>́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NewRomanPSMT"/>
              </a:rPr>
              <a:t>vývoj</a:t>
            </a:r>
            <a:r>
              <a:rPr lang="cs-CZ" sz="1800" dirty="0">
                <a:solidFill>
                  <a:srgbClr val="C00000"/>
                </a:solidFill>
                <a:effectLst/>
                <a:latin typeface="TimesNewRomanPSMT"/>
              </a:rPr>
              <a:t>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NewRomanPSMT"/>
              </a:rPr>
              <a:t>řeči</a:t>
            </a:r>
            <a:r>
              <a:rPr lang="cs-CZ" sz="1800" dirty="0">
                <a:solidFill>
                  <a:srgbClr val="C00000"/>
                </a:solidFill>
                <a:effectLst/>
                <a:latin typeface="TimesNewRomanPSMT"/>
              </a:rPr>
              <a:t>, který je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NewRomanPSMT"/>
              </a:rPr>
              <a:t>znám</a:t>
            </a:r>
            <a:r>
              <a:rPr lang="cs-CZ" sz="1800" dirty="0">
                <a:solidFill>
                  <a:srgbClr val="C00000"/>
                </a:solidFill>
                <a:effectLst/>
                <a:latin typeface="TimesNewRomanPSMT"/>
              </a:rPr>
              <a:t> také pod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NewRomanPSMT"/>
              </a:rPr>
              <a:t>názvem</a:t>
            </a:r>
            <a:r>
              <a:rPr lang="cs-CZ" sz="1800" dirty="0">
                <a:solidFill>
                  <a:srgbClr val="C00000"/>
                </a:solidFill>
                <a:effectLst/>
                <a:latin typeface="TimesNewRomanPSMT"/>
              </a:rPr>
              <a:t>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NewRomanPSMT"/>
              </a:rPr>
              <a:t>vývojova</a:t>
            </a:r>
            <a:r>
              <a:rPr lang="cs-CZ" sz="1800" dirty="0">
                <a:solidFill>
                  <a:srgbClr val="C00000"/>
                </a:solidFill>
                <a:effectLst/>
                <a:latin typeface="TimesNewRomanPSMT"/>
              </a:rPr>
              <a:t>́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NewRomanPSMT"/>
              </a:rPr>
              <a:t>dysfázie</a:t>
            </a:r>
            <a:r>
              <a:rPr lang="cs-CZ" sz="1800" dirty="0">
                <a:solidFill>
                  <a:srgbClr val="C00000"/>
                </a:solidFill>
                <a:effectLst/>
                <a:latin typeface="TimesNewRomanPSMT"/>
              </a:rPr>
              <a:t>. </a:t>
            </a:r>
            <a:endParaRPr lang="cs-CZ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4288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7D88F8-14F7-5F49-B28C-EE123CDBE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Nutné podmínky pro správný vývoj řeči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C34518-19FB-7D41-82BF-6BD025E26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3733" y="2009423"/>
            <a:ext cx="10346267" cy="387017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71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cs-CZ" altLang="cs-CZ" sz="2000" b="1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>
              <a:lnSpc>
                <a:spcPct val="71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endParaRPr lang="cs-CZ" altLang="cs-CZ" sz="20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N</a:t>
            </a:r>
            <a:r>
              <a:rPr lang="en-US" altLang="cs-CZ" sz="2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epoškozená</a:t>
            </a:r>
            <a:r>
              <a:rPr lang="en-US" altLang="cs-CZ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cs-CZ" sz="2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centrální</a:t>
            </a:r>
            <a:r>
              <a:rPr lang="en-US" altLang="cs-CZ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nervová</a:t>
            </a:r>
            <a:r>
              <a:rPr lang="en-US" altLang="cs-CZ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soustava</a:t>
            </a:r>
            <a:endParaRPr lang="cs-CZ" altLang="cs-CZ" sz="2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---------------------------------------------------------------------------</a:t>
            </a:r>
            <a:endParaRPr lang="en-US" altLang="cs-CZ" sz="20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N</a:t>
            </a:r>
            <a:r>
              <a:rPr lang="en-US" altLang="cs-CZ" sz="2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ormální</a:t>
            </a:r>
            <a:r>
              <a:rPr lang="en-US" altLang="cs-CZ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intelekt</a:t>
            </a:r>
            <a:endParaRPr lang="cs-CZ" altLang="cs-CZ" sz="2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----------------------------------------------------------------------------</a:t>
            </a:r>
            <a:endParaRPr lang="en-US" altLang="cs-CZ" sz="20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N</a:t>
            </a:r>
            <a:r>
              <a:rPr lang="en-US" altLang="cs-CZ" sz="2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epoškozený</a:t>
            </a:r>
            <a:r>
              <a:rPr lang="en-US" altLang="cs-CZ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sluch</a:t>
            </a:r>
            <a:endParaRPr lang="cs-CZ" altLang="cs-CZ" sz="2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----------------------------------------------------------------------------</a:t>
            </a:r>
            <a:endParaRPr lang="en-US" altLang="cs-CZ" sz="20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V</a:t>
            </a:r>
            <a:r>
              <a:rPr lang="en-US" altLang="cs-CZ" sz="2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rozená</a:t>
            </a:r>
            <a:r>
              <a:rPr lang="en-US" altLang="cs-CZ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cs-CZ" sz="2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míra</a:t>
            </a:r>
            <a:r>
              <a:rPr lang="en-US" altLang="cs-CZ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nadání</a:t>
            </a:r>
            <a:r>
              <a:rPr lang="en-US" altLang="cs-CZ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cs-CZ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pro </a:t>
            </a:r>
            <a:r>
              <a:rPr lang="en-US" altLang="cs-CZ" sz="2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jazyk</a:t>
            </a:r>
            <a:endParaRPr lang="cs-CZ" altLang="cs-CZ" sz="20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----------------------------------------------------------------------------</a:t>
            </a:r>
            <a:endParaRPr lang="en-US" altLang="cs-CZ" sz="20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P</a:t>
            </a:r>
            <a:r>
              <a:rPr lang="en-US" altLang="cs-CZ" sz="2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řiměřené</a:t>
            </a:r>
            <a:r>
              <a:rPr lang="en-US" altLang="cs-CZ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cs-CZ" sz="2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sociální</a:t>
            </a:r>
            <a:r>
              <a:rPr lang="en-US" altLang="cs-CZ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prostředí</a:t>
            </a:r>
            <a:r>
              <a:rPr lang="en-US" altLang="cs-CZ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		</a:t>
            </a:r>
            <a:endParaRPr lang="cs-CZ" altLang="cs-CZ" sz="20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Tx/>
              <a:buSzTx/>
              <a:buFontTx/>
              <a:buChar char="•"/>
            </a:pPr>
            <a:endParaRPr lang="cs-CZ" altLang="cs-CZ" sz="20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buClrTx/>
              <a:buSzTx/>
              <a:buFont typeface="Arial" panose="020B0604020202020204" pitchFamily="34" charset="0"/>
              <a:buNone/>
            </a:pPr>
            <a:endParaRPr lang="cs-CZ" altLang="cs-CZ" sz="20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buClrTx/>
              <a:buSzTx/>
              <a:buFont typeface="Arial" panose="020B0604020202020204" pitchFamily="34" charset="0"/>
              <a:buNone/>
            </a:pPr>
            <a:r>
              <a:rPr lang="en-US" altLang="cs-CZ" sz="1600" dirty="0">
                <a:solidFill>
                  <a:schemeClr val="tx1"/>
                </a:solidFill>
                <a:cs typeface="Times New Roman" panose="02020603050405020304" pitchFamily="18" charset="0"/>
              </a:rPr>
              <a:t>(</a:t>
            </a:r>
            <a:r>
              <a:rPr lang="en-US" altLang="cs-CZ" sz="1600" dirty="0" err="1">
                <a:solidFill>
                  <a:schemeClr val="tx1"/>
                </a:solidFill>
                <a:cs typeface="Times New Roman" panose="02020603050405020304" pitchFamily="18" charset="0"/>
              </a:rPr>
              <a:t>Jedlička</a:t>
            </a:r>
            <a:r>
              <a:rPr lang="en-US" altLang="cs-CZ" sz="1600" dirty="0">
                <a:solidFill>
                  <a:schemeClr val="tx1"/>
                </a:solidFill>
                <a:cs typeface="Times New Roman" panose="02020603050405020304" pitchFamily="18" charset="0"/>
              </a:rPr>
              <a:t>, 2003)</a:t>
            </a:r>
            <a:endParaRPr lang="cs-CZ" altLang="cs-CZ" sz="16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6093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2A5C1E-CF70-364F-986A-CC7268CF9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symptomatologie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2C318F-0FC2-9042-BA78-311E7F36A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TimesNewRomanPSMT"/>
              </a:rPr>
              <a:t>V </a:t>
            </a:r>
            <a:r>
              <a:rPr lang="cs-CZ" sz="1800" dirty="0" err="1">
                <a:effectLst/>
                <a:latin typeface="TimesNewRomanPSMT"/>
              </a:rPr>
              <a:t>rámci</a:t>
            </a:r>
            <a:r>
              <a:rPr lang="cs-CZ" sz="1800" dirty="0">
                <a:effectLst/>
                <a:latin typeface="TimesNewRomanPSMT"/>
              </a:rPr>
              <a:t> klasifikace symptomatologie </a:t>
            </a:r>
            <a:r>
              <a:rPr lang="cs-CZ" sz="1800" dirty="0" err="1">
                <a:effectLst/>
                <a:latin typeface="TimesNewRomanPSMT"/>
              </a:rPr>
              <a:t>opožděného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vývoje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řeči</a:t>
            </a:r>
            <a:r>
              <a:rPr lang="cs-CZ" sz="1800" dirty="0">
                <a:effectLst/>
                <a:latin typeface="TimesNewRomanPSMT"/>
              </a:rPr>
              <a:t> je </a:t>
            </a:r>
            <a:r>
              <a:rPr lang="cs-CZ" sz="1800" dirty="0" err="1">
                <a:effectLst/>
                <a:latin typeface="TimesNewRomanPSMT"/>
              </a:rPr>
              <a:t>nutne</a:t>
            </a:r>
            <a:r>
              <a:rPr lang="cs-CZ" sz="1800" dirty="0">
                <a:effectLst/>
                <a:latin typeface="TimesNewRomanPSMT"/>
              </a:rPr>
              <a:t>́ odlišovat </a:t>
            </a:r>
            <a:r>
              <a:rPr lang="cs-CZ" sz="1800" dirty="0" err="1">
                <a:effectLst/>
                <a:latin typeface="TimesNewRomanPSMT"/>
              </a:rPr>
              <a:t>rozdíl</a:t>
            </a:r>
            <a:r>
              <a:rPr lang="cs-CZ" sz="1800" dirty="0">
                <a:effectLst/>
                <a:latin typeface="TimesNewRomanPSMT"/>
              </a:rPr>
              <a:t> mezi symptomatickou poruchou </a:t>
            </a:r>
            <a:r>
              <a:rPr lang="cs-CZ" sz="1800" dirty="0" err="1">
                <a:effectLst/>
                <a:latin typeface="TimesNewRomanPSMT"/>
              </a:rPr>
              <a:t>řeči</a:t>
            </a:r>
            <a:r>
              <a:rPr lang="cs-CZ" sz="1800" dirty="0">
                <a:effectLst/>
                <a:latin typeface="TimesNewRomanPSMT"/>
              </a:rPr>
              <a:t> a samostatnou </a:t>
            </a:r>
            <a:r>
              <a:rPr lang="cs-CZ" sz="1800" dirty="0" err="1">
                <a:effectLst/>
                <a:latin typeface="TimesNewRomanPSMT"/>
              </a:rPr>
              <a:t>vývojovou</a:t>
            </a:r>
            <a:r>
              <a:rPr lang="cs-CZ" sz="1800" dirty="0">
                <a:effectLst/>
                <a:latin typeface="TimesNewRomanPSMT"/>
              </a:rPr>
              <a:t> poruchou </a:t>
            </a:r>
            <a:r>
              <a:rPr lang="cs-CZ" sz="1800" dirty="0" err="1">
                <a:effectLst/>
                <a:latin typeface="TimesNewRomanPSMT"/>
              </a:rPr>
              <a:t>řečové</a:t>
            </a:r>
            <a:r>
              <a:rPr lang="cs-CZ" sz="1800" dirty="0">
                <a:effectLst/>
                <a:latin typeface="TimesNewRomanPSMT"/>
              </a:rPr>
              <a:t> komunikace </a:t>
            </a:r>
          </a:p>
          <a:p>
            <a:r>
              <a:rPr lang="cs-CZ" sz="1800" dirty="0">
                <a:latin typeface="TimesNewRomanPSMT"/>
              </a:rPr>
              <a:t>OVŘ – samostatná nosologická jednotka</a:t>
            </a:r>
          </a:p>
          <a:p>
            <a:pPr marL="0" indent="0">
              <a:buNone/>
            </a:pPr>
            <a:endParaRPr lang="cs-CZ" sz="1800" dirty="0">
              <a:solidFill>
                <a:srgbClr val="C00000"/>
              </a:solidFill>
              <a:latin typeface="TimesNewRomanPSMT"/>
            </a:endParaRPr>
          </a:p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TimesNewRomanPSMT"/>
              </a:rPr>
              <a:t>Dělení:</a:t>
            </a:r>
          </a:p>
          <a:p>
            <a:pPr marL="342900" indent="-342900">
              <a:buAutoNum type="arabicPeriod"/>
            </a:pPr>
            <a:r>
              <a:rPr lang="cs-CZ" sz="1800" dirty="0">
                <a:solidFill>
                  <a:srgbClr val="C00000"/>
                </a:solidFill>
                <a:latin typeface="TimesNewRomanPSMT"/>
              </a:rPr>
              <a:t>Hledisko průběhu vývoje řeči</a:t>
            </a:r>
          </a:p>
          <a:p>
            <a:pPr marL="457200" indent="-457200">
              <a:buAutoNum type="arabicPeriod"/>
            </a:pPr>
            <a:r>
              <a:rPr lang="cs-CZ" sz="1800" dirty="0">
                <a:solidFill>
                  <a:srgbClr val="C00000"/>
                </a:solidFill>
                <a:latin typeface="TimesNewRomanPSMT"/>
              </a:rPr>
              <a:t>Hledisko věku</a:t>
            </a:r>
          </a:p>
          <a:p>
            <a:pPr marL="457200" indent="-457200">
              <a:buAutoNum type="arabicPeriod"/>
            </a:pPr>
            <a:r>
              <a:rPr lang="cs-CZ" sz="1800" dirty="0">
                <a:solidFill>
                  <a:srgbClr val="C00000"/>
                </a:solidFill>
                <a:latin typeface="TimesNewRomanPSMT"/>
              </a:rPr>
              <a:t>Hledisko stupně poruchy (lehké poruchy až úplná „</a:t>
            </a:r>
            <a:r>
              <a:rPr lang="cs-CZ" sz="1800" dirty="0" err="1">
                <a:solidFill>
                  <a:srgbClr val="C00000"/>
                </a:solidFill>
                <a:latin typeface="TimesNewRomanPSMT"/>
              </a:rPr>
              <a:t>bezřečnost</a:t>
            </a:r>
            <a:r>
              <a:rPr lang="cs-CZ" sz="1800">
                <a:solidFill>
                  <a:srgbClr val="C00000"/>
                </a:solidFill>
                <a:latin typeface="TimesNewRomanPSMT"/>
              </a:rPr>
              <a:t>“)</a:t>
            </a:r>
            <a:endParaRPr lang="cs-CZ" dirty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045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E8DC7E-9C4A-E04E-A3D6-488559421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Opožděný vývoj řeči prostý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0ADE44-0FD8-4D47-BB37-5DB0463D1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156" y="1456267"/>
            <a:ext cx="10368844" cy="4423325"/>
          </a:xfrm>
        </p:spPr>
        <p:txBody>
          <a:bodyPr/>
          <a:lstStyle/>
          <a:p>
            <a:r>
              <a:rPr lang="cs-CZ" sz="1800" dirty="0" err="1">
                <a:effectLst/>
                <a:latin typeface="TimesNewRomanPSMT"/>
              </a:rPr>
              <a:t>hlavním</a:t>
            </a:r>
            <a:r>
              <a:rPr lang="cs-CZ" sz="1800" dirty="0">
                <a:effectLst/>
                <a:latin typeface="TimesNewRomanPSMT"/>
              </a:rPr>
              <a:t> symptomem je </a:t>
            </a:r>
            <a:r>
              <a:rPr lang="cs-CZ" sz="1800" dirty="0" err="1">
                <a:effectLst/>
                <a:latin typeface="TimesNewRomanPSMT"/>
              </a:rPr>
              <a:t>opožděni</a:t>
            </a:r>
            <a:r>
              <a:rPr lang="cs-CZ" sz="1800" dirty="0">
                <a:effectLst/>
                <a:latin typeface="TimesNewRomanPSMT"/>
              </a:rPr>
              <a:t>́ v oblasti </a:t>
            </a:r>
            <a:r>
              <a:rPr lang="cs-CZ" sz="1800" dirty="0" err="1">
                <a:effectLst/>
                <a:latin typeface="TimesNewRomanPSMT"/>
              </a:rPr>
              <a:t>řečove</a:t>
            </a:r>
            <a:r>
              <a:rPr lang="cs-CZ" sz="1800" dirty="0">
                <a:effectLst/>
                <a:latin typeface="TimesNewRomanPSMT"/>
              </a:rPr>
              <a:t>́</a:t>
            </a:r>
            <a:endParaRPr lang="cs-CZ" sz="1800" i="1" dirty="0">
              <a:latin typeface="TimesNewRomanPS"/>
            </a:endParaRPr>
          </a:p>
          <a:p>
            <a:r>
              <a:rPr lang="cs-CZ" sz="1800" dirty="0">
                <a:latin typeface="TimesNewRomanPS"/>
              </a:rPr>
              <a:t>j</a:t>
            </a:r>
            <a:r>
              <a:rPr lang="cs-CZ" sz="1800" dirty="0">
                <a:effectLst/>
                <a:latin typeface="TimesNewRomanPSMT"/>
              </a:rPr>
              <a:t>e </a:t>
            </a:r>
            <a:r>
              <a:rPr lang="cs-CZ" sz="1800" dirty="0" err="1">
                <a:effectLst/>
                <a:latin typeface="TimesNewRomanPSMT"/>
              </a:rPr>
              <a:t>možne</a:t>
            </a:r>
            <a:r>
              <a:rPr lang="cs-CZ" sz="1800" dirty="0">
                <a:effectLst/>
                <a:latin typeface="TimesNewRomanPSMT"/>
              </a:rPr>
              <a:t>́, </a:t>
            </a:r>
            <a:r>
              <a:rPr lang="cs-CZ" sz="1800" dirty="0" err="1">
                <a:effectLst/>
                <a:latin typeface="TimesNewRomanPSMT"/>
              </a:rPr>
              <a:t>že</a:t>
            </a:r>
            <a:r>
              <a:rPr lang="cs-CZ" sz="1800" dirty="0">
                <a:effectLst/>
                <a:latin typeface="TimesNewRomanPSMT"/>
              </a:rPr>
              <a:t> tento </a:t>
            </a:r>
            <a:r>
              <a:rPr lang="cs-CZ" sz="1800" dirty="0" err="1">
                <a:effectLst/>
                <a:latin typeface="TimesNewRomanPSMT"/>
              </a:rPr>
              <a:t>příznak</a:t>
            </a:r>
            <a:r>
              <a:rPr lang="cs-CZ" sz="1800" dirty="0">
                <a:effectLst/>
                <a:latin typeface="TimesNewRomanPSMT"/>
              </a:rPr>
              <a:t> se </a:t>
            </a:r>
            <a:r>
              <a:rPr lang="cs-CZ" sz="1800" dirty="0" err="1">
                <a:effectLst/>
                <a:latin typeface="TimesNewRomanPSMT"/>
              </a:rPr>
              <a:t>projevi</a:t>
            </a:r>
            <a:r>
              <a:rPr lang="cs-CZ" sz="1800" dirty="0">
                <a:effectLst/>
                <a:latin typeface="TimesNewRomanPSMT"/>
              </a:rPr>
              <a:t>́ ve </a:t>
            </a:r>
            <a:r>
              <a:rPr lang="cs-CZ" sz="1800" dirty="0" err="1">
                <a:effectLst/>
                <a:latin typeface="TimesNewRomanPSMT"/>
              </a:rPr>
              <a:t>všech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jazykových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rovinách</a:t>
            </a:r>
            <a:r>
              <a:rPr lang="cs-CZ" sz="1800" dirty="0">
                <a:effectLst/>
                <a:latin typeface="TimesNewRomanPSMT"/>
              </a:rPr>
              <a:t>, nebo pouze v </a:t>
            </a:r>
            <a:r>
              <a:rPr lang="cs-CZ" sz="1800" dirty="0" err="1">
                <a:effectLst/>
                <a:latin typeface="TimesNewRomanPSMT"/>
              </a:rPr>
              <a:t>některe</a:t>
            </a:r>
            <a:r>
              <a:rPr lang="cs-CZ" sz="1800" dirty="0">
                <a:effectLst/>
                <a:latin typeface="TimesNewRomanPSMT"/>
              </a:rPr>
              <a:t>́ z nich</a:t>
            </a:r>
          </a:p>
          <a:p>
            <a:r>
              <a:rPr lang="cs-CZ" sz="1800" dirty="0" err="1">
                <a:latin typeface="TimesNewRomanPSMT"/>
              </a:rPr>
              <a:t>j</a:t>
            </a:r>
            <a:r>
              <a:rPr lang="cs-CZ" sz="1800" dirty="0" err="1">
                <a:effectLst/>
                <a:latin typeface="TimesNewRomanPSMT"/>
              </a:rPr>
              <a:t>ednotlive</a:t>
            </a:r>
            <a:r>
              <a:rPr lang="cs-CZ" sz="1800" dirty="0">
                <a:effectLst/>
                <a:latin typeface="TimesNewRomanPSMT"/>
              </a:rPr>
              <a:t>́ symptomy jsou </a:t>
            </a:r>
            <a:r>
              <a:rPr lang="cs-CZ" sz="1800" dirty="0" err="1">
                <a:effectLst/>
                <a:latin typeface="TimesNewRomanPSMT"/>
              </a:rPr>
              <a:t>variabilni</a:t>
            </a:r>
            <a:r>
              <a:rPr lang="cs-CZ" sz="1800" dirty="0">
                <a:effectLst/>
                <a:latin typeface="TimesNewRomanPSMT"/>
              </a:rPr>
              <a:t>́ a </a:t>
            </a:r>
            <a:r>
              <a:rPr lang="cs-CZ" sz="1800" dirty="0" err="1">
                <a:effectLst/>
                <a:latin typeface="TimesNewRomanPSMT"/>
              </a:rPr>
              <a:t>závisi</a:t>
            </a:r>
            <a:r>
              <a:rPr lang="cs-CZ" sz="1800" dirty="0">
                <a:effectLst/>
                <a:latin typeface="TimesNewRomanPSMT"/>
              </a:rPr>
              <a:t>́ na </a:t>
            </a:r>
            <a:r>
              <a:rPr lang="cs-CZ" sz="1800" dirty="0" err="1">
                <a:effectLst/>
                <a:latin typeface="TimesNewRomanPSMT"/>
              </a:rPr>
              <a:t>vývojových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úrovních</a:t>
            </a:r>
            <a:r>
              <a:rPr lang="cs-CZ" sz="1800" dirty="0">
                <a:effectLst/>
                <a:latin typeface="TimesNewRomanPSMT"/>
              </a:rPr>
              <a:t>, na </a:t>
            </a:r>
            <a:r>
              <a:rPr lang="cs-CZ" sz="1800" dirty="0" err="1">
                <a:effectLst/>
                <a:latin typeface="TimesNewRomanPSMT"/>
              </a:rPr>
              <a:t>nichz</a:t>
            </a:r>
            <a:r>
              <a:rPr lang="cs-CZ" sz="1800" dirty="0">
                <a:effectLst/>
                <a:latin typeface="TimesNewRomanPSMT"/>
              </a:rPr>
              <a:t>̌ se </a:t>
            </a:r>
            <a:r>
              <a:rPr lang="cs-CZ" sz="1800" dirty="0" err="1">
                <a:effectLst/>
                <a:latin typeface="TimesNewRomanPSMT"/>
              </a:rPr>
              <a:t>díte</a:t>
            </a:r>
            <a:r>
              <a:rPr lang="cs-CZ" sz="1800" dirty="0">
                <a:effectLst/>
                <a:latin typeface="TimesNewRomanPSMT"/>
              </a:rPr>
              <a:t>̌ </a:t>
            </a:r>
            <a:r>
              <a:rPr lang="cs-CZ" sz="1800" dirty="0" err="1">
                <a:effectLst/>
                <a:latin typeface="TimesNewRomanPSMT"/>
              </a:rPr>
              <a:t>práve</a:t>
            </a:r>
            <a:r>
              <a:rPr lang="cs-CZ" sz="1800" dirty="0">
                <a:effectLst/>
                <a:latin typeface="TimesNewRomanPSMT"/>
              </a:rPr>
              <a:t>̌ </a:t>
            </a:r>
            <a:r>
              <a:rPr lang="cs-CZ" sz="1800" dirty="0" err="1">
                <a:effectLst/>
                <a:latin typeface="TimesNewRomanPSMT"/>
              </a:rPr>
              <a:t>nacházi</a:t>
            </a:r>
            <a:r>
              <a:rPr lang="cs-CZ" sz="1800" dirty="0">
                <a:effectLst/>
                <a:latin typeface="TimesNewRomanPSMT"/>
              </a:rPr>
              <a:t>́</a:t>
            </a:r>
          </a:p>
          <a:p>
            <a:r>
              <a:rPr lang="cs-CZ" sz="1800" dirty="0" err="1">
                <a:latin typeface="TimesNewRomanPSMT"/>
              </a:rPr>
              <a:t>z</a:t>
            </a:r>
            <a:r>
              <a:rPr lang="cs-CZ" sz="1800" dirty="0" err="1">
                <a:effectLst/>
                <a:latin typeface="TimesNewRomanPSMT"/>
              </a:rPr>
              <a:t>počátku</a:t>
            </a:r>
            <a:r>
              <a:rPr lang="cs-CZ" sz="1800" dirty="0">
                <a:effectLst/>
                <a:latin typeface="TimesNewRomanPSMT"/>
              </a:rPr>
              <a:t> se objevují </a:t>
            </a:r>
            <a:r>
              <a:rPr lang="cs-CZ" sz="1800" dirty="0" err="1">
                <a:effectLst/>
                <a:latin typeface="TimesNewRomanPSMT"/>
              </a:rPr>
              <a:t>obtíže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především</a:t>
            </a:r>
            <a:r>
              <a:rPr lang="cs-CZ" sz="1800" dirty="0">
                <a:effectLst/>
                <a:latin typeface="TimesNewRomanPSMT"/>
              </a:rPr>
              <a:t> v </a:t>
            </a:r>
            <a:r>
              <a:rPr lang="cs-CZ" sz="1800" dirty="0" err="1">
                <a:effectLst/>
                <a:latin typeface="TimesNewRomanPSMT"/>
              </a:rPr>
              <a:t>obsahove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stránce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řeči</a:t>
            </a:r>
            <a:r>
              <a:rPr lang="cs-CZ" sz="1800" dirty="0">
                <a:effectLst/>
                <a:latin typeface="TimesNewRomanPSMT"/>
              </a:rPr>
              <a:t> (malá </a:t>
            </a:r>
            <a:r>
              <a:rPr lang="cs-CZ" sz="1800" dirty="0" err="1">
                <a:effectLst/>
                <a:latin typeface="TimesNewRomanPSMT"/>
              </a:rPr>
              <a:t>slovni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zásoba</a:t>
            </a:r>
            <a:r>
              <a:rPr lang="cs-CZ" sz="1800" dirty="0">
                <a:effectLst/>
                <a:latin typeface="TimesNewRomanPSMT"/>
              </a:rPr>
              <a:t>, </a:t>
            </a:r>
            <a:r>
              <a:rPr lang="cs-CZ" sz="1800" dirty="0" err="1">
                <a:effectLst/>
                <a:latin typeface="TimesNewRomanPSMT"/>
              </a:rPr>
              <a:t>pasivni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slovník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převyšuje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aktivni</a:t>
            </a:r>
            <a:r>
              <a:rPr lang="cs-CZ" sz="1800" dirty="0">
                <a:effectLst/>
                <a:latin typeface="TimesNewRomanPSMT"/>
              </a:rPr>
              <a:t>́, </a:t>
            </a:r>
            <a:r>
              <a:rPr lang="cs-CZ" sz="1800" dirty="0" err="1">
                <a:effectLst/>
                <a:latin typeface="TimesNewRomanPSMT"/>
              </a:rPr>
              <a:t>časté</a:t>
            </a:r>
            <a:r>
              <a:rPr lang="cs-CZ" sz="1800" dirty="0">
                <a:effectLst/>
                <a:latin typeface="TimesNewRomanPSMT"/>
              </a:rPr>
              <a:t> dysgramatismy), </a:t>
            </a:r>
          </a:p>
          <a:p>
            <a:r>
              <a:rPr lang="cs-CZ" sz="1800" dirty="0">
                <a:effectLst/>
                <a:latin typeface="TimesNewRomanPSMT"/>
              </a:rPr>
              <a:t>po </a:t>
            </a:r>
            <a:r>
              <a:rPr lang="cs-CZ" sz="1800" dirty="0" err="1">
                <a:effectLst/>
                <a:latin typeface="TimesNewRomanPSMT"/>
              </a:rPr>
              <a:t>jejím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zlepšeni</a:t>
            </a:r>
            <a:r>
              <a:rPr lang="cs-CZ" sz="1800" dirty="0">
                <a:effectLst/>
                <a:latin typeface="TimesNewRomanPSMT"/>
              </a:rPr>
              <a:t>́ jsou pak symptomy patrné́ ve </a:t>
            </a:r>
            <a:r>
              <a:rPr lang="cs-CZ" sz="1800" dirty="0" err="1">
                <a:effectLst/>
                <a:latin typeface="TimesNewRomanPSMT"/>
              </a:rPr>
              <a:t>stránce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formálni</a:t>
            </a:r>
            <a:r>
              <a:rPr lang="cs-CZ" sz="1800" dirty="0">
                <a:effectLst/>
                <a:latin typeface="TimesNewRomanPSMT"/>
              </a:rPr>
              <a:t>́, kdy dlouho </a:t>
            </a:r>
            <a:r>
              <a:rPr lang="cs-CZ" sz="1800" dirty="0" err="1">
                <a:effectLst/>
                <a:latin typeface="TimesNewRomanPSMT"/>
              </a:rPr>
              <a:t>přetrváva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nesprávna</a:t>
            </a:r>
            <a:r>
              <a:rPr lang="cs-CZ" sz="1800" dirty="0">
                <a:effectLst/>
                <a:latin typeface="TimesNewRomanPSMT"/>
              </a:rPr>
              <a:t>́ artikulace </a:t>
            </a:r>
            <a:r>
              <a:rPr lang="cs-CZ" sz="1800" dirty="0" err="1">
                <a:effectLst/>
                <a:latin typeface="TimesNewRomanPSMT"/>
              </a:rPr>
              <a:t>určitých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hlásek</a:t>
            </a:r>
            <a:r>
              <a:rPr lang="cs-CZ" sz="1800" dirty="0">
                <a:effectLst/>
                <a:latin typeface="TimesNewRomanPSMT"/>
              </a:rPr>
              <a:t> </a:t>
            </a:r>
          </a:p>
          <a:p>
            <a:r>
              <a:rPr lang="cs-CZ" sz="1800" dirty="0">
                <a:latin typeface="TimesNewRomanPSMT"/>
              </a:rPr>
              <a:t>celková disharmonie osobnosti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9754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651364-2E6B-4541-915E-6B9B1D08A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49704"/>
          </a:xfrm>
        </p:spPr>
        <p:txBody>
          <a:bodyPr/>
          <a:lstStyle/>
          <a:p>
            <a:r>
              <a:rPr lang="cs-CZ" dirty="0"/>
              <a:t>Omezený vývoj řeči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1FA84A-E9CF-2547-B4D3-5D2294701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59467"/>
            <a:ext cx="10178322" cy="4220125"/>
          </a:xfrm>
        </p:spPr>
        <p:txBody>
          <a:bodyPr/>
          <a:lstStyle/>
          <a:p>
            <a:r>
              <a:rPr lang="cs-CZ" sz="1800" dirty="0">
                <a:latin typeface="TimesNewRomanPSMT"/>
              </a:rPr>
              <a:t>o</a:t>
            </a:r>
            <a:r>
              <a:rPr lang="cs-CZ" sz="1800" dirty="0">
                <a:effectLst/>
                <a:latin typeface="TimesNewRomanPSMT"/>
              </a:rPr>
              <a:t>mezený </a:t>
            </a:r>
            <a:r>
              <a:rPr lang="cs-CZ" sz="1800" dirty="0" err="1">
                <a:effectLst/>
                <a:latin typeface="TimesNewRomanPSMT"/>
              </a:rPr>
              <a:t>vývoj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řeči</a:t>
            </a:r>
            <a:r>
              <a:rPr lang="cs-CZ" sz="1800" dirty="0">
                <a:effectLst/>
                <a:latin typeface="TimesNewRomanPSMT"/>
              </a:rPr>
              <a:t> se zpravidla vyskytuje </a:t>
            </a:r>
            <a:r>
              <a:rPr lang="cs-CZ" sz="1800" dirty="0" err="1">
                <a:effectLst/>
                <a:latin typeface="TimesNewRomanPSMT"/>
              </a:rPr>
              <a:t>při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solidFill>
                  <a:srgbClr val="FFC000"/>
                </a:solidFill>
                <a:effectLst/>
                <a:latin typeface="TimesNewRomanPSMT"/>
              </a:rPr>
              <a:t>mentálni</a:t>
            </a:r>
            <a:r>
              <a:rPr lang="cs-CZ" sz="1800" dirty="0">
                <a:solidFill>
                  <a:srgbClr val="FFC000"/>
                </a:solidFill>
                <a:effectLst/>
                <a:latin typeface="TimesNewRomanPSMT"/>
              </a:rPr>
              <a:t>́ retardaci, </a:t>
            </a:r>
            <a:r>
              <a:rPr lang="cs-CZ" sz="1800" dirty="0" err="1">
                <a:solidFill>
                  <a:srgbClr val="FFC000"/>
                </a:solidFill>
                <a:effectLst/>
                <a:latin typeface="TimesNewRomanPSMT"/>
              </a:rPr>
              <a:t>těžších</a:t>
            </a:r>
            <a:r>
              <a:rPr lang="cs-CZ" sz="1800" dirty="0">
                <a:solidFill>
                  <a:srgbClr val="FFC000"/>
                </a:solidFill>
                <a:effectLst/>
                <a:latin typeface="TimesNewRomanPSMT"/>
              </a:rPr>
              <a:t> </a:t>
            </a:r>
            <a:r>
              <a:rPr lang="cs-CZ" sz="1800" dirty="0" err="1">
                <a:solidFill>
                  <a:srgbClr val="FFC000"/>
                </a:solidFill>
                <a:effectLst/>
                <a:latin typeface="TimesNewRomanPSMT"/>
              </a:rPr>
              <a:t>poruchách</a:t>
            </a:r>
            <a:r>
              <a:rPr lang="cs-CZ" sz="1800" dirty="0">
                <a:solidFill>
                  <a:srgbClr val="FFC000"/>
                </a:solidFill>
                <a:effectLst/>
                <a:latin typeface="TimesNewRomanPSMT"/>
              </a:rPr>
              <a:t> sluchu </a:t>
            </a:r>
            <a:r>
              <a:rPr lang="cs-CZ" sz="1800" dirty="0" err="1">
                <a:solidFill>
                  <a:srgbClr val="FFC000"/>
                </a:solidFill>
                <a:effectLst/>
                <a:latin typeface="TimesNewRomanPSMT"/>
              </a:rPr>
              <a:t>či</a:t>
            </a:r>
            <a:r>
              <a:rPr lang="cs-CZ" sz="1800" dirty="0">
                <a:solidFill>
                  <a:srgbClr val="FFC000"/>
                </a:solidFill>
                <a:effectLst/>
                <a:latin typeface="TimesNewRomanPSMT"/>
              </a:rPr>
              <a:t> </a:t>
            </a:r>
            <a:r>
              <a:rPr lang="cs-CZ" sz="1800" dirty="0" err="1">
                <a:solidFill>
                  <a:srgbClr val="FFC000"/>
                </a:solidFill>
                <a:effectLst/>
                <a:latin typeface="TimesNewRomanPSMT"/>
              </a:rPr>
              <a:t>extrémních</a:t>
            </a:r>
            <a:r>
              <a:rPr lang="cs-CZ" sz="1800" dirty="0">
                <a:solidFill>
                  <a:srgbClr val="FFC000"/>
                </a:solidFill>
                <a:effectLst/>
                <a:latin typeface="TimesNewRomanPSMT"/>
              </a:rPr>
              <a:t> </a:t>
            </a:r>
            <a:r>
              <a:rPr lang="cs-CZ" sz="1800" dirty="0" err="1">
                <a:solidFill>
                  <a:srgbClr val="FFC000"/>
                </a:solidFill>
                <a:effectLst/>
                <a:latin typeface="TimesNewRomanPSMT"/>
              </a:rPr>
              <a:t>případech</a:t>
            </a:r>
            <a:r>
              <a:rPr lang="cs-CZ" sz="1800" dirty="0">
                <a:solidFill>
                  <a:srgbClr val="FFC000"/>
                </a:solidFill>
                <a:effectLst/>
                <a:latin typeface="TimesNewRomanPSMT"/>
              </a:rPr>
              <a:t> patologie </a:t>
            </a:r>
            <a:r>
              <a:rPr lang="cs-CZ" sz="1800" dirty="0" err="1">
                <a:solidFill>
                  <a:srgbClr val="FFC000"/>
                </a:solidFill>
                <a:effectLst/>
                <a:latin typeface="TimesNewRomanPSMT"/>
              </a:rPr>
              <a:t>sociálního</a:t>
            </a:r>
            <a:r>
              <a:rPr lang="cs-CZ" sz="1800" dirty="0">
                <a:solidFill>
                  <a:srgbClr val="FFC000"/>
                </a:solidFill>
                <a:effectLst/>
                <a:latin typeface="TimesNewRomanPSMT"/>
              </a:rPr>
              <a:t> </a:t>
            </a:r>
            <a:r>
              <a:rPr lang="cs-CZ" sz="1800" dirty="0" err="1">
                <a:solidFill>
                  <a:srgbClr val="FFC000"/>
                </a:solidFill>
                <a:effectLst/>
                <a:latin typeface="TimesNewRomanPSMT"/>
              </a:rPr>
              <a:t>prostředi</a:t>
            </a:r>
            <a:r>
              <a:rPr lang="cs-CZ" sz="1800" dirty="0">
                <a:solidFill>
                  <a:srgbClr val="FFC000"/>
                </a:solidFill>
                <a:effectLst/>
                <a:latin typeface="TimesNewRomanPSMT"/>
              </a:rPr>
              <a:t>́ </a:t>
            </a:r>
          </a:p>
          <a:p>
            <a:r>
              <a:rPr lang="cs-CZ" sz="1800" dirty="0" err="1">
                <a:effectLst/>
                <a:latin typeface="TimesNewRomanPSMT"/>
              </a:rPr>
              <a:t>opožděni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vyjadřovacích</a:t>
            </a:r>
            <a:r>
              <a:rPr lang="cs-CZ" sz="1800" dirty="0">
                <a:effectLst/>
                <a:latin typeface="TimesNewRomanPSMT"/>
              </a:rPr>
              <a:t> schopností se v tomto </a:t>
            </a:r>
            <a:r>
              <a:rPr lang="cs-CZ" sz="1800" dirty="0" err="1">
                <a:effectLst/>
                <a:latin typeface="TimesNewRomanPSMT"/>
              </a:rPr>
              <a:t>případe</a:t>
            </a:r>
            <a:r>
              <a:rPr lang="cs-CZ" sz="1800" dirty="0">
                <a:effectLst/>
                <a:latin typeface="TimesNewRomanPSMT"/>
              </a:rPr>
              <a:t>̌ projevuje </a:t>
            </a:r>
            <a:r>
              <a:rPr lang="cs-CZ" sz="1800" dirty="0" err="1">
                <a:effectLst/>
                <a:latin typeface="TimesNewRomanPSMT"/>
              </a:rPr>
              <a:t>zřetelněji</a:t>
            </a:r>
            <a:endParaRPr lang="cs-CZ" sz="1800" dirty="0">
              <a:latin typeface="TimesNewRomanPSMT"/>
            </a:endParaRPr>
          </a:p>
          <a:p>
            <a:r>
              <a:rPr lang="cs-CZ" sz="1800" dirty="0" err="1">
                <a:latin typeface="TimesNewRomanPSMT"/>
              </a:rPr>
              <a:t>ne</a:t>
            </a:r>
            <a:r>
              <a:rPr lang="cs-CZ" sz="1800" dirty="0" err="1">
                <a:effectLst/>
                <a:latin typeface="TimesNewRomanPSMT"/>
              </a:rPr>
              <a:t>jvíce</a:t>
            </a:r>
            <a:r>
              <a:rPr lang="cs-CZ" sz="1800" dirty="0">
                <a:effectLst/>
                <a:latin typeface="TimesNewRomanPSMT"/>
              </a:rPr>
              <a:t> je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NewRomanPSMT"/>
              </a:rPr>
              <a:t>narušena</a:t>
            </a:r>
            <a:r>
              <a:rPr lang="cs-CZ" sz="1800" dirty="0">
                <a:solidFill>
                  <a:srgbClr val="C00000"/>
                </a:solidFill>
                <a:effectLst/>
                <a:latin typeface="TimesNewRomanPSMT"/>
              </a:rPr>
              <a:t>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NewRomanPSMT"/>
              </a:rPr>
              <a:t>obsahova</a:t>
            </a:r>
            <a:r>
              <a:rPr lang="cs-CZ" sz="1800" dirty="0">
                <a:solidFill>
                  <a:srgbClr val="C00000"/>
                </a:solidFill>
                <a:effectLst/>
                <a:latin typeface="TimesNewRomanPSMT"/>
              </a:rPr>
              <a:t>́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NewRomanPSMT"/>
              </a:rPr>
              <a:t>stránka</a:t>
            </a:r>
            <a:r>
              <a:rPr lang="cs-CZ" sz="1800" dirty="0">
                <a:solidFill>
                  <a:srgbClr val="C00000"/>
                </a:solidFill>
                <a:effectLst/>
                <a:latin typeface="TimesNewRomanPSMT"/>
              </a:rPr>
              <a:t>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NewRomanPSMT"/>
              </a:rPr>
              <a:t>řeči</a:t>
            </a:r>
            <a:r>
              <a:rPr lang="cs-CZ" sz="1800" dirty="0">
                <a:effectLst/>
                <a:latin typeface="TimesNewRomanPSMT"/>
              </a:rPr>
              <a:t>, zde ve smyslu </a:t>
            </a:r>
            <a:r>
              <a:rPr lang="cs-CZ" sz="1800" dirty="0" err="1">
                <a:effectLst/>
                <a:latin typeface="TimesNewRomanPSMT"/>
              </a:rPr>
              <a:t>chápáni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významu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jednotlivých</a:t>
            </a:r>
            <a:r>
              <a:rPr lang="cs-CZ" sz="1800" dirty="0">
                <a:effectLst/>
                <a:latin typeface="TimesNewRomanPSMT"/>
              </a:rPr>
              <a:t> slov. U </a:t>
            </a:r>
            <a:r>
              <a:rPr lang="cs-CZ" sz="1800" dirty="0" err="1">
                <a:effectLst/>
                <a:latin typeface="TimesNewRomanPSMT"/>
              </a:rPr>
              <a:t>děti</a:t>
            </a:r>
            <a:r>
              <a:rPr lang="cs-CZ" sz="1800" dirty="0">
                <a:effectLst/>
                <a:latin typeface="TimesNewRomanPSMT"/>
              </a:rPr>
              <a:t>́ s </a:t>
            </a:r>
            <a:r>
              <a:rPr lang="cs-CZ" sz="1800" dirty="0" err="1">
                <a:effectLst/>
                <a:latin typeface="TimesNewRomanPSMT"/>
              </a:rPr>
              <a:t>těžšími</a:t>
            </a:r>
            <a:r>
              <a:rPr lang="cs-CZ" sz="1800" dirty="0">
                <a:effectLst/>
                <a:latin typeface="TimesNewRomanPSMT"/>
              </a:rPr>
              <a:t> poruchami sluchu jsou </a:t>
            </a:r>
            <a:r>
              <a:rPr lang="cs-CZ" sz="1800" dirty="0" err="1">
                <a:effectLst/>
                <a:latin typeface="TimesNewRomanPSMT"/>
              </a:rPr>
              <a:t>patrne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výrazne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obtíže</a:t>
            </a:r>
            <a:r>
              <a:rPr lang="cs-CZ" sz="1800" dirty="0">
                <a:effectLst/>
                <a:latin typeface="TimesNewRomanPSMT"/>
              </a:rPr>
              <a:t> i ve </a:t>
            </a:r>
            <a:r>
              <a:rPr lang="cs-CZ" sz="1800" dirty="0" err="1">
                <a:effectLst/>
                <a:latin typeface="TimesNewRomanPSMT"/>
              </a:rPr>
              <a:t>využíváni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modulačních</a:t>
            </a:r>
            <a:r>
              <a:rPr lang="cs-CZ" sz="1800" dirty="0">
                <a:effectLst/>
                <a:latin typeface="TimesNewRomanPSMT"/>
              </a:rPr>
              <a:t> faktorů, jako je tempo, rytmus, dynamika a </a:t>
            </a:r>
            <a:r>
              <a:rPr lang="cs-CZ" sz="1800" dirty="0" err="1">
                <a:effectLst/>
                <a:latin typeface="TimesNewRomanPSMT"/>
              </a:rPr>
              <a:t>zejména</a:t>
            </a:r>
            <a:r>
              <a:rPr lang="cs-CZ" sz="1800" dirty="0">
                <a:effectLst/>
                <a:latin typeface="TimesNewRomanPSMT"/>
              </a:rPr>
              <a:t> melodie. </a:t>
            </a:r>
          </a:p>
          <a:p>
            <a:r>
              <a:rPr lang="cs-CZ" sz="1800" dirty="0">
                <a:latin typeface="TimesNewRomanPSMT"/>
              </a:rPr>
              <a:t>i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přesto</a:t>
            </a:r>
            <a:r>
              <a:rPr lang="cs-CZ" sz="1800" dirty="0">
                <a:effectLst/>
                <a:latin typeface="TimesNewRomanPSMT"/>
              </a:rPr>
              <a:t>, </a:t>
            </a:r>
            <a:r>
              <a:rPr lang="cs-CZ" sz="1800" dirty="0" err="1">
                <a:effectLst/>
                <a:latin typeface="TimesNewRomanPSMT"/>
              </a:rPr>
              <a:t>že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může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mít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díte</a:t>
            </a:r>
            <a:r>
              <a:rPr lang="cs-CZ" sz="1800" dirty="0">
                <a:effectLst/>
                <a:latin typeface="TimesNewRomanPSMT"/>
              </a:rPr>
              <a:t>̌ </a:t>
            </a:r>
            <a:r>
              <a:rPr lang="cs-CZ" sz="1800" dirty="0" err="1">
                <a:effectLst/>
                <a:latin typeface="TimesNewRomanPSMT"/>
              </a:rPr>
              <a:t>dostatečnou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slovni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zásobu</a:t>
            </a:r>
            <a:r>
              <a:rPr lang="cs-CZ" sz="1800" dirty="0">
                <a:effectLst/>
                <a:latin typeface="TimesNewRomanPSMT"/>
              </a:rPr>
              <a:t>, z </a:t>
            </a:r>
            <a:r>
              <a:rPr lang="cs-CZ" sz="1800" dirty="0" err="1">
                <a:effectLst/>
                <a:latin typeface="TimesNewRomanPSMT"/>
              </a:rPr>
              <a:t>důvodu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nevyužíváni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těchto</a:t>
            </a:r>
            <a:r>
              <a:rPr lang="cs-CZ" sz="1800" dirty="0">
                <a:effectLst/>
                <a:latin typeface="TimesNewRomanPSMT"/>
              </a:rPr>
              <a:t> faktorů, </a:t>
            </a:r>
            <a:r>
              <a:rPr lang="cs-CZ" sz="1800" dirty="0" err="1">
                <a:effectLst/>
                <a:latin typeface="TimesNewRomanPSMT"/>
              </a:rPr>
              <a:t>ktere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maji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take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sdělovaci</a:t>
            </a:r>
            <a:r>
              <a:rPr lang="cs-CZ" sz="1800" dirty="0">
                <a:effectLst/>
                <a:latin typeface="TimesNewRomanPSMT"/>
              </a:rPr>
              <a:t>́ charakter, </a:t>
            </a:r>
            <a:r>
              <a:rPr lang="cs-CZ" sz="1800" dirty="0" err="1">
                <a:effectLst/>
                <a:latin typeface="TimesNewRomanPSMT"/>
              </a:rPr>
              <a:t>může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být</a:t>
            </a:r>
            <a:r>
              <a:rPr lang="cs-CZ" sz="1800" dirty="0">
                <a:effectLst/>
                <a:latin typeface="TimesNewRomanPSMT"/>
              </a:rPr>
              <a:t> jeho </a:t>
            </a:r>
            <a:r>
              <a:rPr lang="cs-CZ" sz="1800" dirty="0" err="1">
                <a:effectLst/>
                <a:latin typeface="TimesNewRomanPSMT"/>
              </a:rPr>
              <a:t>řec</a:t>
            </a:r>
            <a:r>
              <a:rPr lang="cs-CZ" sz="1800" dirty="0">
                <a:effectLst/>
                <a:latin typeface="TimesNewRomanPSMT"/>
              </a:rPr>
              <a:t>̌ </a:t>
            </a:r>
            <a:r>
              <a:rPr lang="cs-CZ" sz="1800" dirty="0" err="1">
                <a:effectLst/>
                <a:latin typeface="TimesNewRomanPSMT"/>
              </a:rPr>
              <a:t>špatne</a:t>
            </a:r>
            <a:r>
              <a:rPr lang="cs-CZ" sz="1800" dirty="0">
                <a:effectLst/>
                <a:latin typeface="TimesNewRomanPSMT"/>
              </a:rPr>
              <a:t>̌ </a:t>
            </a:r>
            <a:r>
              <a:rPr lang="cs-CZ" sz="1800" dirty="0" err="1">
                <a:effectLst/>
                <a:latin typeface="TimesNewRomanPSMT"/>
              </a:rPr>
              <a:t>srozumitelna</a:t>
            </a:r>
            <a:r>
              <a:rPr lang="cs-CZ" sz="1800" dirty="0">
                <a:effectLst/>
                <a:latin typeface="TimesNewRomanPSMT"/>
              </a:rPr>
              <a:t>́.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2597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207A9D-0AF9-3A46-B49F-F3CDC624D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Přerušený vývoj řeči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540633-6BF1-BC45-B902-424C6D99F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/>
          <a:lstStyle/>
          <a:p>
            <a:r>
              <a:rPr lang="cs-CZ" sz="1800" dirty="0">
                <a:latin typeface="TimesNewRomanPSMT"/>
              </a:rPr>
              <a:t>t</a:t>
            </a:r>
            <a:r>
              <a:rPr lang="cs-CZ" sz="1800" dirty="0">
                <a:effectLst/>
                <a:latin typeface="TimesNewRomanPSMT"/>
              </a:rPr>
              <a:t>ento druh se objevuje po </a:t>
            </a:r>
            <a:r>
              <a:rPr lang="cs-CZ" sz="1800" dirty="0" err="1">
                <a:solidFill>
                  <a:srgbClr val="FFC000"/>
                </a:solidFill>
                <a:effectLst/>
                <a:latin typeface="TimesNewRomanPSMT"/>
              </a:rPr>
              <a:t>úrazech</a:t>
            </a:r>
            <a:r>
              <a:rPr lang="cs-CZ" sz="1800" dirty="0">
                <a:solidFill>
                  <a:srgbClr val="FFC000"/>
                </a:solidFill>
                <a:effectLst/>
                <a:latin typeface="TimesNewRomanPSMT"/>
              </a:rPr>
              <a:t>, </a:t>
            </a:r>
            <a:r>
              <a:rPr lang="cs-CZ" sz="1800" dirty="0" err="1">
                <a:solidFill>
                  <a:srgbClr val="FFC000"/>
                </a:solidFill>
                <a:effectLst/>
                <a:latin typeface="TimesNewRomanPSMT"/>
              </a:rPr>
              <a:t>nádorových</a:t>
            </a:r>
            <a:r>
              <a:rPr lang="cs-CZ" sz="1800" dirty="0">
                <a:solidFill>
                  <a:srgbClr val="FFC000"/>
                </a:solidFill>
                <a:effectLst/>
                <a:latin typeface="TimesNewRomanPSMT"/>
              </a:rPr>
              <a:t> </a:t>
            </a:r>
            <a:r>
              <a:rPr lang="cs-CZ" sz="1800" dirty="0" err="1">
                <a:solidFill>
                  <a:srgbClr val="FFC000"/>
                </a:solidFill>
                <a:effectLst/>
                <a:latin typeface="TimesNewRomanPSMT"/>
              </a:rPr>
              <a:t>onemocněních</a:t>
            </a:r>
            <a:r>
              <a:rPr lang="cs-CZ" sz="1800" dirty="0">
                <a:solidFill>
                  <a:srgbClr val="FFC000"/>
                </a:solidFill>
                <a:effectLst/>
                <a:latin typeface="TimesNewRomanPSMT"/>
              </a:rPr>
              <a:t> mozku, </a:t>
            </a:r>
            <a:r>
              <a:rPr lang="cs-CZ" sz="1800" dirty="0" err="1">
                <a:solidFill>
                  <a:srgbClr val="FFC000"/>
                </a:solidFill>
                <a:effectLst/>
                <a:latin typeface="TimesNewRomanPSMT"/>
              </a:rPr>
              <a:t>závažných</a:t>
            </a:r>
            <a:r>
              <a:rPr lang="cs-CZ" sz="1800" dirty="0">
                <a:solidFill>
                  <a:srgbClr val="FFC000"/>
                </a:solidFill>
                <a:effectLst/>
                <a:latin typeface="TimesNewRomanPSMT"/>
              </a:rPr>
              <a:t> </a:t>
            </a:r>
            <a:r>
              <a:rPr lang="cs-CZ" sz="1800" dirty="0" err="1">
                <a:solidFill>
                  <a:srgbClr val="FFC000"/>
                </a:solidFill>
                <a:effectLst/>
                <a:latin typeface="TimesNewRomanPSMT"/>
              </a:rPr>
              <a:t>psychických</a:t>
            </a:r>
            <a:r>
              <a:rPr lang="cs-CZ" sz="1800" dirty="0">
                <a:solidFill>
                  <a:srgbClr val="FFC000"/>
                </a:solidFill>
                <a:effectLst/>
                <a:latin typeface="TimesNewRomanPSMT"/>
              </a:rPr>
              <a:t> </a:t>
            </a:r>
            <a:r>
              <a:rPr lang="cs-CZ" sz="1800" dirty="0" err="1">
                <a:solidFill>
                  <a:srgbClr val="FFC000"/>
                </a:solidFill>
                <a:effectLst/>
                <a:latin typeface="TimesNewRomanPSMT"/>
              </a:rPr>
              <a:t>onemocněních</a:t>
            </a:r>
            <a:r>
              <a:rPr lang="cs-CZ" sz="1800" dirty="0">
                <a:solidFill>
                  <a:srgbClr val="FFC000"/>
                </a:solidFill>
                <a:effectLst/>
                <a:latin typeface="TimesNewRomanPSMT"/>
              </a:rPr>
              <a:t> apod. </a:t>
            </a:r>
          </a:p>
          <a:p>
            <a:r>
              <a:rPr lang="cs-CZ" sz="1800" dirty="0">
                <a:latin typeface="TimesNewRomanPSMT"/>
              </a:rPr>
              <a:t>p</a:t>
            </a:r>
            <a:r>
              <a:rPr lang="cs-CZ" sz="1800" dirty="0">
                <a:effectLst/>
                <a:latin typeface="TimesNewRomanPSMT"/>
              </a:rPr>
              <a:t>okud lze </a:t>
            </a:r>
            <a:r>
              <a:rPr lang="cs-CZ" sz="1800" dirty="0" err="1">
                <a:effectLst/>
                <a:latin typeface="TimesNewRomanPSMT"/>
              </a:rPr>
              <a:t>příčinu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přerušeni</a:t>
            </a:r>
            <a:r>
              <a:rPr lang="cs-CZ" sz="1800" dirty="0">
                <a:effectLst/>
                <a:latin typeface="TimesNewRomanPSMT"/>
              </a:rPr>
              <a:t>́ odstranit (</a:t>
            </a:r>
            <a:r>
              <a:rPr lang="cs-CZ" sz="1800" dirty="0" err="1">
                <a:effectLst/>
                <a:latin typeface="TimesNewRomanPSMT"/>
              </a:rPr>
              <a:t>napr</a:t>
            </a:r>
            <a:r>
              <a:rPr lang="cs-CZ" sz="1800" dirty="0">
                <a:effectLst/>
                <a:latin typeface="TimesNewRomanPSMT"/>
              </a:rPr>
              <a:t>̌. po </a:t>
            </a:r>
            <a:r>
              <a:rPr lang="cs-CZ" sz="1800" dirty="0" err="1">
                <a:effectLst/>
                <a:latin typeface="TimesNewRomanPSMT"/>
              </a:rPr>
              <a:t>vyléčeni</a:t>
            </a:r>
            <a:r>
              <a:rPr lang="cs-CZ" sz="1800" dirty="0">
                <a:effectLst/>
                <a:latin typeface="TimesNewRomanPSMT"/>
              </a:rPr>
              <a:t>́, </a:t>
            </a:r>
            <a:r>
              <a:rPr lang="cs-CZ" sz="1800" dirty="0" err="1">
                <a:effectLst/>
                <a:latin typeface="TimesNewRomanPSMT"/>
              </a:rPr>
              <a:t>odstraněni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nádoru</a:t>
            </a:r>
            <a:r>
              <a:rPr lang="cs-CZ" sz="1800" dirty="0">
                <a:effectLst/>
                <a:latin typeface="TimesNewRomanPSMT"/>
              </a:rPr>
              <a:t>), </a:t>
            </a:r>
            <a:r>
              <a:rPr lang="cs-CZ" sz="1800" dirty="0" err="1">
                <a:effectLst/>
                <a:latin typeface="TimesNewRomanPSMT"/>
              </a:rPr>
              <a:t>může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vývoj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řeči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dosáhnout</a:t>
            </a:r>
            <a:r>
              <a:rPr lang="cs-CZ" sz="1800" dirty="0">
                <a:effectLst/>
                <a:latin typeface="TimesNewRomanPSMT"/>
              </a:rPr>
              <a:t> normy</a:t>
            </a:r>
          </a:p>
          <a:p>
            <a:r>
              <a:rPr lang="cs-CZ" sz="1800" dirty="0">
                <a:latin typeface="TimesNewRomanPSMT"/>
              </a:rPr>
              <a:t>v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opačném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případe</a:t>
            </a:r>
            <a:r>
              <a:rPr lang="cs-CZ" sz="1800" dirty="0">
                <a:effectLst/>
                <a:latin typeface="TimesNewRomanPSMT"/>
              </a:rPr>
              <a:t>̌, kdy </a:t>
            </a:r>
            <a:r>
              <a:rPr lang="cs-CZ" sz="1800" dirty="0" err="1">
                <a:effectLst/>
                <a:latin typeface="TimesNewRomanPSMT"/>
              </a:rPr>
              <a:t>působi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nepříznive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podmínky</a:t>
            </a:r>
            <a:r>
              <a:rPr lang="cs-CZ" sz="1800" dirty="0">
                <a:effectLst/>
                <a:latin typeface="TimesNewRomanPSMT"/>
              </a:rPr>
              <a:t> a </a:t>
            </a:r>
            <a:r>
              <a:rPr lang="cs-CZ" sz="1800" dirty="0" err="1">
                <a:effectLst/>
                <a:latin typeface="TimesNewRomanPSMT"/>
              </a:rPr>
              <a:t>příčinu</a:t>
            </a:r>
            <a:r>
              <a:rPr lang="cs-CZ" sz="1800" dirty="0">
                <a:effectLst/>
                <a:latin typeface="TimesNewRomanPSMT"/>
              </a:rPr>
              <a:t> nelze </a:t>
            </a:r>
            <a:r>
              <a:rPr lang="cs-CZ" sz="1800" dirty="0" err="1">
                <a:effectLst/>
                <a:latin typeface="TimesNewRomanPSMT"/>
              </a:rPr>
              <a:t>vyléčit</a:t>
            </a:r>
            <a:r>
              <a:rPr lang="cs-CZ" sz="1800" dirty="0">
                <a:effectLst/>
                <a:latin typeface="TimesNewRomanPSMT"/>
              </a:rPr>
              <a:t> (</a:t>
            </a:r>
            <a:r>
              <a:rPr lang="cs-CZ" sz="1800" dirty="0" err="1">
                <a:effectLst/>
                <a:latin typeface="TimesNewRomanPSMT"/>
              </a:rPr>
              <a:t>napr</a:t>
            </a:r>
            <a:r>
              <a:rPr lang="cs-CZ" sz="1800" dirty="0">
                <a:effectLst/>
                <a:latin typeface="TimesNewRomanPSMT"/>
              </a:rPr>
              <a:t>̌. demence, </a:t>
            </a:r>
            <a:r>
              <a:rPr lang="cs-CZ" sz="1800" dirty="0" err="1">
                <a:effectLst/>
                <a:latin typeface="TimesNewRomanPSMT"/>
              </a:rPr>
              <a:t>těžké</a:t>
            </a:r>
            <a:r>
              <a:rPr lang="cs-CZ" sz="1800" dirty="0">
                <a:effectLst/>
                <a:latin typeface="TimesNewRomanPSMT"/>
              </a:rPr>
              <a:t> poruchy sluchu) bude </a:t>
            </a:r>
            <a:r>
              <a:rPr lang="cs-CZ" sz="1800" dirty="0" err="1">
                <a:effectLst/>
                <a:latin typeface="TimesNewRomanPSMT"/>
              </a:rPr>
              <a:t>mít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dalši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průběh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vývoje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příznaky</a:t>
            </a:r>
            <a:r>
              <a:rPr lang="cs-CZ" sz="1800" dirty="0">
                <a:effectLst/>
                <a:latin typeface="TimesNewRomanPSMT"/>
              </a:rPr>
              <a:t> i charakter </a:t>
            </a:r>
            <a:r>
              <a:rPr lang="cs-CZ" sz="1800" dirty="0" err="1">
                <a:effectLst/>
                <a:latin typeface="TimesNewRomanPSMT"/>
              </a:rPr>
              <a:t>omezeného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vývoje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řeči</a:t>
            </a:r>
            <a:r>
              <a:rPr lang="cs-CZ" sz="1800" dirty="0">
                <a:effectLst/>
                <a:latin typeface="TimesNewRomanPSMT"/>
              </a:rPr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946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88EF18-2514-6349-A7F9-2D772D9B6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Scestný vývoj řeči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A25DEA-141D-CC43-A6D1-71C01BF30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err="1">
                <a:effectLst/>
                <a:latin typeface="TimesNewRomanPSMT"/>
              </a:rPr>
              <a:t>scestny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či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odchylny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vývoj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řeči</a:t>
            </a:r>
            <a:r>
              <a:rPr lang="cs-CZ" sz="1800" dirty="0">
                <a:effectLst/>
                <a:latin typeface="TimesNewRomanPSMT"/>
              </a:rPr>
              <a:t> se projevuje </a:t>
            </a:r>
            <a:r>
              <a:rPr lang="cs-CZ" sz="1800" dirty="0" err="1">
                <a:effectLst/>
                <a:latin typeface="TimesNewRomanPSMT"/>
              </a:rPr>
              <a:t>opožděním</a:t>
            </a:r>
            <a:r>
              <a:rPr lang="cs-CZ" sz="1800" dirty="0">
                <a:effectLst/>
                <a:latin typeface="TimesNewRomanPSMT"/>
              </a:rPr>
              <a:t> pouze v </a:t>
            </a:r>
            <a:r>
              <a:rPr lang="cs-CZ" sz="1800" dirty="0" err="1">
                <a:effectLst/>
                <a:latin typeface="TimesNewRomanPSMT"/>
              </a:rPr>
              <a:t>určite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jazykove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rovine</a:t>
            </a:r>
            <a:r>
              <a:rPr lang="cs-CZ" sz="1800" dirty="0">
                <a:effectLst/>
                <a:latin typeface="TimesNewRomanPSMT"/>
              </a:rPr>
              <a:t>̌ </a:t>
            </a:r>
          </a:p>
          <a:p>
            <a:r>
              <a:rPr lang="cs-CZ" sz="1800" dirty="0">
                <a:effectLst/>
                <a:latin typeface="TimesNewRomanPSMT"/>
              </a:rPr>
              <a:t>jedná o </a:t>
            </a:r>
            <a:r>
              <a:rPr lang="cs-CZ" sz="1800" dirty="0" err="1">
                <a:effectLst/>
                <a:latin typeface="TimesNewRomanPSMT"/>
              </a:rPr>
              <a:t>formálni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stránku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řeči</a:t>
            </a:r>
            <a:r>
              <a:rPr lang="cs-CZ" sz="1800" dirty="0">
                <a:effectLst/>
                <a:latin typeface="TimesNewRomanPSMT"/>
              </a:rPr>
              <a:t> – </a:t>
            </a:r>
            <a:r>
              <a:rPr lang="cs-CZ" sz="1800" dirty="0" err="1">
                <a:effectLst/>
                <a:latin typeface="TimesNewRomanPSMT"/>
              </a:rPr>
              <a:t>nesprávnou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výslovnost</a:t>
            </a:r>
            <a:r>
              <a:rPr lang="cs-CZ" sz="1800" dirty="0">
                <a:effectLst/>
                <a:latin typeface="TimesNewRomanPSMT"/>
              </a:rPr>
              <a:t>, kterou </a:t>
            </a:r>
            <a:r>
              <a:rPr lang="cs-CZ" sz="1800" dirty="0" err="1">
                <a:effectLst/>
                <a:latin typeface="TimesNewRomanPSMT"/>
              </a:rPr>
              <a:t>provázi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vývojove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orgánove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anomálie</a:t>
            </a:r>
            <a:r>
              <a:rPr lang="cs-CZ" sz="1800" dirty="0">
                <a:effectLst/>
                <a:latin typeface="TimesNewRomanPSMT"/>
              </a:rPr>
              <a:t> (</a:t>
            </a:r>
            <a:r>
              <a:rPr lang="cs-CZ" sz="1800" dirty="0" err="1">
                <a:effectLst/>
                <a:latin typeface="TimesNewRomanPSMT"/>
              </a:rPr>
              <a:t>napr</a:t>
            </a:r>
            <a:r>
              <a:rPr lang="cs-CZ" sz="1800" dirty="0">
                <a:effectLst/>
                <a:latin typeface="TimesNewRomanPSMT"/>
              </a:rPr>
              <a:t>̌. </a:t>
            </a:r>
            <a:r>
              <a:rPr lang="cs-CZ" sz="1800" dirty="0" err="1">
                <a:effectLst/>
                <a:latin typeface="TimesNewRomanPSMT"/>
              </a:rPr>
              <a:t>rozštěpy</a:t>
            </a:r>
            <a:r>
              <a:rPr lang="cs-CZ" sz="1800" dirty="0">
                <a:effectLst/>
                <a:latin typeface="TimesNewRomanPSMT"/>
              </a:rPr>
              <a:t> patra a rtů, </a:t>
            </a:r>
            <a:r>
              <a:rPr lang="cs-CZ" sz="1800" dirty="0" err="1">
                <a:effectLst/>
                <a:latin typeface="TimesNewRomanPSMT"/>
              </a:rPr>
              <a:t>organicke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poškozeni</a:t>
            </a:r>
            <a:r>
              <a:rPr lang="cs-CZ" sz="1800" dirty="0">
                <a:effectLst/>
                <a:latin typeface="TimesNewRomanPSMT"/>
              </a:rPr>
              <a:t>́ mluvidel…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9534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9511CF-DC5C-574B-96F9-ABC27E3A1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Fyziologická nemluvnost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10C2DD-8D49-CD40-8FC0-AF273EF10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latin typeface="TimesNewRomanPSMT"/>
              </a:rPr>
              <a:t>z</a:t>
            </a:r>
            <a:r>
              <a:rPr lang="cs-CZ" sz="1800" dirty="0">
                <a:effectLst/>
                <a:latin typeface="TimesNewRomanPSMT"/>
              </a:rPr>
              <a:t>a fyziologickou nemluvnost </a:t>
            </a:r>
            <a:r>
              <a:rPr lang="cs-CZ" sz="1800" dirty="0" err="1">
                <a:effectLst/>
                <a:latin typeface="TimesNewRomanPSMT"/>
              </a:rPr>
              <a:t>považujeme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obdobi</a:t>
            </a:r>
            <a:r>
              <a:rPr lang="cs-CZ" sz="1800" dirty="0">
                <a:effectLst/>
                <a:latin typeface="TimesNewRomanPSMT"/>
              </a:rPr>
              <a:t>́ do jednoho roku </a:t>
            </a:r>
            <a:r>
              <a:rPr lang="cs-CZ" sz="1800" dirty="0" err="1">
                <a:effectLst/>
                <a:latin typeface="TimesNewRomanPSMT"/>
              </a:rPr>
              <a:t>života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dítěte</a:t>
            </a:r>
            <a:r>
              <a:rPr lang="cs-CZ" sz="1800" dirty="0">
                <a:effectLst/>
                <a:latin typeface="TimesNewRomanPSMT"/>
              </a:rPr>
              <a:t>, kdy </a:t>
            </a:r>
            <a:r>
              <a:rPr lang="cs-CZ" sz="1800" dirty="0" err="1">
                <a:effectLst/>
                <a:latin typeface="TimesNewRomanPSMT"/>
              </a:rPr>
              <a:t>procházi</a:t>
            </a:r>
            <a:r>
              <a:rPr lang="cs-CZ" sz="1800" dirty="0">
                <a:effectLst/>
                <a:latin typeface="TimesNewRomanPSMT"/>
              </a:rPr>
              <a:t>́ </a:t>
            </a:r>
            <a:r>
              <a:rPr lang="cs-CZ" sz="1800" dirty="0" err="1">
                <a:effectLst/>
                <a:latin typeface="TimesNewRomanPSMT"/>
              </a:rPr>
              <a:t>přípravnými</a:t>
            </a:r>
            <a:r>
              <a:rPr lang="cs-CZ" sz="1800" dirty="0">
                <a:effectLst/>
                <a:latin typeface="TimesNewRomanPSMT"/>
              </a:rPr>
              <a:t> a </a:t>
            </a:r>
            <a:r>
              <a:rPr lang="cs-CZ" sz="1800" dirty="0" err="1">
                <a:effectLst/>
                <a:latin typeface="TimesNewRomanPSMT"/>
              </a:rPr>
              <a:t>předřečovými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fázemi</a:t>
            </a:r>
            <a:r>
              <a:rPr lang="cs-CZ" sz="1800" dirty="0">
                <a:effectLst/>
                <a:latin typeface="TimesNewRomanPSMT"/>
              </a:rPr>
              <a:t> ontogeneze </a:t>
            </a:r>
            <a:r>
              <a:rPr lang="cs-CZ" sz="1800" dirty="0" err="1">
                <a:effectLst/>
                <a:latin typeface="TimesNewRomanPSMT"/>
              </a:rPr>
              <a:t>řeči</a:t>
            </a:r>
            <a:endParaRPr lang="cs-CZ" sz="1800" dirty="0">
              <a:latin typeface="TimesNewRomanPSMT"/>
            </a:endParaRPr>
          </a:p>
          <a:p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>
                <a:latin typeface="TimesNewRomanPSMT"/>
              </a:rPr>
              <a:t>j</a:t>
            </a:r>
            <a:r>
              <a:rPr lang="cs-CZ" sz="1800" dirty="0">
                <a:effectLst/>
                <a:latin typeface="TimesNewRomanPSMT"/>
              </a:rPr>
              <a:t>edná se o fyziologický jev, který́ se vyskytuje u </a:t>
            </a:r>
            <a:r>
              <a:rPr lang="cs-CZ" sz="1800" dirty="0" err="1">
                <a:effectLst/>
                <a:latin typeface="TimesNewRomanPSMT"/>
              </a:rPr>
              <a:t>všech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intaktních</a:t>
            </a:r>
            <a:r>
              <a:rPr lang="cs-CZ" sz="1800" dirty="0">
                <a:effectLst/>
                <a:latin typeface="TimesNewRomanPSMT"/>
              </a:rPr>
              <a:t> </a:t>
            </a:r>
            <a:r>
              <a:rPr lang="cs-CZ" sz="1800" dirty="0" err="1">
                <a:effectLst/>
                <a:latin typeface="TimesNewRomanPSMT"/>
              </a:rPr>
              <a:t>jedincu</a:t>
            </a:r>
            <a:r>
              <a:rPr lang="cs-CZ" sz="1800" dirty="0">
                <a:effectLst/>
                <a:latin typeface="TimesNewRomanPSMT"/>
              </a:rPr>
              <a:t>̊</a:t>
            </a:r>
          </a:p>
          <a:p>
            <a:r>
              <a:rPr lang="cs-CZ" sz="1800" dirty="0">
                <a:effectLst/>
                <a:latin typeface="TimesNewRomanPSMT"/>
              </a:rPr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9535102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Odznáček</Template>
  <TotalTime>23</TotalTime>
  <Words>1065</Words>
  <Application>Microsoft Macintosh PowerPoint</Application>
  <PresentationFormat>Širokoúhlá obrazovka</PresentationFormat>
  <Paragraphs>60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Gill Sans MT</vt:lpstr>
      <vt:lpstr>Impact</vt:lpstr>
      <vt:lpstr>TimesNewRomanPS</vt:lpstr>
      <vt:lpstr>TimesNewRomanPSMT</vt:lpstr>
      <vt:lpstr>Odznáček</vt:lpstr>
      <vt:lpstr>narušený vývoj řeči</vt:lpstr>
      <vt:lpstr>Prezentace aplikace PowerPoint</vt:lpstr>
      <vt:lpstr>Nutné podmínky pro správný vývoj řeči</vt:lpstr>
      <vt:lpstr>symptomatologie</vt:lpstr>
      <vt:lpstr>Opožděný vývoj řeči prostý</vt:lpstr>
      <vt:lpstr>Omezený vývoj řeči</vt:lpstr>
      <vt:lpstr>Přerušený vývoj řeči</vt:lpstr>
      <vt:lpstr>Scestný vývoj řeči</vt:lpstr>
      <vt:lpstr>Fyziologická nemluvnost</vt:lpstr>
      <vt:lpstr>Prodloužená fyziologická nemluvnost</vt:lpstr>
      <vt:lpstr>Vývojová nemluvnost (patologická)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narušený vývoj řeči</dc:title>
  <dc:creator>Petr Janšta</dc:creator>
  <cp:lastModifiedBy>Petr Janšta</cp:lastModifiedBy>
  <cp:revision>1</cp:revision>
  <dcterms:created xsi:type="dcterms:W3CDTF">2023-03-14T19:46:20Z</dcterms:created>
  <dcterms:modified xsi:type="dcterms:W3CDTF">2023-03-14T20:10:09Z</dcterms:modified>
</cp:coreProperties>
</file>