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4" r:id="rId7"/>
    <p:sldId id="260" r:id="rId8"/>
    <p:sldId id="263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599F2-A0D0-F840-81D5-809A75316D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Podpora správného vývoje řeči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6312C0-D9C0-5E4D-BE6B-D480E8146E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1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17BC3-A231-514C-9BB1-46D4E5D8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motoriky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FC496A-8EBF-6F43-B046-B72D5EF22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61067"/>
            <a:ext cx="10178322" cy="4118525"/>
          </a:xfrm>
        </p:spPr>
        <p:txBody>
          <a:bodyPr/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hrubá motorika </a:t>
            </a:r>
            <a:r>
              <a:rPr lang="cs-CZ" b="0" i="0" u="none" strike="noStrike" dirty="0">
                <a:solidFill>
                  <a:schemeClr val="tx1"/>
                </a:solidFill>
                <a:effectLst/>
              </a:rPr>
              <a:t>– např. skákání panáka, chůze po nerovném terénu, překážková dráha, jízda na tříkolce, na kole atd., chůze do schodů…</a:t>
            </a:r>
          </a:p>
          <a:p>
            <a:pPr marL="0" indent="0" algn="just" fontAlgn="base">
              <a:buNone/>
            </a:pPr>
            <a:endParaRPr lang="cs-CZ" b="0" i="0" u="none" strike="noStrike" dirty="0">
              <a:solidFill>
                <a:schemeClr val="tx1"/>
              </a:solidFill>
              <a:effectLst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jemná motorika – </a:t>
            </a:r>
            <a:r>
              <a:rPr lang="cs-CZ" b="0" i="0" u="none" strike="noStrike" dirty="0">
                <a:solidFill>
                  <a:schemeClr val="tx1"/>
                </a:solidFill>
                <a:effectLst/>
              </a:rPr>
              <a:t>např. manipulace s hračkami, stavebnicemi, navlékání korálků, trhání, stříhání papíru, hra s plastelínou, oblékání, zapínání knoflíků atd.</a:t>
            </a:r>
          </a:p>
          <a:p>
            <a:pPr marL="0" indent="0" algn="just" fontAlgn="base">
              <a:buNone/>
            </a:pPr>
            <a:endParaRPr lang="cs-CZ" b="0" i="0" u="none" strike="noStrike" dirty="0">
              <a:solidFill>
                <a:schemeClr val="tx1"/>
              </a:solidFill>
              <a:effectLst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motorika mluvidel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19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AFBAC-DA13-5B4A-902A-163547FFF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Zaměřování pozornosti na slovní zásobu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6B5A8-EB09-354C-9219-DEA6985DB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Začínáme od nejjednodušších zvuků (bác, fí, </a:t>
            </a:r>
            <a:r>
              <a:rPr lang="cs-CZ" dirty="0" err="1"/>
              <a:t>brm</a:t>
            </a:r>
            <a:r>
              <a:rPr lang="cs-CZ" dirty="0"/>
              <a:t>, bú, mé, bé…)</a:t>
            </a:r>
          </a:p>
          <a:p>
            <a:r>
              <a:rPr lang="cs-CZ" dirty="0"/>
              <a:t>Stále kontrolujeme kvalitu porozumění řeči</a:t>
            </a:r>
          </a:p>
          <a:p>
            <a:r>
              <a:rPr lang="cs-CZ" dirty="0"/>
              <a:t>Po jednoslabičných slovech následují slova dvouslabičná (kočka, koza, auta)</a:t>
            </a:r>
          </a:p>
          <a:p>
            <a:r>
              <a:rPr lang="cs-CZ" dirty="0"/>
              <a:t>Poté slovesa (letí, svítí, plave…)</a:t>
            </a:r>
          </a:p>
        </p:txBody>
      </p:sp>
    </p:spTree>
    <p:extLst>
      <p:ext uri="{BB962C8B-B14F-4D97-AF65-F5344CB8AC3E}">
        <p14:creationId xmlns:p14="http://schemas.microsoft.com/office/powerpoint/2010/main" val="301266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FC573-9F96-6040-8A99-22AE50761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F4B87B-FA6C-F344-A4E7-2B96F0611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Nešišláme na dítě</a:t>
            </a:r>
          </a:p>
          <a:p>
            <a:r>
              <a:rPr lang="cs-CZ" dirty="0"/>
              <a:t>Nepoužíváme zdrobněliny</a:t>
            </a:r>
          </a:p>
          <a:p>
            <a:r>
              <a:rPr lang="cs-CZ" dirty="0"/>
              <a:t>Udržujeme zrakový kontakt</a:t>
            </a:r>
          </a:p>
          <a:p>
            <a:r>
              <a:rPr lang="cs-CZ" dirty="0"/>
              <a:t>Dítě do komunikace pobízíme, nenutíme</a:t>
            </a:r>
          </a:p>
          <a:p>
            <a:r>
              <a:rPr lang="cs-CZ" dirty="0"/>
              <a:t>Vytváříme takové situace, ve kterých se dítě snaží komunikovat uvolněně</a:t>
            </a:r>
          </a:p>
          <a:p>
            <a:r>
              <a:rPr lang="cs-CZ" dirty="0"/>
              <a:t>Mluvíme na dítě přiměřeně jeho věku</a:t>
            </a:r>
          </a:p>
        </p:txBody>
      </p:sp>
    </p:spTree>
    <p:extLst>
      <p:ext uri="{BB962C8B-B14F-4D97-AF65-F5344CB8AC3E}">
        <p14:creationId xmlns:p14="http://schemas.microsoft.com/office/powerpoint/2010/main" val="142565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612EE-9B31-EE42-814F-69C9221A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Mluvní vzor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84B73C-62C2-0047-B816-7DFCD23BE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Zájem o dítě</a:t>
            </a:r>
          </a:p>
          <a:p>
            <a:r>
              <a:rPr lang="cs-CZ" dirty="0"/>
              <a:t>Komunikace na míru</a:t>
            </a:r>
          </a:p>
          <a:p>
            <a:r>
              <a:rPr lang="cs-CZ" dirty="0"/>
              <a:t>Artikulace?</a:t>
            </a:r>
          </a:p>
          <a:p>
            <a:r>
              <a:rPr lang="cs-CZ" dirty="0"/>
              <a:t>Společná hra</a:t>
            </a:r>
          </a:p>
          <a:p>
            <a:r>
              <a:rPr lang="cs-CZ" dirty="0"/>
              <a:t>Trpělivost (odpovídání na otázky)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76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BB5BE-CF04-8D41-9F88-CC0CAB8C8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44FBBF-00CE-234E-A784-C55DB69DC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Společné čtení napomáhá k prohlubování vztahu mezi dítětem a rodičem/pedagogem</a:t>
            </a:r>
          </a:p>
          <a:p>
            <a:r>
              <a:rPr lang="cs-CZ" dirty="0"/>
              <a:t>Dochází k posilování sebevědomí a trénování koncentrace</a:t>
            </a:r>
          </a:p>
          <a:p>
            <a:r>
              <a:rPr lang="cs-CZ" dirty="0"/>
              <a:t>Rozšiřování slovní zásoby</a:t>
            </a:r>
          </a:p>
          <a:p>
            <a:r>
              <a:rPr lang="cs-CZ" dirty="0"/>
              <a:t>Užívání nových slov (do vět i konverzací)</a:t>
            </a:r>
          </a:p>
          <a:p>
            <a:r>
              <a:rPr lang="cs-CZ" dirty="0"/>
              <a:t>Snadnější vyjadřování myšlenek a vlastních pocitů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21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C07E0-323E-314B-80D6-11CA9EC32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Popisování vykonávaných činností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29CF44-03E6-C040-A442-48BD9D93F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Komentování činnosti s užitím ustálených slovních spojení (zpočátku je vhodné užívat stejné označení pro danou věc)</a:t>
            </a:r>
          </a:p>
          <a:p>
            <a:r>
              <a:rPr lang="cs-CZ" dirty="0"/>
              <a:t>Použití výrazné mimiky a pohybu</a:t>
            </a:r>
          </a:p>
          <a:p>
            <a:r>
              <a:rPr lang="cs-CZ" dirty="0"/>
              <a:t>Melodie a intonace hlasu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i="1" dirty="0"/>
              <a:t>Vařila myšička kašičku….</a:t>
            </a:r>
          </a:p>
          <a:p>
            <a:pPr marL="0" indent="0" algn="ctr">
              <a:buNone/>
            </a:pPr>
            <a:r>
              <a:rPr lang="cs-CZ" i="1" dirty="0"/>
              <a:t>Paci, paci, pacičky…</a:t>
            </a:r>
          </a:p>
        </p:txBody>
      </p:sp>
    </p:spTree>
    <p:extLst>
      <p:ext uri="{BB962C8B-B14F-4D97-AF65-F5344CB8AC3E}">
        <p14:creationId xmlns:p14="http://schemas.microsoft.com/office/powerpoint/2010/main" val="421671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2DB5B-E840-4345-96CF-B5A2BC4F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dítěti dostatek odpočinku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8E13EB-355C-3543-B2D4-4FB8D15E5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Dostatečný spánkový režim (předcházíme depresím, úzkostem, </a:t>
            </a:r>
            <a:r>
              <a:rPr lang="cs-CZ" dirty="0" err="1"/>
              <a:t>fóbiím</a:t>
            </a:r>
            <a:r>
              <a:rPr lang="cs-CZ" dirty="0"/>
              <a:t>, ADHD…)</a:t>
            </a:r>
          </a:p>
          <a:p>
            <a:r>
              <a:rPr lang="cs-CZ" dirty="0" err="1"/>
              <a:t>Předspánkové</a:t>
            </a:r>
            <a:r>
              <a:rPr lang="cs-CZ" dirty="0"/>
              <a:t> rituály</a:t>
            </a:r>
          </a:p>
          <a:p>
            <a:pPr marL="0" indent="0">
              <a:buNone/>
            </a:pPr>
            <a:endParaRPr lang="cs-CZ" b="0" i="0" u="none" strike="noStrike" dirty="0">
              <a:solidFill>
                <a:srgbClr val="1B1B1B"/>
              </a:solidFill>
              <a:effectLst/>
              <a:latin typeface="Lato" panose="020F0502020204030204" pitchFamily="34" charset="0"/>
            </a:endParaRPr>
          </a:p>
          <a:p>
            <a:pPr marL="0" indent="0">
              <a:buNone/>
            </a:pPr>
            <a:r>
              <a:rPr lang="cs-CZ" b="0" i="1" u="none" strike="noStrike" dirty="0">
                <a:solidFill>
                  <a:srgbClr val="FFC000"/>
                </a:solidFill>
                <a:effectLst/>
              </a:rPr>
              <a:t>Některé výzkumy ukazují, že děti, které mají dostatečně dlouhý spánek, jsou mezi vrstevníky oblíbenější, více se zapojují do kolektivu, mají lepší receptivní slovní zásobu a dokáží lépe pracovat s emocemi.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Expertka na spánek: Lenka </a:t>
            </a:r>
            <a:r>
              <a:rPr lang="cs-CZ" dirty="0" err="1"/>
              <a:t>Medvecová</a:t>
            </a:r>
            <a:r>
              <a:rPr lang="cs-CZ" dirty="0"/>
              <a:t> </a:t>
            </a:r>
            <a:r>
              <a:rPr lang="cs-CZ" dirty="0" err="1"/>
              <a:t>Tinková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15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921FD-5425-6A41-895E-26AC40B2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mluvního apetitu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A07174-483C-454E-ABB6-72B96D1BF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Pozitivní odezva od okolí na mluvní projev dítěte přináší vždy okamžitý prospěch (dostane hračku, pití, aj.)</a:t>
            </a:r>
          </a:p>
          <a:p>
            <a:r>
              <a:rPr lang="cs-CZ" dirty="0"/>
              <a:t>Dítě má poté snahu verbální projevy opakovat, čímž dochází k podpoře produkce řeči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nikdy dítě do mluvení ani opakování nenutíme, ale postupujeme takto: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první fáze – např. „Podívej se na obrázek, pejsek. Vidíš pejska?“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druhá fáze – „Ukaž, kde je pejsek?“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třetí fáze – „Co je to tady?“ (vyhnout se pokynu: Řekni „pejsek“! nebo Zopakuj to!)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25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045B2-F9C1-584B-AF84-657C86682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sluchového vnímání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97F33-9669-0241-A8B0-841FAE33B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sluchová paměť – (pomocí jednoduchých říkadel a básniček, spojené s rytmizací a pohybem)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fonematický sluch – rozlišovat přírodní zvuky (dítě může vidět věci, které zvuky vydávají), poté i slova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Sluchová analýza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Sluchová syntéza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Schopnosti </a:t>
            </a:r>
            <a:r>
              <a:rPr lang="cs-CZ" dirty="0" err="1">
                <a:solidFill>
                  <a:srgbClr val="FFC000"/>
                </a:solidFill>
              </a:rPr>
              <a:t>audiomotorické</a:t>
            </a:r>
            <a:r>
              <a:rPr lang="cs-CZ" dirty="0">
                <a:solidFill>
                  <a:srgbClr val="FFC000"/>
                </a:solidFill>
              </a:rPr>
              <a:t> koordinace</a:t>
            </a:r>
            <a:endParaRPr lang="cs-CZ" b="0" i="0" u="none" strike="noStrike" dirty="0">
              <a:solidFill>
                <a:srgbClr val="FFC000"/>
              </a:solidFill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12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CDC85-60A7-864F-B0AC-03C5DA2F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zrakového vnímání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DAF0E-C96B-E840-B6EC-60D8328B4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pomocí různých obrázkových her a her s předměty, dále např. nesmyslné obrázky, kdy dítě určuje co je na obrázku špatně, hledání rozdílů, puzzle, omalovánky, hledání stejných předmětů, tvarů, atd.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FFC000"/>
                </a:solidFill>
                <a:effectLst/>
              </a:rPr>
              <a:t>zraková paměť – pomocí pexesa, her na detektiva, kdo se ztratil?, co bylo v košíku, co maminka nakoupila </a:t>
            </a:r>
            <a:r>
              <a:rPr lang="cs-CZ" b="0" i="0" u="none" strike="noStrike" dirty="0" err="1">
                <a:solidFill>
                  <a:srgbClr val="FFC000"/>
                </a:solidFill>
                <a:effectLst/>
              </a:rPr>
              <a:t>atd</a:t>
            </a:r>
            <a:endParaRPr lang="cs-CZ" b="0" i="0" u="none" strike="noStrike" dirty="0">
              <a:solidFill>
                <a:srgbClr val="FFC000"/>
              </a:solidFill>
              <a:effectLst/>
            </a:endParaRPr>
          </a:p>
          <a:p>
            <a:pPr marL="0" indent="0" algn="just" fontAlgn="base">
              <a:buNone/>
            </a:pPr>
            <a:endParaRPr lang="cs-CZ" b="0" i="0" u="none" strike="noStrike" dirty="0">
              <a:solidFill>
                <a:srgbClr val="FFC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301419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Odznáček</Template>
  <TotalTime>3032</TotalTime>
  <Words>512</Words>
  <Application>Microsoft Macintosh PowerPoint</Application>
  <PresentationFormat>Širokoúhlá obrazovka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Impact</vt:lpstr>
      <vt:lpstr>Lato</vt:lpstr>
      <vt:lpstr>Odznáček</vt:lpstr>
      <vt:lpstr>Podpora správného vývoje řeči</vt:lpstr>
      <vt:lpstr>Zásady komunikace</vt:lpstr>
      <vt:lpstr>Mluvní vzor</vt:lpstr>
      <vt:lpstr>Četba</vt:lpstr>
      <vt:lpstr>Popisování vykonávaných činností</vt:lpstr>
      <vt:lpstr>Zajištění dítěti dostatek odpočinku</vt:lpstr>
      <vt:lpstr>Podpora mluvního apetitu</vt:lpstr>
      <vt:lpstr>Rozvoj sluchového vnímání</vt:lpstr>
      <vt:lpstr>Rozvoj zrakového vnímání</vt:lpstr>
      <vt:lpstr>Rozvoj motoriky</vt:lpstr>
      <vt:lpstr>Zaměřování pozornosti na slovní zásobu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správného vývoje řeči</dc:title>
  <dc:creator>Petr Janšta</dc:creator>
  <cp:lastModifiedBy>Petr Janšta</cp:lastModifiedBy>
  <cp:revision>2</cp:revision>
  <dcterms:created xsi:type="dcterms:W3CDTF">2023-03-12T17:11:59Z</dcterms:created>
  <dcterms:modified xsi:type="dcterms:W3CDTF">2023-03-14T19:44:49Z</dcterms:modified>
</cp:coreProperties>
</file>