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2" r:id="rId3"/>
    <p:sldId id="257" r:id="rId4"/>
    <p:sldId id="258" r:id="rId5"/>
    <p:sldId id="259" r:id="rId6"/>
    <p:sldId id="264" r:id="rId7"/>
    <p:sldId id="260" r:id="rId8"/>
    <p:sldId id="263" r:id="rId9"/>
    <p:sldId id="265" r:id="rId10"/>
    <p:sldId id="266" r:id="rId11"/>
    <p:sldId id="261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5853"/>
  </p:normalViewPr>
  <p:slideViewPr>
    <p:cSldViewPr snapToGrid="0" snapToObjects="1">
      <p:cViewPr varScale="1">
        <p:scale>
          <a:sx n="113" d="100"/>
          <a:sy n="113" d="100"/>
        </p:scale>
        <p:origin x="520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8523" y="1098388"/>
            <a:ext cx="10318418" cy="4394988"/>
          </a:xfrm>
        </p:spPr>
        <p:txBody>
          <a:bodyPr anchor="ctr">
            <a:noAutofit/>
          </a:bodyPr>
          <a:lstStyle>
            <a:lvl1pPr algn="ctr">
              <a:defRPr sz="10000" spc="800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5045" y="5979196"/>
            <a:ext cx="8045373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b="1" i="0" cap="all" spc="4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78523" y="6375679"/>
            <a:ext cx="232972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3/12/23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80332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67218" y="6375679"/>
            <a:ext cx="2329723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3/12/23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66321" y="382386"/>
            <a:ext cx="1492132" cy="5600404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382385"/>
            <a:ext cx="8392585" cy="5600405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3/12/23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3/12/23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oddíl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2929" y="1073888"/>
            <a:ext cx="8187071" cy="4064627"/>
          </a:xfrm>
        </p:spPr>
        <p:txBody>
          <a:bodyPr anchor="b">
            <a:normAutofit/>
          </a:bodyPr>
          <a:lstStyle>
            <a:lvl1pPr>
              <a:defRPr sz="8400" spc="800" baseline="0"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2930" y="5159781"/>
            <a:ext cx="7017488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 b="1" i="0" cap="all" spc="4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36546" y="6375679"/>
            <a:ext cx="1493947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3/12/23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79064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42434" y="6375679"/>
            <a:ext cx="1487566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814638" cy="6858000"/>
            <a:chOff x="0" y="0"/>
            <a:chExt cx="2814638" cy="6858000"/>
          </a:xfrm>
        </p:grpSpPr>
        <p:sp>
          <p:nvSpPr>
            <p:cNvPr id="11" name="Freeform 6" title="left scallop shape"/>
            <p:cNvSpPr/>
            <p:nvPr/>
          </p:nvSpPr>
          <p:spPr bwMode="auto"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6" name="Freeform 11" title="left scallop inline"/>
            <p:cNvSpPr/>
            <p:nvPr/>
          </p:nvSpPr>
          <p:spPr bwMode="auto"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286000"/>
            <a:ext cx="4800600" cy="361950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47796" y="2286000"/>
            <a:ext cx="4800600" cy="361950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3/12/23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2728" y="381000"/>
            <a:ext cx="10172700" cy="149351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7300" y="2909102"/>
            <a:ext cx="4800600" cy="299639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33864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33864" y="2909102"/>
            <a:ext cx="4800600" cy="299639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3/12/23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3/12/23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3/12/23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4" y="457199"/>
            <a:ext cx="3092115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cap="all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051" y="920377"/>
            <a:ext cx="6158418" cy="49851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5" y="1741336"/>
            <a:ext cx="3092115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051" y="6375679"/>
            <a:ext cx="1233355" cy="348462"/>
          </a:xfrm>
        </p:spPr>
        <p:txBody>
          <a:bodyPr/>
          <a:lstStyle/>
          <a:p>
            <a:fld id="{9334D819-9F07-4261-B09B-9E467E5D9002}" type="datetimeFigureOut">
              <a:rPr lang="en-US" dirty="0"/>
              <a:t>3/12/23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0" y="6375679"/>
            <a:ext cx="3482179" cy="3457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91014" y="6375679"/>
            <a:ext cx="1232456" cy="345796"/>
          </a:xfrm>
        </p:spPr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  <p:sp>
        <p:nvSpPr>
          <p:cNvPr id="8" name="Rectangle 7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3464" y="0"/>
            <a:ext cx="7355585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3" y="457200"/>
            <a:ext cx="3092117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3" y="1741336"/>
            <a:ext cx="3092117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950" y="6375679"/>
            <a:ext cx="1232456" cy="348462"/>
          </a:xfrm>
        </p:spPr>
        <p:txBody>
          <a:bodyPr/>
          <a:lstStyle/>
          <a:p>
            <a:fld id="{9334D819-9F07-4261-B09B-9E467E5D9002}" type="datetimeFigureOut">
              <a:rPr lang="en-US" dirty="0"/>
              <a:t>3/12/23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1" y="6375679"/>
            <a:ext cx="3482178" cy="3457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87568" y="6375679"/>
            <a:ext cx="1234440" cy="345796"/>
          </a:xfrm>
        </p:spPr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3/12/23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1" name="Freeform 6" title="Left scallop edge"/>
          <p:cNvSpPr/>
          <p:nvPr/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right edge border"/>
          <p:cNvSpPr/>
          <p:nvPr/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100" kern="1200" cap="all" spc="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orient="horz" pos="400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720">
          <p15:clr>
            <a:srgbClr val="F26B43"/>
          </p15:clr>
        </p15:guide>
        <p15:guide id="6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D0599F2-A0D0-F840-81D5-809A75316D9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Podpora správného vývoje řeči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86312C0-D9C0-5E4D-BE6B-D480E8146E7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293164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617BC3-A231-514C-9BB1-46D4E5D859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Rozvoj motoriky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FFC496A-8EBF-6F43-B046-B72D5EF221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8" y="1761067"/>
            <a:ext cx="10178322" cy="4118525"/>
          </a:xfrm>
        </p:spPr>
        <p:txBody>
          <a:bodyPr/>
          <a:lstStyle/>
          <a:p>
            <a:pPr algn="just" fontAlgn="base">
              <a:buFont typeface="Arial" panose="020B0604020202020204" pitchFamily="34" charset="0"/>
              <a:buChar char="•"/>
            </a:pPr>
            <a:r>
              <a:rPr lang="cs-CZ" b="0" i="0" u="none" strike="noStrike" dirty="0">
                <a:solidFill>
                  <a:srgbClr val="FFC000"/>
                </a:solidFill>
                <a:effectLst/>
              </a:rPr>
              <a:t>hrubá motorika </a:t>
            </a:r>
            <a:r>
              <a:rPr lang="cs-CZ" b="0" i="0" u="none" strike="noStrike" dirty="0">
                <a:solidFill>
                  <a:schemeClr val="tx1"/>
                </a:solidFill>
                <a:effectLst/>
              </a:rPr>
              <a:t>– např. skákání panáka, chůze po nerovném terénu, překážková dráha, jízda na tříkolce, na kole atd., chůze do schodů…</a:t>
            </a:r>
          </a:p>
          <a:p>
            <a:pPr marL="0" indent="0" algn="just" fontAlgn="base">
              <a:buNone/>
            </a:pPr>
            <a:endParaRPr lang="cs-CZ" b="0" i="0" u="none" strike="noStrike" dirty="0">
              <a:solidFill>
                <a:schemeClr val="tx1"/>
              </a:solidFill>
              <a:effectLst/>
            </a:endParaRPr>
          </a:p>
          <a:p>
            <a:pPr algn="just" fontAlgn="base">
              <a:buFont typeface="Arial" panose="020B0604020202020204" pitchFamily="34" charset="0"/>
              <a:buChar char="•"/>
            </a:pPr>
            <a:r>
              <a:rPr lang="cs-CZ" b="0" i="0" u="none" strike="noStrike" dirty="0">
                <a:solidFill>
                  <a:srgbClr val="FFC000"/>
                </a:solidFill>
                <a:effectLst/>
              </a:rPr>
              <a:t>jemná motorika – </a:t>
            </a:r>
            <a:r>
              <a:rPr lang="cs-CZ" b="0" i="0" u="none" strike="noStrike" dirty="0">
                <a:solidFill>
                  <a:schemeClr val="tx1"/>
                </a:solidFill>
                <a:effectLst/>
              </a:rPr>
              <a:t>např. manipulace s hračkami, stavebnicemi, navlékání korálků, trhání, stříhání papíru, hra s plastelínou, oblékání, zapínání knoflíků atd.</a:t>
            </a:r>
          </a:p>
          <a:p>
            <a:pPr marL="0" indent="0" algn="just" fontAlgn="base">
              <a:buNone/>
            </a:pPr>
            <a:endParaRPr lang="cs-CZ" b="0" i="0" u="none" strike="noStrike" dirty="0">
              <a:solidFill>
                <a:schemeClr val="tx1"/>
              </a:solidFill>
              <a:effectLst/>
            </a:endParaRPr>
          </a:p>
          <a:p>
            <a:pPr algn="just" fontAlgn="base">
              <a:buFont typeface="Arial" panose="020B0604020202020204" pitchFamily="34" charset="0"/>
              <a:buChar char="•"/>
            </a:pPr>
            <a:r>
              <a:rPr lang="cs-CZ" b="0" i="0" u="none" strike="noStrike" dirty="0">
                <a:solidFill>
                  <a:srgbClr val="FFC000"/>
                </a:solidFill>
                <a:effectLst/>
              </a:rPr>
              <a:t>motorika mluvidel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9619353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AEAFBAC-DA13-5B4A-902A-163547FFFE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Zaměřování pozornosti na slovní zásobu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3D6B5A8-EB09-354C-9219-DEA6985DB1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Začínáme od nejjednodušších zvuků (bác, fí, </a:t>
            </a:r>
            <a:r>
              <a:rPr lang="cs-CZ" dirty="0" err="1"/>
              <a:t>brm</a:t>
            </a:r>
            <a:r>
              <a:rPr lang="cs-CZ" dirty="0"/>
              <a:t>, bú, mé, bé…)</a:t>
            </a:r>
          </a:p>
          <a:p>
            <a:r>
              <a:rPr lang="cs-CZ" dirty="0"/>
              <a:t>Stále kontrolujeme kvalitu porozumění řeči</a:t>
            </a:r>
          </a:p>
          <a:p>
            <a:r>
              <a:rPr lang="cs-CZ" dirty="0"/>
              <a:t>Po jednoslabičných slovech následují slova dvouslabičná (kočka, koza, auta)</a:t>
            </a:r>
          </a:p>
          <a:p>
            <a:r>
              <a:rPr lang="cs-CZ" dirty="0"/>
              <a:t>Poté slovesa (letí, svítí, plave…)</a:t>
            </a:r>
          </a:p>
        </p:txBody>
      </p:sp>
    </p:spTree>
    <p:extLst>
      <p:ext uri="{BB962C8B-B14F-4D97-AF65-F5344CB8AC3E}">
        <p14:creationId xmlns:p14="http://schemas.microsoft.com/office/powerpoint/2010/main" val="30126638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31FC573-9F96-6040-8A99-22AE50761C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Zásady komunikace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CF4B87B-FA6C-F344-A4E7-2B96F0611F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Nešišláme na dítě</a:t>
            </a:r>
          </a:p>
          <a:p>
            <a:r>
              <a:rPr lang="cs-CZ" dirty="0"/>
              <a:t>Nepoužíváme zdrobněliny</a:t>
            </a:r>
          </a:p>
          <a:p>
            <a:r>
              <a:rPr lang="cs-CZ" dirty="0"/>
              <a:t>Udržujeme zrakový kontakt</a:t>
            </a:r>
          </a:p>
          <a:p>
            <a:r>
              <a:rPr lang="cs-CZ" dirty="0"/>
              <a:t>Dítě do komunikace pobízíme, nenutíme</a:t>
            </a:r>
          </a:p>
          <a:p>
            <a:r>
              <a:rPr lang="cs-CZ" dirty="0"/>
              <a:t>Vytváříme takové situace, ve kterých se dítě snaží komunikovat uvolněně</a:t>
            </a:r>
          </a:p>
          <a:p>
            <a:r>
              <a:rPr lang="cs-CZ" dirty="0"/>
              <a:t>Mluvíme na dítě přiměřeně jeho věku</a:t>
            </a:r>
          </a:p>
        </p:txBody>
      </p:sp>
    </p:spTree>
    <p:extLst>
      <p:ext uri="{BB962C8B-B14F-4D97-AF65-F5344CB8AC3E}">
        <p14:creationId xmlns:p14="http://schemas.microsoft.com/office/powerpoint/2010/main" val="14256522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18612EE-9B31-EE42-814F-69C9221ACF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Mluvní vzor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284B73C-62C2-0047-B816-7DFCD23BEC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Zájem o dítě</a:t>
            </a:r>
          </a:p>
          <a:p>
            <a:r>
              <a:rPr lang="cs-CZ" dirty="0"/>
              <a:t>Komunikace na míru</a:t>
            </a:r>
          </a:p>
          <a:p>
            <a:r>
              <a:rPr lang="cs-CZ" dirty="0"/>
              <a:t>Artikulace?</a:t>
            </a:r>
          </a:p>
          <a:p>
            <a:r>
              <a:rPr lang="cs-CZ" dirty="0"/>
              <a:t>Společná hra</a:t>
            </a:r>
          </a:p>
          <a:p>
            <a:r>
              <a:rPr lang="cs-CZ" dirty="0"/>
              <a:t>Trpělivost (odpovídání na otázky)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707627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58BB5BE-CF04-8D41-9F88-CC0CAB8C8A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Četba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344FBBF-00CE-234E-A784-C55DB69DCF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Společné čtení napomáhá k prohlubování vztahu mezi dítětem a rodičem/pedagogem</a:t>
            </a:r>
          </a:p>
          <a:p>
            <a:r>
              <a:rPr lang="cs-CZ" dirty="0"/>
              <a:t>Dochází k posilování sebevědomí a trénování koncentrace</a:t>
            </a:r>
          </a:p>
          <a:p>
            <a:r>
              <a:rPr lang="cs-CZ" dirty="0"/>
              <a:t>Rozšiřování slovní zásoby</a:t>
            </a:r>
          </a:p>
          <a:p>
            <a:r>
              <a:rPr lang="cs-CZ" dirty="0"/>
              <a:t>Užívání nových slov (do vět i konverzací)</a:t>
            </a:r>
          </a:p>
          <a:p>
            <a:r>
              <a:rPr lang="cs-CZ" dirty="0"/>
              <a:t>Snadnější vyjadřování myšlenek a vlastních pocitů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522193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56C07E0-323E-314B-80D6-11CA9EC323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Popisování vykonávaných činností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A29CF44-03E6-C040-A442-48BD9D93FF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Komentování činnosti s užitím ustálených slovních spojení (zpočátku je vhodné užívat stejné označení pro danou věc)</a:t>
            </a:r>
          </a:p>
          <a:p>
            <a:r>
              <a:rPr lang="cs-CZ" dirty="0"/>
              <a:t>Použití výrazné mimiky a pohybu</a:t>
            </a:r>
          </a:p>
          <a:p>
            <a:r>
              <a:rPr lang="cs-CZ" dirty="0"/>
              <a:t>Melodie a intonace hlasu</a:t>
            </a:r>
          </a:p>
          <a:p>
            <a:pPr marL="0" indent="0">
              <a:buNone/>
            </a:pPr>
            <a:endParaRPr lang="cs-CZ" dirty="0"/>
          </a:p>
          <a:p>
            <a:pPr marL="0" indent="0" algn="ctr">
              <a:buNone/>
            </a:pPr>
            <a:r>
              <a:rPr lang="cs-CZ" i="1" dirty="0"/>
              <a:t>Vařila myšička kašičku….</a:t>
            </a:r>
          </a:p>
          <a:p>
            <a:pPr marL="0" indent="0" algn="ctr">
              <a:buNone/>
            </a:pPr>
            <a:r>
              <a:rPr lang="cs-CZ" i="1" dirty="0"/>
              <a:t>Paci, paci, pacičky…</a:t>
            </a:r>
          </a:p>
        </p:txBody>
      </p:sp>
    </p:spTree>
    <p:extLst>
      <p:ext uri="{BB962C8B-B14F-4D97-AF65-F5344CB8AC3E}">
        <p14:creationId xmlns:p14="http://schemas.microsoft.com/office/powerpoint/2010/main" val="42167131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1E2DB5B-E840-4345-96CF-B5A2BC4F44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Zajištění dítěti dostatek odpočinku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58E13EB-355C-3543-B2D4-4FB8D15E59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Dostatečný spánkový režim (předcházíme depresím, úzkostem, </a:t>
            </a:r>
            <a:r>
              <a:rPr lang="cs-CZ" dirty="0" err="1"/>
              <a:t>fóbiím</a:t>
            </a:r>
            <a:r>
              <a:rPr lang="cs-CZ" dirty="0"/>
              <a:t>, ADHD…)</a:t>
            </a:r>
          </a:p>
          <a:p>
            <a:r>
              <a:rPr lang="cs-CZ" dirty="0" err="1"/>
              <a:t>Předspánkové</a:t>
            </a:r>
            <a:r>
              <a:rPr lang="cs-CZ" dirty="0"/>
              <a:t> rituály</a:t>
            </a:r>
          </a:p>
          <a:p>
            <a:pPr marL="0" indent="0">
              <a:buNone/>
            </a:pPr>
            <a:endParaRPr lang="cs-CZ" b="0" i="0" u="none" strike="noStrike" dirty="0">
              <a:solidFill>
                <a:srgbClr val="1B1B1B"/>
              </a:solidFill>
              <a:effectLst/>
              <a:latin typeface="Lato" panose="020F0502020204030204" pitchFamily="34" charset="0"/>
            </a:endParaRPr>
          </a:p>
          <a:p>
            <a:pPr marL="0" indent="0">
              <a:buNone/>
            </a:pPr>
            <a:r>
              <a:rPr lang="cs-CZ" b="0" i="1" u="none" strike="noStrike" dirty="0">
                <a:solidFill>
                  <a:srgbClr val="FFC000"/>
                </a:solidFill>
                <a:effectLst/>
              </a:rPr>
              <a:t>Některé výzkumy ukazují, že děti, které mají dostatečně dlouhý spánek, jsou mezi vrstevníky oblíbenější, více se zapojují do kolektivu, mají lepší receptivní slovní zásobu a dokáží lépe pracovat s emocemi.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Expertka na spánek: Lenka </a:t>
            </a:r>
            <a:r>
              <a:rPr lang="cs-CZ" dirty="0" err="1"/>
              <a:t>Medvecová</a:t>
            </a:r>
            <a:r>
              <a:rPr lang="cs-CZ" dirty="0"/>
              <a:t> </a:t>
            </a:r>
            <a:r>
              <a:rPr lang="cs-CZ" dirty="0" err="1"/>
              <a:t>Tinková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391579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7D921FD-5425-6A41-895E-26AC40B220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Podpora mluvního apetitu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CA07174-483C-454E-ABB6-72B96D1BF5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Pozitivní odezva od okolí na mluvní projev dítěte přináší vždy okamžitý prospěch (dostane hračku, pití, aj.)</a:t>
            </a:r>
          </a:p>
          <a:p>
            <a:r>
              <a:rPr lang="cs-CZ" dirty="0"/>
              <a:t>Dítě má poté snahu verbální projevy opakovat, čímž dochází k podpoře produkce řeči</a:t>
            </a:r>
          </a:p>
          <a:p>
            <a:pPr algn="just" fontAlgn="base">
              <a:buFont typeface="Arial" panose="020B0604020202020204" pitchFamily="34" charset="0"/>
              <a:buChar char="•"/>
            </a:pPr>
            <a:r>
              <a:rPr lang="cs-CZ" b="0" i="0" u="none" strike="noStrike" dirty="0">
                <a:solidFill>
                  <a:srgbClr val="FFC000"/>
                </a:solidFill>
                <a:effectLst/>
              </a:rPr>
              <a:t>nikdy dítě do mluvení ani opakování nenutíme, ale postupujeme takto:</a:t>
            </a:r>
          </a:p>
          <a:p>
            <a:pPr marL="742950" lvl="1" indent="-285750" algn="just" fontAlgn="base">
              <a:buFont typeface="Arial" panose="020B0604020202020204" pitchFamily="34" charset="0"/>
              <a:buChar char="•"/>
            </a:pPr>
            <a:r>
              <a:rPr lang="cs-CZ" b="0" i="0" u="none" strike="noStrike" dirty="0">
                <a:solidFill>
                  <a:srgbClr val="FFC000"/>
                </a:solidFill>
                <a:effectLst/>
              </a:rPr>
              <a:t>první fáze – např. „Podívej se na obrázek, pejsek. Vidíš pejska?“</a:t>
            </a:r>
          </a:p>
          <a:p>
            <a:pPr marL="742950" lvl="1" indent="-285750" algn="just" fontAlgn="base">
              <a:buFont typeface="Arial" panose="020B0604020202020204" pitchFamily="34" charset="0"/>
              <a:buChar char="•"/>
            </a:pPr>
            <a:r>
              <a:rPr lang="cs-CZ" b="0" i="0" u="none" strike="noStrike" dirty="0">
                <a:solidFill>
                  <a:srgbClr val="FFC000"/>
                </a:solidFill>
                <a:effectLst/>
              </a:rPr>
              <a:t>druhá fáze – „Ukaž, kde je pejsek?“</a:t>
            </a:r>
          </a:p>
          <a:p>
            <a:pPr marL="742950" lvl="1" indent="-285750" algn="just" fontAlgn="base">
              <a:buFont typeface="Arial" panose="020B0604020202020204" pitchFamily="34" charset="0"/>
              <a:buChar char="•"/>
            </a:pPr>
            <a:r>
              <a:rPr lang="cs-CZ" b="0" i="0" u="none" strike="noStrike" dirty="0">
                <a:solidFill>
                  <a:srgbClr val="FFC000"/>
                </a:solidFill>
                <a:effectLst/>
              </a:rPr>
              <a:t>třetí fáze – „Co je to tady?“ (vyhnout se pokynu: Řekni „pejsek“! nebo Zopakuj to!)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562552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1C045B2-F9C1-584B-AF84-657C86682D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Rozvoj sluchového vnímání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D997F33-9669-0241-A8B0-841FAE33B3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8" y="1874517"/>
            <a:ext cx="10178322" cy="4005075"/>
          </a:xfrm>
        </p:spPr>
        <p:txBody>
          <a:bodyPr/>
          <a:lstStyle/>
          <a:p>
            <a:pPr algn="just" fontAlgn="base">
              <a:buFont typeface="Arial" panose="020B0604020202020204" pitchFamily="34" charset="0"/>
              <a:buChar char="•"/>
            </a:pPr>
            <a:r>
              <a:rPr lang="cs-CZ" b="0" i="0" u="none" strike="noStrike" dirty="0">
                <a:solidFill>
                  <a:srgbClr val="FFC000"/>
                </a:solidFill>
                <a:effectLst/>
              </a:rPr>
              <a:t>sluchová paměť – (pomocí jednoduchých říkadel a básniček, spojené s rytmizací a pohybem)</a:t>
            </a:r>
          </a:p>
          <a:p>
            <a:pPr algn="just" fontAlgn="base">
              <a:buFont typeface="Arial" panose="020B0604020202020204" pitchFamily="34" charset="0"/>
              <a:buChar char="•"/>
            </a:pPr>
            <a:r>
              <a:rPr lang="cs-CZ" b="0" i="0" u="none" strike="noStrike" dirty="0">
                <a:solidFill>
                  <a:srgbClr val="FFC000"/>
                </a:solidFill>
                <a:effectLst/>
              </a:rPr>
              <a:t>fonematický sluch – rozlišovat přírodní zvuky (dítě může vidět věci, které zvuky vydávají), poté i slova</a:t>
            </a:r>
          </a:p>
          <a:p>
            <a:pPr algn="just" fontAlgn="base">
              <a:buFont typeface="Arial" panose="020B0604020202020204" pitchFamily="34" charset="0"/>
              <a:buChar char="•"/>
            </a:pPr>
            <a:r>
              <a:rPr lang="cs-CZ" dirty="0">
                <a:solidFill>
                  <a:srgbClr val="FFC000"/>
                </a:solidFill>
              </a:rPr>
              <a:t>Sluchová analýza</a:t>
            </a:r>
          </a:p>
          <a:p>
            <a:pPr algn="just" fontAlgn="base">
              <a:buFont typeface="Arial" panose="020B0604020202020204" pitchFamily="34" charset="0"/>
              <a:buChar char="•"/>
            </a:pPr>
            <a:r>
              <a:rPr lang="cs-CZ" b="0" i="0" u="none" strike="noStrike" dirty="0">
                <a:solidFill>
                  <a:srgbClr val="FFC000"/>
                </a:solidFill>
                <a:effectLst/>
              </a:rPr>
              <a:t>Sluchová syntéza</a:t>
            </a:r>
          </a:p>
          <a:p>
            <a:pPr algn="just" fontAlgn="base">
              <a:buFont typeface="Arial" panose="020B0604020202020204" pitchFamily="34" charset="0"/>
              <a:buChar char="•"/>
            </a:pPr>
            <a:r>
              <a:rPr lang="cs-CZ" dirty="0">
                <a:solidFill>
                  <a:srgbClr val="FFC000"/>
                </a:solidFill>
              </a:rPr>
              <a:t>Schopnosti </a:t>
            </a:r>
            <a:r>
              <a:rPr lang="cs-CZ" dirty="0" err="1">
                <a:solidFill>
                  <a:srgbClr val="FFC000"/>
                </a:solidFill>
              </a:rPr>
              <a:t>audiomotorické</a:t>
            </a:r>
            <a:r>
              <a:rPr lang="cs-CZ" dirty="0">
                <a:solidFill>
                  <a:srgbClr val="FFC000"/>
                </a:solidFill>
              </a:rPr>
              <a:t> koordinace</a:t>
            </a:r>
            <a:endParaRPr lang="cs-CZ" b="0" i="0" u="none" strike="noStrike" dirty="0">
              <a:solidFill>
                <a:srgbClr val="FFC000"/>
              </a:solidFill>
              <a:effectLst/>
            </a:endParaRP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051235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93CDC85-60A7-864F-B0AC-03C5DA2F77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Rozvoj zrakového vnímání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2DDAF0E-C96B-E840-B6EC-60D8328B49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8" y="1874517"/>
            <a:ext cx="10178322" cy="4005075"/>
          </a:xfrm>
        </p:spPr>
        <p:txBody>
          <a:bodyPr/>
          <a:lstStyle/>
          <a:p>
            <a:pPr algn="just" fontAlgn="base">
              <a:buFont typeface="Arial" panose="020B0604020202020204" pitchFamily="34" charset="0"/>
              <a:buChar char="•"/>
            </a:pPr>
            <a:r>
              <a:rPr lang="cs-CZ" b="0" i="0" u="none" strike="noStrike" dirty="0">
                <a:solidFill>
                  <a:srgbClr val="FFC000"/>
                </a:solidFill>
                <a:effectLst/>
              </a:rPr>
              <a:t>pomocí různých obrázkových her a her s předměty, dále např. nesmyslné obrázky, kdy dítě určuje co je na obrázku špatně, hledání rozdílů, puzzle, omalovánky, hledání stejných předmětů, tvarů, atd.</a:t>
            </a:r>
          </a:p>
          <a:p>
            <a:pPr algn="just" fontAlgn="base">
              <a:buFont typeface="Arial" panose="020B0604020202020204" pitchFamily="34" charset="0"/>
              <a:buChar char="•"/>
            </a:pPr>
            <a:r>
              <a:rPr lang="cs-CZ" b="0" i="0" u="none" strike="noStrike" dirty="0">
                <a:solidFill>
                  <a:srgbClr val="FFC000"/>
                </a:solidFill>
                <a:effectLst/>
              </a:rPr>
              <a:t>zraková paměť – pomocí pexesa, her na detektiva, kdo se ztratil?, co bylo v košíku, co maminka nakoupila </a:t>
            </a:r>
            <a:r>
              <a:rPr lang="cs-CZ" b="0" i="0" u="none" strike="noStrike" dirty="0" err="1">
                <a:solidFill>
                  <a:srgbClr val="FFC000"/>
                </a:solidFill>
                <a:effectLst/>
              </a:rPr>
              <a:t>atd</a:t>
            </a:r>
            <a:endParaRPr lang="cs-CZ" b="0" i="0" u="none" strike="noStrike" dirty="0">
              <a:solidFill>
                <a:srgbClr val="FFC000"/>
              </a:solidFill>
              <a:effectLst/>
            </a:endParaRPr>
          </a:p>
          <a:p>
            <a:pPr marL="0" indent="0" algn="just" fontAlgn="base">
              <a:buNone/>
            </a:pPr>
            <a:endParaRPr lang="cs-CZ" b="0" i="0" u="none" strike="noStrike" dirty="0">
              <a:solidFill>
                <a:srgbClr val="FFC000"/>
              </a:solidFill>
              <a:effectLst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77301419"/>
      </p:ext>
    </p:extLst>
  </p:cSld>
  <p:clrMapOvr>
    <a:masterClrMapping/>
  </p:clrMapOvr>
</p:sld>
</file>

<file path=ppt/theme/theme1.xml><?xml version="1.0" encoding="utf-8"?>
<a:theme xmlns:a="http://schemas.openxmlformats.org/drawingml/2006/main" name="Odznáček">
  <a:themeElements>
    <a:clrScheme name="Badge">
      <a:dk1>
        <a:sysClr val="windowText" lastClr="000000"/>
      </a:dk1>
      <a:lt1>
        <a:sysClr val="window" lastClr="FFFFFF"/>
      </a:lt1>
      <a:dk2>
        <a:srgbClr val="2A1A00"/>
      </a:dk2>
      <a:lt2>
        <a:srgbClr val="F3F3F2"/>
      </a:lt2>
      <a:accent1>
        <a:srgbClr val="F8B323"/>
      </a:accent1>
      <a:accent2>
        <a:srgbClr val="656A59"/>
      </a:accent2>
      <a:accent3>
        <a:srgbClr val="46B2B5"/>
      </a:accent3>
      <a:accent4>
        <a:srgbClr val="8CAA7E"/>
      </a:accent4>
      <a:accent5>
        <a:srgbClr val="D36F68"/>
      </a:accent5>
      <a:accent6>
        <a:srgbClr val="826276"/>
      </a:accent6>
      <a:hlink>
        <a:srgbClr val="46B2B5"/>
      </a:hlink>
      <a:folHlink>
        <a:srgbClr val="A46694"/>
      </a:folHlink>
    </a:clrScheme>
    <a:fontScheme name="Badge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dg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771EA782-DFA6-45B1-AEA3-661F1715B31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Odznáček</Template>
  <TotalTime>3032</TotalTime>
  <Words>512</Words>
  <Application>Microsoft Macintosh PowerPoint</Application>
  <PresentationFormat>Širokoúhlá obrazovka</PresentationFormat>
  <Paragraphs>61</Paragraphs>
  <Slides>11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6" baseType="lpstr">
      <vt:lpstr>Arial</vt:lpstr>
      <vt:lpstr>Gill Sans MT</vt:lpstr>
      <vt:lpstr>Impact</vt:lpstr>
      <vt:lpstr>Lato</vt:lpstr>
      <vt:lpstr>Odznáček</vt:lpstr>
      <vt:lpstr>Podpora správného vývoje řeči</vt:lpstr>
      <vt:lpstr>Zásady komunikace</vt:lpstr>
      <vt:lpstr>Mluvní vzor</vt:lpstr>
      <vt:lpstr>Četba</vt:lpstr>
      <vt:lpstr>Popisování vykonávaných činností</vt:lpstr>
      <vt:lpstr>Zajištění dítěti dostatek odpočinku</vt:lpstr>
      <vt:lpstr>Podpora mluvního apetitu</vt:lpstr>
      <vt:lpstr>Rozvoj sluchového vnímání</vt:lpstr>
      <vt:lpstr>Rozvoj zrakového vnímání</vt:lpstr>
      <vt:lpstr>Rozvoj motoriky</vt:lpstr>
      <vt:lpstr>Zaměřování pozornosti na slovní zásobu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Podpora správného vývoje řeči</dc:title>
  <dc:creator>Petr Janšta</dc:creator>
  <cp:lastModifiedBy>Petr Janšta</cp:lastModifiedBy>
  <cp:revision>2</cp:revision>
  <dcterms:created xsi:type="dcterms:W3CDTF">2023-03-12T17:11:59Z</dcterms:created>
  <dcterms:modified xsi:type="dcterms:W3CDTF">2023-03-14T19:44:49Z</dcterms:modified>
</cp:coreProperties>
</file>