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29" r:id="rId3"/>
    <p:sldId id="273" r:id="rId4"/>
    <p:sldId id="274" r:id="rId5"/>
    <p:sldId id="275" r:id="rId6"/>
    <p:sldId id="276" r:id="rId7"/>
    <p:sldId id="257" r:id="rId8"/>
    <p:sldId id="258" r:id="rId9"/>
    <p:sldId id="259" r:id="rId10"/>
    <p:sldId id="264" r:id="rId11"/>
    <p:sldId id="261" r:id="rId12"/>
    <p:sldId id="265" r:id="rId13"/>
    <p:sldId id="262" r:id="rId14"/>
    <p:sldId id="266" r:id="rId15"/>
    <p:sldId id="267" r:id="rId16"/>
    <p:sldId id="263" r:id="rId17"/>
    <p:sldId id="271" r:id="rId18"/>
    <p:sldId id="270" r:id="rId19"/>
    <p:sldId id="269" r:id="rId20"/>
    <p:sldId id="260" r:id="rId21"/>
    <p:sldId id="268" r:id="rId22"/>
    <p:sldId id="277" r:id="rId23"/>
    <p:sldId id="443" r:id="rId24"/>
    <p:sldId id="281" r:id="rId25"/>
    <p:sldId id="444" r:id="rId26"/>
    <p:sldId id="445" r:id="rId27"/>
    <p:sldId id="446" r:id="rId28"/>
    <p:sldId id="272"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59" r:id="rId42"/>
    <p:sldId id="460" r:id="rId43"/>
    <p:sldId id="461" r:id="rId44"/>
    <p:sldId id="462" r:id="rId45"/>
    <p:sldId id="463" r:id="rId46"/>
    <p:sldId id="278" r:id="rId47"/>
    <p:sldId id="282" r:id="rId48"/>
    <p:sldId id="442" r:id="rId49"/>
    <p:sldId id="485" r:id="rId50"/>
    <p:sldId id="528" r:id="rId51"/>
    <p:sldId id="486" r:id="rId52"/>
    <p:sldId id="487" r:id="rId53"/>
    <p:sldId id="362" r:id="rId54"/>
    <p:sldId id="488" r:id="rId55"/>
    <p:sldId id="489" r:id="rId56"/>
    <p:sldId id="490" r:id="rId57"/>
    <p:sldId id="491" r:id="rId58"/>
    <p:sldId id="492" r:id="rId59"/>
    <p:sldId id="493" r:id="rId60"/>
    <p:sldId id="366" r:id="rId61"/>
    <p:sldId id="302" r:id="rId62"/>
    <p:sldId id="527" r:id="rId63"/>
    <p:sldId id="530" r:id="rId64"/>
    <p:sldId id="531" r:id="rId65"/>
    <p:sldId id="494" r:id="rId66"/>
    <p:sldId id="363" r:id="rId67"/>
    <p:sldId id="365" r:id="rId68"/>
    <p:sldId id="364" r:id="rId69"/>
    <p:sldId id="495" r:id="rId70"/>
    <p:sldId id="496" r:id="rId71"/>
    <p:sldId id="497" r:id="rId72"/>
    <p:sldId id="367" r:id="rId73"/>
    <p:sldId id="532" r:id="rId74"/>
    <p:sldId id="498" r:id="rId75"/>
    <p:sldId id="499" r:id="rId76"/>
    <p:sldId id="500" r:id="rId77"/>
    <p:sldId id="501" r:id="rId78"/>
    <p:sldId id="502" r:id="rId79"/>
    <p:sldId id="503" r:id="rId80"/>
    <p:sldId id="504" r:id="rId81"/>
    <p:sldId id="505" r:id="rId82"/>
    <p:sldId id="464" r:id="rId83"/>
    <p:sldId id="465" r:id="rId84"/>
    <p:sldId id="466" r:id="rId85"/>
    <p:sldId id="285" r:id="rId86"/>
    <p:sldId id="333" r:id="rId87"/>
    <p:sldId id="470" r:id="rId88"/>
    <p:sldId id="471" r:id="rId89"/>
    <p:sldId id="472" r:id="rId90"/>
    <p:sldId id="524" r:id="rId91"/>
    <p:sldId id="506" r:id="rId92"/>
    <p:sldId id="467" r:id="rId93"/>
    <p:sldId id="507" r:id="rId94"/>
    <p:sldId id="327" r:id="rId95"/>
    <p:sldId id="329" r:id="rId96"/>
    <p:sldId id="320" r:id="rId97"/>
    <p:sldId id="330" r:id="rId98"/>
    <p:sldId id="328" r:id="rId99"/>
    <p:sldId id="321" r:id="rId100"/>
    <p:sldId id="322" r:id="rId101"/>
    <p:sldId id="323" r:id="rId102"/>
    <p:sldId id="324" r:id="rId103"/>
    <p:sldId id="332" r:id="rId104"/>
    <p:sldId id="306" r:id="rId105"/>
    <p:sldId id="307" r:id="rId106"/>
    <p:sldId id="308" r:id="rId107"/>
    <p:sldId id="331" r:id="rId108"/>
    <p:sldId id="474" r:id="rId109"/>
    <p:sldId id="475" r:id="rId110"/>
    <p:sldId id="476" r:id="rId111"/>
    <p:sldId id="477" r:id="rId112"/>
    <p:sldId id="478" r:id="rId113"/>
    <p:sldId id="479" r:id="rId114"/>
    <p:sldId id="480" r:id="rId115"/>
    <p:sldId id="481" r:id="rId116"/>
    <p:sldId id="482" r:id="rId117"/>
    <p:sldId id="483" r:id="rId118"/>
    <p:sldId id="484" r:id="rId119"/>
    <p:sldId id="508" r:id="rId120"/>
    <p:sldId id="509" r:id="rId121"/>
    <p:sldId id="286" r:id="rId122"/>
    <p:sldId id="287" r:id="rId123"/>
    <p:sldId id="288" r:id="rId124"/>
    <p:sldId id="283" r:id="rId125"/>
    <p:sldId id="510" r:id="rId126"/>
    <p:sldId id="511" r:id="rId127"/>
    <p:sldId id="512" r:id="rId128"/>
    <p:sldId id="513" r:id="rId129"/>
    <p:sldId id="514" r:id="rId130"/>
    <p:sldId id="515" r:id="rId131"/>
    <p:sldId id="516" r:id="rId132"/>
    <p:sldId id="284" r:id="rId133"/>
    <p:sldId id="289" r:id="rId134"/>
    <p:sldId id="294" r:id="rId135"/>
    <p:sldId id="290" r:id="rId136"/>
    <p:sldId id="291" r:id="rId137"/>
    <p:sldId id="292" r:id="rId138"/>
    <p:sldId id="293" r:id="rId139"/>
    <p:sldId id="517" r:id="rId140"/>
    <p:sldId id="519" r:id="rId141"/>
    <p:sldId id="404" r:id="rId142"/>
    <p:sldId id="427" r:id="rId143"/>
    <p:sldId id="411" r:id="rId144"/>
    <p:sldId id="326" r:id="rId145"/>
    <p:sldId id="520" r:id="rId146"/>
    <p:sldId id="380" r:id="rId147"/>
    <p:sldId id="533" r:id="rId148"/>
    <p:sldId id="534" r:id="rId149"/>
    <p:sldId id="535" r:id="rId150"/>
    <p:sldId id="536" r:id="rId151"/>
    <p:sldId id="537" r:id="rId152"/>
    <p:sldId id="538" r:id="rId153"/>
    <p:sldId id="539" r:id="rId154"/>
    <p:sldId id="540" r:id="rId15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89" d="100"/>
          <a:sy n="89" d="100"/>
        </p:scale>
        <p:origin x="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61972-9869-4F59-874C-2ABD88116BE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8E488B15-DE68-4FF5-B316-EBF2E07D07C5}">
      <dgm:prSet/>
      <dgm:spPr/>
      <dgm:t>
        <a:bodyPr/>
        <a:lstStyle/>
        <a:p>
          <a:r>
            <a:rPr lang="cs-CZ"/>
            <a:t>Deprivace, zanedbanost, frustrace</a:t>
          </a:r>
          <a:endParaRPr lang="en-US"/>
        </a:p>
      </dgm:t>
    </dgm:pt>
    <dgm:pt modelId="{D36C60E0-E5FE-4064-89AC-293131DA5706}" type="parTrans" cxnId="{8C57F539-55D0-4255-A2F7-CF8D5CF8A63C}">
      <dgm:prSet/>
      <dgm:spPr/>
      <dgm:t>
        <a:bodyPr/>
        <a:lstStyle/>
        <a:p>
          <a:endParaRPr lang="en-US"/>
        </a:p>
      </dgm:t>
    </dgm:pt>
    <dgm:pt modelId="{A85E8DFF-05DF-4BD2-9F6B-80EABCA4D176}" type="sibTrans" cxnId="{8C57F539-55D0-4255-A2F7-CF8D5CF8A63C}">
      <dgm:prSet/>
      <dgm:spPr/>
      <dgm:t>
        <a:bodyPr/>
        <a:lstStyle/>
        <a:p>
          <a:endParaRPr lang="en-US"/>
        </a:p>
      </dgm:t>
    </dgm:pt>
    <dgm:pt modelId="{30406E2F-E6AE-4080-93A1-4CE948F34C4C}">
      <dgm:prSet/>
      <dgm:spPr/>
      <dgm:t>
        <a:bodyPr/>
        <a:lstStyle/>
        <a:p>
          <a:r>
            <a:rPr lang="cs-CZ" u="sng"/>
            <a:t>Typ sociálně hyperaktivní</a:t>
          </a:r>
          <a:r>
            <a:rPr lang="cs-CZ"/>
            <a:t>  </a:t>
          </a:r>
          <a:endParaRPr lang="en-US"/>
        </a:p>
      </dgm:t>
    </dgm:pt>
    <dgm:pt modelId="{B6BCA765-24B6-4C30-B48D-8DE01D1BEBF8}" type="parTrans" cxnId="{2B656C6B-6086-4BAA-9E06-A00E36EFE8CA}">
      <dgm:prSet/>
      <dgm:spPr/>
      <dgm:t>
        <a:bodyPr/>
        <a:lstStyle/>
        <a:p>
          <a:endParaRPr lang="en-US"/>
        </a:p>
      </dgm:t>
    </dgm:pt>
    <dgm:pt modelId="{25C458D5-2676-4F93-A293-CF138B380DF0}" type="sibTrans" cxnId="{2B656C6B-6086-4BAA-9E06-A00E36EFE8CA}">
      <dgm:prSet/>
      <dgm:spPr/>
      <dgm:t>
        <a:bodyPr/>
        <a:lstStyle/>
        <a:p>
          <a:endParaRPr lang="en-US"/>
        </a:p>
      </dgm:t>
    </dgm:pt>
    <dgm:pt modelId="{D68E8354-FA4E-40A6-A284-9EC569F7AB50}">
      <dgm:prSet/>
      <dgm:spPr/>
      <dgm:t>
        <a:bodyPr/>
        <a:lstStyle/>
        <a:p>
          <a:r>
            <a:rPr lang="cs-CZ" u="sng"/>
            <a:t>Typ sociálně hypoaktivní</a:t>
          </a:r>
          <a:r>
            <a:rPr lang="cs-CZ"/>
            <a:t>  </a:t>
          </a:r>
          <a:endParaRPr lang="en-US"/>
        </a:p>
      </dgm:t>
    </dgm:pt>
    <dgm:pt modelId="{7B4E8F95-D787-448E-B1B8-0589C5CCDD11}" type="parTrans" cxnId="{6262B1F1-D674-4613-B271-54AFB9A08716}">
      <dgm:prSet/>
      <dgm:spPr/>
      <dgm:t>
        <a:bodyPr/>
        <a:lstStyle/>
        <a:p>
          <a:endParaRPr lang="en-US"/>
        </a:p>
      </dgm:t>
    </dgm:pt>
    <dgm:pt modelId="{6D6838BD-2635-4665-A2A9-EC7FB7AA5E64}" type="sibTrans" cxnId="{6262B1F1-D674-4613-B271-54AFB9A08716}">
      <dgm:prSet/>
      <dgm:spPr/>
      <dgm:t>
        <a:bodyPr/>
        <a:lstStyle/>
        <a:p>
          <a:endParaRPr lang="en-US"/>
        </a:p>
      </dgm:t>
    </dgm:pt>
    <dgm:pt modelId="{EACB8198-26F6-44BB-88C7-CC9C435BA5D7}">
      <dgm:prSet/>
      <dgm:spPr/>
      <dgm:t>
        <a:bodyPr/>
        <a:lstStyle/>
        <a:p>
          <a:r>
            <a:rPr lang="cs-CZ" u="sng"/>
            <a:t>Typ normoaktivní</a:t>
          </a:r>
          <a:r>
            <a:rPr lang="cs-CZ"/>
            <a:t> </a:t>
          </a:r>
          <a:endParaRPr lang="en-US"/>
        </a:p>
      </dgm:t>
    </dgm:pt>
    <dgm:pt modelId="{1568F51F-63C0-4F8F-818D-93B21C5D5750}" type="parTrans" cxnId="{28B28BDE-1BB2-4F3A-BC3D-F352D196820F}">
      <dgm:prSet/>
      <dgm:spPr/>
      <dgm:t>
        <a:bodyPr/>
        <a:lstStyle/>
        <a:p>
          <a:endParaRPr lang="en-US"/>
        </a:p>
      </dgm:t>
    </dgm:pt>
    <dgm:pt modelId="{2EA7F379-3F86-436D-8077-5615F8410C77}" type="sibTrans" cxnId="{28B28BDE-1BB2-4F3A-BC3D-F352D196820F}">
      <dgm:prSet/>
      <dgm:spPr/>
      <dgm:t>
        <a:bodyPr/>
        <a:lstStyle/>
        <a:p>
          <a:endParaRPr lang="en-US"/>
        </a:p>
      </dgm:t>
    </dgm:pt>
    <dgm:pt modelId="{CC1904CC-C735-4243-94B4-F7DE50B03F3F}" type="pres">
      <dgm:prSet presAssocID="{D2A61972-9869-4F59-874C-2ABD88116BE5}" presName="outerComposite" presStyleCnt="0">
        <dgm:presLayoutVars>
          <dgm:chMax val="5"/>
          <dgm:dir/>
          <dgm:resizeHandles val="exact"/>
        </dgm:presLayoutVars>
      </dgm:prSet>
      <dgm:spPr/>
    </dgm:pt>
    <dgm:pt modelId="{A1436A88-F6E7-874E-A85F-006CC9D3BCF6}" type="pres">
      <dgm:prSet presAssocID="{D2A61972-9869-4F59-874C-2ABD88116BE5}" presName="dummyMaxCanvas" presStyleCnt="0">
        <dgm:presLayoutVars/>
      </dgm:prSet>
      <dgm:spPr/>
    </dgm:pt>
    <dgm:pt modelId="{7F6E6F8F-2E08-B948-8CFB-4F61763D3C35}" type="pres">
      <dgm:prSet presAssocID="{D2A61972-9869-4F59-874C-2ABD88116BE5}" presName="FourNodes_1" presStyleLbl="node1" presStyleIdx="0" presStyleCnt="4">
        <dgm:presLayoutVars>
          <dgm:bulletEnabled val="1"/>
        </dgm:presLayoutVars>
      </dgm:prSet>
      <dgm:spPr/>
    </dgm:pt>
    <dgm:pt modelId="{2FD5E46E-C7A1-A147-A3A3-C25EDEC1E6D7}" type="pres">
      <dgm:prSet presAssocID="{D2A61972-9869-4F59-874C-2ABD88116BE5}" presName="FourNodes_2" presStyleLbl="node1" presStyleIdx="1" presStyleCnt="4">
        <dgm:presLayoutVars>
          <dgm:bulletEnabled val="1"/>
        </dgm:presLayoutVars>
      </dgm:prSet>
      <dgm:spPr/>
    </dgm:pt>
    <dgm:pt modelId="{0E907763-E67A-944E-A792-E6D3F854570E}" type="pres">
      <dgm:prSet presAssocID="{D2A61972-9869-4F59-874C-2ABD88116BE5}" presName="FourNodes_3" presStyleLbl="node1" presStyleIdx="2" presStyleCnt="4">
        <dgm:presLayoutVars>
          <dgm:bulletEnabled val="1"/>
        </dgm:presLayoutVars>
      </dgm:prSet>
      <dgm:spPr/>
    </dgm:pt>
    <dgm:pt modelId="{BC464F30-D9C3-7B40-8FB3-3F9949A14382}" type="pres">
      <dgm:prSet presAssocID="{D2A61972-9869-4F59-874C-2ABD88116BE5}" presName="FourNodes_4" presStyleLbl="node1" presStyleIdx="3" presStyleCnt="4">
        <dgm:presLayoutVars>
          <dgm:bulletEnabled val="1"/>
        </dgm:presLayoutVars>
      </dgm:prSet>
      <dgm:spPr/>
    </dgm:pt>
    <dgm:pt modelId="{720EFBDD-CA68-B946-B6E4-2CA9D7D9AE9B}" type="pres">
      <dgm:prSet presAssocID="{D2A61972-9869-4F59-874C-2ABD88116BE5}" presName="FourConn_1-2" presStyleLbl="fgAccFollowNode1" presStyleIdx="0" presStyleCnt="3">
        <dgm:presLayoutVars>
          <dgm:bulletEnabled val="1"/>
        </dgm:presLayoutVars>
      </dgm:prSet>
      <dgm:spPr/>
    </dgm:pt>
    <dgm:pt modelId="{A90C9024-7B58-464D-8A30-9B6C8D0865A1}" type="pres">
      <dgm:prSet presAssocID="{D2A61972-9869-4F59-874C-2ABD88116BE5}" presName="FourConn_2-3" presStyleLbl="fgAccFollowNode1" presStyleIdx="1" presStyleCnt="3">
        <dgm:presLayoutVars>
          <dgm:bulletEnabled val="1"/>
        </dgm:presLayoutVars>
      </dgm:prSet>
      <dgm:spPr/>
    </dgm:pt>
    <dgm:pt modelId="{8399B988-8846-C243-B30B-D2C97F38F2D7}" type="pres">
      <dgm:prSet presAssocID="{D2A61972-9869-4F59-874C-2ABD88116BE5}" presName="FourConn_3-4" presStyleLbl="fgAccFollowNode1" presStyleIdx="2" presStyleCnt="3">
        <dgm:presLayoutVars>
          <dgm:bulletEnabled val="1"/>
        </dgm:presLayoutVars>
      </dgm:prSet>
      <dgm:spPr/>
    </dgm:pt>
    <dgm:pt modelId="{B689CEB0-F888-0E4F-9306-6656DAB44D58}" type="pres">
      <dgm:prSet presAssocID="{D2A61972-9869-4F59-874C-2ABD88116BE5}" presName="FourNodes_1_text" presStyleLbl="node1" presStyleIdx="3" presStyleCnt="4">
        <dgm:presLayoutVars>
          <dgm:bulletEnabled val="1"/>
        </dgm:presLayoutVars>
      </dgm:prSet>
      <dgm:spPr/>
    </dgm:pt>
    <dgm:pt modelId="{5D210201-2A39-DA4B-86E2-81A19925C5AA}" type="pres">
      <dgm:prSet presAssocID="{D2A61972-9869-4F59-874C-2ABD88116BE5}" presName="FourNodes_2_text" presStyleLbl="node1" presStyleIdx="3" presStyleCnt="4">
        <dgm:presLayoutVars>
          <dgm:bulletEnabled val="1"/>
        </dgm:presLayoutVars>
      </dgm:prSet>
      <dgm:spPr/>
    </dgm:pt>
    <dgm:pt modelId="{6ADF140E-61F2-E74B-B583-1E70FA7CD303}" type="pres">
      <dgm:prSet presAssocID="{D2A61972-9869-4F59-874C-2ABD88116BE5}" presName="FourNodes_3_text" presStyleLbl="node1" presStyleIdx="3" presStyleCnt="4">
        <dgm:presLayoutVars>
          <dgm:bulletEnabled val="1"/>
        </dgm:presLayoutVars>
      </dgm:prSet>
      <dgm:spPr/>
    </dgm:pt>
    <dgm:pt modelId="{4E7E77B9-BD6B-A749-8E43-90FACC704AAB}" type="pres">
      <dgm:prSet presAssocID="{D2A61972-9869-4F59-874C-2ABD88116BE5}" presName="FourNodes_4_text" presStyleLbl="node1" presStyleIdx="3" presStyleCnt="4">
        <dgm:presLayoutVars>
          <dgm:bulletEnabled val="1"/>
        </dgm:presLayoutVars>
      </dgm:prSet>
      <dgm:spPr/>
    </dgm:pt>
  </dgm:ptLst>
  <dgm:cxnLst>
    <dgm:cxn modelId="{F7DB4802-BD09-2546-A8E2-AC65A4062FAB}" type="presOf" srcId="{A85E8DFF-05DF-4BD2-9F6B-80EABCA4D176}" destId="{720EFBDD-CA68-B946-B6E4-2CA9D7D9AE9B}" srcOrd="0" destOrd="0" presId="urn:microsoft.com/office/officeart/2005/8/layout/vProcess5"/>
    <dgm:cxn modelId="{9A9B7217-81DE-B04D-B748-7EFB17D622C1}" type="presOf" srcId="{6D6838BD-2635-4665-A2A9-EC7FB7AA5E64}" destId="{8399B988-8846-C243-B30B-D2C97F38F2D7}" srcOrd="0" destOrd="0" presId="urn:microsoft.com/office/officeart/2005/8/layout/vProcess5"/>
    <dgm:cxn modelId="{93934237-02ED-5647-A253-7DD62FAA22D4}" type="presOf" srcId="{EACB8198-26F6-44BB-88C7-CC9C435BA5D7}" destId="{BC464F30-D9C3-7B40-8FB3-3F9949A14382}" srcOrd="0" destOrd="0" presId="urn:microsoft.com/office/officeart/2005/8/layout/vProcess5"/>
    <dgm:cxn modelId="{8C57F539-55D0-4255-A2F7-CF8D5CF8A63C}" srcId="{D2A61972-9869-4F59-874C-2ABD88116BE5}" destId="{8E488B15-DE68-4FF5-B316-EBF2E07D07C5}" srcOrd="0" destOrd="0" parTransId="{D36C60E0-E5FE-4064-89AC-293131DA5706}" sibTransId="{A85E8DFF-05DF-4BD2-9F6B-80EABCA4D176}"/>
    <dgm:cxn modelId="{6401593B-49C8-B943-B730-5FB1D8D5C3A6}" type="presOf" srcId="{EACB8198-26F6-44BB-88C7-CC9C435BA5D7}" destId="{4E7E77B9-BD6B-A749-8E43-90FACC704AAB}" srcOrd="1" destOrd="0" presId="urn:microsoft.com/office/officeart/2005/8/layout/vProcess5"/>
    <dgm:cxn modelId="{C283D163-43D3-CB45-B998-101D9E7D3A60}" type="presOf" srcId="{D68E8354-FA4E-40A6-A284-9EC569F7AB50}" destId="{0E907763-E67A-944E-A792-E6D3F854570E}" srcOrd="0" destOrd="0" presId="urn:microsoft.com/office/officeart/2005/8/layout/vProcess5"/>
    <dgm:cxn modelId="{2B656C6B-6086-4BAA-9E06-A00E36EFE8CA}" srcId="{D2A61972-9869-4F59-874C-2ABD88116BE5}" destId="{30406E2F-E6AE-4080-93A1-4CE948F34C4C}" srcOrd="1" destOrd="0" parTransId="{B6BCA765-24B6-4C30-B48D-8DE01D1BEBF8}" sibTransId="{25C458D5-2676-4F93-A293-CF138B380DF0}"/>
    <dgm:cxn modelId="{05160286-2B1F-5443-9752-A7EC592E7438}" type="presOf" srcId="{30406E2F-E6AE-4080-93A1-4CE948F34C4C}" destId="{2FD5E46E-C7A1-A147-A3A3-C25EDEC1E6D7}" srcOrd="0" destOrd="0" presId="urn:microsoft.com/office/officeart/2005/8/layout/vProcess5"/>
    <dgm:cxn modelId="{C004C1B6-071E-7944-A4EA-30319301996C}" type="presOf" srcId="{8E488B15-DE68-4FF5-B316-EBF2E07D07C5}" destId="{7F6E6F8F-2E08-B948-8CFB-4F61763D3C35}" srcOrd="0" destOrd="0" presId="urn:microsoft.com/office/officeart/2005/8/layout/vProcess5"/>
    <dgm:cxn modelId="{28B28BDE-1BB2-4F3A-BC3D-F352D196820F}" srcId="{D2A61972-9869-4F59-874C-2ABD88116BE5}" destId="{EACB8198-26F6-44BB-88C7-CC9C435BA5D7}" srcOrd="3" destOrd="0" parTransId="{1568F51F-63C0-4F8F-818D-93B21C5D5750}" sibTransId="{2EA7F379-3F86-436D-8077-5615F8410C77}"/>
    <dgm:cxn modelId="{DF1B73E6-BBA3-264E-BDF8-5ABE578032A1}" type="presOf" srcId="{D68E8354-FA4E-40A6-A284-9EC569F7AB50}" destId="{6ADF140E-61F2-E74B-B583-1E70FA7CD303}" srcOrd="1" destOrd="0" presId="urn:microsoft.com/office/officeart/2005/8/layout/vProcess5"/>
    <dgm:cxn modelId="{B659CCEE-2BFE-774E-B132-B43315EF11C0}" type="presOf" srcId="{8E488B15-DE68-4FF5-B316-EBF2E07D07C5}" destId="{B689CEB0-F888-0E4F-9306-6656DAB44D58}" srcOrd="1" destOrd="0" presId="urn:microsoft.com/office/officeart/2005/8/layout/vProcess5"/>
    <dgm:cxn modelId="{4816FEEE-8C35-BF4F-839F-CD74929E6E3B}" type="presOf" srcId="{30406E2F-E6AE-4080-93A1-4CE948F34C4C}" destId="{5D210201-2A39-DA4B-86E2-81A19925C5AA}" srcOrd="1" destOrd="0" presId="urn:microsoft.com/office/officeart/2005/8/layout/vProcess5"/>
    <dgm:cxn modelId="{6262B1F1-D674-4613-B271-54AFB9A08716}" srcId="{D2A61972-9869-4F59-874C-2ABD88116BE5}" destId="{D68E8354-FA4E-40A6-A284-9EC569F7AB50}" srcOrd="2" destOrd="0" parTransId="{7B4E8F95-D787-448E-B1B8-0589C5CCDD11}" sibTransId="{6D6838BD-2635-4665-A2A9-EC7FB7AA5E64}"/>
    <dgm:cxn modelId="{FE7CB3F7-CF2C-7146-A9DD-B133003CD67A}" type="presOf" srcId="{D2A61972-9869-4F59-874C-2ABD88116BE5}" destId="{CC1904CC-C735-4243-94B4-F7DE50B03F3F}" srcOrd="0" destOrd="0" presId="urn:microsoft.com/office/officeart/2005/8/layout/vProcess5"/>
    <dgm:cxn modelId="{B0B4D8F8-214A-E245-8614-D76763775250}" type="presOf" srcId="{25C458D5-2676-4F93-A293-CF138B380DF0}" destId="{A90C9024-7B58-464D-8A30-9B6C8D0865A1}" srcOrd="0" destOrd="0" presId="urn:microsoft.com/office/officeart/2005/8/layout/vProcess5"/>
    <dgm:cxn modelId="{3D934599-194B-354D-A8FC-2201D4C7C0B3}" type="presParOf" srcId="{CC1904CC-C735-4243-94B4-F7DE50B03F3F}" destId="{A1436A88-F6E7-874E-A85F-006CC9D3BCF6}" srcOrd="0" destOrd="0" presId="urn:microsoft.com/office/officeart/2005/8/layout/vProcess5"/>
    <dgm:cxn modelId="{F16E75FA-EAD6-2C4F-9C63-2613245B884F}" type="presParOf" srcId="{CC1904CC-C735-4243-94B4-F7DE50B03F3F}" destId="{7F6E6F8F-2E08-B948-8CFB-4F61763D3C35}" srcOrd="1" destOrd="0" presId="urn:microsoft.com/office/officeart/2005/8/layout/vProcess5"/>
    <dgm:cxn modelId="{AE20DFF6-91B7-B043-9122-BC7B375A442C}" type="presParOf" srcId="{CC1904CC-C735-4243-94B4-F7DE50B03F3F}" destId="{2FD5E46E-C7A1-A147-A3A3-C25EDEC1E6D7}" srcOrd="2" destOrd="0" presId="urn:microsoft.com/office/officeart/2005/8/layout/vProcess5"/>
    <dgm:cxn modelId="{1EA34B63-5D8C-DC4E-ABF4-8C691D87AB8B}" type="presParOf" srcId="{CC1904CC-C735-4243-94B4-F7DE50B03F3F}" destId="{0E907763-E67A-944E-A792-E6D3F854570E}" srcOrd="3" destOrd="0" presId="urn:microsoft.com/office/officeart/2005/8/layout/vProcess5"/>
    <dgm:cxn modelId="{2F4EDA7B-DC0F-114C-ABE7-7E838118F972}" type="presParOf" srcId="{CC1904CC-C735-4243-94B4-F7DE50B03F3F}" destId="{BC464F30-D9C3-7B40-8FB3-3F9949A14382}" srcOrd="4" destOrd="0" presId="urn:microsoft.com/office/officeart/2005/8/layout/vProcess5"/>
    <dgm:cxn modelId="{CB4E243F-3DA2-194E-B49E-E4FEEFCDA6A9}" type="presParOf" srcId="{CC1904CC-C735-4243-94B4-F7DE50B03F3F}" destId="{720EFBDD-CA68-B946-B6E4-2CA9D7D9AE9B}" srcOrd="5" destOrd="0" presId="urn:microsoft.com/office/officeart/2005/8/layout/vProcess5"/>
    <dgm:cxn modelId="{029F4A97-8934-8148-84BD-D75BF19C407A}" type="presParOf" srcId="{CC1904CC-C735-4243-94B4-F7DE50B03F3F}" destId="{A90C9024-7B58-464D-8A30-9B6C8D0865A1}" srcOrd="6" destOrd="0" presId="urn:microsoft.com/office/officeart/2005/8/layout/vProcess5"/>
    <dgm:cxn modelId="{F091A1E9-F4E0-9E46-9BF9-F40649DF5B43}" type="presParOf" srcId="{CC1904CC-C735-4243-94B4-F7DE50B03F3F}" destId="{8399B988-8846-C243-B30B-D2C97F38F2D7}" srcOrd="7" destOrd="0" presId="urn:microsoft.com/office/officeart/2005/8/layout/vProcess5"/>
    <dgm:cxn modelId="{3617237C-F7EC-DC4B-96D6-4DF90CE52805}" type="presParOf" srcId="{CC1904CC-C735-4243-94B4-F7DE50B03F3F}" destId="{B689CEB0-F888-0E4F-9306-6656DAB44D58}" srcOrd="8" destOrd="0" presId="urn:microsoft.com/office/officeart/2005/8/layout/vProcess5"/>
    <dgm:cxn modelId="{61193D7F-A625-7E44-9EFD-0779030AB9E0}" type="presParOf" srcId="{CC1904CC-C735-4243-94B4-F7DE50B03F3F}" destId="{5D210201-2A39-DA4B-86E2-81A19925C5AA}" srcOrd="9" destOrd="0" presId="urn:microsoft.com/office/officeart/2005/8/layout/vProcess5"/>
    <dgm:cxn modelId="{A262675E-4118-9641-BBB1-612C8DC4B2F2}" type="presParOf" srcId="{CC1904CC-C735-4243-94B4-F7DE50B03F3F}" destId="{6ADF140E-61F2-E74B-B583-1E70FA7CD303}" srcOrd="10" destOrd="0" presId="urn:microsoft.com/office/officeart/2005/8/layout/vProcess5"/>
    <dgm:cxn modelId="{58B776AA-1FCC-9A4D-A5C5-E2864F2264DF}" type="presParOf" srcId="{CC1904CC-C735-4243-94B4-F7DE50B03F3F}" destId="{4E7E77B9-BD6B-A749-8E43-90FACC704AA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1FABF-3FBB-4F54-BDB4-77581E67F37E}"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AAE5B0D-8442-4467-9220-DCC329B5D397}">
      <dgm:prSet/>
      <dgm:spPr/>
      <dgm:t>
        <a:bodyPr/>
        <a:lstStyle/>
        <a:p>
          <a:r>
            <a:rPr lang="cs-CZ"/>
            <a:t>Jaké jsou cíle sociální práce s rodinou</a:t>
          </a:r>
          <a:endParaRPr lang="en-US"/>
        </a:p>
      </dgm:t>
    </dgm:pt>
    <dgm:pt modelId="{D18B0C6D-9FD4-4052-A7D7-D2680DAE1F1E}" type="parTrans" cxnId="{61FA13D2-6A0F-4069-B65B-FC01FC771996}">
      <dgm:prSet/>
      <dgm:spPr/>
      <dgm:t>
        <a:bodyPr/>
        <a:lstStyle/>
        <a:p>
          <a:endParaRPr lang="en-US"/>
        </a:p>
      </dgm:t>
    </dgm:pt>
    <dgm:pt modelId="{AA170E6D-E76B-4792-8394-A5B0AEF24E3B}" type="sibTrans" cxnId="{61FA13D2-6A0F-4069-B65B-FC01FC771996}">
      <dgm:prSet/>
      <dgm:spPr/>
      <dgm:t>
        <a:bodyPr/>
        <a:lstStyle/>
        <a:p>
          <a:endParaRPr lang="en-US"/>
        </a:p>
      </dgm:t>
    </dgm:pt>
    <dgm:pt modelId="{530BE864-C76D-480F-89D9-11726FC79DC4}">
      <dgm:prSet/>
      <dgm:spPr/>
      <dgm:t>
        <a:bodyPr/>
        <a:lstStyle/>
        <a:p>
          <a:r>
            <a:rPr lang="cs-CZ"/>
            <a:t>Informace a jejich sběr</a:t>
          </a:r>
          <a:endParaRPr lang="en-US"/>
        </a:p>
      </dgm:t>
    </dgm:pt>
    <dgm:pt modelId="{E2336D8E-EE82-4D52-A4F3-1E401462D418}" type="parTrans" cxnId="{1E0FECB3-9423-43A1-AFF1-B8A468372038}">
      <dgm:prSet/>
      <dgm:spPr/>
      <dgm:t>
        <a:bodyPr/>
        <a:lstStyle/>
        <a:p>
          <a:endParaRPr lang="en-US"/>
        </a:p>
      </dgm:t>
    </dgm:pt>
    <dgm:pt modelId="{3F55153C-2E7C-44C9-886E-63F47B5DDC1D}" type="sibTrans" cxnId="{1E0FECB3-9423-43A1-AFF1-B8A468372038}">
      <dgm:prSet/>
      <dgm:spPr/>
      <dgm:t>
        <a:bodyPr/>
        <a:lstStyle/>
        <a:p>
          <a:endParaRPr lang="en-US"/>
        </a:p>
      </dgm:t>
    </dgm:pt>
    <dgm:pt modelId="{774EC0DA-819D-4742-A332-3200F98507B3}" type="pres">
      <dgm:prSet presAssocID="{7301FABF-3FBB-4F54-BDB4-77581E67F37E}" presName="Name0" presStyleCnt="0">
        <dgm:presLayoutVars>
          <dgm:dir/>
          <dgm:resizeHandles val="exact"/>
        </dgm:presLayoutVars>
      </dgm:prSet>
      <dgm:spPr/>
    </dgm:pt>
    <dgm:pt modelId="{9C1E8F81-CA83-564F-9532-900B91F271A2}" type="pres">
      <dgm:prSet presAssocID="{6AAE5B0D-8442-4467-9220-DCC329B5D397}" presName="node" presStyleLbl="node1" presStyleIdx="0" presStyleCnt="2">
        <dgm:presLayoutVars>
          <dgm:bulletEnabled val="1"/>
        </dgm:presLayoutVars>
      </dgm:prSet>
      <dgm:spPr/>
    </dgm:pt>
    <dgm:pt modelId="{E345F48F-441C-B14C-8326-5BE65B5C8F70}" type="pres">
      <dgm:prSet presAssocID="{AA170E6D-E76B-4792-8394-A5B0AEF24E3B}" presName="sibTrans" presStyleLbl="sibTrans1D1" presStyleIdx="0" presStyleCnt="1"/>
      <dgm:spPr/>
    </dgm:pt>
    <dgm:pt modelId="{FAF66764-3318-654F-AF76-12E61F518FB6}" type="pres">
      <dgm:prSet presAssocID="{AA170E6D-E76B-4792-8394-A5B0AEF24E3B}" presName="connectorText" presStyleLbl="sibTrans1D1" presStyleIdx="0" presStyleCnt="1"/>
      <dgm:spPr/>
    </dgm:pt>
    <dgm:pt modelId="{3881EB05-F227-C04C-A2F8-7C23D5539C1D}" type="pres">
      <dgm:prSet presAssocID="{530BE864-C76D-480F-89D9-11726FC79DC4}" presName="node" presStyleLbl="node1" presStyleIdx="1" presStyleCnt="2">
        <dgm:presLayoutVars>
          <dgm:bulletEnabled val="1"/>
        </dgm:presLayoutVars>
      </dgm:prSet>
      <dgm:spPr/>
    </dgm:pt>
  </dgm:ptLst>
  <dgm:cxnLst>
    <dgm:cxn modelId="{9CE30339-BA1B-A243-9206-A87A1711216A}" type="presOf" srcId="{7301FABF-3FBB-4F54-BDB4-77581E67F37E}" destId="{774EC0DA-819D-4742-A332-3200F98507B3}" srcOrd="0" destOrd="0" presId="urn:microsoft.com/office/officeart/2016/7/layout/RepeatingBendingProcessNew"/>
    <dgm:cxn modelId="{F4102A6C-7A61-B441-8B71-FCD3B17DA4DB}" type="presOf" srcId="{AA170E6D-E76B-4792-8394-A5B0AEF24E3B}" destId="{E345F48F-441C-B14C-8326-5BE65B5C8F70}" srcOrd="0" destOrd="0" presId="urn:microsoft.com/office/officeart/2016/7/layout/RepeatingBendingProcessNew"/>
    <dgm:cxn modelId="{523A4D5A-93C7-1B44-B29A-D1CE2130A586}" type="presOf" srcId="{530BE864-C76D-480F-89D9-11726FC79DC4}" destId="{3881EB05-F227-C04C-A2F8-7C23D5539C1D}" srcOrd="0" destOrd="0" presId="urn:microsoft.com/office/officeart/2016/7/layout/RepeatingBendingProcessNew"/>
    <dgm:cxn modelId="{1E0FECB3-9423-43A1-AFF1-B8A468372038}" srcId="{7301FABF-3FBB-4F54-BDB4-77581E67F37E}" destId="{530BE864-C76D-480F-89D9-11726FC79DC4}" srcOrd="1" destOrd="0" parTransId="{E2336D8E-EE82-4D52-A4F3-1E401462D418}" sibTransId="{3F55153C-2E7C-44C9-886E-63F47B5DDC1D}"/>
    <dgm:cxn modelId="{61FA13D2-6A0F-4069-B65B-FC01FC771996}" srcId="{7301FABF-3FBB-4F54-BDB4-77581E67F37E}" destId="{6AAE5B0D-8442-4467-9220-DCC329B5D397}" srcOrd="0" destOrd="0" parTransId="{D18B0C6D-9FD4-4052-A7D7-D2680DAE1F1E}" sibTransId="{AA170E6D-E76B-4792-8394-A5B0AEF24E3B}"/>
    <dgm:cxn modelId="{B14985E0-F474-EA43-8B0A-2A71BC260E85}" type="presOf" srcId="{6AAE5B0D-8442-4467-9220-DCC329B5D397}" destId="{9C1E8F81-CA83-564F-9532-900B91F271A2}" srcOrd="0" destOrd="0" presId="urn:microsoft.com/office/officeart/2016/7/layout/RepeatingBendingProcessNew"/>
    <dgm:cxn modelId="{D8AD20E1-6ECB-8340-829C-E18D7CDEA818}" type="presOf" srcId="{AA170E6D-E76B-4792-8394-A5B0AEF24E3B}" destId="{FAF66764-3318-654F-AF76-12E61F518FB6}" srcOrd="1" destOrd="0" presId="urn:microsoft.com/office/officeart/2016/7/layout/RepeatingBendingProcessNew"/>
    <dgm:cxn modelId="{8C78F199-53F7-C647-B7B8-9CEF3490A01A}" type="presParOf" srcId="{774EC0DA-819D-4742-A332-3200F98507B3}" destId="{9C1E8F81-CA83-564F-9532-900B91F271A2}" srcOrd="0" destOrd="0" presId="urn:microsoft.com/office/officeart/2016/7/layout/RepeatingBendingProcessNew"/>
    <dgm:cxn modelId="{E7DBA737-C6D1-1849-8981-17E226E429F1}" type="presParOf" srcId="{774EC0DA-819D-4742-A332-3200F98507B3}" destId="{E345F48F-441C-B14C-8326-5BE65B5C8F70}" srcOrd="1" destOrd="0" presId="urn:microsoft.com/office/officeart/2016/7/layout/RepeatingBendingProcessNew"/>
    <dgm:cxn modelId="{9D60F54B-A4C1-9F41-99F4-608E329E19B4}" type="presParOf" srcId="{E345F48F-441C-B14C-8326-5BE65B5C8F70}" destId="{FAF66764-3318-654F-AF76-12E61F518FB6}" srcOrd="0" destOrd="0" presId="urn:microsoft.com/office/officeart/2016/7/layout/RepeatingBendingProcessNew"/>
    <dgm:cxn modelId="{50DB7589-CF63-8B4B-8B79-311DE1CD61B1}" type="presParOf" srcId="{774EC0DA-819D-4742-A332-3200F98507B3}" destId="{3881EB05-F227-C04C-A2F8-7C23D5539C1D}"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936C0-6CEA-4EB5-899B-1D8A8FC03B7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878FFC5-3AF6-468E-A79C-8F0834A1FF90}">
      <dgm:prSet/>
      <dgm:spPr/>
      <dgm:t>
        <a:bodyPr/>
        <a:lstStyle/>
        <a:p>
          <a:r>
            <a:rPr lang="cs-CZ"/>
            <a:t>Zajistit komplexnost a kontinuitu služeb</a:t>
          </a:r>
          <a:endParaRPr lang="en-US"/>
        </a:p>
      </dgm:t>
    </dgm:pt>
    <dgm:pt modelId="{7669B414-D119-4463-AA62-F85F81021CC9}" type="parTrans" cxnId="{B6751614-B245-4E00-A39D-E6E983C7AD61}">
      <dgm:prSet/>
      <dgm:spPr/>
      <dgm:t>
        <a:bodyPr/>
        <a:lstStyle/>
        <a:p>
          <a:endParaRPr lang="en-US"/>
        </a:p>
      </dgm:t>
    </dgm:pt>
    <dgm:pt modelId="{7DCDF1F1-FC82-488D-AFE1-1035A4DFF701}" type="sibTrans" cxnId="{B6751614-B245-4E00-A39D-E6E983C7AD61}">
      <dgm:prSet/>
      <dgm:spPr/>
      <dgm:t>
        <a:bodyPr/>
        <a:lstStyle/>
        <a:p>
          <a:endParaRPr lang="en-US"/>
        </a:p>
      </dgm:t>
    </dgm:pt>
    <dgm:pt modelId="{814DD215-8E92-44B2-A1DC-C4AE04D6E182}">
      <dgm:prSet/>
      <dgm:spPr/>
      <dgm:t>
        <a:bodyPr/>
        <a:lstStyle/>
        <a:p>
          <a:r>
            <a:rPr lang="cs-CZ"/>
            <a:t>Zajistit bezpečí pro rodiče, dítě – rodinu pro změnu</a:t>
          </a:r>
          <a:endParaRPr lang="en-US"/>
        </a:p>
      </dgm:t>
    </dgm:pt>
    <dgm:pt modelId="{39D970A7-024F-44E3-92BC-35B893B44294}" type="parTrans" cxnId="{4818F333-4A86-422A-A3B1-378787ACBADF}">
      <dgm:prSet/>
      <dgm:spPr/>
      <dgm:t>
        <a:bodyPr/>
        <a:lstStyle/>
        <a:p>
          <a:endParaRPr lang="en-US"/>
        </a:p>
      </dgm:t>
    </dgm:pt>
    <dgm:pt modelId="{E04CE644-ED62-49D6-8FFA-B0DEEB0C81FC}" type="sibTrans" cxnId="{4818F333-4A86-422A-A3B1-378787ACBADF}">
      <dgm:prSet/>
      <dgm:spPr/>
      <dgm:t>
        <a:bodyPr/>
        <a:lstStyle/>
        <a:p>
          <a:endParaRPr lang="en-US"/>
        </a:p>
      </dgm:t>
    </dgm:pt>
    <dgm:pt modelId="{2713FADE-8285-4411-962B-8A574AA329DD}">
      <dgm:prSet/>
      <dgm:spPr/>
      <dgm:t>
        <a:bodyPr/>
        <a:lstStyle/>
        <a:p>
          <a:r>
            <a:rPr lang="cs-CZ"/>
            <a:t>Umožnit rodině plnění jejich plánu</a:t>
          </a:r>
          <a:endParaRPr lang="en-US"/>
        </a:p>
      </dgm:t>
    </dgm:pt>
    <dgm:pt modelId="{DE0421E4-A3BD-48D2-B97F-56BDE9579EB7}" type="parTrans" cxnId="{4B28DA03-E794-46FC-8BAB-1F54226B08BC}">
      <dgm:prSet/>
      <dgm:spPr/>
      <dgm:t>
        <a:bodyPr/>
        <a:lstStyle/>
        <a:p>
          <a:endParaRPr lang="en-US"/>
        </a:p>
      </dgm:t>
    </dgm:pt>
    <dgm:pt modelId="{1B0AA2FE-A352-4F39-BB83-8EE107924420}" type="sibTrans" cxnId="{4B28DA03-E794-46FC-8BAB-1F54226B08BC}">
      <dgm:prSet/>
      <dgm:spPr/>
      <dgm:t>
        <a:bodyPr/>
        <a:lstStyle/>
        <a:p>
          <a:endParaRPr lang="en-US"/>
        </a:p>
      </dgm:t>
    </dgm:pt>
    <dgm:pt modelId="{6AFB6112-EBA5-48EC-A777-02470A211366}">
      <dgm:prSet/>
      <dgm:spPr/>
      <dgm:t>
        <a:bodyPr/>
        <a:lstStyle/>
        <a:p>
          <a:r>
            <a:rPr lang="cs-CZ"/>
            <a:t>Rozvoj rodiny a rodičovských rolí</a:t>
          </a:r>
          <a:endParaRPr lang="en-US"/>
        </a:p>
      </dgm:t>
    </dgm:pt>
    <dgm:pt modelId="{C2AC561D-1AB8-4628-ADC5-86F1CD5EE630}" type="parTrans" cxnId="{6D897095-BE8D-4055-851A-125CA99AABDC}">
      <dgm:prSet/>
      <dgm:spPr/>
      <dgm:t>
        <a:bodyPr/>
        <a:lstStyle/>
        <a:p>
          <a:endParaRPr lang="en-US"/>
        </a:p>
      </dgm:t>
    </dgm:pt>
    <dgm:pt modelId="{C3B08321-66A3-4757-A476-88F81ECCB9AA}" type="sibTrans" cxnId="{6D897095-BE8D-4055-851A-125CA99AABDC}">
      <dgm:prSet/>
      <dgm:spPr/>
      <dgm:t>
        <a:bodyPr/>
        <a:lstStyle/>
        <a:p>
          <a:endParaRPr lang="en-US"/>
        </a:p>
      </dgm:t>
    </dgm:pt>
    <dgm:pt modelId="{CC7DF67A-D0C8-284F-9835-06B89B81E635}" type="pres">
      <dgm:prSet presAssocID="{AE8936C0-6CEA-4EB5-899B-1D8A8FC03B7E}" presName="vert0" presStyleCnt="0">
        <dgm:presLayoutVars>
          <dgm:dir/>
          <dgm:animOne val="branch"/>
          <dgm:animLvl val="lvl"/>
        </dgm:presLayoutVars>
      </dgm:prSet>
      <dgm:spPr/>
    </dgm:pt>
    <dgm:pt modelId="{CD100789-63B5-1E48-B735-8EAC82E18B89}" type="pres">
      <dgm:prSet presAssocID="{0878FFC5-3AF6-468E-A79C-8F0834A1FF90}" presName="thickLine" presStyleLbl="alignNode1" presStyleIdx="0" presStyleCnt="4"/>
      <dgm:spPr/>
    </dgm:pt>
    <dgm:pt modelId="{3DC72E2D-467F-3749-B7C5-ED8DEF896B14}" type="pres">
      <dgm:prSet presAssocID="{0878FFC5-3AF6-468E-A79C-8F0834A1FF90}" presName="horz1" presStyleCnt="0"/>
      <dgm:spPr/>
    </dgm:pt>
    <dgm:pt modelId="{FB536659-2715-104C-A43E-29DA0CE0A32F}" type="pres">
      <dgm:prSet presAssocID="{0878FFC5-3AF6-468E-A79C-8F0834A1FF90}" presName="tx1" presStyleLbl="revTx" presStyleIdx="0" presStyleCnt="4"/>
      <dgm:spPr/>
    </dgm:pt>
    <dgm:pt modelId="{A8D3A518-F7E8-1142-BB72-42D765962A4C}" type="pres">
      <dgm:prSet presAssocID="{0878FFC5-3AF6-468E-A79C-8F0834A1FF90}" presName="vert1" presStyleCnt="0"/>
      <dgm:spPr/>
    </dgm:pt>
    <dgm:pt modelId="{FEA06E8A-3F19-5444-AE95-1AD3C758EC52}" type="pres">
      <dgm:prSet presAssocID="{814DD215-8E92-44B2-A1DC-C4AE04D6E182}" presName="thickLine" presStyleLbl="alignNode1" presStyleIdx="1" presStyleCnt="4"/>
      <dgm:spPr/>
    </dgm:pt>
    <dgm:pt modelId="{804F3570-85B5-5349-8F69-A0A3318D83CF}" type="pres">
      <dgm:prSet presAssocID="{814DD215-8E92-44B2-A1DC-C4AE04D6E182}" presName="horz1" presStyleCnt="0"/>
      <dgm:spPr/>
    </dgm:pt>
    <dgm:pt modelId="{A9694EAC-8E92-4D4C-870F-17B6AA7C70EA}" type="pres">
      <dgm:prSet presAssocID="{814DD215-8E92-44B2-A1DC-C4AE04D6E182}" presName="tx1" presStyleLbl="revTx" presStyleIdx="1" presStyleCnt="4"/>
      <dgm:spPr/>
    </dgm:pt>
    <dgm:pt modelId="{6734251D-6633-774B-BD99-A77075031D00}" type="pres">
      <dgm:prSet presAssocID="{814DD215-8E92-44B2-A1DC-C4AE04D6E182}" presName="vert1" presStyleCnt="0"/>
      <dgm:spPr/>
    </dgm:pt>
    <dgm:pt modelId="{A930EB62-1DF1-C248-A952-35E46619025A}" type="pres">
      <dgm:prSet presAssocID="{2713FADE-8285-4411-962B-8A574AA329DD}" presName="thickLine" presStyleLbl="alignNode1" presStyleIdx="2" presStyleCnt="4"/>
      <dgm:spPr/>
    </dgm:pt>
    <dgm:pt modelId="{9D52ED7D-7F1E-CA49-9241-0C5599A36929}" type="pres">
      <dgm:prSet presAssocID="{2713FADE-8285-4411-962B-8A574AA329DD}" presName="horz1" presStyleCnt="0"/>
      <dgm:spPr/>
    </dgm:pt>
    <dgm:pt modelId="{72429A05-8F2F-5946-BF66-5CB741B0551F}" type="pres">
      <dgm:prSet presAssocID="{2713FADE-8285-4411-962B-8A574AA329DD}" presName="tx1" presStyleLbl="revTx" presStyleIdx="2" presStyleCnt="4"/>
      <dgm:spPr/>
    </dgm:pt>
    <dgm:pt modelId="{4E61CDB7-D14E-4846-8A23-A81A367A5F8B}" type="pres">
      <dgm:prSet presAssocID="{2713FADE-8285-4411-962B-8A574AA329DD}" presName="vert1" presStyleCnt="0"/>
      <dgm:spPr/>
    </dgm:pt>
    <dgm:pt modelId="{EA756DAA-8A64-6D4E-A05F-B6CDBCCD684E}" type="pres">
      <dgm:prSet presAssocID="{6AFB6112-EBA5-48EC-A777-02470A211366}" presName="thickLine" presStyleLbl="alignNode1" presStyleIdx="3" presStyleCnt="4"/>
      <dgm:spPr/>
    </dgm:pt>
    <dgm:pt modelId="{80483882-D41C-3546-830D-3DF89286C2E5}" type="pres">
      <dgm:prSet presAssocID="{6AFB6112-EBA5-48EC-A777-02470A211366}" presName="horz1" presStyleCnt="0"/>
      <dgm:spPr/>
    </dgm:pt>
    <dgm:pt modelId="{3B720A3D-9F8C-9A44-9447-982B71DD407B}" type="pres">
      <dgm:prSet presAssocID="{6AFB6112-EBA5-48EC-A777-02470A211366}" presName="tx1" presStyleLbl="revTx" presStyleIdx="3" presStyleCnt="4"/>
      <dgm:spPr/>
    </dgm:pt>
    <dgm:pt modelId="{C669819F-01A3-AF42-B169-3F32487066F0}" type="pres">
      <dgm:prSet presAssocID="{6AFB6112-EBA5-48EC-A777-02470A211366}" presName="vert1" presStyleCnt="0"/>
      <dgm:spPr/>
    </dgm:pt>
  </dgm:ptLst>
  <dgm:cxnLst>
    <dgm:cxn modelId="{4B28DA03-E794-46FC-8BAB-1F54226B08BC}" srcId="{AE8936C0-6CEA-4EB5-899B-1D8A8FC03B7E}" destId="{2713FADE-8285-4411-962B-8A574AA329DD}" srcOrd="2" destOrd="0" parTransId="{DE0421E4-A3BD-48D2-B97F-56BDE9579EB7}" sibTransId="{1B0AA2FE-A352-4F39-BB83-8EE107924420}"/>
    <dgm:cxn modelId="{88449709-0476-5D4F-9712-2EF1719DA27A}" type="presOf" srcId="{6AFB6112-EBA5-48EC-A777-02470A211366}" destId="{3B720A3D-9F8C-9A44-9447-982B71DD407B}" srcOrd="0" destOrd="0" presId="urn:microsoft.com/office/officeart/2008/layout/LinedList"/>
    <dgm:cxn modelId="{43B0650C-5F5D-F04A-AB02-1B9A195F95B2}" type="presOf" srcId="{AE8936C0-6CEA-4EB5-899B-1D8A8FC03B7E}" destId="{CC7DF67A-D0C8-284F-9835-06B89B81E635}" srcOrd="0" destOrd="0" presId="urn:microsoft.com/office/officeart/2008/layout/LinedList"/>
    <dgm:cxn modelId="{B6751614-B245-4E00-A39D-E6E983C7AD61}" srcId="{AE8936C0-6CEA-4EB5-899B-1D8A8FC03B7E}" destId="{0878FFC5-3AF6-468E-A79C-8F0834A1FF90}" srcOrd="0" destOrd="0" parTransId="{7669B414-D119-4463-AA62-F85F81021CC9}" sibTransId="{7DCDF1F1-FC82-488D-AFE1-1035A4DFF701}"/>
    <dgm:cxn modelId="{4818F333-4A86-422A-A3B1-378787ACBADF}" srcId="{AE8936C0-6CEA-4EB5-899B-1D8A8FC03B7E}" destId="{814DD215-8E92-44B2-A1DC-C4AE04D6E182}" srcOrd="1" destOrd="0" parTransId="{39D970A7-024F-44E3-92BC-35B893B44294}" sibTransId="{E04CE644-ED62-49D6-8FFA-B0DEEB0C81FC}"/>
    <dgm:cxn modelId="{A2DF3267-4871-3A45-AB7A-23E45F8BD7F1}" type="presOf" srcId="{0878FFC5-3AF6-468E-A79C-8F0834A1FF90}" destId="{FB536659-2715-104C-A43E-29DA0CE0A32F}" srcOrd="0" destOrd="0" presId="urn:microsoft.com/office/officeart/2008/layout/LinedList"/>
    <dgm:cxn modelId="{000FCA67-16C5-A145-BC21-45CC82FC947A}" type="presOf" srcId="{2713FADE-8285-4411-962B-8A574AA329DD}" destId="{72429A05-8F2F-5946-BF66-5CB741B0551F}" srcOrd="0" destOrd="0" presId="urn:microsoft.com/office/officeart/2008/layout/LinedList"/>
    <dgm:cxn modelId="{6D897095-BE8D-4055-851A-125CA99AABDC}" srcId="{AE8936C0-6CEA-4EB5-899B-1D8A8FC03B7E}" destId="{6AFB6112-EBA5-48EC-A777-02470A211366}" srcOrd="3" destOrd="0" parTransId="{C2AC561D-1AB8-4628-ADC5-86F1CD5EE630}" sibTransId="{C3B08321-66A3-4757-A476-88F81ECCB9AA}"/>
    <dgm:cxn modelId="{FDC171EC-13A0-6946-9FAB-431457FF68A1}" type="presOf" srcId="{814DD215-8E92-44B2-A1DC-C4AE04D6E182}" destId="{A9694EAC-8E92-4D4C-870F-17B6AA7C70EA}" srcOrd="0" destOrd="0" presId="urn:microsoft.com/office/officeart/2008/layout/LinedList"/>
    <dgm:cxn modelId="{698B8386-AEF2-9B4E-B386-9D3101DB5E5A}" type="presParOf" srcId="{CC7DF67A-D0C8-284F-9835-06B89B81E635}" destId="{CD100789-63B5-1E48-B735-8EAC82E18B89}" srcOrd="0" destOrd="0" presId="urn:microsoft.com/office/officeart/2008/layout/LinedList"/>
    <dgm:cxn modelId="{41C44305-0C84-104C-B453-83DA34EB2BBF}" type="presParOf" srcId="{CC7DF67A-D0C8-284F-9835-06B89B81E635}" destId="{3DC72E2D-467F-3749-B7C5-ED8DEF896B14}" srcOrd="1" destOrd="0" presId="urn:microsoft.com/office/officeart/2008/layout/LinedList"/>
    <dgm:cxn modelId="{0A0B3FB8-B685-B846-87EF-DF9BF5DA7284}" type="presParOf" srcId="{3DC72E2D-467F-3749-B7C5-ED8DEF896B14}" destId="{FB536659-2715-104C-A43E-29DA0CE0A32F}" srcOrd="0" destOrd="0" presId="urn:microsoft.com/office/officeart/2008/layout/LinedList"/>
    <dgm:cxn modelId="{3E9DB60B-879E-D846-9462-9136B4880CCB}" type="presParOf" srcId="{3DC72E2D-467F-3749-B7C5-ED8DEF896B14}" destId="{A8D3A518-F7E8-1142-BB72-42D765962A4C}" srcOrd="1" destOrd="0" presId="urn:microsoft.com/office/officeart/2008/layout/LinedList"/>
    <dgm:cxn modelId="{FAC6CD75-6BE0-F148-888C-697DC7EFD88F}" type="presParOf" srcId="{CC7DF67A-D0C8-284F-9835-06B89B81E635}" destId="{FEA06E8A-3F19-5444-AE95-1AD3C758EC52}" srcOrd="2" destOrd="0" presId="urn:microsoft.com/office/officeart/2008/layout/LinedList"/>
    <dgm:cxn modelId="{9C19E580-82C7-504C-B784-4898F603B04E}" type="presParOf" srcId="{CC7DF67A-D0C8-284F-9835-06B89B81E635}" destId="{804F3570-85B5-5349-8F69-A0A3318D83CF}" srcOrd="3" destOrd="0" presId="urn:microsoft.com/office/officeart/2008/layout/LinedList"/>
    <dgm:cxn modelId="{7F416D15-C649-3A46-A686-F51053A50930}" type="presParOf" srcId="{804F3570-85B5-5349-8F69-A0A3318D83CF}" destId="{A9694EAC-8E92-4D4C-870F-17B6AA7C70EA}" srcOrd="0" destOrd="0" presId="urn:microsoft.com/office/officeart/2008/layout/LinedList"/>
    <dgm:cxn modelId="{CAB646E9-03D1-0140-A9FE-8399B4C92C71}" type="presParOf" srcId="{804F3570-85B5-5349-8F69-A0A3318D83CF}" destId="{6734251D-6633-774B-BD99-A77075031D00}" srcOrd="1" destOrd="0" presId="urn:microsoft.com/office/officeart/2008/layout/LinedList"/>
    <dgm:cxn modelId="{F8789659-D0BF-5B4E-AF78-1987B78BDEF6}" type="presParOf" srcId="{CC7DF67A-D0C8-284F-9835-06B89B81E635}" destId="{A930EB62-1DF1-C248-A952-35E46619025A}" srcOrd="4" destOrd="0" presId="urn:microsoft.com/office/officeart/2008/layout/LinedList"/>
    <dgm:cxn modelId="{C9DEC27C-9B7E-5E41-9BF0-6B88DEC732E9}" type="presParOf" srcId="{CC7DF67A-D0C8-284F-9835-06B89B81E635}" destId="{9D52ED7D-7F1E-CA49-9241-0C5599A36929}" srcOrd="5" destOrd="0" presId="urn:microsoft.com/office/officeart/2008/layout/LinedList"/>
    <dgm:cxn modelId="{78396775-983F-184A-A96C-09D77E40BA0F}" type="presParOf" srcId="{9D52ED7D-7F1E-CA49-9241-0C5599A36929}" destId="{72429A05-8F2F-5946-BF66-5CB741B0551F}" srcOrd="0" destOrd="0" presId="urn:microsoft.com/office/officeart/2008/layout/LinedList"/>
    <dgm:cxn modelId="{84FBBF7F-468B-734C-ABC8-5593E2E559E9}" type="presParOf" srcId="{9D52ED7D-7F1E-CA49-9241-0C5599A36929}" destId="{4E61CDB7-D14E-4846-8A23-A81A367A5F8B}" srcOrd="1" destOrd="0" presId="urn:microsoft.com/office/officeart/2008/layout/LinedList"/>
    <dgm:cxn modelId="{72ECBE46-ECAD-624E-BC60-0E87978DF68A}" type="presParOf" srcId="{CC7DF67A-D0C8-284F-9835-06B89B81E635}" destId="{EA756DAA-8A64-6D4E-A05F-B6CDBCCD684E}" srcOrd="6" destOrd="0" presId="urn:microsoft.com/office/officeart/2008/layout/LinedList"/>
    <dgm:cxn modelId="{6193FB8F-869E-AB42-AD85-4B28E2318E66}" type="presParOf" srcId="{CC7DF67A-D0C8-284F-9835-06B89B81E635}" destId="{80483882-D41C-3546-830D-3DF89286C2E5}" srcOrd="7" destOrd="0" presId="urn:microsoft.com/office/officeart/2008/layout/LinedList"/>
    <dgm:cxn modelId="{A370AF22-A04D-2049-A095-40F9D1464D7D}" type="presParOf" srcId="{80483882-D41C-3546-830D-3DF89286C2E5}" destId="{3B720A3D-9F8C-9A44-9447-982B71DD407B}" srcOrd="0" destOrd="0" presId="urn:microsoft.com/office/officeart/2008/layout/LinedList"/>
    <dgm:cxn modelId="{497350EA-8FF5-C84E-A4EC-0369506EE60A}" type="presParOf" srcId="{80483882-D41C-3546-830D-3DF89286C2E5}" destId="{C669819F-01A3-AF42-B169-3F32487066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1F717-A8AE-4084-8346-564530D075E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AAF3D93-E6AF-40F6-8154-B76601226467}">
      <dgm:prSet/>
      <dgm:spPr/>
      <dgm:t>
        <a:bodyPr/>
        <a:lstStyle/>
        <a:p>
          <a:r>
            <a:rPr lang="cs-CZ"/>
            <a:t>Orientované na rodinu jako celek</a:t>
          </a:r>
          <a:endParaRPr lang="en-US"/>
        </a:p>
      </dgm:t>
    </dgm:pt>
    <dgm:pt modelId="{3A62BD61-2976-49C6-87DF-189E2BFB0448}" type="parTrans" cxnId="{C5FA4200-9EAD-446B-8CF1-3E3F6FF49456}">
      <dgm:prSet/>
      <dgm:spPr/>
      <dgm:t>
        <a:bodyPr/>
        <a:lstStyle/>
        <a:p>
          <a:endParaRPr lang="en-US"/>
        </a:p>
      </dgm:t>
    </dgm:pt>
    <dgm:pt modelId="{07906FD1-6159-446C-8481-E24AE82DAE83}" type="sibTrans" cxnId="{C5FA4200-9EAD-446B-8CF1-3E3F6FF49456}">
      <dgm:prSet/>
      <dgm:spPr/>
      <dgm:t>
        <a:bodyPr/>
        <a:lstStyle/>
        <a:p>
          <a:endParaRPr lang="en-US"/>
        </a:p>
      </dgm:t>
    </dgm:pt>
    <dgm:pt modelId="{B0C41BAB-A4B2-4F5D-B2D7-46CCB44BFDAD}">
      <dgm:prSet/>
      <dgm:spPr/>
      <dgm:t>
        <a:bodyPr/>
        <a:lstStyle/>
        <a:p>
          <a:r>
            <a:rPr lang="cs-CZ"/>
            <a:t>Na jednotlivé členy rodiny</a:t>
          </a:r>
          <a:endParaRPr lang="en-US"/>
        </a:p>
      </dgm:t>
    </dgm:pt>
    <dgm:pt modelId="{57E08725-FD0B-495B-9629-6B5FA897EFCA}" type="parTrans" cxnId="{F0F66273-632E-450E-B113-B3238490847A}">
      <dgm:prSet/>
      <dgm:spPr/>
      <dgm:t>
        <a:bodyPr/>
        <a:lstStyle/>
        <a:p>
          <a:endParaRPr lang="en-US"/>
        </a:p>
      </dgm:t>
    </dgm:pt>
    <dgm:pt modelId="{EBE87845-7616-4523-8997-1FEAAFEFC8C6}" type="sibTrans" cxnId="{F0F66273-632E-450E-B113-B3238490847A}">
      <dgm:prSet/>
      <dgm:spPr/>
      <dgm:t>
        <a:bodyPr/>
        <a:lstStyle/>
        <a:p>
          <a:endParaRPr lang="en-US"/>
        </a:p>
      </dgm:t>
    </dgm:pt>
    <dgm:pt modelId="{CC61A706-FD1A-4A41-9377-F31290481726}" type="pres">
      <dgm:prSet presAssocID="{6E81F717-A8AE-4084-8346-564530D075EF}" presName="vert0" presStyleCnt="0">
        <dgm:presLayoutVars>
          <dgm:dir/>
          <dgm:animOne val="branch"/>
          <dgm:animLvl val="lvl"/>
        </dgm:presLayoutVars>
      </dgm:prSet>
      <dgm:spPr/>
    </dgm:pt>
    <dgm:pt modelId="{1B39C9BE-5369-6449-AC27-5625D07F56B5}" type="pres">
      <dgm:prSet presAssocID="{5AAF3D93-E6AF-40F6-8154-B76601226467}" presName="thickLine" presStyleLbl="alignNode1" presStyleIdx="0" presStyleCnt="2"/>
      <dgm:spPr/>
    </dgm:pt>
    <dgm:pt modelId="{C65B168B-2B0D-764C-BD0F-1EDF2CB96043}" type="pres">
      <dgm:prSet presAssocID="{5AAF3D93-E6AF-40F6-8154-B76601226467}" presName="horz1" presStyleCnt="0"/>
      <dgm:spPr/>
    </dgm:pt>
    <dgm:pt modelId="{F56D788A-7D5A-584F-9547-A7137EA7C4CE}" type="pres">
      <dgm:prSet presAssocID="{5AAF3D93-E6AF-40F6-8154-B76601226467}" presName="tx1" presStyleLbl="revTx" presStyleIdx="0" presStyleCnt="2"/>
      <dgm:spPr/>
    </dgm:pt>
    <dgm:pt modelId="{97688A51-BEE8-5644-8D60-B13D61E5DA56}" type="pres">
      <dgm:prSet presAssocID="{5AAF3D93-E6AF-40F6-8154-B76601226467}" presName="vert1" presStyleCnt="0"/>
      <dgm:spPr/>
    </dgm:pt>
    <dgm:pt modelId="{4E889E0D-BBA5-014E-B2B0-FF41C4145E86}" type="pres">
      <dgm:prSet presAssocID="{B0C41BAB-A4B2-4F5D-B2D7-46CCB44BFDAD}" presName="thickLine" presStyleLbl="alignNode1" presStyleIdx="1" presStyleCnt="2"/>
      <dgm:spPr/>
    </dgm:pt>
    <dgm:pt modelId="{4186C642-5128-EC46-AE9D-924FE3775FCF}" type="pres">
      <dgm:prSet presAssocID="{B0C41BAB-A4B2-4F5D-B2D7-46CCB44BFDAD}" presName="horz1" presStyleCnt="0"/>
      <dgm:spPr/>
    </dgm:pt>
    <dgm:pt modelId="{C0B51032-2FF4-BE4D-98C3-50B271BB4FCB}" type="pres">
      <dgm:prSet presAssocID="{B0C41BAB-A4B2-4F5D-B2D7-46CCB44BFDAD}" presName="tx1" presStyleLbl="revTx" presStyleIdx="1" presStyleCnt="2"/>
      <dgm:spPr/>
    </dgm:pt>
    <dgm:pt modelId="{090655D8-3C58-6249-92AE-AB4619CA4827}" type="pres">
      <dgm:prSet presAssocID="{B0C41BAB-A4B2-4F5D-B2D7-46CCB44BFDAD}" presName="vert1" presStyleCnt="0"/>
      <dgm:spPr/>
    </dgm:pt>
  </dgm:ptLst>
  <dgm:cxnLst>
    <dgm:cxn modelId="{C5FA4200-9EAD-446B-8CF1-3E3F6FF49456}" srcId="{6E81F717-A8AE-4084-8346-564530D075EF}" destId="{5AAF3D93-E6AF-40F6-8154-B76601226467}" srcOrd="0" destOrd="0" parTransId="{3A62BD61-2976-49C6-87DF-189E2BFB0448}" sibTransId="{07906FD1-6159-446C-8481-E24AE82DAE83}"/>
    <dgm:cxn modelId="{F0F66273-632E-450E-B113-B3238490847A}" srcId="{6E81F717-A8AE-4084-8346-564530D075EF}" destId="{B0C41BAB-A4B2-4F5D-B2D7-46CCB44BFDAD}" srcOrd="1" destOrd="0" parTransId="{57E08725-FD0B-495B-9629-6B5FA897EFCA}" sibTransId="{EBE87845-7616-4523-8997-1FEAAFEFC8C6}"/>
    <dgm:cxn modelId="{B867E58B-6B0E-594C-828F-2B3DD7ADFB17}" type="presOf" srcId="{6E81F717-A8AE-4084-8346-564530D075EF}" destId="{CC61A706-FD1A-4A41-9377-F31290481726}" srcOrd="0" destOrd="0" presId="urn:microsoft.com/office/officeart/2008/layout/LinedList"/>
    <dgm:cxn modelId="{6777AC90-C7FD-1140-8A56-F728112D53DB}" type="presOf" srcId="{B0C41BAB-A4B2-4F5D-B2D7-46CCB44BFDAD}" destId="{C0B51032-2FF4-BE4D-98C3-50B271BB4FCB}" srcOrd="0" destOrd="0" presId="urn:microsoft.com/office/officeart/2008/layout/LinedList"/>
    <dgm:cxn modelId="{4CEB89F0-D348-BB4D-890B-349403CF8F44}" type="presOf" srcId="{5AAF3D93-E6AF-40F6-8154-B76601226467}" destId="{F56D788A-7D5A-584F-9547-A7137EA7C4CE}" srcOrd="0" destOrd="0" presId="urn:microsoft.com/office/officeart/2008/layout/LinedList"/>
    <dgm:cxn modelId="{105368D2-A1DB-864E-B3FD-1F75F601F020}" type="presParOf" srcId="{CC61A706-FD1A-4A41-9377-F31290481726}" destId="{1B39C9BE-5369-6449-AC27-5625D07F56B5}" srcOrd="0" destOrd="0" presId="urn:microsoft.com/office/officeart/2008/layout/LinedList"/>
    <dgm:cxn modelId="{FC46F27F-101C-EC49-9752-1BCA6D33FEF6}" type="presParOf" srcId="{CC61A706-FD1A-4A41-9377-F31290481726}" destId="{C65B168B-2B0D-764C-BD0F-1EDF2CB96043}" srcOrd="1" destOrd="0" presId="urn:microsoft.com/office/officeart/2008/layout/LinedList"/>
    <dgm:cxn modelId="{6483CED6-04AB-EC44-B163-2A944154F91A}" type="presParOf" srcId="{C65B168B-2B0D-764C-BD0F-1EDF2CB96043}" destId="{F56D788A-7D5A-584F-9547-A7137EA7C4CE}" srcOrd="0" destOrd="0" presId="urn:microsoft.com/office/officeart/2008/layout/LinedList"/>
    <dgm:cxn modelId="{4262C006-522D-2C47-AE18-66B27CC970DD}" type="presParOf" srcId="{C65B168B-2B0D-764C-BD0F-1EDF2CB96043}" destId="{97688A51-BEE8-5644-8D60-B13D61E5DA56}" srcOrd="1" destOrd="0" presId="urn:microsoft.com/office/officeart/2008/layout/LinedList"/>
    <dgm:cxn modelId="{B4DD9068-3F53-EB4F-849C-7236787C2C8A}" type="presParOf" srcId="{CC61A706-FD1A-4A41-9377-F31290481726}" destId="{4E889E0D-BBA5-014E-B2B0-FF41C4145E86}" srcOrd="2" destOrd="0" presId="urn:microsoft.com/office/officeart/2008/layout/LinedList"/>
    <dgm:cxn modelId="{CBA07463-9489-4A43-8A82-E0BB801E1C7B}" type="presParOf" srcId="{CC61A706-FD1A-4A41-9377-F31290481726}" destId="{4186C642-5128-EC46-AE9D-924FE3775FCF}" srcOrd="3" destOrd="0" presId="urn:microsoft.com/office/officeart/2008/layout/LinedList"/>
    <dgm:cxn modelId="{F6BFD970-E45B-204A-864E-599A9AC16E70}" type="presParOf" srcId="{4186C642-5128-EC46-AE9D-924FE3775FCF}" destId="{C0B51032-2FF4-BE4D-98C3-50B271BB4FCB}" srcOrd="0" destOrd="0" presId="urn:microsoft.com/office/officeart/2008/layout/LinedList"/>
    <dgm:cxn modelId="{8F681BEF-C10B-6C4C-9AF1-0081A95D13CC}" type="presParOf" srcId="{4186C642-5128-EC46-AE9D-924FE3775FCF}" destId="{090655D8-3C58-6249-92AE-AB4619CA48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1FF81-9BCC-4594-A0C0-4E041EA60005}" type="doc">
      <dgm:prSet loTypeId="urn:microsoft.com/office/officeart/2005/8/layout/default" loCatId="list" qsTypeId="urn:microsoft.com/office/officeart/2005/8/quickstyle/simple5" qsCatId="simple" csTypeId="urn:microsoft.com/office/officeart/2005/8/colors/accent0_3" csCatId="mainScheme"/>
      <dgm:spPr/>
      <dgm:t>
        <a:bodyPr/>
        <a:lstStyle/>
        <a:p>
          <a:endParaRPr lang="en-US"/>
        </a:p>
      </dgm:t>
    </dgm:pt>
    <dgm:pt modelId="{7537AB16-1E98-4BD8-96CB-76836A52A4F7}">
      <dgm:prSet/>
      <dgm:spPr/>
      <dgm:t>
        <a:bodyPr/>
        <a:lstStyle/>
        <a:p>
          <a:r>
            <a:rPr lang="cs-CZ"/>
            <a:t>Krizová intervence</a:t>
          </a:r>
          <a:endParaRPr lang="en-US"/>
        </a:p>
      </dgm:t>
    </dgm:pt>
    <dgm:pt modelId="{9E76B3F5-A865-4B2F-A359-B58433AA04F5}" type="parTrans" cxnId="{344C435B-D6CD-45BE-AD0C-62F4EB866642}">
      <dgm:prSet/>
      <dgm:spPr/>
      <dgm:t>
        <a:bodyPr/>
        <a:lstStyle/>
        <a:p>
          <a:endParaRPr lang="en-US"/>
        </a:p>
      </dgm:t>
    </dgm:pt>
    <dgm:pt modelId="{020016B7-1601-43CD-99E6-DF58BA87669E}" type="sibTrans" cxnId="{344C435B-D6CD-45BE-AD0C-62F4EB866642}">
      <dgm:prSet/>
      <dgm:spPr/>
      <dgm:t>
        <a:bodyPr/>
        <a:lstStyle/>
        <a:p>
          <a:endParaRPr lang="en-US"/>
        </a:p>
      </dgm:t>
    </dgm:pt>
    <dgm:pt modelId="{E47CD2B0-6AAF-4B68-839B-525ACBBABDD2}">
      <dgm:prSet/>
      <dgm:spPr/>
      <dgm:t>
        <a:bodyPr/>
        <a:lstStyle/>
        <a:p>
          <a:r>
            <a:rPr lang="cs-CZ"/>
            <a:t>Sociální poradenství</a:t>
          </a:r>
          <a:endParaRPr lang="en-US"/>
        </a:p>
      </dgm:t>
    </dgm:pt>
    <dgm:pt modelId="{56C96705-499C-44CE-914C-EDE0E5282C06}" type="parTrans" cxnId="{5AE4B5F6-02F0-48A2-94B2-81B4B7D23BFC}">
      <dgm:prSet/>
      <dgm:spPr/>
      <dgm:t>
        <a:bodyPr/>
        <a:lstStyle/>
        <a:p>
          <a:endParaRPr lang="en-US"/>
        </a:p>
      </dgm:t>
    </dgm:pt>
    <dgm:pt modelId="{BE02B9A8-59C8-4D77-8571-F8569A973836}" type="sibTrans" cxnId="{5AE4B5F6-02F0-48A2-94B2-81B4B7D23BFC}">
      <dgm:prSet/>
      <dgm:spPr/>
      <dgm:t>
        <a:bodyPr/>
        <a:lstStyle/>
        <a:p>
          <a:endParaRPr lang="en-US"/>
        </a:p>
      </dgm:t>
    </dgm:pt>
    <dgm:pt modelId="{2D1D1856-34C0-4231-90B4-41328A67E658}">
      <dgm:prSet/>
      <dgm:spPr/>
      <dgm:t>
        <a:bodyPr/>
        <a:lstStyle/>
        <a:p>
          <a:r>
            <a:rPr lang="cs-CZ"/>
            <a:t>Pedagogické a psychologické poradenství</a:t>
          </a:r>
          <a:endParaRPr lang="en-US"/>
        </a:p>
      </dgm:t>
    </dgm:pt>
    <dgm:pt modelId="{DC6760BE-D52F-4938-B50A-783168AD5FAF}" type="parTrans" cxnId="{FE617866-783E-4AF4-A5EE-749DD72531F2}">
      <dgm:prSet/>
      <dgm:spPr/>
      <dgm:t>
        <a:bodyPr/>
        <a:lstStyle/>
        <a:p>
          <a:endParaRPr lang="en-US"/>
        </a:p>
      </dgm:t>
    </dgm:pt>
    <dgm:pt modelId="{1409EF42-8A4E-448F-A82A-466C7CFD9917}" type="sibTrans" cxnId="{FE617866-783E-4AF4-A5EE-749DD72531F2}">
      <dgm:prSet/>
      <dgm:spPr/>
      <dgm:t>
        <a:bodyPr/>
        <a:lstStyle/>
        <a:p>
          <a:endParaRPr lang="en-US"/>
        </a:p>
      </dgm:t>
    </dgm:pt>
    <dgm:pt modelId="{BAD71967-2236-43C1-B8DB-19CC47C216D8}">
      <dgm:prSet/>
      <dgm:spPr/>
      <dgm:t>
        <a:bodyPr/>
        <a:lstStyle/>
        <a:p>
          <a:r>
            <a:rPr lang="cs-CZ"/>
            <a:t>Terapeutické techniky</a:t>
          </a:r>
          <a:endParaRPr lang="en-US"/>
        </a:p>
      </dgm:t>
    </dgm:pt>
    <dgm:pt modelId="{62633213-CAAF-4BCA-A94F-423F0B22C5B8}" type="parTrans" cxnId="{319E4197-F825-4810-800C-4C0D9B6ABD4B}">
      <dgm:prSet/>
      <dgm:spPr/>
      <dgm:t>
        <a:bodyPr/>
        <a:lstStyle/>
        <a:p>
          <a:endParaRPr lang="en-US"/>
        </a:p>
      </dgm:t>
    </dgm:pt>
    <dgm:pt modelId="{D8B2140A-39BF-44FD-B54D-9CA15B78EF1A}" type="sibTrans" cxnId="{319E4197-F825-4810-800C-4C0D9B6ABD4B}">
      <dgm:prSet/>
      <dgm:spPr/>
      <dgm:t>
        <a:bodyPr/>
        <a:lstStyle/>
        <a:p>
          <a:endParaRPr lang="en-US"/>
        </a:p>
      </dgm:t>
    </dgm:pt>
    <dgm:pt modelId="{F1251CB8-1D63-4575-A71F-43E63C1D40B1}">
      <dgm:prSet/>
      <dgm:spPr/>
      <dgm:t>
        <a:bodyPr/>
        <a:lstStyle/>
        <a:p>
          <a:r>
            <a:rPr lang="cs-CZ"/>
            <a:t>Individuální podpora dítěte</a:t>
          </a:r>
          <a:endParaRPr lang="en-US"/>
        </a:p>
      </dgm:t>
    </dgm:pt>
    <dgm:pt modelId="{C8C09BA9-853F-4CDC-AC35-304F33262A2F}" type="parTrans" cxnId="{09BCD8A6-77F4-4832-BCBB-AC9D910EACD6}">
      <dgm:prSet/>
      <dgm:spPr/>
      <dgm:t>
        <a:bodyPr/>
        <a:lstStyle/>
        <a:p>
          <a:endParaRPr lang="en-US"/>
        </a:p>
      </dgm:t>
    </dgm:pt>
    <dgm:pt modelId="{9F390BD8-3CD3-4AFE-A450-B4153FC9AEBE}" type="sibTrans" cxnId="{09BCD8A6-77F4-4832-BCBB-AC9D910EACD6}">
      <dgm:prSet/>
      <dgm:spPr/>
      <dgm:t>
        <a:bodyPr/>
        <a:lstStyle/>
        <a:p>
          <a:endParaRPr lang="en-US"/>
        </a:p>
      </dgm:t>
    </dgm:pt>
    <dgm:pt modelId="{D5BA8004-BFD7-49C2-851D-544E4A5AB321}">
      <dgm:prSet/>
      <dgm:spPr/>
      <dgm:t>
        <a:bodyPr/>
        <a:lstStyle/>
        <a:p>
          <a:r>
            <a:rPr lang="cs-CZ"/>
            <a:t>Tréning komunikačních dovedností v rodině</a:t>
          </a:r>
          <a:endParaRPr lang="en-US"/>
        </a:p>
      </dgm:t>
    </dgm:pt>
    <dgm:pt modelId="{BEA294C5-7124-4FAC-9C84-CAA9AC9EE180}" type="parTrans" cxnId="{4AC39B62-BFE6-4760-B8CC-8550655B2E0C}">
      <dgm:prSet/>
      <dgm:spPr/>
      <dgm:t>
        <a:bodyPr/>
        <a:lstStyle/>
        <a:p>
          <a:endParaRPr lang="en-US"/>
        </a:p>
      </dgm:t>
    </dgm:pt>
    <dgm:pt modelId="{82BD7E72-E8B2-4FD9-ACF1-CC12DB7F7E61}" type="sibTrans" cxnId="{4AC39B62-BFE6-4760-B8CC-8550655B2E0C}">
      <dgm:prSet/>
      <dgm:spPr/>
      <dgm:t>
        <a:bodyPr/>
        <a:lstStyle/>
        <a:p>
          <a:endParaRPr lang="en-US"/>
        </a:p>
      </dgm:t>
    </dgm:pt>
    <dgm:pt modelId="{A1C30BF3-2A6D-4E5B-9B5F-EB00B0201F84}">
      <dgm:prSet/>
      <dgm:spPr/>
      <dgm:t>
        <a:bodyPr/>
        <a:lstStyle/>
        <a:p>
          <a:r>
            <a:rPr lang="cs-CZ"/>
            <a:t>Sociálně edukační vedení</a:t>
          </a:r>
          <a:endParaRPr lang="en-US"/>
        </a:p>
      </dgm:t>
    </dgm:pt>
    <dgm:pt modelId="{BCAAA35F-3241-4FC6-9B72-CAAC838D8DEE}" type="parTrans" cxnId="{3CDE4984-B245-4D8C-9642-10F11B9E7764}">
      <dgm:prSet/>
      <dgm:spPr/>
      <dgm:t>
        <a:bodyPr/>
        <a:lstStyle/>
        <a:p>
          <a:endParaRPr lang="en-US"/>
        </a:p>
      </dgm:t>
    </dgm:pt>
    <dgm:pt modelId="{14BB16DE-F070-46E4-A28B-B8408736DF84}" type="sibTrans" cxnId="{3CDE4984-B245-4D8C-9642-10F11B9E7764}">
      <dgm:prSet/>
      <dgm:spPr/>
      <dgm:t>
        <a:bodyPr/>
        <a:lstStyle/>
        <a:p>
          <a:endParaRPr lang="en-US"/>
        </a:p>
      </dgm:t>
    </dgm:pt>
    <dgm:pt modelId="{FED558C9-6903-6E4E-973A-E3EF1116A0A1}" type="pres">
      <dgm:prSet presAssocID="{7C31FF81-9BCC-4594-A0C0-4E041EA60005}" presName="diagram" presStyleCnt="0">
        <dgm:presLayoutVars>
          <dgm:dir/>
          <dgm:resizeHandles val="exact"/>
        </dgm:presLayoutVars>
      </dgm:prSet>
      <dgm:spPr/>
    </dgm:pt>
    <dgm:pt modelId="{53098409-B38C-D642-9FBB-5A153C49AD02}" type="pres">
      <dgm:prSet presAssocID="{7537AB16-1E98-4BD8-96CB-76836A52A4F7}" presName="node" presStyleLbl="node1" presStyleIdx="0" presStyleCnt="7">
        <dgm:presLayoutVars>
          <dgm:bulletEnabled val="1"/>
        </dgm:presLayoutVars>
      </dgm:prSet>
      <dgm:spPr/>
    </dgm:pt>
    <dgm:pt modelId="{F5562463-64BA-8445-B7D2-1A0542508B31}" type="pres">
      <dgm:prSet presAssocID="{020016B7-1601-43CD-99E6-DF58BA87669E}" presName="sibTrans" presStyleCnt="0"/>
      <dgm:spPr/>
    </dgm:pt>
    <dgm:pt modelId="{570DB127-1E56-4B4B-8E7C-084795C90CF0}" type="pres">
      <dgm:prSet presAssocID="{E47CD2B0-6AAF-4B68-839B-525ACBBABDD2}" presName="node" presStyleLbl="node1" presStyleIdx="1" presStyleCnt="7">
        <dgm:presLayoutVars>
          <dgm:bulletEnabled val="1"/>
        </dgm:presLayoutVars>
      </dgm:prSet>
      <dgm:spPr/>
    </dgm:pt>
    <dgm:pt modelId="{5BD086AE-5363-2045-A408-7B08034A8D9E}" type="pres">
      <dgm:prSet presAssocID="{BE02B9A8-59C8-4D77-8571-F8569A973836}" presName="sibTrans" presStyleCnt="0"/>
      <dgm:spPr/>
    </dgm:pt>
    <dgm:pt modelId="{A8240F93-8B6C-6E41-8C07-3222733269B8}" type="pres">
      <dgm:prSet presAssocID="{2D1D1856-34C0-4231-90B4-41328A67E658}" presName="node" presStyleLbl="node1" presStyleIdx="2" presStyleCnt="7">
        <dgm:presLayoutVars>
          <dgm:bulletEnabled val="1"/>
        </dgm:presLayoutVars>
      </dgm:prSet>
      <dgm:spPr/>
    </dgm:pt>
    <dgm:pt modelId="{D3FAD665-6467-4D42-9A63-857493EB7172}" type="pres">
      <dgm:prSet presAssocID="{1409EF42-8A4E-448F-A82A-466C7CFD9917}" presName="sibTrans" presStyleCnt="0"/>
      <dgm:spPr/>
    </dgm:pt>
    <dgm:pt modelId="{2A07F5DF-A90D-2443-81CB-BFC91E6FBE9A}" type="pres">
      <dgm:prSet presAssocID="{BAD71967-2236-43C1-B8DB-19CC47C216D8}" presName="node" presStyleLbl="node1" presStyleIdx="3" presStyleCnt="7">
        <dgm:presLayoutVars>
          <dgm:bulletEnabled val="1"/>
        </dgm:presLayoutVars>
      </dgm:prSet>
      <dgm:spPr/>
    </dgm:pt>
    <dgm:pt modelId="{652FFE99-E39A-F64C-8C76-EC276CC535BD}" type="pres">
      <dgm:prSet presAssocID="{D8B2140A-39BF-44FD-B54D-9CA15B78EF1A}" presName="sibTrans" presStyleCnt="0"/>
      <dgm:spPr/>
    </dgm:pt>
    <dgm:pt modelId="{212DF260-1665-3942-B123-E68BAE6C4A7E}" type="pres">
      <dgm:prSet presAssocID="{F1251CB8-1D63-4575-A71F-43E63C1D40B1}" presName="node" presStyleLbl="node1" presStyleIdx="4" presStyleCnt="7">
        <dgm:presLayoutVars>
          <dgm:bulletEnabled val="1"/>
        </dgm:presLayoutVars>
      </dgm:prSet>
      <dgm:spPr/>
    </dgm:pt>
    <dgm:pt modelId="{5B0615F5-4450-444A-871B-C4E8BFF50830}" type="pres">
      <dgm:prSet presAssocID="{9F390BD8-3CD3-4AFE-A450-B4153FC9AEBE}" presName="sibTrans" presStyleCnt="0"/>
      <dgm:spPr/>
    </dgm:pt>
    <dgm:pt modelId="{37F040BE-C820-534D-838F-38123B4277EE}" type="pres">
      <dgm:prSet presAssocID="{D5BA8004-BFD7-49C2-851D-544E4A5AB321}" presName="node" presStyleLbl="node1" presStyleIdx="5" presStyleCnt="7">
        <dgm:presLayoutVars>
          <dgm:bulletEnabled val="1"/>
        </dgm:presLayoutVars>
      </dgm:prSet>
      <dgm:spPr/>
    </dgm:pt>
    <dgm:pt modelId="{5650ABA7-C7E9-4A42-B17B-92A4E2C7E477}" type="pres">
      <dgm:prSet presAssocID="{82BD7E72-E8B2-4FD9-ACF1-CC12DB7F7E61}" presName="sibTrans" presStyleCnt="0"/>
      <dgm:spPr/>
    </dgm:pt>
    <dgm:pt modelId="{06BAD36D-9891-5D45-A5AB-BE2EAC96F129}" type="pres">
      <dgm:prSet presAssocID="{A1C30BF3-2A6D-4E5B-9B5F-EB00B0201F84}" presName="node" presStyleLbl="node1" presStyleIdx="6" presStyleCnt="7">
        <dgm:presLayoutVars>
          <dgm:bulletEnabled val="1"/>
        </dgm:presLayoutVars>
      </dgm:prSet>
      <dgm:spPr/>
    </dgm:pt>
  </dgm:ptLst>
  <dgm:cxnLst>
    <dgm:cxn modelId="{2E972C35-E3A1-EB43-98C0-26C1F264772D}" type="presOf" srcId="{E47CD2B0-6AAF-4B68-839B-525ACBBABDD2}" destId="{570DB127-1E56-4B4B-8E7C-084795C90CF0}" srcOrd="0" destOrd="0" presId="urn:microsoft.com/office/officeart/2005/8/layout/default"/>
    <dgm:cxn modelId="{344C435B-D6CD-45BE-AD0C-62F4EB866642}" srcId="{7C31FF81-9BCC-4594-A0C0-4E041EA60005}" destId="{7537AB16-1E98-4BD8-96CB-76836A52A4F7}" srcOrd="0" destOrd="0" parTransId="{9E76B3F5-A865-4B2F-A359-B58433AA04F5}" sibTransId="{020016B7-1601-43CD-99E6-DF58BA87669E}"/>
    <dgm:cxn modelId="{3C16A360-6F60-5042-B8FA-B7C0506D56C7}" type="presOf" srcId="{A1C30BF3-2A6D-4E5B-9B5F-EB00B0201F84}" destId="{06BAD36D-9891-5D45-A5AB-BE2EAC96F129}" srcOrd="0" destOrd="0" presId="urn:microsoft.com/office/officeart/2005/8/layout/default"/>
    <dgm:cxn modelId="{4AC39B62-BFE6-4760-B8CC-8550655B2E0C}" srcId="{7C31FF81-9BCC-4594-A0C0-4E041EA60005}" destId="{D5BA8004-BFD7-49C2-851D-544E4A5AB321}" srcOrd="5" destOrd="0" parTransId="{BEA294C5-7124-4FAC-9C84-CAA9AC9EE180}" sibTransId="{82BD7E72-E8B2-4FD9-ACF1-CC12DB7F7E61}"/>
    <dgm:cxn modelId="{FE617866-783E-4AF4-A5EE-749DD72531F2}" srcId="{7C31FF81-9BCC-4594-A0C0-4E041EA60005}" destId="{2D1D1856-34C0-4231-90B4-41328A67E658}" srcOrd="2" destOrd="0" parTransId="{DC6760BE-D52F-4938-B50A-783168AD5FAF}" sibTransId="{1409EF42-8A4E-448F-A82A-466C7CFD9917}"/>
    <dgm:cxn modelId="{64BD184C-75FF-9842-B8D6-09482EFC3269}" type="presOf" srcId="{BAD71967-2236-43C1-B8DB-19CC47C216D8}" destId="{2A07F5DF-A90D-2443-81CB-BFC91E6FBE9A}" srcOrd="0" destOrd="0" presId="urn:microsoft.com/office/officeart/2005/8/layout/default"/>
    <dgm:cxn modelId="{FB6AEA56-9507-3744-A6C6-BBE75967218A}" type="presOf" srcId="{7C31FF81-9BCC-4594-A0C0-4E041EA60005}" destId="{FED558C9-6903-6E4E-973A-E3EF1116A0A1}" srcOrd="0" destOrd="0" presId="urn:microsoft.com/office/officeart/2005/8/layout/default"/>
    <dgm:cxn modelId="{3CDE4984-B245-4D8C-9642-10F11B9E7764}" srcId="{7C31FF81-9BCC-4594-A0C0-4E041EA60005}" destId="{A1C30BF3-2A6D-4E5B-9B5F-EB00B0201F84}" srcOrd="6" destOrd="0" parTransId="{BCAAA35F-3241-4FC6-9B72-CAAC838D8DEE}" sibTransId="{14BB16DE-F070-46E4-A28B-B8408736DF84}"/>
    <dgm:cxn modelId="{0F2C9586-599D-A14D-B8B9-4D0B05252E4A}" type="presOf" srcId="{D5BA8004-BFD7-49C2-851D-544E4A5AB321}" destId="{37F040BE-C820-534D-838F-38123B4277EE}" srcOrd="0" destOrd="0" presId="urn:microsoft.com/office/officeart/2005/8/layout/default"/>
    <dgm:cxn modelId="{6A412097-500F-8E4C-8520-47B83100F3BA}" type="presOf" srcId="{2D1D1856-34C0-4231-90B4-41328A67E658}" destId="{A8240F93-8B6C-6E41-8C07-3222733269B8}" srcOrd="0" destOrd="0" presId="urn:microsoft.com/office/officeart/2005/8/layout/default"/>
    <dgm:cxn modelId="{319E4197-F825-4810-800C-4C0D9B6ABD4B}" srcId="{7C31FF81-9BCC-4594-A0C0-4E041EA60005}" destId="{BAD71967-2236-43C1-B8DB-19CC47C216D8}" srcOrd="3" destOrd="0" parTransId="{62633213-CAAF-4BCA-A94F-423F0B22C5B8}" sibTransId="{D8B2140A-39BF-44FD-B54D-9CA15B78EF1A}"/>
    <dgm:cxn modelId="{09BCD8A6-77F4-4832-BCBB-AC9D910EACD6}" srcId="{7C31FF81-9BCC-4594-A0C0-4E041EA60005}" destId="{F1251CB8-1D63-4575-A71F-43E63C1D40B1}" srcOrd="4" destOrd="0" parTransId="{C8C09BA9-853F-4CDC-AC35-304F33262A2F}" sibTransId="{9F390BD8-3CD3-4AFE-A450-B4153FC9AEBE}"/>
    <dgm:cxn modelId="{E09D95C2-52A6-4240-9C5F-0D3B542E9364}" type="presOf" srcId="{7537AB16-1E98-4BD8-96CB-76836A52A4F7}" destId="{53098409-B38C-D642-9FBB-5A153C49AD02}" srcOrd="0" destOrd="0" presId="urn:microsoft.com/office/officeart/2005/8/layout/default"/>
    <dgm:cxn modelId="{5AE4B5F6-02F0-48A2-94B2-81B4B7D23BFC}" srcId="{7C31FF81-9BCC-4594-A0C0-4E041EA60005}" destId="{E47CD2B0-6AAF-4B68-839B-525ACBBABDD2}" srcOrd="1" destOrd="0" parTransId="{56C96705-499C-44CE-914C-EDE0E5282C06}" sibTransId="{BE02B9A8-59C8-4D77-8571-F8569A973836}"/>
    <dgm:cxn modelId="{90B9C8F8-B744-BC45-A310-BD344EABFF63}" type="presOf" srcId="{F1251CB8-1D63-4575-A71F-43E63C1D40B1}" destId="{212DF260-1665-3942-B123-E68BAE6C4A7E}" srcOrd="0" destOrd="0" presId="urn:microsoft.com/office/officeart/2005/8/layout/default"/>
    <dgm:cxn modelId="{47443FB0-5595-CC4F-B4FC-FAF85402DAC5}" type="presParOf" srcId="{FED558C9-6903-6E4E-973A-E3EF1116A0A1}" destId="{53098409-B38C-D642-9FBB-5A153C49AD02}" srcOrd="0" destOrd="0" presId="urn:microsoft.com/office/officeart/2005/8/layout/default"/>
    <dgm:cxn modelId="{7E283BC1-5783-B642-B24E-9E43461C36EC}" type="presParOf" srcId="{FED558C9-6903-6E4E-973A-E3EF1116A0A1}" destId="{F5562463-64BA-8445-B7D2-1A0542508B31}" srcOrd="1" destOrd="0" presId="urn:microsoft.com/office/officeart/2005/8/layout/default"/>
    <dgm:cxn modelId="{9A4001BC-31EE-654D-A5C2-81172B9AB255}" type="presParOf" srcId="{FED558C9-6903-6E4E-973A-E3EF1116A0A1}" destId="{570DB127-1E56-4B4B-8E7C-084795C90CF0}" srcOrd="2" destOrd="0" presId="urn:microsoft.com/office/officeart/2005/8/layout/default"/>
    <dgm:cxn modelId="{1FB4C757-6501-8943-8596-5EA506B71900}" type="presParOf" srcId="{FED558C9-6903-6E4E-973A-E3EF1116A0A1}" destId="{5BD086AE-5363-2045-A408-7B08034A8D9E}" srcOrd="3" destOrd="0" presId="urn:microsoft.com/office/officeart/2005/8/layout/default"/>
    <dgm:cxn modelId="{0FB8A4BE-F173-874F-93A2-73DAC371BD11}" type="presParOf" srcId="{FED558C9-6903-6E4E-973A-E3EF1116A0A1}" destId="{A8240F93-8B6C-6E41-8C07-3222733269B8}" srcOrd="4" destOrd="0" presId="urn:microsoft.com/office/officeart/2005/8/layout/default"/>
    <dgm:cxn modelId="{0667C371-7068-D749-8496-C40E24101EF0}" type="presParOf" srcId="{FED558C9-6903-6E4E-973A-E3EF1116A0A1}" destId="{D3FAD665-6467-4D42-9A63-857493EB7172}" srcOrd="5" destOrd="0" presId="urn:microsoft.com/office/officeart/2005/8/layout/default"/>
    <dgm:cxn modelId="{BAD5E509-6AD3-E743-8643-924ACA58857E}" type="presParOf" srcId="{FED558C9-6903-6E4E-973A-E3EF1116A0A1}" destId="{2A07F5DF-A90D-2443-81CB-BFC91E6FBE9A}" srcOrd="6" destOrd="0" presId="urn:microsoft.com/office/officeart/2005/8/layout/default"/>
    <dgm:cxn modelId="{69827305-2FC3-CB46-A2BF-5265CE133061}" type="presParOf" srcId="{FED558C9-6903-6E4E-973A-E3EF1116A0A1}" destId="{652FFE99-E39A-F64C-8C76-EC276CC535BD}" srcOrd="7" destOrd="0" presId="urn:microsoft.com/office/officeart/2005/8/layout/default"/>
    <dgm:cxn modelId="{5A7D7132-4B91-5E44-BE13-22364950D4FC}" type="presParOf" srcId="{FED558C9-6903-6E4E-973A-E3EF1116A0A1}" destId="{212DF260-1665-3942-B123-E68BAE6C4A7E}" srcOrd="8" destOrd="0" presId="urn:microsoft.com/office/officeart/2005/8/layout/default"/>
    <dgm:cxn modelId="{A08691C9-2CFB-614C-A104-7F5E3C34CDB9}" type="presParOf" srcId="{FED558C9-6903-6E4E-973A-E3EF1116A0A1}" destId="{5B0615F5-4450-444A-871B-C4E8BFF50830}" srcOrd="9" destOrd="0" presId="urn:microsoft.com/office/officeart/2005/8/layout/default"/>
    <dgm:cxn modelId="{048A544C-2D68-614A-909B-BC2C21623C35}" type="presParOf" srcId="{FED558C9-6903-6E4E-973A-E3EF1116A0A1}" destId="{37F040BE-C820-534D-838F-38123B4277EE}" srcOrd="10" destOrd="0" presId="urn:microsoft.com/office/officeart/2005/8/layout/default"/>
    <dgm:cxn modelId="{ACF538F4-69D6-6145-8653-1B24C6E629E3}" type="presParOf" srcId="{FED558C9-6903-6E4E-973A-E3EF1116A0A1}" destId="{5650ABA7-C7E9-4A42-B17B-92A4E2C7E477}" srcOrd="11" destOrd="0" presId="urn:microsoft.com/office/officeart/2005/8/layout/default"/>
    <dgm:cxn modelId="{CB68DC3C-3839-594C-A49F-0AF1F2653581}" type="presParOf" srcId="{FED558C9-6903-6E4E-973A-E3EF1116A0A1}" destId="{06BAD36D-9891-5D45-A5AB-BE2EAC96F12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EB688F-C06B-4E25-BEAD-AB6C4C6E158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CEED98-7827-43CB-867C-4C568853AA8A}">
      <dgm:prSet/>
      <dgm:spPr/>
      <dgm:t>
        <a:bodyPr/>
        <a:lstStyle/>
        <a:p>
          <a:pPr>
            <a:lnSpc>
              <a:spcPct val="100000"/>
            </a:lnSpc>
            <a:defRPr cap="all"/>
          </a:pPr>
          <a:r>
            <a:rPr lang="cs-CZ"/>
            <a:t>Rozhovory</a:t>
          </a:r>
          <a:endParaRPr lang="en-US"/>
        </a:p>
      </dgm:t>
    </dgm:pt>
    <dgm:pt modelId="{B344B963-57AF-4231-BBC0-42CBEA1F2C15}" type="parTrans" cxnId="{510D0F13-1170-4028-AA19-A175CC3AD070}">
      <dgm:prSet/>
      <dgm:spPr/>
      <dgm:t>
        <a:bodyPr/>
        <a:lstStyle/>
        <a:p>
          <a:endParaRPr lang="en-US"/>
        </a:p>
      </dgm:t>
    </dgm:pt>
    <dgm:pt modelId="{768788F7-6A75-4F68-B702-1E0E4C33D052}" type="sibTrans" cxnId="{510D0F13-1170-4028-AA19-A175CC3AD070}">
      <dgm:prSet/>
      <dgm:spPr/>
      <dgm:t>
        <a:bodyPr/>
        <a:lstStyle/>
        <a:p>
          <a:endParaRPr lang="en-US"/>
        </a:p>
      </dgm:t>
    </dgm:pt>
    <dgm:pt modelId="{1357AABC-02F7-46B0-B030-BFFC2B4B7DBE}">
      <dgm:prSet/>
      <dgm:spPr/>
      <dgm:t>
        <a:bodyPr/>
        <a:lstStyle/>
        <a:p>
          <a:pPr>
            <a:lnSpc>
              <a:spcPct val="100000"/>
            </a:lnSpc>
            <a:defRPr cap="all"/>
          </a:pPr>
          <a:r>
            <a:rPr lang="cs-CZ"/>
            <a:t>Testovací škály</a:t>
          </a:r>
          <a:endParaRPr lang="en-US"/>
        </a:p>
      </dgm:t>
    </dgm:pt>
    <dgm:pt modelId="{6C7D1C62-337F-4436-8DD3-A8DD3E1F1252}" type="parTrans" cxnId="{4701B57C-883E-40C3-A531-8644737ABF3F}">
      <dgm:prSet/>
      <dgm:spPr/>
      <dgm:t>
        <a:bodyPr/>
        <a:lstStyle/>
        <a:p>
          <a:endParaRPr lang="en-US"/>
        </a:p>
      </dgm:t>
    </dgm:pt>
    <dgm:pt modelId="{3546DF88-D629-448B-8CC7-D8128886F772}" type="sibTrans" cxnId="{4701B57C-883E-40C3-A531-8644737ABF3F}">
      <dgm:prSet/>
      <dgm:spPr/>
      <dgm:t>
        <a:bodyPr/>
        <a:lstStyle/>
        <a:p>
          <a:endParaRPr lang="en-US"/>
        </a:p>
      </dgm:t>
    </dgm:pt>
    <dgm:pt modelId="{1041F65F-15B9-4610-AFC3-3D9384E9A001}">
      <dgm:prSet/>
      <dgm:spPr/>
      <dgm:t>
        <a:bodyPr/>
        <a:lstStyle/>
        <a:p>
          <a:pPr>
            <a:lnSpc>
              <a:spcPct val="100000"/>
            </a:lnSpc>
            <a:defRPr cap="all"/>
          </a:pPr>
          <a:r>
            <a:rPr lang="cs-CZ"/>
            <a:t>Případové konference</a:t>
          </a:r>
          <a:endParaRPr lang="en-US"/>
        </a:p>
      </dgm:t>
    </dgm:pt>
    <dgm:pt modelId="{ABBAA2D2-2FB3-4542-9703-AD22C09B2CBA}" type="parTrans" cxnId="{42EF669E-5933-4B86-A08E-49A7E5B0517F}">
      <dgm:prSet/>
      <dgm:spPr/>
      <dgm:t>
        <a:bodyPr/>
        <a:lstStyle/>
        <a:p>
          <a:endParaRPr lang="en-US"/>
        </a:p>
      </dgm:t>
    </dgm:pt>
    <dgm:pt modelId="{29D0BA92-21EB-42E0-8DA4-75CCFA6F7C82}" type="sibTrans" cxnId="{42EF669E-5933-4B86-A08E-49A7E5B0517F}">
      <dgm:prSet/>
      <dgm:spPr/>
      <dgm:t>
        <a:bodyPr/>
        <a:lstStyle/>
        <a:p>
          <a:endParaRPr lang="en-US"/>
        </a:p>
      </dgm:t>
    </dgm:pt>
    <dgm:pt modelId="{4C955CEE-3634-45A3-A6AF-D52C96575FBE}">
      <dgm:prSet/>
      <dgm:spPr/>
      <dgm:t>
        <a:bodyPr/>
        <a:lstStyle/>
        <a:p>
          <a:pPr>
            <a:lnSpc>
              <a:spcPct val="100000"/>
            </a:lnSpc>
            <a:defRPr cap="all"/>
          </a:pPr>
          <a:r>
            <a:rPr lang="cs-CZ"/>
            <a:t>Plánování  nastavení cílů</a:t>
          </a:r>
          <a:endParaRPr lang="en-US"/>
        </a:p>
      </dgm:t>
    </dgm:pt>
    <dgm:pt modelId="{A6816835-8A6A-4CC7-96B4-B60D2C33E4D6}" type="parTrans" cxnId="{C0AD9D7C-6F08-4EE9-805F-4E160D34666B}">
      <dgm:prSet/>
      <dgm:spPr/>
      <dgm:t>
        <a:bodyPr/>
        <a:lstStyle/>
        <a:p>
          <a:endParaRPr lang="en-US"/>
        </a:p>
      </dgm:t>
    </dgm:pt>
    <dgm:pt modelId="{1A240623-08D6-4FBF-A416-C96B365B127E}" type="sibTrans" cxnId="{C0AD9D7C-6F08-4EE9-805F-4E160D34666B}">
      <dgm:prSet/>
      <dgm:spPr/>
      <dgm:t>
        <a:bodyPr/>
        <a:lstStyle/>
        <a:p>
          <a:endParaRPr lang="en-US"/>
        </a:p>
      </dgm:t>
    </dgm:pt>
    <dgm:pt modelId="{DB3C7F1E-74B6-4CAE-98FE-8023089B6119}" type="pres">
      <dgm:prSet presAssocID="{56EB688F-C06B-4E25-BEAD-AB6C4C6E158F}" presName="root" presStyleCnt="0">
        <dgm:presLayoutVars>
          <dgm:dir/>
          <dgm:resizeHandles val="exact"/>
        </dgm:presLayoutVars>
      </dgm:prSet>
      <dgm:spPr/>
    </dgm:pt>
    <dgm:pt modelId="{FD269DA9-406A-4FB8-9C3A-B86CA90A4C6B}" type="pres">
      <dgm:prSet presAssocID="{A0CEED98-7827-43CB-867C-4C568853AA8A}" presName="compNode" presStyleCnt="0"/>
      <dgm:spPr/>
    </dgm:pt>
    <dgm:pt modelId="{987A1E42-12AF-49FA-A092-54B3AC6E74E2}" type="pres">
      <dgm:prSet presAssocID="{A0CEED98-7827-43CB-867C-4C568853AA8A}" presName="iconBgRect" presStyleLbl="bgShp" presStyleIdx="0" presStyleCnt="4"/>
      <dgm:spPr/>
    </dgm:pt>
    <dgm:pt modelId="{D0A20CD6-B1E8-4FDC-A7D1-109A0AEC28EA}" type="pres">
      <dgm:prSet presAssocID="{A0CEED98-7827-43CB-867C-4C568853AA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15413F86-258C-433F-A5FD-AC81E7BAFECD}" type="pres">
      <dgm:prSet presAssocID="{A0CEED98-7827-43CB-867C-4C568853AA8A}" presName="spaceRect" presStyleCnt="0"/>
      <dgm:spPr/>
    </dgm:pt>
    <dgm:pt modelId="{B726F342-6C28-4A7A-BFC6-4DC27D94E77D}" type="pres">
      <dgm:prSet presAssocID="{A0CEED98-7827-43CB-867C-4C568853AA8A}" presName="textRect" presStyleLbl="revTx" presStyleIdx="0" presStyleCnt="4">
        <dgm:presLayoutVars>
          <dgm:chMax val="1"/>
          <dgm:chPref val="1"/>
        </dgm:presLayoutVars>
      </dgm:prSet>
      <dgm:spPr/>
    </dgm:pt>
    <dgm:pt modelId="{D5832361-8AF9-426E-895D-98DC41623105}" type="pres">
      <dgm:prSet presAssocID="{768788F7-6A75-4F68-B702-1E0E4C33D052}" presName="sibTrans" presStyleCnt="0"/>
      <dgm:spPr/>
    </dgm:pt>
    <dgm:pt modelId="{022F33D4-A8E5-453C-A1F0-66644FE90F3F}" type="pres">
      <dgm:prSet presAssocID="{1357AABC-02F7-46B0-B030-BFFC2B4B7DBE}" presName="compNode" presStyleCnt="0"/>
      <dgm:spPr/>
    </dgm:pt>
    <dgm:pt modelId="{9693B156-66C2-42F2-8DDA-98BE621047A8}" type="pres">
      <dgm:prSet presAssocID="{1357AABC-02F7-46B0-B030-BFFC2B4B7DBE}" presName="iconBgRect" presStyleLbl="bgShp" presStyleIdx="1" presStyleCnt="4"/>
      <dgm:spPr/>
    </dgm:pt>
    <dgm:pt modelId="{71F04652-0951-4A9A-9287-782558F692DB}" type="pres">
      <dgm:prSet presAssocID="{1357AABC-02F7-46B0-B030-BFFC2B4B7D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aškrtnutí"/>
        </a:ext>
      </dgm:extLst>
    </dgm:pt>
    <dgm:pt modelId="{2F4041EE-D317-4EB7-AD93-7AA990774522}" type="pres">
      <dgm:prSet presAssocID="{1357AABC-02F7-46B0-B030-BFFC2B4B7DBE}" presName="spaceRect" presStyleCnt="0"/>
      <dgm:spPr/>
    </dgm:pt>
    <dgm:pt modelId="{6EA87634-636E-4D35-A377-FEC7E7AC357C}" type="pres">
      <dgm:prSet presAssocID="{1357AABC-02F7-46B0-B030-BFFC2B4B7DBE}" presName="textRect" presStyleLbl="revTx" presStyleIdx="1" presStyleCnt="4">
        <dgm:presLayoutVars>
          <dgm:chMax val="1"/>
          <dgm:chPref val="1"/>
        </dgm:presLayoutVars>
      </dgm:prSet>
      <dgm:spPr/>
    </dgm:pt>
    <dgm:pt modelId="{80F88A8E-44F1-4739-B0C9-F3DCFD543CFE}" type="pres">
      <dgm:prSet presAssocID="{3546DF88-D629-448B-8CC7-D8128886F772}" presName="sibTrans" presStyleCnt="0"/>
      <dgm:spPr/>
    </dgm:pt>
    <dgm:pt modelId="{3E334715-1C24-4D41-8B14-D37517FEAE6E}" type="pres">
      <dgm:prSet presAssocID="{1041F65F-15B9-4610-AFC3-3D9384E9A001}" presName="compNode" presStyleCnt="0"/>
      <dgm:spPr/>
    </dgm:pt>
    <dgm:pt modelId="{F2A1B55C-661B-4E39-8D3F-B74B3E405ADA}" type="pres">
      <dgm:prSet presAssocID="{1041F65F-15B9-4610-AFC3-3D9384E9A001}" presName="iconBgRect" presStyleLbl="bgShp" presStyleIdx="2" presStyleCnt="4"/>
      <dgm:spPr/>
    </dgm:pt>
    <dgm:pt modelId="{0880EC4E-D567-4E1B-960C-8C6CF8868255}" type="pres">
      <dgm:prSet presAssocID="{1041F65F-15B9-4610-AFC3-3D9384E9A0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ůzka"/>
        </a:ext>
      </dgm:extLst>
    </dgm:pt>
    <dgm:pt modelId="{F3E0233B-DAB1-48C1-9BF1-511EE55F2E70}" type="pres">
      <dgm:prSet presAssocID="{1041F65F-15B9-4610-AFC3-3D9384E9A001}" presName="spaceRect" presStyleCnt="0"/>
      <dgm:spPr/>
    </dgm:pt>
    <dgm:pt modelId="{85B167E0-8316-478B-8162-0E897F9F0CA3}" type="pres">
      <dgm:prSet presAssocID="{1041F65F-15B9-4610-AFC3-3D9384E9A001}" presName="textRect" presStyleLbl="revTx" presStyleIdx="2" presStyleCnt="4">
        <dgm:presLayoutVars>
          <dgm:chMax val="1"/>
          <dgm:chPref val="1"/>
        </dgm:presLayoutVars>
      </dgm:prSet>
      <dgm:spPr/>
    </dgm:pt>
    <dgm:pt modelId="{31A8CB50-5B42-4612-BB7F-AC2320DC8BC2}" type="pres">
      <dgm:prSet presAssocID="{29D0BA92-21EB-42E0-8DA4-75CCFA6F7C82}" presName="sibTrans" presStyleCnt="0"/>
      <dgm:spPr/>
    </dgm:pt>
    <dgm:pt modelId="{F59397D0-ECDF-4A10-85E8-E3DEBBD90EF1}" type="pres">
      <dgm:prSet presAssocID="{4C955CEE-3634-45A3-A6AF-D52C96575FBE}" presName="compNode" presStyleCnt="0"/>
      <dgm:spPr/>
    </dgm:pt>
    <dgm:pt modelId="{F6B15F36-E9A6-41D2-A863-5DB59F090B94}" type="pres">
      <dgm:prSet presAssocID="{4C955CEE-3634-45A3-A6AF-D52C96575FBE}" presName="iconBgRect" presStyleLbl="bgShp" presStyleIdx="3" presStyleCnt="4"/>
      <dgm:spPr/>
    </dgm:pt>
    <dgm:pt modelId="{4090819F-4637-46AC-A920-02111CED1D20}" type="pres">
      <dgm:prSet presAssocID="{4C955CEE-3634-45A3-A6AF-D52C96575F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gle gear"/>
        </a:ext>
      </dgm:extLst>
    </dgm:pt>
    <dgm:pt modelId="{A1B5F787-6DDF-49AB-97E4-BB2E98A40BBA}" type="pres">
      <dgm:prSet presAssocID="{4C955CEE-3634-45A3-A6AF-D52C96575FBE}" presName="spaceRect" presStyleCnt="0"/>
      <dgm:spPr/>
    </dgm:pt>
    <dgm:pt modelId="{1D0C63F8-08D7-42C6-8480-855260E6E05A}" type="pres">
      <dgm:prSet presAssocID="{4C955CEE-3634-45A3-A6AF-D52C96575FBE}" presName="textRect" presStyleLbl="revTx" presStyleIdx="3" presStyleCnt="4">
        <dgm:presLayoutVars>
          <dgm:chMax val="1"/>
          <dgm:chPref val="1"/>
        </dgm:presLayoutVars>
      </dgm:prSet>
      <dgm:spPr/>
    </dgm:pt>
  </dgm:ptLst>
  <dgm:cxnLst>
    <dgm:cxn modelId="{510D0F13-1170-4028-AA19-A175CC3AD070}" srcId="{56EB688F-C06B-4E25-BEAD-AB6C4C6E158F}" destId="{A0CEED98-7827-43CB-867C-4C568853AA8A}" srcOrd="0" destOrd="0" parTransId="{B344B963-57AF-4231-BBC0-42CBEA1F2C15}" sibTransId="{768788F7-6A75-4F68-B702-1E0E4C33D052}"/>
    <dgm:cxn modelId="{3038D61F-D1BB-074C-9A0F-B20AF4F6E314}" type="presOf" srcId="{56EB688F-C06B-4E25-BEAD-AB6C4C6E158F}" destId="{DB3C7F1E-74B6-4CAE-98FE-8023089B6119}" srcOrd="0" destOrd="0" presId="urn:microsoft.com/office/officeart/2018/5/layout/IconCircleLabelList"/>
    <dgm:cxn modelId="{6A8D5F29-A072-9C43-903B-F931A001FE6D}" type="presOf" srcId="{1041F65F-15B9-4610-AFC3-3D9384E9A001}" destId="{85B167E0-8316-478B-8162-0E897F9F0CA3}" srcOrd="0" destOrd="0" presId="urn:microsoft.com/office/officeart/2018/5/layout/IconCircleLabelList"/>
    <dgm:cxn modelId="{31DE9D45-6662-0F4B-AC17-38F0C3D7E7E8}" type="presOf" srcId="{4C955CEE-3634-45A3-A6AF-D52C96575FBE}" destId="{1D0C63F8-08D7-42C6-8480-855260E6E05A}" srcOrd="0" destOrd="0" presId="urn:microsoft.com/office/officeart/2018/5/layout/IconCircleLabelList"/>
    <dgm:cxn modelId="{C0AD9D7C-6F08-4EE9-805F-4E160D34666B}" srcId="{56EB688F-C06B-4E25-BEAD-AB6C4C6E158F}" destId="{4C955CEE-3634-45A3-A6AF-D52C96575FBE}" srcOrd="3" destOrd="0" parTransId="{A6816835-8A6A-4CC7-96B4-B60D2C33E4D6}" sibTransId="{1A240623-08D6-4FBF-A416-C96B365B127E}"/>
    <dgm:cxn modelId="{4701B57C-883E-40C3-A531-8644737ABF3F}" srcId="{56EB688F-C06B-4E25-BEAD-AB6C4C6E158F}" destId="{1357AABC-02F7-46B0-B030-BFFC2B4B7DBE}" srcOrd="1" destOrd="0" parTransId="{6C7D1C62-337F-4436-8DD3-A8DD3E1F1252}" sibTransId="{3546DF88-D629-448B-8CC7-D8128886F772}"/>
    <dgm:cxn modelId="{923DAE83-35C4-6144-9188-27272B769A63}" type="presOf" srcId="{1357AABC-02F7-46B0-B030-BFFC2B4B7DBE}" destId="{6EA87634-636E-4D35-A377-FEC7E7AC357C}" srcOrd="0" destOrd="0" presId="urn:microsoft.com/office/officeart/2018/5/layout/IconCircleLabelList"/>
    <dgm:cxn modelId="{42EF669E-5933-4B86-A08E-49A7E5B0517F}" srcId="{56EB688F-C06B-4E25-BEAD-AB6C4C6E158F}" destId="{1041F65F-15B9-4610-AFC3-3D9384E9A001}" srcOrd="2" destOrd="0" parTransId="{ABBAA2D2-2FB3-4542-9703-AD22C09B2CBA}" sibTransId="{29D0BA92-21EB-42E0-8DA4-75CCFA6F7C82}"/>
    <dgm:cxn modelId="{503EB7A1-7E6E-594B-A381-474D3C591F69}" type="presOf" srcId="{A0CEED98-7827-43CB-867C-4C568853AA8A}" destId="{B726F342-6C28-4A7A-BFC6-4DC27D94E77D}" srcOrd="0" destOrd="0" presId="urn:microsoft.com/office/officeart/2018/5/layout/IconCircleLabelList"/>
    <dgm:cxn modelId="{DDF96435-3FD8-2943-B20E-E5745523AEB8}" type="presParOf" srcId="{DB3C7F1E-74B6-4CAE-98FE-8023089B6119}" destId="{FD269DA9-406A-4FB8-9C3A-B86CA90A4C6B}" srcOrd="0" destOrd="0" presId="urn:microsoft.com/office/officeart/2018/5/layout/IconCircleLabelList"/>
    <dgm:cxn modelId="{7717C0A9-BB97-3B43-A3F3-5903B1AEDB0A}" type="presParOf" srcId="{FD269DA9-406A-4FB8-9C3A-B86CA90A4C6B}" destId="{987A1E42-12AF-49FA-A092-54B3AC6E74E2}" srcOrd="0" destOrd="0" presId="urn:microsoft.com/office/officeart/2018/5/layout/IconCircleLabelList"/>
    <dgm:cxn modelId="{AEA355DC-48C3-9C4E-94FC-AA7E699E5FD4}" type="presParOf" srcId="{FD269DA9-406A-4FB8-9C3A-B86CA90A4C6B}" destId="{D0A20CD6-B1E8-4FDC-A7D1-109A0AEC28EA}" srcOrd="1" destOrd="0" presId="urn:microsoft.com/office/officeart/2018/5/layout/IconCircleLabelList"/>
    <dgm:cxn modelId="{E54DE4B4-9C2E-774D-8F5E-10265771FD58}" type="presParOf" srcId="{FD269DA9-406A-4FB8-9C3A-B86CA90A4C6B}" destId="{15413F86-258C-433F-A5FD-AC81E7BAFECD}" srcOrd="2" destOrd="0" presId="urn:microsoft.com/office/officeart/2018/5/layout/IconCircleLabelList"/>
    <dgm:cxn modelId="{67576C34-EBC2-E24A-BFDF-67FCB6A4E9A7}" type="presParOf" srcId="{FD269DA9-406A-4FB8-9C3A-B86CA90A4C6B}" destId="{B726F342-6C28-4A7A-BFC6-4DC27D94E77D}" srcOrd="3" destOrd="0" presId="urn:microsoft.com/office/officeart/2018/5/layout/IconCircleLabelList"/>
    <dgm:cxn modelId="{56AEA43B-9BB5-184B-8402-183DA8EFA9AB}" type="presParOf" srcId="{DB3C7F1E-74B6-4CAE-98FE-8023089B6119}" destId="{D5832361-8AF9-426E-895D-98DC41623105}" srcOrd="1" destOrd="0" presId="urn:microsoft.com/office/officeart/2018/5/layout/IconCircleLabelList"/>
    <dgm:cxn modelId="{DED42553-08D8-454A-98AE-95F1F79B74F5}" type="presParOf" srcId="{DB3C7F1E-74B6-4CAE-98FE-8023089B6119}" destId="{022F33D4-A8E5-453C-A1F0-66644FE90F3F}" srcOrd="2" destOrd="0" presId="urn:microsoft.com/office/officeart/2018/5/layout/IconCircleLabelList"/>
    <dgm:cxn modelId="{39005569-11D5-AE41-B28C-319AB9CCC86D}" type="presParOf" srcId="{022F33D4-A8E5-453C-A1F0-66644FE90F3F}" destId="{9693B156-66C2-42F2-8DDA-98BE621047A8}" srcOrd="0" destOrd="0" presId="urn:microsoft.com/office/officeart/2018/5/layout/IconCircleLabelList"/>
    <dgm:cxn modelId="{C87C2F3E-D580-0144-9AF3-7100C6EDF3BF}" type="presParOf" srcId="{022F33D4-A8E5-453C-A1F0-66644FE90F3F}" destId="{71F04652-0951-4A9A-9287-782558F692DB}" srcOrd="1" destOrd="0" presId="urn:microsoft.com/office/officeart/2018/5/layout/IconCircleLabelList"/>
    <dgm:cxn modelId="{E6CA9EA0-B3C6-EA4B-BFAF-9150331699B0}" type="presParOf" srcId="{022F33D4-A8E5-453C-A1F0-66644FE90F3F}" destId="{2F4041EE-D317-4EB7-AD93-7AA990774522}" srcOrd="2" destOrd="0" presId="urn:microsoft.com/office/officeart/2018/5/layout/IconCircleLabelList"/>
    <dgm:cxn modelId="{C6D8FF65-BFB1-2B4B-A2A2-2E94D42770AD}" type="presParOf" srcId="{022F33D4-A8E5-453C-A1F0-66644FE90F3F}" destId="{6EA87634-636E-4D35-A377-FEC7E7AC357C}" srcOrd="3" destOrd="0" presId="urn:microsoft.com/office/officeart/2018/5/layout/IconCircleLabelList"/>
    <dgm:cxn modelId="{B14C6867-EDCC-5B40-B7E1-6B7670091D3D}" type="presParOf" srcId="{DB3C7F1E-74B6-4CAE-98FE-8023089B6119}" destId="{80F88A8E-44F1-4739-B0C9-F3DCFD543CFE}" srcOrd="3" destOrd="0" presId="urn:microsoft.com/office/officeart/2018/5/layout/IconCircleLabelList"/>
    <dgm:cxn modelId="{E04EC4AF-F0C6-BD47-BB04-1104CDE121EC}" type="presParOf" srcId="{DB3C7F1E-74B6-4CAE-98FE-8023089B6119}" destId="{3E334715-1C24-4D41-8B14-D37517FEAE6E}" srcOrd="4" destOrd="0" presId="urn:microsoft.com/office/officeart/2018/5/layout/IconCircleLabelList"/>
    <dgm:cxn modelId="{A1EB1A39-31F9-D441-A040-A020B28803CE}" type="presParOf" srcId="{3E334715-1C24-4D41-8B14-D37517FEAE6E}" destId="{F2A1B55C-661B-4E39-8D3F-B74B3E405ADA}" srcOrd="0" destOrd="0" presId="urn:microsoft.com/office/officeart/2018/5/layout/IconCircleLabelList"/>
    <dgm:cxn modelId="{A1DD61FC-217F-8244-8FAC-856A33A437E5}" type="presParOf" srcId="{3E334715-1C24-4D41-8B14-D37517FEAE6E}" destId="{0880EC4E-D567-4E1B-960C-8C6CF8868255}" srcOrd="1" destOrd="0" presId="urn:microsoft.com/office/officeart/2018/5/layout/IconCircleLabelList"/>
    <dgm:cxn modelId="{39CA5124-4802-B347-BD9D-9E8E4AFE9BE3}" type="presParOf" srcId="{3E334715-1C24-4D41-8B14-D37517FEAE6E}" destId="{F3E0233B-DAB1-48C1-9BF1-511EE55F2E70}" srcOrd="2" destOrd="0" presId="urn:microsoft.com/office/officeart/2018/5/layout/IconCircleLabelList"/>
    <dgm:cxn modelId="{D32DA668-7E46-0C4D-9375-FEE3E9B3339E}" type="presParOf" srcId="{3E334715-1C24-4D41-8B14-D37517FEAE6E}" destId="{85B167E0-8316-478B-8162-0E897F9F0CA3}" srcOrd="3" destOrd="0" presId="urn:microsoft.com/office/officeart/2018/5/layout/IconCircleLabelList"/>
    <dgm:cxn modelId="{2EE12A15-4B60-544C-9331-4A4E9E4276BE}" type="presParOf" srcId="{DB3C7F1E-74B6-4CAE-98FE-8023089B6119}" destId="{31A8CB50-5B42-4612-BB7F-AC2320DC8BC2}" srcOrd="5" destOrd="0" presId="urn:microsoft.com/office/officeart/2018/5/layout/IconCircleLabelList"/>
    <dgm:cxn modelId="{93496ECD-44B6-804B-8543-78048FBB0758}" type="presParOf" srcId="{DB3C7F1E-74B6-4CAE-98FE-8023089B6119}" destId="{F59397D0-ECDF-4A10-85E8-E3DEBBD90EF1}" srcOrd="6" destOrd="0" presId="urn:microsoft.com/office/officeart/2018/5/layout/IconCircleLabelList"/>
    <dgm:cxn modelId="{B3CFB27D-B5DB-C246-B90F-94D7515EA129}" type="presParOf" srcId="{F59397D0-ECDF-4A10-85E8-E3DEBBD90EF1}" destId="{F6B15F36-E9A6-41D2-A863-5DB59F090B94}" srcOrd="0" destOrd="0" presId="urn:microsoft.com/office/officeart/2018/5/layout/IconCircleLabelList"/>
    <dgm:cxn modelId="{6731DF8C-ECAE-BF4A-B89B-98779ABAF254}" type="presParOf" srcId="{F59397D0-ECDF-4A10-85E8-E3DEBBD90EF1}" destId="{4090819F-4637-46AC-A920-02111CED1D20}" srcOrd="1" destOrd="0" presId="urn:microsoft.com/office/officeart/2018/5/layout/IconCircleLabelList"/>
    <dgm:cxn modelId="{490000EA-AD00-BF40-B67D-308ED8734B07}" type="presParOf" srcId="{F59397D0-ECDF-4A10-85E8-E3DEBBD90EF1}" destId="{A1B5F787-6DDF-49AB-97E4-BB2E98A40BBA}" srcOrd="2" destOrd="0" presId="urn:microsoft.com/office/officeart/2018/5/layout/IconCircleLabelList"/>
    <dgm:cxn modelId="{EE4148C4-350D-454C-9FB4-8E9FF0AB5A4D}" type="presParOf" srcId="{F59397D0-ECDF-4A10-85E8-E3DEBBD90EF1}" destId="{1D0C63F8-08D7-42C6-8480-855260E6E05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49C657-FF9D-4F38-8DED-6B37811ED09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7759BA5-B9C6-4C4C-997D-566C5A804A14}">
      <dgm:prSet/>
      <dgm:spPr/>
      <dgm:t>
        <a:bodyPr/>
        <a:lstStyle/>
        <a:p>
          <a:r>
            <a:rPr lang="cs-CZ"/>
            <a:t>Rodiče</a:t>
          </a:r>
          <a:endParaRPr lang="en-US"/>
        </a:p>
      </dgm:t>
    </dgm:pt>
    <dgm:pt modelId="{7A551D42-F0E2-4257-A5E7-F776BE2EF7E8}" type="parTrans" cxnId="{15BC6A64-1531-42F6-B29F-09FB2E2E9650}">
      <dgm:prSet/>
      <dgm:spPr/>
      <dgm:t>
        <a:bodyPr/>
        <a:lstStyle/>
        <a:p>
          <a:endParaRPr lang="en-US"/>
        </a:p>
      </dgm:t>
    </dgm:pt>
    <dgm:pt modelId="{A9D85DE4-73ED-4A5B-9987-396ABBA9EE7A}" type="sibTrans" cxnId="{15BC6A64-1531-42F6-B29F-09FB2E2E9650}">
      <dgm:prSet/>
      <dgm:spPr/>
      <dgm:t>
        <a:bodyPr/>
        <a:lstStyle/>
        <a:p>
          <a:endParaRPr lang="en-US"/>
        </a:p>
      </dgm:t>
    </dgm:pt>
    <dgm:pt modelId="{7445AA0E-DA6E-4222-B7C1-BE15725D0617}">
      <dgm:prSet/>
      <dgm:spPr/>
      <dgm:t>
        <a:bodyPr/>
        <a:lstStyle/>
        <a:p>
          <a:r>
            <a:rPr lang="cs-CZ"/>
            <a:t>Děti</a:t>
          </a:r>
          <a:endParaRPr lang="en-US"/>
        </a:p>
      </dgm:t>
    </dgm:pt>
    <dgm:pt modelId="{5F118494-F600-49C9-9D84-B0FF7E521DE4}" type="parTrans" cxnId="{59A20622-A280-4481-AA30-EB6DF9B057DE}">
      <dgm:prSet/>
      <dgm:spPr/>
      <dgm:t>
        <a:bodyPr/>
        <a:lstStyle/>
        <a:p>
          <a:endParaRPr lang="en-US"/>
        </a:p>
      </dgm:t>
    </dgm:pt>
    <dgm:pt modelId="{512EE790-C3C9-43CB-A48C-5BE482A0AE4E}" type="sibTrans" cxnId="{59A20622-A280-4481-AA30-EB6DF9B057DE}">
      <dgm:prSet/>
      <dgm:spPr/>
      <dgm:t>
        <a:bodyPr/>
        <a:lstStyle/>
        <a:p>
          <a:endParaRPr lang="en-US"/>
        </a:p>
      </dgm:t>
    </dgm:pt>
    <dgm:pt modelId="{1BBF10A9-7702-4C29-BA21-51FC4631233F}">
      <dgm:prSet/>
      <dgm:spPr/>
      <dgm:t>
        <a:bodyPr/>
        <a:lstStyle/>
        <a:p>
          <a:r>
            <a:rPr lang="cs-CZ"/>
            <a:t>Rodiče a děti</a:t>
          </a:r>
          <a:endParaRPr lang="en-US"/>
        </a:p>
      </dgm:t>
    </dgm:pt>
    <dgm:pt modelId="{145BE36E-FA93-4B83-A8B0-380496B200AB}" type="parTrans" cxnId="{D196D6C3-605C-427C-B627-9DBDF38850A5}">
      <dgm:prSet/>
      <dgm:spPr/>
      <dgm:t>
        <a:bodyPr/>
        <a:lstStyle/>
        <a:p>
          <a:endParaRPr lang="en-US"/>
        </a:p>
      </dgm:t>
    </dgm:pt>
    <dgm:pt modelId="{EA2F432F-2458-4E78-ADA3-62DE1D66465D}" type="sibTrans" cxnId="{D196D6C3-605C-427C-B627-9DBDF38850A5}">
      <dgm:prSet/>
      <dgm:spPr/>
      <dgm:t>
        <a:bodyPr/>
        <a:lstStyle/>
        <a:p>
          <a:endParaRPr lang="en-US"/>
        </a:p>
      </dgm:t>
    </dgm:pt>
    <dgm:pt modelId="{5FE91E94-B8A9-4345-8D88-E7627A9C5649}">
      <dgm:prSet/>
      <dgm:spPr/>
      <dgm:t>
        <a:bodyPr/>
        <a:lstStyle/>
        <a:p>
          <a:r>
            <a:rPr lang="cs-CZ"/>
            <a:t>Děti a rodiče</a:t>
          </a:r>
          <a:endParaRPr lang="en-US"/>
        </a:p>
      </dgm:t>
    </dgm:pt>
    <dgm:pt modelId="{72E44040-4188-45A0-AED3-33A782731B69}" type="parTrans" cxnId="{B0B178FA-5F49-4BFF-80D5-FF48AF7AF6A1}">
      <dgm:prSet/>
      <dgm:spPr/>
      <dgm:t>
        <a:bodyPr/>
        <a:lstStyle/>
        <a:p>
          <a:endParaRPr lang="en-US"/>
        </a:p>
      </dgm:t>
    </dgm:pt>
    <dgm:pt modelId="{FCAF2687-5185-49C2-AC4F-87FDEC2EB50D}" type="sibTrans" cxnId="{B0B178FA-5F49-4BFF-80D5-FF48AF7AF6A1}">
      <dgm:prSet/>
      <dgm:spPr/>
      <dgm:t>
        <a:bodyPr/>
        <a:lstStyle/>
        <a:p>
          <a:endParaRPr lang="en-US"/>
        </a:p>
      </dgm:t>
    </dgm:pt>
    <dgm:pt modelId="{91343D27-E89D-448E-AF89-2CC0ADDBDC6C}">
      <dgm:prSet/>
      <dgm:spPr/>
      <dgm:t>
        <a:bodyPr/>
        <a:lstStyle/>
        <a:p>
          <a:r>
            <a:rPr lang="cs-CZ"/>
            <a:t>Plnění zákonných povinností</a:t>
          </a:r>
          <a:endParaRPr lang="en-US"/>
        </a:p>
      </dgm:t>
    </dgm:pt>
    <dgm:pt modelId="{D0BD835D-1233-4F1A-A047-96D6CAFBDEE8}" type="parTrans" cxnId="{5F761ED8-23F1-42FC-BBFA-C45EC100A9B8}">
      <dgm:prSet/>
      <dgm:spPr/>
      <dgm:t>
        <a:bodyPr/>
        <a:lstStyle/>
        <a:p>
          <a:endParaRPr lang="en-US"/>
        </a:p>
      </dgm:t>
    </dgm:pt>
    <dgm:pt modelId="{78044B6F-BF82-4719-8601-9A7879B795D5}" type="sibTrans" cxnId="{5F761ED8-23F1-42FC-BBFA-C45EC100A9B8}">
      <dgm:prSet/>
      <dgm:spPr/>
      <dgm:t>
        <a:bodyPr/>
        <a:lstStyle/>
        <a:p>
          <a:endParaRPr lang="en-US"/>
        </a:p>
      </dgm:t>
    </dgm:pt>
    <dgm:pt modelId="{42621E5D-106E-CA42-BEE1-85419C529B8F}" type="pres">
      <dgm:prSet presAssocID="{1649C657-FF9D-4F38-8DED-6B37811ED096}" presName="vert0" presStyleCnt="0">
        <dgm:presLayoutVars>
          <dgm:dir/>
          <dgm:animOne val="branch"/>
          <dgm:animLvl val="lvl"/>
        </dgm:presLayoutVars>
      </dgm:prSet>
      <dgm:spPr/>
    </dgm:pt>
    <dgm:pt modelId="{12BD8EE0-4F13-3340-9D97-3091EA8984A1}" type="pres">
      <dgm:prSet presAssocID="{67759BA5-B9C6-4C4C-997D-566C5A804A14}" presName="thickLine" presStyleLbl="alignNode1" presStyleIdx="0" presStyleCnt="5"/>
      <dgm:spPr/>
    </dgm:pt>
    <dgm:pt modelId="{42892661-0D38-BA45-9A75-07C954366A86}" type="pres">
      <dgm:prSet presAssocID="{67759BA5-B9C6-4C4C-997D-566C5A804A14}" presName="horz1" presStyleCnt="0"/>
      <dgm:spPr/>
    </dgm:pt>
    <dgm:pt modelId="{1104579A-C406-4D41-A1E0-8BD4C219CE27}" type="pres">
      <dgm:prSet presAssocID="{67759BA5-B9C6-4C4C-997D-566C5A804A14}" presName="tx1" presStyleLbl="revTx" presStyleIdx="0" presStyleCnt="5"/>
      <dgm:spPr/>
    </dgm:pt>
    <dgm:pt modelId="{F7AABDD8-445D-8146-9DF5-0EB6470FC4C7}" type="pres">
      <dgm:prSet presAssocID="{67759BA5-B9C6-4C4C-997D-566C5A804A14}" presName="vert1" presStyleCnt="0"/>
      <dgm:spPr/>
    </dgm:pt>
    <dgm:pt modelId="{9B7B5930-24F0-8B4D-97D1-F4217C75D74A}" type="pres">
      <dgm:prSet presAssocID="{7445AA0E-DA6E-4222-B7C1-BE15725D0617}" presName="thickLine" presStyleLbl="alignNode1" presStyleIdx="1" presStyleCnt="5"/>
      <dgm:spPr/>
    </dgm:pt>
    <dgm:pt modelId="{2D7A8601-14A1-B247-B4E3-B780B556E9BB}" type="pres">
      <dgm:prSet presAssocID="{7445AA0E-DA6E-4222-B7C1-BE15725D0617}" presName="horz1" presStyleCnt="0"/>
      <dgm:spPr/>
    </dgm:pt>
    <dgm:pt modelId="{F69A1069-C0FF-CA4A-8267-56BE46F208EC}" type="pres">
      <dgm:prSet presAssocID="{7445AA0E-DA6E-4222-B7C1-BE15725D0617}" presName="tx1" presStyleLbl="revTx" presStyleIdx="1" presStyleCnt="5"/>
      <dgm:spPr/>
    </dgm:pt>
    <dgm:pt modelId="{7DE173BD-E0CD-F341-9CFA-0782D4627F17}" type="pres">
      <dgm:prSet presAssocID="{7445AA0E-DA6E-4222-B7C1-BE15725D0617}" presName="vert1" presStyleCnt="0"/>
      <dgm:spPr/>
    </dgm:pt>
    <dgm:pt modelId="{C64BC296-557C-E64B-A924-36A660CF9743}" type="pres">
      <dgm:prSet presAssocID="{1BBF10A9-7702-4C29-BA21-51FC4631233F}" presName="thickLine" presStyleLbl="alignNode1" presStyleIdx="2" presStyleCnt="5"/>
      <dgm:spPr/>
    </dgm:pt>
    <dgm:pt modelId="{7520AE1C-E67F-C14A-9059-0DA1B1C3C815}" type="pres">
      <dgm:prSet presAssocID="{1BBF10A9-7702-4C29-BA21-51FC4631233F}" presName="horz1" presStyleCnt="0"/>
      <dgm:spPr/>
    </dgm:pt>
    <dgm:pt modelId="{C856672E-4C3F-2D4C-B6E4-45EC2FF742B4}" type="pres">
      <dgm:prSet presAssocID="{1BBF10A9-7702-4C29-BA21-51FC4631233F}" presName="tx1" presStyleLbl="revTx" presStyleIdx="2" presStyleCnt="5"/>
      <dgm:spPr/>
    </dgm:pt>
    <dgm:pt modelId="{1DD014C4-250E-E147-AC44-3AB8F0513221}" type="pres">
      <dgm:prSet presAssocID="{1BBF10A9-7702-4C29-BA21-51FC4631233F}" presName="vert1" presStyleCnt="0"/>
      <dgm:spPr/>
    </dgm:pt>
    <dgm:pt modelId="{4D5132CB-2213-A740-BE22-FC0D3C80CF27}" type="pres">
      <dgm:prSet presAssocID="{5FE91E94-B8A9-4345-8D88-E7627A9C5649}" presName="thickLine" presStyleLbl="alignNode1" presStyleIdx="3" presStyleCnt="5"/>
      <dgm:spPr/>
    </dgm:pt>
    <dgm:pt modelId="{1AD0D3FC-AA55-B24E-B0C4-B9CE9B008A7C}" type="pres">
      <dgm:prSet presAssocID="{5FE91E94-B8A9-4345-8D88-E7627A9C5649}" presName="horz1" presStyleCnt="0"/>
      <dgm:spPr/>
    </dgm:pt>
    <dgm:pt modelId="{BC20EA79-A30E-424B-8BC4-BD04F92641A4}" type="pres">
      <dgm:prSet presAssocID="{5FE91E94-B8A9-4345-8D88-E7627A9C5649}" presName="tx1" presStyleLbl="revTx" presStyleIdx="3" presStyleCnt="5"/>
      <dgm:spPr/>
    </dgm:pt>
    <dgm:pt modelId="{77743851-0E26-F047-908C-5E94DFDE2FF1}" type="pres">
      <dgm:prSet presAssocID="{5FE91E94-B8A9-4345-8D88-E7627A9C5649}" presName="vert1" presStyleCnt="0"/>
      <dgm:spPr/>
    </dgm:pt>
    <dgm:pt modelId="{B04E7564-C0CC-D44D-B251-FD79C67FD074}" type="pres">
      <dgm:prSet presAssocID="{91343D27-E89D-448E-AF89-2CC0ADDBDC6C}" presName="thickLine" presStyleLbl="alignNode1" presStyleIdx="4" presStyleCnt="5"/>
      <dgm:spPr/>
    </dgm:pt>
    <dgm:pt modelId="{BBDACA01-C0F7-FD4B-87A9-C79104838015}" type="pres">
      <dgm:prSet presAssocID="{91343D27-E89D-448E-AF89-2CC0ADDBDC6C}" presName="horz1" presStyleCnt="0"/>
      <dgm:spPr/>
    </dgm:pt>
    <dgm:pt modelId="{8915E23E-3BAF-2744-B7B9-FCE922424D37}" type="pres">
      <dgm:prSet presAssocID="{91343D27-E89D-448E-AF89-2CC0ADDBDC6C}" presName="tx1" presStyleLbl="revTx" presStyleIdx="4" presStyleCnt="5"/>
      <dgm:spPr/>
    </dgm:pt>
    <dgm:pt modelId="{CA6DE3F6-3DE9-4849-ADA9-5FD9BCAA2890}" type="pres">
      <dgm:prSet presAssocID="{91343D27-E89D-448E-AF89-2CC0ADDBDC6C}" presName="vert1" presStyleCnt="0"/>
      <dgm:spPr/>
    </dgm:pt>
  </dgm:ptLst>
  <dgm:cxnLst>
    <dgm:cxn modelId="{59A20622-A280-4481-AA30-EB6DF9B057DE}" srcId="{1649C657-FF9D-4F38-8DED-6B37811ED096}" destId="{7445AA0E-DA6E-4222-B7C1-BE15725D0617}" srcOrd="1" destOrd="0" parTransId="{5F118494-F600-49C9-9D84-B0FF7E521DE4}" sibTransId="{512EE790-C3C9-43CB-A48C-5BE482A0AE4E}"/>
    <dgm:cxn modelId="{91241123-A884-E444-82E7-5C18B39DC1EB}" type="presOf" srcId="{1649C657-FF9D-4F38-8DED-6B37811ED096}" destId="{42621E5D-106E-CA42-BEE1-85419C529B8F}" srcOrd="0" destOrd="0" presId="urn:microsoft.com/office/officeart/2008/layout/LinedList"/>
    <dgm:cxn modelId="{15BC6A64-1531-42F6-B29F-09FB2E2E9650}" srcId="{1649C657-FF9D-4F38-8DED-6B37811ED096}" destId="{67759BA5-B9C6-4C4C-997D-566C5A804A14}" srcOrd="0" destOrd="0" parTransId="{7A551D42-F0E2-4257-A5E7-F776BE2EF7E8}" sibTransId="{A9D85DE4-73ED-4A5B-9987-396ABBA9EE7A}"/>
    <dgm:cxn modelId="{7C9AD645-5602-AA48-B2A4-2CC6E1BEC1E0}" type="presOf" srcId="{67759BA5-B9C6-4C4C-997D-566C5A804A14}" destId="{1104579A-C406-4D41-A1E0-8BD4C219CE27}" srcOrd="0" destOrd="0" presId="urn:microsoft.com/office/officeart/2008/layout/LinedList"/>
    <dgm:cxn modelId="{7C58AE6F-5E35-AB49-8009-840F8F1195F7}" type="presOf" srcId="{7445AA0E-DA6E-4222-B7C1-BE15725D0617}" destId="{F69A1069-C0FF-CA4A-8267-56BE46F208EC}" srcOrd="0" destOrd="0" presId="urn:microsoft.com/office/officeart/2008/layout/LinedList"/>
    <dgm:cxn modelId="{A9DE439A-821D-CF40-8B4C-56477E8B10DF}" type="presOf" srcId="{91343D27-E89D-448E-AF89-2CC0ADDBDC6C}" destId="{8915E23E-3BAF-2744-B7B9-FCE922424D37}" srcOrd="0" destOrd="0" presId="urn:microsoft.com/office/officeart/2008/layout/LinedList"/>
    <dgm:cxn modelId="{615014AA-51C4-3C48-A7A5-BED7E8B44C96}" type="presOf" srcId="{1BBF10A9-7702-4C29-BA21-51FC4631233F}" destId="{C856672E-4C3F-2D4C-B6E4-45EC2FF742B4}" srcOrd="0" destOrd="0" presId="urn:microsoft.com/office/officeart/2008/layout/LinedList"/>
    <dgm:cxn modelId="{D196D6C3-605C-427C-B627-9DBDF38850A5}" srcId="{1649C657-FF9D-4F38-8DED-6B37811ED096}" destId="{1BBF10A9-7702-4C29-BA21-51FC4631233F}" srcOrd="2" destOrd="0" parTransId="{145BE36E-FA93-4B83-A8B0-380496B200AB}" sibTransId="{EA2F432F-2458-4E78-ADA3-62DE1D66465D}"/>
    <dgm:cxn modelId="{9EB876D3-F37A-8943-8EDA-17169AC6A085}" type="presOf" srcId="{5FE91E94-B8A9-4345-8D88-E7627A9C5649}" destId="{BC20EA79-A30E-424B-8BC4-BD04F92641A4}" srcOrd="0" destOrd="0" presId="urn:microsoft.com/office/officeart/2008/layout/LinedList"/>
    <dgm:cxn modelId="{5F761ED8-23F1-42FC-BBFA-C45EC100A9B8}" srcId="{1649C657-FF9D-4F38-8DED-6B37811ED096}" destId="{91343D27-E89D-448E-AF89-2CC0ADDBDC6C}" srcOrd="4" destOrd="0" parTransId="{D0BD835D-1233-4F1A-A047-96D6CAFBDEE8}" sibTransId="{78044B6F-BF82-4719-8601-9A7879B795D5}"/>
    <dgm:cxn modelId="{B0B178FA-5F49-4BFF-80D5-FF48AF7AF6A1}" srcId="{1649C657-FF9D-4F38-8DED-6B37811ED096}" destId="{5FE91E94-B8A9-4345-8D88-E7627A9C5649}" srcOrd="3" destOrd="0" parTransId="{72E44040-4188-45A0-AED3-33A782731B69}" sibTransId="{FCAF2687-5185-49C2-AC4F-87FDEC2EB50D}"/>
    <dgm:cxn modelId="{F72C3F53-D59F-964D-9DD4-4EE7DC0C9908}" type="presParOf" srcId="{42621E5D-106E-CA42-BEE1-85419C529B8F}" destId="{12BD8EE0-4F13-3340-9D97-3091EA8984A1}" srcOrd="0" destOrd="0" presId="urn:microsoft.com/office/officeart/2008/layout/LinedList"/>
    <dgm:cxn modelId="{43A562D2-5974-874C-AC91-D0BAE0A117C5}" type="presParOf" srcId="{42621E5D-106E-CA42-BEE1-85419C529B8F}" destId="{42892661-0D38-BA45-9A75-07C954366A86}" srcOrd="1" destOrd="0" presId="urn:microsoft.com/office/officeart/2008/layout/LinedList"/>
    <dgm:cxn modelId="{C11D7772-109A-F64C-83E9-75A50EEC0812}" type="presParOf" srcId="{42892661-0D38-BA45-9A75-07C954366A86}" destId="{1104579A-C406-4D41-A1E0-8BD4C219CE27}" srcOrd="0" destOrd="0" presId="urn:microsoft.com/office/officeart/2008/layout/LinedList"/>
    <dgm:cxn modelId="{F209C38F-36C6-5241-8B18-6ACDDD881114}" type="presParOf" srcId="{42892661-0D38-BA45-9A75-07C954366A86}" destId="{F7AABDD8-445D-8146-9DF5-0EB6470FC4C7}" srcOrd="1" destOrd="0" presId="urn:microsoft.com/office/officeart/2008/layout/LinedList"/>
    <dgm:cxn modelId="{92492C3D-F08A-D447-AAD1-C10587496E66}" type="presParOf" srcId="{42621E5D-106E-CA42-BEE1-85419C529B8F}" destId="{9B7B5930-24F0-8B4D-97D1-F4217C75D74A}" srcOrd="2" destOrd="0" presId="urn:microsoft.com/office/officeart/2008/layout/LinedList"/>
    <dgm:cxn modelId="{398D317F-CEE8-694B-A551-EECAB68C70D4}" type="presParOf" srcId="{42621E5D-106E-CA42-BEE1-85419C529B8F}" destId="{2D7A8601-14A1-B247-B4E3-B780B556E9BB}" srcOrd="3" destOrd="0" presId="urn:microsoft.com/office/officeart/2008/layout/LinedList"/>
    <dgm:cxn modelId="{6923FE0A-B05B-214A-A091-B791E732544B}" type="presParOf" srcId="{2D7A8601-14A1-B247-B4E3-B780B556E9BB}" destId="{F69A1069-C0FF-CA4A-8267-56BE46F208EC}" srcOrd="0" destOrd="0" presId="urn:microsoft.com/office/officeart/2008/layout/LinedList"/>
    <dgm:cxn modelId="{B27B6793-795E-6641-BD96-DCB3798F362B}" type="presParOf" srcId="{2D7A8601-14A1-B247-B4E3-B780B556E9BB}" destId="{7DE173BD-E0CD-F341-9CFA-0782D4627F17}" srcOrd="1" destOrd="0" presId="urn:microsoft.com/office/officeart/2008/layout/LinedList"/>
    <dgm:cxn modelId="{FEA3D618-F931-7948-9505-7CF53A16257F}" type="presParOf" srcId="{42621E5D-106E-CA42-BEE1-85419C529B8F}" destId="{C64BC296-557C-E64B-A924-36A660CF9743}" srcOrd="4" destOrd="0" presId="urn:microsoft.com/office/officeart/2008/layout/LinedList"/>
    <dgm:cxn modelId="{2760F7AE-AE24-E040-BAB7-BB3703B22C8B}" type="presParOf" srcId="{42621E5D-106E-CA42-BEE1-85419C529B8F}" destId="{7520AE1C-E67F-C14A-9059-0DA1B1C3C815}" srcOrd="5" destOrd="0" presId="urn:microsoft.com/office/officeart/2008/layout/LinedList"/>
    <dgm:cxn modelId="{5D30BA5B-E4D8-1743-864C-C3C1C6D61D39}" type="presParOf" srcId="{7520AE1C-E67F-C14A-9059-0DA1B1C3C815}" destId="{C856672E-4C3F-2D4C-B6E4-45EC2FF742B4}" srcOrd="0" destOrd="0" presId="urn:microsoft.com/office/officeart/2008/layout/LinedList"/>
    <dgm:cxn modelId="{02F4A2C2-5CE7-DE45-A889-10EDEE547FAE}" type="presParOf" srcId="{7520AE1C-E67F-C14A-9059-0DA1B1C3C815}" destId="{1DD014C4-250E-E147-AC44-3AB8F0513221}" srcOrd="1" destOrd="0" presId="urn:microsoft.com/office/officeart/2008/layout/LinedList"/>
    <dgm:cxn modelId="{ACD2F066-FFC4-CD40-B794-B1FC6E85599E}" type="presParOf" srcId="{42621E5D-106E-CA42-BEE1-85419C529B8F}" destId="{4D5132CB-2213-A740-BE22-FC0D3C80CF27}" srcOrd="6" destOrd="0" presId="urn:microsoft.com/office/officeart/2008/layout/LinedList"/>
    <dgm:cxn modelId="{86CA67BB-DAAD-1F45-B8D9-53278C28EB0F}" type="presParOf" srcId="{42621E5D-106E-CA42-BEE1-85419C529B8F}" destId="{1AD0D3FC-AA55-B24E-B0C4-B9CE9B008A7C}" srcOrd="7" destOrd="0" presId="urn:microsoft.com/office/officeart/2008/layout/LinedList"/>
    <dgm:cxn modelId="{5A26AF7C-7C25-ED45-A25C-19609A394572}" type="presParOf" srcId="{1AD0D3FC-AA55-B24E-B0C4-B9CE9B008A7C}" destId="{BC20EA79-A30E-424B-8BC4-BD04F92641A4}" srcOrd="0" destOrd="0" presId="urn:microsoft.com/office/officeart/2008/layout/LinedList"/>
    <dgm:cxn modelId="{B9EEE7AE-A27F-E242-B4B5-9D0AD27E1932}" type="presParOf" srcId="{1AD0D3FC-AA55-B24E-B0C4-B9CE9B008A7C}" destId="{77743851-0E26-F047-908C-5E94DFDE2FF1}" srcOrd="1" destOrd="0" presId="urn:microsoft.com/office/officeart/2008/layout/LinedList"/>
    <dgm:cxn modelId="{795B90A2-1A71-E441-B1A0-4059BCCFA541}" type="presParOf" srcId="{42621E5D-106E-CA42-BEE1-85419C529B8F}" destId="{B04E7564-C0CC-D44D-B251-FD79C67FD074}" srcOrd="8" destOrd="0" presId="urn:microsoft.com/office/officeart/2008/layout/LinedList"/>
    <dgm:cxn modelId="{83A58140-C069-3849-A4AD-1B9C91EC84F9}" type="presParOf" srcId="{42621E5D-106E-CA42-BEE1-85419C529B8F}" destId="{BBDACA01-C0F7-FD4B-87A9-C79104838015}" srcOrd="9" destOrd="0" presId="urn:microsoft.com/office/officeart/2008/layout/LinedList"/>
    <dgm:cxn modelId="{EB49A999-35DF-124D-8AEC-E8958CA962C3}" type="presParOf" srcId="{BBDACA01-C0F7-FD4B-87A9-C79104838015}" destId="{8915E23E-3BAF-2744-B7B9-FCE922424D37}" srcOrd="0" destOrd="0" presId="urn:microsoft.com/office/officeart/2008/layout/LinedList"/>
    <dgm:cxn modelId="{5FC994C6-B6E5-C548-9E6E-B8859D48ED46}" type="presParOf" srcId="{BBDACA01-C0F7-FD4B-87A9-C79104838015}" destId="{CA6DE3F6-3DE9-4849-ADA9-5FD9BCAA28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65138C-B567-409D-962F-03B84FF06ADD}"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9FE7703D-667E-4E89-BB6F-E0693B1328FB}">
      <dgm:prSet custT="1"/>
      <dgm:spPr/>
      <dgm:t>
        <a:bodyPr/>
        <a:lstStyle/>
        <a:p>
          <a:r>
            <a:rPr lang="cs-CZ" sz="2400" dirty="0"/>
            <a:t>Ekonomická oblast – práce</a:t>
          </a:r>
          <a:endParaRPr lang="en-US" sz="2400" dirty="0"/>
        </a:p>
      </dgm:t>
    </dgm:pt>
    <dgm:pt modelId="{83780822-BA53-41DC-BF68-F59131F8F536}" type="parTrans" cxnId="{533F2B78-0CB4-4111-9D66-4B596E791DF5}">
      <dgm:prSet/>
      <dgm:spPr/>
      <dgm:t>
        <a:bodyPr/>
        <a:lstStyle/>
        <a:p>
          <a:endParaRPr lang="en-US"/>
        </a:p>
      </dgm:t>
    </dgm:pt>
    <dgm:pt modelId="{D432A081-58A2-4771-A116-A0E0B68D91DE}" type="sibTrans" cxnId="{533F2B78-0CB4-4111-9D66-4B596E791DF5}">
      <dgm:prSet/>
      <dgm:spPr/>
      <dgm:t>
        <a:bodyPr/>
        <a:lstStyle/>
        <a:p>
          <a:endParaRPr lang="en-US"/>
        </a:p>
      </dgm:t>
    </dgm:pt>
    <dgm:pt modelId="{01D91A53-AEA4-4023-AD2A-B044FCB6679D}">
      <dgm:prSet custT="1"/>
      <dgm:spPr/>
      <dgm:t>
        <a:bodyPr/>
        <a:lstStyle/>
        <a:p>
          <a:r>
            <a:rPr lang="cs-CZ" sz="2400" dirty="0"/>
            <a:t>Místo bydliště – změny bydlišť, od historie po dnešek</a:t>
          </a:r>
          <a:endParaRPr lang="en-US" sz="2400" dirty="0"/>
        </a:p>
      </dgm:t>
    </dgm:pt>
    <dgm:pt modelId="{23435383-8B62-4899-8C31-CB51A7AE5CB9}" type="parTrans" cxnId="{0EC3B7FB-CC74-4984-A099-55A5E1D58A92}">
      <dgm:prSet/>
      <dgm:spPr/>
      <dgm:t>
        <a:bodyPr/>
        <a:lstStyle/>
        <a:p>
          <a:endParaRPr lang="en-US"/>
        </a:p>
      </dgm:t>
    </dgm:pt>
    <dgm:pt modelId="{8E8923B5-C2F5-4A1B-B51D-C9CCE1267185}" type="sibTrans" cxnId="{0EC3B7FB-CC74-4984-A099-55A5E1D58A92}">
      <dgm:prSet/>
      <dgm:spPr/>
      <dgm:t>
        <a:bodyPr/>
        <a:lstStyle/>
        <a:p>
          <a:endParaRPr lang="en-US"/>
        </a:p>
      </dgm:t>
    </dgm:pt>
    <dgm:pt modelId="{253BE460-4B18-44F0-BDCA-C154CB78A1DC}">
      <dgm:prSet custT="1"/>
      <dgm:spPr/>
      <dgm:t>
        <a:bodyPr/>
        <a:lstStyle/>
        <a:p>
          <a:r>
            <a:rPr lang="cs-CZ" sz="2400"/>
            <a:t>Sociální vztahy jednotlivých členů</a:t>
          </a:r>
          <a:endParaRPr lang="en-US" sz="2400"/>
        </a:p>
      </dgm:t>
    </dgm:pt>
    <dgm:pt modelId="{07626CF9-70A6-4034-A85D-9E26BEAA579E}" type="parTrans" cxnId="{40AFCC00-D2D5-48BD-83D5-6A7DE31C02DF}">
      <dgm:prSet/>
      <dgm:spPr/>
      <dgm:t>
        <a:bodyPr/>
        <a:lstStyle/>
        <a:p>
          <a:endParaRPr lang="en-US"/>
        </a:p>
      </dgm:t>
    </dgm:pt>
    <dgm:pt modelId="{4C02E6EE-F3A6-4847-B69D-D4AFB5575D63}" type="sibTrans" cxnId="{40AFCC00-D2D5-48BD-83D5-6A7DE31C02DF}">
      <dgm:prSet/>
      <dgm:spPr/>
      <dgm:t>
        <a:bodyPr/>
        <a:lstStyle/>
        <a:p>
          <a:endParaRPr lang="en-US"/>
        </a:p>
      </dgm:t>
    </dgm:pt>
    <dgm:pt modelId="{AD1FF82C-385E-4DFD-B3AE-F8637D439D39}">
      <dgm:prSet custT="1"/>
      <dgm:spPr/>
      <dgm:t>
        <a:bodyPr/>
        <a:lstStyle/>
        <a:p>
          <a:r>
            <a:rPr lang="cs-CZ" sz="2400"/>
            <a:t>Škola a školka u dětí</a:t>
          </a:r>
          <a:endParaRPr lang="en-US" sz="2400"/>
        </a:p>
      </dgm:t>
    </dgm:pt>
    <dgm:pt modelId="{66303359-9016-4EDB-AFC0-0A8672D8EE22}" type="parTrans" cxnId="{37114E98-CC8B-424B-9D5E-5F3C74DA9762}">
      <dgm:prSet/>
      <dgm:spPr/>
      <dgm:t>
        <a:bodyPr/>
        <a:lstStyle/>
        <a:p>
          <a:endParaRPr lang="en-US"/>
        </a:p>
      </dgm:t>
    </dgm:pt>
    <dgm:pt modelId="{50FB791C-926F-4306-8EB5-C920EFFE6346}" type="sibTrans" cxnId="{37114E98-CC8B-424B-9D5E-5F3C74DA9762}">
      <dgm:prSet/>
      <dgm:spPr/>
      <dgm:t>
        <a:bodyPr/>
        <a:lstStyle/>
        <a:p>
          <a:endParaRPr lang="en-US"/>
        </a:p>
      </dgm:t>
    </dgm:pt>
    <dgm:pt modelId="{8405384E-1630-4DBC-B629-09FD293A8545}">
      <dgm:prSet custT="1"/>
      <dgm:spPr/>
      <dgm:t>
        <a:bodyPr/>
        <a:lstStyle/>
        <a:p>
          <a:r>
            <a:rPr lang="cs-CZ" sz="2400"/>
            <a:t>Zájmy dětí</a:t>
          </a:r>
          <a:endParaRPr lang="en-US" sz="2400"/>
        </a:p>
      </dgm:t>
    </dgm:pt>
    <dgm:pt modelId="{0B64C680-7563-47A8-9CF8-E4C370160C49}" type="parTrans" cxnId="{F43BA2E8-8EC8-46AE-8D81-37D5628FBB25}">
      <dgm:prSet/>
      <dgm:spPr/>
      <dgm:t>
        <a:bodyPr/>
        <a:lstStyle/>
        <a:p>
          <a:endParaRPr lang="en-US"/>
        </a:p>
      </dgm:t>
    </dgm:pt>
    <dgm:pt modelId="{CB7E0329-5026-4913-B7E1-9CC2E7DBA859}" type="sibTrans" cxnId="{F43BA2E8-8EC8-46AE-8D81-37D5628FBB25}">
      <dgm:prSet/>
      <dgm:spPr/>
      <dgm:t>
        <a:bodyPr/>
        <a:lstStyle/>
        <a:p>
          <a:endParaRPr lang="en-US"/>
        </a:p>
      </dgm:t>
    </dgm:pt>
    <dgm:pt modelId="{3AEF9187-0FB1-4FDD-A023-1DBF2976B290}">
      <dgm:prSet custT="1"/>
      <dgm:spPr/>
      <dgm:t>
        <a:bodyPr/>
        <a:lstStyle/>
        <a:p>
          <a:r>
            <a:rPr lang="cs-CZ" sz="2400"/>
            <a:t>Změny v čase</a:t>
          </a:r>
          <a:endParaRPr lang="en-US" sz="2400"/>
        </a:p>
      </dgm:t>
    </dgm:pt>
    <dgm:pt modelId="{022F3189-6766-4AB8-A5A5-1A37718742B1}" type="parTrans" cxnId="{E4722E6D-ACED-4B9F-9FBF-62C29E2609CF}">
      <dgm:prSet/>
      <dgm:spPr/>
      <dgm:t>
        <a:bodyPr/>
        <a:lstStyle/>
        <a:p>
          <a:endParaRPr lang="en-US"/>
        </a:p>
      </dgm:t>
    </dgm:pt>
    <dgm:pt modelId="{438CCA8A-BA88-4AAB-B17F-0D1A0B0F90E1}" type="sibTrans" cxnId="{E4722E6D-ACED-4B9F-9FBF-62C29E2609CF}">
      <dgm:prSet/>
      <dgm:spPr/>
      <dgm:t>
        <a:bodyPr/>
        <a:lstStyle/>
        <a:p>
          <a:endParaRPr lang="en-US"/>
        </a:p>
      </dgm:t>
    </dgm:pt>
    <dgm:pt modelId="{D410C731-F48F-4BAE-BBAB-4C392062D54B}">
      <dgm:prSet custT="1"/>
      <dgm:spPr/>
      <dgm:t>
        <a:bodyPr/>
        <a:lstStyle/>
        <a:p>
          <a:r>
            <a:rPr lang="cs-CZ" sz="2400" dirty="0"/>
            <a:t>Širší rodina</a:t>
          </a:r>
          <a:endParaRPr lang="en-US" sz="2400" dirty="0"/>
        </a:p>
      </dgm:t>
    </dgm:pt>
    <dgm:pt modelId="{13464674-607F-4158-8499-8DA85300925B}" type="parTrans" cxnId="{328D4F97-BF10-4395-A9D5-74C4F338CEB0}">
      <dgm:prSet/>
      <dgm:spPr/>
      <dgm:t>
        <a:bodyPr/>
        <a:lstStyle/>
        <a:p>
          <a:endParaRPr lang="en-US"/>
        </a:p>
      </dgm:t>
    </dgm:pt>
    <dgm:pt modelId="{37B51E68-CD98-45BC-A940-7B50A9986748}" type="sibTrans" cxnId="{328D4F97-BF10-4395-A9D5-74C4F338CEB0}">
      <dgm:prSet/>
      <dgm:spPr/>
      <dgm:t>
        <a:bodyPr/>
        <a:lstStyle/>
        <a:p>
          <a:endParaRPr lang="en-US"/>
        </a:p>
      </dgm:t>
    </dgm:pt>
    <dgm:pt modelId="{1E748762-BA03-DA47-BCC3-08026C704461}" type="pres">
      <dgm:prSet presAssocID="{8E65138C-B567-409D-962F-03B84FF06ADD}" presName="Name0" presStyleCnt="0">
        <dgm:presLayoutVars>
          <dgm:dir/>
          <dgm:animLvl val="lvl"/>
          <dgm:resizeHandles val="exact"/>
        </dgm:presLayoutVars>
      </dgm:prSet>
      <dgm:spPr/>
    </dgm:pt>
    <dgm:pt modelId="{7880EC12-F9BA-F548-8F7E-96906B90318E}" type="pres">
      <dgm:prSet presAssocID="{9FE7703D-667E-4E89-BB6F-E0693B1328FB}" presName="linNode" presStyleCnt="0"/>
      <dgm:spPr/>
    </dgm:pt>
    <dgm:pt modelId="{73644F64-BA8A-874D-964F-626893412928}" type="pres">
      <dgm:prSet presAssocID="{9FE7703D-667E-4E89-BB6F-E0693B1328FB}" presName="parentText" presStyleLbl="node1" presStyleIdx="0" presStyleCnt="7" custScaleX="201320">
        <dgm:presLayoutVars>
          <dgm:chMax val="1"/>
          <dgm:bulletEnabled val="1"/>
        </dgm:presLayoutVars>
      </dgm:prSet>
      <dgm:spPr/>
    </dgm:pt>
    <dgm:pt modelId="{3351E66A-F8D5-8748-A57E-7DDC7E3B43CC}" type="pres">
      <dgm:prSet presAssocID="{D432A081-58A2-4771-A116-A0E0B68D91DE}" presName="sp" presStyleCnt="0"/>
      <dgm:spPr/>
    </dgm:pt>
    <dgm:pt modelId="{747C94E3-4CA1-4B4B-9CB0-ED714AB0F0F1}" type="pres">
      <dgm:prSet presAssocID="{01D91A53-AEA4-4023-AD2A-B044FCB6679D}" presName="linNode" presStyleCnt="0"/>
      <dgm:spPr/>
    </dgm:pt>
    <dgm:pt modelId="{89CB0D65-75E0-1F4C-9C38-4DA6108BFBEE}" type="pres">
      <dgm:prSet presAssocID="{01D91A53-AEA4-4023-AD2A-B044FCB6679D}" presName="parentText" presStyleLbl="node1" presStyleIdx="1" presStyleCnt="7" custScaleX="199327">
        <dgm:presLayoutVars>
          <dgm:chMax val="1"/>
          <dgm:bulletEnabled val="1"/>
        </dgm:presLayoutVars>
      </dgm:prSet>
      <dgm:spPr/>
    </dgm:pt>
    <dgm:pt modelId="{E1AD414B-3C12-F342-B795-F0752DC8AB01}" type="pres">
      <dgm:prSet presAssocID="{8E8923B5-C2F5-4A1B-B51D-C9CCE1267185}" presName="sp" presStyleCnt="0"/>
      <dgm:spPr/>
    </dgm:pt>
    <dgm:pt modelId="{0A7F2480-374B-7145-BD96-FAB1250C9F26}" type="pres">
      <dgm:prSet presAssocID="{253BE460-4B18-44F0-BDCA-C154CB78A1DC}" presName="linNode" presStyleCnt="0"/>
      <dgm:spPr/>
    </dgm:pt>
    <dgm:pt modelId="{EAC8D389-1FF1-7048-B6B8-7BF294EEC4A2}" type="pres">
      <dgm:prSet presAssocID="{253BE460-4B18-44F0-BDCA-C154CB78A1DC}" presName="parentText" presStyleLbl="node1" presStyleIdx="2" presStyleCnt="7" custScaleX="198348">
        <dgm:presLayoutVars>
          <dgm:chMax val="1"/>
          <dgm:bulletEnabled val="1"/>
        </dgm:presLayoutVars>
      </dgm:prSet>
      <dgm:spPr/>
    </dgm:pt>
    <dgm:pt modelId="{7CDB7445-C336-2F4C-AA7C-F13F7D7E3555}" type="pres">
      <dgm:prSet presAssocID="{4C02E6EE-F3A6-4847-B69D-D4AFB5575D63}" presName="sp" presStyleCnt="0"/>
      <dgm:spPr/>
    </dgm:pt>
    <dgm:pt modelId="{988BD202-4A7B-1449-8469-587FA5139436}" type="pres">
      <dgm:prSet presAssocID="{AD1FF82C-385E-4DFD-B3AE-F8637D439D39}" presName="linNode" presStyleCnt="0"/>
      <dgm:spPr/>
    </dgm:pt>
    <dgm:pt modelId="{0EE659E9-77C1-A344-98F9-CF822C31CECE}" type="pres">
      <dgm:prSet presAssocID="{AD1FF82C-385E-4DFD-B3AE-F8637D439D39}" presName="parentText" presStyleLbl="node1" presStyleIdx="3" presStyleCnt="7" custScaleX="198348">
        <dgm:presLayoutVars>
          <dgm:chMax val="1"/>
          <dgm:bulletEnabled val="1"/>
        </dgm:presLayoutVars>
      </dgm:prSet>
      <dgm:spPr/>
    </dgm:pt>
    <dgm:pt modelId="{3C4E9799-5293-2F44-B2A7-424B4A631CCF}" type="pres">
      <dgm:prSet presAssocID="{50FB791C-926F-4306-8EB5-C920EFFE6346}" presName="sp" presStyleCnt="0"/>
      <dgm:spPr/>
    </dgm:pt>
    <dgm:pt modelId="{152895F7-2FB8-9645-A566-41186D4D5219}" type="pres">
      <dgm:prSet presAssocID="{8405384E-1630-4DBC-B629-09FD293A8545}" presName="linNode" presStyleCnt="0"/>
      <dgm:spPr/>
    </dgm:pt>
    <dgm:pt modelId="{9D66149E-4A05-D04A-9B93-3E50537A79C7}" type="pres">
      <dgm:prSet presAssocID="{8405384E-1630-4DBC-B629-09FD293A8545}" presName="parentText" presStyleLbl="node1" presStyleIdx="4" presStyleCnt="7" custScaleX="203164">
        <dgm:presLayoutVars>
          <dgm:chMax val="1"/>
          <dgm:bulletEnabled val="1"/>
        </dgm:presLayoutVars>
      </dgm:prSet>
      <dgm:spPr/>
    </dgm:pt>
    <dgm:pt modelId="{7F794A3E-C23F-424C-BB92-5D6709C7EB47}" type="pres">
      <dgm:prSet presAssocID="{CB7E0329-5026-4913-B7E1-9CC2E7DBA859}" presName="sp" presStyleCnt="0"/>
      <dgm:spPr/>
    </dgm:pt>
    <dgm:pt modelId="{3940B676-F529-8C4B-A55E-593EB4997C4C}" type="pres">
      <dgm:prSet presAssocID="{3AEF9187-0FB1-4FDD-A023-1DBF2976B290}" presName="linNode" presStyleCnt="0"/>
      <dgm:spPr/>
    </dgm:pt>
    <dgm:pt modelId="{22F5C677-EE1F-7D40-921C-6CDAD8B14456}" type="pres">
      <dgm:prSet presAssocID="{3AEF9187-0FB1-4FDD-A023-1DBF2976B290}" presName="parentText" presStyleLbl="node1" presStyleIdx="5" presStyleCnt="7" custScaleX="200764">
        <dgm:presLayoutVars>
          <dgm:chMax val="1"/>
          <dgm:bulletEnabled val="1"/>
        </dgm:presLayoutVars>
      </dgm:prSet>
      <dgm:spPr/>
    </dgm:pt>
    <dgm:pt modelId="{F52AE4CE-5EC5-7148-AD48-3AA6CDA9589B}" type="pres">
      <dgm:prSet presAssocID="{438CCA8A-BA88-4AAB-B17F-0D1A0B0F90E1}" presName="sp" presStyleCnt="0"/>
      <dgm:spPr/>
    </dgm:pt>
    <dgm:pt modelId="{E0AB1ADB-A59D-4F42-9EF1-3622924A25A3}" type="pres">
      <dgm:prSet presAssocID="{D410C731-F48F-4BAE-BBAB-4C392062D54B}" presName="linNode" presStyleCnt="0"/>
      <dgm:spPr/>
    </dgm:pt>
    <dgm:pt modelId="{97956ADE-FC24-4645-A638-04C69780E11F}" type="pres">
      <dgm:prSet presAssocID="{D410C731-F48F-4BAE-BBAB-4C392062D54B}" presName="parentText" presStyleLbl="node1" presStyleIdx="6" presStyleCnt="7" custScaleX="201112">
        <dgm:presLayoutVars>
          <dgm:chMax val="1"/>
          <dgm:bulletEnabled val="1"/>
        </dgm:presLayoutVars>
      </dgm:prSet>
      <dgm:spPr/>
    </dgm:pt>
  </dgm:ptLst>
  <dgm:cxnLst>
    <dgm:cxn modelId="{40AFCC00-D2D5-48BD-83D5-6A7DE31C02DF}" srcId="{8E65138C-B567-409D-962F-03B84FF06ADD}" destId="{253BE460-4B18-44F0-BDCA-C154CB78A1DC}" srcOrd="2" destOrd="0" parTransId="{07626CF9-70A6-4034-A85D-9E26BEAA579E}" sibTransId="{4C02E6EE-F3A6-4847-B69D-D4AFB5575D63}"/>
    <dgm:cxn modelId="{231D6606-76DE-8B41-AF1D-F020299C8619}" type="presOf" srcId="{253BE460-4B18-44F0-BDCA-C154CB78A1DC}" destId="{EAC8D389-1FF1-7048-B6B8-7BF294EEC4A2}" srcOrd="0" destOrd="0" presId="urn:microsoft.com/office/officeart/2005/8/layout/vList5"/>
    <dgm:cxn modelId="{148DE445-22ED-9441-AA30-9BEF9C966416}" type="presOf" srcId="{9FE7703D-667E-4E89-BB6F-E0693B1328FB}" destId="{73644F64-BA8A-874D-964F-626893412928}" srcOrd="0" destOrd="0" presId="urn:microsoft.com/office/officeart/2005/8/layout/vList5"/>
    <dgm:cxn modelId="{E4722E6D-ACED-4B9F-9FBF-62C29E2609CF}" srcId="{8E65138C-B567-409D-962F-03B84FF06ADD}" destId="{3AEF9187-0FB1-4FDD-A023-1DBF2976B290}" srcOrd="5" destOrd="0" parTransId="{022F3189-6766-4AB8-A5A5-1A37718742B1}" sibTransId="{438CCA8A-BA88-4AAB-B17F-0D1A0B0F90E1}"/>
    <dgm:cxn modelId="{C0D6EF6D-A9BA-964E-ADA1-84797525D2EC}" type="presOf" srcId="{8E65138C-B567-409D-962F-03B84FF06ADD}" destId="{1E748762-BA03-DA47-BCC3-08026C704461}" srcOrd="0" destOrd="0" presId="urn:microsoft.com/office/officeart/2005/8/layout/vList5"/>
    <dgm:cxn modelId="{52B1C956-7AD7-A543-BF91-F057BB92445E}" type="presOf" srcId="{3AEF9187-0FB1-4FDD-A023-1DBF2976B290}" destId="{22F5C677-EE1F-7D40-921C-6CDAD8B14456}" srcOrd="0" destOrd="0" presId="urn:microsoft.com/office/officeart/2005/8/layout/vList5"/>
    <dgm:cxn modelId="{533F2B78-0CB4-4111-9D66-4B596E791DF5}" srcId="{8E65138C-B567-409D-962F-03B84FF06ADD}" destId="{9FE7703D-667E-4E89-BB6F-E0693B1328FB}" srcOrd="0" destOrd="0" parTransId="{83780822-BA53-41DC-BF68-F59131F8F536}" sibTransId="{D432A081-58A2-4771-A116-A0E0B68D91DE}"/>
    <dgm:cxn modelId="{86C0A88F-3FEB-464A-B36F-5718A524F9CC}" type="presOf" srcId="{D410C731-F48F-4BAE-BBAB-4C392062D54B}" destId="{97956ADE-FC24-4645-A638-04C69780E11F}" srcOrd="0" destOrd="0" presId="urn:microsoft.com/office/officeart/2005/8/layout/vList5"/>
    <dgm:cxn modelId="{A4DF9B94-18A8-0648-9F47-1C07BDE55442}" type="presOf" srcId="{01D91A53-AEA4-4023-AD2A-B044FCB6679D}" destId="{89CB0D65-75E0-1F4C-9C38-4DA6108BFBEE}" srcOrd="0" destOrd="0" presId="urn:microsoft.com/office/officeart/2005/8/layout/vList5"/>
    <dgm:cxn modelId="{328D4F97-BF10-4395-A9D5-74C4F338CEB0}" srcId="{8E65138C-B567-409D-962F-03B84FF06ADD}" destId="{D410C731-F48F-4BAE-BBAB-4C392062D54B}" srcOrd="6" destOrd="0" parTransId="{13464674-607F-4158-8499-8DA85300925B}" sibTransId="{37B51E68-CD98-45BC-A940-7B50A9986748}"/>
    <dgm:cxn modelId="{37114E98-CC8B-424B-9D5E-5F3C74DA9762}" srcId="{8E65138C-B567-409D-962F-03B84FF06ADD}" destId="{AD1FF82C-385E-4DFD-B3AE-F8637D439D39}" srcOrd="3" destOrd="0" parTransId="{66303359-9016-4EDB-AFC0-0A8672D8EE22}" sibTransId="{50FB791C-926F-4306-8EB5-C920EFFE6346}"/>
    <dgm:cxn modelId="{D00FCC9D-940F-3E40-8DD2-9EDA17F12089}" type="presOf" srcId="{8405384E-1630-4DBC-B629-09FD293A8545}" destId="{9D66149E-4A05-D04A-9B93-3E50537A79C7}" srcOrd="0" destOrd="0" presId="urn:microsoft.com/office/officeart/2005/8/layout/vList5"/>
    <dgm:cxn modelId="{F43BA2E8-8EC8-46AE-8D81-37D5628FBB25}" srcId="{8E65138C-B567-409D-962F-03B84FF06ADD}" destId="{8405384E-1630-4DBC-B629-09FD293A8545}" srcOrd="4" destOrd="0" parTransId="{0B64C680-7563-47A8-9CF8-E4C370160C49}" sibTransId="{CB7E0329-5026-4913-B7E1-9CC2E7DBA859}"/>
    <dgm:cxn modelId="{0EC3B7FB-CC74-4984-A099-55A5E1D58A92}" srcId="{8E65138C-B567-409D-962F-03B84FF06ADD}" destId="{01D91A53-AEA4-4023-AD2A-B044FCB6679D}" srcOrd="1" destOrd="0" parTransId="{23435383-8B62-4899-8C31-CB51A7AE5CB9}" sibTransId="{8E8923B5-C2F5-4A1B-B51D-C9CCE1267185}"/>
    <dgm:cxn modelId="{5414DBFC-61B6-704C-922C-CE500190949A}" type="presOf" srcId="{AD1FF82C-385E-4DFD-B3AE-F8637D439D39}" destId="{0EE659E9-77C1-A344-98F9-CF822C31CECE}" srcOrd="0" destOrd="0" presId="urn:microsoft.com/office/officeart/2005/8/layout/vList5"/>
    <dgm:cxn modelId="{2B0EAB2C-2F48-064A-80B6-DFCB16F9105A}" type="presParOf" srcId="{1E748762-BA03-DA47-BCC3-08026C704461}" destId="{7880EC12-F9BA-F548-8F7E-96906B90318E}" srcOrd="0" destOrd="0" presId="urn:microsoft.com/office/officeart/2005/8/layout/vList5"/>
    <dgm:cxn modelId="{82D26C4F-FE10-C747-88DA-FEDF3C01FB23}" type="presParOf" srcId="{7880EC12-F9BA-F548-8F7E-96906B90318E}" destId="{73644F64-BA8A-874D-964F-626893412928}" srcOrd="0" destOrd="0" presId="urn:microsoft.com/office/officeart/2005/8/layout/vList5"/>
    <dgm:cxn modelId="{6EB4A927-094C-E94C-A0F6-E67FEE7CBDE0}" type="presParOf" srcId="{1E748762-BA03-DA47-BCC3-08026C704461}" destId="{3351E66A-F8D5-8748-A57E-7DDC7E3B43CC}" srcOrd="1" destOrd="0" presId="urn:microsoft.com/office/officeart/2005/8/layout/vList5"/>
    <dgm:cxn modelId="{1DE77BCD-D0CA-4F40-BCCC-97446DF83AB2}" type="presParOf" srcId="{1E748762-BA03-DA47-BCC3-08026C704461}" destId="{747C94E3-4CA1-4B4B-9CB0-ED714AB0F0F1}" srcOrd="2" destOrd="0" presId="urn:microsoft.com/office/officeart/2005/8/layout/vList5"/>
    <dgm:cxn modelId="{19482F4B-951E-5C47-839E-1067D2AE6236}" type="presParOf" srcId="{747C94E3-4CA1-4B4B-9CB0-ED714AB0F0F1}" destId="{89CB0D65-75E0-1F4C-9C38-4DA6108BFBEE}" srcOrd="0" destOrd="0" presId="urn:microsoft.com/office/officeart/2005/8/layout/vList5"/>
    <dgm:cxn modelId="{B83BF92C-05AB-1843-ABED-4A73E1FCD970}" type="presParOf" srcId="{1E748762-BA03-DA47-BCC3-08026C704461}" destId="{E1AD414B-3C12-F342-B795-F0752DC8AB01}" srcOrd="3" destOrd="0" presId="urn:microsoft.com/office/officeart/2005/8/layout/vList5"/>
    <dgm:cxn modelId="{2FE0EF4A-79AC-FE45-B843-83D74EB7B476}" type="presParOf" srcId="{1E748762-BA03-DA47-BCC3-08026C704461}" destId="{0A7F2480-374B-7145-BD96-FAB1250C9F26}" srcOrd="4" destOrd="0" presId="urn:microsoft.com/office/officeart/2005/8/layout/vList5"/>
    <dgm:cxn modelId="{4ACF4B29-C7F9-FF45-8A89-FC959A1ADB06}" type="presParOf" srcId="{0A7F2480-374B-7145-BD96-FAB1250C9F26}" destId="{EAC8D389-1FF1-7048-B6B8-7BF294EEC4A2}" srcOrd="0" destOrd="0" presId="urn:microsoft.com/office/officeart/2005/8/layout/vList5"/>
    <dgm:cxn modelId="{A9B86957-44F8-E84C-B4E3-F8AE18785333}" type="presParOf" srcId="{1E748762-BA03-DA47-BCC3-08026C704461}" destId="{7CDB7445-C336-2F4C-AA7C-F13F7D7E3555}" srcOrd="5" destOrd="0" presId="urn:microsoft.com/office/officeart/2005/8/layout/vList5"/>
    <dgm:cxn modelId="{C025E485-1B4E-C24D-97A1-5437C85B0928}" type="presParOf" srcId="{1E748762-BA03-DA47-BCC3-08026C704461}" destId="{988BD202-4A7B-1449-8469-587FA5139436}" srcOrd="6" destOrd="0" presId="urn:microsoft.com/office/officeart/2005/8/layout/vList5"/>
    <dgm:cxn modelId="{E5B2D563-1A94-804B-A57E-8F434CD22674}" type="presParOf" srcId="{988BD202-4A7B-1449-8469-587FA5139436}" destId="{0EE659E9-77C1-A344-98F9-CF822C31CECE}" srcOrd="0" destOrd="0" presId="urn:microsoft.com/office/officeart/2005/8/layout/vList5"/>
    <dgm:cxn modelId="{080930DD-6D4D-6248-9157-D3D9C229366F}" type="presParOf" srcId="{1E748762-BA03-DA47-BCC3-08026C704461}" destId="{3C4E9799-5293-2F44-B2A7-424B4A631CCF}" srcOrd="7" destOrd="0" presId="urn:microsoft.com/office/officeart/2005/8/layout/vList5"/>
    <dgm:cxn modelId="{E5712897-B8BA-CA40-B96B-CF6A371A7776}" type="presParOf" srcId="{1E748762-BA03-DA47-BCC3-08026C704461}" destId="{152895F7-2FB8-9645-A566-41186D4D5219}" srcOrd="8" destOrd="0" presId="urn:microsoft.com/office/officeart/2005/8/layout/vList5"/>
    <dgm:cxn modelId="{85C0A807-656F-4C4E-BA14-40CF85CB2B51}" type="presParOf" srcId="{152895F7-2FB8-9645-A566-41186D4D5219}" destId="{9D66149E-4A05-D04A-9B93-3E50537A79C7}" srcOrd="0" destOrd="0" presId="urn:microsoft.com/office/officeart/2005/8/layout/vList5"/>
    <dgm:cxn modelId="{D3C398E3-3B56-874F-A064-D3CD51241319}" type="presParOf" srcId="{1E748762-BA03-DA47-BCC3-08026C704461}" destId="{7F794A3E-C23F-424C-BB92-5D6709C7EB47}" srcOrd="9" destOrd="0" presId="urn:microsoft.com/office/officeart/2005/8/layout/vList5"/>
    <dgm:cxn modelId="{5CAF921D-DFAC-E44C-A271-FDED92DC18CD}" type="presParOf" srcId="{1E748762-BA03-DA47-BCC3-08026C704461}" destId="{3940B676-F529-8C4B-A55E-593EB4997C4C}" srcOrd="10" destOrd="0" presId="urn:microsoft.com/office/officeart/2005/8/layout/vList5"/>
    <dgm:cxn modelId="{9740BF16-D291-774B-87F7-1D11195E6313}" type="presParOf" srcId="{3940B676-F529-8C4B-A55E-593EB4997C4C}" destId="{22F5C677-EE1F-7D40-921C-6CDAD8B14456}" srcOrd="0" destOrd="0" presId="urn:microsoft.com/office/officeart/2005/8/layout/vList5"/>
    <dgm:cxn modelId="{CE10BF53-83CA-7748-A881-A7177AE69EE3}" type="presParOf" srcId="{1E748762-BA03-DA47-BCC3-08026C704461}" destId="{F52AE4CE-5EC5-7148-AD48-3AA6CDA9589B}" srcOrd="11" destOrd="0" presId="urn:microsoft.com/office/officeart/2005/8/layout/vList5"/>
    <dgm:cxn modelId="{46F7DE5A-E6F4-B940-9EFD-AB05DF04E364}" type="presParOf" srcId="{1E748762-BA03-DA47-BCC3-08026C704461}" destId="{E0AB1ADB-A59D-4F42-9EF1-3622924A25A3}" srcOrd="12" destOrd="0" presId="urn:microsoft.com/office/officeart/2005/8/layout/vList5"/>
    <dgm:cxn modelId="{6444345F-4A34-2E40-BB45-E3717B6F590D}" type="presParOf" srcId="{E0AB1ADB-A59D-4F42-9EF1-3622924A25A3}" destId="{97956ADE-FC24-4645-A638-04C69780E11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6F8F-2E08-B948-8CFB-4F61763D3C35}">
      <dsp:nvSpPr>
        <dsp:cNvPr id="0" name=""/>
        <dsp:cNvSpPr/>
      </dsp:nvSpPr>
      <dsp:spPr>
        <a:xfrm>
          <a:off x="0" y="0"/>
          <a:ext cx="8290560" cy="6663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Deprivace, zanedbanost, frustrace</a:t>
          </a:r>
          <a:endParaRPr lang="en-US" sz="2900" kern="1200"/>
        </a:p>
      </dsp:txBody>
      <dsp:txXfrm>
        <a:off x="19518" y="19518"/>
        <a:ext cx="7515157" cy="627358"/>
      </dsp:txXfrm>
    </dsp:sp>
    <dsp:sp modelId="{2FD5E46E-C7A1-A147-A3A3-C25EDEC1E6D7}">
      <dsp:nvSpPr>
        <dsp:cNvPr id="0" name=""/>
        <dsp:cNvSpPr/>
      </dsp:nvSpPr>
      <dsp:spPr>
        <a:xfrm>
          <a:off x="694334" y="787557"/>
          <a:ext cx="8290560" cy="66639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u="sng" kern="1200"/>
            <a:t>Typ sociálně hyperaktivní</a:t>
          </a:r>
          <a:r>
            <a:rPr lang="cs-CZ" sz="2900" kern="1200"/>
            <a:t>  </a:t>
          </a:r>
          <a:endParaRPr lang="en-US" sz="2900" kern="1200"/>
        </a:p>
      </dsp:txBody>
      <dsp:txXfrm>
        <a:off x="713852" y="807075"/>
        <a:ext cx="7124033" cy="627358"/>
      </dsp:txXfrm>
    </dsp:sp>
    <dsp:sp modelId="{0E907763-E67A-944E-A792-E6D3F854570E}">
      <dsp:nvSpPr>
        <dsp:cNvPr id="0" name=""/>
        <dsp:cNvSpPr/>
      </dsp:nvSpPr>
      <dsp:spPr>
        <a:xfrm>
          <a:off x="1378305" y="1575114"/>
          <a:ext cx="8290560" cy="66639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u="sng" kern="1200"/>
            <a:t>Typ sociálně hypoaktivní</a:t>
          </a:r>
          <a:r>
            <a:rPr lang="cs-CZ" sz="2900" kern="1200"/>
            <a:t>  </a:t>
          </a:r>
          <a:endParaRPr lang="en-US" sz="2900" kern="1200"/>
        </a:p>
      </dsp:txBody>
      <dsp:txXfrm>
        <a:off x="1397823" y="1594632"/>
        <a:ext cx="7134396" cy="627358"/>
      </dsp:txXfrm>
    </dsp:sp>
    <dsp:sp modelId="{BC464F30-D9C3-7B40-8FB3-3F9949A14382}">
      <dsp:nvSpPr>
        <dsp:cNvPr id="0" name=""/>
        <dsp:cNvSpPr/>
      </dsp:nvSpPr>
      <dsp:spPr>
        <a:xfrm>
          <a:off x="2072639" y="2362672"/>
          <a:ext cx="8290560" cy="66639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u="sng" kern="1200"/>
            <a:t>Typ normoaktivní</a:t>
          </a:r>
          <a:r>
            <a:rPr lang="cs-CZ" sz="2900" kern="1200"/>
            <a:t> </a:t>
          </a:r>
          <a:endParaRPr lang="en-US" sz="2900" kern="1200"/>
        </a:p>
      </dsp:txBody>
      <dsp:txXfrm>
        <a:off x="2092157" y="2382190"/>
        <a:ext cx="7124033" cy="627358"/>
      </dsp:txXfrm>
    </dsp:sp>
    <dsp:sp modelId="{720EFBDD-CA68-B946-B6E4-2CA9D7D9AE9B}">
      <dsp:nvSpPr>
        <dsp:cNvPr id="0" name=""/>
        <dsp:cNvSpPr/>
      </dsp:nvSpPr>
      <dsp:spPr>
        <a:xfrm>
          <a:off x="7857403" y="510397"/>
          <a:ext cx="433156" cy="43315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54863" y="510397"/>
        <a:ext cx="238236" cy="325950"/>
      </dsp:txXfrm>
    </dsp:sp>
    <dsp:sp modelId="{A90C9024-7B58-464D-8A30-9B6C8D0865A1}">
      <dsp:nvSpPr>
        <dsp:cNvPr id="0" name=""/>
        <dsp:cNvSpPr/>
      </dsp:nvSpPr>
      <dsp:spPr>
        <a:xfrm>
          <a:off x="8551737" y="1297955"/>
          <a:ext cx="433156" cy="433156"/>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49197" y="1297955"/>
        <a:ext cx="238236" cy="325950"/>
      </dsp:txXfrm>
    </dsp:sp>
    <dsp:sp modelId="{8399B988-8846-C243-B30B-D2C97F38F2D7}">
      <dsp:nvSpPr>
        <dsp:cNvPr id="0" name=""/>
        <dsp:cNvSpPr/>
      </dsp:nvSpPr>
      <dsp:spPr>
        <a:xfrm>
          <a:off x="9235709" y="2085512"/>
          <a:ext cx="433156" cy="43315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3169" y="2085512"/>
        <a:ext cx="238236" cy="32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5F48F-441C-B14C-8326-5BE65B5C8F70}">
      <dsp:nvSpPr>
        <dsp:cNvPr id="0" name=""/>
        <dsp:cNvSpPr/>
      </dsp:nvSpPr>
      <dsp:spPr>
        <a:xfrm>
          <a:off x="4500422" y="1673352"/>
          <a:ext cx="1004426" cy="91440"/>
        </a:xfrm>
        <a:custGeom>
          <a:avLst/>
          <a:gdLst/>
          <a:ahLst/>
          <a:cxnLst/>
          <a:rect l="0" t="0" r="0" b="0"/>
          <a:pathLst>
            <a:path>
              <a:moveTo>
                <a:pt x="0" y="45720"/>
              </a:moveTo>
              <a:lnTo>
                <a:pt x="100442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6760" y="1713896"/>
        <a:ext cx="51751" cy="10350"/>
      </dsp:txXfrm>
    </dsp:sp>
    <dsp:sp modelId="{9C1E8F81-CA83-564F-9532-900B91F271A2}">
      <dsp:nvSpPr>
        <dsp:cNvPr id="0" name=""/>
        <dsp:cNvSpPr/>
      </dsp:nvSpPr>
      <dsp:spPr>
        <a:xfrm>
          <a:off x="2107" y="369037"/>
          <a:ext cx="4500114" cy="27000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09" tIns="231463" rIns="220509" bIns="231463" numCol="1" spcCol="1270" anchor="ctr" anchorCtr="0">
          <a:noAutofit/>
        </a:bodyPr>
        <a:lstStyle/>
        <a:p>
          <a:pPr marL="0" lvl="0" indent="0" algn="ctr" defTabSz="2355850">
            <a:lnSpc>
              <a:spcPct val="90000"/>
            </a:lnSpc>
            <a:spcBef>
              <a:spcPct val="0"/>
            </a:spcBef>
            <a:spcAft>
              <a:spcPct val="35000"/>
            </a:spcAft>
            <a:buNone/>
          </a:pPr>
          <a:r>
            <a:rPr lang="cs-CZ" sz="5300" kern="1200"/>
            <a:t>Jaké jsou cíle sociální práce s rodinou</a:t>
          </a:r>
          <a:endParaRPr lang="en-US" sz="5300" kern="1200"/>
        </a:p>
      </dsp:txBody>
      <dsp:txXfrm>
        <a:off x="2107" y="369037"/>
        <a:ext cx="4500114" cy="2700068"/>
      </dsp:txXfrm>
    </dsp:sp>
    <dsp:sp modelId="{3881EB05-F227-C04C-A2F8-7C23D5539C1D}">
      <dsp:nvSpPr>
        <dsp:cNvPr id="0" name=""/>
        <dsp:cNvSpPr/>
      </dsp:nvSpPr>
      <dsp:spPr>
        <a:xfrm>
          <a:off x="5537249" y="369037"/>
          <a:ext cx="4500114" cy="27000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09" tIns="231463" rIns="220509" bIns="231463" numCol="1" spcCol="1270" anchor="ctr" anchorCtr="0">
          <a:noAutofit/>
        </a:bodyPr>
        <a:lstStyle/>
        <a:p>
          <a:pPr marL="0" lvl="0" indent="0" algn="ctr" defTabSz="2355850">
            <a:lnSpc>
              <a:spcPct val="90000"/>
            </a:lnSpc>
            <a:spcBef>
              <a:spcPct val="0"/>
            </a:spcBef>
            <a:spcAft>
              <a:spcPct val="35000"/>
            </a:spcAft>
            <a:buNone/>
          </a:pPr>
          <a:r>
            <a:rPr lang="cs-CZ" sz="5300" kern="1200"/>
            <a:t>Informace a jejich sběr</a:t>
          </a:r>
          <a:endParaRPr lang="en-US" sz="5300" kern="1200"/>
        </a:p>
      </dsp:txBody>
      <dsp:txXfrm>
        <a:off x="5537249" y="369037"/>
        <a:ext cx="4500114" cy="2700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0789-63B5-1E48-B735-8EAC82E18B8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36659-2715-104C-A43E-29DA0CE0A32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Zajistit komplexnost a kontinuitu služeb</a:t>
          </a:r>
          <a:endParaRPr lang="en-US" sz="3800" kern="1200"/>
        </a:p>
      </dsp:txBody>
      <dsp:txXfrm>
        <a:off x="0" y="0"/>
        <a:ext cx="6900512" cy="1384035"/>
      </dsp:txXfrm>
    </dsp:sp>
    <dsp:sp modelId="{FEA06E8A-3F19-5444-AE95-1AD3C758EC52}">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94EAC-8E92-4D4C-870F-17B6AA7C70E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Zajistit bezpečí pro rodiče, dítě – rodinu pro změnu</a:t>
          </a:r>
          <a:endParaRPr lang="en-US" sz="3800" kern="1200"/>
        </a:p>
      </dsp:txBody>
      <dsp:txXfrm>
        <a:off x="0" y="1384035"/>
        <a:ext cx="6900512" cy="1384035"/>
      </dsp:txXfrm>
    </dsp:sp>
    <dsp:sp modelId="{A930EB62-1DF1-C248-A952-35E46619025A}">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29A05-8F2F-5946-BF66-5CB741B0551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Umožnit rodině plnění jejich plánu</a:t>
          </a:r>
          <a:endParaRPr lang="en-US" sz="3800" kern="1200"/>
        </a:p>
      </dsp:txBody>
      <dsp:txXfrm>
        <a:off x="0" y="2768070"/>
        <a:ext cx="6900512" cy="1384035"/>
      </dsp:txXfrm>
    </dsp:sp>
    <dsp:sp modelId="{EA756DAA-8A64-6D4E-A05F-B6CDBCCD684E}">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20A3D-9F8C-9A44-9447-982B71DD407B}">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Rozvoj rodiny a rodičovských rolí</a:t>
          </a:r>
          <a:endParaRPr lang="en-US" sz="3800" kern="1200"/>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C9BE-5369-6449-AC27-5625D07F56B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D788A-7D5A-584F-9547-A7137EA7C4C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Orientované na rodinu jako celek</a:t>
          </a:r>
          <a:endParaRPr lang="en-US" sz="6500" kern="1200"/>
        </a:p>
      </dsp:txBody>
      <dsp:txXfrm>
        <a:off x="0" y="0"/>
        <a:ext cx="6900512" cy="2768070"/>
      </dsp:txXfrm>
    </dsp:sp>
    <dsp:sp modelId="{4E889E0D-BBA5-014E-B2B0-FF41C4145E86}">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51032-2FF4-BE4D-98C3-50B271BB4FCB}">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Na jednotlivé členy rodiny</a:t>
          </a:r>
          <a:endParaRPr lang="en-US" sz="6500" kern="1200"/>
        </a:p>
      </dsp:txBody>
      <dsp:txXfrm>
        <a:off x="0" y="2768070"/>
        <a:ext cx="6900512" cy="2768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98409-B38C-D642-9FBB-5A153C49AD02}">
      <dsp:nvSpPr>
        <dsp:cNvPr id="0" name=""/>
        <dsp:cNvSpPr/>
      </dsp:nvSpPr>
      <dsp:spPr>
        <a:xfrm>
          <a:off x="62939" y="938"/>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Krizová intervence</a:t>
          </a:r>
          <a:endParaRPr lang="en-US" sz="1900" kern="1200"/>
        </a:p>
      </dsp:txBody>
      <dsp:txXfrm>
        <a:off x="62939" y="938"/>
        <a:ext cx="2058647" cy="1235188"/>
      </dsp:txXfrm>
    </dsp:sp>
    <dsp:sp modelId="{570DB127-1E56-4B4B-8E7C-084795C90CF0}">
      <dsp:nvSpPr>
        <dsp:cNvPr id="0" name=""/>
        <dsp:cNvSpPr/>
      </dsp:nvSpPr>
      <dsp:spPr>
        <a:xfrm>
          <a:off x="2327452" y="938"/>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Sociální poradenství</a:t>
          </a:r>
          <a:endParaRPr lang="en-US" sz="1900" kern="1200"/>
        </a:p>
      </dsp:txBody>
      <dsp:txXfrm>
        <a:off x="2327452" y="938"/>
        <a:ext cx="2058647" cy="1235188"/>
      </dsp:txXfrm>
    </dsp:sp>
    <dsp:sp modelId="{A8240F93-8B6C-6E41-8C07-3222733269B8}">
      <dsp:nvSpPr>
        <dsp:cNvPr id="0" name=""/>
        <dsp:cNvSpPr/>
      </dsp:nvSpPr>
      <dsp:spPr>
        <a:xfrm>
          <a:off x="4591964" y="938"/>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Pedagogické a psychologické poradenství</a:t>
          </a:r>
          <a:endParaRPr lang="en-US" sz="1900" kern="1200"/>
        </a:p>
      </dsp:txBody>
      <dsp:txXfrm>
        <a:off x="4591964" y="938"/>
        <a:ext cx="2058647" cy="1235188"/>
      </dsp:txXfrm>
    </dsp:sp>
    <dsp:sp modelId="{2A07F5DF-A90D-2443-81CB-BFC91E6FBE9A}">
      <dsp:nvSpPr>
        <dsp:cNvPr id="0" name=""/>
        <dsp:cNvSpPr/>
      </dsp:nvSpPr>
      <dsp:spPr>
        <a:xfrm>
          <a:off x="62939" y="1441991"/>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Terapeutické techniky</a:t>
          </a:r>
          <a:endParaRPr lang="en-US" sz="1900" kern="1200"/>
        </a:p>
      </dsp:txBody>
      <dsp:txXfrm>
        <a:off x="62939" y="1441991"/>
        <a:ext cx="2058647" cy="1235188"/>
      </dsp:txXfrm>
    </dsp:sp>
    <dsp:sp modelId="{212DF260-1665-3942-B123-E68BAE6C4A7E}">
      <dsp:nvSpPr>
        <dsp:cNvPr id="0" name=""/>
        <dsp:cNvSpPr/>
      </dsp:nvSpPr>
      <dsp:spPr>
        <a:xfrm>
          <a:off x="2327452" y="1441991"/>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Individuální podpora dítěte</a:t>
          </a:r>
          <a:endParaRPr lang="en-US" sz="1900" kern="1200"/>
        </a:p>
      </dsp:txBody>
      <dsp:txXfrm>
        <a:off x="2327452" y="1441991"/>
        <a:ext cx="2058647" cy="1235188"/>
      </dsp:txXfrm>
    </dsp:sp>
    <dsp:sp modelId="{37F040BE-C820-534D-838F-38123B4277EE}">
      <dsp:nvSpPr>
        <dsp:cNvPr id="0" name=""/>
        <dsp:cNvSpPr/>
      </dsp:nvSpPr>
      <dsp:spPr>
        <a:xfrm>
          <a:off x="4591964" y="1441991"/>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Tréning komunikačních dovedností v rodině</a:t>
          </a:r>
          <a:endParaRPr lang="en-US" sz="1900" kern="1200"/>
        </a:p>
      </dsp:txBody>
      <dsp:txXfrm>
        <a:off x="4591964" y="1441991"/>
        <a:ext cx="2058647" cy="1235188"/>
      </dsp:txXfrm>
    </dsp:sp>
    <dsp:sp modelId="{06BAD36D-9891-5D45-A5AB-BE2EAC96F129}">
      <dsp:nvSpPr>
        <dsp:cNvPr id="0" name=""/>
        <dsp:cNvSpPr/>
      </dsp:nvSpPr>
      <dsp:spPr>
        <a:xfrm>
          <a:off x="2327452" y="2883045"/>
          <a:ext cx="2058647" cy="12351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Sociálně edukační vedení</a:t>
          </a:r>
          <a:endParaRPr lang="en-US" sz="1900" kern="1200"/>
        </a:p>
      </dsp:txBody>
      <dsp:txXfrm>
        <a:off x="2327452" y="2883045"/>
        <a:ext cx="2058647" cy="1235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1E42-12AF-49FA-A092-54B3AC6E74E2}">
      <dsp:nvSpPr>
        <dsp:cNvPr id="0" name=""/>
        <dsp:cNvSpPr/>
      </dsp:nvSpPr>
      <dsp:spPr>
        <a:xfrm>
          <a:off x="1231376" y="28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20CD6-B1E8-4FDC-A7D1-109A0AEC28EA}">
      <dsp:nvSpPr>
        <dsp:cNvPr id="0" name=""/>
        <dsp:cNvSpPr/>
      </dsp:nvSpPr>
      <dsp:spPr>
        <a:xfrm>
          <a:off x="1444810"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6F342-6C28-4A7A-BFC6-4DC27D94E77D}">
      <dsp:nvSpPr>
        <dsp:cNvPr id="0" name=""/>
        <dsp:cNvSpPr/>
      </dsp:nvSpPr>
      <dsp:spPr>
        <a:xfrm>
          <a:off x="911226"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Rozhovory</a:t>
          </a:r>
          <a:endParaRPr lang="en-US" sz="1900" kern="1200"/>
        </a:p>
      </dsp:txBody>
      <dsp:txXfrm>
        <a:off x="911226" y="1313725"/>
        <a:ext cx="1641796" cy="656718"/>
      </dsp:txXfrm>
    </dsp:sp>
    <dsp:sp modelId="{9693B156-66C2-42F2-8DDA-98BE621047A8}">
      <dsp:nvSpPr>
        <dsp:cNvPr id="0" name=""/>
        <dsp:cNvSpPr/>
      </dsp:nvSpPr>
      <dsp:spPr>
        <a:xfrm>
          <a:off x="3160488"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04652-0951-4A9A-9287-782558F692DB}">
      <dsp:nvSpPr>
        <dsp:cNvPr id="0" name=""/>
        <dsp:cNvSpPr/>
      </dsp:nvSpPr>
      <dsp:spPr>
        <a:xfrm>
          <a:off x="3373921"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87634-636E-4D35-A377-FEC7E7AC357C}">
      <dsp:nvSpPr>
        <dsp:cNvPr id="0" name=""/>
        <dsp:cNvSpPr/>
      </dsp:nvSpPr>
      <dsp:spPr>
        <a:xfrm>
          <a:off x="2840337"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Testovací škály</a:t>
          </a:r>
          <a:endParaRPr lang="en-US" sz="1900" kern="1200"/>
        </a:p>
      </dsp:txBody>
      <dsp:txXfrm>
        <a:off x="2840337" y="1313725"/>
        <a:ext cx="1641796" cy="656718"/>
      </dsp:txXfrm>
    </dsp:sp>
    <dsp:sp modelId="{F2A1B55C-661B-4E39-8D3F-B74B3E405ADA}">
      <dsp:nvSpPr>
        <dsp:cNvPr id="0" name=""/>
        <dsp:cNvSpPr/>
      </dsp:nvSpPr>
      <dsp:spPr>
        <a:xfrm>
          <a:off x="1231376" y="2380893"/>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0EC4E-D567-4E1B-960C-8C6CF8868255}">
      <dsp:nvSpPr>
        <dsp:cNvPr id="0" name=""/>
        <dsp:cNvSpPr/>
      </dsp:nvSpPr>
      <dsp:spPr>
        <a:xfrm>
          <a:off x="1444810" y="2594327"/>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167E0-8316-478B-8162-0E897F9F0CA3}">
      <dsp:nvSpPr>
        <dsp:cNvPr id="0" name=""/>
        <dsp:cNvSpPr/>
      </dsp:nvSpPr>
      <dsp:spPr>
        <a:xfrm>
          <a:off x="911226"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Případové konference</a:t>
          </a:r>
          <a:endParaRPr lang="en-US" sz="1900" kern="1200"/>
        </a:p>
      </dsp:txBody>
      <dsp:txXfrm>
        <a:off x="911226" y="3694331"/>
        <a:ext cx="1641796" cy="656718"/>
      </dsp:txXfrm>
    </dsp:sp>
    <dsp:sp modelId="{F6B15F36-E9A6-41D2-A863-5DB59F090B94}">
      <dsp:nvSpPr>
        <dsp:cNvPr id="0" name=""/>
        <dsp:cNvSpPr/>
      </dsp:nvSpPr>
      <dsp:spPr>
        <a:xfrm>
          <a:off x="3160488" y="2380893"/>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0819F-4637-46AC-A920-02111CED1D20}">
      <dsp:nvSpPr>
        <dsp:cNvPr id="0" name=""/>
        <dsp:cNvSpPr/>
      </dsp:nvSpPr>
      <dsp:spPr>
        <a:xfrm>
          <a:off x="3373921" y="2594327"/>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0C63F8-08D7-42C6-8480-855260E6E05A}">
      <dsp:nvSpPr>
        <dsp:cNvPr id="0" name=""/>
        <dsp:cNvSpPr/>
      </dsp:nvSpPr>
      <dsp:spPr>
        <a:xfrm>
          <a:off x="2840337"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Plánování  nastavení cílů</a:t>
          </a:r>
          <a:endParaRPr lang="en-US" sz="1900" kern="1200"/>
        </a:p>
      </dsp:txBody>
      <dsp:txXfrm>
        <a:off x="2840337" y="3694331"/>
        <a:ext cx="1641796" cy="656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D8EE0-4F13-3340-9D97-3091EA8984A1}">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4579A-C406-4D41-A1E0-8BD4C219CE2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cs-CZ" sz="4500" kern="1200"/>
            <a:t>Rodiče</a:t>
          </a:r>
          <a:endParaRPr lang="en-US" sz="4500" kern="1200"/>
        </a:p>
      </dsp:txBody>
      <dsp:txXfrm>
        <a:off x="0" y="675"/>
        <a:ext cx="6900512" cy="1106957"/>
      </dsp:txXfrm>
    </dsp:sp>
    <dsp:sp modelId="{9B7B5930-24F0-8B4D-97D1-F4217C75D74A}">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A1069-C0FF-CA4A-8267-56BE46F208EC}">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cs-CZ" sz="4500" kern="1200"/>
            <a:t>Děti</a:t>
          </a:r>
          <a:endParaRPr lang="en-US" sz="4500" kern="1200"/>
        </a:p>
      </dsp:txBody>
      <dsp:txXfrm>
        <a:off x="0" y="1107633"/>
        <a:ext cx="6900512" cy="1106957"/>
      </dsp:txXfrm>
    </dsp:sp>
    <dsp:sp modelId="{C64BC296-557C-E64B-A924-36A660CF9743}">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6672E-4C3F-2D4C-B6E4-45EC2FF742B4}">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cs-CZ" sz="4500" kern="1200"/>
            <a:t>Rodiče a děti</a:t>
          </a:r>
          <a:endParaRPr lang="en-US" sz="4500" kern="1200"/>
        </a:p>
      </dsp:txBody>
      <dsp:txXfrm>
        <a:off x="0" y="2214591"/>
        <a:ext cx="6900512" cy="1106957"/>
      </dsp:txXfrm>
    </dsp:sp>
    <dsp:sp modelId="{4D5132CB-2213-A740-BE22-FC0D3C80CF27}">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0EA79-A30E-424B-8BC4-BD04F92641A4}">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cs-CZ" sz="4500" kern="1200"/>
            <a:t>Děti a rodiče</a:t>
          </a:r>
          <a:endParaRPr lang="en-US" sz="4500" kern="1200"/>
        </a:p>
      </dsp:txBody>
      <dsp:txXfrm>
        <a:off x="0" y="3321549"/>
        <a:ext cx="6900512" cy="1106957"/>
      </dsp:txXfrm>
    </dsp:sp>
    <dsp:sp modelId="{B04E7564-C0CC-D44D-B251-FD79C67FD074}">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5E23E-3BAF-2744-B7B9-FCE922424D37}">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cs-CZ" sz="4500" kern="1200"/>
            <a:t>Plnění zákonných povinností</a:t>
          </a:r>
          <a:endParaRPr lang="en-US" sz="4500" kern="1200"/>
        </a:p>
      </dsp:txBody>
      <dsp:txXfrm>
        <a:off x="0" y="4428507"/>
        <a:ext cx="6900512" cy="1106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44F64-BA8A-874D-964F-626893412928}">
      <dsp:nvSpPr>
        <dsp:cNvPr id="0" name=""/>
        <dsp:cNvSpPr/>
      </dsp:nvSpPr>
      <dsp:spPr>
        <a:xfrm>
          <a:off x="925519" y="466"/>
          <a:ext cx="4994401"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dirty="0"/>
            <a:t>Ekonomická oblast – práce</a:t>
          </a:r>
          <a:endParaRPr lang="en-US" sz="2400" kern="1200" dirty="0"/>
        </a:p>
      </dsp:txBody>
      <dsp:txXfrm>
        <a:off x="962037" y="36984"/>
        <a:ext cx="4921365" cy="675034"/>
      </dsp:txXfrm>
    </dsp:sp>
    <dsp:sp modelId="{89CB0D65-75E0-1F4C-9C38-4DA6108BFBEE}">
      <dsp:nvSpPr>
        <dsp:cNvPr id="0" name=""/>
        <dsp:cNvSpPr/>
      </dsp:nvSpPr>
      <dsp:spPr>
        <a:xfrm>
          <a:off x="925519" y="785940"/>
          <a:ext cx="4944958"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dirty="0"/>
            <a:t>Místo bydliště – změny bydlišť, od historie po dnešek</a:t>
          </a:r>
          <a:endParaRPr lang="en-US" sz="2400" kern="1200" dirty="0"/>
        </a:p>
      </dsp:txBody>
      <dsp:txXfrm>
        <a:off x="962037" y="822458"/>
        <a:ext cx="4871922" cy="675034"/>
      </dsp:txXfrm>
    </dsp:sp>
    <dsp:sp modelId="{EAC8D389-1FF1-7048-B6B8-7BF294EEC4A2}">
      <dsp:nvSpPr>
        <dsp:cNvPr id="0" name=""/>
        <dsp:cNvSpPr/>
      </dsp:nvSpPr>
      <dsp:spPr>
        <a:xfrm>
          <a:off x="925519" y="1571414"/>
          <a:ext cx="4920671"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a:t>Sociální vztahy jednotlivých členů</a:t>
          </a:r>
          <a:endParaRPr lang="en-US" sz="2400" kern="1200"/>
        </a:p>
      </dsp:txBody>
      <dsp:txXfrm>
        <a:off x="962037" y="1607932"/>
        <a:ext cx="4847635" cy="675034"/>
      </dsp:txXfrm>
    </dsp:sp>
    <dsp:sp modelId="{0EE659E9-77C1-A344-98F9-CF822C31CECE}">
      <dsp:nvSpPr>
        <dsp:cNvPr id="0" name=""/>
        <dsp:cNvSpPr/>
      </dsp:nvSpPr>
      <dsp:spPr>
        <a:xfrm>
          <a:off x="925519" y="2356887"/>
          <a:ext cx="4920671"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a:t>Škola a školka u dětí</a:t>
          </a:r>
          <a:endParaRPr lang="en-US" sz="2400" kern="1200"/>
        </a:p>
      </dsp:txBody>
      <dsp:txXfrm>
        <a:off x="962037" y="2393405"/>
        <a:ext cx="4847635" cy="675034"/>
      </dsp:txXfrm>
    </dsp:sp>
    <dsp:sp modelId="{9D66149E-4A05-D04A-9B93-3E50537A79C7}">
      <dsp:nvSpPr>
        <dsp:cNvPr id="0" name=""/>
        <dsp:cNvSpPr/>
      </dsp:nvSpPr>
      <dsp:spPr>
        <a:xfrm>
          <a:off x="925519" y="3142361"/>
          <a:ext cx="5040148"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a:t>Zájmy dětí</a:t>
          </a:r>
          <a:endParaRPr lang="en-US" sz="2400" kern="1200"/>
        </a:p>
      </dsp:txBody>
      <dsp:txXfrm>
        <a:off x="962037" y="3178879"/>
        <a:ext cx="4967112" cy="675034"/>
      </dsp:txXfrm>
    </dsp:sp>
    <dsp:sp modelId="{22F5C677-EE1F-7D40-921C-6CDAD8B14456}">
      <dsp:nvSpPr>
        <dsp:cNvPr id="0" name=""/>
        <dsp:cNvSpPr/>
      </dsp:nvSpPr>
      <dsp:spPr>
        <a:xfrm>
          <a:off x="925519" y="3927835"/>
          <a:ext cx="4980608"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a:t>Změny v čase</a:t>
          </a:r>
          <a:endParaRPr lang="en-US" sz="2400" kern="1200"/>
        </a:p>
      </dsp:txBody>
      <dsp:txXfrm>
        <a:off x="962037" y="3964353"/>
        <a:ext cx="4907572" cy="675034"/>
      </dsp:txXfrm>
    </dsp:sp>
    <dsp:sp modelId="{97956ADE-FC24-4645-A638-04C69780E11F}">
      <dsp:nvSpPr>
        <dsp:cNvPr id="0" name=""/>
        <dsp:cNvSpPr/>
      </dsp:nvSpPr>
      <dsp:spPr>
        <a:xfrm>
          <a:off x="925519" y="4713309"/>
          <a:ext cx="4989241" cy="7480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dirty="0"/>
            <a:t>Širší rodina</a:t>
          </a:r>
          <a:endParaRPr lang="en-US" sz="2400" kern="1200" dirty="0"/>
        </a:p>
      </dsp:txBody>
      <dsp:txXfrm>
        <a:off x="962037" y="4749827"/>
        <a:ext cx="4916205" cy="6750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0.876"/>
    </inkml:context>
    <inkml:brush xml:id="br0">
      <inkml:brushProperty name="width" value="0.05" units="cm"/>
      <inkml:brushProperty name="height" value="0.05" units="cm"/>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7.241"/>
    </inkml:context>
    <inkml:brush xml:id="br0">
      <inkml:brushProperty name="width" value="0.05" units="cm"/>
      <inkml:brushProperty name="height" value="0.05" units="cm"/>
      <inkml:brushProperty name="color" value="#E71224"/>
    </inkml:brush>
  </inkml:definitions>
  <inkml:trace contextRef="#ctx0" brushRef="#br0">1 1 24575,'35'25'0,"26"28"0,-11-13 0,-9-6 0,3 2 0,-4-4 0,2-1 0,7 0 0,1 1 0,-2 4 0,1-2 0,1-4 0,-2-2 0,18 12 0,12 6 0,-14-10 0,-10-4 0,-5-3 0,-6-4 0,-5-3 0,-2-2 0,-5-2 0,-6-3 0,-3-5 0,-8-3 0,-5-3 0,-4-3 0,-4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9.164"/>
    </inkml:context>
    <inkml:brush xml:id="br0">
      <inkml:brushProperty name="width" value="0.05" units="cm"/>
      <inkml:brushProperty name="height" value="0.05" units="cm"/>
      <inkml:brushProperty name="color" value="#E71224"/>
    </inkml:brush>
  </inkml:definitions>
  <inkml:trace contextRef="#ctx0" brushRef="#br0">2770 0 24575,'-26'7'0,"-32"25"0,-9-1 0,6 1 0,-6 4 0,-5 1 0,-2 0 0,1 2 0,-4 2 0,8-2 0,-3 4 0,3-1-270,12-5 1,3 0 0,-1 2 269,-12 7 0,-2 3 0,2 0 0,8-4 0,2-1 0,1 0 0,2-2 0,1 1 0,1 0 0,-21 17 0,1-1 0,-7 4 0,3-3 99,19-14 1,0-1-100,-15 9 0,1-2 0,22-17 0,1-1 0,-11 7 0,0-1 0,7-7 0,1-2 0,7-4 0,2-1 609,-19 11-609,19-11 0,13-4 0,3-4 0,-3 1 0,-2 1 0,0-1 0,6-1 0,4-1 0,7-5 0,5-5 0,5-5 0,2-1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1.061"/>
    </inkml:context>
    <inkml:brush xml:id="br0">
      <inkml:brushProperty name="width" value="0.05" units="cm"/>
      <inkml:brushProperty name="height" value="0.05" units="cm"/>
      <inkml:brushProperty name="color" value="#E71224"/>
    </inkml:brush>
  </inkml:definitions>
  <inkml:trace contextRef="#ctx0" brushRef="#br0">1739 394 24575,'-21'0'0,"-22"-5"0,2-2 0,-46-15 0,1-5 0,29 9 0,-4-1 0,-4 1 0,-2-1 0,6 2 0,0-1 0,2 1 0,0-1 0,4 2 0,1 1 0,3 0 0,2 0 0,0 3 0,0 0 0,-41-5 0,11 4 0,6 6 0,9 0 0,6 2 0,10 0 0,8 1 0,9 1 0,4 1 0,11 2 0,-1-2 0,7 0 0,-5 0 0,-5-4 0,3 4 0,-6-3 0,11 3 0,-1 0 0,8-2 0,2 0 0,1-1 0,2 2 0,0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2.090"/>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0.777"/>
    </inkml:context>
    <inkml:brush xml:id="br0">
      <inkml:brushProperty name="width" value="0.05" units="cm"/>
      <inkml:brushProperty name="height" value="0.05" units="cm"/>
      <inkml:brushProperty name="color" value="#E71224"/>
    </inkml:brush>
  </inkml:definitions>
  <inkml:trace contextRef="#ctx0" brushRef="#br0">0 1438 24575,'0'-31'0,"0"-31"0,9-36 0,-2 36 0,3-4 0,8-17 0,3 1 0,-7 26 0,1 1 0,7-16 0,-1 4 0,4-10 0,5-16 0,-2 17 0,-4 8 0,-5 13 0,-2 17 0,-6 11 0,-2 11 0,-3 4 0,0 2 0,-2 2 0,-2 1 0,1 1 0,1-1 0,2-6 0,10-17 0,-4 3 0,9-19 0,-2 9 0,-7 10 0,-1 3 0,-11 23 0,0 10 0,0-4 0,0 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2.682"/>
    </inkml:context>
    <inkml:brush xml:id="br0">
      <inkml:brushProperty name="width" value="0.05" units="cm"/>
      <inkml:brushProperty name="height" value="0.05" units="cm"/>
      <inkml:brushProperty name="color" value="#E71224"/>
    </inkml:brush>
  </inkml:definitions>
  <inkml:trace contextRef="#ctx0" brushRef="#br0">841 1 24575,'0'16'0,"-4"20"0,0-6 0,-13 34 0,-11 2 0,1-1 0,-3 4 0,7-13 0,-1 2 0,-12 33 0,1 4 0,9-22 0,1 1 0,-6 19 0,-1 2 0,2-6 0,1-2 0,2-2 0,2-2 0,2-9 0,2-3 0,3-7 0,1-3 0,2-4 0,1-2 0,1-4 0,-1 0 0,-9 42 0,2-8 0,6-30 0,2-4 0,6-30 0,-2 5 0,0-1 0,-3 4 0,0 4 0,-3 4 0,0 4 0,-1 1 0,-2-2 0,3-7 0,5-6 0,0-6 0,5-2 0,1-3 0,-1-4 0,1-3 0,-1-5 0,1-2 0,0-2 0,3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5.095"/>
    </inkml:context>
    <inkml:brush xml:id="br0">
      <inkml:brushProperty name="width" value="0.05" units="cm"/>
      <inkml:brushProperty name="height" value="0.05" units="cm"/>
      <inkml:brushProperty name="color" value="#E71224"/>
    </inkml:brush>
  </inkml:definitions>
  <inkml:trace contextRef="#ctx0" brushRef="#br0">401 531 24575,'-4'-10'0,"-11"-13"0,9 11 0,-16-18 0,7 10 0,-6-8 0,-2-4 0,4 8 0,2 5 0,4 5 0,2 4 0,4-1 0,0 0 0,-2 1 0,0-4 0,-3 1 0,1-1 0,2 0 0,-3 1 0,0 0 0,0 1 0,1 4 0,0-1 0,1 1 0,1-3 0,1 3 0,1-5 0,0 5 0,-1-4 0,0 0 0,-3-2 0,4 2 0,-5-7 0,7 11 0,-3-8 0,4 10 0,0-2 0,1 2 0,2 2 0,1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6.30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0.30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2.322"/>
    </inkml:context>
    <inkml:brush xml:id="br0">
      <inkml:brushProperty name="width" value="0.05" units="cm"/>
      <inkml:brushProperty name="height" value="0.05" units="cm"/>
      <inkml:brushProperty name="color" value="#E71224"/>
    </inkml:brush>
  </inkml:definitions>
  <inkml:trace contextRef="#ctx0" brushRef="#br0">1357 1 24575,'-14'5'0,"-12"13"0,-8 9 0,-12 18 0,-13 17 0,-8 9 0,28-30 0,-1 2 0,-3 2 0,2-1 0,-16 23 0,16-21 0,3 0 0,3 2 0,3-4 0,0 0 0,3-3 0,-16 24 0,17-27 0,-5 7 0,3-5 0,4-5 0,4-6 0,5-4 0,8-14 0,1 1 0,6-10 0,0 2 0,2 2 0,0-2 0,-2 2 0,-5 2 0,-5 5 0,-6 3 0,-3 3 0,-3 2 0,1 1 0,4-1 0,0-1 0,6-2 0,-1 0 0,0-2 0,-3 3 0,4-6 0,-6 4 0,6-5 0,-4 5 0,1-1 0,-1 1 0,-2-1 0,2 0 0,-1-2 0,2 1 0,2-1 0,0-1 0,1-1 0,3-3 0,1-2 0,2-2 0,1-1 0,1 0 0,0-2 0,0-1 0,1-1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3.348"/>
    </inkml:context>
    <inkml:brush xml:id="br0">
      <inkml:brushProperty name="width" value="0.05" units="cm"/>
      <inkml:brushProperty name="height" value="0.05" units="cm"/>
    </inkml:brush>
  </inkml:definitions>
  <inkml:trace contextRef="#ctx0" brushRef="#br0">1 2778 24575,'22'-23'0,"11"-6"0,26-17 0,-18 16 0,3-1 0,6-3 0,2-2 0,8-5 0,3-1 0,0 2 0,2 0 0,-1 2 0,1 0 0,-1 3 0,-1 2 0,0 0 0,-1 1 0,-1 1 0,0 1 0,0 0 0,0 1 0,1-2 0,1 1 0,-1 0 0,0-1 0,0-1 0,0 0 0,-1 0 0,0 0 0,-1 1 0,0-1 0,0 0 0,1 1 0,-1 1 0,0 0 0,1 0 0,-1 0 0,2 0 0,0-1 0,-2 1 0,-1-1 0,0-1 0,-1-1 0,-2 1 0,-1 0 0,-2 1 0,0 1 0,0-1 0,1 0 0,0 1 0,-1 0 0,-1-1 0,1 1 0,-2 0 0,1 0 0,-2 1 0,-1 0 0,-1 1 0,-2 1 0,-2 0 0,-2 0 0,36-24 0,-9 6 0,-6 2 0,-5 7 0,-4 3 0,-4 1 0,-6 4 0,-1 1 0,-3 2 0,0 2 0,-1 1 0,-3 3 0,-3-1 0,-3 1 0,-2 0 0,1 0 0,0 0 0,0-1 0,-1 2 0,-1 1 0,-2 3 0,-7 3 0,3 1 0,-6 4 0,4-3 0,-1 0 0,0 0 0,1-2 0,-1 1 0,7-2 0,-6 2 0,11-3 0,-5 2 0,7-4 0,-3-1 0,-1 1 0,-3 1 0,-2 2 0,3 0 0,-2 2 0,-1 0 0,-2-1 0,-5 1 0,-3 2 0,-2 1 0,-2 1 0,0 1 0,-1-1 0,-3 0 0,-4 2 0,-1 2 0,0 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0.876"/>
    </inkml:context>
    <inkml:brush xml:id="br0">
      <inkml:brushProperty name="width" value="0.05" units="cm"/>
      <inkml:brushProperty name="height" value="0.05" units="cm"/>
    </inkml:brush>
  </inkml:definitions>
  <inkml:trace contextRef="#ctx0" brushRef="#br0">1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3.348"/>
    </inkml:context>
    <inkml:brush xml:id="br0">
      <inkml:brushProperty name="width" value="0.05" units="cm"/>
      <inkml:brushProperty name="height" value="0.05" units="cm"/>
    </inkml:brush>
  </inkml:definitions>
  <inkml:trace contextRef="#ctx0" brushRef="#br0">1 2778 24575,'22'-23'0,"11"-6"0,26-17 0,-18 16 0,3-1 0,6-3 0,2-2 0,8-5 0,3-1 0,0 2 0,2 0 0,-1 2 0,1 0 0,-1 3 0,-1 2 0,0 0 0,-1 1 0,-1 1 0,0 1 0,0 0 0,0 1 0,1-2 0,1 1 0,-1 0 0,0-1 0,0-1 0,0 0 0,-1 0 0,0 0 0,-1 1 0,0-1 0,0 0 0,1 1 0,-1 1 0,0 0 0,1 0 0,-1 0 0,2 0 0,0-1 0,-2 1 0,-1-1 0,0-1 0,-1-1 0,-2 1 0,-1 0 0,-2 1 0,0 1 0,0-1 0,1 0 0,0 1 0,-1 0 0,-1-1 0,1 1 0,-2 0 0,1 0 0,-2 1 0,-1 0 0,-1 1 0,-2 1 0,-2 0 0,-2 0 0,36-24 0,-9 6 0,-6 2 0,-5 7 0,-4 3 0,-4 1 0,-6 4 0,-1 1 0,-3 2 0,0 2 0,-1 1 0,-3 3 0,-3-1 0,-3 1 0,-2 0 0,1 0 0,0 0 0,0-1 0,-1 2 0,-1 1 0,-2 3 0,-7 3 0,3 1 0,-6 4 0,4-3 0,-1 0 0,0 0 0,1-2 0,-1 1 0,7-2 0,-6 2 0,11-3 0,-5 2 0,7-4 0,-3-1 0,-1 1 0,-3 1 0,-2 2 0,3 0 0,-2 2 0,-1 0 0,-2-1 0,-5 1 0,-3 2 0,-2 1 0,-2 1 0,0 1 0,-1-1 0,-3 0 0,-4 2 0,-1 2 0,0 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7.487"/>
    </inkml:context>
    <inkml:brush xml:id="br0">
      <inkml:brushProperty name="width" value="0.05" units="cm"/>
      <inkml:brushProperty name="height" value="0.05" units="cm"/>
      <inkml:brushProperty name="color" value="#E71224"/>
    </inkml:brush>
  </inkml:definitions>
  <inkml:trace contextRef="#ctx0" brushRef="#br0">44 637 24575,'0'-44'0,"-5"-32"0,4 23 0,-7-32 0,2 32 0,-4-21 0,3 6 0,0 13 0,7 12 0,0 15 0,0 1 0,0 11 0,0 7 0,0 5 0,0 3 0,0 14 0,0-8 0,0 9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9.325"/>
    </inkml:context>
    <inkml:brush xml:id="br0">
      <inkml:brushProperty name="width" value="0.05" units="cm"/>
      <inkml:brushProperty name="height" value="0.05" units="cm"/>
      <inkml:brushProperty name="color" value="#E71224"/>
    </inkml:brush>
  </inkml:definitions>
  <inkml:trace contextRef="#ctx0" brushRef="#br0">1 1 24575,'59'20'0,"-14"0"0,4 5 0,7 3 0,3 4 0,10 8 0,3 4 0,-15-8 0,1 1 0,-3-1 0,3 3 0,0 1 0,0-1 0,4 3 0,-5-2 0,-1 0 0,-2-1 0,12 8 0,1 1 0,-6-4 0,-2-2 0,-7-3 0,-1-1 0,-4-3 0,-1 0 0,-4-4 0,0-1 0,37 28 0,1-2 0,1 1 0,1-1 0,-5-4 0,-8-9 0,-16-9 0,-14-8 0,-12-8 0,-8-4 0,-1-1 0,-7-7 0,-2 0 0,-8-6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1.301"/>
    </inkml:context>
    <inkml:brush xml:id="br0">
      <inkml:brushProperty name="width" value="0.05" units="cm"/>
      <inkml:brushProperty name="height" value="0.05" units="cm"/>
      <inkml:brushProperty name="color" value="#E71224"/>
    </inkml:brush>
  </inkml:definitions>
  <inkml:trace contextRef="#ctx0" brushRef="#br0">1 1 24575,'11'25'0,"36"47"0,-7-4 0,0-8 0,6 6 0,-1 5 0,1 0 0,-5-12 0,3 3 0,4 5 0,4 6 0,-4-7 0,-3-8 0,0 0 0,5 6 0,6 6 0,-4-4 0,5 4 0,-2 0 0,-11-15 0,1 3 0,-1-2 0,16 18 0,0-3 0,-6-5 0,0-2 0,0-3 0,-1-2 0,-3-7 0,-1-2 0,-2-4 0,0-2 0,0-1 0,-1 0 0,0-1 0,0 1 0,2 0 0,0 1 0,-1 0 0,0 1 0,0 0 0,-1 0 0,-1-3 0,-2 1 0,-4-5 0,-3-1 0,27 25 0,-14-14 0,-10-9 0,-4-6 0,-1-1 0,-2-2 0,0 2 0,-3 3 0,-2 0 0,0-1 0,-3-3 0,-2-3 0,-3 1 0,-2 3 0,-2-1 0,-2 1 0,-1-5 0,-2-6 0,-5-9 0,-1-6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3.407"/>
    </inkml:context>
    <inkml:brush xml:id="br0">
      <inkml:brushProperty name="width" value="0.05" units="cm"/>
      <inkml:brushProperty name="height" value="0.05" units="cm"/>
      <inkml:brushProperty name="color" value="#E71224"/>
    </inkml:brush>
  </inkml:definitions>
  <inkml:trace contextRef="#ctx0" brushRef="#br0">939 1 24575,'-25'86'0,"-1"-18"0,-2 2 0,10-16 0,-1 1 0,-14 27 0,-3 4 0,0 0 0,1-4 0,11-20 0,-1 2 0,-6 11 0,-4 7 0,6-13 0,-2 14 0,4-11 0,-1-2 0,-2-4 0,-4 2 0,6-22 0,2-11 0,0 1 0,0 0 0,-1 4 0,2 0 0,-2 3 0,-1 4 0,-1 4 0,-4 7 0,1-1 0,3-4 0,6-9 0,7-13 0,8-13 0,2-8 0,6-9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56.157"/>
    </inkml:context>
    <inkml:brush xml:id="br0">
      <inkml:brushProperty name="width" value="0.05" units="cm"/>
      <inkml:brushProperty name="height" value="0.05" units="cm"/>
    </inkml:brush>
  </inkml:definitions>
  <inkml:trace contextRef="#ctx0" brushRef="#br0">1 1 24575,'44'1'0,"38"10"0,-18 1 0,7 4 0,19 4 0,4 4-446,-26-6 1,2 2 0,0-1 445,5 2 0,0 1 0,0 0 0,-2 0 0,0 0 0,-1 2 0,-2-2 0,0 2 0,0 1 0,10 5 0,0 3 0,-4-3 0,3 1 0,-2 1 36,-5-2 1,3 2 0,-6-1-37,0-1 0,-1 1 0,19 8 0,3 2 0,-4-2 0,0 1 0,-2-2 0,0 0 0,0 1 0,0 0 0,-1-2 0,-1 1 0,-1-1 0,0 1 0,-4-1 0,0 0 0,9 2 0,-2-2 149,-25-10 1,-2-2-150,20 6 0,-2-3 0,-25-9 0,-1-2 0,12 5 0,0 2 335,-4-2 1,-2 1-336,-3-2 0,-2 1 256,40 21-256,-12-6 0,-11-4 0,-5-3 0,-4-1 0,-1-2 0,0 1 0,-1 4 0,2 0 0,0 3 0,-1 0 0,1-1 0,-5 0 0,-3-6 0,-7-3 0,-10-5 0,-6-5 0,-5-3 0,-2-2 0,-2-3 0,-7-2 0,1-3 0,-7-2 0,-2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2:22.900"/>
    </inkml:context>
    <inkml:brush xml:id="br0">
      <inkml:brushProperty name="width" value="0.05" units="cm"/>
      <inkml:brushProperty name="height" value="0.05" units="cm"/>
    </inkml:brush>
  </inkml:definitions>
  <inkml:trace contextRef="#ctx0" brushRef="#br0">0 1 24575,'62'13'0,"17"18"0,-23-6 0,4 3 0,7 6 0,6 4 0,-4-4 0,6 2 0,-5-4 0,5 3 0,1-2 0,-1-2 0,7 2 0,-5-4 0,2-1 0,-1-1 0,-12-3 0,2 1 0,2 2 0,6 2 0,2 2 0,-4-1 0,8 3 0,-1 1 0,-12-4 0,3 0 0,-6-2 0,-1-2 0,-2-1 0,10 5 0,-1-1 0,-13-4 0,-3-2 0,30 14 0,-19-3 0,-16-6 0,-11-4 0,-10-3 0,-4-6 0,-8-4 0,2-2 0,0 1 0,8 3 0,7 2 0,9 3 0,5 3 0,6 0 0,1 0 0,-4 0 0,-8 0 0,-11-6 0,-10-5 0,-10-5 0,-3-3 0,-8-1 0,0-1 0,-2-2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5.602"/>
    </inkml:context>
    <inkml:brush xml:id="br0">
      <inkml:brushProperty name="width" value="0.05" units="cm"/>
      <inkml:brushProperty name="height" value="0.05" units="cm"/>
      <inkml:brushProperty name="color" value="#E71224"/>
    </inkml:brush>
  </inkml:definitions>
  <inkml:trace contextRef="#ctx0" brushRef="#br0">0 236 24575,'15'0'0,"11"-7"0,15-9 0,11-10 0,8-4 0,2 2 0,-1 4 0,-4 5 0,-8 3 0,-9 4 0,-8 3 0,-4 2 0,-3 1 0,0 0 0,0 1 0,-1-1 0,-2 1 0,-3 2 0,-2 1 0,1-2 0,-7 3 0,1-2 0,-6 3 0,0 0 0,-2 0 0,-3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7.241"/>
    </inkml:context>
    <inkml:brush xml:id="br0">
      <inkml:brushProperty name="width" value="0.05" units="cm"/>
      <inkml:brushProperty name="height" value="0.05" units="cm"/>
      <inkml:brushProperty name="color" value="#E71224"/>
    </inkml:brush>
  </inkml:definitions>
  <inkml:trace contextRef="#ctx0" brushRef="#br0">1 1 24575,'35'25'0,"26"28"0,-11-13 0,-9-6 0,3 2 0,-4-4 0,2-1 0,7 0 0,1 1 0,-2 4 0,1-2 0,1-4 0,-2-2 0,18 12 0,12 6 0,-14-10 0,-10-4 0,-5-3 0,-6-4 0,-5-3 0,-2-2 0,-5-2 0,-6-3 0,-3-5 0,-8-3 0,-5-3 0,-4-3 0,-4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7.487"/>
    </inkml:context>
    <inkml:brush xml:id="br0">
      <inkml:brushProperty name="width" value="0.05" units="cm"/>
      <inkml:brushProperty name="height" value="0.05" units="cm"/>
      <inkml:brushProperty name="color" value="#E71224"/>
    </inkml:brush>
  </inkml:definitions>
  <inkml:trace contextRef="#ctx0" brushRef="#br0">44 637 24575,'0'-44'0,"-5"-32"0,4 23 0,-7-32 0,2 32 0,-4-21 0,3 6 0,0 13 0,7 12 0,0 15 0,0 1 0,0 11 0,0 7 0,0 5 0,0 3 0,0 14 0,0-8 0,0 9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9.164"/>
    </inkml:context>
    <inkml:brush xml:id="br0">
      <inkml:brushProperty name="width" value="0.05" units="cm"/>
      <inkml:brushProperty name="height" value="0.05" units="cm"/>
      <inkml:brushProperty name="color" value="#E71224"/>
    </inkml:brush>
  </inkml:definitions>
  <inkml:trace contextRef="#ctx0" brushRef="#br0">2770 0 24575,'-26'7'0,"-32"25"0,-9-1 0,6 1 0,-6 4 0,-5 1 0,-2 0 0,1 2 0,-4 2 0,8-2 0,-3 4 0,3-1-270,12-5 1,3 0 0,-1 2 269,-12 7 0,-2 3 0,2 0 0,8-4 0,2-1 0,1 0 0,2-2 0,1 1 0,1 0 0,-21 17 0,1-1 0,-7 4 0,3-3 99,19-14 1,0-1-100,-15 9 0,1-2 0,22-17 0,1-1 0,-11 7 0,0-1 0,7-7 0,1-2 0,7-4 0,2-1 609,-19 11-609,19-11 0,13-4 0,3-4 0,-3 1 0,-2 1 0,0-1 0,6-1 0,4-1 0,7-5 0,5-5 0,5-5 0,2-1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1.061"/>
    </inkml:context>
    <inkml:brush xml:id="br0">
      <inkml:brushProperty name="width" value="0.05" units="cm"/>
      <inkml:brushProperty name="height" value="0.05" units="cm"/>
      <inkml:brushProperty name="color" value="#E71224"/>
    </inkml:brush>
  </inkml:definitions>
  <inkml:trace contextRef="#ctx0" brushRef="#br0">1739 394 24575,'-21'0'0,"-22"-5"0,2-2 0,-46-15 0,1-5 0,29 9 0,-4-1 0,-4 1 0,-2-1 0,6 2 0,0-1 0,2 1 0,0-1 0,4 2 0,1 1 0,3 0 0,2 0 0,0 3 0,0 0 0,-41-5 0,11 4 0,6 6 0,9 0 0,6 2 0,10 0 0,8 1 0,9 1 0,4 1 0,11 2 0,-1-2 0,7 0 0,-5 0 0,-5-4 0,3 4 0,-6-3 0,11 3 0,-1 0 0,8-2 0,2 0 0,1-1 0,2 2 0,0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2.090"/>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0.777"/>
    </inkml:context>
    <inkml:brush xml:id="br0">
      <inkml:brushProperty name="width" value="0.05" units="cm"/>
      <inkml:brushProperty name="height" value="0.05" units="cm"/>
      <inkml:brushProperty name="color" value="#E71224"/>
    </inkml:brush>
  </inkml:definitions>
  <inkml:trace contextRef="#ctx0" brushRef="#br0">0 1438 24575,'0'-31'0,"0"-31"0,9-36 0,-2 36 0,3-4 0,8-17 0,3 1 0,-7 26 0,1 1 0,7-16 0,-1 4 0,4-10 0,5-16 0,-2 17 0,-4 8 0,-5 13 0,-2 17 0,-6 11 0,-2 11 0,-3 4 0,0 2 0,-2 2 0,-2 1 0,1 1 0,1-1 0,2-6 0,10-17 0,-4 3 0,9-19 0,-2 9 0,-7 10 0,-1 3 0,-11 23 0,0 10 0,0-4 0,0 7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2.682"/>
    </inkml:context>
    <inkml:brush xml:id="br0">
      <inkml:brushProperty name="width" value="0.05" units="cm"/>
      <inkml:brushProperty name="height" value="0.05" units="cm"/>
      <inkml:brushProperty name="color" value="#E71224"/>
    </inkml:brush>
  </inkml:definitions>
  <inkml:trace contextRef="#ctx0" brushRef="#br0">841 1 24575,'0'16'0,"-4"20"0,0-6 0,-13 34 0,-11 2 0,1-1 0,-3 4 0,7-13 0,-1 2 0,-12 33 0,1 4 0,9-22 0,1 1 0,-6 19 0,-1 2 0,2-6 0,1-2 0,2-2 0,2-2 0,2-9 0,2-3 0,3-7 0,1-3 0,2-4 0,1-2 0,1-4 0,-1 0 0,-9 42 0,2-8 0,6-30 0,2-4 0,6-30 0,-2 5 0,0-1 0,-3 4 0,0 4 0,-3 4 0,0 4 0,-1 1 0,-2-2 0,3-7 0,5-6 0,0-6 0,5-2 0,1-3 0,-1-4 0,1-3 0,-1-5 0,1-2 0,0-2 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5.095"/>
    </inkml:context>
    <inkml:brush xml:id="br0">
      <inkml:brushProperty name="width" value="0.05" units="cm"/>
      <inkml:brushProperty name="height" value="0.05" units="cm"/>
      <inkml:brushProperty name="color" value="#E71224"/>
    </inkml:brush>
  </inkml:definitions>
  <inkml:trace contextRef="#ctx0" brushRef="#br0">401 531 24575,'-4'-10'0,"-11"-13"0,9 11 0,-16-18 0,7 10 0,-6-8 0,-2-4 0,4 8 0,2 5 0,4 5 0,2 4 0,4-1 0,0 0 0,-2 1 0,0-4 0,-3 1 0,1-1 0,2 0 0,-3 1 0,0 0 0,0 1 0,1 4 0,0-1 0,1 1 0,1-3 0,1 3 0,1-5 0,0 5 0,-1-4 0,0 0 0,-3-2 0,4 2 0,-5-7 0,7 11 0,-3-8 0,4 10 0,0-2 0,1 2 0,2 2 0,1 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6.30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0.30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2.322"/>
    </inkml:context>
    <inkml:brush xml:id="br0">
      <inkml:brushProperty name="width" value="0.05" units="cm"/>
      <inkml:brushProperty name="height" value="0.05" units="cm"/>
      <inkml:brushProperty name="color" value="#E71224"/>
    </inkml:brush>
  </inkml:definitions>
  <inkml:trace contextRef="#ctx0" brushRef="#br0">1357 1 24575,'-14'5'0,"-12"13"0,-8 9 0,-12 18 0,-13 17 0,-8 9 0,28-30 0,-1 2 0,-3 2 0,2-1 0,-16 23 0,16-21 0,3 0 0,3 2 0,3-4 0,0 0 0,3-3 0,-16 24 0,17-27 0,-5 7 0,3-5 0,4-5 0,4-6 0,5-4 0,8-14 0,1 1 0,6-10 0,0 2 0,2 2 0,0-2 0,-2 2 0,-5 2 0,-5 5 0,-6 3 0,-3 3 0,-3 2 0,1 1 0,4-1 0,0-1 0,6-2 0,-1 0 0,0-2 0,-3 3 0,4-6 0,-6 4 0,6-5 0,-4 5 0,1-1 0,-1 1 0,-2-1 0,2 0 0,-1-2 0,2 1 0,2-1 0,0-1 0,1-1 0,3-3 0,1-2 0,2-2 0,1-1 0,1 0 0,0-2 0,0-1 0,1-1 0,3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0.876"/>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9.325"/>
    </inkml:context>
    <inkml:brush xml:id="br0">
      <inkml:brushProperty name="width" value="0.05" units="cm"/>
      <inkml:brushProperty name="height" value="0.05" units="cm"/>
      <inkml:brushProperty name="color" value="#E71224"/>
    </inkml:brush>
  </inkml:definitions>
  <inkml:trace contextRef="#ctx0" brushRef="#br0">1 1 24575,'59'20'0,"-14"0"0,4 5 0,7 3 0,3 4 0,10 8 0,3 4 0,-15-8 0,1 1 0,-3-1 0,3 3 0,0 1 0,0-1 0,4 3 0,-5-2 0,-1 0 0,-2-1 0,12 8 0,1 1 0,-6-4 0,-2-2 0,-7-3 0,-1-1 0,-4-3 0,-1 0 0,-4-4 0,0-1 0,37 28 0,1-2 0,1 1 0,1-1 0,-5-4 0,-8-9 0,-16-9 0,-14-8 0,-12-8 0,-8-4 0,-1-1 0,-7-7 0,-2 0 0,-8-6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3.348"/>
    </inkml:context>
    <inkml:brush xml:id="br0">
      <inkml:brushProperty name="width" value="0.05" units="cm"/>
      <inkml:brushProperty name="height" value="0.05" units="cm"/>
    </inkml:brush>
  </inkml:definitions>
  <inkml:trace contextRef="#ctx0" brushRef="#br0">1 2778 24575,'22'-23'0,"11"-6"0,26-17 0,-18 16 0,3-1 0,6-3 0,2-2 0,8-5 0,3-1 0,0 2 0,2 0 0,-1 2 0,1 0 0,-1 3 0,-1 2 0,0 0 0,-1 1 0,-1 1 0,0 1 0,0 0 0,0 1 0,1-2 0,1 1 0,-1 0 0,0-1 0,0-1 0,0 0 0,-1 0 0,0 0 0,-1 1 0,0-1 0,0 0 0,1 1 0,-1 1 0,0 0 0,1 0 0,-1 0 0,2 0 0,0-1 0,-2 1 0,-1-1 0,0-1 0,-1-1 0,-2 1 0,-1 0 0,-2 1 0,0 1 0,0-1 0,1 0 0,0 1 0,-1 0 0,-1-1 0,1 1 0,-2 0 0,1 0 0,-2 1 0,-1 0 0,-1 1 0,-2 1 0,-2 0 0,-2 0 0,36-24 0,-9 6 0,-6 2 0,-5 7 0,-4 3 0,-4 1 0,-6 4 0,-1 1 0,-3 2 0,0 2 0,-1 1 0,-3 3 0,-3-1 0,-3 1 0,-2 0 0,1 0 0,0 0 0,0-1 0,-1 2 0,-1 1 0,-2 3 0,-7 3 0,3 1 0,-6 4 0,4-3 0,-1 0 0,0 0 0,1-2 0,-1 1 0,7-2 0,-6 2 0,11-3 0,-5 2 0,7-4 0,-3-1 0,-1 1 0,-3 1 0,-2 2 0,3 0 0,-2 2 0,-1 0 0,-2-1 0,-5 1 0,-3 2 0,-2 1 0,-2 1 0,0 1 0,-1-1 0,-3 0 0,-4 2 0,-1 2 0,0 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7.487"/>
    </inkml:context>
    <inkml:brush xml:id="br0">
      <inkml:brushProperty name="width" value="0.05" units="cm"/>
      <inkml:brushProperty name="height" value="0.05" units="cm"/>
      <inkml:brushProperty name="color" value="#E71224"/>
    </inkml:brush>
  </inkml:definitions>
  <inkml:trace contextRef="#ctx0" brushRef="#br0">44 637 24575,'0'-44'0,"-5"-32"0,4 23 0,-7-32 0,2 32 0,-4-21 0,3 6 0,0 13 0,7 12 0,0 15 0,0 1 0,0 11 0,0 7 0,0 5 0,0 3 0,0 14 0,0-8 0,0 9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9.325"/>
    </inkml:context>
    <inkml:brush xml:id="br0">
      <inkml:brushProperty name="width" value="0.05" units="cm"/>
      <inkml:brushProperty name="height" value="0.05" units="cm"/>
      <inkml:brushProperty name="color" value="#E71224"/>
    </inkml:brush>
  </inkml:definitions>
  <inkml:trace contextRef="#ctx0" brushRef="#br0">1 1 24575,'59'20'0,"-14"0"0,4 5 0,7 3 0,3 4 0,10 8 0,3 4 0,-15-8 0,1 1 0,-3-1 0,3 3 0,0 1 0,0-1 0,4 3 0,-5-2 0,-1 0 0,-2-1 0,12 8 0,1 1 0,-6-4 0,-2-2 0,-7-3 0,-1-1 0,-4-3 0,-1 0 0,-4-4 0,0-1 0,37 28 0,1-2 0,1 1 0,1-1 0,-5-4 0,-8-9 0,-16-9 0,-14-8 0,-12-8 0,-8-4 0,-1-1 0,-7-7 0,-2 0 0,-8-6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1.301"/>
    </inkml:context>
    <inkml:brush xml:id="br0">
      <inkml:brushProperty name="width" value="0.05" units="cm"/>
      <inkml:brushProperty name="height" value="0.05" units="cm"/>
      <inkml:brushProperty name="color" value="#E71224"/>
    </inkml:brush>
  </inkml:definitions>
  <inkml:trace contextRef="#ctx0" brushRef="#br0">1 1 24575,'11'25'0,"36"47"0,-7-4 0,0-8 0,6 6 0,-1 5 0,1 0 0,-5-12 0,3 3 0,4 5 0,4 6 0,-4-7 0,-3-8 0,0 0 0,5 6 0,6 6 0,-4-4 0,5 4 0,-2 0 0,-11-15 0,1 3 0,-1-2 0,16 18 0,0-3 0,-6-5 0,0-2 0,0-3 0,-1-2 0,-3-7 0,-1-2 0,-2-4 0,0-2 0,0-1 0,-1 0 0,0-1 0,0 1 0,2 0 0,0 1 0,-1 0 0,0 1 0,0 0 0,-1 0 0,-1-3 0,-2 1 0,-4-5 0,-3-1 0,27 25 0,-14-14 0,-10-9 0,-4-6 0,-1-1 0,-2-2 0,0 2 0,-3 3 0,-2 0 0,0-1 0,-3-3 0,-2-3 0,-3 1 0,-2 3 0,-2-1 0,-2 1 0,-1-5 0,-2-6 0,-5-9 0,-1-6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3.407"/>
    </inkml:context>
    <inkml:brush xml:id="br0">
      <inkml:brushProperty name="width" value="0.05" units="cm"/>
      <inkml:brushProperty name="height" value="0.05" units="cm"/>
      <inkml:brushProperty name="color" value="#E71224"/>
    </inkml:brush>
  </inkml:definitions>
  <inkml:trace contextRef="#ctx0" brushRef="#br0">939 1 24575,'-25'86'0,"-1"-18"0,-2 2 0,10-16 0,-1 1 0,-14 27 0,-3 4 0,0 0 0,1-4 0,11-20 0,-1 2 0,-6 11 0,-4 7 0,6-13 0,-2 14 0,4-11 0,-1-2 0,-2-4 0,-4 2 0,6-22 0,2-11 0,0 1 0,0 0 0,-1 4 0,2 0 0,-2 3 0,-1 4 0,-1 4 0,-4 7 0,1-1 0,3-4 0,6-9 0,7-13 0,8-13 0,2-8 0,6-9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56.157"/>
    </inkml:context>
    <inkml:brush xml:id="br0">
      <inkml:brushProperty name="width" value="0.05" units="cm"/>
      <inkml:brushProperty name="height" value="0.05" units="cm"/>
    </inkml:brush>
  </inkml:definitions>
  <inkml:trace contextRef="#ctx0" brushRef="#br0">1 1 24575,'44'1'0,"38"10"0,-18 1 0,7 4 0,19 4 0,4 4-446,-26-6 1,2 2 0,0-1 445,5 2 0,0 1 0,0 0 0,-2 0 0,0 0 0,-1 2 0,-2-2 0,0 2 0,0 1 0,10 5 0,0 3 0,-4-3 0,3 1 0,-2 1 36,-5-2 1,3 2 0,-6-1-37,0-1 0,-1 1 0,19 8 0,3 2 0,-4-2 0,0 1 0,-2-2 0,0 0 0,0 1 0,0 0 0,-1-2 0,-1 1 0,-1-1 0,0 1 0,-4-1 0,0 0 0,9 2 0,-2-2 149,-25-10 1,-2-2-150,20 6 0,-2-3 0,-25-9 0,-1-2 0,12 5 0,0 2 335,-4-2 1,-2 1-336,-3-2 0,-2 1 256,40 21-256,-12-6 0,-11-4 0,-5-3 0,-4-1 0,-1-2 0,0 1 0,-1 4 0,2 0 0,0 3 0,-1 0 0,1-1 0,-5 0 0,-3-6 0,-7-3 0,-10-5 0,-6-5 0,-5-3 0,-2-2 0,-2-3 0,-7-2 0,1-3 0,-7-2 0,-2 0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2:22.900"/>
    </inkml:context>
    <inkml:brush xml:id="br0">
      <inkml:brushProperty name="width" value="0.05" units="cm"/>
      <inkml:brushProperty name="height" value="0.05" units="cm"/>
    </inkml:brush>
  </inkml:definitions>
  <inkml:trace contextRef="#ctx0" brushRef="#br0">0 1 24575,'62'13'0,"17"18"0,-23-6 0,4 3 0,7 6 0,6 4 0,-4-4 0,6 2 0,-5-4 0,5 3 0,1-2 0,-1-2 0,7 2 0,-5-4 0,2-1 0,-1-1 0,-12-3 0,2 1 0,2 2 0,6 2 0,2 2 0,-4-1 0,8 3 0,-1 1 0,-12-4 0,3 0 0,-6-2 0,-1-2 0,-2-1 0,10 5 0,-1-1 0,-13-4 0,-3-2 0,30 14 0,-19-3 0,-16-6 0,-11-4 0,-10-3 0,-4-6 0,-8-4 0,2-2 0,0 1 0,8 3 0,7 2 0,9 3 0,5 3 0,6 0 0,1 0 0,-4 0 0,-8 0 0,-11-6 0,-10-5 0,-10-5 0,-3-3 0,-8-1 0,0-1 0,-2-2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5.602"/>
    </inkml:context>
    <inkml:brush xml:id="br0">
      <inkml:brushProperty name="width" value="0.05" units="cm"/>
      <inkml:brushProperty name="height" value="0.05" units="cm"/>
      <inkml:brushProperty name="color" value="#E71224"/>
    </inkml:brush>
  </inkml:definitions>
  <inkml:trace contextRef="#ctx0" brushRef="#br0">0 236 24575,'15'0'0,"11"-7"0,15-9 0,11-10 0,8-4 0,2 2 0,-1 4 0,-4 5 0,-8 3 0,-9 4 0,-8 3 0,-4 2 0,-3 1 0,0 0 0,0 1 0,-1-1 0,-2 1 0,-3 2 0,-2 1 0,1-2 0,-7 3 0,1-2 0,-6 3 0,0 0 0,-2 0 0,-3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7.241"/>
    </inkml:context>
    <inkml:brush xml:id="br0">
      <inkml:brushProperty name="width" value="0.05" units="cm"/>
      <inkml:brushProperty name="height" value="0.05" units="cm"/>
      <inkml:brushProperty name="color" value="#E71224"/>
    </inkml:brush>
  </inkml:definitions>
  <inkml:trace contextRef="#ctx0" brushRef="#br0">1 1 24575,'35'25'0,"26"28"0,-11-13 0,-9-6 0,3 2 0,-4-4 0,2-1 0,7 0 0,1 1 0,-2 4 0,1-2 0,1-4 0,-2-2 0,18 12 0,12 6 0,-14-10 0,-10-4 0,-5-3 0,-6-4 0,-5-3 0,-2-2 0,-5-2 0,-6-3 0,-3-5 0,-8-3 0,-5-3 0,-4-3 0,-4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9.164"/>
    </inkml:context>
    <inkml:brush xml:id="br0">
      <inkml:brushProperty name="width" value="0.05" units="cm"/>
      <inkml:brushProperty name="height" value="0.05" units="cm"/>
      <inkml:brushProperty name="color" value="#E71224"/>
    </inkml:brush>
  </inkml:definitions>
  <inkml:trace contextRef="#ctx0" brushRef="#br0">2770 0 24575,'-26'7'0,"-32"25"0,-9-1 0,6 1 0,-6 4 0,-5 1 0,-2 0 0,1 2 0,-4 2 0,8-2 0,-3 4 0,3-1-270,12-5 1,3 0 0,-1 2 269,-12 7 0,-2 3 0,2 0 0,8-4 0,2-1 0,1 0 0,2-2 0,1 1 0,1 0 0,-21 17 0,1-1 0,-7 4 0,3-3 99,19-14 1,0-1-100,-15 9 0,1-2 0,22-17 0,1-1 0,-11 7 0,0-1 0,7-7 0,1-2 0,7-4 0,2-1 609,-19 11-609,19-11 0,13-4 0,3-4 0,-3 1 0,-2 1 0,0-1 0,6-1 0,4-1 0,7-5 0,5-5 0,5-5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1.301"/>
    </inkml:context>
    <inkml:brush xml:id="br0">
      <inkml:brushProperty name="width" value="0.05" units="cm"/>
      <inkml:brushProperty name="height" value="0.05" units="cm"/>
      <inkml:brushProperty name="color" value="#E71224"/>
    </inkml:brush>
  </inkml:definitions>
  <inkml:trace contextRef="#ctx0" brushRef="#br0">1 1 24575,'11'25'0,"36"47"0,-7-4 0,0-8 0,6 6 0,-1 5 0,1 0 0,-5-12 0,3 3 0,4 5 0,4 6 0,-4-7 0,-3-8 0,0 0 0,5 6 0,6 6 0,-4-4 0,5 4 0,-2 0 0,-11-15 0,1 3 0,-1-2 0,16 18 0,0-3 0,-6-5 0,0-2 0,0-3 0,-1-2 0,-3-7 0,-1-2 0,-2-4 0,0-2 0,0-1 0,-1 0 0,0-1 0,0 1 0,2 0 0,0 1 0,-1 0 0,0 1 0,0 0 0,-1 0 0,-1-3 0,-2 1 0,-4-5 0,-3-1 0,27 25 0,-14-14 0,-10-9 0,-4-6 0,-1-1 0,-2-2 0,0 2 0,-3 3 0,-2 0 0,0-1 0,-3-3 0,-2-3 0,-3 1 0,-2 3 0,-2-1 0,-2 1 0,-1-5 0,-2-6 0,-5-9 0,-1-6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1.061"/>
    </inkml:context>
    <inkml:brush xml:id="br0">
      <inkml:brushProperty name="width" value="0.05" units="cm"/>
      <inkml:brushProperty name="height" value="0.05" units="cm"/>
      <inkml:brushProperty name="color" value="#E71224"/>
    </inkml:brush>
  </inkml:definitions>
  <inkml:trace contextRef="#ctx0" brushRef="#br0">1739 394 24575,'-21'0'0,"-22"-5"0,2-2 0,-46-15 0,1-5 0,29 9 0,-4-1 0,-4 1 0,-2-1 0,6 2 0,0-1 0,2 1 0,0-1 0,4 2 0,1 1 0,3 0 0,2 0 0,0 3 0,0 0 0,-41-5 0,11 4 0,6 6 0,9 0 0,6 2 0,10 0 0,8 1 0,9 1 0,4 1 0,11 2 0,-1-2 0,7 0 0,-5 0 0,-5-4 0,3 4 0,-6-3 0,11 3 0,-1 0 0,8-2 0,2 0 0,1-1 0,2 2 0,0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2.090"/>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0.777"/>
    </inkml:context>
    <inkml:brush xml:id="br0">
      <inkml:brushProperty name="width" value="0.05" units="cm"/>
      <inkml:brushProperty name="height" value="0.05" units="cm"/>
      <inkml:brushProperty name="color" value="#E71224"/>
    </inkml:brush>
  </inkml:definitions>
  <inkml:trace contextRef="#ctx0" brushRef="#br0">0 1438 24575,'0'-31'0,"0"-31"0,9-36 0,-2 36 0,3-4 0,8-17 0,3 1 0,-7 26 0,1 1 0,7-16 0,-1 4 0,4-10 0,5-16 0,-2 17 0,-4 8 0,-5 13 0,-2 17 0,-6 11 0,-2 11 0,-3 4 0,0 2 0,-2 2 0,-2 1 0,1 1 0,1-1 0,2-6 0,10-17 0,-4 3 0,9-19 0,-2 9 0,-7 10 0,-1 3 0,-11 23 0,0 10 0,0-4 0,0 7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2.682"/>
    </inkml:context>
    <inkml:brush xml:id="br0">
      <inkml:brushProperty name="width" value="0.05" units="cm"/>
      <inkml:brushProperty name="height" value="0.05" units="cm"/>
      <inkml:brushProperty name="color" value="#E71224"/>
    </inkml:brush>
  </inkml:definitions>
  <inkml:trace contextRef="#ctx0" brushRef="#br0">841 1 24575,'0'16'0,"-4"20"0,0-6 0,-13 34 0,-11 2 0,1-1 0,-3 4 0,7-13 0,-1 2 0,-12 33 0,1 4 0,9-22 0,1 1 0,-6 19 0,-1 2 0,2-6 0,1-2 0,2-2 0,2-2 0,2-9 0,2-3 0,3-7 0,1-3 0,2-4 0,1-2 0,1-4 0,-1 0 0,-9 42 0,2-8 0,6-30 0,2-4 0,6-30 0,-2 5 0,0-1 0,-3 4 0,0 4 0,-3 4 0,0 4 0,-1 1 0,-2-2 0,3-7 0,5-6 0,0-6 0,5-2 0,1-3 0,-1-4 0,1-3 0,-1-5 0,1-2 0,0-2 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5.095"/>
    </inkml:context>
    <inkml:brush xml:id="br0">
      <inkml:brushProperty name="width" value="0.05" units="cm"/>
      <inkml:brushProperty name="height" value="0.05" units="cm"/>
      <inkml:brushProperty name="color" value="#E71224"/>
    </inkml:brush>
  </inkml:definitions>
  <inkml:trace contextRef="#ctx0" brushRef="#br0">401 531 24575,'-4'-10'0,"-11"-13"0,9 11 0,-16-18 0,7 10 0,-6-8 0,-2-4 0,4 8 0,2 5 0,4 5 0,2 4 0,4-1 0,0 0 0,-2 1 0,0-4 0,-3 1 0,1-1 0,2 0 0,-3 1 0,0 0 0,0 1 0,1 4 0,0-1 0,1 1 0,1-3 0,1 3 0,1-5 0,0 5 0,-1-4 0,0 0 0,-3-2 0,4 2 0,-5-7 0,7 11 0,-3-8 0,4 10 0,0-2 0,1 2 0,2 2 0,1 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6.30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0.30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2.322"/>
    </inkml:context>
    <inkml:brush xml:id="br0">
      <inkml:brushProperty name="width" value="0.05" units="cm"/>
      <inkml:brushProperty name="height" value="0.05" units="cm"/>
      <inkml:brushProperty name="color" value="#E71224"/>
    </inkml:brush>
  </inkml:definitions>
  <inkml:trace contextRef="#ctx0" brushRef="#br0">1357 1 24575,'-14'5'0,"-12"13"0,-8 9 0,-12 18 0,-13 17 0,-8 9 0,28-30 0,-1 2 0,-3 2 0,2-1 0,-16 23 0,16-21 0,3 0 0,3 2 0,3-4 0,0 0 0,3-3 0,-16 24 0,17-27 0,-5 7 0,3-5 0,4-5 0,4-6 0,5-4 0,8-14 0,1 1 0,6-10 0,0 2 0,2 2 0,0-2 0,-2 2 0,-5 2 0,-5 5 0,-6 3 0,-3 3 0,-3 2 0,1 1 0,4-1 0,0-1 0,6-2 0,-1 0 0,0-2 0,-3 3 0,4-6 0,-6 4 0,6-5 0,-4 5 0,1-1 0,-1 1 0,-2-1 0,2 0 0,-1-2 0,2 1 0,2-1 0,0-1 0,1-1 0,3-3 0,1-2 0,2-2 0,1-1 0,1 0 0,0-2 0,0-1 0,1-1 0,3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0.876"/>
    </inkml:context>
    <inkml:brush xml:id="br0">
      <inkml:brushProperty name="width" value="0.05" units="cm"/>
      <inkml:brushProperty name="height" value="0.05" units="cm"/>
    </inkml:brush>
  </inkml:definitions>
  <inkml:trace contextRef="#ctx0" brushRef="#br0">1 1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3.348"/>
    </inkml:context>
    <inkml:brush xml:id="br0">
      <inkml:brushProperty name="width" value="0.05" units="cm"/>
      <inkml:brushProperty name="height" value="0.05" units="cm"/>
    </inkml:brush>
  </inkml:definitions>
  <inkml:trace contextRef="#ctx0" brushRef="#br0">1 2778 24575,'22'-23'0,"11"-6"0,26-17 0,-18 16 0,3-1 0,6-3 0,2-2 0,8-5 0,3-1 0,0 2 0,2 0 0,-1 2 0,1 0 0,-1 3 0,-1 2 0,0 0 0,-1 1 0,-1 1 0,0 1 0,0 0 0,0 1 0,1-2 0,1 1 0,-1 0 0,0-1 0,0-1 0,0 0 0,-1 0 0,0 0 0,-1 1 0,0-1 0,0 0 0,1 1 0,-1 1 0,0 0 0,1 0 0,-1 0 0,2 0 0,0-1 0,-2 1 0,-1-1 0,0-1 0,-1-1 0,-2 1 0,-1 0 0,-2 1 0,0 1 0,0-1 0,1 0 0,0 1 0,-1 0 0,-1-1 0,1 1 0,-2 0 0,1 0 0,-2 1 0,-1 0 0,-1 1 0,-2 1 0,-2 0 0,-2 0 0,36-24 0,-9 6 0,-6 2 0,-5 7 0,-4 3 0,-4 1 0,-6 4 0,-1 1 0,-3 2 0,0 2 0,-1 1 0,-3 3 0,-3-1 0,-3 1 0,-2 0 0,1 0 0,0 0 0,0-1 0,-1 2 0,-1 1 0,-2 3 0,-7 3 0,3 1 0,-6 4 0,4-3 0,-1 0 0,0 0 0,1-2 0,-1 1 0,7-2 0,-6 2 0,11-3 0,-5 2 0,7-4 0,-3-1 0,-1 1 0,-3 1 0,-2 2 0,3 0 0,-2 2 0,-1 0 0,-2-1 0,-5 1 0,-3 2 0,-2 1 0,-2 1 0,0 1 0,-1-1 0,-3 0 0,-4 2 0,-1 2 0,0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3.407"/>
    </inkml:context>
    <inkml:brush xml:id="br0">
      <inkml:brushProperty name="width" value="0.05" units="cm"/>
      <inkml:brushProperty name="height" value="0.05" units="cm"/>
      <inkml:brushProperty name="color" value="#E71224"/>
    </inkml:brush>
  </inkml:definitions>
  <inkml:trace contextRef="#ctx0" brushRef="#br0">939 1 24575,'-25'86'0,"-1"-18"0,-2 2 0,10-16 0,-1 1 0,-14 27 0,-3 4 0,0 0 0,1-4 0,11-20 0,-1 2 0,-6 11 0,-4 7 0,6-13 0,-2 14 0,4-11 0,-1-2 0,-2-4 0,-4 2 0,6-22 0,2-11 0,0 1 0,0 0 0,-1 4 0,2 0 0,-2 3 0,-1 4 0,-1 4 0,-4 7 0,1-1 0,3-4 0,6-9 0,7-13 0,8-13 0,2-8 0,6-9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7.487"/>
    </inkml:context>
    <inkml:brush xml:id="br0">
      <inkml:brushProperty name="width" value="0.05" units="cm"/>
      <inkml:brushProperty name="height" value="0.05" units="cm"/>
      <inkml:brushProperty name="color" value="#E71224"/>
    </inkml:brush>
  </inkml:definitions>
  <inkml:trace contextRef="#ctx0" brushRef="#br0">44 637 24575,'0'-44'0,"-5"-32"0,4 23 0,-7-32 0,2 32 0,-4-21 0,3 6 0,0 13 0,7 12 0,0 15 0,0 1 0,0 11 0,0 7 0,0 5 0,0 3 0,0 14 0,0-8 0,0 9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19.325"/>
    </inkml:context>
    <inkml:brush xml:id="br0">
      <inkml:brushProperty name="width" value="0.05" units="cm"/>
      <inkml:brushProperty name="height" value="0.05" units="cm"/>
      <inkml:brushProperty name="color" value="#E71224"/>
    </inkml:brush>
  </inkml:definitions>
  <inkml:trace contextRef="#ctx0" brushRef="#br0">1 1 24575,'59'20'0,"-14"0"0,4 5 0,7 3 0,3 4 0,10 8 0,3 4 0,-15-8 0,1 1 0,-3-1 0,3 3 0,0 1 0,0-1 0,4 3 0,-5-2 0,-1 0 0,-2-1 0,12 8 0,1 1 0,-6-4 0,-2-2 0,-7-3 0,-1-1 0,-4-3 0,-1 0 0,-4-4 0,0-1 0,37 28 0,1-2 0,1 1 0,1-1 0,-5-4 0,-8-9 0,-16-9 0,-14-8 0,-12-8 0,-8-4 0,-1-1 0,-7-7 0,-2 0 0,-8-6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1.301"/>
    </inkml:context>
    <inkml:brush xml:id="br0">
      <inkml:brushProperty name="width" value="0.05" units="cm"/>
      <inkml:brushProperty name="height" value="0.05" units="cm"/>
      <inkml:brushProperty name="color" value="#E71224"/>
    </inkml:brush>
  </inkml:definitions>
  <inkml:trace contextRef="#ctx0" brushRef="#br0">1 1 24575,'11'25'0,"36"47"0,-7-4 0,0-8 0,6 6 0,-1 5 0,1 0 0,-5-12 0,3 3 0,4 5 0,4 6 0,-4-7 0,-3-8 0,0 0 0,5 6 0,6 6 0,-4-4 0,5 4 0,-2 0 0,-11-15 0,1 3 0,-1-2 0,16 18 0,0-3 0,-6-5 0,0-2 0,0-3 0,-1-2 0,-3-7 0,-1-2 0,-2-4 0,0-2 0,0-1 0,-1 0 0,0-1 0,0 1 0,2 0 0,0 1 0,-1 0 0,0 1 0,0 0 0,-1 0 0,-1-3 0,-2 1 0,-4-5 0,-3-1 0,27 25 0,-14-14 0,-10-9 0,-4-6 0,-1-1 0,-2-2 0,0 2 0,-3 3 0,-2 0 0,0-1 0,-3-3 0,-2-3 0,-3 1 0,-2 3 0,-2-1 0,-2 1 0,-1-5 0,-2-6 0,-5-9 0,-1-6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23.407"/>
    </inkml:context>
    <inkml:brush xml:id="br0">
      <inkml:brushProperty name="width" value="0.05" units="cm"/>
      <inkml:brushProperty name="height" value="0.05" units="cm"/>
      <inkml:brushProperty name="color" value="#E71224"/>
    </inkml:brush>
  </inkml:definitions>
  <inkml:trace contextRef="#ctx0" brushRef="#br0">939 1 24575,'-25'86'0,"-1"-18"0,-2 2 0,10-16 0,-1 1 0,-14 27 0,-3 4 0,0 0 0,1-4 0,11-20 0,-1 2 0,-6 11 0,-4 7 0,6-13 0,-2 14 0,4-11 0,-1-2 0,-2-4 0,-4 2 0,6-22 0,2-11 0,0 1 0,0 0 0,-1 4 0,2 0 0,-2 3 0,-1 4 0,-1 4 0,-4 7 0,1-1 0,3-4 0,6-9 0,7-13 0,8-13 0,2-8 0,6-9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56.157"/>
    </inkml:context>
    <inkml:brush xml:id="br0">
      <inkml:brushProperty name="width" value="0.05" units="cm"/>
      <inkml:brushProperty name="height" value="0.05" units="cm"/>
    </inkml:brush>
  </inkml:definitions>
  <inkml:trace contextRef="#ctx0" brushRef="#br0">1 1 24575,'44'1'0,"38"10"0,-18 1 0,7 4 0,19 4 0,4 4-446,-26-6 1,2 2 0,0-1 445,5 2 0,0 1 0,0 0 0,-2 0 0,0 0 0,-1 2 0,-2-2 0,0 2 0,0 1 0,10 5 0,0 3 0,-4-3 0,3 1 0,-2 1 36,-5-2 1,3 2 0,-6-1-37,0-1 0,-1 1 0,19 8 0,3 2 0,-4-2 0,0 1 0,-2-2 0,0 0 0,0 1 0,0 0 0,-1-2 0,-1 1 0,-1-1 0,0 1 0,-4-1 0,0 0 0,9 2 0,-2-2 149,-25-10 1,-2-2-150,20 6 0,-2-3 0,-25-9 0,-1-2 0,12 5 0,0 2 335,-4-2 1,-2 1-336,-3-2 0,-2 1 256,40 21-256,-12-6 0,-11-4 0,-5-3 0,-4-1 0,-1-2 0,0 1 0,-1 4 0,2 0 0,0 3 0,-1 0 0,1-1 0,-5 0 0,-3-6 0,-7-3 0,-10-5 0,-6-5 0,-5-3 0,-2-2 0,-2-3 0,-7-2 0,1-3 0,-7-2 0,-2 0 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2:22.900"/>
    </inkml:context>
    <inkml:brush xml:id="br0">
      <inkml:brushProperty name="width" value="0.05" units="cm"/>
      <inkml:brushProperty name="height" value="0.05" units="cm"/>
    </inkml:brush>
  </inkml:definitions>
  <inkml:trace contextRef="#ctx0" brushRef="#br0">0 1 24575,'62'13'0,"17"18"0,-23-6 0,4 3 0,7 6 0,6 4 0,-4-4 0,6 2 0,-5-4 0,5 3 0,1-2 0,-1-2 0,7 2 0,-5-4 0,2-1 0,-1-1 0,-12-3 0,2 1 0,2 2 0,6 2 0,2 2 0,-4-1 0,8 3 0,-1 1 0,-12-4 0,3 0 0,-6-2 0,-1-2 0,-2-1 0,10 5 0,-1-1 0,-13-4 0,-3-2 0,30 14 0,-19-3 0,-16-6 0,-11-4 0,-10-3 0,-4-6 0,-8-4 0,2-2 0,0 1 0,8 3 0,7 2 0,9 3 0,5 3 0,6 0 0,1 0 0,-4 0 0,-8 0 0,-11-6 0,-10-5 0,-10-5 0,-3-3 0,-8-1 0,0-1 0,-2-2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5.602"/>
    </inkml:context>
    <inkml:brush xml:id="br0">
      <inkml:brushProperty name="width" value="0.05" units="cm"/>
      <inkml:brushProperty name="height" value="0.05" units="cm"/>
      <inkml:brushProperty name="color" value="#E71224"/>
    </inkml:brush>
  </inkml:definitions>
  <inkml:trace contextRef="#ctx0" brushRef="#br0">0 236 24575,'15'0'0,"11"-7"0,15-9 0,11-10 0,8-4 0,2 2 0,-1 4 0,-4 5 0,-8 3 0,-9 4 0,-8 3 0,-4 2 0,-3 1 0,0 0 0,0 1 0,-1-1 0,-2 1 0,-3 2 0,-2 1 0,1-2 0,-7 3 0,1-2 0,-6 3 0,0 0 0,-2 0 0,-3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7.241"/>
    </inkml:context>
    <inkml:brush xml:id="br0">
      <inkml:brushProperty name="width" value="0.05" units="cm"/>
      <inkml:brushProperty name="height" value="0.05" units="cm"/>
      <inkml:brushProperty name="color" value="#E71224"/>
    </inkml:brush>
  </inkml:definitions>
  <inkml:trace contextRef="#ctx0" brushRef="#br0">1 1 24575,'35'25'0,"26"28"0,-11-13 0,-9-6 0,3 2 0,-4-4 0,2-1 0,7 0 0,1 1 0,-2 4 0,1-2 0,1-4 0,-2-2 0,18 12 0,12 6 0,-14-10 0,-10-4 0,-5-3 0,-6-4 0,-5-3 0,-2-2 0,-5-2 0,-6-3 0,-3-5 0,-8-3 0,-5-3 0,-4-3 0,-4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9.164"/>
    </inkml:context>
    <inkml:brush xml:id="br0">
      <inkml:brushProperty name="width" value="0.05" units="cm"/>
      <inkml:brushProperty name="height" value="0.05" units="cm"/>
      <inkml:brushProperty name="color" value="#E71224"/>
    </inkml:brush>
  </inkml:definitions>
  <inkml:trace contextRef="#ctx0" brushRef="#br0">2770 0 24575,'-26'7'0,"-32"25"0,-9-1 0,6 1 0,-6 4 0,-5 1 0,-2 0 0,1 2 0,-4 2 0,8-2 0,-3 4 0,3-1-270,12-5 1,3 0 0,-1 2 269,-12 7 0,-2 3 0,2 0 0,8-4 0,2-1 0,1 0 0,2-2 0,1 1 0,1 0 0,-21 17 0,1-1 0,-7 4 0,3-3 99,19-14 1,0-1-100,-15 9 0,1-2 0,22-17 0,1-1 0,-11 7 0,0-1 0,7-7 0,1-2 0,7-4 0,2-1 609,-19 11-609,19-11 0,13-4 0,3-4 0,-3 1 0,-2 1 0,0-1 0,6-1 0,4-1 0,7-5 0,5-5 0,5-5 0,2-1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1.061"/>
    </inkml:context>
    <inkml:brush xml:id="br0">
      <inkml:brushProperty name="width" value="0.05" units="cm"/>
      <inkml:brushProperty name="height" value="0.05" units="cm"/>
      <inkml:brushProperty name="color" value="#E71224"/>
    </inkml:brush>
  </inkml:definitions>
  <inkml:trace contextRef="#ctx0" brushRef="#br0">1739 394 24575,'-21'0'0,"-22"-5"0,2-2 0,-46-15 0,1-5 0,29 9 0,-4-1 0,-4 1 0,-2-1 0,6 2 0,0-1 0,2 1 0,0-1 0,4 2 0,1 1 0,3 0 0,2 0 0,0 3 0,0 0 0,-41-5 0,11 4 0,6 6 0,9 0 0,6 2 0,10 0 0,8 1 0,9 1 0,4 1 0,11 2 0,-1-2 0,7 0 0,-5 0 0,-5-4 0,3 4 0,-6-3 0,11 3 0,-1 0 0,8-2 0,2 0 0,1-1 0,2 2 0,0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1:56.157"/>
    </inkml:context>
    <inkml:brush xml:id="br0">
      <inkml:brushProperty name="width" value="0.05" units="cm"/>
      <inkml:brushProperty name="height" value="0.05" units="cm"/>
    </inkml:brush>
  </inkml:definitions>
  <inkml:trace contextRef="#ctx0" brushRef="#br0">1 1 24575,'44'1'0,"38"10"0,-18 1 0,7 4 0,19 4 0,4 4-446,-26-6 1,2 2 0,0-1 445,5 2 0,0 1 0,0 0 0,-2 0 0,0 0 0,-1 2 0,-2-2 0,0 2 0,0 1 0,10 5 0,0 3 0,-4-3 0,3 1 0,-2 1 36,-5-2 1,3 2 0,-6-1-37,0-1 0,-1 1 0,19 8 0,3 2 0,-4-2 0,0 1 0,-2-2 0,0 0 0,0 1 0,0 0 0,-1-2 0,-1 1 0,-1-1 0,0 1 0,-4-1 0,0 0 0,9 2 0,-2-2 149,-25-10 1,-2-2-150,20 6 0,-2-3 0,-25-9 0,-1-2 0,12 5 0,0 2 335,-4-2 1,-2 1-336,-3-2 0,-2 1 256,40 21-256,-12-6 0,-11-4 0,-5-3 0,-4-1 0,-1-2 0,0 1 0,-1 4 0,2 0 0,0 3 0,-1 0 0,1-1 0,-5 0 0,-3-6 0,-7-3 0,-10-5 0,-6-5 0,-5-3 0,-2-2 0,-2-3 0,-7-2 0,1-3 0,-7-2 0,-2 0 0,-1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5:02.090"/>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0.777"/>
    </inkml:context>
    <inkml:brush xml:id="br0">
      <inkml:brushProperty name="width" value="0.05" units="cm"/>
      <inkml:brushProperty name="height" value="0.05" units="cm"/>
      <inkml:brushProperty name="color" value="#E71224"/>
    </inkml:brush>
  </inkml:definitions>
  <inkml:trace contextRef="#ctx0" brushRef="#br0">0 1438 24575,'0'-31'0,"0"-31"0,9-36 0,-2 36 0,3-4 0,8-17 0,3 1 0,-7 26 0,1 1 0,7-16 0,-1 4 0,4-10 0,5-16 0,-2 17 0,-4 8 0,-5 13 0,-2 17 0,-6 11 0,-2 11 0,-3 4 0,0 2 0,-2 2 0,-2 1 0,1 1 0,1-1 0,2-6 0,10-17 0,-4 3 0,9-19 0,-2 9 0,-7 10 0,-1 3 0,-11 23 0,0 10 0,0-4 0,0 7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2.682"/>
    </inkml:context>
    <inkml:brush xml:id="br0">
      <inkml:brushProperty name="width" value="0.05" units="cm"/>
      <inkml:brushProperty name="height" value="0.05" units="cm"/>
      <inkml:brushProperty name="color" value="#E71224"/>
    </inkml:brush>
  </inkml:definitions>
  <inkml:trace contextRef="#ctx0" brushRef="#br0">841 1 24575,'0'16'0,"-4"20"0,0-6 0,-13 34 0,-11 2 0,1-1 0,-3 4 0,7-13 0,-1 2 0,-12 33 0,1 4 0,9-22 0,1 1 0,-6 19 0,-1 2 0,2-6 0,1-2 0,2-2 0,2-2 0,2-9 0,2-3 0,3-7 0,1-3 0,2-4 0,1-2 0,1-4 0,-1 0 0,-9 42 0,2-8 0,6-30 0,2-4 0,6-30 0,-2 5 0,0-1 0,-3 4 0,0 4 0,-3 4 0,0 4 0,-1 1 0,-2-2 0,3-7 0,5-6 0,0-6 0,5-2 0,1-3 0,-1-4 0,1-3 0,-1-5 0,1-2 0,0-2 0,3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5.095"/>
    </inkml:context>
    <inkml:brush xml:id="br0">
      <inkml:brushProperty name="width" value="0.05" units="cm"/>
      <inkml:brushProperty name="height" value="0.05" units="cm"/>
      <inkml:brushProperty name="color" value="#E71224"/>
    </inkml:brush>
  </inkml:definitions>
  <inkml:trace contextRef="#ctx0" brushRef="#br0">401 531 24575,'-4'-10'0,"-11"-13"0,9 11 0,-16-18 0,7 10 0,-6-8 0,-2-4 0,4 8 0,2 5 0,4 5 0,2 4 0,4-1 0,0 0 0,-2 1 0,0-4 0,-3 1 0,1-1 0,2 0 0,-3 1 0,0 0 0,0 1 0,1 4 0,0-1 0,1 1 0,1-3 0,1 3 0,1-5 0,0 5 0,-1-4 0,0 0 0,-3-2 0,4 2 0,-5-7 0,7 11 0,-3-8 0,4 10 0,0-2 0,1 2 0,2 2 0,1 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6:26.30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0.30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7:12.322"/>
    </inkml:context>
    <inkml:brush xml:id="br0">
      <inkml:brushProperty name="width" value="0.05" units="cm"/>
      <inkml:brushProperty name="height" value="0.05" units="cm"/>
      <inkml:brushProperty name="color" value="#E71224"/>
    </inkml:brush>
  </inkml:definitions>
  <inkml:trace contextRef="#ctx0" brushRef="#br0">1357 1 24575,'-14'5'0,"-12"13"0,-8 9 0,-12 18 0,-13 17 0,-8 9 0,28-30 0,-1 2 0,-3 2 0,2-1 0,-16 23 0,16-21 0,3 0 0,3 2 0,3-4 0,0 0 0,3-3 0,-16 24 0,17-27 0,-5 7 0,3-5 0,4-5 0,4-6 0,5-4 0,8-14 0,1 1 0,6-10 0,0 2 0,2 2 0,0-2 0,-2 2 0,-5 2 0,-5 5 0,-6 3 0,-3 3 0,-3 2 0,1 1 0,4-1 0,0-1 0,6-2 0,-1 0 0,0-2 0,-3 3 0,4-6 0,-6 4 0,6-5 0,-4 5 0,1-1 0,-1 1 0,-2-1 0,2 0 0,-1-2 0,2 1 0,2-1 0,0-1 0,1-1 0,3-3 0,1-2 0,2-2 0,1-1 0,1 0 0,0-2 0,0-1 0,1-1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2:22.900"/>
    </inkml:context>
    <inkml:brush xml:id="br0">
      <inkml:brushProperty name="width" value="0.05" units="cm"/>
      <inkml:brushProperty name="height" value="0.05" units="cm"/>
    </inkml:brush>
  </inkml:definitions>
  <inkml:trace contextRef="#ctx0" brushRef="#br0">0 1 24575,'62'13'0,"17"18"0,-23-6 0,4 3 0,7 6 0,6 4 0,-4-4 0,6 2 0,-5-4 0,5 3 0,1-2 0,-1-2 0,7 2 0,-5-4 0,2-1 0,-1-1 0,-12-3 0,2 1 0,2 2 0,6 2 0,2 2 0,-4-1 0,8 3 0,-1 1 0,-12-4 0,3 0 0,-6-2 0,-1-2 0,-2-1 0,10 5 0,-1-1 0,-13-4 0,-3-2 0,30 14 0,-19-3 0,-16-6 0,-11-4 0,-10-3 0,-4-6 0,-8-4 0,2-2 0,0 1 0,8 3 0,7 2 0,9 3 0,5 3 0,6 0 0,1 0 0,-4 0 0,-8 0 0,-11-6 0,-10-5 0,-10-5 0,-3-3 0,-8-1 0,0-1 0,-2-2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0:44:55.602"/>
    </inkml:context>
    <inkml:brush xml:id="br0">
      <inkml:brushProperty name="width" value="0.05" units="cm"/>
      <inkml:brushProperty name="height" value="0.05" units="cm"/>
      <inkml:brushProperty name="color" value="#E71224"/>
    </inkml:brush>
  </inkml:definitions>
  <inkml:trace contextRef="#ctx0" brushRef="#br0">0 236 24575,'15'0'0,"11"-7"0,15-9 0,11-10 0,8-4 0,2 2 0,-1 4 0,-4 5 0,-8 3 0,-9 4 0,-8 3 0,-4 2 0,-3 1 0,0 0 0,0 1 0,-1-1 0,-2 1 0,-3 2 0,-2 1 0,1-2 0,-7 3 0,1-2 0,-6 3 0,0 0 0,-2 0 0,-3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20567D-006F-5940-9980-3DF98C1697D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E683A30-BABA-604A-A33B-4DD6CAC696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92AD717-5323-4A4F-B40F-ACAB350B01B0}"/>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5" name="Zástupný symbol pro zápatí 4">
            <a:extLst>
              <a:ext uri="{FF2B5EF4-FFF2-40B4-BE49-F238E27FC236}">
                <a16:creationId xmlns:a16="http://schemas.microsoft.com/office/drawing/2014/main" id="{BAB5701F-E3EE-C344-9FF9-88968F90F2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1922C7E-057D-614C-80DA-B43A004FEDDB}"/>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875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68284-5B4B-B048-84E0-D5DF4C0AEAC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0D01A0A-849C-A542-9178-5293A3EA6B4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049BE3C-8030-D748-95F0-E26C8E269B17}"/>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5" name="Zástupný symbol pro zápatí 4">
            <a:extLst>
              <a:ext uri="{FF2B5EF4-FFF2-40B4-BE49-F238E27FC236}">
                <a16:creationId xmlns:a16="http://schemas.microsoft.com/office/drawing/2014/main" id="{0351B2E9-922D-EB40-A9C6-AD6B3B8A1A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B0C84E8-9478-6A49-9A1B-16B430412DF9}"/>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263308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070AF86-34BE-CF48-A690-C4E954CEB9E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40A8D1E-83EA-1945-AED4-1733C8B68B2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1F64AC5-208E-B94B-BD17-4FFFFD99689C}"/>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5" name="Zástupný symbol pro zápatí 4">
            <a:extLst>
              <a:ext uri="{FF2B5EF4-FFF2-40B4-BE49-F238E27FC236}">
                <a16:creationId xmlns:a16="http://schemas.microsoft.com/office/drawing/2014/main" id="{91E990E5-1359-564C-A53C-E48CFE12BCB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023DED5-158F-B446-A149-828A3E478DE5}"/>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302152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361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D02E1-ADC1-3541-8E6A-ECAFFFA0147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BF487D3-7999-CC45-867A-4AE303C5345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8E04A0-FBA6-4543-8F80-010B89590066}"/>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5" name="Zástupný symbol pro zápatí 4">
            <a:extLst>
              <a:ext uri="{FF2B5EF4-FFF2-40B4-BE49-F238E27FC236}">
                <a16:creationId xmlns:a16="http://schemas.microsoft.com/office/drawing/2014/main" id="{8CA6EEF5-0F09-0141-8B59-A93013B964D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9D31ED-655E-6349-BF72-B3356AA0E700}"/>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328299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56993-5A42-CF4B-B5D9-65FBE17404E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EE65AA3-BAAF-494F-BB0B-92B4606F3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041C49A-118A-D14D-A2F7-6C4821E0032D}"/>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5" name="Zástupný symbol pro zápatí 4">
            <a:extLst>
              <a:ext uri="{FF2B5EF4-FFF2-40B4-BE49-F238E27FC236}">
                <a16:creationId xmlns:a16="http://schemas.microsoft.com/office/drawing/2014/main" id="{7535FBC5-D88B-3543-B42C-D4660F99F33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C5C847-18B9-1A46-BC1C-E14DE7B89AC1}"/>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375819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27F60-BA47-9245-AF92-4D97FAE7E1C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5AE2B11-335B-C246-B84A-B3520F2B18F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EDB11D1-3F78-1844-BC4B-FE4D88C757B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4A08EE5-AD7B-9B42-BAC3-9943DEE3E56A}"/>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6" name="Zástupný symbol pro zápatí 5">
            <a:extLst>
              <a:ext uri="{FF2B5EF4-FFF2-40B4-BE49-F238E27FC236}">
                <a16:creationId xmlns:a16="http://schemas.microsoft.com/office/drawing/2014/main" id="{A660E449-DFA6-4F4C-9F47-3DAE861649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B5CD3F0-5665-3540-8E48-12511A420321}"/>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210863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CB2B07-21AD-4847-9E69-01754924957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FC047F8-6100-4A40-8A46-AB4F82598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7F97178-80C9-304E-B447-24806E4BBCC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CBAEA62-132F-5446-989D-ED824C8EF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B40C760-AFB2-BC42-AB7E-ED79C509245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C60DAAE-85B9-7742-814E-9F83921A274A}"/>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8" name="Zástupný symbol pro zápatí 7">
            <a:extLst>
              <a:ext uri="{FF2B5EF4-FFF2-40B4-BE49-F238E27FC236}">
                <a16:creationId xmlns:a16="http://schemas.microsoft.com/office/drawing/2014/main" id="{09D57E2E-2263-3546-91CE-F12098BD8DF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6625A2C-40D0-1B47-884B-33AFC37DACB1}"/>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195283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52DB3-4010-4840-BCC5-1FA2FC84C82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2966C59-329D-B647-8FD1-F1652EA026BD}"/>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4" name="Zástupný symbol pro zápatí 3">
            <a:extLst>
              <a:ext uri="{FF2B5EF4-FFF2-40B4-BE49-F238E27FC236}">
                <a16:creationId xmlns:a16="http://schemas.microsoft.com/office/drawing/2014/main" id="{D76D6962-65FE-A145-96D8-B7D89F6D351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34D6534-5A2F-C044-A306-F7D5E9D77D91}"/>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393619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AEA71E5-7CAC-9844-A51A-DFA1FCEBBE83}"/>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3" name="Zástupný symbol pro zápatí 2">
            <a:extLst>
              <a:ext uri="{FF2B5EF4-FFF2-40B4-BE49-F238E27FC236}">
                <a16:creationId xmlns:a16="http://schemas.microsoft.com/office/drawing/2014/main" id="{965B5D9A-C46A-0A41-962B-BC7A62C2CD0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E1613BE-F5F7-A542-9705-51A6AB98D4E9}"/>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312895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B5C050-FF17-1F4B-A902-9D974102BB2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ED98AB8-5D11-2547-AC14-34CF5F48E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E0E184C-51B2-7746-A032-BD943611A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655D508-A719-D745-B81C-907F8F04E8DE}"/>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6" name="Zástupný symbol pro zápatí 5">
            <a:extLst>
              <a:ext uri="{FF2B5EF4-FFF2-40B4-BE49-F238E27FC236}">
                <a16:creationId xmlns:a16="http://schemas.microsoft.com/office/drawing/2014/main" id="{ABA23DD9-84E4-CC47-8FB1-ADC263225E3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BD9C7C9-1B71-A84B-93CC-61D187D36906}"/>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360100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25854-FCCB-804D-B6C9-C6D1A7E610C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E6FE4D2-FDF0-D848-88A9-835E68113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AA23315-C54F-4E4C-A89A-2B778A722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2B82981-49CA-C146-B8A4-C8EBD7C1299A}"/>
              </a:ext>
            </a:extLst>
          </p:cNvPr>
          <p:cNvSpPr>
            <a:spLocks noGrp="1"/>
          </p:cNvSpPr>
          <p:nvPr>
            <p:ph type="dt" sz="half" idx="10"/>
          </p:nvPr>
        </p:nvSpPr>
        <p:spPr/>
        <p:txBody>
          <a:bodyPr/>
          <a:lstStyle/>
          <a:p>
            <a:fld id="{3FD787F0-A671-1247-8B82-AEC357500C99}" type="datetimeFigureOut">
              <a:rPr lang="cs-CZ" smtClean="0"/>
              <a:t>23.03.2023</a:t>
            </a:fld>
            <a:endParaRPr lang="cs-CZ"/>
          </a:p>
        </p:txBody>
      </p:sp>
      <p:sp>
        <p:nvSpPr>
          <p:cNvPr id="6" name="Zástupný symbol pro zápatí 5">
            <a:extLst>
              <a:ext uri="{FF2B5EF4-FFF2-40B4-BE49-F238E27FC236}">
                <a16:creationId xmlns:a16="http://schemas.microsoft.com/office/drawing/2014/main" id="{C509E195-B1A3-D24C-82E5-7C625939DE8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6D084E-A3CF-794C-B334-CFA4A898DF55}"/>
              </a:ext>
            </a:extLst>
          </p:cNvPr>
          <p:cNvSpPr>
            <a:spLocks noGrp="1"/>
          </p:cNvSpPr>
          <p:nvPr>
            <p:ph type="sldNum" sz="quarter" idx="12"/>
          </p:nvPr>
        </p:nvSpPr>
        <p:spPr/>
        <p:txBody>
          <a:bodyPr/>
          <a:lstStyle/>
          <a:p>
            <a:fld id="{584EB581-193B-514B-9260-B16F70AA6036}" type="slidenum">
              <a:rPr lang="cs-CZ" smtClean="0"/>
              <a:t>‹#›</a:t>
            </a:fld>
            <a:endParaRPr lang="cs-CZ"/>
          </a:p>
        </p:txBody>
      </p:sp>
    </p:spTree>
    <p:extLst>
      <p:ext uri="{BB962C8B-B14F-4D97-AF65-F5344CB8AC3E}">
        <p14:creationId xmlns:p14="http://schemas.microsoft.com/office/powerpoint/2010/main" val="279265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8B96C04-A439-3248-B3E4-B9352E324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3FFCFCB-F0FC-3849-BF1E-8D483CEF1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8439A2-A0A9-B540-92CC-A5F51FE2B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787F0-A671-1247-8B82-AEC357500C99}" type="datetimeFigureOut">
              <a:rPr lang="cs-CZ" smtClean="0"/>
              <a:t>23.03.2023</a:t>
            </a:fld>
            <a:endParaRPr lang="cs-CZ"/>
          </a:p>
        </p:txBody>
      </p:sp>
      <p:sp>
        <p:nvSpPr>
          <p:cNvPr id="5" name="Zástupný symbol pro zápatí 4">
            <a:extLst>
              <a:ext uri="{FF2B5EF4-FFF2-40B4-BE49-F238E27FC236}">
                <a16:creationId xmlns:a16="http://schemas.microsoft.com/office/drawing/2014/main" id="{D7DC318E-D659-AA46-8948-7457337E5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CC163BF-8C02-B04F-A3EE-30834F4A0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EB581-193B-514B-9260-B16F70AA6036}" type="slidenum">
              <a:rPr lang="cs-CZ" smtClean="0"/>
              <a:t>‹#›</a:t>
            </a:fld>
            <a:endParaRPr lang="cs-CZ"/>
          </a:p>
        </p:txBody>
      </p:sp>
    </p:spTree>
    <p:extLst>
      <p:ext uri="{BB962C8B-B14F-4D97-AF65-F5344CB8AC3E}">
        <p14:creationId xmlns:p14="http://schemas.microsoft.com/office/powerpoint/2010/main" val="360362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customXml" Target="../ink/ink66.xml"/><Relationship Id="rId26" Type="http://schemas.openxmlformats.org/officeDocument/2006/relationships/customXml" Target="../ink/ink70.xml"/><Relationship Id="rId21" Type="http://schemas.openxmlformats.org/officeDocument/2006/relationships/image" Target="NULL"/><Relationship Id="rId34" Type="http://schemas.openxmlformats.org/officeDocument/2006/relationships/customXml" Target="../ink/ink74.xml"/><Relationship Id="rId7" Type="http://schemas.openxmlformats.org/officeDocument/2006/relationships/image" Target="NULL"/><Relationship Id="rId12" Type="http://schemas.openxmlformats.org/officeDocument/2006/relationships/customXml" Target="../ink/ink63.xm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customXml" Target="../ink/ink58.xml"/><Relationship Id="rId16" Type="http://schemas.openxmlformats.org/officeDocument/2006/relationships/customXml" Target="../ink/ink65.xml"/><Relationship Id="rId20" Type="http://schemas.openxmlformats.org/officeDocument/2006/relationships/customXml" Target="../ink/ink67.xml"/><Relationship Id="rId29"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60.xml"/><Relationship Id="rId11" Type="http://schemas.openxmlformats.org/officeDocument/2006/relationships/image" Target="NULL"/><Relationship Id="rId24" Type="http://schemas.openxmlformats.org/officeDocument/2006/relationships/customXml" Target="../ink/ink69.xml"/><Relationship Id="rId32" Type="http://schemas.openxmlformats.org/officeDocument/2006/relationships/customXml" Target="../ink/ink73.xml"/><Relationship Id="rId37"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customXml" Target="../ink/ink71.xml"/><Relationship Id="rId36" Type="http://schemas.openxmlformats.org/officeDocument/2006/relationships/customXml" Target="../ink/ink76.xml"/><Relationship Id="rId10" Type="http://schemas.openxmlformats.org/officeDocument/2006/relationships/customXml" Target="../ink/ink62.xml"/><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customXml" Target="../ink/ink59.xml"/><Relationship Id="rId9" Type="http://schemas.openxmlformats.org/officeDocument/2006/relationships/image" Target="NULL"/><Relationship Id="rId14" Type="http://schemas.openxmlformats.org/officeDocument/2006/relationships/customXml" Target="../ink/ink64.xml"/><Relationship Id="rId22" Type="http://schemas.openxmlformats.org/officeDocument/2006/relationships/customXml" Target="../ink/ink68.xml"/><Relationship Id="rId27" Type="http://schemas.openxmlformats.org/officeDocument/2006/relationships/image" Target="NULL"/><Relationship Id="rId30" Type="http://schemas.openxmlformats.org/officeDocument/2006/relationships/customXml" Target="../ink/ink72.xml"/><Relationship Id="rId35" Type="http://schemas.openxmlformats.org/officeDocument/2006/relationships/customXml" Target="../ink/ink75.xml"/><Relationship Id="rId8" Type="http://schemas.openxmlformats.org/officeDocument/2006/relationships/customXml" Target="../ink/ink61.xml"/><Relationship Id="rId3" Type="http://schemas.openxmlformats.org/officeDocument/2006/relationships/image" Target="NUL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cz/fvp/cz/ecpublikace" TargetMode="External"/><Relationship Id="rId2" Type="http://schemas.openxmlformats.org/officeDocument/2006/relationships/hyperlink" Target="https://www.wuw.pl/product-pol-17036-Child-protection-system-just-think-differently-Critical-analysis-of-selected-models-EBOOK.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zakony.centrum.cz/obcansky-zakonik-novy/cast-2-hlava-2-dil-2-oddil-9-paragraf-85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21" Type="http://schemas.openxmlformats.org/officeDocument/2006/relationships/image" Target="../media/image10.png"/><Relationship Id="rId34" Type="http://schemas.openxmlformats.org/officeDocument/2006/relationships/customXml" Target="../ink/ink17.xml"/><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7.png"/><Relationship Id="rId5" Type="http://schemas.openxmlformats.org/officeDocument/2006/relationships/image" Target="../media/image21.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9.xml"/><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4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customXml" Target="../ink/ink18.xml"/><Relationship Id="rId8" Type="http://schemas.openxmlformats.org/officeDocument/2006/relationships/customXml" Target="../ink/ink4.xml"/><Relationship Id="rId3" Type="http://schemas.openxmlformats.org/officeDocument/2006/relationships/image" Target="../media/image1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customXml" Target="../ink/ink28.xml"/><Relationship Id="rId26" Type="http://schemas.openxmlformats.org/officeDocument/2006/relationships/customXml" Target="../ink/ink32.xml"/><Relationship Id="rId21" Type="http://schemas.openxmlformats.org/officeDocument/2006/relationships/image" Target="../media/image100.png"/><Relationship Id="rId34" Type="http://schemas.openxmlformats.org/officeDocument/2006/relationships/customXml" Target="../ink/ink36.xml"/><Relationship Id="rId7" Type="http://schemas.openxmlformats.org/officeDocument/2006/relationships/image" Target="../media/image30.png"/><Relationship Id="rId12" Type="http://schemas.openxmlformats.org/officeDocument/2006/relationships/customXml" Target="../ink/ink25.xml"/><Relationship Id="rId17" Type="http://schemas.openxmlformats.org/officeDocument/2006/relationships/image" Target="../media/image80.png"/><Relationship Id="rId25" Type="http://schemas.openxmlformats.org/officeDocument/2006/relationships/image" Target="../media/image120.png"/><Relationship Id="rId33" Type="http://schemas.openxmlformats.org/officeDocument/2006/relationships/image" Target="../media/image160.png"/><Relationship Id="rId2" Type="http://schemas.openxmlformats.org/officeDocument/2006/relationships/customXml" Target="../ink/ink20.xml"/><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image" Target="../media/image50.png"/><Relationship Id="rId24" Type="http://schemas.openxmlformats.org/officeDocument/2006/relationships/customXml" Target="../ink/ink31.xml"/><Relationship Id="rId32" Type="http://schemas.openxmlformats.org/officeDocument/2006/relationships/customXml" Target="../ink/ink35.xml"/><Relationship Id="rId37" Type="http://schemas.openxmlformats.org/officeDocument/2006/relationships/image" Target="../media/image170.png"/><Relationship Id="rId5" Type="http://schemas.openxmlformats.org/officeDocument/2006/relationships/image" Target="../media/image200.png"/><Relationship Id="rId15" Type="http://schemas.openxmlformats.org/officeDocument/2006/relationships/image" Target="../media/image70.png"/><Relationship Id="rId23" Type="http://schemas.openxmlformats.org/officeDocument/2006/relationships/image" Target="../media/image110.png"/><Relationship Id="rId28" Type="http://schemas.openxmlformats.org/officeDocument/2006/relationships/customXml" Target="../ink/ink33.xml"/><Relationship Id="rId36" Type="http://schemas.openxmlformats.org/officeDocument/2006/relationships/customXml" Target="../ink/ink38.xml"/><Relationship Id="rId10" Type="http://schemas.openxmlformats.org/officeDocument/2006/relationships/customXml" Target="../ink/ink24.xml"/><Relationship Id="rId19" Type="http://schemas.openxmlformats.org/officeDocument/2006/relationships/image" Target="../media/image90.png"/><Relationship Id="rId31" Type="http://schemas.openxmlformats.org/officeDocument/2006/relationships/image" Target="../media/image150.png"/><Relationship Id="rId4" Type="http://schemas.openxmlformats.org/officeDocument/2006/relationships/customXml" Target="../ink/ink21.xml"/><Relationship Id="rId9" Type="http://schemas.openxmlformats.org/officeDocument/2006/relationships/image" Target="../media/image40.png"/><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130.png"/><Relationship Id="rId30" Type="http://schemas.openxmlformats.org/officeDocument/2006/relationships/customXml" Target="../ink/ink34.xml"/><Relationship Id="rId35" Type="http://schemas.openxmlformats.org/officeDocument/2006/relationships/customXml" Target="../ink/ink37.xml"/><Relationship Id="rId8" Type="http://schemas.openxmlformats.org/officeDocument/2006/relationships/customXml" Target="../ink/ink23.xml"/><Relationship Id="rId3" Type="http://schemas.openxmlformats.org/officeDocument/2006/relationships/image" Target="../media/image1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customXml" Target="../ink/ink47.xml"/><Relationship Id="rId26" Type="http://schemas.openxmlformats.org/officeDocument/2006/relationships/customXml" Target="../ink/ink51.xml"/><Relationship Id="rId21" Type="http://schemas.openxmlformats.org/officeDocument/2006/relationships/image" Target="../media/image100.png"/><Relationship Id="rId34" Type="http://schemas.openxmlformats.org/officeDocument/2006/relationships/customXml" Target="../ink/ink55.xml"/><Relationship Id="rId7" Type="http://schemas.openxmlformats.org/officeDocument/2006/relationships/image" Target="../media/image30.png"/><Relationship Id="rId12" Type="http://schemas.openxmlformats.org/officeDocument/2006/relationships/customXml" Target="../ink/ink44.xml"/><Relationship Id="rId17" Type="http://schemas.openxmlformats.org/officeDocument/2006/relationships/image" Target="../media/image80.png"/><Relationship Id="rId25" Type="http://schemas.openxmlformats.org/officeDocument/2006/relationships/image" Target="../media/image120.png"/><Relationship Id="rId33" Type="http://schemas.openxmlformats.org/officeDocument/2006/relationships/image" Target="../media/image160.png"/><Relationship Id="rId2" Type="http://schemas.openxmlformats.org/officeDocument/2006/relationships/customXml" Target="../ink/ink39.xml"/><Relationship Id="rId16" Type="http://schemas.openxmlformats.org/officeDocument/2006/relationships/customXml" Target="../ink/ink46.xml"/><Relationship Id="rId20" Type="http://schemas.openxmlformats.org/officeDocument/2006/relationships/customXml" Target="../ink/ink48.xml"/><Relationship Id="rId29"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50.png"/><Relationship Id="rId24" Type="http://schemas.openxmlformats.org/officeDocument/2006/relationships/customXml" Target="../ink/ink50.xml"/><Relationship Id="rId32" Type="http://schemas.openxmlformats.org/officeDocument/2006/relationships/customXml" Target="../ink/ink54.xml"/><Relationship Id="rId37" Type="http://schemas.openxmlformats.org/officeDocument/2006/relationships/image" Target="../media/image170.png"/><Relationship Id="rId5" Type="http://schemas.openxmlformats.org/officeDocument/2006/relationships/image" Target="../media/image200.png"/><Relationship Id="rId15" Type="http://schemas.openxmlformats.org/officeDocument/2006/relationships/image" Target="../media/image70.png"/><Relationship Id="rId23" Type="http://schemas.openxmlformats.org/officeDocument/2006/relationships/image" Target="../media/image110.png"/><Relationship Id="rId28" Type="http://schemas.openxmlformats.org/officeDocument/2006/relationships/customXml" Target="../ink/ink52.xml"/><Relationship Id="rId36" Type="http://schemas.openxmlformats.org/officeDocument/2006/relationships/customXml" Target="../ink/ink57.xml"/><Relationship Id="rId10" Type="http://schemas.openxmlformats.org/officeDocument/2006/relationships/customXml" Target="../ink/ink43.xml"/><Relationship Id="rId19" Type="http://schemas.openxmlformats.org/officeDocument/2006/relationships/image" Target="../media/image90.png"/><Relationship Id="rId31" Type="http://schemas.openxmlformats.org/officeDocument/2006/relationships/image" Target="../media/image150.png"/><Relationship Id="rId4" Type="http://schemas.openxmlformats.org/officeDocument/2006/relationships/customXml" Target="../ink/ink40.xml"/><Relationship Id="rId9" Type="http://schemas.openxmlformats.org/officeDocument/2006/relationships/image" Target="../media/image40.png"/><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130.png"/><Relationship Id="rId30" Type="http://schemas.openxmlformats.org/officeDocument/2006/relationships/customXml" Target="../ink/ink53.xml"/><Relationship Id="rId35" Type="http://schemas.openxmlformats.org/officeDocument/2006/relationships/customXml" Target="../ink/ink56.xml"/><Relationship Id="rId8" Type="http://schemas.openxmlformats.org/officeDocument/2006/relationships/customXml" Target="../ink/ink42.xml"/><Relationship Id="rId3" Type="http://schemas.openxmlformats.org/officeDocument/2006/relationships/image" Target="../media/image1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B1E3D-7460-7E4D-BA03-A4BAFFE69361}"/>
              </a:ext>
            </a:extLst>
          </p:cNvPr>
          <p:cNvSpPr>
            <a:spLocks noGrp="1"/>
          </p:cNvSpPr>
          <p:nvPr>
            <p:ph type="ctrTitle"/>
          </p:nvPr>
        </p:nvSpPr>
        <p:spPr/>
        <p:txBody>
          <a:bodyPr/>
          <a:lstStyle/>
          <a:p>
            <a:r>
              <a:rPr lang="cs-CZ" dirty="0"/>
              <a:t>SPOD </a:t>
            </a:r>
          </a:p>
        </p:txBody>
      </p:sp>
      <p:sp>
        <p:nvSpPr>
          <p:cNvPr id="3" name="Podnadpis 2">
            <a:extLst>
              <a:ext uri="{FF2B5EF4-FFF2-40B4-BE49-F238E27FC236}">
                <a16:creationId xmlns:a16="http://schemas.microsoft.com/office/drawing/2014/main" id="{087DB9C8-2E86-714F-B615-A3EFDD4F25A2}"/>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3193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41EA432-B848-9D44-A8A7-28369394905C}"/>
              </a:ext>
            </a:extLst>
          </p:cNvPr>
          <p:cNvSpPr>
            <a:spLocks noGrp="1"/>
          </p:cNvSpPr>
          <p:nvPr>
            <p:ph idx="1"/>
          </p:nvPr>
        </p:nvSpPr>
        <p:spPr>
          <a:xfrm>
            <a:off x="838200" y="673768"/>
            <a:ext cx="10515600" cy="5503195"/>
          </a:xfrm>
        </p:spPr>
        <p:txBody>
          <a:bodyPr>
            <a:normAutofit/>
          </a:bodyPr>
          <a:lstStyle/>
          <a:p>
            <a:r>
              <a:rPr lang="cs-CZ" b="1" dirty="0"/>
              <a:t>Čl. 32</a:t>
            </a:r>
          </a:p>
          <a:p>
            <a:pPr marL="0" indent="0">
              <a:buNone/>
            </a:pPr>
            <a:r>
              <a:rPr lang="cs-CZ" b="1" dirty="0"/>
              <a:t>(1)</a:t>
            </a:r>
            <a:r>
              <a:rPr lang="cs-CZ" dirty="0"/>
              <a:t> Rodičovství a rodina jsou pod ochranou zákona. Zvláštní ochrana dětí a mladistvých je zaručena.</a:t>
            </a:r>
          </a:p>
          <a:p>
            <a:pPr marL="0" indent="0">
              <a:buNone/>
            </a:pPr>
            <a:r>
              <a:rPr lang="cs-CZ" b="1" dirty="0"/>
              <a:t>(2)</a:t>
            </a:r>
            <a:r>
              <a:rPr lang="cs-CZ" dirty="0"/>
              <a:t> Ženě v těhotenství je zaručena zvláštní péče, ochrana v pracovních vztazích a odpovídající pracovní podmínky.</a:t>
            </a:r>
          </a:p>
          <a:p>
            <a:pPr marL="0" indent="0">
              <a:buNone/>
            </a:pPr>
            <a:r>
              <a:rPr lang="cs-CZ" b="1" dirty="0"/>
              <a:t>(3)</a:t>
            </a:r>
            <a:r>
              <a:rPr lang="cs-CZ" dirty="0"/>
              <a:t> Děti narozené v manželství i mimo ně mají stejná práva.</a:t>
            </a:r>
          </a:p>
          <a:p>
            <a:pPr marL="0" indent="0">
              <a:buNone/>
            </a:pPr>
            <a:r>
              <a:rPr lang="cs-CZ" b="1" dirty="0"/>
              <a:t>(4)</a:t>
            </a:r>
            <a:r>
              <a:rPr lang="cs-CZ" dirty="0"/>
              <a:t> Péče o děti a jejich výchova je právem rodičů; děti mají právo na rodičovskou výchovu a péči. Práva rodičů mohou být omezena a nezletilé děti mohou být od rodičů odloučeny proti jejich vůli jen rozhodnutím soudu na základě zákona.</a:t>
            </a:r>
          </a:p>
          <a:p>
            <a:pPr marL="0" indent="0">
              <a:buNone/>
            </a:pPr>
            <a:r>
              <a:rPr lang="cs-CZ" b="1" dirty="0"/>
              <a:t>(5)</a:t>
            </a:r>
            <a:r>
              <a:rPr lang="cs-CZ" dirty="0"/>
              <a:t> Rodiče, kteří pečují o děti, mají právo na pomoc státu.</a:t>
            </a:r>
          </a:p>
          <a:p>
            <a:endParaRPr lang="cs-CZ" dirty="0"/>
          </a:p>
        </p:txBody>
      </p:sp>
    </p:spTree>
    <p:extLst>
      <p:ext uri="{BB962C8B-B14F-4D97-AF65-F5344CB8AC3E}">
        <p14:creationId xmlns:p14="http://schemas.microsoft.com/office/powerpoint/2010/main" val="8120008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B46058-109C-ED43-B0E0-BCE287CE4D9D}"/>
              </a:ext>
            </a:extLst>
          </p:cNvPr>
          <p:cNvSpPr>
            <a:spLocks noGrp="1"/>
          </p:cNvSpPr>
          <p:nvPr>
            <p:ph type="title"/>
          </p:nvPr>
        </p:nvSpPr>
        <p:spPr>
          <a:xfrm>
            <a:off x="5297762" y="329184"/>
            <a:ext cx="6251110" cy="1783080"/>
          </a:xfrm>
        </p:spPr>
        <p:txBody>
          <a:bodyPr anchor="b">
            <a:normAutofit/>
          </a:bodyPr>
          <a:lstStyle/>
          <a:p>
            <a:r>
              <a:rPr lang="cs-CZ" sz="5400"/>
              <a:t>Mikro </a:t>
            </a:r>
          </a:p>
        </p:txBody>
      </p:sp>
      <p:pic>
        <p:nvPicPr>
          <p:cNvPr id="5" name="Picture 4" descr="Křídový výkres lidí zastupujících různé pohlaví">
            <a:extLst>
              <a:ext uri="{FF2B5EF4-FFF2-40B4-BE49-F238E27FC236}">
                <a16:creationId xmlns:a16="http://schemas.microsoft.com/office/drawing/2014/main" id="{C914F660-3F0A-DA9A-A9CE-99C5E0251C7D}"/>
              </a:ext>
            </a:extLst>
          </p:cNvPr>
          <p:cNvPicPr>
            <a:picLocks noChangeAspect="1"/>
          </p:cNvPicPr>
          <p:nvPr/>
        </p:nvPicPr>
        <p:blipFill rotWithShape="1">
          <a:blip r:embed="rId2"/>
          <a:srcRect l="25269" r="2940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Zástupný obsah 2">
            <a:extLst>
              <a:ext uri="{FF2B5EF4-FFF2-40B4-BE49-F238E27FC236}">
                <a16:creationId xmlns:a16="http://schemas.microsoft.com/office/drawing/2014/main" id="{B36254C1-6ECD-3444-B566-185A50ACC49B}"/>
              </a:ext>
            </a:extLst>
          </p:cNvPr>
          <p:cNvSpPr>
            <a:spLocks noGrp="1"/>
          </p:cNvSpPr>
          <p:nvPr>
            <p:ph idx="1"/>
          </p:nvPr>
        </p:nvSpPr>
        <p:spPr>
          <a:xfrm>
            <a:off x="5297762" y="2706624"/>
            <a:ext cx="6251110" cy="3483864"/>
          </a:xfrm>
        </p:spPr>
        <p:txBody>
          <a:bodyPr>
            <a:normAutofit/>
          </a:bodyPr>
          <a:lstStyle/>
          <a:p>
            <a:r>
              <a:rPr lang="cs-CZ" sz="2200"/>
              <a:t>Rodina a její členové – základní údaje</a:t>
            </a:r>
          </a:p>
          <a:p>
            <a:r>
              <a:rPr lang="cs-CZ" sz="2200"/>
              <a:t>Rodiče – vývoj v čase, aspoň jedna generace zpět</a:t>
            </a:r>
          </a:p>
          <a:p>
            <a:r>
              <a:rPr lang="cs-CZ" sz="2200"/>
              <a:t>Děti </a:t>
            </a:r>
          </a:p>
          <a:p>
            <a:r>
              <a:rPr lang="cs-CZ" sz="2200"/>
              <a:t>Vztahy v rodině</a:t>
            </a:r>
          </a:p>
          <a:p>
            <a:r>
              <a:rPr lang="cs-CZ" sz="2200"/>
              <a:t>Zdraví jednotlivých členů</a:t>
            </a:r>
          </a:p>
          <a:p>
            <a:r>
              <a:rPr lang="cs-CZ" sz="2200"/>
              <a:t>Bydlení </a:t>
            </a:r>
          </a:p>
          <a:p>
            <a:r>
              <a:rPr lang="cs-CZ" sz="2200"/>
              <a:t>Finanční fungování</a:t>
            </a:r>
          </a:p>
        </p:txBody>
      </p:sp>
    </p:spTree>
    <p:extLst>
      <p:ext uri="{BB962C8B-B14F-4D97-AF65-F5344CB8AC3E}">
        <p14:creationId xmlns:p14="http://schemas.microsoft.com/office/powerpoint/2010/main" val="4136783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bsah obrázku příslušenství&#10;&#10;Popis byl vytvořen automaticky">
            <a:extLst>
              <a:ext uri="{FF2B5EF4-FFF2-40B4-BE49-F238E27FC236}">
                <a16:creationId xmlns:a16="http://schemas.microsoft.com/office/drawing/2014/main" id="{37A203C2-99A6-F483-065D-3D54E77EBBAD}"/>
              </a:ext>
            </a:extLst>
          </p:cNvPr>
          <p:cNvPicPr>
            <a:picLocks noChangeAspect="1"/>
          </p:cNvPicPr>
          <p:nvPr/>
        </p:nvPicPr>
        <p:blipFill rotWithShape="1">
          <a:blip r:embed="rId2"/>
          <a:srcRect/>
          <a:stretch/>
        </p:blipFill>
        <p:spPr>
          <a:xfrm>
            <a:off x="20" y="10"/>
            <a:ext cx="12191981" cy="6857990"/>
          </a:xfrm>
          <a:prstGeom prst="rect">
            <a:avLst/>
          </a:prstGeom>
        </p:spPr>
      </p:pic>
      <p:sp>
        <p:nvSpPr>
          <p:cNvPr id="2" name="Nadpis 1">
            <a:extLst>
              <a:ext uri="{FF2B5EF4-FFF2-40B4-BE49-F238E27FC236}">
                <a16:creationId xmlns:a16="http://schemas.microsoft.com/office/drawing/2014/main" id="{256A58ED-924F-464E-ADCB-74D4D17A11F4}"/>
              </a:ext>
            </a:extLst>
          </p:cNvPr>
          <p:cNvSpPr>
            <a:spLocks noGrp="1"/>
          </p:cNvSpPr>
          <p:nvPr>
            <p:ph type="title"/>
          </p:nvPr>
        </p:nvSpPr>
        <p:spPr>
          <a:xfrm>
            <a:off x="643467" y="321734"/>
            <a:ext cx="6891186" cy="1135737"/>
          </a:xfrm>
        </p:spPr>
        <p:txBody>
          <a:bodyPr>
            <a:normAutofit/>
          </a:bodyPr>
          <a:lstStyle/>
          <a:p>
            <a:r>
              <a:rPr lang="cs-CZ" sz="3600"/>
              <a:t>Mezo </a:t>
            </a:r>
          </a:p>
        </p:txBody>
      </p:sp>
      <p:graphicFrame>
        <p:nvGraphicFramePr>
          <p:cNvPr id="15" name="Zástupný obsah 2">
            <a:extLst>
              <a:ext uri="{FF2B5EF4-FFF2-40B4-BE49-F238E27FC236}">
                <a16:creationId xmlns:a16="http://schemas.microsoft.com/office/drawing/2014/main" id="{CDB70715-387C-6143-AA08-F7B08AA397CB}"/>
              </a:ext>
            </a:extLst>
          </p:cNvPr>
          <p:cNvGraphicFramePr>
            <a:graphicFrameLocks noGrp="1"/>
          </p:cNvGraphicFramePr>
          <p:nvPr>
            <p:ph idx="1"/>
          </p:nvPr>
        </p:nvGraphicFramePr>
        <p:xfrm>
          <a:off x="643467" y="1074420"/>
          <a:ext cx="6891187" cy="5461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5352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AE9980-196D-4B4C-A466-573350D8D756}"/>
              </a:ext>
            </a:extLst>
          </p:cNvPr>
          <p:cNvSpPr>
            <a:spLocks noGrp="1"/>
          </p:cNvSpPr>
          <p:nvPr>
            <p:ph type="title"/>
          </p:nvPr>
        </p:nvSpPr>
        <p:spPr>
          <a:xfrm>
            <a:off x="5297762" y="329184"/>
            <a:ext cx="6251110" cy="1783080"/>
          </a:xfrm>
        </p:spPr>
        <p:txBody>
          <a:bodyPr anchor="b">
            <a:normAutofit/>
          </a:bodyPr>
          <a:lstStyle/>
          <a:p>
            <a:r>
              <a:rPr lang="cs-CZ" sz="5400"/>
              <a:t>Makro </a:t>
            </a:r>
          </a:p>
        </p:txBody>
      </p:sp>
      <p:pic>
        <p:nvPicPr>
          <p:cNvPr id="5" name="Picture 4" descr="Barevné carvedé obrázky lidí">
            <a:extLst>
              <a:ext uri="{FF2B5EF4-FFF2-40B4-BE49-F238E27FC236}">
                <a16:creationId xmlns:a16="http://schemas.microsoft.com/office/drawing/2014/main" id="{6362C388-E176-9A86-F464-53B5D51C8EE3}"/>
              </a:ext>
            </a:extLst>
          </p:cNvPr>
          <p:cNvPicPr>
            <a:picLocks noChangeAspect="1"/>
          </p:cNvPicPr>
          <p:nvPr/>
        </p:nvPicPr>
        <p:blipFill rotWithShape="1">
          <a:blip r:embed="rId2"/>
          <a:srcRect l="25923" r="2569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Zástupný obsah 2">
            <a:extLst>
              <a:ext uri="{FF2B5EF4-FFF2-40B4-BE49-F238E27FC236}">
                <a16:creationId xmlns:a16="http://schemas.microsoft.com/office/drawing/2014/main" id="{E1332A40-7796-4E4F-9592-7F107A0FD73D}"/>
              </a:ext>
            </a:extLst>
          </p:cNvPr>
          <p:cNvSpPr>
            <a:spLocks noGrp="1"/>
          </p:cNvSpPr>
          <p:nvPr>
            <p:ph idx="1"/>
          </p:nvPr>
        </p:nvSpPr>
        <p:spPr>
          <a:xfrm>
            <a:off x="5297762" y="2706624"/>
            <a:ext cx="6251110" cy="3483864"/>
          </a:xfrm>
        </p:spPr>
        <p:txBody>
          <a:bodyPr>
            <a:normAutofit/>
          </a:bodyPr>
          <a:lstStyle/>
          <a:p>
            <a:r>
              <a:rPr lang="cs-CZ" sz="2200" dirty="0"/>
              <a:t>Širší komunita</a:t>
            </a:r>
          </a:p>
          <a:p>
            <a:r>
              <a:rPr lang="cs-CZ" sz="2200" dirty="0"/>
              <a:t>Pracovní příležitosti v městě</a:t>
            </a:r>
          </a:p>
          <a:p>
            <a:r>
              <a:rPr lang="cs-CZ" sz="2200" dirty="0"/>
              <a:t>Spolupracující organizace</a:t>
            </a:r>
          </a:p>
          <a:p>
            <a:endParaRPr lang="cs-CZ" sz="2200" dirty="0"/>
          </a:p>
          <a:p>
            <a:r>
              <a:rPr lang="cs-CZ" sz="2200" dirty="0"/>
              <a:t>Makro-rámců může být více a vzájemně se ovlivňovat</a:t>
            </a:r>
          </a:p>
        </p:txBody>
      </p:sp>
    </p:spTree>
    <p:extLst>
      <p:ext uri="{BB962C8B-B14F-4D97-AF65-F5344CB8AC3E}">
        <p14:creationId xmlns:p14="http://schemas.microsoft.com/office/powerpoint/2010/main" val="22024893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7D0A5-4CB0-574B-A26C-3516F11F12DC}"/>
              </a:ext>
            </a:extLst>
          </p:cNvPr>
          <p:cNvSpPr>
            <a:spLocks noGrp="1"/>
          </p:cNvSpPr>
          <p:nvPr>
            <p:ph type="title"/>
          </p:nvPr>
        </p:nvSpPr>
        <p:spPr/>
        <p:txBody>
          <a:bodyPr/>
          <a:lstStyle/>
          <a:p>
            <a:r>
              <a:rPr lang="cs-CZ" dirty="0"/>
              <a:t>Rodina a její analýzy</a:t>
            </a:r>
          </a:p>
        </p:txBody>
      </p:sp>
      <p:sp>
        <p:nvSpPr>
          <p:cNvPr id="3" name="Zástupný obsah 2">
            <a:extLst>
              <a:ext uri="{FF2B5EF4-FFF2-40B4-BE49-F238E27FC236}">
                <a16:creationId xmlns:a16="http://schemas.microsoft.com/office/drawing/2014/main" id="{F78D4830-5141-514B-9F6F-023D87932E21}"/>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34620066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958506" y="800392"/>
            <a:ext cx="10264697" cy="1212102"/>
          </a:xfrm>
          <a:prstGeom prst="rect">
            <a:avLst/>
          </a:prstGeom>
        </p:spPr>
        <p:txBody>
          <a:bodyPr>
            <a:normAutofit/>
          </a:bodyPr>
          <a:lstStyle/>
          <a:p>
            <a:r>
              <a:rPr lang="cs-CZ" sz="4000" dirty="0">
                <a:solidFill>
                  <a:srgbClr val="FF0000"/>
                </a:solidFill>
              </a:rPr>
              <a:t>Proces dekonstrukce</a:t>
            </a:r>
          </a:p>
        </p:txBody>
      </p:sp>
      <p:sp>
        <p:nvSpPr>
          <p:cNvPr id="145" name="Shape 145"/>
          <p:cNvSpPr>
            <a:spLocks noGrp="1"/>
          </p:cNvSpPr>
          <p:nvPr>
            <p:ph sz="quarter" idx="1"/>
          </p:nvPr>
        </p:nvSpPr>
        <p:spPr>
          <a:xfrm>
            <a:off x="1367624" y="2490436"/>
            <a:ext cx="9708995" cy="3567173"/>
          </a:xfrm>
          <a:prstGeom prst="rect">
            <a:avLst/>
          </a:prstGeom>
        </p:spPr>
        <p:txBody>
          <a:bodyPr anchor="ctr">
            <a:normAutofit/>
          </a:bodyPr>
          <a:lstStyle/>
          <a:p>
            <a:pPr marL="514350" indent="-514350">
              <a:spcBef>
                <a:spcPts val="600"/>
              </a:spcBef>
              <a:buFontTx/>
              <a:buAutoNum type="arabicPeriod"/>
              <a:defRPr sz="2900"/>
            </a:pPr>
            <a:r>
              <a:rPr lang="cs-CZ" sz="2400" dirty="0">
                <a:latin typeface="Times New Roman" pitchFamily="18" charset="0"/>
                <a:cs typeface="Times New Roman" pitchFamily="18" charset="0"/>
              </a:rPr>
              <a:t>Jaké je hlavní téma- témata?</a:t>
            </a:r>
          </a:p>
          <a:p>
            <a:pPr marL="514350" indent="-514350">
              <a:spcBef>
                <a:spcPts val="600"/>
              </a:spcBef>
              <a:buFontTx/>
              <a:buAutoNum type="arabicPeriod"/>
              <a:defRPr sz="2900"/>
            </a:pPr>
            <a:r>
              <a:rPr lang="cs-CZ" sz="2400" dirty="0">
                <a:latin typeface="Times New Roman" pitchFamily="18" charset="0"/>
                <a:cs typeface="Times New Roman" pitchFamily="18" charset="0"/>
              </a:rPr>
              <a:t>Kdo jsou hlavní účastníci – jednotlivec, skupina, komunita?</a:t>
            </a:r>
          </a:p>
          <a:p>
            <a:pPr marL="514350" indent="-514350">
              <a:spcBef>
                <a:spcPts val="600"/>
              </a:spcBef>
              <a:buFontTx/>
              <a:buAutoNum type="arabicPeriod"/>
              <a:defRPr sz="2900"/>
            </a:pPr>
            <a:r>
              <a:rPr lang="cs-CZ" sz="2400" dirty="0">
                <a:latin typeface="Times New Roman" pitchFamily="18" charset="0"/>
                <a:cs typeface="Times New Roman" pitchFamily="18" charset="0"/>
              </a:rPr>
              <a:t>Z jaké pohledu prezentují, co chybí?</a:t>
            </a:r>
          </a:p>
          <a:p>
            <a:pPr marL="514350" indent="-514350">
              <a:spcBef>
                <a:spcPts val="600"/>
              </a:spcBef>
              <a:buFontTx/>
              <a:buAutoNum type="arabicPeriod"/>
              <a:defRPr sz="2900"/>
            </a:pPr>
            <a:r>
              <a:rPr lang="cs-CZ" sz="2400" dirty="0">
                <a:latin typeface="Times New Roman" pitchFamily="18" charset="0"/>
                <a:cs typeface="Times New Roman" pitchFamily="18" charset="0"/>
              </a:rPr>
              <a:t>Rozdílnost pohledu jednotlivých účastníků</a:t>
            </a:r>
          </a:p>
          <a:p>
            <a:pPr marL="514350" indent="-514350">
              <a:spcBef>
                <a:spcPts val="600"/>
              </a:spcBef>
              <a:buFontTx/>
              <a:buAutoNum type="arabicPeriod"/>
              <a:defRPr sz="2900"/>
            </a:pPr>
            <a:r>
              <a:rPr lang="cs-CZ" sz="2400" dirty="0">
                <a:latin typeface="Times New Roman" pitchFamily="18" charset="0"/>
                <a:cs typeface="Times New Roman" pitchFamily="18" charset="0"/>
              </a:rPr>
              <a:t>Jaké mají znalosti a zkušenosti? (teorie, systémy, paradigmata, kulturu, pohlaví, mocenské hry)</a:t>
            </a:r>
          </a:p>
          <a:p>
            <a:pPr marL="514350" indent="-514350">
              <a:spcBef>
                <a:spcPts val="600"/>
              </a:spcBef>
              <a:buFontTx/>
              <a:buAutoNum type="arabicPeriod"/>
              <a:defRPr sz="2900"/>
            </a:pPr>
            <a:r>
              <a:rPr lang="cs-CZ" sz="2400" dirty="0">
                <a:latin typeface="Times New Roman" pitchFamily="18" charset="0"/>
                <a:cs typeface="Times New Roman" pitchFamily="18" charset="0"/>
              </a:rPr>
              <a:t>Jaký používají jazyk, rozumění pojmům</a:t>
            </a:r>
          </a:p>
          <a:p>
            <a:pPr marL="514350" indent="-514350">
              <a:spcBef>
                <a:spcPts val="600"/>
              </a:spcBef>
              <a:buFontTx/>
              <a:buAutoNum type="arabicPeriod"/>
              <a:defRPr sz="2900"/>
            </a:pPr>
            <a:r>
              <a:rPr lang="cs-CZ" sz="2400" dirty="0">
                <a:latin typeface="Times New Roman" pitchFamily="18" charset="0"/>
                <a:cs typeface="Times New Roman" pitchFamily="18" charset="0"/>
              </a:rPr>
              <a:t>Mezery, předsudky v popisu, co se očekává že získanou. </a:t>
            </a:r>
          </a:p>
        </p:txBody>
      </p:sp>
    </p:spTree>
    <p:extLst>
      <p:ext uri="{BB962C8B-B14F-4D97-AF65-F5344CB8AC3E}">
        <p14:creationId xmlns:p14="http://schemas.microsoft.com/office/powerpoint/2010/main" val="3412907264"/>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1098468" y="885651"/>
            <a:ext cx="3229803" cy="4624603"/>
          </a:xfrm>
          <a:prstGeom prst="rect">
            <a:avLst/>
          </a:prstGeom>
        </p:spPr>
        <p:txBody>
          <a:bodyPr>
            <a:normAutofit/>
          </a:bodyPr>
          <a:lstStyle/>
          <a:p>
            <a:r>
              <a:rPr lang="cs-CZ" dirty="0">
                <a:solidFill>
                  <a:srgbClr val="FF0000"/>
                </a:solidFill>
              </a:rPr>
              <a:t>Rekonstrukce</a:t>
            </a:r>
          </a:p>
        </p:txBody>
      </p:sp>
      <p:sp>
        <p:nvSpPr>
          <p:cNvPr id="148" name="Shape 148"/>
          <p:cNvSpPr>
            <a:spLocks noGrp="1"/>
          </p:cNvSpPr>
          <p:nvPr>
            <p:ph sz="quarter" idx="1"/>
          </p:nvPr>
        </p:nvSpPr>
        <p:spPr>
          <a:xfrm>
            <a:off x="4978708" y="885651"/>
            <a:ext cx="6525220" cy="4616849"/>
          </a:xfrm>
          <a:prstGeom prst="rect">
            <a:avLst/>
          </a:prstGeom>
        </p:spPr>
        <p:txBody>
          <a:bodyPr anchor="ctr">
            <a:normAutofit/>
          </a:bodyPr>
          <a:lstStyle/>
          <a:p>
            <a:r>
              <a:rPr lang="cs-CZ" sz="2400">
                <a:latin typeface="Times New Roman" pitchFamily="18" charset="0"/>
                <a:cs typeface="Times New Roman" pitchFamily="18" charset="0"/>
              </a:rPr>
              <a:t>Pojmenováni</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skrytých</a:t>
            </a:r>
            <a:r>
              <a:rPr sz="2400" dirty="0">
                <a:latin typeface="Times New Roman" pitchFamily="18" charset="0"/>
                <a:cs typeface="Times New Roman" pitchFamily="18" charset="0"/>
              </a:rPr>
              <a:t> a </a:t>
            </a:r>
            <a:r>
              <a:rPr lang="cs-CZ" sz="2400">
                <a:latin typeface="Times New Roman" pitchFamily="18" charset="0"/>
                <a:cs typeface="Times New Roman" pitchFamily="18" charset="0"/>
              </a:rPr>
              <a:t>nových</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částí</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nám</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umožňuje</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novou</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konstrukci</a:t>
            </a:r>
            <a:r>
              <a:rPr sz="2400" dirty="0">
                <a:latin typeface="Times New Roman" pitchFamily="18" charset="0"/>
                <a:cs typeface="Times New Roman" pitchFamily="18" charset="0"/>
              </a:rPr>
              <a:t>.</a:t>
            </a:r>
          </a:p>
          <a:p>
            <a:r>
              <a:rPr lang="cs-CZ" sz="2400">
                <a:latin typeface="Times New Roman" pitchFamily="18" charset="0"/>
                <a:cs typeface="Times New Roman" pitchFamily="18" charset="0"/>
              </a:rPr>
              <a:t>Využít</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nových</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pojmenování</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frází</a:t>
            </a:r>
            <a:r>
              <a:rPr sz="2400" dirty="0">
                <a:latin typeface="Times New Roman" pitchFamily="18" charset="0"/>
                <a:cs typeface="Times New Roman" pitchFamily="18" charset="0"/>
              </a:rPr>
              <a:t>, </a:t>
            </a:r>
          </a:p>
          <a:p>
            <a:r>
              <a:rPr lang="cs-CZ" sz="2400">
                <a:latin typeface="Times New Roman" pitchFamily="18" charset="0"/>
                <a:cs typeface="Times New Roman" pitchFamily="18" charset="0"/>
              </a:rPr>
              <a:t>Tvorba</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nových</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kategorií</a:t>
            </a:r>
            <a:endParaRPr sz="2400" dirty="0">
              <a:latin typeface="Times New Roman" pitchFamily="18" charset="0"/>
              <a:cs typeface="Times New Roman" pitchFamily="18" charset="0"/>
            </a:endParaRPr>
          </a:p>
          <a:p>
            <a:r>
              <a:rPr lang="cs-CZ" sz="2400">
                <a:latin typeface="Times New Roman" pitchFamily="18" charset="0"/>
                <a:cs typeface="Times New Roman" pitchFamily="18" charset="0"/>
              </a:rPr>
              <a:t>Nové</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praktické</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modely</a:t>
            </a:r>
            <a:endParaRPr sz="2400" dirty="0">
              <a:latin typeface="Times New Roman" pitchFamily="18" charset="0"/>
              <a:cs typeface="Times New Roman" pitchFamily="18" charset="0"/>
            </a:endParaRPr>
          </a:p>
          <a:p>
            <a:r>
              <a:rPr lang="cs-CZ" sz="2400">
                <a:latin typeface="Times New Roman" pitchFamily="18" charset="0"/>
                <a:cs typeface="Times New Roman" pitchFamily="18" charset="0"/>
              </a:rPr>
              <a:t>Vytváření</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nové</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struktury</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nebo</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procesů</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kultury</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nebo</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klimatu</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diskurzu</a:t>
            </a:r>
            <a:r>
              <a:rPr sz="2400" dirty="0">
                <a:latin typeface="Times New Roman" pitchFamily="18" charset="0"/>
                <a:cs typeface="Times New Roman" pitchFamily="18" charset="0"/>
              </a:rPr>
              <a:t> </a:t>
            </a:r>
            <a:r>
              <a:rPr lang="cs-CZ" sz="2400">
                <a:latin typeface="Times New Roman" pitchFamily="18" charset="0"/>
                <a:cs typeface="Times New Roman" pitchFamily="18" charset="0"/>
              </a:rPr>
              <a:t>rozvoje</a:t>
            </a:r>
            <a:r>
              <a:rPr sz="2400" dirty="0">
                <a:latin typeface="Times New Roman" pitchFamily="18" charset="0"/>
                <a:cs typeface="Times New Roman" pitchFamily="18" charset="0"/>
              </a:rPr>
              <a:t> a </a:t>
            </a:r>
            <a:r>
              <a:rPr lang="cs-CZ" sz="2400">
                <a:latin typeface="Times New Roman" pitchFamily="18" charset="0"/>
                <a:cs typeface="Times New Roman" pitchFamily="18" charset="0"/>
              </a:rPr>
              <a:t>akceptace</a:t>
            </a:r>
            <a:endParaRPr sz="2400" dirty="0">
              <a:latin typeface="Times New Roman" pitchFamily="18" charset="0"/>
              <a:cs typeface="Times New Roman" pitchFamily="18" charset="0"/>
            </a:endParaRPr>
          </a:p>
        </p:txBody>
      </p:sp>
    </p:spTree>
    <p:extLst>
      <p:ext uri="{BB962C8B-B14F-4D97-AF65-F5344CB8AC3E}">
        <p14:creationId xmlns:p14="http://schemas.microsoft.com/office/powerpoint/2010/main" val="1751795302"/>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1098468" y="885651"/>
            <a:ext cx="3229803" cy="4624603"/>
          </a:xfrm>
          <a:prstGeom prst="rect">
            <a:avLst/>
          </a:prstGeom>
        </p:spPr>
        <p:txBody>
          <a:bodyPr>
            <a:normAutofit/>
          </a:bodyPr>
          <a:lstStyle>
            <a:lvl1pPr defTabSz="832104">
              <a:defRPr sz="3549"/>
            </a:lvl1pPr>
          </a:lstStyle>
          <a:p>
            <a:r>
              <a:rPr lang="cs-CZ" dirty="0">
                <a:solidFill>
                  <a:srgbClr val="FF0000"/>
                </a:solidFill>
              </a:rPr>
              <a:t>Analýza našeho myšlení a práce – analýza příběhu</a:t>
            </a:r>
          </a:p>
        </p:txBody>
      </p:sp>
      <p:sp>
        <p:nvSpPr>
          <p:cNvPr id="154" name="Shape 154"/>
          <p:cNvSpPr>
            <a:spLocks noGrp="1"/>
          </p:cNvSpPr>
          <p:nvPr>
            <p:ph sz="quarter" idx="1"/>
          </p:nvPr>
        </p:nvSpPr>
        <p:spPr>
          <a:xfrm>
            <a:off x="4978708" y="885651"/>
            <a:ext cx="6525220" cy="4616849"/>
          </a:xfrm>
          <a:prstGeom prst="rect">
            <a:avLst/>
          </a:prstGeom>
        </p:spPr>
        <p:txBody>
          <a:bodyPr anchor="ctr">
            <a:normAutofit lnSpcReduction="10000"/>
          </a:bodyPr>
          <a:lstStyle/>
          <a:p>
            <a:pPr>
              <a:spcBef>
                <a:spcPts val="500"/>
              </a:spcBef>
              <a:defRPr sz="2400"/>
            </a:pPr>
            <a:r>
              <a:rPr lang="cs-CZ" sz="2200" dirty="0">
                <a:latin typeface="Times New Roman" pitchFamily="18" charset="0"/>
                <a:cs typeface="Times New Roman" pitchFamily="18" charset="0"/>
              </a:rPr>
              <a:t>Co je důležité v popisu příběhu pro mě? Jaké pojmy, fráze často používám? Je zde ně co je jasně binárního?</a:t>
            </a:r>
          </a:p>
          <a:p>
            <a:pPr>
              <a:spcBef>
                <a:spcPts val="500"/>
              </a:spcBef>
              <a:defRPr sz="2400"/>
            </a:pPr>
            <a:r>
              <a:rPr lang="cs-CZ" sz="2200" dirty="0">
                <a:latin typeface="Times New Roman" pitchFamily="18" charset="0"/>
                <a:cs typeface="Times New Roman" pitchFamily="18" charset="0"/>
              </a:rPr>
              <a:t>Kdo jsou účastni v příběhu (jednotlivci, skupiny, minority) jak sebe vnímám ve vztahu k nim?</a:t>
            </a:r>
          </a:p>
          <a:p>
            <a:pPr>
              <a:spcBef>
                <a:spcPts val="500"/>
              </a:spcBef>
              <a:defRPr sz="2400"/>
            </a:pPr>
            <a:r>
              <a:rPr lang="cs-CZ" sz="2200" dirty="0">
                <a:latin typeface="Times New Roman" pitchFamily="18" charset="0"/>
                <a:cs typeface="Times New Roman" pitchFamily="18" charset="0"/>
              </a:rPr>
              <a:t>Jaké pohledy jsou zastoupeny, které chybí, jaký je můj pohled?</a:t>
            </a:r>
          </a:p>
          <a:p>
            <a:pPr>
              <a:spcBef>
                <a:spcPts val="500"/>
              </a:spcBef>
              <a:defRPr sz="2400"/>
            </a:pPr>
            <a:r>
              <a:rPr lang="cs-CZ" sz="2200" dirty="0">
                <a:latin typeface="Times New Roman" pitchFamily="18" charset="0"/>
                <a:cs typeface="Times New Roman" pitchFamily="18" charset="0"/>
              </a:rPr>
              <a:t>Jak příběh interpretuji, jak působí má interpretace na příběh?</a:t>
            </a:r>
          </a:p>
          <a:p>
            <a:pPr>
              <a:spcBef>
                <a:spcPts val="500"/>
              </a:spcBef>
              <a:defRPr sz="2400"/>
            </a:pPr>
            <a:r>
              <a:rPr lang="cs-CZ" sz="2200" dirty="0">
                <a:latin typeface="Times New Roman" pitchFamily="18" charset="0"/>
                <a:cs typeface="Times New Roman" pitchFamily="18" charset="0"/>
              </a:rPr>
              <a:t>Jaký jiný pohled můžu mít na situaci, jaký jiný pohled jsem udělal?</a:t>
            </a:r>
          </a:p>
          <a:p>
            <a:pPr>
              <a:spcBef>
                <a:spcPts val="500"/>
              </a:spcBef>
              <a:defRPr sz="2400"/>
            </a:pPr>
            <a:r>
              <a:rPr lang="cs-CZ" sz="2200" dirty="0">
                <a:latin typeface="Times New Roman" pitchFamily="18" charset="0"/>
                <a:cs typeface="Times New Roman" pitchFamily="18" charset="0"/>
              </a:rPr>
              <a:t>Jaké znalosti používám, jak je užívám v praxi</a:t>
            </a:r>
          </a:p>
          <a:p>
            <a:pPr>
              <a:spcBef>
                <a:spcPts val="500"/>
              </a:spcBef>
              <a:defRPr sz="2400"/>
            </a:pPr>
            <a:r>
              <a:rPr lang="cs-CZ" sz="2200" dirty="0">
                <a:latin typeface="Times New Roman" pitchFamily="18" charset="0"/>
                <a:cs typeface="Times New Roman" pitchFamily="18" charset="0"/>
              </a:rPr>
              <a:t>Jakým rolím napomáhám, jaké jsou mé postoje k moci?</a:t>
            </a:r>
          </a:p>
          <a:p>
            <a:pPr>
              <a:spcBef>
                <a:spcPts val="500"/>
              </a:spcBef>
              <a:defRPr sz="2400"/>
            </a:pPr>
            <a:r>
              <a:rPr lang="cs-CZ" sz="2200" dirty="0">
                <a:latin typeface="Times New Roman" pitchFamily="18" charset="0"/>
                <a:cs typeface="Times New Roman" pitchFamily="18" charset="0"/>
              </a:rPr>
              <a:t>Co mě rozčílilo?</a:t>
            </a:r>
          </a:p>
        </p:txBody>
      </p:sp>
    </p:spTree>
    <p:extLst>
      <p:ext uri="{BB962C8B-B14F-4D97-AF65-F5344CB8AC3E}">
        <p14:creationId xmlns:p14="http://schemas.microsoft.com/office/powerpoint/2010/main" val="94806752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EBBAF4-0AA9-5149-BB1A-A3F6666CC33D}"/>
              </a:ext>
            </a:extLst>
          </p:cNvPr>
          <p:cNvSpPr>
            <a:spLocks noGrp="1"/>
          </p:cNvSpPr>
          <p:nvPr>
            <p:ph type="title"/>
          </p:nvPr>
        </p:nvSpPr>
        <p:spPr/>
        <p:txBody>
          <a:bodyPr/>
          <a:lstStyle/>
          <a:p>
            <a:r>
              <a:rPr lang="cs-CZ" dirty="0"/>
              <a:t>Volby pomoci</a:t>
            </a:r>
          </a:p>
        </p:txBody>
      </p:sp>
      <p:sp>
        <p:nvSpPr>
          <p:cNvPr id="3" name="Zástupný obsah 2">
            <a:extLst>
              <a:ext uri="{FF2B5EF4-FFF2-40B4-BE49-F238E27FC236}">
                <a16:creationId xmlns:a16="http://schemas.microsoft.com/office/drawing/2014/main" id="{633D11DA-DA35-D442-83CF-82431A7C5AD3}"/>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4153893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FEB209E-B27F-6E43-8497-7DB19D323238}"/>
              </a:ext>
            </a:extLst>
          </p:cNvPr>
          <p:cNvSpPr txBox="1"/>
          <p:nvPr/>
        </p:nvSpPr>
        <p:spPr>
          <a:xfrm>
            <a:off x="1243012" y="569358"/>
            <a:ext cx="979242" cy="369332"/>
          </a:xfrm>
          <a:prstGeom prst="rect">
            <a:avLst/>
          </a:prstGeom>
          <a:noFill/>
        </p:spPr>
        <p:txBody>
          <a:bodyPr wrap="none" rtlCol="0">
            <a:spAutoFit/>
          </a:bodyPr>
          <a:lstStyle/>
          <a:p>
            <a:r>
              <a:rPr lang="cs-CZ" dirty="0"/>
              <a:t>problém</a:t>
            </a:r>
          </a:p>
        </p:txBody>
      </p:sp>
      <p:sp>
        <p:nvSpPr>
          <p:cNvPr id="5" name="Ovál 4">
            <a:extLst>
              <a:ext uri="{FF2B5EF4-FFF2-40B4-BE49-F238E27FC236}">
                <a16:creationId xmlns:a16="http://schemas.microsoft.com/office/drawing/2014/main" id="{2F9F2088-784C-8549-AB89-F68DDA55DC39}"/>
              </a:ext>
            </a:extLst>
          </p:cNvPr>
          <p:cNvSpPr/>
          <p:nvPr/>
        </p:nvSpPr>
        <p:spPr>
          <a:xfrm>
            <a:off x="5086349" y="3066456"/>
            <a:ext cx="485775"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rojúhelník 7">
            <a:extLst>
              <a:ext uri="{FF2B5EF4-FFF2-40B4-BE49-F238E27FC236}">
                <a16:creationId xmlns:a16="http://schemas.microsoft.com/office/drawing/2014/main" id="{8716BE38-6529-C84A-9775-D5643C202DF3}"/>
              </a:ext>
            </a:extLst>
          </p:cNvPr>
          <p:cNvSpPr/>
          <p:nvPr/>
        </p:nvSpPr>
        <p:spPr>
          <a:xfrm>
            <a:off x="1114425" y="1143000"/>
            <a:ext cx="742950" cy="657225"/>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vpravo 8">
            <a:extLst>
              <a:ext uri="{FF2B5EF4-FFF2-40B4-BE49-F238E27FC236}">
                <a16:creationId xmlns:a16="http://schemas.microsoft.com/office/drawing/2014/main" id="{DC6CD60D-2F54-C548-B8E0-E9CE220454E8}"/>
              </a:ext>
            </a:extLst>
          </p:cNvPr>
          <p:cNvSpPr/>
          <p:nvPr/>
        </p:nvSpPr>
        <p:spPr>
          <a:xfrm rot="1348176">
            <a:off x="1916530" y="2038662"/>
            <a:ext cx="2998321" cy="12257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51C1616-AAD8-BE4C-B606-E661F21DB085}"/>
              </a:ext>
            </a:extLst>
          </p:cNvPr>
          <p:cNvSpPr txBox="1"/>
          <p:nvPr/>
        </p:nvSpPr>
        <p:spPr>
          <a:xfrm>
            <a:off x="4752635" y="3566518"/>
            <a:ext cx="1153201" cy="369332"/>
          </a:xfrm>
          <a:prstGeom prst="rect">
            <a:avLst/>
          </a:prstGeom>
          <a:noFill/>
        </p:spPr>
        <p:txBody>
          <a:bodyPr wrap="none" rtlCol="0">
            <a:spAutoFit/>
          </a:bodyPr>
          <a:lstStyle/>
          <a:p>
            <a:r>
              <a:rPr lang="cs-CZ" dirty="0"/>
              <a:t>Tady a teď</a:t>
            </a:r>
          </a:p>
        </p:txBody>
      </p:sp>
      <p:sp>
        <p:nvSpPr>
          <p:cNvPr id="11" name="Slunce 10">
            <a:extLst>
              <a:ext uri="{FF2B5EF4-FFF2-40B4-BE49-F238E27FC236}">
                <a16:creationId xmlns:a16="http://schemas.microsoft.com/office/drawing/2014/main" id="{4F1DFBD6-3D1B-1A4F-8A67-764707C108E7}"/>
              </a:ext>
            </a:extLst>
          </p:cNvPr>
          <p:cNvSpPr/>
          <p:nvPr/>
        </p:nvSpPr>
        <p:spPr>
          <a:xfrm>
            <a:off x="10425113" y="5106354"/>
            <a:ext cx="990600" cy="114728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eselý obličej 11">
            <a:extLst>
              <a:ext uri="{FF2B5EF4-FFF2-40B4-BE49-F238E27FC236}">
                <a16:creationId xmlns:a16="http://schemas.microsoft.com/office/drawing/2014/main" id="{6DD39C18-A901-694C-BDD9-90918E5EAC40}"/>
              </a:ext>
            </a:extLst>
          </p:cNvPr>
          <p:cNvSpPr/>
          <p:nvPr/>
        </p:nvSpPr>
        <p:spPr>
          <a:xfrm>
            <a:off x="10172700" y="557212"/>
            <a:ext cx="1243013" cy="124301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130EF662-8859-2B4C-B5D2-07B82D755BFC}"/>
              </a:ext>
            </a:extLst>
          </p:cNvPr>
          <p:cNvSpPr txBox="1"/>
          <p:nvPr/>
        </p:nvSpPr>
        <p:spPr>
          <a:xfrm>
            <a:off x="9825038" y="6249353"/>
            <a:ext cx="1590675" cy="646331"/>
          </a:xfrm>
          <a:prstGeom prst="rect">
            <a:avLst/>
          </a:prstGeom>
          <a:noFill/>
        </p:spPr>
        <p:txBody>
          <a:bodyPr wrap="square" rtlCol="0">
            <a:spAutoFit/>
          </a:bodyPr>
          <a:lstStyle/>
          <a:p>
            <a:r>
              <a:rPr lang="cs-CZ" dirty="0"/>
              <a:t>Obávaná budoucnost</a:t>
            </a:r>
          </a:p>
        </p:txBody>
      </p:sp>
      <p:sp>
        <p:nvSpPr>
          <p:cNvPr id="14" name="TextovéPole 13">
            <a:extLst>
              <a:ext uri="{FF2B5EF4-FFF2-40B4-BE49-F238E27FC236}">
                <a16:creationId xmlns:a16="http://schemas.microsoft.com/office/drawing/2014/main" id="{60EC907F-175B-3742-8E03-44E105B14A09}"/>
              </a:ext>
            </a:extLst>
          </p:cNvPr>
          <p:cNvSpPr txBox="1"/>
          <p:nvPr/>
        </p:nvSpPr>
        <p:spPr>
          <a:xfrm>
            <a:off x="10144124" y="2228850"/>
            <a:ext cx="1700213" cy="646331"/>
          </a:xfrm>
          <a:prstGeom prst="rect">
            <a:avLst/>
          </a:prstGeom>
          <a:noFill/>
        </p:spPr>
        <p:txBody>
          <a:bodyPr wrap="square" rtlCol="0">
            <a:spAutoFit/>
          </a:bodyPr>
          <a:lstStyle/>
          <a:p>
            <a:r>
              <a:rPr lang="cs-CZ" dirty="0"/>
              <a:t>Preferovaná budoucnost</a:t>
            </a:r>
          </a:p>
        </p:txBody>
      </p:sp>
      <p:cxnSp>
        <p:nvCxnSpPr>
          <p:cNvPr id="16" name="Přímá spojovací šipka 15">
            <a:extLst>
              <a:ext uri="{FF2B5EF4-FFF2-40B4-BE49-F238E27FC236}">
                <a16:creationId xmlns:a16="http://schemas.microsoft.com/office/drawing/2014/main" id="{41FF261C-AA07-3E4C-943F-5D99FEB4F334}"/>
              </a:ext>
            </a:extLst>
          </p:cNvPr>
          <p:cNvCxnSpPr/>
          <p:nvPr/>
        </p:nvCxnSpPr>
        <p:spPr>
          <a:xfrm>
            <a:off x="6415088" y="3566518"/>
            <a:ext cx="3614737" cy="1791295"/>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62914B98-DCD8-E443-9A56-3402C369E894}"/>
              </a:ext>
            </a:extLst>
          </p:cNvPr>
          <p:cNvSpPr txBox="1"/>
          <p:nvPr/>
        </p:nvSpPr>
        <p:spPr>
          <a:xfrm rot="1663987">
            <a:off x="7686676" y="4155491"/>
            <a:ext cx="1828800" cy="369332"/>
          </a:xfrm>
          <a:prstGeom prst="rect">
            <a:avLst/>
          </a:prstGeom>
          <a:noFill/>
        </p:spPr>
        <p:txBody>
          <a:bodyPr wrap="square" rtlCol="0">
            <a:spAutoFit/>
          </a:bodyPr>
          <a:lstStyle/>
          <a:p>
            <a:r>
              <a:rPr lang="cs-CZ" dirty="0"/>
              <a:t>rizika</a:t>
            </a:r>
          </a:p>
        </p:txBody>
      </p:sp>
      <p:sp>
        <p:nvSpPr>
          <p:cNvPr id="18" name="Šrafovaná šipka vpravo 17">
            <a:extLst>
              <a:ext uri="{FF2B5EF4-FFF2-40B4-BE49-F238E27FC236}">
                <a16:creationId xmlns:a16="http://schemas.microsoft.com/office/drawing/2014/main" id="{F120A27D-0390-DB48-BDFD-45A99DA905AE}"/>
              </a:ext>
            </a:extLst>
          </p:cNvPr>
          <p:cNvSpPr/>
          <p:nvPr/>
        </p:nvSpPr>
        <p:spPr>
          <a:xfrm rot="19750906">
            <a:off x="720282" y="5038175"/>
            <a:ext cx="4457699" cy="67151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a:extLst>
              <a:ext uri="{FF2B5EF4-FFF2-40B4-BE49-F238E27FC236}">
                <a16:creationId xmlns:a16="http://schemas.microsoft.com/office/drawing/2014/main" id="{090F4CB6-B106-FF40-9E34-45506595BFDB}"/>
              </a:ext>
            </a:extLst>
          </p:cNvPr>
          <p:cNvSpPr txBox="1"/>
          <p:nvPr/>
        </p:nvSpPr>
        <p:spPr>
          <a:xfrm>
            <a:off x="92868" y="4791670"/>
            <a:ext cx="2300287" cy="923330"/>
          </a:xfrm>
          <a:prstGeom prst="rect">
            <a:avLst/>
          </a:prstGeom>
          <a:noFill/>
        </p:spPr>
        <p:txBody>
          <a:bodyPr wrap="square" rtlCol="0">
            <a:spAutoFit/>
          </a:bodyPr>
          <a:lstStyle/>
          <a:p>
            <a:r>
              <a:rPr lang="cs-CZ" dirty="0"/>
              <a:t>Všechno co mi funguje, co znám, umím, čím se bavím</a:t>
            </a:r>
          </a:p>
        </p:txBody>
      </p:sp>
      <p:cxnSp>
        <p:nvCxnSpPr>
          <p:cNvPr id="21" name="Přímá spojovací šipka 20">
            <a:extLst>
              <a:ext uri="{FF2B5EF4-FFF2-40B4-BE49-F238E27FC236}">
                <a16:creationId xmlns:a16="http://schemas.microsoft.com/office/drawing/2014/main" id="{0A2E10A0-DBDB-4E40-BDAD-F62F9592F832}"/>
              </a:ext>
            </a:extLst>
          </p:cNvPr>
          <p:cNvCxnSpPr/>
          <p:nvPr/>
        </p:nvCxnSpPr>
        <p:spPr>
          <a:xfrm>
            <a:off x="1857375" y="6572518"/>
            <a:ext cx="6543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C39CD124-7727-CB4D-92E4-1E7A6F91E91E}"/>
              </a:ext>
            </a:extLst>
          </p:cNvPr>
          <p:cNvSpPr txBox="1"/>
          <p:nvPr/>
        </p:nvSpPr>
        <p:spPr>
          <a:xfrm>
            <a:off x="2023591" y="6294357"/>
            <a:ext cx="1004442" cy="369332"/>
          </a:xfrm>
          <a:prstGeom prst="rect">
            <a:avLst/>
          </a:prstGeom>
          <a:noFill/>
        </p:spPr>
        <p:txBody>
          <a:bodyPr wrap="none" rtlCol="0">
            <a:spAutoFit/>
          </a:bodyPr>
          <a:lstStyle/>
          <a:p>
            <a:r>
              <a:rPr lang="cs-CZ" dirty="0"/>
              <a:t>minulost</a:t>
            </a:r>
          </a:p>
        </p:txBody>
      </p:sp>
      <p:sp>
        <p:nvSpPr>
          <p:cNvPr id="23" name="TextovéPole 22">
            <a:extLst>
              <a:ext uri="{FF2B5EF4-FFF2-40B4-BE49-F238E27FC236}">
                <a16:creationId xmlns:a16="http://schemas.microsoft.com/office/drawing/2014/main" id="{2015C92C-653D-6A4B-A2E7-60D08334CED8}"/>
              </a:ext>
            </a:extLst>
          </p:cNvPr>
          <p:cNvSpPr txBox="1"/>
          <p:nvPr/>
        </p:nvSpPr>
        <p:spPr>
          <a:xfrm>
            <a:off x="4886325" y="6249353"/>
            <a:ext cx="1222129" cy="369332"/>
          </a:xfrm>
          <a:prstGeom prst="rect">
            <a:avLst/>
          </a:prstGeom>
          <a:noFill/>
        </p:spPr>
        <p:txBody>
          <a:bodyPr wrap="none" rtlCol="0">
            <a:spAutoFit/>
          </a:bodyPr>
          <a:lstStyle/>
          <a:p>
            <a:r>
              <a:rPr lang="cs-CZ" dirty="0"/>
              <a:t>současnost</a:t>
            </a:r>
          </a:p>
        </p:txBody>
      </p:sp>
      <p:sp>
        <p:nvSpPr>
          <p:cNvPr id="24" name="TextovéPole 23">
            <a:extLst>
              <a:ext uri="{FF2B5EF4-FFF2-40B4-BE49-F238E27FC236}">
                <a16:creationId xmlns:a16="http://schemas.microsoft.com/office/drawing/2014/main" id="{8D91B876-982A-4547-BE4B-FBFF32F9CB50}"/>
              </a:ext>
            </a:extLst>
          </p:cNvPr>
          <p:cNvSpPr txBox="1"/>
          <p:nvPr/>
        </p:nvSpPr>
        <p:spPr>
          <a:xfrm>
            <a:off x="8058150" y="6249353"/>
            <a:ext cx="1299395" cy="369332"/>
          </a:xfrm>
          <a:prstGeom prst="rect">
            <a:avLst/>
          </a:prstGeom>
          <a:noFill/>
        </p:spPr>
        <p:txBody>
          <a:bodyPr wrap="none" rtlCol="0">
            <a:spAutoFit/>
          </a:bodyPr>
          <a:lstStyle/>
          <a:p>
            <a:r>
              <a:rPr lang="cs-CZ" dirty="0"/>
              <a:t>budoucnost</a:t>
            </a:r>
          </a:p>
        </p:txBody>
      </p:sp>
      <p:sp>
        <p:nvSpPr>
          <p:cNvPr id="25" name="Pětiúhelník 24">
            <a:extLst>
              <a:ext uri="{FF2B5EF4-FFF2-40B4-BE49-F238E27FC236}">
                <a16:creationId xmlns:a16="http://schemas.microsoft.com/office/drawing/2014/main" id="{41AF272B-FAC5-C144-A046-3B7D90B63B6C}"/>
              </a:ext>
            </a:extLst>
          </p:cNvPr>
          <p:cNvSpPr/>
          <p:nvPr/>
        </p:nvSpPr>
        <p:spPr>
          <a:xfrm rot="20459790">
            <a:off x="6949431" y="2158875"/>
            <a:ext cx="2842307" cy="19708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TextovéPole 25">
            <a:extLst>
              <a:ext uri="{FF2B5EF4-FFF2-40B4-BE49-F238E27FC236}">
                <a16:creationId xmlns:a16="http://schemas.microsoft.com/office/drawing/2014/main" id="{3A6958D1-CBAC-624C-B71E-7FE5EA1A1885}"/>
              </a:ext>
            </a:extLst>
          </p:cNvPr>
          <p:cNvSpPr txBox="1"/>
          <p:nvPr/>
        </p:nvSpPr>
        <p:spPr>
          <a:xfrm rot="20449699">
            <a:off x="7265336" y="1470649"/>
            <a:ext cx="1796133" cy="369332"/>
          </a:xfrm>
          <a:prstGeom prst="rect">
            <a:avLst/>
          </a:prstGeom>
          <a:noFill/>
        </p:spPr>
        <p:txBody>
          <a:bodyPr wrap="none" rtlCol="0">
            <a:spAutoFit/>
          </a:bodyPr>
          <a:lstStyle/>
          <a:p>
            <a:r>
              <a:rPr lang="cs-CZ" dirty="0"/>
              <a:t>Dlouhodobý plán</a:t>
            </a:r>
          </a:p>
        </p:txBody>
      </p:sp>
      <p:sp>
        <p:nvSpPr>
          <p:cNvPr id="27" name="Trojúhelník 26">
            <a:extLst>
              <a:ext uri="{FF2B5EF4-FFF2-40B4-BE49-F238E27FC236}">
                <a16:creationId xmlns:a16="http://schemas.microsoft.com/office/drawing/2014/main" id="{B8D3039D-F976-1149-B6D5-3B7FA0CFE495}"/>
              </a:ext>
            </a:extLst>
          </p:cNvPr>
          <p:cNvSpPr/>
          <p:nvPr/>
        </p:nvSpPr>
        <p:spPr>
          <a:xfrm rot="3816503">
            <a:off x="6335088" y="2340523"/>
            <a:ext cx="589665" cy="1002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Trojúhelník 27">
            <a:extLst>
              <a:ext uri="{FF2B5EF4-FFF2-40B4-BE49-F238E27FC236}">
                <a16:creationId xmlns:a16="http://schemas.microsoft.com/office/drawing/2014/main" id="{7E4A46A0-0D59-784C-AD50-9B63D67D3333}"/>
              </a:ext>
            </a:extLst>
          </p:cNvPr>
          <p:cNvSpPr/>
          <p:nvPr/>
        </p:nvSpPr>
        <p:spPr>
          <a:xfrm rot="3816503">
            <a:off x="7674470" y="1952127"/>
            <a:ext cx="589665" cy="1002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heckerboard(across)">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500"/>
                                        <p:tgtEl>
                                          <p:spTgt spid="12"/>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strips(downLeft)">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p:tgtEl>
                                          <p:spTgt spid="25"/>
                                        </p:tgtEl>
                                        <p:attrNameLst>
                                          <p:attrName>ppt_y</p:attrName>
                                        </p:attrNameLst>
                                      </p:cBhvr>
                                      <p:tavLst>
                                        <p:tav tm="0">
                                          <p:val>
                                            <p:strVal val="#ppt_y+#ppt_h*1.125000"/>
                                          </p:val>
                                        </p:tav>
                                        <p:tav tm="100000">
                                          <p:val>
                                            <p:strVal val="#ppt_y"/>
                                          </p:val>
                                        </p:tav>
                                      </p:tavLst>
                                    </p:anim>
                                    <p:animEffect transition="in" filter="wipe(up)">
                                      <p:cBhvr>
                                        <p:cTn id="72" dur="500"/>
                                        <p:tgtEl>
                                          <p:spTgt spid="25"/>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p:tgtEl>
                                          <p:spTgt spid="26"/>
                                        </p:tgtEl>
                                        <p:attrNameLst>
                                          <p:attrName>ppt_y</p:attrName>
                                        </p:attrNameLst>
                                      </p:cBhvr>
                                      <p:tavLst>
                                        <p:tav tm="0">
                                          <p:val>
                                            <p:strVal val="#ppt_y+#ppt_h*1.125000"/>
                                          </p:val>
                                        </p:tav>
                                        <p:tav tm="100000">
                                          <p:val>
                                            <p:strVal val="#ppt_y"/>
                                          </p:val>
                                        </p:tav>
                                      </p:tavLst>
                                    </p:anim>
                                    <p:animEffect transition="in" filter="wipe(up)">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ircle(in)">
                                      <p:cBhvr>
                                        <p:cTn id="81" dur="2000"/>
                                        <p:tgtEl>
                                          <p:spTgt spid="18"/>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circle(in)">
                                      <p:cBhvr>
                                        <p:cTn id="84" dur="2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randombar(horizontal)">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4"/>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0" nodeType="clickEffect">
                                  <p:stCondLst>
                                    <p:cond delay="500"/>
                                  </p:stCondLst>
                                  <p:childTnLst>
                                    <p:set>
                                      <p:cBhvr>
                                        <p:cTn id="99"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4" grpId="0"/>
      <p:bldP spid="5" grpId="0" animBg="1"/>
      <p:bldP spid="8" grpId="0" animBg="1"/>
      <p:bldP spid="9" grpId="0" animBg="1"/>
      <p:bldP spid="10" grpId="0"/>
      <p:bldP spid="11" grpId="0" animBg="1"/>
      <p:bldP spid="12" grpId="0" animBg="1"/>
      <p:bldP spid="13" grpId="0"/>
      <p:bldP spid="14" grpId="0"/>
      <p:bldP spid="17" grpId="0"/>
      <p:bldP spid="18" grpId="0" animBg="1"/>
      <p:bldP spid="19" grpId="0"/>
      <p:bldP spid="22" grpId="0"/>
      <p:bldP spid="23" grpId="0"/>
      <p:bldP spid="24" grpId="0"/>
      <p:bldP spid="24" grpId="1"/>
      <p:bldP spid="25" grpId="0" animBg="1"/>
      <p:bldP spid="26" grpId="0"/>
      <p:bldP spid="27" grpId="0" animBg="1"/>
      <p:bldP spid="2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ka obsahujúca kvet">
            <a:extLst>
              <a:ext uri="{FF2B5EF4-FFF2-40B4-BE49-F238E27FC236}">
                <a16:creationId xmlns:a16="http://schemas.microsoft.com/office/drawing/2014/main" id="{13CAF2E8-1DD4-299A-96EE-EC7F49F5CB14}"/>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2" name="Nadpis 1">
            <a:extLst>
              <a:ext uri="{FF2B5EF4-FFF2-40B4-BE49-F238E27FC236}">
                <a16:creationId xmlns:a16="http://schemas.microsoft.com/office/drawing/2014/main" id="{7B8D0C9B-8E07-0B14-272C-6F5B4724F90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cs-CZ" sz="5200" dirty="0">
                <a:solidFill>
                  <a:srgbClr val="FFFFFF"/>
                </a:solidFill>
              </a:rPr>
              <a:t>Rodina a státní správa</a:t>
            </a:r>
          </a:p>
        </p:txBody>
      </p:sp>
      <p:sp>
        <p:nvSpPr>
          <p:cNvPr id="3" name="Podnadpis 2">
            <a:extLst>
              <a:ext uri="{FF2B5EF4-FFF2-40B4-BE49-F238E27FC236}">
                <a16:creationId xmlns:a16="http://schemas.microsoft.com/office/drawing/2014/main" id="{DD514DA7-BFC3-F307-FA52-C5053C2D7C7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cs-CZ" dirty="0">
                <a:solidFill>
                  <a:srgbClr val="FFFFFF"/>
                </a:solidFill>
              </a:rPr>
              <a:t>Diagnostika jinak?</a:t>
            </a:r>
          </a:p>
        </p:txBody>
      </p:sp>
    </p:spTree>
    <p:extLst>
      <p:ext uri="{BB962C8B-B14F-4D97-AF65-F5344CB8AC3E}">
        <p14:creationId xmlns:p14="http://schemas.microsoft.com/office/powerpoint/2010/main" val="18125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7AE24-4636-EC44-8633-16AD2768F44D}"/>
              </a:ext>
            </a:extLst>
          </p:cNvPr>
          <p:cNvSpPr>
            <a:spLocks noGrp="1"/>
          </p:cNvSpPr>
          <p:nvPr>
            <p:ph type="title"/>
          </p:nvPr>
        </p:nvSpPr>
        <p:spPr/>
        <p:txBody>
          <a:bodyPr/>
          <a:lstStyle/>
          <a:p>
            <a:r>
              <a:rPr lang="cs-CZ" dirty="0"/>
              <a:t>Listina dětských práv</a:t>
            </a:r>
          </a:p>
        </p:txBody>
      </p:sp>
      <p:sp>
        <p:nvSpPr>
          <p:cNvPr id="3" name="Zástupný obsah 2">
            <a:extLst>
              <a:ext uri="{FF2B5EF4-FFF2-40B4-BE49-F238E27FC236}">
                <a16:creationId xmlns:a16="http://schemas.microsoft.com/office/drawing/2014/main" id="{30E2F02D-E5E5-FE49-AC8D-F9A675BF3936}"/>
              </a:ext>
            </a:extLst>
          </p:cNvPr>
          <p:cNvSpPr>
            <a:spLocks noGrp="1"/>
          </p:cNvSpPr>
          <p:nvPr>
            <p:ph idx="1"/>
          </p:nvPr>
        </p:nvSpPr>
        <p:spPr>
          <a:xfrm>
            <a:off x="838200" y="1825625"/>
            <a:ext cx="10515600" cy="4667250"/>
          </a:xfrm>
        </p:spPr>
        <p:txBody>
          <a:bodyPr>
            <a:normAutofit fontScale="77500" lnSpcReduction="20000"/>
          </a:bodyPr>
          <a:lstStyle/>
          <a:p>
            <a:r>
              <a:rPr lang="cs-CZ" dirty="0"/>
              <a:t>Článek 1</a:t>
            </a:r>
          </a:p>
          <a:p>
            <a:pPr marL="0" indent="0">
              <a:buNone/>
            </a:pPr>
            <a:r>
              <a:rPr lang="cs-CZ" dirty="0"/>
              <a:t>Pro účely této úmluvy se dítětem rozumí každá lidská bytost mladší osmnácti let, pokud podle právního řádu, jenž se na dítě vztahuje, není zletilosti dosaženo dříve.</a:t>
            </a:r>
          </a:p>
          <a:p>
            <a:r>
              <a:rPr lang="cs-CZ" dirty="0"/>
              <a:t>Článek 7</a:t>
            </a:r>
          </a:p>
          <a:p>
            <a:pPr marL="514350" indent="-514350">
              <a:buAutoNum type="arabicPeriod"/>
            </a:pPr>
            <a:r>
              <a:rPr lang="cs-CZ" dirty="0"/>
              <a:t>Každé dítě je registrováno ihned po narození a má od narození právo na jméno, právo na státní příslušnost, a pokud to je možné, právo znát své rodiče a právo na jejich péči.</a:t>
            </a:r>
          </a:p>
          <a:p>
            <a:r>
              <a:rPr lang="cs-CZ" dirty="0"/>
              <a:t>Článek 12</a:t>
            </a:r>
          </a:p>
          <a:p>
            <a:pPr marL="0" indent="0">
              <a:buNone/>
            </a:pPr>
            <a:r>
              <a:rPr lang="cs-CZ" dirty="0"/>
              <a:t>1. Státy, které jsou smluvní stranou úmluvy, zabezpečují dítěti, které je schopno formulovat své vlastní názory, právo tyto názory svobodně vyjadřovat ve všech záležitostech, které se jej dotýkají, přičemž se názorům dítěte musí věnovat patřičná pozornost odpovídající jeho věku a úrovni.</a:t>
            </a:r>
          </a:p>
          <a:p>
            <a:pPr marL="0" indent="0">
              <a:buNone/>
            </a:pPr>
            <a:r>
              <a:rPr lang="cs-CZ" dirty="0"/>
              <a:t>2. Za tímto účelem se dítěti zejména poskytuje možnost, aby bylo vyslyšeno v každém soudním nebo správním řízení, které se jej dotýká, a to buď přímo, nebo prostřednictvím zástupce anebo příslušného orgánu, přičemž způsob slyšení musí být v souladu s procedurálními pravidly vnitrostátního zákonodárství.</a:t>
            </a:r>
          </a:p>
          <a:p>
            <a:pPr marL="0" indent="0">
              <a:buNone/>
            </a:pPr>
            <a:endParaRPr lang="cs-CZ" dirty="0"/>
          </a:p>
          <a:p>
            <a:endParaRPr lang="cs-CZ" dirty="0"/>
          </a:p>
        </p:txBody>
      </p:sp>
    </p:spTree>
    <p:extLst>
      <p:ext uri="{BB962C8B-B14F-4D97-AF65-F5344CB8AC3E}">
        <p14:creationId xmlns:p14="http://schemas.microsoft.com/office/powerpoint/2010/main" val="28464535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F76D0-E112-EF65-2BEA-0DD23E89299F}"/>
              </a:ext>
            </a:extLst>
          </p:cNvPr>
          <p:cNvSpPr>
            <a:spLocks noGrp="1"/>
          </p:cNvSpPr>
          <p:nvPr>
            <p:ph type="title"/>
          </p:nvPr>
        </p:nvSpPr>
        <p:spPr/>
        <p:txBody>
          <a:bodyPr/>
          <a:lstStyle/>
          <a:p>
            <a:r>
              <a:rPr lang="cs-CZ" dirty="0"/>
              <a:t>Místa pobytu</a:t>
            </a:r>
          </a:p>
        </p:txBody>
      </p:sp>
      <p:sp>
        <p:nvSpPr>
          <p:cNvPr id="3" name="Zástupný obsah 2">
            <a:extLst>
              <a:ext uri="{FF2B5EF4-FFF2-40B4-BE49-F238E27FC236}">
                <a16:creationId xmlns:a16="http://schemas.microsoft.com/office/drawing/2014/main" id="{6AE1EA6E-B65D-A526-0577-761A61847E83}"/>
              </a:ext>
            </a:extLst>
          </p:cNvPr>
          <p:cNvSpPr>
            <a:spLocks noGrp="1"/>
          </p:cNvSpPr>
          <p:nvPr>
            <p:ph idx="1"/>
          </p:nvPr>
        </p:nvSpPr>
        <p:spPr/>
        <p:txBody>
          <a:bodyPr/>
          <a:lstStyle/>
          <a:p>
            <a:r>
              <a:rPr lang="cs-CZ" dirty="0"/>
              <a:t>Každé místo má svou historii</a:t>
            </a:r>
          </a:p>
          <a:p>
            <a:r>
              <a:rPr lang="cs-CZ" dirty="0"/>
              <a:t>Vznik vyloučených lokalit v Ostravě:</a:t>
            </a:r>
          </a:p>
          <a:p>
            <a:pPr>
              <a:buFontTx/>
              <a:buChar char="-"/>
            </a:pPr>
            <a:r>
              <a:rPr lang="cs-CZ" dirty="0"/>
              <a:t>Historicky chudé čtvrti</a:t>
            </a:r>
          </a:p>
          <a:p>
            <a:pPr>
              <a:buFontTx/>
              <a:buChar char="-"/>
            </a:pPr>
            <a:r>
              <a:rPr lang="cs-CZ" dirty="0"/>
              <a:t>Dříve bydliště „střední třídy“</a:t>
            </a:r>
          </a:p>
          <a:p>
            <a:pPr>
              <a:buFontTx/>
              <a:buChar char="-"/>
            </a:pPr>
            <a:r>
              <a:rPr lang="cs-CZ" dirty="0"/>
              <a:t>Měnící se podmínky pro život</a:t>
            </a:r>
          </a:p>
        </p:txBody>
      </p:sp>
    </p:spTree>
    <p:extLst>
      <p:ext uri="{BB962C8B-B14F-4D97-AF65-F5344CB8AC3E}">
        <p14:creationId xmlns:p14="http://schemas.microsoft.com/office/powerpoint/2010/main" val="39868394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21A99F-746D-5F55-C150-6C31EB842C2D}"/>
              </a:ext>
            </a:extLst>
          </p:cNvPr>
          <p:cNvSpPr>
            <a:spLocks noGrp="1"/>
          </p:cNvSpPr>
          <p:nvPr>
            <p:ph type="title"/>
          </p:nvPr>
        </p:nvSpPr>
        <p:spPr/>
        <p:txBody>
          <a:bodyPr/>
          <a:lstStyle/>
          <a:p>
            <a:r>
              <a:rPr lang="cs-CZ" dirty="0"/>
              <a:t>Média život</a:t>
            </a:r>
          </a:p>
        </p:txBody>
      </p:sp>
      <p:sp>
        <p:nvSpPr>
          <p:cNvPr id="3" name="Zástupný obsah 2">
            <a:extLst>
              <a:ext uri="{FF2B5EF4-FFF2-40B4-BE49-F238E27FC236}">
                <a16:creationId xmlns:a16="http://schemas.microsoft.com/office/drawing/2014/main" id="{6701A357-B1FE-7AE7-61C1-4B6176546F96}"/>
              </a:ext>
            </a:extLst>
          </p:cNvPr>
          <p:cNvSpPr>
            <a:spLocks noGrp="1"/>
          </p:cNvSpPr>
          <p:nvPr>
            <p:ph idx="1"/>
          </p:nvPr>
        </p:nvSpPr>
        <p:spPr/>
        <p:txBody>
          <a:bodyPr/>
          <a:lstStyle/>
          <a:p>
            <a:r>
              <a:rPr lang="cs-CZ" dirty="0"/>
              <a:t>Co nám ukazují média</a:t>
            </a:r>
          </a:p>
          <a:p>
            <a:r>
              <a:rPr lang="cs-CZ" dirty="0"/>
              <a:t>V jakém prostředí probíhají filmy</a:t>
            </a:r>
          </a:p>
          <a:p>
            <a:endParaRPr lang="cs-CZ" dirty="0"/>
          </a:p>
        </p:txBody>
      </p:sp>
    </p:spTree>
    <p:extLst>
      <p:ext uri="{BB962C8B-B14F-4D97-AF65-F5344CB8AC3E}">
        <p14:creationId xmlns:p14="http://schemas.microsoft.com/office/powerpoint/2010/main" val="6668912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C56D99-4E00-C760-B7B0-DCBA08449338}"/>
              </a:ext>
            </a:extLst>
          </p:cNvPr>
          <p:cNvSpPr>
            <a:spLocks noGrp="1"/>
          </p:cNvSpPr>
          <p:nvPr>
            <p:ph type="title"/>
          </p:nvPr>
        </p:nvSpPr>
        <p:spPr/>
        <p:txBody>
          <a:bodyPr/>
          <a:lstStyle/>
          <a:p>
            <a:r>
              <a:rPr lang="cs-CZ" dirty="0"/>
              <a:t>Podmínky pro život</a:t>
            </a:r>
          </a:p>
        </p:txBody>
      </p:sp>
      <p:sp>
        <p:nvSpPr>
          <p:cNvPr id="3" name="Zástupný obsah 2">
            <a:extLst>
              <a:ext uri="{FF2B5EF4-FFF2-40B4-BE49-F238E27FC236}">
                <a16:creationId xmlns:a16="http://schemas.microsoft.com/office/drawing/2014/main" id="{CE24FA04-C3BA-F685-7532-F8F8C0602266}"/>
              </a:ext>
            </a:extLst>
          </p:cNvPr>
          <p:cNvSpPr>
            <a:spLocks noGrp="1"/>
          </p:cNvSpPr>
          <p:nvPr>
            <p:ph idx="1"/>
          </p:nvPr>
        </p:nvSpPr>
        <p:spPr/>
        <p:txBody>
          <a:bodyPr/>
          <a:lstStyle/>
          <a:p>
            <a:r>
              <a:rPr lang="cs-CZ" dirty="0"/>
              <a:t>Co potřebujeme?</a:t>
            </a:r>
          </a:p>
          <a:p>
            <a:endParaRPr lang="cs-CZ" dirty="0"/>
          </a:p>
          <a:p>
            <a:endParaRPr lang="cs-CZ" dirty="0"/>
          </a:p>
          <a:p>
            <a:endParaRPr lang="cs-CZ" dirty="0"/>
          </a:p>
          <a:p>
            <a:r>
              <a:rPr lang="cs-CZ" dirty="0"/>
              <a:t>Co máme?</a:t>
            </a:r>
          </a:p>
        </p:txBody>
      </p:sp>
    </p:spTree>
    <p:extLst>
      <p:ext uri="{BB962C8B-B14F-4D97-AF65-F5344CB8AC3E}">
        <p14:creationId xmlns:p14="http://schemas.microsoft.com/office/powerpoint/2010/main" val="27686409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5605ED-6A0B-34BF-3731-E5A08C1BB0FF}"/>
              </a:ext>
            </a:extLst>
          </p:cNvPr>
          <p:cNvSpPr>
            <a:spLocks noGrp="1"/>
          </p:cNvSpPr>
          <p:nvPr>
            <p:ph type="title"/>
          </p:nvPr>
        </p:nvSpPr>
        <p:spPr/>
        <p:txBody>
          <a:bodyPr/>
          <a:lstStyle/>
          <a:p>
            <a:r>
              <a:rPr lang="cs-CZ" dirty="0"/>
              <a:t>Nejčastější témata</a:t>
            </a:r>
          </a:p>
        </p:txBody>
      </p:sp>
      <p:sp>
        <p:nvSpPr>
          <p:cNvPr id="3" name="Zástupný obsah 2">
            <a:extLst>
              <a:ext uri="{FF2B5EF4-FFF2-40B4-BE49-F238E27FC236}">
                <a16:creationId xmlns:a16="http://schemas.microsoft.com/office/drawing/2014/main" id="{44B3643A-6ED7-8818-635A-61A31421728E}"/>
              </a:ext>
            </a:extLst>
          </p:cNvPr>
          <p:cNvSpPr>
            <a:spLocks noGrp="1"/>
          </p:cNvSpPr>
          <p:nvPr>
            <p:ph idx="1"/>
          </p:nvPr>
        </p:nvSpPr>
        <p:spPr/>
        <p:txBody>
          <a:bodyPr/>
          <a:lstStyle/>
          <a:p>
            <a:r>
              <a:rPr lang="cs-CZ" dirty="0"/>
              <a:t>Finance</a:t>
            </a:r>
          </a:p>
          <a:p>
            <a:r>
              <a:rPr lang="cs-CZ" dirty="0"/>
              <a:t>Mimořádné dávky</a:t>
            </a:r>
          </a:p>
          <a:p>
            <a:r>
              <a:rPr lang="cs-CZ" dirty="0"/>
              <a:t>Rychlé půjčky</a:t>
            </a:r>
          </a:p>
          <a:p>
            <a:r>
              <a:rPr lang="cs-CZ" dirty="0"/>
              <a:t>Povinností dětí jsou mimo hlavní téma</a:t>
            </a:r>
          </a:p>
          <a:p>
            <a:r>
              <a:rPr lang="cs-CZ" dirty="0"/>
              <a:t>Pojem rodičovské povinnosti a kompetence jsou bez obsahu</a:t>
            </a:r>
          </a:p>
          <a:p>
            <a:endParaRPr lang="cs-CZ" dirty="0"/>
          </a:p>
        </p:txBody>
      </p:sp>
    </p:spTree>
    <p:extLst>
      <p:ext uri="{BB962C8B-B14F-4D97-AF65-F5344CB8AC3E}">
        <p14:creationId xmlns:p14="http://schemas.microsoft.com/office/powerpoint/2010/main" val="31185672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6D7AC-2B8A-6004-B503-7FDAF68BD698}"/>
              </a:ext>
            </a:extLst>
          </p:cNvPr>
          <p:cNvSpPr>
            <a:spLocks noGrp="1"/>
          </p:cNvSpPr>
          <p:nvPr>
            <p:ph type="title"/>
          </p:nvPr>
        </p:nvSpPr>
        <p:spPr/>
        <p:txBody>
          <a:bodyPr/>
          <a:lstStyle/>
          <a:p>
            <a:r>
              <a:rPr lang="cs-CZ" dirty="0"/>
              <a:t>Lokalita je komunitou</a:t>
            </a:r>
          </a:p>
        </p:txBody>
      </p:sp>
      <p:sp>
        <p:nvSpPr>
          <p:cNvPr id="3" name="Zástupný obsah 2">
            <a:extLst>
              <a:ext uri="{FF2B5EF4-FFF2-40B4-BE49-F238E27FC236}">
                <a16:creationId xmlns:a16="http://schemas.microsoft.com/office/drawing/2014/main" id="{D22BEBCC-0948-492D-5494-404EB97EEB63}"/>
              </a:ext>
            </a:extLst>
          </p:cNvPr>
          <p:cNvSpPr>
            <a:spLocks noGrp="1"/>
          </p:cNvSpPr>
          <p:nvPr>
            <p:ph idx="1"/>
          </p:nvPr>
        </p:nvSpPr>
        <p:spPr/>
        <p:txBody>
          <a:bodyPr/>
          <a:lstStyle/>
          <a:p>
            <a:r>
              <a:rPr lang="cs-CZ" dirty="0"/>
              <a:t>Parametry komunity:</a:t>
            </a:r>
          </a:p>
          <a:p>
            <a:pPr>
              <a:buFontTx/>
              <a:buChar char="-"/>
            </a:pPr>
            <a:r>
              <a:rPr lang="cs-CZ" dirty="0"/>
              <a:t>Stát ve státě</a:t>
            </a:r>
          </a:p>
          <a:p>
            <a:pPr>
              <a:buFontTx/>
              <a:buChar char="-"/>
            </a:pPr>
            <a:r>
              <a:rPr lang="cs-CZ" dirty="0"/>
              <a:t>Mívá svou hierarchii</a:t>
            </a:r>
          </a:p>
          <a:p>
            <a:pPr>
              <a:buFontTx/>
              <a:buChar char="-"/>
            </a:pPr>
            <a:r>
              <a:rPr lang="cs-CZ" dirty="0"/>
              <a:t>Mívá svou ekonomiku</a:t>
            </a:r>
          </a:p>
          <a:p>
            <a:pPr>
              <a:buFontTx/>
              <a:buChar char="-"/>
            </a:pPr>
            <a:r>
              <a:rPr lang="cs-CZ" dirty="0"/>
              <a:t>Má své mechanismy proti změně</a:t>
            </a:r>
          </a:p>
        </p:txBody>
      </p:sp>
    </p:spTree>
    <p:extLst>
      <p:ext uri="{BB962C8B-B14F-4D97-AF65-F5344CB8AC3E}">
        <p14:creationId xmlns:p14="http://schemas.microsoft.com/office/powerpoint/2010/main" val="21128504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DD371E-43BA-2EC7-7294-38A416B4B2CD}"/>
              </a:ext>
            </a:extLst>
          </p:cNvPr>
          <p:cNvSpPr>
            <a:spLocks noGrp="1"/>
          </p:cNvSpPr>
          <p:nvPr>
            <p:ph type="title"/>
          </p:nvPr>
        </p:nvSpPr>
        <p:spPr/>
        <p:txBody>
          <a:bodyPr/>
          <a:lstStyle/>
          <a:p>
            <a:r>
              <a:rPr lang="cs-CZ" dirty="0"/>
              <a:t>Sociálně-terapeutická práce v rodině - Chrudim</a:t>
            </a:r>
          </a:p>
        </p:txBody>
      </p:sp>
      <p:sp>
        <p:nvSpPr>
          <p:cNvPr id="3" name="Zástupný obsah 2">
            <a:extLst>
              <a:ext uri="{FF2B5EF4-FFF2-40B4-BE49-F238E27FC236}">
                <a16:creationId xmlns:a16="http://schemas.microsoft.com/office/drawing/2014/main" id="{F4A24FEA-971E-9EFB-3E08-8951D182C5D0}"/>
              </a:ext>
            </a:extLst>
          </p:cNvPr>
          <p:cNvSpPr>
            <a:spLocks noGrp="1"/>
          </p:cNvSpPr>
          <p:nvPr>
            <p:ph idx="1"/>
          </p:nvPr>
        </p:nvSpPr>
        <p:spPr/>
        <p:txBody>
          <a:bodyPr/>
          <a:lstStyle/>
          <a:p>
            <a:r>
              <a:rPr lang="cs-CZ" dirty="0"/>
              <a:t>Poradentství – dle zákona č. 108/2006 o sociálních službách</a:t>
            </a:r>
          </a:p>
          <a:p>
            <a:r>
              <a:rPr lang="cs-CZ" dirty="0"/>
              <a:t>Nácvik dovedností – pracovník názorně předvádí činnost – péče o dítě až po vedení domácnosti – významný dohled</a:t>
            </a:r>
          </a:p>
          <a:p>
            <a:r>
              <a:rPr lang="cs-CZ" dirty="0"/>
              <a:t>Doprovod, asistovaná pomoc</a:t>
            </a:r>
          </a:p>
          <a:p>
            <a:r>
              <a:rPr lang="cs-CZ" dirty="0"/>
              <a:t>Zprostředkování služby – vyhledání vhodné organizace se službou</a:t>
            </a:r>
          </a:p>
          <a:p>
            <a:r>
              <a:rPr lang="cs-CZ" dirty="0"/>
              <a:t>Jednání ve prospěch rodiny</a:t>
            </a:r>
          </a:p>
          <a:p>
            <a:r>
              <a:rPr lang="cs-CZ" dirty="0"/>
              <a:t>Specifická služba – vztah k dítěti, s dítětem – místo, bezpečí, podpora, výživa, limity</a:t>
            </a:r>
          </a:p>
        </p:txBody>
      </p:sp>
    </p:spTree>
    <p:extLst>
      <p:ext uri="{BB962C8B-B14F-4D97-AF65-F5344CB8AC3E}">
        <p14:creationId xmlns:p14="http://schemas.microsoft.com/office/powerpoint/2010/main" val="18018490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A5F1EFB3-93FA-1919-F406-91B9B60EA504}"/>
              </a:ext>
            </a:extLst>
          </p:cNvPr>
          <p:cNvGraphicFramePr>
            <a:graphicFrameLocks noGrp="1"/>
          </p:cNvGraphicFramePr>
          <p:nvPr>
            <p:ph idx="1"/>
          </p:nvPr>
        </p:nvGraphicFramePr>
        <p:xfrm>
          <a:off x="838200" y="1825625"/>
          <a:ext cx="10515597" cy="4119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76818891"/>
                    </a:ext>
                  </a:extLst>
                </a:gridCol>
                <a:gridCol w="3505199">
                  <a:extLst>
                    <a:ext uri="{9D8B030D-6E8A-4147-A177-3AD203B41FA5}">
                      <a16:colId xmlns:a16="http://schemas.microsoft.com/office/drawing/2014/main" val="2860793652"/>
                    </a:ext>
                  </a:extLst>
                </a:gridCol>
                <a:gridCol w="3505199">
                  <a:extLst>
                    <a:ext uri="{9D8B030D-6E8A-4147-A177-3AD203B41FA5}">
                      <a16:colId xmlns:a16="http://schemas.microsoft.com/office/drawing/2014/main" val="1244422045"/>
                    </a:ext>
                  </a:extLst>
                </a:gridCol>
              </a:tblGrid>
              <a:tr h="370840">
                <a:tc>
                  <a:txBody>
                    <a:bodyPr/>
                    <a:lstStyle/>
                    <a:p>
                      <a:r>
                        <a:rPr lang="cs-CZ" dirty="0"/>
                        <a:t>potřeby</a:t>
                      </a:r>
                    </a:p>
                  </a:txBody>
                  <a:tcPr/>
                </a:tc>
                <a:tc>
                  <a:txBody>
                    <a:bodyPr/>
                    <a:lstStyle/>
                    <a:p>
                      <a:r>
                        <a:rPr lang="cs-CZ" dirty="0"/>
                        <a:t>Mapování potřeby dítěte</a:t>
                      </a:r>
                    </a:p>
                  </a:txBody>
                  <a:tcPr/>
                </a:tc>
                <a:tc>
                  <a:txBody>
                    <a:bodyPr/>
                    <a:lstStyle/>
                    <a:p>
                      <a:r>
                        <a:rPr lang="cs-CZ" dirty="0"/>
                        <a:t>Práce s potřebou v krizové situaci</a:t>
                      </a:r>
                    </a:p>
                  </a:txBody>
                  <a:tcPr/>
                </a:tc>
                <a:extLst>
                  <a:ext uri="{0D108BD9-81ED-4DB2-BD59-A6C34878D82A}">
                    <a16:rowId xmlns:a16="http://schemas.microsoft.com/office/drawing/2014/main" val="3471413961"/>
                  </a:ext>
                </a:extLst>
              </a:tr>
              <a:tr h="370840">
                <a:tc>
                  <a:txBody>
                    <a:bodyPr/>
                    <a:lstStyle/>
                    <a:p>
                      <a:r>
                        <a:rPr lang="cs-CZ" dirty="0"/>
                        <a:t>místo</a:t>
                      </a:r>
                    </a:p>
                  </a:txBody>
                  <a:tcPr/>
                </a:tc>
                <a:tc>
                  <a:txBody>
                    <a:bodyPr/>
                    <a:lstStyle/>
                    <a:p>
                      <a:r>
                        <a:rPr lang="cs-CZ" dirty="0"/>
                        <a:t>Místo fyzické i duševní, soukromí, identita, postavení v rodině</a:t>
                      </a:r>
                    </a:p>
                  </a:txBody>
                  <a:tcPr/>
                </a:tc>
                <a:tc>
                  <a:txBody>
                    <a:bodyPr/>
                    <a:lstStyle/>
                    <a:p>
                      <a:r>
                        <a:rPr lang="cs-CZ" dirty="0"/>
                        <a:t>Mít pro dítě skutečné místo a věnovat se mu – jen dítě a rodič, bez ostatních sourozenců</a:t>
                      </a:r>
                    </a:p>
                  </a:txBody>
                  <a:tcPr/>
                </a:tc>
                <a:extLst>
                  <a:ext uri="{0D108BD9-81ED-4DB2-BD59-A6C34878D82A}">
                    <a16:rowId xmlns:a16="http://schemas.microsoft.com/office/drawing/2014/main" val="1065297702"/>
                  </a:ext>
                </a:extLst>
              </a:tr>
              <a:tr h="370840">
                <a:tc>
                  <a:txBody>
                    <a:bodyPr/>
                    <a:lstStyle/>
                    <a:p>
                      <a:r>
                        <a:rPr lang="cs-CZ" dirty="0"/>
                        <a:t>bezpečí</a:t>
                      </a:r>
                    </a:p>
                  </a:txBody>
                  <a:tcPr/>
                </a:tc>
                <a:tc>
                  <a:txBody>
                    <a:bodyPr/>
                    <a:lstStyle/>
                    <a:p>
                      <a:r>
                        <a:rPr lang="cs-CZ" dirty="0"/>
                        <a:t>Bezpečí fyzické i duševní, otevřená komunikace</a:t>
                      </a:r>
                    </a:p>
                  </a:txBody>
                  <a:tcPr/>
                </a:tc>
                <a:tc>
                  <a:txBody>
                    <a:bodyPr/>
                    <a:lstStyle/>
                    <a:p>
                      <a:r>
                        <a:rPr lang="cs-CZ" dirty="0"/>
                        <a:t>Otevřeně komunikovat o nebezpečí v bezpečném prostoru</a:t>
                      </a:r>
                    </a:p>
                  </a:txBody>
                  <a:tcPr/>
                </a:tc>
                <a:extLst>
                  <a:ext uri="{0D108BD9-81ED-4DB2-BD59-A6C34878D82A}">
                    <a16:rowId xmlns:a16="http://schemas.microsoft.com/office/drawing/2014/main" val="2571307885"/>
                  </a:ext>
                </a:extLst>
              </a:tr>
              <a:tr h="370840">
                <a:tc>
                  <a:txBody>
                    <a:bodyPr/>
                    <a:lstStyle/>
                    <a:p>
                      <a:r>
                        <a:rPr lang="cs-CZ" dirty="0"/>
                        <a:t>podpora</a:t>
                      </a:r>
                    </a:p>
                  </a:txBody>
                  <a:tcPr/>
                </a:tc>
                <a:tc>
                  <a:txBody>
                    <a:bodyPr/>
                    <a:lstStyle/>
                    <a:p>
                      <a:r>
                        <a:rPr lang="cs-CZ" dirty="0"/>
                        <a:t>Respekt k sobě a sebeúcta, být s dítětem a u něj</a:t>
                      </a:r>
                    </a:p>
                  </a:txBody>
                  <a:tcPr/>
                </a:tc>
                <a:tc>
                  <a:txBody>
                    <a:bodyPr/>
                    <a:lstStyle/>
                    <a:p>
                      <a:r>
                        <a:rPr lang="cs-CZ" dirty="0"/>
                        <a:t>Ochraňovat sebeúctu dítěte</a:t>
                      </a:r>
                    </a:p>
                  </a:txBody>
                  <a:tcPr/>
                </a:tc>
                <a:extLst>
                  <a:ext uri="{0D108BD9-81ED-4DB2-BD59-A6C34878D82A}">
                    <a16:rowId xmlns:a16="http://schemas.microsoft.com/office/drawing/2014/main" val="2403726097"/>
                  </a:ext>
                </a:extLst>
              </a:tr>
              <a:tr h="370840">
                <a:tc>
                  <a:txBody>
                    <a:bodyPr/>
                    <a:lstStyle/>
                    <a:p>
                      <a:r>
                        <a:rPr lang="cs-CZ" dirty="0"/>
                        <a:t>výživa</a:t>
                      </a:r>
                    </a:p>
                  </a:txBody>
                  <a:tcPr/>
                </a:tc>
                <a:tc>
                  <a:txBody>
                    <a:bodyPr/>
                    <a:lstStyle/>
                    <a:p>
                      <a:r>
                        <a:rPr lang="cs-CZ" dirty="0"/>
                        <a:t>Kvalitní strava, sycení podněty, společný volná čas</a:t>
                      </a:r>
                    </a:p>
                  </a:txBody>
                  <a:tcPr/>
                </a:tc>
                <a:tc>
                  <a:txBody>
                    <a:bodyPr/>
                    <a:lstStyle/>
                    <a:p>
                      <a:r>
                        <a:rPr lang="cs-CZ" dirty="0"/>
                        <a:t>Vyživovat dítě s myšlenkami na změnu</a:t>
                      </a:r>
                    </a:p>
                  </a:txBody>
                  <a:tcPr/>
                </a:tc>
                <a:extLst>
                  <a:ext uri="{0D108BD9-81ED-4DB2-BD59-A6C34878D82A}">
                    <a16:rowId xmlns:a16="http://schemas.microsoft.com/office/drawing/2014/main" val="783588087"/>
                  </a:ext>
                </a:extLst>
              </a:tr>
              <a:tr h="370840">
                <a:tc>
                  <a:txBody>
                    <a:bodyPr/>
                    <a:lstStyle/>
                    <a:p>
                      <a:r>
                        <a:rPr lang="cs-CZ" dirty="0"/>
                        <a:t>limity</a:t>
                      </a:r>
                    </a:p>
                  </a:txBody>
                  <a:tcPr/>
                </a:tc>
                <a:tc>
                  <a:txBody>
                    <a:bodyPr/>
                    <a:lstStyle/>
                    <a:p>
                      <a:r>
                        <a:rPr lang="cs-CZ" dirty="0"/>
                        <a:t>Dávat dítěti pevné a bezpečné limity pro chování, ukazovat správnou normu</a:t>
                      </a:r>
                    </a:p>
                  </a:txBody>
                  <a:tcPr/>
                </a:tc>
                <a:tc>
                  <a:txBody>
                    <a:bodyPr/>
                    <a:lstStyle/>
                    <a:p>
                      <a:r>
                        <a:rPr lang="cs-CZ" dirty="0"/>
                        <a:t>Důraz na začátek a konec utrpení</a:t>
                      </a:r>
                    </a:p>
                  </a:txBody>
                  <a:tcPr/>
                </a:tc>
                <a:extLst>
                  <a:ext uri="{0D108BD9-81ED-4DB2-BD59-A6C34878D82A}">
                    <a16:rowId xmlns:a16="http://schemas.microsoft.com/office/drawing/2014/main" val="2268482291"/>
                  </a:ext>
                </a:extLst>
              </a:tr>
            </a:tbl>
          </a:graphicData>
        </a:graphic>
      </p:graphicFrame>
    </p:spTree>
    <p:extLst>
      <p:ext uri="{BB962C8B-B14F-4D97-AF65-F5344CB8AC3E}">
        <p14:creationId xmlns:p14="http://schemas.microsoft.com/office/powerpoint/2010/main" val="29371153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3F2FF9-93AB-18EA-6842-13951D301595}"/>
              </a:ext>
            </a:extLst>
          </p:cNvPr>
          <p:cNvSpPr>
            <a:spLocks noGrp="1"/>
          </p:cNvSpPr>
          <p:nvPr>
            <p:ph type="title"/>
          </p:nvPr>
        </p:nvSpPr>
        <p:spPr/>
        <p:txBody>
          <a:bodyPr/>
          <a:lstStyle/>
          <a:p>
            <a:r>
              <a:rPr lang="cs-CZ" dirty="0"/>
              <a:t>Robotizace </a:t>
            </a:r>
          </a:p>
        </p:txBody>
      </p:sp>
      <p:sp>
        <p:nvSpPr>
          <p:cNvPr id="3" name="Zástupný obsah 2">
            <a:extLst>
              <a:ext uri="{FF2B5EF4-FFF2-40B4-BE49-F238E27FC236}">
                <a16:creationId xmlns:a16="http://schemas.microsoft.com/office/drawing/2014/main" id="{DD099420-3F4C-E775-9B8D-DB5B56E784EC}"/>
              </a:ext>
            </a:extLst>
          </p:cNvPr>
          <p:cNvSpPr>
            <a:spLocks noGrp="1"/>
          </p:cNvSpPr>
          <p:nvPr>
            <p:ph idx="1"/>
          </p:nvPr>
        </p:nvSpPr>
        <p:spPr/>
        <p:txBody>
          <a:bodyPr/>
          <a:lstStyle/>
          <a:p>
            <a:r>
              <a:rPr lang="cs-CZ" dirty="0"/>
              <a:t>Rozvíjí blahobyt</a:t>
            </a:r>
          </a:p>
          <a:p>
            <a:r>
              <a:rPr lang="cs-CZ" dirty="0"/>
              <a:t>Zkracuje pracovní dobu</a:t>
            </a:r>
          </a:p>
          <a:p>
            <a:r>
              <a:rPr lang="cs-CZ" dirty="0"/>
              <a:t>Omezuje pracovní místa pro pracovníky bez kvalifikace</a:t>
            </a:r>
          </a:p>
          <a:p>
            <a:r>
              <a:rPr lang="cs-CZ" dirty="0"/>
              <a:t>Může zkracovat pracovní týden</a:t>
            </a:r>
          </a:p>
          <a:p>
            <a:endParaRPr lang="cs-CZ" dirty="0"/>
          </a:p>
        </p:txBody>
      </p:sp>
    </p:spTree>
    <p:extLst>
      <p:ext uri="{BB962C8B-B14F-4D97-AF65-F5344CB8AC3E}">
        <p14:creationId xmlns:p14="http://schemas.microsoft.com/office/powerpoint/2010/main" val="29156982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9094A9-C3E5-8D6C-842E-928CF87A95AB}"/>
              </a:ext>
            </a:extLst>
          </p:cNvPr>
          <p:cNvSpPr>
            <a:spLocks noGrp="1"/>
          </p:cNvSpPr>
          <p:nvPr>
            <p:ph type="title"/>
          </p:nvPr>
        </p:nvSpPr>
        <p:spPr/>
        <p:txBody>
          <a:bodyPr/>
          <a:lstStyle/>
          <a:p>
            <a:r>
              <a:rPr lang="cs-CZ" dirty="0"/>
              <a:t>Jsou možná řešení?</a:t>
            </a:r>
          </a:p>
        </p:txBody>
      </p:sp>
      <p:sp>
        <p:nvSpPr>
          <p:cNvPr id="3" name="Zástupný obsah 2">
            <a:extLst>
              <a:ext uri="{FF2B5EF4-FFF2-40B4-BE49-F238E27FC236}">
                <a16:creationId xmlns:a16="http://schemas.microsoft.com/office/drawing/2014/main" id="{D12BBD83-E9E7-A4F4-0A6D-824B9B81C533}"/>
              </a:ext>
            </a:extLst>
          </p:cNvPr>
          <p:cNvSpPr>
            <a:spLocks noGrp="1"/>
          </p:cNvSpPr>
          <p:nvPr>
            <p:ph idx="1"/>
          </p:nvPr>
        </p:nvSpPr>
        <p:spPr/>
        <p:txBody>
          <a:bodyPr/>
          <a:lstStyle/>
          <a:p>
            <a:r>
              <a:rPr lang="cs-CZ" dirty="0"/>
              <a:t>Vzdělávání </a:t>
            </a:r>
          </a:p>
          <a:p>
            <a:r>
              <a:rPr lang="cs-CZ" dirty="0"/>
              <a:t>Média </a:t>
            </a:r>
          </a:p>
          <a:p>
            <a:r>
              <a:rPr lang="cs-CZ" dirty="0"/>
              <a:t>Podpora rodin s pracujícími rodiči</a:t>
            </a:r>
          </a:p>
          <a:p>
            <a:r>
              <a:rPr lang="cs-CZ" dirty="0"/>
              <a:t>Podpora běžných sídlišť</a:t>
            </a:r>
          </a:p>
          <a:p>
            <a:r>
              <a:rPr lang="cs-CZ" dirty="0"/>
              <a:t>Rozvoj městského </a:t>
            </a:r>
            <a:r>
              <a:rPr lang="cs-CZ"/>
              <a:t>bytového fondu</a:t>
            </a:r>
            <a:endParaRPr lang="cs-CZ" dirty="0"/>
          </a:p>
          <a:p>
            <a:endParaRPr lang="cs-CZ" dirty="0"/>
          </a:p>
        </p:txBody>
      </p:sp>
    </p:spTree>
    <p:extLst>
      <p:ext uri="{BB962C8B-B14F-4D97-AF65-F5344CB8AC3E}">
        <p14:creationId xmlns:p14="http://schemas.microsoft.com/office/powerpoint/2010/main" val="40289547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řibližný obrázek šachových pěšců">
            <a:extLst>
              <a:ext uri="{FF2B5EF4-FFF2-40B4-BE49-F238E27FC236}">
                <a16:creationId xmlns:a16="http://schemas.microsoft.com/office/drawing/2014/main" id="{5B51EC8C-8CBC-3020-5974-6EAA3651288E}"/>
              </a:ext>
            </a:extLst>
          </p:cNvPr>
          <p:cNvPicPr>
            <a:picLocks noChangeAspect="1"/>
          </p:cNvPicPr>
          <p:nvPr/>
        </p:nvPicPr>
        <p:blipFill rotWithShape="1">
          <a:blip r:embed="rId2">
            <a:alphaModFix amt="50000"/>
          </a:blip>
          <a:srcRect t="14449"/>
          <a:stretch/>
        </p:blipFill>
        <p:spPr>
          <a:xfrm>
            <a:off x="20" y="1"/>
            <a:ext cx="12191980" cy="6857999"/>
          </a:xfrm>
          <a:prstGeom prst="rect">
            <a:avLst/>
          </a:prstGeom>
        </p:spPr>
      </p:pic>
      <p:sp>
        <p:nvSpPr>
          <p:cNvPr id="2" name="Nadpis 1">
            <a:extLst>
              <a:ext uri="{FF2B5EF4-FFF2-40B4-BE49-F238E27FC236}">
                <a16:creationId xmlns:a16="http://schemas.microsoft.com/office/drawing/2014/main" id="{A4A91883-C887-0E59-971D-767C48A6B79A}"/>
              </a:ext>
            </a:extLst>
          </p:cNvPr>
          <p:cNvSpPr>
            <a:spLocks noGrp="1"/>
          </p:cNvSpPr>
          <p:nvPr>
            <p:ph type="ctrTitle"/>
          </p:nvPr>
        </p:nvSpPr>
        <p:spPr>
          <a:xfrm>
            <a:off x="1524000" y="1122362"/>
            <a:ext cx="9144000" cy="2900518"/>
          </a:xfrm>
        </p:spPr>
        <p:txBody>
          <a:bodyPr>
            <a:normAutofit/>
          </a:bodyPr>
          <a:lstStyle/>
          <a:p>
            <a:r>
              <a:rPr lang="cs-CZ">
                <a:solidFill>
                  <a:srgbClr val="FFFFFF"/>
                </a:solidFill>
              </a:rPr>
              <a:t>Rozvod a Cochemský model</a:t>
            </a:r>
          </a:p>
        </p:txBody>
      </p:sp>
      <p:sp>
        <p:nvSpPr>
          <p:cNvPr id="3" name="Podnadpis 2">
            <a:extLst>
              <a:ext uri="{FF2B5EF4-FFF2-40B4-BE49-F238E27FC236}">
                <a16:creationId xmlns:a16="http://schemas.microsoft.com/office/drawing/2014/main" id="{805AB929-B4B6-5BFE-CFED-9680C75B369C}"/>
              </a:ext>
            </a:extLst>
          </p:cNvPr>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245242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85C4A0F-7702-734D-9826-369A2C5FB6C7}"/>
              </a:ext>
            </a:extLst>
          </p:cNvPr>
          <p:cNvSpPr>
            <a:spLocks noGrp="1"/>
          </p:cNvSpPr>
          <p:nvPr>
            <p:ph idx="1"/>
          </p:nvPr>
        </p:nvSpPr>
        <p:spPr>
          <a:xfrm>
            <a:off x="838200" y="457200"/>
            <a:ext cx="10515600" cy="5719763"/>
          </a:xfrm>
        </p:spPr>
        <p:txBody>
          <a:bodyPr>
            <a:normAutofit fontScale="92500" lnSpcReduction="20000"/>
          </a:bodyPr>
          <a:lstStyle/>
          <a:p>
            <a:r>
              <a:rPr lang="cs-CZ" dirty="0"/>
              <a:t>Článek 16</a:t>
            </a:r>
          </a:p>
          <a:p>
            <a:pPr marL="0" indent="0">
              <a:buNone/>
            </a:pPr>
            <a:r>
              <a:rPr lang="cs-CZ" dirty="0"/>
              <a:t>1. Žádné dítě nesmí být vystaveno svévolnému zasahování do svého soukromého života, rodiny, domova nebo korespondence ani nezákonným útokům na svou čest a pověst.</a:t>
            </a:r>
          </a:p>
          <a:p>
            <a:pPr marL="0" indent="0">
              <a:buNone/>
            </a:pPr>
            <a:r>
              <a:rPr lang="cs-CZ" dirty="0"/>
              <a:t>2. Dítě má právo na zákonnou ochranu proti takovým zásahům nebo útokům.</a:t>
            </a:r>
          </a:p>
          <a:p>
            <a:r>
              <a:rPr lang="cs-CZ" dirty="0"/>
              <a:t>Článek 20</a:t>
            </a:r>
          </a:p>
          <a:p>
            <a:pPr marL="0" indent="0">
              <a:buNone/>
            </a:pPr>
            <a:r>
              <a:rPr lang="cs-CZ" dirty="0"/>
              <a:t>1. Dítě dočasně nebo trvale zbavené svého rodinného prostředí nebo dítě, které ve svém vlastním zájmu nemůže být ponecháno v tomto prostředí, má právo na zvláštní ochranu a pomoc poskytovanou státem.</a:t>
            </a:r>
          </a:p>
          <a:p>
            <a:pPr marL="0" indent="0">
              <a:buNone/>
            </a:pPr>
            <a:r>
              <a:rPr lang="cs-CZ" dirty="0"/>
              <a:t>2. Státy, které jsou smluvní stranou úmluvy, zabezpečí takovému dítěti v souladu se svým vnitrostátním zákonodárstvím náhradní péči.</a:t>
            </a:r>
          </a:p>
          <a:p>
            <a:pPr marL="0" indent="0">
              <a:buNone/>
            </a:pPr>
            <a:r>
              <a:rPr lang="cs-CZ" dirty="0"/>
              <a:t>3. Tato péče může mezi jiným zahrnovat předání do výchovy, institut „</a:t>
            </a:r>
            <a:r>
              <a:rPr lang="cs-CZ" dirty="0" err="1"/>
              <a:t>kafala</a:t>
            </a:r>
            <a:r>
              <a:rPr lang="cs-CZ" dirty="0"/>
              <a:t>" podle islámského práva, osvojení a v nutných případech umístění do vhodného zařízení péče o děti. Při volbě řešení je nutno brát potřebný ohled na žádoucí kontinuitu ve výchově dítěte a na jeho etnický, náboženský, kulturní a jazykový původ.</a:t>
            </a:r>
          </a:p>
          <a:p>
            <a:endParaRPr lang="cs-CZ" dirty="0"/>
          </a:p>
        </p:txBody>
      </p:sp>
    </p:spTree>
    <p:extLst>
      <p:ext uri="{BB962C8B-B14F-4D97-AF65-F5344CB8AC3E}">
        <p14:creationId xmlns:p14="http://schemas.microsoft.com/office/powerpoint/2010/main" val="5060925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9C318-B6B5-A841-BD53-370FFD191DFE}"/>
              </a:ext>
            </a:extLst>
          </p:cNvPr>
          <p:cNvSpPr>
            <a:spLocks noGrp="1"/>
          </p:cNvSpPr>
          <p:nvPr>
            <p:ph type="title"/>
          </p:nvPr>
        </p:nvSpPr>
        <p:spPr/>
        <p:txBody>
          <a:bodyPr/>
          <a:lstStyle/>
          <a:p>
            <a:r>
              <a:rPr lang="cs-CZ" dirty="0"/>
              <a:t>Vztahy v rodině</a:t>
            </a:r>
          </a:p>
        </p:txBody>
      </p:sp>
      <p:sp>
        <p:nvSpPr>
          <p:cNvPr id="3" name="Zástupný obsah 2">
            <a:extLst>
              <a:ext uri="{FF2B5EF4-FFF2-40B4-BE49-F238E27FC236}">
                <a16:creationId xmlns:a16="http://schemas.microsoft.com/office/drawing/2014/main" id="{BEFED26C-927E-5544-A15C-9193CD715FDD}"/>
              </a:ext>
            </a:extLst>
          </p:cNvPr>
          <p:cNvSpPr>
            <a:spLocks noGrp="1"/>
          </p:cNvSpPr>
          <p:nvPr>
            <p:ph idx="1"/>
          </p:nvPr>
        </p:nvSpPr>
        <p:spPr>
          <a:xfrm>
            <a:off x="938561" y="1390727"/>
            <a:ext cx="10515600" cy="4351338"/>
          </a:xfrm>
        </p:spPr>
        <p:txBody>
          <a:bodyPr/>
          <a:lstStyle/>
          <a:p>
            <a:r>
              <a:rPr lang="cs-CZ" dirty="0"/>
              <a:t>Manželství a rozchod, partnerství</a:t>
            </a:r>
          </a:p>
          <a:p>
            <a:r>
              <a:rPr lang="cs-CZ" dirty="0"/>
              <a:t>Děti v tomto systému </a:t>
            </a:r>
          </a:p>
        </p:txBody>
      </p:sp>
      <p:sp>
        <p:nvSpPr>
          <p:cNvPr id="4" name="Ovál 3">
            <a:extLst>
              <a:ext uri="{FF2B5EF4-FFF2-40B4-BE49-F238E27FC236}">
                <a16:creationId xmlns:a16="http://schemas.microsoft.com/office/drawing/2014/main" id="{792C0A7C-51AF-234B-824C-6361756C88C3}"/>
              </a:ext>
            </a:extLst>
          </p:cNvPr>
          <p:cNvSpPr/>
          <p:nvPr/>
        </p:nvSpPr>
        <p:spPr>
          <a:xfrm>
            <a:off x="4449336" y="2497873"/>
            <a:ext cx="3434576" cy="3244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D3B0346C-2638-6944-90B2-7CD461F6DFBC}"/>
              </a:ext>
            </a:extLst>
          </p:cNvPr>
          <p:cNvSpPr/>
          <p:nvPr/>
        </p:nvSpPr>
        <p:spPr>
          <a:xfrm>
            <a:off x="5196468" y="3111190"/>
            <a:ext cx="591015" cy="624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AAADB34-C1E5-E743-BA17-2E33CDABC91A}"/>
              </a:ext>
            </a:extLst>
          </p:cNvPr>
          <p:cNvSpPr/>
          <p:nvPr/>
        </p:nvSpPr>
        <p:spPr>
          <a:xfrm>
            <a:off x="6166624" y="3010830"/>
            <a:ext cx="611458" cy="72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rojúhelník 9">
            <a:extLst>
              <a:ext uri="{FF2B5EF4-FFF2-40B4-BE49-F238E27FC236}">
                <a16:creationId xmlns:a16="http://schemas.microsoft.com/office/drawing/2014/main" id="{A62F2F0A-47BC-DC4A-AA93-DBAA3B95D50C}"/>
              </a:ext>
            </a:extLst>
          </p:cNvPr>
          <p:cNvSpPr/>
          <p:nvPr/>
        </p:nvSpPr>
        <p:spPr>
          <a:xfrm>
            <a:off x="5426650" y="4260602"/>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rojúhelník 20">
            <a:extLst>
              <a:ext uri="{FF2B5EF4-FFF2-40B4-BE49-F238E27FC236}">
                <a16:creationId xmlns:a16="http://schemas.microsoft.com/office/drawing/2014/main" id="{14D20200-592D-ADF3-F8F4-6B0FE09329EF}"/>
              </a:ext>
            </a:extLst>
          </p:cNvPr>
          <p:cNvSpPr/>
          <p:nvPr/>
        </p:nvSpPr>
        <p:spPr>
          <a:xfrm>
            <a:off x="6403964" y="4248616"/>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620580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43696-1565-40C1-B2DA-5D2E4721F93A}"/>
              </a:ext>
            </a:extLst>
          </p:cNvPr>
          <p:cNvSpPr>
            <a:spLocks noGrp="1"/>
          </p:cNvSpPr>
          <p:nvPr>
            <p:ph type="title"/>
          </p:nvPr>
        </p:nvSpPr>
        <p:spPr/>
        <p:txBody>
          <a:bodyPr/>
          <a:lstStyle/>
          <a:p>
            <a:r>
              <a:rPr lang="cs-CZ" dirty="0"/>
              <a:t>Syndrom zavržení rodiče</a:t>
            </a:r>
          </a:p>
        </p:txBody>
      </p:sp>
      <p:sp>
        <p:nvSpPr>
          <p:cNvPr id="3" name="Zástupný obsah 2">
            <a:extLst>
              <a:ext uri="{FF2B5EF4-FFF2-40B4-BE49-F238E27FC236}">
                <a16:creationId xmlns:a16="http://schemas.microsoft.com/office/drawing/2014/main" id="{6251EE52-A518-4E56-8938-C10D841A4A56}"/>
              </a:ext>
            </a:extLst>
          </p:cNvPr>
          <p:cNvSpPr>
            <a:spLocks noGrp="1"/>
          </p:cNvSpPr>
          <p:nvPr>
            <p:ph idx="1"/>
          </p:nvPr>
        </p:nvSpPr>
        <p:spPr/>
        <p:txBody>
          <a:bodyPr/>
          <a:lstStyle/>
          <a:p>
            <a:r>
              <a:rPr lang="cs-CZ" dirty="0"/>
              <a:t>Nejvyšší stanovisko je soudní</a:t>
            </a:r>
          </a:p>
          <a:p>
            <a:r>
              <a:rPr lang="cs-CZ" dirty="0" err="1"/>
              <a:t>Nemotivace</a:t>
            </a:r>
            <a:r>
              <a:rPr lang="cs-CZ" dirty="0"/>
              <a:t> dětí k péči u druhého rodiče – soud nebo my?</a:t>
            </a:r>
          </a:p>
          <a:p>
            <a:r>
              <a:rPr lang="cs-CZ" dirty="0"/>
              <a:t>Vše je děláno v dobré víře – bona </a:t>
            </a:r>
            <a:r>
              <a:rPr lang="cs-CZ" dirty="0" err="1"/>
              <a:t>fidea</a:t>
            </a:r>
            <a:endParaRPr lang="cs-CZ" dirty="0"/>
          </a:p>
          <a:p>
            <a:r>
              <a:rPr lang="cs-CZ" dirty="0"/>
              <a:t>Děti popírají i pěkné vzpomínky s druhým rodičem</a:t>
            </a:r>
          </a:p>
          <a:p>
            <a:r>
              <a:rPr lang="cs-CZ" dirty="0"/>
              <a:t>Děti jsou součásti konfliktu – neoddělují svou osobu od osob dětí</a:t>
            </a:r>
          </a:p>
          <a:p>
            <a:endParaRPr lang="cs-CZ" dirty="0"/>
          </a:p>
        </p:txBody>
      </p:sp>
    </p:spTree>
    <p:extLst>
      <p:ext uri="{BB962C8B-B14F-4D97-AF65-F5344CB8AC3E}">
        <p14:creationId xmlns:p14="http://schemas.microsoft.com/office/powerpoint/2010/main" val="7676092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FB723C1-7B63-4346-870D-41B76D8A1F47}"/>
              </a:ext>
            </a:extLst>
          </p:cNvPr>
          <p:cNvSpPr>
            <a:spLocks noGrp="1"/>
          </p:cNvSpPr>
          <p:nvPr>
            <p:ph idx="1"/>
          </p:nvPr>
        </p:nvSpPr>
        <p:spPr>
          <a:xfrm>
            <a:off x="838200" y="508000"/>
            <a:ext cx="10515600" cy="5668963"/>
          </a:xfrm>
        </p:spPr>
        <p:txBody>
          <a:bodyPr>
            <a:normAutofit fontScale="92500" lnSpcReduction="20000"/>
          </a:bodyPr>
          <a:lstStyle/>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Nikdy nezapomeňte: jsem dítětem vás obou. Mám teď sice jen jednoho rodiče, u kterého převážně bydlím, a který se o mě většinu času stará. Ale druhého rodiče potřebuji úplně stejně.</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Neptejte se mě, koho z vás mám raději. Mám vás oba stejně rád. Neočerňujte přede mnou toho druhého, protože mě to bolí.</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Pomozte mi mít kontakt s tím rodičem, se kterým netrávím většinu času. Vytočte mi jeho telefonní číslo nebo mi předepište jeho adresu na obálku. Pomozte mi k Vánocům nebo k narozeninám pro něj vyrobit nebo koupit nějaký hezký dárek. Moje fotky nechte vždycky vyvolat dvakrát – jednou taky pro druhého rodiče.</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Mluvte spolu jako dospělí lidé. Ale mluvte spolu. Nepoužívejte mě jako poslíčka mezi vámi – a už vůbec ne se zprávami, které toho druhého zarmoutí nebo rozčílí.</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Nebuďte smutní, když odcházím k druhému rodiči. A rodič, od kterého odcházím, ať si také nemyslí, že se v příštích dnech budu mít špatně. Nejraději bych byl pořád s vámi oběma. Ale nemůžu se roztrhnout na dva kusy – jenom proto, že jste vy naši rodinu roztrhli.</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Nikdy neplánujte nic na dobu, kdy mám být s druhým rodičem. Část mého času patří mojí mamince a mně, část mému tatínkovi a mně. Důsledně to dodržujte.</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Nebuďte zklamaní nebo se nezlobte, když se vám nehlásím v době, kdy jsem s druhým rodičem. Mám teď dva domovy. A ty musím dobře oddělovat – jinak bych se ve svém životě už ale vůbec nevyznal.</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Nepředávejte si mě u dveří druhého rodiče jako balík. Pozvěte toho druhého na chvíli dál a promluvte si o tom, jak byste mohli můj těžký život nějak zlepšit. Vždycky, když si mě předáváte nebo přebíráte, jsou to pro mě kratičké chvilky, kdy vás mám oba. Neničte mi je tím, že se obtěžujete nebo hádáte.</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Když se nemůžete ani vidět, předávejte si mě ve školce nebo u přátel. Nehádejte se přede mnou. Buďte ke mně alespoň tak zdvořilí, jako jste k ostatním lidem, a jak to také ode mě vyžadujete.</a:t>
            </a:r>
            <a:endParaRPr lang="cs-CZ" sz="1800" dirty="0">
              <a:solidFill>
                <a:srgbClr val="111111"/>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34383639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D50078A-90AF-4B7C-BBA9-5F5749139B41}"/>
              </a:ext>
            </a:extLst>
          </p:cNvPr>
          <p:cNvSpPr>
            <a:spLocks noGrp="1"/>
          </p:cNvSpPr>
          <p:nvPr>
            <p:ph idx="1"/>
          </p:nvPr>
        </p:nvSpPr>
        <p:spPr>
          <a:xfrm>
            <a:off x="838200" y="419100"/>
            <a:ext cx="10515600" cy="6121400"/>
          </a:xfrm>
        </p:spPr>
        <p:txBody>
          <a:bodyPr>
            <a:normAutofit fontScale="40000" lnSpcReduction="20000"/>
          </a:bodyPr>
          <a:lstStyle/>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Nevyprávějte mi věci, kterým ještě nemohu rozumět. Mluvte o tom s jinými dospělými, ale ne se mnou.</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Dovolte mi přivést si svoje kamarády k vám oběma. Chci, aby poznali moji maminku a mého tatínka a aby viděli, jak jsou oba skvělí.</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Dohodněte se férově o penězích. Nechci, aby jeden z vás měl moc peněz a ten druhý jen málo. Ať se vám oběma daří tak dobře, abych se u vás obou mohl cítit stejnou mírou v pohodě.</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Nesoutěžte o to, kdo mě víc rozmazlíte. Tolik čokolády bych totiž nikdy nemohl sníst, jak moc vás mám oba rád.</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Řekněte mi na rovinu, když někdy nevystačíte s penězi. Pro mě je stejně mnohem důležitější čas než peníze. Ze skvělé společné hry se raduji mnohem víc než z nějaké nové hračky.</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Nemusíme mít pořád nějaké akce. Nemusí být pořád něco nového a skvělého, když spolu něco podnikáme. Nejhezčí je pro mě, když jsme prostě veselí a v pohodě, hrajeme si a máme i trochu klidu.</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Nechte v mém životě co nejvíc věcí tak, jak bývaly před vaším rozchodem. Začíná to u mého pokojíčku a končí u úplných maličkostí, které jsem dělával úplně sám s tatínkem nebo s maminkou.</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Buďte hodní na babičku a dědečka z druhé strany, i když při rozvodu stáli víc u svého dítěte. Taky byste při mně stáli, kdyby se mi vedlo špatně. Nechci ztratit ještě své prarodiče.</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Buďte féroví k novému partnerovi, kterého si ten druhý našel nebo najde. S tímto člověkem musím také vycházet. A to je pro mě snadnější, když nebudete navzájem žárlivě slídit. Stejně by bylo pro mě lepší, kdybyste si oba brzy našli někoho, koho byste měli rádi. Nebyli byste na sebe už tak zlí.</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Buďte optimističtí. Svoje manželství jste nezvládli – ale zkuste alespoň dobře zvládat ten čas poté. Projděte si tyto moje prosby, které vám píši. Třeba si o nich promluvíte. Ale nehádejte se. Nepoužívejte tyto moje prosby k vyčítání druhému, jak byl ke mně špatný. Když to uděláte, tak jste vůbec nepochopili, jak na tom teď jsem a co potřebuji, abych se cítil lépe.</a:t>
            </a:r>
            <a:endParaRPr lang="cs-CZ" sz="4200" dirty="0">
              <a:solidFill>
                <a:srgbClr val="111111"/>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27916873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F57149-B109-6C86-09EE-7B5F0680D32B}"/>
              </a:ext>
            </a:extLst>
          </p:cNvPr>
          <p:cNvSpPr>
            <a:spLocks noGrp="1"/>
          </p:cNvSpPr>
          <p:nvPr>
            <p:ph type="title"/>
          </p:nvPr>
        </p:nvSpPr>
        <p:spPr>
          <a:xfrm>
            <a:off x="686834" y="1153572"/>
            <a:ext cx="3200400" cy="4461163"/>
          </a:xfrm>
        </p:spPr>
        <p:txBody>
          <a:bodyPr>
            <a:normAutofit/>
          </a:bodyPr>
          <a:lstStyle/>
          <a:p>
            <a:r>
              <a:rPr lang="cs-CZ">
                <a:solidFill>
                  <a:srgbClr val="FFFFFF"/>
                </a:solidFill>
              </a:rPr>
              <a:t>OSPOD</a:t>
            </a:r>
          </a:p>
        </p:txBody>
      </p:sp>
      <p:sp>
        <p:nvSpPr>
          <p:cNvPr id="3" name="Zástupný obsah 2">
            <a:extLst>
              <a:ext uri="{FF2B5EF4-FFF2-40B4-BE49-F238E27FC236}">
                <a16:creationId xmlns:a16="http://schemas.microsoft.com/office/drawing/2014/main" id="{9B354ED8-E8E8-E50D-C1E0-5D7F01E73512}"/>
              </a:ext>
            </a:extLst>
          </p:cNvPr>
          <p:cNvSpPr>
            <a:spLocks noGrp="1"/>
          </p:cNvSpPr>
          <p:nvPr>
            <p:ph idx="1"/>
          </p:nvPr>
        </p:nvSpPr>
        <p:spPr>
          <a:xfrm>
            <a:off x="4447308" y="591344"/>
            <a:ext cx="6906491" cy="5585619"/>
          </a:xfrm>
        </p:spPr>
        <p:txBody>
          <a:bodyPr anchor="ctr">
            <a:normAutofit/>
          </a:bodyPr>
          <a:lstStyle/>
          <a:p>
            <a:r>
              <a:rPr lang="cs-CZ" dirty="0"/>
              <a:t>Dovídá se o rozvodu podáním žádosti na soud, </a:t>
            </a:r>
            <a:r>
              <a:rPr lang="cs-CZ"/>
              <a:t>zastupuje dítěte</a:t>
            </a:r>
            <a:endParaRPr lang="cs-CZ" dirty="0"/>
          </a:p>
          <a:p>
            <a:r>
              <a:rPr lang="cs-CZ" dirty="0"/>
              <a:t>Nástroje:</a:t>
            </a:r>
          </a:p>
          <a:p>
            <a:pPr>
              <a:buFontTx/>
              <a:buChar char="-"/>
            </a:pPr>
            <a:r>
              <a:rPr lang="cs-CZ" dirty="0"/>
              <a:t>Krizová intervence</a:t>
            </a:r>
          </a:p>
          <a:p>
            <a:pPr>
              <a:buFontTx/>
              <a:buChar char="-"/>
            </a:pPr>
            <a:r>
              <a:rPr lang="cs-CZ" dirty="0"/>
              <a:t>Rozhovory s rodiči</a:t>
            </a:r>
          </a:p>
          <a:p>
            <a:pPr>
              <a:buFontTx/>
              <a:buChar char="-"/>
            </a:pPr>
            <a:r>
              <a:rPr lang="cs-CZ" dirty="0"/>
              <a:t>Rozhovory s dětmi</a:t>
            </a:r>
          </a:p>
          <a:p>
            <a:pPr>
              <a:buFontTx/>
              <a:buChar char="-"/>
            </a:pPr>
            <a:r>
              <a:rPr lang="cs-CZ" dirty="0"/>
              <a:t>Zastupování před soudem</a:t>
            </a:r>
          </a:p>
          <a:p>
            <a:pPr marL="0" indent="0">
              <a:buNone/>
            </a:pPr>
            <a:r>
              <a:rPr lang="cs-CZ" dirty="0"/>
              <a:t>? Co je dobro</a:t>
            </a:r>
          </a:p>
          <a:p>
            <a:pPr marL="0" indent="0">
              <a:buNone/>
            </a:pPr>
            <a:r>
              <a:rPr lang="cs-CZ" dirty="0"/>
              <a:t>? Co je menší zlo a pro koho</a:t>
            </a:r>
          </a:p>
        </p:txBody>
      </p:sp>
    </p:spTree>
    <p:extLst>
      <p:ext uri="{BB962C8B-B14F-4D97-AF65-F5344CB8AC3E}">
        <p14:creationId xmlns:p14="http://schemas.microsoft.com/office/powerpoint/2010/main" val="16198595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0B97C-AA51-5810-A42B-D2A94B9AA408}"/>
              </a:ext>
            </a:extLst>
          </p:cNvPr>
          <p:cNvSpPr>
            <a:spLocks noGrp="1"/>
          </p:cNvSpPr>
          <p:nvPr>
            <p:ph type="title"/>
          </p:nvPr>
        </p:nvSpPr>
        <p:spPr/>
        <p:txBody>
          <a:bodyPr/>
          <a:lstStyle/>
          <a:p>
            <a:r>
              <a:rPr lang="cs-CZ" dirty="0" err="1"/>
              <a:t>Cochemský</a:t>
            </a:r>
            <a:r>
              <a:rPr lang="cs-CZ" dirty="0"/>
              <a:t> model</a:t>
            </a:r>
          </a:p>
        </p:txBody>
      </p:sp>
      <p:sp>
        <p:nvSpPr>
          <p:cNvPr id="3" name="Zástupný obsah 2">
            <a:extLst>
              <a:ext uri="{FF2B5EF4-FFF2-40B4-BE49-F238E27FC236}">
                <a16:creationId xmlns:a16="http://schemas.microsoft.com/office/drawing/2014/main" id="{2F8A640E-2D33-7060-2D73-9061AA52A680}"/>
              </a:ext>
            </a:extLst>
          </p:cNvPr>
          <p:cNvSpPr>
            <a:spLocks noGrp="1"/>
          </p:cNvSpPr>
          <p:nvPr>
            <p:ph idx="1"/>
          </p:nvPr>
        </p:nvSpPr>
        <p:spPr/>
        <p:txBody>
          <a:bodyPr/>
          <a:lstStyle/>
          <a:p>
            <a:r>
              <a:rPr lang="cs-CZ" dirty="0"/>
              <a:t>Rozvod – rodiče a jejich potřeby</a:t>
            </a:r>
          </a:p>
          <a:p>
            <a:r>
              <a:rPr lang="cs-CZ" dirty="0"/>
              <a:t>Děti – trauma rozvodu a jejich potřeby</a:t>
            </a:r>
          </a:p>
          <a:p>
            <a:r>
              <a:rPr lang="cs-CZ" dirty="0"/>
              <a:t>Vznikl – 90 léta 20 století v </a:t>
            </a:r>
            <a:r>
              <a:rPr lang="cs-CZ" dirty="0" err="1"/>
              <a:t>Cochemu</a:t>
            </a:r>
            <a:r>
              <a:rPr lang="cs-CZ" dirty="0"/>
              <a:t> – Německo</a:t>
            </a:r>
          </a:p>
          <a:p>
            <a:r>
              <a:rPr lang="cs-CZ" dirty="0"/>
              <a:t>Základem je přesvědčení – dítě má vztah k oběma rodičům</a:t>
            </a:r>
          </a:p>
          <a:p>
            <a:r>
              <a:rPr lang="cs-CZ" dirty="0"/>
              <a:t>Rodičovská moc – termín německého právního řádu</a:t>
            </a:r>
          </a:p>
          <a:p>
            <a:r>
              <a:rPr lang="cs-CZ" dirty="0"/>
              <a:t>Nejde o vítězství – je dáno nastavením výhradní péče jednoho z rodičů</a:t>
            </a:r>
          </a:p>
        </p:txBody>
      </p:sp>
    </p:spTree>
    <p:extLst>
      <p:ext uri="{BB962C8B-B14F-4D97-AF65-F5344CB8AC3E}">
        <p14:creationId xmlns:p14="http://schemas.microsoft.com/office/powerpoint/2010/main" val="4946017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F76B3-1A07-4AA2-A424-0E25D9837D45}"/>
              </a:ext>
            </a:extLst>
          </p:cNvPr>
          <p:cNvSpPr>
            <a:spLocks noGrp="1"/>
          </p:cNvSpPr>
          <p:nvPr>
            <p:ph type="title"/>
          </p:nvPr>
        </p:nvSpPr>
        <p:spPr/>
        <p:txBody>
          <a:bodyPr/>
          <a:lstStyle/>
          <a:p>
            <a:r>
              <a:rPr lang="cs-CZ" dirty="0" err="1"/>
              <a:t>Cochemský</a:t>
            </a:r>
            <a:r>
              <a:rPr lang="cs-CZ" dirty="0"/>
              <a:t> model</a:t>
            </a:r>
          </a:p>
        </p:txBody>
      </p:sp>
      <p:sp>
        <p:nvSpPr>
          <p:cNvPr id="3" name="Zástupný obsah 2">
            <a:extLst>
              <a:ext uri="{FF2B5EF4-FFF2-40B4-BE49-F238E27FC236}">
                <a16:creationId xmlns:a16="http://schemas.microsoft.com/office/drawing/2014/main" id="{BBBF26A7-7178-230B-7BBE-4C242646A8EC}"/>
              </a:ext>
            </a:extLst>
          </p:cNvPr>
          <p:cNvSpPr>
            <a:spLocks noGrp="1"/>
          </p:cNvSpPr>
          <p:nvPr>
            <p:ph idx="1"/>
          </p:nvPr>
        </p:nvSpPr>
        <p:spPr/>
        <p:txBody>
          <a:bodyPr/>
          <a:lstStyle/>
          <a:p>
            <a:r>
              <a:rPr lang="cs-CZ" dirty="0"/>
              <a:t>Konference složená z odborníků a představení </a:t>
            </a:r>
            <a:r>
              <a:rPr lang="cs-CZ" dirty="0" err="1"/>
              <a:t>jejicih</a:t>
            </a:r>
            <a:r>
              <a:rPr lang="cs-CZ" dirty="0"/>
              <a:t> pohledu na věc:</a:t>
            </a:r>
          </a:p>
          <a:p>
            <a:pPr marL="0" indent="0">
              <a:buNone/>
            </a:pPr>
            <a:r>
              <a:rPr lang="cs-CZ" dirty="0"/>
              <a:t>- advokát</a:t>
            </a:r>
          </a:p>
          <a:p>
            <a:pPr marL="0" indent="0">
              <a:buNone/>
            </a:pPr>
            <a:r>
              <a:rPr lang="cs-CZ" dirty="0"/>
              <a:t>- rodič</a:t>
            </a:r>
          </a:p>
          <a:p>
            <a:pPr marL="0" indent="0">
              <a:buNone/>
            </a:pPr>
            <a:r>
              <a:rPr lang="cs-CZ" dirty="0"/>
              <a:t>- sociální odbor</a:t>
            </a:r>
          </a:p>
          <a:p>
            <a:pPr marL="0" indent="0">
              <a:buNone/>
            </a:pPr>
            <a:r>
              <a:rPr lang="cs-CZ" dirty="0"/>
              <a:t>- škola</a:t>
            </a:r>
          </a:p>
          <a:p>
            <a:pPr marL="0" indent="0">
              <a:buNone/>
            </a:pPr>
            <a:r>
              <a:rPr lang="cs-CZ" dirty="0"/>
              <a:t>- soudce</a:t>
            </a:r>
          </a:p>
          <a:p>
            <a:pPr marL="0" indent="0">
              <a:buNone/>
            </a:pPr>
            <a:r>
              <a:rPr lang="cs-CZ" dirty="0"/>
              <a:t>- soudní znalci</a:t>
            </a:r>
          </a:p>
        </p:txBody>
      </p:sp>
    </p:spTree>
    <p:extLst>
      <p:ext uri="{BB962C8B-B14F-4D97-AF65-F5344CB8AC3E}">
        <p14:creationId xmlns:p14="http://schemas.microsoft.com/office/powerpoint/2010/main" val="1762174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89B2E1-B91A-2F37-81F6-E3ACCBF4303A}"/>
              </a:ext>
            </a:extLst>
          </p:cNvPr>
          <p:cNvSpPr>
            <a:spLocks noGrp="1"/>
          </p:cNvSpPr>
          <p:nvPr>
            <p:ph type="title"/>
          </p:nvPr>
        </p:nvSpPr>
        <p:spPr/>
        <p:txBody>
          <a:bodyPr/>
          <a:lstStyle/>
          <a:p>
            <a:r>
              <a:rPr lang="cs-CZ" dirty="0"/>
              <a:t>Cíl </a:t>
            </a:r>
            <a:r>
              <a:rPr lang="cs-CZ" dirty="0" err="1"/>
              <a:t>Cochemského</a:t>
            </a:r>
            <a:r>
              <a:rPr lang="cs-CZ" dirty="0"/>
              <a:t> modelu</a:t>
            </a:r>
          </a:p>
        </p:txBody>
      </p:sp>
      <p:sp>
        <p:nvSpPr>
          <p:cNvPr id="3" name="Zástupný obsah 2">
            <a:extLst>
              <a:ext uri="{FF2B5EF4-FFF2-40B4-BE49-F238E27FC236}">
                <a16:creationId xmlns:a16="http://schemas.microsoft.com/office/drawing/2014/main" id="{22CEC5E6-E1D4-0E61-1DB6-30A566ACFDE8}"/>
              </a:ext>
            </a:extLst>
          </p:cNvPr>
          <p:cNvSpPr>
            <a:spLocks noGrp="1"/>
          </p:cNvSpPr>
          <p:nvPr>
            <p:ph idx="1"/>
          </p:nvPr>
        </p:nvSpPr>
        <p:spPr/>
        <p:txBody>
          <a:bodyPr/>
          <a:lstStyle/>
          <a:p>
            <a:r>
              <a:rPr lang="cs-CZ" dirty="0"/>
              <a:t>Zachovat rodičovskou péči pro děti od obou rodičů</a:t>
            </a:r>
          </a:p>
          <a:p>
            <a:r>
              <a:rPr lang="cs-CZ" dirty="0"/>
              <a:t>Uzavření takové dohody, která zachová péči obou rodičů</a:t>
            </a:r>
          </a:p>
          <a:p>
            <a:r>
              <a:rPr lang="cs-CZ" dirty="0"/>
              <a:t>Odhalení skutečných zájmů dospělých – dítě jako nástroj sporů</a:t>
            </a:r>
          </a:p>
          <a:p>
            <a:r>
              <a:rPr lang="cs-CZ" dirty="0"/>
              <a:t>Výhradní péče jako krajní stanovisko (téměř neužíváno)</a:t>
            </a:r>
          </a:p>
          <a:p>
            <a:r>
              <a:rPr lang="cs-CZ" dirty="0"/>
              <a:t>Dobro dítěte </a:t>
            </a:r>
          </a:p>
        </p:txBody>
      </p:sp>
    </p:spTree>
    <p:extLst>
      <p:ext uri="{BB962C8B-B14F-4D97-AF65-F5344CB8AC3E}">
        <p14:creationId xmlns:p14="http://schemas.microsoft.com/office/powerpoint/2010/main" val="3014753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C5183-4212-F2A6-E58B-9D9E612D2BE8}"/>
              </a:ext>
            </a:extLst>
          </p:cNvPr>
          <p:cNvSpPr>
            <a:spLocks noGrp="1"/>
          </p:cNvSpPr>
          <p:nvPr>
            <p:ph type="title"/>
          </p:nvPr>
        </p:nvSpPr>
        <p:spPr/>
        <p:txBody>
          <a:bodyPr/>
          <a:lstStyle/>
          <a:p>
            <a:r>
              <a:rPr lang="cs-CZ" dirty="0" err="1"/>
              <a:t>Cochemský</a:t>
            </a:r>
            <a:r>
              <a:rPr lang="cs-CZ" dirty="0"/>
              <a:t> model</a:t>
            </a:r>
          </a:p>
        </p:txBody>
      </p:sp>
      <p:sp>
        <p:nvSpPr>
          <p:cNvPr id="3" name="Zástupný obsah 2">
            <a:extLst>
              <a:ext uri="{FF2B5EF4-FFF2-40B4-BE49-F238E27FC236}">
                <a16:creationId xmlns:a16="http://schemas.microsoft.com/office/drawing/2014/main" id="{9BC19EDA-2D8F-75E2-048C-B600964B4CBE}"/>
              </a:ext>
            </a:extLst>
          </p:cNvPr>
          <p:cNvSpPr>
            <a:spLocks noGrp="1"/>
          </p:cNvSpPr>
          <p:nvPr>
            <p:ph idx="1"/>
          </p:nvPr>
        </p:nvSpPr>
        <p:spPr/>
        <p:txBody>
          <a:bodyPr/>
          <a:lstStyle/>
          <a:p>
            <a:r>
              <a:rPr lang="cs-CZ" dirty="0"/>
              <a:t>Nezajímá se o kompetence rodičů</a:t>
            </a:r>
          </a:p>
          <a:p>
            <a:r>
              <a:rPr lang="cs-CZ" dirty="0"/>
              <a:t>Nezajímá se o aktivity advokátů</a:t>
            </a:r>
          </a:p>
          <a:p>
            <a:r>
              <a:rPr lang="cs-CZ" dirty="0"/>
              <a:t>Klasický model – stát rozhoduje o péči</a:t>
            </a:r>
          </a:p>
          <a:p>
            <a:r>
              <a:rPr lang="cs-CZ" dirty="0" err="1"/>
              <a:t>Cochemský</a:t>
            </a:r>
            <a:r>
              <a:rPr lang="cs-CZ" dirty="0"/>
              <a:t> model – rodiče rozhodují a plánují</a:t>
            </a:r>
          </a:p>
          <a:p>
            <a:endParaRPr lang="cs-CZ" dirty="0"/>
          </a:p>
        </p:txBody>
      </p:sp>
    </p:spTree>
    <p:extLst>
      <p:ext uri="{BB962C8B-B14F-4D97-AF65-F5344CB8AC3E}">
        <p14:creationId xmlns:p14="http://schemas.microsoft.com/office/powerpoint/2010/main" val="39744111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55B8F-1A45-AA54-D048-1E8B44A48EE2}"/>
              </a:ext>
            </a:extLst>
          </p:cNvPr>
          <p:cNvSpPr>
            <a:spLocks noGrp="1"/>
          </p:cNvSpPr>
          <p:nvPr>
            <p:ph type="title"/>
          </p:nvPr>
        </p:nvSpPr>
        <p:spPr/>
        <p:txBody>
          <a:bodyPr/>
          <a:lstStyle/>
          <a:p>
            <a:r>
              <a:rPr lang="cs-CZ" dirty="0"/>
              <a:t>Potřeby dětí</a:t>
            </a:r>
          </a:p>
        </p:txBody>
      </p:sp>
      <p:sp>
        <p:nvSpPr>
          <p:cNvPr id="3" name="Zástupný obsah 2">
            <a:extLst>
              <a:ext uri="{FF2B5EF4-FFF2-40B4-BE49-F238E27FC236}">
                <a16:creationId xmlns:a16="http://schemas.microsoft.com/office/drawing/2014/main" id="{E4A407C1-49C3-C414-6263-66E149B9378E}"/>
              </a:ext>
            </a:extLst>
          </p:cNvPr>
          <p:cNvSpPr>
            <a:spLocks noGrp="1"/>
          </p:cNvSpPr>
          <p:nvPr>
            <p:ph idx="1"/>
          </p:nvPr>
        </p:nvSpPr>
        <p:spPr/>
        <p:txBody>
          <a:bodyPr/>
          <a:lstStyle/>
          <a:p>
            <a:r>
              <a:rPr lang="cs-CZ" dirty="0"/>
              <a:t>Dobro dětí – pozice dítěte</a:t>
            </a:r>
          </a:p>
          <a:p>
            <a:r>
              <a:rPr lang="cs-CZ" dirty="0"/>
              <a:t>Mít oba rodiče</a:t>
            </a:r>
          </a:p>
          <a:p>
            <a:r>
              <a:rPr lang="cs-CZ" dirty="0"/>
              <a:t>Co to je? – práce ve skupině</a:t>
            </a:r>
          </a:p>
        </p:txBody>
      </p:sp>
    </p:spTree>
    <p:extLst>
      <p:ext uri="{BB962C8B-B14F-4D97-AF65-F5344CB8AC3E}">
        <p14:creationId xmlns:p14="http://schemas.microsoft.com/office/powerpoint/2010/main" val="80534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836D0-99BB-9241-AAA6-2AF707C74FAE}"/>
              </a:ext>
            </a:extLst>
          </p:cNvPr>
          <p:cNvSpPr>
            <a:spLocks noGrp="1"/>
          </p:cNvSpPr>
          <p:nvPr>
            <p:ph type="title"/>
          </p:nvPr>
        </p:nvSpPr>
        <p:spPr/>
        <p:txBody>
          <a:bodyPr/>
          <a:lstStyle/>
          <a:p>
            <a:r>
              <a:rPr lang="cs-CZ" dirty="0"/>
              <a:t>Občanský zákoník</a:t>
            </a:r>
          </a:p>
        </p:txBody>
      </p:sp>
      <p:sp>
        <p:nvSpPr>
          <p:cNvPr id="3" name="Zástupný obsah 2">
            <a:extLst>
              <a:ext uri="{FF2B5EF4-FFF2-40B4-BE49-F238E27FC236}">
                <a16:creationId xmlns:a16="http://schemas.microsoft.com/office/drawing/2014/main" id="{5A3775CC-9DE6-CB48-A973-17E6C6611844}"/>
              </a:ext>
            </a:extLst>
          </p:cNvPr>
          <p:cNvSpPr>
            <a:spLocks noGrp="1"/>
          </p:cNvSpPr>
          <p:nvPr>
            <p:ph idx="1"/>
          </p:nvPr>
        </p:nvSpPr>
        <p:spPr/>
        <p:txBody>
          <a:bodyPr>
            <a:normAutofit fontScale="77500" lnSpcReduction="20000"/>
          </a:bodyPr>
          <a:lstStyle/>
          <a:p>
            <a:r>
              <a:rPr lang="cs-CZ" b="1" dirty="0"/>
              <a:t>§ 655</a:t>
            </a:r>
          </a:p>
          <a:p>
            <a:pPr marL="0" indent="0">
              <a:buNone/>
            </a:pPr>
            <a:r>
              <a:rPr lang="cs-CZ" dirty="0"/>
              <a:t>Manželství je trvalý svazek muže a ženy vzniklý způsobem, který stanoví tento zákon. Hlavním účelem manželství je založení rodiny, řádná výchova dětí a vzájemná podpora a pomoc.</a:t>
            </a:r>
          </a:p>
          <a:p>
            <a:r>
              <a:rPr lang="cs-CZ" b="1" dirty="0"/>
              <a:t>§ 687</a:t>
            </a:r>
          </a:p>
          <a:p>
            <a:pPr marL="0" indent="0">
              <a:buNone/>
            </a:pPr>
            <a:r>
              <a:rPr lang="cs-CZ" b="1" dirty="0"/>
              <a:t>(1)</a:t>
            </a:r>
            <a:r>
              <a:rPr lang="cs-CZ" dirty="0"/>
              <a:t> Manželé mají rovné povinnosti a rovná práva.</a:t>
            </a:r>
          </a:p>
          <a:p>
            <a:pPr marL="0" indent="0">
              <a:buNone/>
            </a:pPr>
            <a:r>
              <a:rPr lang="cs-CZ" b="1" dirty="0"/>
              <a:t>(2)</a:t>
            </a:r>
            <a:r>
              <a:rPr lang="cs-CZ" dirty="0"/>
              <a:t> Manželé si jsou navzájem povinni úctou, jsou povinni žít spolu, být si věrni, vzájemně respektovat svou důstojnost, podporovat se, udržovat rodinné společenství, vytvářet zdravé rodinné prostředí a společně pečovat o děti.</a:t>
            </a:r>
          </a:p>
          <a:p>
            <a:r>
              <a:rPr lang="cs-CZ" b="1" dirty="0"/>
              <a:t>§ 692</a:t>
            </a:r>
          </a:p>
          <a:p>
            <a:pPr marL="0" indent="0">
              <a:buNone/>
            </a:pPr>
            <a:r>
              <a:rPr lang="cs-CZ" b="1" dirty="0"/>
              <a:t>Rozhodování o záležitostech rodiny</a:t>
            </a:r>
          </a:p>
          <a:p>
            <a:pPr marL="0" indent="0">
              <a:buNone/>
            </a:pPr>
            <a:r>
              <a:rPr lang="cs-CZ" b="1" dirty="0"/>
              <a:t>(1)</a:t>
            </a:r>
            <a:r>
              <a:rPr lang="cs-CZ" dirty="0"/>
              <a:t> O záležitostech rodiny, včetně volby umístění rodinné domácnosti, popřípadě domácnosti jednoho z manželů a dalších členů rodiny, především dětí, které nenabyly plné svéprávnosti, a o způsobu života rodiny, se mají manželé dohodnout.</a:t>
            </a:r>
          </a:p>
          <a:p>
            <a:endParaRPr lang="cs-CZ" dirty="0"/>
          </a:p>
        </p:txBody>
      </p:sp>
    </p:spTree>
    <p:extLst>
      <p:ext uri="{BB962C8B-B14F-4D97-AF65-F5344CB8AC3E}">
        <p14:creationId xmlns:p14="http://schemas.microsoft.com/office/powerpoint/2010/main" val="12132503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9C318-B6B5-A841-BD53-370FFD191DFE}"/>
              </a:ext>
            </a:extLst>
          </p:cNvPr>
          <p:cNvSpPr>
            <a:spLocks noGrp="1"/>
          </p:cNvSpPr>
          <p:nvPr>
            <p:ph type="title"/>
          </p:nvPr>
        </p:nvSpPr>
        <p:spPr/>
        <p:txBody>
          <a:bodyPr/>
          <a:lstStyle/>
          <a:p>
            <a:r>
              <a:rPr lang="cs-CZ" dirty="0"/>
              <a:t>Vztahy v rodině – </a:t>
            </a:r>
            <a:r>
              <a:rPr lang="cs-CZ" dirty="0" err="1"/>
              <a:t>patchwork</a:t>
            </a:r>
            <a:r>
              <a:rPr lang="cs-CZ" dirty="0"/>
              <a:t> </a:t>
            </a:r>
            <a:r>
              <a:rPr lang="cs-CZ" dirty="0" err="1"/>
              <a:t>family</a:t>
            </a:r>
            <a:endParaRPr lang="cs-CZ" dirty="0"/>
          </a:p>
        </p:txBody>
      </p:sp>
      <p:sp>
        <p:nvSpPr>
          <p:cNvPr id="3" name="Zástupný obsah 2">
            <a:extLst>
              <a:ext uri="{FF2B5EF4-FFF2-40B4-BE49-F238E27FC236}">
                <a16:creationId xmlns:a16="http://schemas.microsoft.com/office/drawing/2014/main" id="{BEFED26C-927E-5544-A15C-9193CD715FDD}"/>
              </a:ext>
            </a:extLst>
          </p:cNvPr>
          <p:cNvSpPr>
            <a:spLocks noGrp="1"/>
          </p:cNvSpPr>
          <p:nvPr>
            <p:ph idx="1"/>
          </p:nvPr>
        </p:nvSpPr>
        <p:spPr>
          <a:xfrm>
            <a:off x="938561" y="1390727"/>
            <a:ext cx="10515600" cy="4351338"/>
          </a:xfrm>
        </p:spPr>
        <p:txBody>
          <a:bodyPr/>
          <a:lstStyle/>
          <a:p>
            <a:r>
              <a:rPr lang="cs-CZ" dirty="0"/>
              <a:t>Manželství a rozchodu, partnerství</a:t>
            </a:r>
          </a:p>
          <a:p>
            <a:r>
              <a:rPr lang="cs-CZ" dirty="0"/>
              <a:t>Děti v tomto systému </a:t>
            </a:r>
          </a:p>
        </p:txBody>
      </p:sp>
      <p:sp>
        <p:nvSpPr>
          <p:cNvPr id="4" name="Ovál 3">
            <a:extLst>
              <a:ext uri="{FF2B5EF4-FFF2-40B4-BE49-F238E27FC236}">
                <a16:creationId xmlns:a16="http://schemas.microsoft.com/office/drawing/2014/main" id="{792C0A7C-51AF-234B-824C-6361756C88C3}"/>
              </a:ext>
            </a:extLst>
          </p:cNvPr>
          <p:cNvSpPr/>
          <p:nvPr/>
        </p:nvSpPr>
        <p:spPr>
          <a:xfrm>
            <a:off x="4449336" y="2497873"/>
            <a:ext cx="3434576" cy="3244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AD5F1EAD-DA61-3A45-838A-72FAE180E8D1}"/>
              </a:ext>
            </a:extLst>
          </p:cNvPr>
          <p:cNvSpPr/>
          <p:nvPr/>
        </p:nvSpPr>
        <p:spPr>
          <a:xfrm>
            <a:off x="2107580" y="3546088"/>
            <a:ext cx="3679903" cy="3155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79325CA7-B6BB-9844-A664-F1E5D1572091}"/>
              </a:ext>
            </a:extLst>
          </p:cNvPr>
          <p:cNvSpPr/>
          <p:nvPr/>
        </p:nvSpPr>
        <p:spPr>
          <a:xfrm>
            <a:off x="6956502" y="2497873"/>
            <a:ext cx="3971693" cy="34568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D3B0346C-2638-6944-90B2-7CD461F6DFBC}"/>
              </a:ext>
            </a:extLst>
          </p:cNvPr>
          <p:cNvSpPr/>
          <p:nvPr/>
        </p:nvSpPr>
        <p:spPr>
          <a:xfrm>
            <a:off x="5196468" y="3111190"/>
            <a:ext cx="591015" cy="624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AAADB34-C1E5-E743-BA17-2E33CDABC91A}"/>
              </a:ext>
            </a:extLst>
          </p:cNvPr>
          <p:cNvSpPr/>
          <p:nvPr/>
        </p:nvSpPr>
        <p:spPr>
          <a:xfrm>
            <a:off x="6166624" y="3010830"/>
            <a:ext cx="611458" cy="72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rojúhelník 9">
            <a:extLst>
              <a:ext uri="{FF2B5EF4-FFF2-40B4-BE49-F238E27FC236}">
                <a16:creationId xmlns:a16="http://schemas.microsoft.com/office/drawing/2014/main" id="{A62F2F0A-47BC-DC4A-AA93-DBAA3B95D50C}"/>
              </a:ext>
            </a:extLst>
          </p:cNvPr>
          <p:cNvSpPr/>
          <p:nvPr/>
        </p:nvSpPr>
        <p:spPr>
          <a:xfrm>
            <a:off x="5887844" y="4226312"/>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18D0AC4B-BDAB-1A42-8694-A759FB9BDA8F}"/>
              </a:ext>
            </a:extLst>
          </p:cNvPr>
          <p:cNvSpPr/>
          <p:nvPr/>
        </p:nvSpPr>
        <p:spPr>
          <a:xfrm>
            <a:off x="3064726" y="4382429"/>
            <a:ext cx="748991" cy="8586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D6F8295E-BD06-8D44-A365-DA73658667A1}"/>
              </a:ext>
            </a:extLst>
          </p:cNvPr>
          <p:cNvSpPr/>
          <p:nvPr/>
        </p:nvSpPr>
        <p:spPr>
          <a:xfrm>
            <a:off x="2352907" y="4616605"/>
            <a:ext cx="657922" cy="6579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rojúhelník 12">
            <a:extLst>
              <a:ext uri="{FF2B5EF4-FFF2-40B4-BE49-F238E27FC236}">
                <a16:creationId xmlns:a16="http://schemas.microsoft.com/office/drawing/2014/main" id="{C00CC02C-0A8B-834A-83D6-B83D5F9ABBB5}"/>
              </a:ext>
            </a:extLst>
          </p:cNvPr>
          <p:cNvSpPr/>
          <p:nvPr/>
        </p:nvSpPr>
        <p:spPr>
          <a:xfrm>
            <a:off x="4652845" y="3925229"/>
            <a:ext cx="548269" cy="63562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rojúhelník 13">
            <a:extLst>
              <a:ext uri="{FF2B5EF4-FFF2-40B4-BE49-F238E27FC236}">
                <a16:creationId xmlns:a16="http://schemas.microsoft.com/office/drawing/2014/main" id="{DCBAB43D-D69A-3042-A8B8-4BB13277BDDA}"/>
              </a:ext>
            </a:extLst>
          </p:cNvPr>
          <p:cNvSpPr/>
          <p:nvPr/>
        </p:nvSpPr>
        <p:spPr>
          <a:xfrm>
            <a:off x="4992493" y="4560849"/>
            <a:ext cx="720183" cy="71884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318AC67F-3F0E-8945-A99F-E7C23B4EB176}"/>
              </a:ext>
            </a:extLst>
          </p:cNvPr>
          <p:cNvSpPr/>
          <p:nvPr/>
        </p:nvSpPr>
        <p:spPr>
          <a:xfrm>
            <a:off x="9623502" y="3311912"/>
            <a:ext cx="892098" cy="9311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a:extLst>
              <a:ext uri="{FF2B5EF4-FFF2-40B4-BE49-F238E27FC236}">
                <a16:creationId xmlns:a16="http://schemas.microsoft.com/office/drawing/2014/main" id="{C703E68F-D7E6-AC44-A1ED-BC5BF6330D7F}"/>
              </a:ext>
            </a:extLst>
          </p:cNvPr>
          <p:cNvSpPr/>
          <p:nvPr/>
        </p:nvSpPr>
        <p:spPr>
          <a:xfrm>
            <a:off x="8216590" y="3250813"/>
            <a:ext cx="983166" cy="113161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rojúhelník 16">
            <a:extLst>
              <a:ext uri="{FF2B5EF4-FFF2-40B4-BE49-F238E27FC236}">
                <a16:creationId xmlns:a16="http://schemas.microsoft.com/office/drawing/2014/main" id="{BC8A4024-3341-134E-95B3-5AC74A7BC9B0}"/>
              </a:ext>
            </a:extLst>
          </p:cNvPr>
          <p:cNvSpPr/>
          <p:nvPr/>
        </p:nvSpPr>
        <p:spPr>
          <a:xfrm>
            <a:off x="7151182" y="3369458"/>
            <a:ext cx="525037" cy="81603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rojúhelník 17">
            <a:extLst>
              <a:ext uri="{FF2B5EF4-FFF2-40B4-BE49-F238E27FC236}">
                <a16:creationId xmlns:a16="http://schemas.microsoft.com/office/drawing/2014/main" id="{C1C0D7DF-3F31-8C47-84CD-E65400299AE6}"/>
              </a:ext>
            </a:extLst>
          </p:cNvPr>
          <p:cNvSpPr/>
          <p:nvPr/>
        </p:nvSpPr>
        <p:spPr>
          <a:xfrm>
            <a:off x="7225990" y="4243039"/>
            <a:ext cx="464634" cy="67723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rojúhelník 18">
            <a:extLst>
              <a:ext uri="{FF2B5EF4-FFF2-40B4-BE49-F238E27FC236}">
                <a16:creationId xmlns:a16="http://schemas.microsoft.com/office/drawing/2014/main" id="{153A5E5C-F494-EE4C-B541-02BA45D522CE}"/>
              </a:ext>
            </a:extLst>
          </p:cNvPr>
          <p:cNvSpPr/>
          <p:nvPr/>
        </p:nvSpPr>
        <p:spPr>
          <a:xfrm>
            <a:off x="3590693" y="5586761"/>
            <a:ext cx="858643" cy="71367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rojúhelník 19">
            <a:extLst>
              <a:ext uri="{FF2B5EF4-FFF2-40B4-BE49-F238E27FC236}">
                <a16:creationId xmlns:a16="http://schemas.microsoft.com/office/drawing/2014/main" id="{625EE573-3339-294A-9A5A-A4518305325E}"/>
              </a:ext>
            </a:extLst>
          </p:cNvPr>
          <p:cNvSpPr/>
          <p:nvPr/>
        </p:nvSpPr>
        <p:spPr>
          <a:xfrm>
            <a:off x="9199756" y="4811751"/>
            <a:ext cx="769434" cy="67981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20331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E68757-EAE7-EFC2-857B-DB243ECEAF68}"/>
              </a:ext>
            </a:extLst>
          </p:cNvPr>
          <p:cNvSpPr>
            <a:spLocks noGrp="1"/>
          </p:cNvSpPr>
          <p:nvPr>
            <p:ph type="ctrTitle"/>
          </p:nvPr>
        </p:nvSpPr>
        <p:spPr/>
        <p:txBody>
          <a:bodyPr/>
          <a:lstStyle/>
          <a:p>
            <a:r>
              <a:rPr lang="cs-CZ" dirty="0"/>
              <a:t>Rozvod – rizikový rodič</a:t>
            </a:r>
          </a:p>
        </p:txBody>
      </p:sp>
      <p:sp>
        <p:nvSpPr>
          <p:cNvPr id="3" name="Podnadpis 2">
            <a:extLst>
              <a:ext uri="{FF2B5EF4-FFF2-40B4-BE49-F238E27FC236}">
                <a16:creationId xmlns:a16="http://schemas.microsoft.com/office/drawing/2014/main" id="{A7A1FECA-A446-5CFC-2F41-35B59C62A29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6064275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CA23E0-4C05-E1B6-D3DE-C219B1DD0661}"/>
              </a:ext>
            </a:extLst>
          </p:cNvPr>
          <p:cNvSpPr>
            <a:spLocks noGrp="1"/>
          </p:cNvSpPr>
          <p:nvPr>
            <p:ph type="title"/>
          </p:nvPr>
        </p:nvSpPr>
        <p:spPr/>
        <p:txBody>
          <a:bodyPr/>
          <a:lstStyle/>
          <a:p>
            <a:r>
              <a:rPr lang="cs-CZ" dirty="0"/>
              <a:t>Rizikový rodič</a:t>
            </a:r>
          </a:p>
        </p:txBody>
      </p:sp>
      <p:sp>
        <p:nvSpPr>
          <p:cNvPr id="3" name="Zástupný obsah 2">
            <a:extLst>
              <a:ext uri="{FF2B5EF4-FFF2-40B4-BE49-F238E27FC236}">
                <a16:creationId xmlns:a16="http://schemas.microsoft.com/office/drawing/2014/main" id="{8E7496C7-1C89-A73E-1B88-A42329583041}"/>
              </a:ext>
            </a:extLst>
          </p:cNvPr>
          <p:cNvSpPr>
            <a:spLocks noGrp="1"/>
          </p:cNvSpPr>
          <p:nvPr>
            <p:ph idx="1"/>
          </p:nvPr>
        </p:nvSpPr>
        <p:spPr/>
        <p:txBody>
          <a:bodyPr/>
          <a:lstStyle/>
          <a:p>
            <a:r>
              <a:rPr lang="cs-CZ" dirty="0"/>
              <a:t>Vyžaduje změnu druhého partnera</a:t>
            </a:r>
          </a:p>
          <a:p>
            <a:r>
              <a:rPr lang="cs-CZ" dirty="0"/>
              <a:t>V postoji oběti</a:t>
            </a:r>
          </a:p>
          <a:p>
            <a:r>
              <a:rPr lang="cs-CZ"/>
              <a:t>Syndrom zavržení </a:t>
            </a:r>
            <a:r>
              <a:rPr lang="cs-CZ" dirty="0"/>
              <a:t>rodiče</a:t>
            </a:r>
          </a:p>
        </p:txBody>
      </p:sp>
      <p:pic>
        <p:nvPicPr>
          <p:cNvPr id="4" name="Obrázek 3">
            <a:extLst>
              <a:ext uri="{FF2B5EF4-FFF2-40B4-BE49-F238E27FC236}">
                <a16:creationId xmlns:a16="http://schemas.microsoft.com/office/drawing/2014/main" id="{D094407C-AD7B-67C4-E8B2-65FD5C2BCE0E}"/>
              </a:ext>
            </a:extLst>
          </p:cNvPr>
          <p:cNvPicPr>
            <a:picLocks noChangeAspect="1"/>
          </p:cNvPicPr>
          <p:nvPr/>
        </p:nvPicPr>
        <p:blipFill>
          <a:blip r:embed="rId2"/>
          <a:stretch>
            <a:fillRect/>
          </a:stretch>
        </p:blipFill>
        <p:spPr>
          <a:xfrm>
            <a:off x="5200649" y="2863849"/>
            <a:ext cx="5643563" cy="3562249"/>
          </a:xfrm>
          <a:prstGeom prst="rect">
            <a:avLst/>
          </a:prstGeom>
        </p:spPr>
      </p:pic>
    </p:spTree>
    <p:extLst>
      <p:ext uri="{BB962C8B-B14F-4D97-AF65-F5344CB8AC3E}">
        <p14:creationId xmlns:p14="http://schemas.microsoft.com/office/powerpoint/2010/main" val="30059986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D5D3F1-907C-48E0-BE8B-57D7078599F3}"/>
              </a:ext>
            </a:extLst>
          </p:cNvPr>
          <p:cNvSpPr>
            <a:spLocks noGrp="1"/>
          </p:cNvSpPr>
          <p:nvPr>
            <p:ph type="title"/>
          </p:nvPr>
        </p:nvSpPr>
        <p:spPr/>
        <p:txBody>
          <a:bodyPr/>
          <a:lstStyle/>
          <a:p>
            <a:r>
              <a:rPr lang="cs-CZ" dirty="0"/>
              <a:t>Rodič nebo dítě?</a:t>
            </a:r>
          </a:p>
        </p:txBody>
      </p:sp>
      <p:sp>
        <p:nvSpPr>
          <p:cNvPr id="3" name="Zástupný obsah 2">
            <a:extLst>
              <a:ext uri="{FF2B5EF4-FFF2-40B4-BE49-F238E27FC236}">
                <a16:creationId xmlns:a16="http://schemas.microsoft.com/office/drawing/2014/main" id="{D6B0AFEB-A7E5-4ECF-A66D-230927F47BD0}"/>
              </a:ext>
            </a:extLst>
          </p:cNvPr>
          <p:cNvSpPr>
            <a:spLocks noGrp="1"/>
          </p:cNvSpPr>
          <p:nvPr>
            <p:ph idx="1"/>
          </p:nvPr>
        </p:nvSpPr>
        <p:spPr/>
        <p:txBody>
          <a:bodyPr/>
          <a:lstStyle/>
          <a:p>
            <a:r>
              <a:rPr lang="cs-CZ" dirty="0"/>
              <a:t>Čemu dáváme přednost?</a:t>
            </a:r>
          </a:p>
          <a:p>
            <a:r>
              <a:rPr lang="cs-CZ" dirty="0"/>
              <a:t>Právo na rodičovství</a:t>
            </a:r>
          </a:p>
          <a:p>
            <a:r>
              <a:rPr lang="cs-CZ" dirty="0"/>
              <a:t>Právo na rodiče a dětství</a:t>
            </a:r>
          </a:p>
        </p:txBody>
      </p:sp>
    </p:spTree>
    <p:extLst>
      <p:ext uri="{BB962C8B-B14F-4D97-AF65-F5344CB8AC3E}">
        <p14:creationId xmlns:p14="http://schemas.microsoft.com/office/powerpoint/2010/main" val="498483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31B23-844A-47B8-80C2-E032A953506B}"/>
              </a:ext>
            </a:extLst>
          </p:cNvPr>
          <p:cNvSpPr>
            <a:spLocks noGrp="1"/>
          </p:cNvSpPr>
          <p:nvPr>
            <p:ph type="title"/>
          </p:nvPr>
        </p:nvSpPr>
        <p:spPr/>
        <p:txBody>
          <a:bodyPr/>
          <a:lstStyle/>
          <a:p>
            <a:endParaRPr lang="cs-CZ" dirty="0"/>
          </a:p>
        </p:txBody>
      </p:sp>
      <p:pic>
        <p:nvPicPr>
          <p:cNvPr id="4" name="Zástupný obsah 3">
            <a:extLst>
              <a:ext uri="{FF2B5EF4-FFF2-40B4-BE49-F238E27FC236}">
                <a16:creationId xmlns:a16="http://schemas.microsoft.com/office/drawing/2014/main" id="{7DC9D36D-C994-4004-A6C5-26D6A33DAF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095998" y="174861"/>
            <a:ext cx="4505740" cy="6318014"/>
          </a:xfrm>
          <a:prstGeom prst="rect">
            <a:avLst/>
          </a:prstGeom>
          <a:noFill/>
          <a:ln>
            <a:noFill/>
          </a:ln>
        </p:spPr>
      </p:pic>
      <p:pic>
        <p:nvPicPr>
          <p:cNvPr id="5" name="Obrázek 4">
            <a:extLst>
              <a:ext uri="{FF2B5EF4-FFF2-40B4-BE49-F238E27FC236}">
                <a16:creationId xmlns:a16="http://schemas.microsoft.com/office/drawing/2014/main" id="{E46480DF-B8C6-49AB-9CDA-113535738F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5125"/>
            <a:ext cx="4754218" cy="6276103"/>
          </a:xfrm>
          <a:prstGeom prst="rect">
            <a:avLst/>
          </a:prstGeom>
          <a:noFill/>
          <a:ln>
            <a:noFill/>
          </a:ln>
        </p:spPr>
      </p:pic>
    </p:spTree>
    <p:extLst>
      <p:ext uri="{BB962C8B-B14F-4D97-AF65-F5344CB8AC3E}">
        <p14:creationId xmlns:p14="http://schemas.microsoft.com/office/powerpoint/2010/main" val="12284116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92074-349C-4C9E-947D-86449C27E1F0}"/>
              </a:ext>
            </a:extLst>
          </p:cNvPr>
          <p:cNvSpPr>
            <a:spLocks noGrp="1"/>
          </p:cNvSpPr>
          <p:nvPr>
            <p:ph type="title"/>
          </p:nvPr>
        </p:nvSpPr>
        <p:spPr/>
        <p:txBody>
          <a:bodyPr/>
          <a:lstStyle/>
          <a:p>
            <a:r>
              <a:rPr lang="cs-CZ" dirty="0"/>
              <a:t>Modely péče</a:t>
            </a:r>
          </a:p>
        </p:txBody>
      </p:sp>
      <p:sp>
        <p:nvSpPr>
          <p:cNvPr id="3" name="Zástupný obsah 2">
            <a:extLst>
              <a:ext uri="{FF2B5EF4-FFF2-40B4-BE49-F238E27FC236}">
                <a16:creationId xmlns:a16="http://schemas.microsoft.com/office/drawing/2014/main" id="{C13378A2-779E-41CE-9AD9-516317566745}"/>
              </a:ext>
            </a:extLst>
          </p:cNvPr>
          <p:cNvSpPr>
            <a:spLocks noGrp="1"/>
          </p:cNvSpPr>
          <p:nvPr>
            <p:ph idx="1"/>
          </p:nvPr>
        </p:nvSpPr>
        <p:spPr/>
        <p:txBody>
          <a:bodyPr/>
          <a:lstStyle/>
          <a:p>
            <a:r>
              <a:rPr lang="cs-CZ" dirty="0"/>
              <a:t>Výhradní péče jednoho z rodičů</a:t>
            </a:r>
          </a:p>
          <a:p>
            <a:r>
              <a:rPr lang="cs-CZ" dirty="0"/>
              <a:t>Střídavá péče</a:t>
            </a:r>
          </a:p>
          <a:p>
            <a:r>
              <a:rPr lang="cs-CZ" dirty="0"/>
              <a:t>Společná péče</a:t>
            </a:r>
          </a:p>
        </p:txBody>
      </p:sp>
    </p:spTree>
    <p:extLst>
      <p:ext uri="{BB962C8B-B14F-4D97-AF65-F5344CB8AC3E}">
        <p14:creationId xmlns:p14="http://schemas.microsoft.com/office/powerpoint/2010/main" val="30276660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887C4-1FC7-41E6-8A2A-86720DE19DA2}"/>
              </a:ext>
            </a:extLst>
          </p:cNvPr>
          <p:cNvSpPr>
            <a:spLocks noGrp="1"/>
          </p:cNvSpPr>
          <p:nvPr>
            <p:ph type="title"/>
          </p:nvPr>
        </p:nvSpPr>
        <p:spPr/>
        <p:txBody>
          <a:bodyPr/>
          <a:lstStyle/>
          <a:p>
            <a:r>
              <a:rPr lang="cs-CZ" dirty="0"/>
              <a:t>Výhradní péče</a:t>
            </a:r>
          </a:p>
        </p:txBody>
      </p:sp>
      <p:sp>
        <p:nvSpPr>
          <p:cNvPr id="3" name="Zástupný obsah 2">
            <a:extLst>
              <a:ext uri="{FF2B5EF4-FFF2-40B4-BE49-F238E27FC236}">
                <a16:creationId xmlns:a16="http://schemas.microsoft.com/office/drawing/2014/main" id="{CA087216-89F8-4479-8F53-FF44A256EE4B}"/>
              </a:ext>
            </a:extLst>
          </p:cNvPr>
          <p:cNvSpPr>
            <a:spLocks noGrp="1"/>
          </p:cNvSpPr>
          <p:nvPr>
            <p:ph idx="1"/>
          </p:nvPr>
        </p:nvSpPr>
        <p:spPr/>
        <p:txBody>
          <a:bodyPr/>
          <a:lstStyle/>
          <a:p>
            <a:r>
              <a:rPr lang="cs-CZ" dirty="0"/>
              <a:t>Pečující rodič</a:t>
            </a:r>
          </a:p>
          <a:p>
            <a:r>
              <a:rPr lang="cs-CZ" dirty="0"/>
              <a:t>Víkendový rodič</a:t>
            </a:r>
          </a:p>
          <a:p>
            <a:r>
              <a:rPr lang="cs-CZ" dirty="0"/>
              <a:t>Finance </a:t>
            </a:r>
          </a:p>
          <a:p>
            <a:r>
              <a:rPr lang="cs-CZ" dirty="0"/>
              <a:t>Potřeby dítěte</a:t>
            </a:r>
          </a:p>
          <a:p>
            <a:r>
              <a:rPr lang="cs-CZ" dirty="0"/>
              <a:t>Kdy střídat rodiče</a:t>
            </a:r>
          </a:p>
        </p:txBody>
      </p:sp>
    </p:spTree>
    <p:extLst>
      <p:ext uri="{BB962C8B-B14F-4D97-AF65-F5344CB8AC3E}">
        <p14:creationId xmlns:p14="http://schemas.microsoft.com/office/powerpoint/2010/main" val="34845299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0CD75-4D6D-495C-AF55-435460FEABE0}"/>
              </a:ext>
            </a:extLst>
          </p:cNvPr>
          <p:cNvSpPr>
            <a:spLocks noGrp="1"/>
          </p:cNvSpPr>
          <p:nvPr>
            <p:ph type="title"/>
          </p:nvPr>
        </p:nvSpPr>
        <p:spPr/>
        <p:txBody>
          <a:bodyPr/>
          <a:lstStyle/>
          <a:p>
            <a:r>
              <a:rPr lang="cs-CZ" dirty="0"/>
              <a:t>Střídavá péče</a:t>
            </a:r>
          </a:p>
        </p:txBody>
      </p:sp>
      <p:sp>
        <p:nvSpPr>
          <p:cNvPr id="3" name="Zástupný obsah 2">
            <a:extLst>
              <a:ext uri="{FF2B5EF4-FFF2-40B4-BE49-F238E27FC236}">
                <a16:creationId xmlns:a16="http://schemas.microsoft.com/office/drawing/2014/main" id="{09F816EF-8D01-4B26-97C4-0295C00548D7}"/>
              </a:ext>
            </a:extLst>
          </p:cNvPr>
          <p:cNvSpPr>
            <a:spLocks noGrp="1"/>
          </p:cNvSpPr>
          <p:nvPr>
            <p:ph idx="1"/>
          </p:nvPr>
        </p:nvSpPr>
        <p:spPr/>
        <p:txBody>
          <a:bodyPr/>
          <a:lstStyle/>
          <a:p>
            <a:r>
              <a:rPr lang="cs-CZ" dirty="0"/>
              <a:t>Různá dělení</a:t>
            </a:r>
          </a:p>
          <a:p>
            <a:r>
              <a:rPr lang="cs-CZ" dirty="0"/>
              <a:t>Situace pro dítě</a:t>
            </a:r>
          </a:p>
          <a:p>
            <a:r>
              <a:rPr lang="cs-CZ" dirty="0"/>
              <a:t>Finance </a:t>
            </a:r>
          </a:p>
        </p:txBody>
      </p:sp>
    </p:spTree>
    <p:extLst>
      <p:ext uri="{BB962C8B-B14F-4D97-AF65-F5344CB8AC3E}">
        <p14:creationId xmlns:p14="http://schemas.microsoft.com/office/powerpoint/2010/main" val="3148831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B9A160-277F-4FCD-AE5D-4B89049812EE}"/>
              </a:ext>
            </a:extLst>
          </p:cNvPr>
          <p:cNvSpPr>
            <a:spLocks noGrp="1"/>
          </p:cNvSpPr>
          <p:nvPr>
            <p:ph type="title"/>
          </p:nvPr>
        </p:nvSpPr>
        <p:spPr/>
        <p:txBody>
          <a:bodyPr/>
          <a:lstStyle/>
          <a:p>
            <a:r>
              <a:rPr lang="cs-CZ" dirty="0"/>
              <a:t>Společná péče</a:t>
            </a:r>
          </a:p>
        </p:txBody>
      </p:sp>
      <p:sp>
        <p:nvSpPr>
          <p:cNvPr id="3" name="Zástupný obsah 2">
            <a:extLst>
              <a:ext uri="{FF2B5EF4-FFF2-40B4-BE49-F238E27FC236}">
                <a16:creationId xmlns:a16="http://schemas.microsoft.com/office/drawing/2014/main" id="{818B6E14-B57C-449F-A145-DC3451FD424A}"/>
              </a:ext>
            </a:extLst>
          </p:cNvPr>
          <p:cNvSpPr>
            <a:spLocks noGrp="1"/>
          </p:cNvSpPr>
          <p:nvPr>
            <p:ph idx="1"/>
          </p:nvPr>
        </p:nvSpPr>
        <p:spPr/>
        <p:txBody>
          <a:bodyPr/>
          <a:lstStyle/>
          <a:p>
            <a:r>
              <a:rPr lang="cs-CZ" dirty="0"/>
              <a:t>Potřeby – výborná komunikace mezi rodiči a slyšení dítěte</a:t>
            </a:r>
          </a:p>
          <a:p>
            <a:r>
              <a:rPr lang="cs-CZ" dirty="0"/>
              <a:t>Finance</a:t>
            </a:r>
          </a:p>
          <a:p>
            <a:r>
              <a:rPr lang="cs-CZ" dirty="0"/>
              <a:t>Střídání dítěte</a:t>
            </a:r>
          </a:p>
        </p:txBody>
      </p:sp>
    </p:spTree>
    <p:extLst>
      <p:ext uri="{BB962C8B-B14F-4D97-AF65-F5344CB8AC3E}">
        <p14:creationId xmlns:p14="http://schemas.microsoft.com/office/powerpoint/2010/main" val="160797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38F75-5C81-C4C0-52BA-73D634150416}"/>
              </a:ext>
            </a:extLst>
          </p:cNvPr>
          <p:cNvSpPr>
            <a:spLocks noGrp="1"/>
          </p:cNvSpPr>
          <p:nvPr>
            <p:ph type="ctrTitle"/>
          </p:nvPr>
        </p:nvSpPr>
        <p:spPr/>
        <p:txBody>
          <a:bodyPr/>
          <a:lstStyle/>
          <a:p>
            <a:r>
              <a:rPr lang="cs-CZ" dirty="0"/>
              <a:t>Domácí násilí</a:t>
            </a:r>
          </a:p>
        </p:txBody>
      </p:sp>
      <p:sp>
        <p:nvSpPr>
          <p:cNvPr id="3" name="Podnadpis 2">
            <a:extLst>
              <a:ext uri="{FF2B5EF4-FFF2-40B4-BE49-F238E27FC236}">
                <a16:creationId xmlns:a16="http://schemas.microsoft.com/office/drawing/2014/main" id="{3F82CBAD-F23E-9CD8-84C0-C86810EA4A0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9862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9794F7F-5671-2741-B82C-A75160EF6893}"/>
              </a:ext>
            </a:extLst>
          </p:cNvPr>
          <p:cNvSpPr>
            <a:spLocks noGrp="1"/>
          </p:cNvSpPr>
          <p:nvPr>
            <p:ph idx="1"/>
          </p:nvPr>
        </p:nvSpPr>
        <p:spPr>
          <a:xfrm>
            <a:off x="838200" y="204537"/>
            <a:ext cx="10515600" cy="6521116"/>
          </a:xfrm>
        </p:spPr>
        <p:txBody>
          <a:bodyPr>
            <a:noAutofit/>
          </a:bodyPr>
          <a:lstStyle/>
          <a:p>
            <a:r>
              <a:rPr lang="cs-CZ" sz="2000" b="1" dirty="0"/>
              <a:t>§ 775</a:t>
            </a:r>
          </a:p>
          <a:p>
            <a:pPr marL="0" indent="0">
              <a:buNone/>
            </a:pPr>
            <a:r>
              <a:rPr lang="cs-CZ" sz="2000" dirty="0"/>
              <a:t>Matkou dítěte je žena, která je porodila</a:t>
            </a:r>
            <a:endParaRPr lang="cs-CZ" sz="2000" b="1" dirty="0"/>
          </a:p>
          <a:p>
            <a:r>
              <a:rPr lang="cs-CZ" sz="2000" b="1" dirty="0"/>
              <a:t>§ 776</a:t>
            </a:r>
          </a:p>
          <a:p>
            <a:pPr marL="0" indent="0">
              <a:buNone/>
            </a:pPr>
            <a:r>
              <a:rPr lang="cs-CZ" sz="2000" b="1" dirty="0"/>
              <a:t>(1)</a:t>
            </a:r>
            <a:r>
              <a:rPr lang="cs-CZ" sz="2000" dirty="0"/>
              <a:t> Narodí-li se dítě v době od uzavření manželství do uplynutí třístého dne poté, co manželství zaniklo nebo bylo prohlášeno za neplatné, anebo poté, co byl manžel matky prohlášen za nezvěstného, má se za to, že otcem je manžel matky.</a:t>
            </a:r>
          </a:p>
          <a:p>
            <a:pPr marL="0" indent="0">
              <a:buNone/>
            </a:pPr>
            <a:r>
              <a:rPr lang="cs-CZ" sz="2000" b="1" dirty="0"/>
              <a:t>(2)</a:t>
            </a:r>
            <a:r>
              <a:rPr lang="cs-CZ" sz="2000" dirty="0"/>
              <a:t> Narodí-li se dítě ženě znovu provdané, má se za to, že otcem je manžel pozdější, i když se dítě narodilo před uplynutím třístého dne poté, co předchozí manželství zaniklo nebo bylo prohlášeno za neplatné.</a:t>
            </a:r>
          </a:p>
          <a:p>
            <a:r>
              <a:rPr lang="cs-CZ" sz="2000" b="1" dirty="0"/>
              <a:t>§ 855</a:t>
            </a:r>
          </a:p>
          <a:p>
            <a:pPr marL="0" indent="0">
              <a:buNone/>
            </a:pPr>
            <a:r>
              <a:rPr lang="cs-CZ" sz="2000" b="1" dirty="0"/>
              <a:t>(1)</a:t>
            </a:r>
            <a:r>
              <a:rPr lang="cs-CZ" sz="2000" dirty="0"/>
              <a:t> Rodiče a dítě mají vůči sobě navzájem povinnosti a práva. Těchto vzájemných povinností a práv se nemohou vzdát; učiní-li tak, nepřihlíží se k tomu.</a:t>
            </a:r>
          </a:p>
          <a:p>
            <a:pPr marL="0" indent="0">
              <a:buNone/>
            </a:pPr>
            <a:r>
              <a:rPr lang="cs-CZ" sz="2000" b="1" dirty="0"/>
              <a:t>(2)</a:t>
            </a:r>
            <a:r>
              <a:rPr lang="cs-CZ" sz="2000" dirty="0"/>
              <a:t> Účelem povinností a práv k dítěti je zajištění morálního a hmotného prospěchu dítěte.</a:t>
            </a:r>
          </a:p>
          <a:p>
            <a:r>
              <a:rPr lang="cs-CZ" sz="2000" b="1" dirty="0"/>
              <a:t>§ 856</a:t>
            </a:r>
          </a:p>
          <a:p>
            <a:pPr marL="0" indent="0">
              <a:buNone/>
            </a:pPr>
            <a:r>
              <a:rPr lang="cs-CZ" sz="2000" dirty="0"/>
              <a:t>Povinnosti a práva rodičů spojená s osobností dítěte a povinnosti a práva osobní povahy vznikají narozením dítěte a zanikají nabytím jeho zletilosti.</a:t>
            </a:r>
          </a:p>
        </p:txBody>
      </p:sp>
    </p:spTree>
    <p:extLst>
      <p:ext uri="{BB962C8B-B14F-4D97-AF65-F5344CB8AC3E}">
        <p14:creationId xmlns:p14="http://schemas.microsoft.com/office/powerpoint/2010/main" val="35381277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C93DC-416B-5187-A9CF-001F0210E24E}"/>
              </a:ext>
            </a:extLst>
          </p:cNvPr>
          <p:cNvSpPr>
            <a:spLocks noGrp="1"/>
          </p:cNvSpPr>
          <p:nvPr>
            <p:ph type="title"/>
          </p:nvPr>
        </p:nvSpPr>
        <p:spPr/>
        <p:txBody>
          <a:bodyPr/>
          <a:lstStyle/>
          <a:p>
            <a:r>
              <a:rPr lang="cs-CZ" dirty="0"/>
              <a:t>Domácí násilí</a:t>
            </a:r>
          </a:p>
        </p:txBody>
      </p:sp>
      <p:sp>
        <p:nvSpPr>
          <p:cNvPr id="3" name="Zástupný obsah 2">
            <a:extLst>
              <a:ext uri="{FF2B5EF4-FFF2-40B4-BE49-F238E27FC236}">
                <a16:creationId xmlns:a16="http://schemas.microsoft.com/office/drawing/2014/main" id="{C116EEE7-EE68-BAC5-1291-BA29A6EEF4D0}"/>
              </a:ext>
            </a:extLst>
          </p:cNvPr>
          <p:cNvSpPr>
            <a:spLocks noGrp="1"/>
          </p:cNvSpPr>
          <p:nvPr>
            <p:ph idx="1"/>
          </p:nvPr>
        </p:nvSpPr>
        <p:spPr/>
        <p:txBody>
          <a:bodyPr>
            <a:normAutofit fontScale="92500" lnSpcReduction="10000"/>
          </a:bodyPr>
          <a:lstStyle/>
          <a:p>
            <a:pPr algn="l">
              <a:buFont typeface="+mj-lt"/>
              <a:buAutoNum type="arabicPeriod"/>
            </a:pPr>
            <a:r>
              <a:rPr lang="cs-CZ" b="1" i="0" dirty="0">
                <a:solidFill>
                  <a:srgbClr val="0A0A0A"/>
                </a:solidFill>
                <a:effectLst/>
                <a:latin typeface="Roboto" panose="02000000000000000000" pitchFamily="2" charset="0"/>
              </a:rPr>
              <a:t>Výskyt násilí</a:t>
            </a:r>
            <a:endParaRPr lang="cs-CZ" b="0" i="0" dirty="0">
              <a:solidFill>
                <a:srgbClr val="0A0A0A"/>
              </a:solidFill>
              <a:effectLst/>
              <a:latin typeface="Roboto" panose="02000000000000000000" pitchFamily="2" charset="0"/>
            </a:endParaRPr>
          </a:p>
          <a:p>
            <a:pPr algn="l">
              <a:buFont typeface="+mj-lt"/>
              <a:buAutoNum type="arabicPeriod"/>
            </a:pPr>
            <a:r>
              <a:rPr lang="cs-CZ" b="1" i="0" dirty="0">
                <a:solidFill>
                  <a:srgbClr val="0A0A0A"/>
                </a:solidFill>
                <a:effectLst/>
                <a:latin typeface="Roboto" panose="02000000000000000000" pitchFamily="2" charset="0"/>
              </a:rPr>
              <a:t>Opakování a dlouhodobost</a:t>
            </a:r>
            <a:r>
              <a:rPr lang="cs-CZ" b="0" i="0" dirty="0">
                <a:solidFill>
                  <a:srgbClr val="0A0A0A"/>
                </a:solidFill>
                <a:effectLst/>
                <a:latin typeface="Roboto" panose="02000000000000000000" pitchFamily="2" charset="0"/>
              </a:rPr>
              <a:t> – Z jednoho útoku jakéhokoliv charakteru ještě nelze určit, zda jde o domácí násilí. Může to však být jeho začátek.</a:t>
            </a:r>
          </a:p>
          <a:p>
            <a:pPr algn="l">
              <a:buFont typeface="+mj-lt"/>
              <a:buAutoNum type="arabicPeriod"/>
            </a:pPr>
            <a:r>
              <a:rPr lang="cs-CZ" b="1" i="0" dirty="0">
                <a:solidFill>
                  <a:srgbClr val="0A0A0A"/>
                </a:solidFill>
                <a:effectLst/>
                <a:latin typeface="Roboto" panose="02000000000000000000" pitchFamily="2" charset="0"/>
              </a:rPr>
              <a:t>Jasné a nezpochybnitelné rozdělení rolí</a:t>
            </a:r>
            <a:r>
              <a:rPr lang="cs-CZ" b="0" i="0" dirty="0">
                <a:solidFill>
                  <a:srgbClr val="0A0A0A"/>
                </a:solidFill>
                <a:effectLst/>
                <a:latin typeface="Roboto" panose="02000000000000000000" pitchFamily="2" charset="0"/>
              </a:rPr>
              <a:t> – Domácí násilí je jednostranné, násilná osoba a ohrožená osoba si nikdy nemění role. Domácím násilím nejsou vzájemná napadání, hádky, rvačky, spory, kde je rovné nebo střídavé postavení stran incidentu.</a:t>
            </a:r>
          </a:p>
          <a:p>
            <a:pPr algn="l"/>
            <a:r>
              <a:rPr lang="cs-CZ" b="0" i="0" dirty="0">
                <a:solidFill>
                  <a:srgbClr val="0A0A0A"/>
                </a:solidFill>
                <a:effectLst/>
                <a:latin typeface="Roboto" panose="02000000000000000000" pitchFamily="2" charset="0"/>
              </a:rPr>
              <a:t>Podpůrným znakem domácího násilí je </a:t>
            </a:r>
            <a:r>
              <a:rPr lang="cs-CZ" b="1" i="0" dirty="0">
                <a:solidFill>
                  <a:srgbClr val="0A0A0A"/>
                </a:solidFill>
                <a:effectLst/>
                <a:latin typeface="Roboto" panose="02000000000000000000" pitchFamily="2" charset="0"/>
              </a:rPr>
              <a:t>eskalace</a:t>
            </a:r>
            <a:r>
              <a:rPr lang="cs-CZ" b="0" i="0" dirty="0">
                <a:solidFill>
                  <a:srgbClr val="0A0A0A"/>
                </a:solidFill>
                <a:effectLst/>
                <a:latin typeface="Roboto" panose="02000000000000000000" pitchFamily="2" charset="0"/>
              </a:rPr>
              <a:t>. Stupňuje se od útoků proti lidské důstojnosti k fyzickým útokům až k závažným trestným činům ohrožujícím zdraví a život.</a:t>
            </a:r>
          </a:p>
          <a:p>
            <a:endParaRPr lang="cs-CZ" dirty="0"/>
          </a:p>
        </p:txBody>
      </p:sp>
    </p:spTree>
    <p:extLst>
      <p:ext uri="{BB962C8B-B14F-4D97-AF65-F5344CB8AC3E}">
        <p14:creationId xmlns:p14="http://schemas.microsoft.com/office/powerpoint/2010/main" val="9465104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E437D-05FB-4FA3-B652-16B320AB2FF9}"/>
              </a:ext>
            </a:extLst>
          </p:cNvPr>
          <p:cNvSpPr>
            <a:spLocks noGrp="1"/>
          </p:cNvSpPr>
          <p:nvPr>
            <p:ph type="title"/>
          </p:nvPr>
        </p:nvSpPr>
        <p:spPr/>
        <p:txBody>
          <a:bodyPr/>
          <a:lstStyle/>
          <a:p>
            <a:r>
              <a:rPr lang="cs-CZ" dirty="0"/>
              <a:t>Kazuistika II</a:t>
            </a:r>
          </a:p>
        </p:txBody>
      </p:sp>
      <p:sp>
        <p:nvSpPr>
          <p:cNvPr id="3" name="Zástupný obsah 2">
            <a:extLst>
              <a:ext uri="{FF2B5EF4-FFF2-40B4-BE49-F238E27FC236}">
                <a16:creationId xmlns:a16="http://schemas.microsoft.com/office/drawing/2014/main" id="{EBEB8148-ED18-1660-16BF-165417BC39CC}"/>
              </a:ext>
            </a:extLst>
          </p:cNvPr>
          <p:cNvSpPr>
            <a:spLocks noGrp="1"/>
          </p:cNvSpPr>
          <p:nvPr>
            <p:ph idx="1"/>
          </p:nvPr>
        </p:nvSpPr>
        <p:spPr/>
        <p:txBody>
          <a:bodyPr>
            <a:normAutofit/>
          </a:bodyPr>
          <a:lstStyle/>
          <a:p>
            <a:r>
              <a:rPr lang="cs-CZ" dirty="0"/>
              <a:t>Přichází muž, 45 let.</a:t>
            </a:r>
          </a:p>
          <a:p>
            <a:r>
              <a:rPr lang="cs-CZ" dirty="0"/>
              <a:t>Manželka mu pravidelně balí kufry, ale tak, že se musí do dvou dnů ozvat</a:t>
            </a:r>
          </a:p>
          <a:p>
            <a:r>
              <a:rPr lang="cs-CZ" dirty="0"/>
              <a:t>Mají 5 dětí, tento model funguje stále</a:t>
            </a:r>
          </a:p>
          <a:p>
            <a:r>
              <a:rPr lang="cs-CZ" dirty="0"/>
              <a:t>Žena 43 let, muž dělá dusno, ona jej občas vyhodí</a:t>
            </a:r>
          </a:p>
          <a:p>
            <a:r>
              <a:rPr lang="cs-CZ" dirty="0"/>
              <a:t>Nikdy jí nebolel hlava – intimní život popisují oba jako velmi uspokojivý</a:t>
            </a:r>
          </a:p>
          <a:p>
            <a:r>
              <a:rPr lang="cs-CZ" dirty="0"/>
              <a:t>Občas mají oba milence, milenku</a:t>
            </a:r>
          </a:p>
          <a:p>
            <a:r>
              <a:rPr lang="cs-CZ" dirty="0"/>
              <a:t>Nesnáší se, ale neumí si představit život bez sebe</a:t>
            </a:r>
          </a:p>
        </p:txBody>
      </p:sp>
    </p:spTree>
    <p:extLst>
      <p:ext uri="{BB962C8B-B14F-4D97-AF65-F5344CB8AC3E}">
        <p14:creationId xmlns:p14="http://schemas.microsoft.com/office/powerpoint/2010/main" val="28723967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4FEB92-85F3-3082-7F75-386619C7A507}"/>
              </a:ext>
            </a:extLst>
          </p:cNvPr>
          <p:cNvSpPr>
            <a:spLocks noGrp="1"/>
          </p:cNvSpPr>
          <p:nvPr>
            <p:ph type="title"/>
          </p:nvPr>
        </p:nvSpPr>
        <p:spPr/>
        <p:txBody>
          <a:bodyPr/>
          <a:lstStyle/>
          <a:p>
            <a:r>
              <a:rPr lang="cs-CZ" dirty="0"/>
              <a:t>Domácí násilí – útěkový plán</a:t>
            </a:r>
          </a:p>
        </p:txBody>
      </p:sp>
      <p:sp>
        <p:nvSpPr>
          <p:cNvPr id="3" name="Zástupný obsah 2">
            <a:extLst>
              <a:ext uri="{FF2B5EF4-FFF2-40B4-BE49-F238E27FC236}">
                <a16:creationId xmlns:a16="http://schemas.microsoft.com/office/drawing/2014/main" id="{A6A619C4-44B3-7DF5-63AC-09972BD4D149}"/>
              </a:ext>
            </a:extLst>
          </p:cNvPr>
          <p:cNvSpPr>
            <a:spLocks noGrp="1"/>
          </p:cNvSpPr>
          <p:nvPr>
            <p:ph idx="1"/>
          </p:nvPr>
        </p:nvSpPr>
        <p:spPr/>
        <p:txBody>
          <a:bodyPr/>
          <a:lstStyle/>
          <a:p>
            <a:pPr marL="457200" rtl="0">
              <a:spcBef>
                <a:spcPts val="0"/>
              </a:spcBef>
              <a:spcAft>
                <a:spcPts val="0"/>
              </a:spcAft>
            </a:pPr>
            <a:r>
              <a:rPr lang="cs-CZ" sz="1800" b="0" i="0" u="none" strike="noStrike" dirty="0">
                <a:solidFill>
                  <a:srgbClr val="000000"/>
                </a:solidFill>
                <a:effectLst/>
                <a:latin typeface="Arial" panose="020B0604020202020204" pitchFamily="34" charset="0"/>
              </a:rPr>
              <a:t>Pokud je žena ohrožena domácím nebo sexuálním násilím nebo má pasivní domácí násilí, je nutné vypracovat individuální plán bezpečnosti:</a:t>
            </a:r>
            <a:endParaRPr lang="cs-CZ" b="0" dirty="0">
              <a:effectLst/>
            </a:endParaRP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vymyslete nástroje pro přivolání policie v případě incidentu. Domluvte se s dítětem, jak v tom může pomoci signálním slovem, např.: vynes odpadky! (pokud umí vyskočit z domu a zavolat sám, může běžet k sousedům nebo na ulici k kolemjdoucím) nebo se dohodnout se sousedy na nějakém signálu, aby zavolali policii;</a:t>
            </a: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odnést doklady, peníze, cennosti z domu na bezpečné místo;</a:t>
            </a: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určit, jak můžete rychle a bezpečně opustit dům;</a:t>
            </a: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vyberte jedno nebo více míst, kde se můžete schovat, a ujistěte se, že se tam rychle dostanete večer a v noci;</a:t>
            </a: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nezanechávat informace, které pomohou násilníkovi najít klienta;</a:t>
            </a: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mít složený „pytel na úzkost“ se základními věcmi;</a:t>
            </a:r>
          </a:p>
          <a:p>
            <a:pPr marL="457200"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zjistit, zda je ve městě zařízení pro bezpečný pobyt žen.</a:t>
            </a:r>
          </a:p>
          <a:p>
            <a:endParaRPr lang="cs-CZ" dirty="0"/>
          </a:p>
        </p:txBody>
      </p:sp>
    </p:spTree>
    <p:extLst>
      <p:ext uri="{BB962C8B-B14F-4D97-AF65-F5344CB8AC3E}">
        <p14:creationId xmlns:p14="http://schemas.microsoft.com/office/powerpoint/2010/main" val="27902376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40A151-E5A3-BD3B-6C45-6A1586BD1486}"/>
              </a:ext>
            </a:extLst>
          </p:cNvPr>
          <p:cNvSpPr>
            <a:spLocks noGrp="1"/>
          </p:cNvSpPr>
          <p:nvPr>
            <p:ph type="title"/>
          </p:nvPr>
        </p:nvSpPr>
        <p:spPr/>
        <p:txBody>
          <a:bodyPr/>
          <a:lstStyle/>
          <a:p>
            <a:r>
              <a:rPr lang="cs-CZ" dirty="0"/>
              <a:t>Kazuistika III</a:t>
            </a:r>
          </a:p>
        </p:txBody>
      </p:sp>
      <p:sp>
        <p:nvSpPr>
          <p:cNvPr id="3" name="Zástupný obsah 2">
            <a:extLst>
              <a:ext uri="{FF2B5EF4-FFF2-40B4-BE49-F238E27FC236}">
                <a16:creationId xmlns:a16="http://schemas.microsoft.com/office/drawing/2014/main" id="{6649F5BA-8823-5E6E-5333-D3548F4A23AE}"/>
              </a:ext>
            </a:extLst>
          </p:cNvPr>
          <p:cNvSpPr>
            <a:spLocks noGrp="1"/>
          </p:cNvSpPr>
          <p:nvPr>
            <p:ph idx="1"/>
          </p:nvPr>
        </p:nvSpPr>
        <p:spPr/>
        <p:txBody>
          <a:bodyPr/>
          <a:lstStyle/>
          <a:p>
            <a:r>
              <a:rPr lang="cs-CZ" dirty="0"/>
              <a:t>Přichází žena (asi 32 let), má modřiny na tváři, stále pláče, když si sedne, je schoulená, vyhledává roh místnosti</a:t>
            </a:r>
          </a:p>
          <a:p>
            <a:r>
              <a:rPr lang="cs-CZ" dirty="0"/>
              <a:t>Doma má dvě malé děti – holčičky 8 a 6 let.</a:t>
            </a:r>
          </a:p>
          <a:p>
            <a:r>
              <a:rPr lang="cs-CZ" dirty="0"/>
              <a:t>Manžel je bije, když odjede z práce na školení, má každou hodinu kontrolní telefonát.</a:t>
            </a:r>
          </a:p>
          <a:p>
            <a:r>
              <a:rPr lang="cs-CZ" dirty="0"/>
              <a:t>Bydlí v domě, mají své patro, v přízemí bydlí manželovi rodiče</a:t>
            </a:r>
          </a:p>
          <a:p>
            <a:r>
              <a:rPr lang="cs-CZ" dirty="0"/>
              <a:t>Sama neví co dál</a:t>
            </a:r>
          </a:p>
        </p:txBody>
      </p:sp>
    </p:spTree>
    <p:extLst>
      <p:ext uri="{BB962C8B-B14F-4D97-AF65-F5344CB8AC3E}">
        <p14:creationId xmlns:p14="http://schemas.microsoft.com/office/powerpoint/2010/main" val="5130130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30731B-3E39-D683-195B-AABD6A11BFFF}"/>
              </a:ext>
            </a:extLst>
          </p:cNvPr>
          <p:cNvSpPr>
            <a:spLocks noGrp="1"/>
          </p:cNvSpPr>
          <p:nvPr>
            <p:ph type="title"/>
          </p:nvPr>
        </p:nvSpPr>
        <p:spPr/>
        <p:txBody>
          <a:bodyPr/>
          <a:lstStyle/>
          <a:p>
            <a:r>
              <a:rPr lang="cs-CZ" dirty="0"/>
              <a:t>Každé chování dítěte je snaha o komunikaci</a:t>
            </a:r>
          </a:p>
        </p:txBody>
      </p:sp>
      <p:sp>
        <p:nvSpPr>
          <p:cNvPr id="3" name="Zástupný obsah 2">
            <a:extLst>
              <a:ext uri="{FF2B5EF4-FFF2-40B4-BE49-F238E27FC236}">
                <a16:creationId xmlns:a16="http://schemas.microsoft.com/office/drawing/2014/main" id="{8580D695-F1C9-0BC1-5846-C583E5B9065D}"/>
              </a:ext>
            </a:extLst>
          </p:cNvPr>
          <p:cNvSpPr>
            <a:spLocks noGrp="1"/>
          </p:cNvSpPr>
          <p:nvPr>
            <p:ph idx="1"/>
          </p:nvPr>
        </p:nvSpPr>
        <p:spPr/>
        <p:txBody>
          <a:bodyPr>
            <a:normAutofit fontScale="77500" lnSpcReduction="20000"/>
          </a:bodyPr>
          <a:lstStyle/>
          <a:p>
            <a:r>
              <a:rPr lang="cs-CZ" dirty="0"/>
              <a:t>Strach z nových situací</a:t>
            </a:r>
          </a:p>
          <a:p>
            <a:r>
              <a:rPr lang="cs-CZ" dirty="0"/>
              <a:t>Shazování sebe sama</a:t>
            </a:r>
          </a:p>
          <a:p>
            <a:r>
              <a:rPr lang="cs-CZ" dirty="0"/>
              <a:t>Bouchání a plácání</a:t>
            </a:r>
          </a:p>
          <a:p>
            <a:r>
              <a:rPr lang="cs-CZ" dirty="0"/>
              <a:t>Záchvat vzteku</a:t>
            </a:r>
          </a:p>
          <a:p>
            <a:r>
              <a:rPr lang="cs-CZ" dirty="0"/>
              <a:t>Bolení bříška</a:t>
            </a:r>
          </a:p>
          <a:p>
            <a:r>
              <a:rPr lang="cs-CZ" dirty="0"/>
              <a:t>Negativita </a:t>
            </a:r>
          </a:p>
          <a:p>
            <a:r>
              <a:rPr lang="cs-CZ" dirty="0"/>
              <a:t>Kňourání</a:t>
            </a:r>
          </a:p>
          <a:p>
            <a:r>
              <a:rPr lang="cs-CZ" dirty="0"/>
              <a:t>Závislost</a:t>
            </a:r>
          </a:p>
          <a:p>
            <a:r>
              <a:rPr lang="cs-CZ" dirty="0"/>
              <a:t>Křik </a:t>
            </a:r>
          </a:p>
          <a:p>
            <a:endParaRPr lang="cs-CZ" dirty="0"/>
          </a:p>
          <a:p>
            <a:r>
              <a:rPr lang="cs-CZ" dirty="0"/>
              <a:t>Naše jednání – touha dětské jednání ukončit, co když tam dáme zvědavost? (ne výslech)</a:t>
            </a:r>
          </a:p>
        </p:txBody>
      </p:sp>
    </p:spTree>
    <p:extLst>
      <p:ext uri="{BB962C8B-B14F-4D97-AF65-F5344CB8AC3E}">
        <p14:creationId xmlns:p14="http://schemas.microsoft.com/office/powerpoint/2010/main" val="23465970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3206D8-B32E-41F9-BBA1-018B49318197}"/>
              </a:ext>
            </a:extLst>
          </p:cNvPr>
          <p:cNvSpPr>
            <a:spLocks noGrp="1"/>
          </p:cNvSpPr>
          <p:nvPr>
            <p:ph type="title"/>
          </p:nvPr>
        </p:nvSpPr>
        <p:spPr/>
        <p:txBody>
          <a:bodyPr/>
          <a:lstStyle/>
          <a:p>
            <a:r>
              <a:rPr lang="cs-CZ" dirty="0" err="1"/>
              <a:t>Retraumatizace</a:t>
            </a:r>
            <a:r>
              <a:rPr lang="cs-CZ" dirty="0"/>
              <a:t> </a:t>
            </a:r>
          </a:p>
        </p:txBody>
      </p:sp>
      <p:sp>
        <p:nvSpPr>
          <p:cNvPr id="3" name="Zástupný obsah 2">
            <a:extLst>
              <a:ext uri="{FF2B5EF4-FFF2-40B4-BE49-F238E27FC236}">
                <a16:creationId xmlns:a16="http://schemas.microsoft.com/office/drawing/2014/main" id="{12A492C7-0F20-49BB-A7E7-F7149D89CB91}"/>
              </a:ext>
            </a:extLst>
          </p:cNvPr>
          <p:cNvSpPr>
            <a:spLocks noGrp="1"/>
          </p:cNvSpPr>
          <p:nvPr>
            <p:ph idx="1"/>
          </p:nvPr>
        </p:nvSpPr>
        <p:spPr/>
        <p:txBody>
          <a:bodyPr>
            <a:normAutofit lnSpcReduction="10000"/>
          </a:bodyPr>
          <a:lstStyle/>
          <a:p>
            <a:r>
              <a:rPr lang="cs-CZ" dirty="0"/>
              <a:t>Trauma bylo prožito</a:t>
            </a:r>
          </a:p>
          <a:p>
            <a:r>
              <a:rPr lang="cs-CZ" dirty="0"/>
              <a:t>Zůstává v emoční části mozku a těla</a:t>
            </a:r>
          </a:p>
          <a:p>
            <a:r>
              <a:rPr lang="cs-CZ" dirty="0"/>
              <a:t>Dokud nedojde do racionálního zpracování, vyvolává stejné emoce</a:t>
            </a:r>
          </a:p>
          <a:p>
            <a:r>
              <a:rPr lang="cs-CZ" dirty="0"/>
              <a:t>Obnovení zážitku, hrůzy</a:t>
            </a:r>
          </a:p>
          <a:p>
            <a:r>
              <a:rPr lang="cs-CZ" dirty="0"/>
              <a:t>Vybavují se:</a:t>
            </a:r>
          </a:p>
          <a:p>
            <a:pPr>
              <a:buFontTx/>
              <a:buChar char="-"/>
            </a:pPr>
            <a:r>
              <a:rPr lang="cs-CZ" dirty="0"/>
              <a:t>Pachy</a:t>
            </a:r>
          </a:p>
          <a:p>
            <a:pPr>
              <a:buFontTx/>
              <a:buChar char="-"/>
            </a:pPr>
            <a:r>
              <a:rPr lang="cs-CZ" dirty="0"/>
              <a:t>Zvuky</a:t>
            </a:r>
          </a:p>
          <a:p>
            <a:pPr>
              <a:buFontTx/>
              <a:buChar char="-"/>
            </a:pPr>
            <a:r>
              <a:rPr lang="cs-CZ" dirty="0"/>
              <a:t>Světlo</a:t>
            </a:r>
          </a:p>
          <a:p>
            <a:pPr>
              <a:buFontTx/>
              <a:buChar char="-"/>
            </a:pPr>
            <a:r>
              <a:rPr lang="cs-CZ" dirty="0"/>
              <a:t>Je vytěsněno a znova se otvírají</a:t>
            </a:r>
          </a:p>
        </p:txBody>
      </p:sp>
    </p:spTree>
    <p:extLst>
      <p:ext uri="{BB962C8B-B14F-4D97-AF65-F5344CB8AC3E}">
        <p14:creationId xmlns:p14="http://schemas.microsoft.com/office/powerpoint/2010/main" val="33986201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678575-C95F-AC07-DF27-2BD67CED8B52}"/>
              </a:ext>
            </a:extLst>
          </p:cNvPr>
          <p:cNvSpPr>
            <a:spLocks noGrp="1"/>
          </p:cNvSpPr>
          <p:nvPr>
            <p:ph type="title"/>
          </p:nvPr>
        </p:nvSpPr>
        <p:spPr/>
        <p:txBody>
          <a:bodyPr/>
          <a:lstStyle/>
          <a:p>
            <a:r>
              <a:rPr lang="cs-CZ" dirty="0"/>
              <a:t>Protokol - stres</a:t>
            </a:r>
          </a:p>
        </p:txBody>
      </p:sp>
      <p:sp>
        <p:nvSpPr>
          <p:cNvPr id="3" name="Zástupný obsah 2">
            <a:extLst>
              <a:ext uri="{FF2B5EF4-FFF2-40B4-BE49-F238E27FC236}">
                <a16:creationId xmlns:a16="http://schemas.microsoft.com/office/drawing/2014/main" id="{3704120E-1E94-CD25-F018-26F0D2FDB867}"/>
              </a:ext>
            </a:extLst>
          </p:cNvPr>
          <p:cNvSpPr>
            <a:spLocks noGrp="1"/>
          </p:cNvSpPr>
          <p:nvPr>
            <p:ph idx="1"/>
          </p:nvPr>
        </p:nvSpPr>
        <p:spPr/>
        <p:txBody>
          <a:bodyPr/>
          <a:lstStyle/>
          <a:p>
            <a:r>
              <a:rPr lang="cs-CZ" dirty="0"/>
              <a:t>Poodstoupení – </a:t>
            </a:r>
          </a:p>
          <a:p>
            <a:r>
              <a:rPr lang="cs-CZ" dirty="0"/>
              <a:t>Stres – je přítel, nejde jej eliminovat, přijmout, přichází sdílet náš svět</a:t>
            </a:r>
          </a:p>
          <a:p>
            <a:r>
              <a:rPr lang="cs-CZ" dirty="0"/>
              <a:t>Cokoliv co nás baví</a:t>
            </a:r>
          </a:p>
          <a:p>
            <a:r>
              <a:rPr lang="cs-CZ" dirty="0"/>
              <a:t>Najít cokoliv co se dá vyložit pozitivně jako možnost</a:t>
            </a:r>
          </a:p>
          <a:p>
            <a:r>
              <a:rPr lang="cs-CZ" dirty="0"/>
              <a:t>Jakákoliv forma pohybu</a:t>
            </a:r>
          </a:p>
          <a:p>
            <a:endParaRPr lang="cs-CZ" dirty="0"/>
          </a:p>
        </p:txBody>
      </p:sp>
    </p:spTree>
    <p:extLst>
      <p:ext uri="{BB962C8B-B14F-4D97-AF65-F5344CB8AC3E}">
        <p14:creationId xmlns:p14="http://schemas.microsoft.com/office/powerpoint/2010/main" val="26083124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551E1-1A53-CEAE-1BCF-29B80175C5B8}"/>
              </a:ext>
            </a:extLst>
          </p:cNvPr>
          <p:cNvSpPr>
            <a:spLocks noGrp="1"/>
          </p:cNvSpPr>
          <p:nvPr>
            <p:ph type="title"/>
          </p:nvPr>
        </p:nvSpPr>
        <p:spPr/>
        <p:txBody>
          <a:bodyPr/>
          <a:lstStyle/>
          <a:p>
            <a:r>
              <a:rPr lang="cs-CZ" dirty="0"/>
              <a:t>Komunikace v domácnosti</a:t>
            </a:r>
          </a:p>
        </p:txBody>
      </p:sp>
      <p:sp>
        <p:nvSpPr>
          <p:cNvPr id="3" name="Zástupný obsah 2">
            <a:extLst>
              <a:ext uri="{FF2B5EF4-FFF2-40B4-BE49-F238E27FC236}">
                <a16:creationId xmlns:a16="http://schemas.microsoft.com/office/drawing/2014/main" id="{7D9C71BC-2026-CDF3-AD41-75063E845977}"/>
              </a:ext>
            </a:extLst>
          </p:cNvPr>
          <p:cNvSpPr>
            <a:spLocks noGrp="1"/>
          </p:cNvSpPr>
          <p:nvPr>
            <p:ph idx="1"/>
          </p:nvPr>
        </p:nvSpPr>
        <p:spPr/>
        <p:txBody>
          <a:bodyPr/>
          <a:lstStyle/>
          <a:p>
            <a:r>
              <a:rPr lang="cs-CZ" dirty="0"/>
              <a:t>Pozor na „vyříkání“ v krizi – zpravidla se to zhorší</a:t>
            </a:r>
          </a:p>
          <a:p>
            <a:r>
              <a:rPr lang="cs-CZ" dirty="0"/>
              <a:t>Co je cílem setkání? Na čem se máme domluvit?</a:t>
            </a:r>
          </a:p>
          <a:p>
            <a:r>
              <a:rPr lang="cs-CZ" dirty="0"/>
              <a:t>Pravidla – kdo mluví, kdo poslouchá</a:t>
            </a:r>
          </a:p>
          <a:p>
            <a:r>
              <a:rPr lang="cs-CZ" dirty="0"/>
              <a:t>Ten co poslouchá shrnuje co slyšel, mluvící na závěr potvrdí či upraví</a:t>
            </a:r>
          </a:p>
          <a:p>
            <a:r>
              <a:rPr lang="cs-CZ" dirty="0"/>
              <a:t>Změna rolí</a:t>
            </a:r>
          </a:p>
          <a:p>
            <a:r>
              <a:rPr lang="cs-CZ" dirty="0"/>
              <a:t>Jaké mohou být výsledky</a:t>
            </a:r>
          </a:p>
          <a:p>
            <a:r>
              <a:rPr lang="cs-CZ" dirty="0"/>
              <a:t>Dohoda </a:t>
            </a:r>
            <a:r>
              <a:rPr lang="cs-CZ"/>
              <a:t>a kompromis</a:t>
            </a:r>
            <a:endParaRPr lang="cs-CZ" dirty="0"/>
          </a:p>
          <a:p>
            <a:endParaRPr lang="cs-CZ" dirty="0"/>
          </a:p>
        </p:txBody>
      </p:sp>
    </p:spTree>
    <p:extLst>
      <p:ext uri="{BB962C8B-B14F-4D97-AF65-F5344CB8AC3E}">
        <p14:creationId xmlns:p14="http://schemas.microsoft.com/office/powerpoint/2010/main" val="34682502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0B783-18EF-478C-1D6E-940A33BBB595}"/>
              </a:ext>
            </a:extLst>
          </p:cNvPr>
          <p:cNvSpPr>
            <a:spLocks noGrp="1"/>
          </p:cNvSpPr>
          <p:nvPr>
            <p:ph type="title"/>
          </p:nvPr>
        </p:nvSpPr>
        <p:spPr/>
        <p:txBody>
          <a:bodyPr/>
          <a:lstStyle/>
          <a:p>
            <a:r>
              <a:rPr lang="cs-CZ" dirty="0"/>
              <a:t>Komunikace 2</a:t>
            </a:r>
          </a:p>
        </p:txBody>
      </p:sp>
      <p:sp>
        <p:nvSpPr>
          <p:cNvPr id="3" name="Zástupný obsah 2">
            <a:extLst>
              <a:ext uri="{FF2B5EF4-FFF2-40B4-BE49-F238E27FC236}">
                <a16:creationId xmlns:a16="http://schemas.microsoft.com/office/drawing/2014/main" id="{B0B7681B-AEBC-BC95-542E-E6AF89D9DB7F}"/>
              </a:ext>
            </a:extLst>
          </p:cNvPr>
          <p:cNvSpPr>
            <a:spLocks noGrp="1"/>
          </p:cNvSpPr>
          <p:nvPr>
            <p:ph idx="1"/>
          </p:nvPr>
        </p:nvSpPr>
        <p:spPr/>
        <p:txBody>
          <a:bodyPr/>
          <a:lstStyle/>
          <a:p>
            <a:r>
              <a:rPr lang="cs-CZ" dirty="0"/>
              <a:t>Není důležité co se sděluje</a:t>
            </a:r>
          </a:p>
          <a:p>
            <a:r>
              <a:rPr lang="cs-CZ" dirty="0"/>
              <a:t>Není moc důležité jak se to sděluje</a:t>
            </a:r>
          </a:p>
          <a:p>
            <a:r>
              <a:rPr lang="cs-CZ" dirty="0"/>
              <a:t>Je důležité jak to vnímáme, nikoliv slyšíme</a:t>
            </a:r>
          </a:p>
          <a:p>
            <a:r>
              <a:rPr lang="cs-CZ" dirty="0"/>
              <a:t>Pokud vnímám rozhovor s druhým jako ohrožující, zapnu filtr, který změní rozumění – naučení se komunikace s mediátorem nebo terapeutem</a:t>
            </a:r>
            <a:r>
              <a:rPr lang="cs-CZ"/>
              <a:t>, pracovat na sobě</a:t>
            </a:r>
          </a:p>
        </p:txBody>
      </p:sp>
    </p:spTree>
    <p:extLst>
      <p:ext uri="{BB962C8B-B14F-4D97-AF65-F5344CB8AC3E}">
        <p14:creationId xmlns:p14="http://schemas.microsoft.com/office/powerpoint/2010/main" val="14180209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ál 3">
            <a:extLst>
              <a:ext uri="{FF2B5EF4-FFF2-40B4-BE49-F238E27FC236}">
                <a16:creationId xmlns:a16="http://schemas.microsoft.com/office/drawing/2014/main" id="{890ABC4B-F0F3-3A1F-7026-51104E863016}"/>
              </a:ext>
            </a:extLst>
          </p:cNvPr>
          <p:cNvSpPr/>
          <p:nvPr/>
        </p:nvSpPr>
        <p:spPr>
          <a:xfrm>
            <a:off x="4283242" y="4186989"/>
            <a:ext cx="4066674" cy="19370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Multiproblémová</a:t>
            </a:r>
            <a:r>
              <a:rPr lang="cs-CZ" dirty="0"/>
              <a:t> rodina s dětmi</a:t>
            </a:r>
          </a:p>
        </p:txBody>
      </p:sp>
      <p:sp>
        <p:nvSpPr>
          <p:cNvPr id="5" name="Obdélník 4">
            <a:extLst>
              <a:ext uri="{FF2B5EF4-FFF2-40B4-BE49-F238E27FC236}">
                <a16:creationId xmlns:a16="http://schemas.microsoft.com/office/drawing/2014/main" id="{29C891E5-4376-CEB9-EE4F-A57963A6EC5A}"/>
              </a:ext>
            </a:extLst>
          </p:cNvPr>
          <p:cNvSpPr/>
          <p:nvPr/>
        </p:nvSpPr>
        <p:spPr>
          <a:xfrm>
            <a:off x="782053" y="4644189"/>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Výchova a péče o děti</a:t>
            </a:r>
          </a:p>
        </p:txBody>
      </p:sp>
      <p:sp>
        <p:nvSpPr>
          <p:cNvPr id="6" name="Obdélník 5">
            <a:extLst>
              <a:ext uri="{FF2B5EF4-FFF2-40B4-BE49-F238E27FC236}">
                <a16:creationId xmlns:a16="http://schemas.microsoft.com/office/drawing/2014/main" id="{88B6232B-41EA-654F-E94F-4F3039DFBFA2}"/>
              </a:ext>
            </a:extLst>
          </p:cNvPr>
          <p:cNvSpPr/>
          <p:nvPr/>
        </p:nvSpPr>
        <p:spPr>
          <a:xfrm>
            <a:off x="1151021" y="3172325"/>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nezaměstnanost</a:t>
            </a:r>
          </a:p>
        </p:txBody>
      </p:sp>
      <p:sp>
        <p:nvSpPr>
          <p:cNvPr id="7" name="Obdélník 6">
            <a:extLst>
              <a:ext uri="{FF2B5EF4-FFF2-40B4-BE49-F238E27FC236}">
                <a16:creationId xmlns:a16="http://schemas.microsoft.com/office/drawing/2014/main" id="{0B0F9C3A-0EA2-4456-39FE-927C8C33C7D7}"/>
              </a:ext>
            </a:extLst>
          </p:cNvPr>
          <p:cNvSpPr/>
          <p:nvPr/>
        </p:nvSpPr>
        <p:spPr>
          <a:xfrm>
            <a:off x="2498558" y="1884947"/>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chudoba</a:t>
            </a:r>
          </a:p>
        </p:txBody>
      </p:sp>
      <p:sp>
        <p:nvSpPr>
          <p:cNvPr id="8" name="Obdélník 7">
            <a:extLst>
              <a:ext uri="{FF2B5EF4-FFF2-40B4-BE49-F238E27FC236}">
                <a16:creationId xmlns:a16="http://schemas.microsoft.com/office/drawing/2014/main" id="{7C9B6CBC-5235-B71A-00EC-BAE60C37CFAF}"/>
              </a:ext>
            </a:extLst>
          </p:cNvPr>
          <p:cNvSpPr/>
          <p:nvPr/>
        </p:nvSpPr>
        <p:spPr>
          <a:xfrm>
            <a:off x="4636169" y="1728537"/>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Domácí hospodaření</a:t>
            </a:r>
          </a:p>
        </p:txBody>
      </p:sp>
      <p:sp>
        <p:nvSpPr>
          <p:cNvPr id="9" name="Obdélník 8">
            <a:extLst>
              <a:ext uri="{FF2B5EF4-FFF2-40B4-BE49-F238E27FC236}">
                <a16:creationId xmlns:a16="http://schemas.microsoft.com/office/drawing/2014/main" id="{67577287-819B-4111-DA91-54D03AFD2235}"/>
              </a:ext>
            </a:extLst>
          </p:cNvPr>
          <p:cNvSpPr/>
          <p:nvPr/>
        </p:nvSpPr>
        <p:spPr>
          <a:xfrm>
            <a:off x="6858001" y="1728537"/>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Domácí násilí</a:t>
            </a:r>
          </a:p>
        </p:txBody>
      </p:sp>
      <p:sp>
        <p:nvSpPr>
          <p:cNvPr id="10" name="Obdélník 9">
            <a:extLst>
              <a:ext uri="{FF2B5EF4-FFF2-40B4-BE49-F238E27FC236}">
                <a16:creationId xmlns:a16="http://schemas.microsoft.com/office/drawing/2014/main" id="{5B982676-C878-9D3A-B18A-201ED567033D}"/>
              </a:ext>
            </a:extLst>
          </p:cNvPr>
          <p:cNvSpPr/>
          <p:nvPr/>
        </p:nvSpPr>
        <p:spPr>
          <a:xfrm>
            <a:off x="9344526" y="2049378"/>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závislosti</a:t>
            </a:r>
          </a:p>
        </p:txBody>
      </p:sp>
      <p:sp>
        <p:nvSpPr>
          <p:cNvPr id="11" name="Obdélník 10">
            <a:extLst>
              <a:ext uri="{FF2B5EF4-FFF2-40B4-BE49-F238E27FC236}">
                <a16:creationId xmlns:a16="http://schemas.microsoft.com/office/drawing/2014/main" id="{E2D603D7-9494-8AC9-DE3D-A1C2597E59C5}"/>
              </a:ext>
            </a:extLst>
          </p:cNvPr>
          <p:cNvSpPr/>
          <p:nvPr/>
        </p:nvSpPr>
        <p:spPr>
          <a:xfrm>
            <a:off x="10090484" y="3422984"/>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Osoba s postižením</a:t>
            </a:r>
          </a:p>
        </p:txBody>
      </p:sp>
      <p:sp>
        <p:nvSpPr>
          <p:cNvPr id="12" name="Obdélník 11">
            <a:extLst>
              <a:ext uri="{FF2B5EF4-FFF2-40B4-BE49-F238E27FC236}">
                <a16:creationId xmlns:a16="http://schemas.microsoft.com/office/drawing/2014/main" id="{B7E8529D-DE18-1807-9F98-BF5F1DC89DD7}"/>
              </a:ext>
            </a:extLst>
          </p:cNvPr>
          <p:cNvSpPr/>
          <p:nvPr/>
        </p:nvSpPr>
        <p:spPr>
          <a:xfrm>
            <a:off x="10559716" y="5155531"/>
            <a:ext cx="1491915"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Generační přenosy</a:t>
            </a:r>
          </a:p>
        </p:txBody>
      </p:sp>
      <p:cxnSp>
        <p:nvCxnSpPr>
          <p:cNvPr id="14" name="Přímá spojovací šipka 13">
            <a:extLst>
              <a:ext uri="{FF2B5EF4-FFF2-40B4-BE49-F238E27FC236}">
                <a16:creationId xmlns:a16="http://schemas.microsoft.com/office/drawing/2014/main" id="{2570D131-0A24-26B0-53F9-19E7EB64AA6D}"/>
              </a:ext>
            </a:extLst>
          </p:cNvPr>
          <p:cNvCxnSpPr>
            <a:cxnSpLocks/>
          </p:cNvCxnSpPr>
          <p:nvPr/>
        </p:nvCxnSpPr>
        <p:spPr>
          <a:xfrm>
            <a:off x="2498558" y="5155531"/>
            <a:ext cx="1491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šipka 15">
            <a:extLst>
              <a:ext uri="{FF2B5EF4-FFF2-40B4-BE49-F238E27FC236}">
                <a16:creationId xmlns:a16="http://schemas.microsoft.com/office/drawing/2014/main" id="{F74B2B2E-A1AC-F156-8A82-B41D6649D975}"/>
              </a:ext>
            </a:extLst>
          </p:cNvPr>
          <p:cNvCxnSpPr>
            <a:cxnSpLocks/>
          </p:cNvCxnSpPr>
          <p:nvPr/>
        </p:nvCxnSpPr>
        <p:spPr>
          <a:xfrm>
            <a:off x="2939715" y="3551320"/>
            <a:ext cx="1475874" cy="81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ovací šipka 17">
            <a:extLst>
              <a:ext uri="{FF2B5EF4-FFF2-40B4-BE49-F238E27FC236}">
                <a16:creationId xmlns:a16="http://schemas.microsoft.com/office/drawing/2014/main" id="{BAC9EED3-8963-BD62-DEC3-303364C435A4}"/>
              </a:ext>
            </a:extLst>
          </p:cNvPr>
          <p:cNvCxnSpPr>
            <a:cxnSpLocks/>
          </p:cNvCxnSpPr>
          <p:nvPr/>
        </p:nvCxnSpPr>
        <p:spPr>
          <a:xfrm>
            <a:off x="3677652" y="2973804"/>
            <a:ext cx="1231232" cy="120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ovací šipka 19">
            <a:extLst>
              <a:ext uri="{FF2B5EF4-FFF2-40B4-BE49-F238E27FC236}">
                <a16:creationId xmlns:a16="http://schemas.microsoft.com/office/drawing/2014/main" id="{02F33549-627E-EA49-DEA4-1F00869D26A4}"/>
              </a:ext>
            </a:extLst>
          </p:cNvPr>
          <p:cNvCxnSpPr>
            <a:cxnSpLocks/>
          </p:cNvCxnSpPr>
          <p:nvPr/>
        </p:nvCxnSpPr>
        <p:spPr>
          <a:xfrm>
            <a:off x="5225716" y="2807368"/>
            <a:ext cx="513347" cy="115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ovací šipka 21">
            <a:extLst>
              <a:ext uri="{FF2B5EF4-FFF2-40B4-BE49-F238E27FC236}">
                <a16:creationId xmlns:a16="http://schemas.microsoft.com/office/drawing/2014/main" id="{AA816C3F-A1BC-0444-5403-224079B3FB1A}"/>
              </a:ext>
            </a:extLst>
          </p:cNvPr>
          <p:cNvCxnSpPr>
            <a:cxnSpLocks/>
          </p:cNvCxnSpPr>
          <p:nvPr/>
        </p:nvCxnSpPr>
        <p:spPr>
          <a:xfrm flipH="1">
            <a:off x="7082590" y="2714125"/>
            <a:ext cx="605588" cy="1364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ovací šipka 24">
            <a:extLst>
              <a:ext uri="{FF2B5EF4-FFF2-40B4-BE49-F238E27FC236}">
                <a16:creationId xmlns:a16="http://schemas.microsoft.com/office/drawing/2014/main" id="{B2284B41-222C-8616-B0D0-1B9FD439F29A}"/>
              </a:ext>
            </a:extLst>
          </p:cNvPr>
          <p:cNvCxnSpPr>
            <a:cxnSpLocks/>
          </p:cNvCxnSpPr>
          <p:nvPr/>
        </p:nvCxnSpPr>
        <p:spPr>
          <a:xfrm flipH="1">
            <a:off x="8025063" y="2999872"/>
            <a:ext cx="1564105" cy="136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ovací šipka 26">
            <a:extLst>
              <a:ext uri="{FF2B5EF4-FFF2-40B4-BE49-F238E27FC236}">
                <a16:creationId xmlns:a16="http://schemas.microsoft.com/office/drawing/2014/main" id="{D2B21184-5088-6C85-19E3-438228DE366B}"/>
              </a:ext>
            </a:extLst>
          </p:cNvPr>
          <p:cNvCxnSpPr>
            <a:cxnSpLocks/>
          </p:cNvCxnSpPr>
          <p:nvPr/>
        </p:nvCxnSpPr>
        <p:spPr>
          <a:xfrm flipH="1">
            <a:off x="8602579" y="3908257"/>
            <a:ext cx="1211179" cy="83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ovací šipka 28">
            <a:extLst>
              <a:ext uri="{FF2B5EF4-FFF2-40B4-BE49-F238E27FC236}">
                <a16:creationId xmlns:a16="http://schemas.microsoft.com/office/drawing/2014/main" id="{28572BC3-B20E-E986-17BC-7184AD27ADDF}"/>
              </a:ext>
            </a:extLst>
          </p:cNvPr>
          <p:cNvCxnSpPr>
            <a:cxnSpLocks/>
          </p:cNvCxnSpPr>
          <p:nvPr/>
        </p:nvCxnSpPr>
        <p:spPr>
          <a:xfrm flipH="1">
            <a:off x="8963526" y="5500436"/>
            <a:ext cx="13595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07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688405-C320-1F43-B84C-A7E776BC6672}"/>
              </a:ext>
            </a:extLst>
          </p:cNvPr>
          <p:cNvSpPr>
            <a:spLocks noGrp="1"/>
          </p:cNvSpPr>
          <p:nvPr>
            <p:ph idx="1"/>
          </p:nvPr>
        </p:nvSpPr>
        <p:spPr>
          <a:xfrm>
            <a:off x="838200" y="983414"/>
            <a:ext cx="10515600" cy="5200817"/>
          </a:xfrm>
        </p:spPr>
        <p:txBody>
          <a:bodyPr>
            <a:normAutofit fontScale="92500" lnSpcReduction="20000"/>
          </a:bodyPr>
          <a:lstStyle/>
          <a:p>
            <a:r>
              <a:rPr lang="cs-CZ" b="1" dirty="0"/>
              <a:t>§ 857</a:t>
            </a:r>
          </a:p>
          <a:p>
            <a:pPr marL="0" indent="0">
              <a:buNone/>
            </a:pPr>
            <a:r>
              <a:rPr lang="cs-CZ" b="1" dirty="0"/>
              <a:t>(1)</a:t>
            </a:r>
            <a:r>
              <a:rPr lang="cs-CZ" dirty="0"/>
              <a:t> Dítě je povinno dbát svých rodičů.</a:t>
            </a:r>
          </a:p>
          <a:p>
            <a:pPr marL="0" indent="0">
              <a:buNone/>
            </a:pPr>
            <a:r>
              <a:rPr lang="cs-CZ" b="1" dirty="0"/>
              <a:t>(2)</a:t>
            </a:r>
            <a:r>
              <a:rPr lang="cs-CZ" dirty="0"/>
              <a:t> Dokud se dítě nestane svéprávným, mají rodiče právo usměrňovat své dítě výchovnými opatřeními, jak to odpovídá jeho rozvíjejícím se schopnostem, včetně omezení sledujících ochranu morálky, zdraví a práv dítěte, jakož i práv jiných osob a veřejného pořádku. Dítě je povinno se těmto opatřením podřídit.</a:t>
            </a:r>
          </a:p>
          <a:p>
            <a:r>
              <a:rPr lang="cs-CZ" b="1" dirty="0"/>
              <a:t>§ 858</a:t>
            </a:r>
          </a:p>
          <a:p>
            <a:pPr marL="0" indent="0">
              <a:buNone/>
            </a:pPr>
            <a:r>
              <a:rPr lang="cs-CZ" dirty="0"/>
              <a:t>Rodičovská odpovědnost zahrnuje povinnosti a práva rodičů, která spočívají v péči o dítě, zahrnující zejména péči o jeho zdraví, jeho tělesný, citový, rozumový a mravní vývoj, v ochraně dítěte, v udržování osobního styku s dítětem, v zajišťování jeho výchovy a vzdělání, v určení místa jeho bydliště, v jeho zastupování a spravování jeho jmění; vzniká narozením dítěte a zaniká, jakmile dítě nabude plné svéprávnosti. Trvání a rozsah rodičovské odpovědnosti může změnit jen soud.</a:t>
            </a:r>
          </a:p>
        </p:txBody>
      </p:sp>
    </p:spTree>
    <p:extLst>
      <p:ext uri="{BB962C8B-B14F-4D97-AF65-F5344CB8AC3E}">
        <p14:creationId xmlns:p14="http://schemas.microsoft.com/office/powerpoint/2010/main" val="11138212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3FBD1-C068-9B37-7E5D-D632120D7F84}"/>
              </a:ext>
            </a:extLst>
          </p:cNvPr>
          <p:cNvSpPr>
            <a:spLocks noGrp="1"/>
          </p:cNvSpPr>
          <p:nvPr>
            <p:ph type="title"/>
          </p:nvPr>
        </p:nvSpPr>
        <p:spPr/>
        <p:txBody>
          <a:bodyPr/>
          <a:lstStyle/>
          <a:p>
            <a:r>
              <a:rPr lang="cs-CZ" dirty="0"/>
              <a:t>Pečující potenciál, potenciál změny?</a:t>
            </a:r>
          </a:p>
        </p:txBody>
      </p:sp>
      <p:sp>
        <p:nvSpPr>
          <p:cNvPr id="4" name="TextovéPole 3">
            <a:extLst>
              <a:ext uri="{FF2B5EF4-FFF2-40B4-BE49-F238E27FC236}">
                <a16:creationId xmlns:a16="http://schemas.microsoft.com/office/drawing/2014/main" id="{2726CF52-95C2-9313-02FC-93A7DF4F16E1}"/>
              </a:ext>
            </a:extLst>
          </p:cNvPr>
          <p:cNvSpPr txBox="1"/>
          <p:nvPr/>
        </p:nvSpPr>
        <p:spPr>
          <a:xfrm>
            <a:off x="4619501" y="3816628"/>
            <a:ext cx="1745673" cy="646331"/>
          </a:xfrm>
          <a:prstGeom prst="rect">
            <a:avLst/>
          </a:prstGeom>
          <a:noFill/>
        </p:spPr>
        <p:txBody>
          <a:bodyPr wrap="square" rtlCol="0">
            <a:spAutoFit/>
          </a:bodyPr>
          <a:lstStyle/>
          <a:p>
            <a:r>
              <a:rPr lang="cs-CZ" dirty="0"/>
              <a:t>Pečujíc potenciál rodiny</a:t>
            </a:r>
          </a:p>
        </p:txBody>
      </p:sp>
      <p:sp>
        <p:nvSpPr>
          <p:cNvPr id="5" name="TextovéPole 4">
            <a:extLst>
              <a:ext uri="{FF2B5EF4-FFF2-40B4-BE49-F238E27FC236}">
                <a16:creationId xmlns:a16="http://schemas.microsoft.com/office/drawing/2014/main" id="{CA60558E-32FC-A683-386E-B6AC91140BC2}"/>
              </a:ext>
            </a:extLst>
          </p:cNvPr>
          <p:cNvSpPr txBox="1"/>
          <p:nvPr/>
        </p:nvSpPr>
        <p:spPr>
          <a:xfrm>
            <a:off x="7712242" y="2538663"/>
            <a:ext cx="1693990" cy="369332"/>
          </a:xfrm>
          <a:prstGeom prst="rect">
            <a:avLst/>
          </a:prstGeom>
          <a:noFill/>
        </p:spPr>
        <p:txBody>
          <a:bodyPr wrap="none" rtlCol="0">
            <a:spAutoFit/>
          </a:bodyPr>
          <a:lstStyle/>
          <a:p>
            <a:r>
              <a:rPr lang="cs-CZ" dirty="0"/>
              <a:t>Potenciál rodiny</a:t>
            </a:r>
          </a:p>
        </p:txBody>
      </p:sp>
      <p:sp>
        <p:nvSpPr>
          <p:cNvPr id="6" name="TextovéPole 5">
            <a:extLst>
              <a:ext uri="{FF2B5EF4-FFF2-40B4-BE49-F238E27FC236}">
                <a16:creationId xmlns:a16="http://schemas.microsoft.com/office/drawing/2014/main" id="{ABD21DD3-ABEC-099A-E35E-0EDE73FCD7DD}"/>
              </a:ext>
            </a:extLst>
          </p:cNvPr>
          <p:cNvSpPr txBox="1"/>
          <p:nvPr/>
        </p:nvSpPr>
        <p:spPr>
          <a:xfrm>
            <a:off x="8386011" y="2033337"/>
            <a:ext cx="1187441" cy="369332"/>
          </a:xfrm>
          <a:prstGeom prst="rect">
            <a:avLst/>
          </a:prstGeom>
          <a:noFill/>
        </p:spPr>
        <p:txBody>
          <a:bodyPr wrap="none" rtlCol="0">
            <a:spAutoFit/>
          </a:bodyPr>
          <a:lstStyle/>
          <a:p>
            <a:r>
              <a:rPr lang="cs-CZ" dirty="0"/>
              <a:t>sourozenci</a:t>
            </a:r>
          </a:p>
        </p:txBody>
      </p:sp>
      <p:sp>
        <p:nvSpPr>
          <p:cNvPr id="7" name="TextovéPole 6">
            <a:extLst>
              <a:ext uri="{FF2B5EF4-FFF2-40B4-BE49-F238E27FC236}">
                <a16:creationId xmlns:a16="http://schemas.microsoft.com/office/drawing/2014/main" id="{0E8E61D2-B233-9DFE-6994-8B12514D285D}"/>
              </a:ext>
            </a:extLst>
          </p:cNvPr>
          <p:cNvSpPr txBox="1"/>
          <p:nvPr/>
        </p:nvSpPr>
        <p:spPr>
          <a:xfrm>
            <a:off x="9950116" y="3188368"/>
            <a:ext cx="2153346" cy="369332"/>
          </a:xfrm>
          <a:prstGeom prst="rect">
            <a:avLst/>
          </a:prstGeom>
          <a:noFill/>
        </p:spPr>
        <p:txBody>
          <a:bodyPr wrap="none" rtlCol="0">
            <a:spAutoFit/>
          </a:bodyPr>
          <a:lstStyle/>
          <a:p>
            <a:r>
              <a:rPr lang="cs-CZ" dirty="0"/>
              <a:t>Vztahové pole rodičů</a:t>
            </a:r>
          </a:p>
        </p:txBody>
      </p:sp>
      <p:sp>
        <p:nvSpPr>
          <p:cNvPr id="8" name="TextovéPole 7">
            <a:extLst>
              <a:ext uri="{FF2B5EF4-FFF2-40B4-BE49-F238E27FC236}">
                <a16:creationId xmlns:a16="http://schemas.microsoft.com/office/drawing/2014/main" id="{A645BA9A-3946-7475-C06E-F613C1A986B0}"/>
              </a:ext>
            </a:extLst>
          </p:cNvPr>
          <p:cNvSpPr txBox="1"/>
          <p:nvPr/>
        </p:nvSpPr>
        <p:spPr>
          <a:xfrm>
            <a:off x="8686800" y="4042611"/>
            <a:ext cx="2056012" cy="369332"/>
          </a:xfrm>
          <a:prstGeom prst="rect">
            <a:avLst/>
          </a:prstGeom>
          <a:noFill/>
        </p:spPr>
        <p:txBody>
          <a:bodyPr wrap="none" rtlCol="0">
            <a:spAutoFit/>
          </a:bodyPr>
          <a:lstStyle/>
          <a:p>
            <a:r>
              <a:rPr lang="cs-CZ" dirty="0"/>
              <a:t>Kde mohou pečovat</a:t>
            </a:r>
          </a:p>
        </p:txBody>
      </p:sp>
      <p:sp>
        <p:nvSpPr>
          <p:cNvPr id="9" name="TextovéPole 8">
            <a:extLst>
              <a:ext uri="{FF2B5EF4-FFF2-40B4-BE49-F238E27FC236}">
                <a16:creationId xmlns:a16="http://schemas.microsoft.com/office/drawing/2014/main" id="{02F67533-492D-227E-F873-6F3E0F8C4009}"/>
              </a:ext>
            </a:extLst>
          </p:cNvPr>
          <p:cNvSpPr txBox="1"/>
          <p:nvPr/>
        </p:nvSpPr>
        <p:spPr>
          <a:xfrm>
            <a:off x="7098632" y="3557700"/>
            <a:ext cx="2438873" cy="369332"/>
          </a:xfrm>
          <a:prstGeom prst="rect">
            <a:avLst/>
          </a:prstGeom>
          <a:noFill/>
        </p:spPr>
        <p:txBody>
          <a:bodyPr wrap="none" rtlCol="0">
            <a:spAutoFit/>
          </a:bodyPr>
          <a:lstStyle/>
          <a:p>
            <a:r>
              <a:rPr lang="cs-CZ" dirty="0"/>
              <a:t>Kdo a kdy může pečovat</a:t>
            </a:r>
          </a:p>
        </p:txBody>
      </p:sp>
      <p:grpSp>
        <p:nvGrpSpPr>
          <p:cNvPr id="12" name="Skupina 11">
            <a:extLst>
              <a:ext uri="{FF2B5EF4-FFF2-40B4-BE49-F238E27FC236}">
                <a16:creationId xmlns:a16="http://schemas.microsoft.com/office/drawing/2014/main" id="{2B20BB4D-C8D2-8A14-5E63-BF1EDC34C3B6}"/>
              </a:ext>
            </a:extLst>
          </p:cNvPr>
          <p:cNvGrpSpPr/>
          <p:nvPr/>
        </p:nvGrpSpPr>
        <p:grpSpPr>
          <a:xfrm>
            <a:off x="5968554" y="2773914"/>
            <a:ext cx="1747440" cy="1000080"/>
            <a:chOff x="5968554" y="2773914"/>
            <a:chExt cx="1747440" cy="1000080"/>
          </a:xfrm>
        </p:grpSpPr>
        <mc:AlternateContent xmlns:mc="http://schemas.openxmlformats.org/markup-compatibility/2006" xmlns:p14="http://schemas.microsoft.com/office/powerpoint/2010/main">
          <mc:Choice Requires="p14">
            <p:contentPart p14:bwMode="auto" r:id="rId2">
              <p14:nvContentPartPr>
                <p14:cNvPr id="10" name="Rukopis 9">
                  <a:extLst>
                    <a:ext uri="{FF2B5EF4-FFF2-40B4-BE49-F238E27FC236}">
                      <a16:creationId xmlns:a16="http://schemas.microsoft.com/office/drawing/2014/main" id="{B6A42BE1-B739-B6D1-0E4E-D24DB804530A}"/>
                    </a:ext>
                  </a:extLst>
                </p14:cNvPr>
                <p14:cNvContentPartPr/>
                <p14:nvPr/>
              </p14:nvContentPartPr>
              <p14:xfrm>
                <a:off x="5968554" y="3773634"/>
                <a:ext cx="360" cy="360"/>
              </p14:xfrm>
            </p:contentPart>
          </mc:Choice>
          <mc:Fallback xmlns="">
            <p:pic>
              <p:nvPicPr>
                <p:cNvPr id="10" name="Rukopis 9">
                  <a:extLst>
                    <a:ext uri="{FF2B5EF4-FFF2-40B4-BE49-F238E27FC236}">
                      <a16:creationId xmlns:a16="http://schemas.microsoft.com/office/drawing/2014/main" id="{B6A42BE1-B739-B6D1-0E4E-D24DB804530A}"/>
                    </a:ext>
                  </a:extLst>
                </p:cNvPr>
                <p:cNvPicPr/>
                <p:nvPr/>
              </p:nvPicPr>
              <p:blipFill>
                <a:blip r:embed="rId3"/>
                <a:stretch>
                  <a:fillRect/>
                </a:stretch>
              </p:blipFill>
              <p:spPr>
                <a:xfrm>
                  <a:off x="5959914" y="3764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Rukopis 10">
                  <a:extLst>
                    <a:ext uri="{FF2B5EF4-FFF2-40B4-BE49-F238E27FC236}">
                      <a16:creationId xmlns:a16="http://schemas.microsoft.com/office/drawing/2014/main" id="{04038DF5-9174-1E67-3714-0B1A0C3969F3}"/>
                    </a:ext>
                  </a:extLst>
                </p14:cNvPr>
                <p14:cNvContentPartPr/>
                <p14:nvPr/>
              </p14:nvContentPartPr>
              <p14:xfrm>
                <a:off x="5968554" y="2773914"/>
                <a:ext cx="1747440" cy="1000080"/>
              </p14:xfrm>
            </p:contentPart>
          </mc:Choice>
          <mc:Fallback xmlns="">
            <p:pic>
              <p:nvPicPr>
                <p:cNvPr id="11" name="Rukopis 10">
                  <a:extLst>
                    <a:ext uri="{FF2B5EF4-FFF2-40B4-BE49-F238E27FC236}">
                      <a16:creationId xmlns:a16="http://schemas.microsoft.com/office/drawing/2014/main" id="{04038DF5-9174-1E67-3714-0B1A0C3969F3}"/>
                    </a:ext>
                  </a:extLst>
                </p:cNvPr>
                <p:cNvPicPr/>
                <p:nvPr/>
              </p:nvPicPr>
              <p:blipFill>
                <a:blip r:embed="rId5"/>
                <a:stretch>
                  <a:fillRect/>
                </a:stretch>
              </p:blipFill>
              <p:spPr>
                <a:xfrm>
                  <a:off x="5959914" y="2764914"/>
                  <a:ext cx="1765080" cy="10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Rukopis 12">
                <a:extLst>
                  <a:ext uri="{FF2B5EF4-FFF2-40B4-BE49-F238E27FC236}">
                    <a16:creationId xmlns:a16="http://schemas.microsoft.com/office/drawing/2014/main" id="{44EA937B-40B9-0E28-460B-EC491F599417}"/>
                  </a:ext>
                </a:extLst>
              </p14:cNvPr>
              <p14:cNvContentPartPr/>
              <p14:nvPr/>
            </p14:nvContentPartPr>
            <p14:xfrm>
              <a:off x="8790954" y="2355234"/>
              <a:ext cx="16200" cy="229680"/>
            </p14:xfrm>
          </p:contentPart>
        </mc:Choice>
        <mc:Fallback xmlns="">
          <p:pic>
            <p:nvPicPr>
              <p:cNvPr id="13" name="Rukopis 12">
                <a:extLst>
                  <a:ext uri="{FF2B5EF4-FFF2-40B4-BE49-F238E27FC236}">
                    <a16:creationId xmlns:a16="http://schemas.microsoft.com/office/drawing/2014/main" id="{44EA937B-40B9-0E28-460B-EC491F599417}"/>
                  </a:ext>
                </a:extLst>
              </p:cNvPr>
              <p:cNvPicPr/>
              <p:nvPr/>
            </p:nvPicPr>
            <p:blipFill>
              <a:blip r:embed="rId7"/>
              <a:stretch>
                <a:fillRect/>
              </a:stretch>
            </p:blipFill>
            <p:spPr>
              <a:xfrm>
                <a:off x="8781954" y="2346594"/>
                <a:ext cx="33840" cy="247320"/>
              </a:xfrm>
              <a:prstGeom prst="rect">
                <a:avLst/>
              </a:prstGeom>
            </p:spPr>
          </p:pic>
        </mc:Fallback>
      </mc:AlternateContent>
      <p:grpSp>
        <p:nvGrpSpPr>
          <p:cNvPr id="18" name="Skupina 17">
            <a:extLst>
              <a:ext uri="{FF2B5EF4-FFF2-40B4-BE49-F238E27FC236}">
                <a16:creationId xmlns:a16="http://schemas.microsoft.com/office/drawing/2014/main" id="{416A4249-54DF-CF00-3DAD-12082F3CD79E}"/>
              </a:ext>
            </a:extLst>
          </p:cNvPr>
          <p:cNvGrpSpPr/>
          <p:nvPr/>
        </p:nvGrpSpPr>
        <p:grpSpPr>
          <a:xfrm>
            <a:off x="8069154" y="2913234"/>
            <a:ext cx="2015640" cy="1195920"/>
            <a:chOff x="8069154" y="2913234"/>
            <a:chExt cx="2015640" cy="1195920"/>
          </a:xfrm>
        </p:grpSpPr>
        <mc:AlternateContent xmlns:mc="http://schemas.openxmlformats.org/markup-compatibility/2006" xmlns:p14="http://schemas.microsoft.com/office/powerpoint/2010/main">
          <mc:Choice Requires="p14">
            <p:contentPart p14:bwMode="auto" r:id="rId8">
              <p14:nvContentPartPr>
                <p14:cNvPr id="14" name="Rukopis 13">
                  <a:extLst>
                    <a:ext uri="{FF2B5EF4-FFF2-40B4-BE49-F238E27FC236}">
                      <a16:creationId xmlns:a16="http://schemas.microsoft.com/office/drawing/2014/main" id="{8086CDA2-5FBC-ACBC-6720-5A2BA6C98D7D}"/>
                    </a:ext>
                  </a:extLst>
                </p14:cNvPr>
                <p14:cNvContentPartPr/>
                <p14:nvPr/>
              </p14:nvContentPartPr>
              <p14:xfrm>
                <a:off x="9306474" y="2916114"/>
                <a:ext cx="778320" cy="513360"/>
              </p14:xfrm>
            </p:contentPart>
          </mc:Choice>
          <mc:Fallback xmlns="">
            <p:pic>
              <p:nvPicPr>
                <p:cNvPr id="14" name="Rukopis 13">
                  <a:extLst>
                    <a:ext uri="{FF2B5EF4-FFF2-40B4-BE49-F238E27FC236}">
                      <a16:creationId xmlns:a16="http://schemas.microsoft.com/office/drawing/2014/main" id="{8086CDA2-5FBC-ACBC-6720-5A2BA6C98D7D}"/>
                    </a:ext>
                  </a:extLst>
                </p:cNvPr>
                <p:cNvPicPr/>
                <p:nvPr/>
              </p:nvPicPr>
              <p:blipFill>
                <a:blip r:embed="rId9"/>
                <a:stretch>
                  <a:fillRect/>
                </a:stretch>
              </p:blipFill>
              <p:spPr>
                <a:xfrm>
                  <a:off x="9297834" y="2907474"/>
                  <a:ext cx="79596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Rukopis 14">
                  <a:extLst>
                    <a:ext uri="{FF2B5EF4-FFF2-40B4-BE49-F238E27FC236}">
                      <a16:creationId xmlns:a16="http://schemas.microsoft.com/office/drawing/2014/main" id="{4C28C433-5952-3195-9678-456A754D3C3A}"/>
                    </a:ext>
                  </a:extLst>
                </p14:cNvPr>
                <p14:cNvContentPartPr/>
                <p14:nvPr/>
              </p14:nvContentPartPr>
              <p14:xfrm>
                <a:off x="9054114" y="2957514"/>
                <a:ext cx="960840" cy="1151640"/>
              </p14:xfrm>
            </p:contentPart>
          </mc:Choice>
          <mc:Fallback xmlns="">
            <p:pic>
              <p:nvPicPr>
                <p:cNvPr id="15" name="Rukopis 14">
                  <a:extLst>
                    <a:ext uri="{FF2B5EF4-FFF2-40B4-BE49-F238E27FC236}">
                      <a16:creationId xmlns:a16="http://schemas.microsoft.com/office/drawing/2014/main" id="{4C28C433-5952-3195-9678-456A754D3C3A}"/>
                    </a:ext>
                  </a:extLst>
                </p:cNvPr>
                <p:cNvPicPr/>
                <p:nvPr/>
              </p:nvPicPr>
              <p:blipFill>
                <a:blip r:embed="rId11"/>
                <a:stretch>
                  <a:fillRect/>
                </a:stretch>
              </p:blipFill>
              <p:spPr>
                <a:xfrm>
                  <a:off x="9045474" y="2948874"/>
                  <a:ext cx="97848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Rukopis 16">
                  <a:extLst>
                    <a:ext uri="{FF2B5EF4-FFF2-40B4-BE49-F238E27FC236}">
                      <a16:creationId xmlns:a16="http://schemas.microsoft.com/office/drawing/2014/main" id="{1F38F6DF-B1F4-8D88-5982-4F934FA0C38D}"/>
                    </a:ext>
                  </a:extLst>
                </p14:cNvPr>
                <p14:cNvContentPartPr/>
                <p14:nvPr/>
              </p14:nvContentPartPr>
              <p14:xfrm>
                <a:off x="8069154" y="2913234"/>
                <a:ext cx="338400" cy="730080"/>
              </p14:xfrm>
            </p:contentPart>
          </mc:Choice>
          <mc:Fallback xmlns="">
            <p:pic>
              <p:nvPicPr>
                <p:cNvPr id="17" name="Rukopis 16">
                  <a:extLst>
                    <a:ext uri="{FF2B5EF4-FFF2-40B4-BE49-F238E27FC236}">
                      <a16:creationId xmlns:a16="http://schemas.microsoft.com/office/drawing/2014/main" id="{1F38F6DF-B1F4-8D88-5982-4F934FA0C38D}"/>
                    </a:ext>
                  </a:extLst>
                </p:cNvPr>
                <p:cNvPicPr/>
                <p:nvPr/>
              </p:nvPicPr>
              <p:blipFill>
                <a:blip r:embed="rId13"/>
                <a:stretch>
                  <a:fillRect/>
                </a:stretch>
              </p:blipFill>
              <p:spPr>
                <a:xfrm>
                  <a:off x="8060154" y="2904594"/>
                  <a:ext cx="356040" cy="747720"/>
                </a:xfrm>
                <a:prstGeom prst="rect">
                  <a:avLst/>
                </a:prstGeom>
              </p:spPr>
            </p:pic>
          </mc:Fallback>
        </mc:AlternateContent>
      </p:grpSp>
      <p:sp>
        <p:nvSpPr>
          <p:cNvPr id="19" name="TextovéPole 18">
            <a:extLst>
              <a:ext uri="{FF2B5EF4-FFF2-40B4-BE49-F238E27FC236}">
                <a16:creationId xmlns:a16="http://schemas.microsoft.com/office/drawing/2014/main" id="{20EE230A-DC3A-8629-7DAF-34A6605DCB1C}"/>
              </a:ext>
            </a:extLst>
          </p:cNvPr>
          <p:cNvSpPr txBox="1"/>
          <p:nvPr/>
        </p:nvSpPr>
        <p:spPr>
          <a:xfrm>
            <a:off x="7543800" y="5245768"/>
            <a:ext cx="1834733" cy="369332"/>
          </a:xfrm>
          <a:prstGeom prst="rect">
            <a:avLst/>
          </a:prstGeom>
          <a:noFill/>
        </p:spPr>
        <p:txBody>
          <a:bodyPr wrap="none" rtlCol="0">
            <a:spAutoFit/>
          </a:bodyPr>
          <a:lstStyle/>
          <a:p>
            <a:r>
              <a:rPr lang="cs-CZ" dirty="0"/>
              <a:t>Rodiny pečujícího</a:t>
            </a:r>
          </a:p>
        </p:txBody>
      </p:sp>
      <mc:AlternateContent xmlns:mc="http://schemas.openxmlformats.org/markup-compatibility/2006" xmlns:p14="http://schemas.microsoft.com/office/powerpoint/2010/main">
        <mc:Choice Requires="p14">
          <p:contentPart p14:bwMode="auto" r:id="rId14">
            <p14:nvContentPartPr>
              <p14:cNvPr id="20" name="Rukopis 19">
                <a:extLst>
                  <a:ext uri="{FF2B5EF4-FFF2-40B4-BE49-F238E27FC236}">
                    <a16:creationId xmlns:a16="http://schemas.microsoft.com/office/drawing/2014/main" id="{95493F94-82A9-5B20-3A81-EA02298FF4FC}"/>
                  </a:ext>
                </a:extLst>
              </p14:cNvPr>
              <p14:cNvContentPartPr/>
              <p14:nvPr/>
            </p14:nvContentPartPr>
            <p14:xfrm>
              <a:off x="5781714" y="4369794"/>
              <a:ext cx="1852560" cy="757080"/>
            </p14:xfrm>
          </p:contentPart>
        </mc:Choice>
        <mc:Fallback xmlns="">
          <p:pic>
            <p:nvPicPr>
              <p:cNvPr id="20" name="Rukopis 19">
                <a:extLst>
                  <a:ext uri="{FF2B5EF4-FFF2-40B4-BE49-F238E27FC236}">
                    <a16:creationId xmlns:a16="http://schemas.microsoft.com/office/drawing/2014/main" id="{95493F94-82A9-5B20-3A81-EA02298FF4FC}"/>
                  </a:ext>
                </a:extLst>
              </p:cNvPr>
              <p:cNvPicPr/>
              <p:nvPr/>
            </p:nvPicPr>
            <p:blipFill>
              <a:blip r:embed="rId15"/>
              <a:stretch>
                <a:fillRect/>
              </a:stretch>
            </p:blipFill>
            <p:spPr>
              <a:xfrm>
                <a:off x="5773074" y="4361154"/>
                <a:ext cx="1870200" cy="774720"/>
              </a:xfrm>
              <a:prstGeom prst="rect">
                <a:avLst/>
              </a:prstGeom>
            </p:spPr>
          </p:pic>
        </mc:Fallback>
      </mc:AlternateContent>
      <p:sp>
        <p:nvSpPr>
          <p:cNvPr id="21" name="TextovéPole 20">
            <a:extLst>
              <a:ext uri="{FF2B5EF4-FFF2-40B4-BE49-F238E27FC236}">
                <a16:creationId xmlns:a16="http://schemas.microsoft.com/office/drawing/2014/main" id="{94035D50-8D9C-BB36-D347-F7190904D1C4}"/>
              </a:ext>
            </a:extLst>
          </p:cNvPr>
          <p:cNvSpPr txBox="1"/>
          <p:nvPr/>
        </p:nvSpPr>
        <p:spPr>
          <a:xfrm>
            <a:off x="1179095" y="2957514"/>
            <a:ext cx="2508315" cy="369332"/>
          </a:xfrm>
          <a:prstGeom prst="rect">
            <a:avLst/>
          </a:prstGeom>
          <a:noFill/>
        </p:spPr>
        <p:txBody>
          <a:bodyPr wrap="none" rtlCol="0">
            <a:spAutoFit/>
          </a:bodyPr>
          <a:lstStyle/>
          <a:p>
            <a:r>
              <a:rPr lang="cs-CZ" dirty="0"/>
              <a:t>Potenciál sociálního pole</a:t>
            </a:r>
          </a:p>
        </p:txBody>
      </p:sp>
      <mc:AlternateContent xmlns:mc="http://schemas.openxmlformats.org/markup-compatibility/2006" xmlns:p14="http://schemas.microsoft.com/office/powerpoint/2010/main">
        <mc:Choice Requires="p14">
          <p:contentPart p14:bwMode="auto" r:id="rId16">
            <p14:nvContentPartPr>
              <p14:cNvPr id="22" name="Rukopis 21">
                <a:extLst>
                  <a:ext uri="{FF2B5EF4-FFF2-40B4-BE49-F238E27FC236}">
                    <a16:creationId xmlns:a16="http://schemas.microsoft.com/office/drawing/2014/main" id="{42DA2782-7403-D1C7-F1BD-5D392F343720}"/>
                  </a:ext>
                </a:extLst>
              </p14:cNvPr>
              <p14:cNvContentPartPr/>
              <p14:nvPr/>
            </p14:nvContentPartPr>
            <p14:xfrm>
              <a:off x="3486714" y="3470874"/>
              <a:ext cx="1133280" cy="482400"/>
            </p14:xfrm>
          </p:contentPart>
        </mc:Choice>
        <mc:Fallback xmlns="">
          <p:pic>
            <p:nvPicPr>
              <p:cNvPr id="22" name="Rukopis 21">
                <a:extLst>
                  <a:ext uri="{FF2B5EF4-FFF2-40B4-BE49-F238E27FC236}">
                    <a16:creationId xmlns:a16="http://schemas.microsoft.com/office/drawing/2014/main" id="{42DA2782-7403-D1C7-F1BD-5D392F343720}"/>
                  </a:ext>
                </a:extLst>
              </p:cNvPr>
              <p:cNvPicPr/>
              <p:nvPr/>
            </p:nvPicPr>
            <p:blipFill>
              <a:blip r:embed="rId17"/>
              <a:stretch>
                <a:fillRect/>
              </a:stretch>
            </p:blipFill>
            <p:spPr>
              <a:xfrm>
                <a:off x="3477714" y="3462234"/>
                <a:ext cx="1150920" cy="500040"/>
              </a:xfrm>
              <a:prstGeom prst="rect">
                <a:avLst/>
              </a:prstGeom>
            </p:spPr>
          </p:pic>
        </mc:Fallback>
      </mc:AlternateContent>
      <p:sp>
        <p:nvSpPr>
          <p:cNvPr id="23" name="TextovéPole 22">
            <a:extLst>
              <a:ext uri="{FF2B5EF4-FFF2-40B4-BE49-F238E27FC236}">
                <a16:creationId xmlns:a16="http://schemas.microsoft.com/office/drawing/2014/main" id="{82751FFC-146C-060B-C545-C2C2C8932685}"/>
              </a:ext>
            </a:extLst>
          </p:cNvPr>
          <p:cNvSpPr txBox="1"/>
          <p:nvPr/>
        </p:nvSpPr>
        <p:spPr>
          <a:xfrm>
            <a:off x="9537505" y="5005137"/>
            <a:ext cx="2547492" cy="369332"/>
          </a:xfrm>
          <a:prstGeom prst="rect">
            <a:avLst/>
          </a:prstGeom>
          <a:noFill/>
        </p:spPr>
        <p:txBody>
          <a:bodyPr wrap="none" rtlCol="0">
            <a:spAutoFit/>
          </a:bodyPr>
          <a:lstStyle/>
          <a:p>
            <a:r>
              <a:rPr lang="cs-CZ" dirty="0"/>
              <a:t>Co to udělá s domácností</a:t>
            </a:r>
          </a:p>
        </p:txBody>
      </p:sp>
      <p:sp>
        <p:nvSpPr>
          <p:cNvPr id="24" name="TextovéPole 23">
            <a:extLst>
              <a:ext uri="{FF2B5EF4-FFF2-40B4-BE49-F238E27FC236}">
                <a16:creationId xmlns:a16="http://schemas.microsoft.com/office/drawing/2014/main" id="{75BF14BC-E03F-310F-972C-E991FA21C1C9}"/>
              </a:ext>
            </a:extLst>
          </p:cNvPr>
          <p:cNvSpPr txBox="1"/>
          <p:nvPr/>
        </p:nvSpPr>
        <p:spPr>
          <a:xfrm>
            <a:off x="7712242" y="5769875"/>
            <a:ext cx="4692760" cy="923330"/>
          </a:xfrm>
          <a:prstGeom prst="rect">
            <a:avLst/>
          </a:prstGeom>
          <a:noFill/>
        </p:spPr>
        <p:txBody>
          <a:bodyPr wrap="none" rtlCol="0">
            <a:spAutoFit/>
          </a:bodyPr>
          <a:lstStyle/>
          <a:p>
            <a:r>
              <a:rPr lang="cs-CZ" dirty="0"/>
              <a:t>Zkusili to?, dopady:</a:t>
            </a:r>
          </a:p>
          <a:p>
            <a:r>
              <a:rPr lang="cs-CZ" dirty="0"/>
              <a:t>Finance, partnerství, rodičovství,</a:t>
            </a:r>
          </a:p>
          <a:p>
            <a:r>
              <a:rPr lang="cs-CZ" dirty="0"/>
              <a:t>Dětství, sociální </a:t>
            </a:r>
            <a:r>
              <a:rPr lang="cs-CZ" dirty="0" err="1"/>
              <a:t>život,bezpečí</a:t>
            </a:r>
            <a:r>
              <a:rPr lang="cs-CZ" dirty="0"/>
              <a:t>, psychická pohoda</a:t>
            </a:r>
          </a:p>
        </p:txBody>
      </p:sp>
      <p:sp>
        <p:nvSpPr>
          <p:cNvPr id="25" name="TextovéPole 24">
            <a:extLst>
              <a:ext uri="{FF2B5EF4-FFF2-40B4-BE49-F238E27FC236}">
                <a16:creationId xmlns:a16="http://schemas.microsoft.com/office/drawing/2014/main" id="{F379818F-F61E-5C68-AA57-87D5A3DD3E32}"/>
              </a:ext>
            </a:extLst>
          </p:cNvPr>
          <p:cNvSpPr txBox="1"/>
          <p:nvPr/>
        </p:nvSpPr>
        <p:spPr>
          <a:xfrm>
            <a:off x="5185611" y="5859380"/>
            <a:ext cx="1421992" cy="369332"/>
          </a:xfrm>
          <a:prstGeom prst="rect">
            <a:avLst/>
          </a:prstGeom>
          <a:noFill/>
        </p:spPr>
        <p:txBody>
          <a:bodyPr wrap="none" rtlCol="0">
            <a:spAutoFit/>
          </a:bodyPr>
          <a:lstStyle/>
          <a:p>
            <a:r>
              <a:rPr lang="cs-CZ" dirty="0"/>
              <a:t>Děti a dětství</a:t>
            </a:r>
          </a:p>
        </p:txBody>
      </p:sp>
      <p:sp>
        <p:nvSpPr>
          <p:cNvPr id="26" name="TextovéPole 25">
            <a:extLst>
              <a:ext uri="{FF2B5EF4-FFF2-40B4-BE49-F238E27FC236}">
                <a16:creationId xmlns:a16="http://schemas.microsoft.com/office/drawing/2014/main" id="{203C9E24-C294-A87B-7F6D-C35A61FF7F87}"/>
              </a:ext>
            </a:extLst>
          </p:cNvPr>
          <p:cNvSpPr txBox="1"/>
          <p:nvPr/>
        </p:nvSpPr>
        <p:spPr>
          <a:xfrm>
            <a:off x="4979141" y="5150544"/>
            <a:ext cx="2119491" cy="369332"/>
          </a:xfrm>
          <a:prstGeom prst="rect">
            <a:avLst/>
          </a:prstGeom>
          <a:noFill/>
        </p:spPr>
        <p:txBody>
          <a:bodyPr wrap="none" rtlCol="0">
            <a:spAutoFit/>
          </a:bodyPr>
          <a:lstStyle/>
          <a:p>
            <a:r>
              <a:rPr lang="cs-CZ" dirty="0"/>
              <a:t>Partnerství tady teď</a:t>
            </a:r>
          </a:p>
        </p:txBody>
      </p:sp>
      <mc:AlternateContent xmlns:mc="http://schemas.openxmlformats.org/markup-compatibility/2006" xmlns:p14="http://schemas.microsoft.com/office/powerpoint/2010/main">
        <mc:Choice Requires="p14">
          <p:contentPart p14:bwMode="auto" r:id="rId18">
            <p14:nvContentPartPr>
              <p14:cNvPr id="27" name="Rukopis 26">
                <a:extLst>
                  <a:ext uri="{FF2B5EF4-FFF2-40B4-BE49-F238E27FC236}">
                    <a16:creationId xmlns:a16="http://schemas.microsoft.com/office/drawing/2014/main" id="{8C2FE4A0-78C9-ED83-BAC6-E5F2F2A74BDB}"/>
                  </a:ext>
                </a:extLst>
              </p14:cNvPr>
              <p14:cNvContentPartPr/>
              <p14:nvPr/>
            </p14:nvContentPartPr>
            <p14:xfrm>
              <a:off x="9271914" y="5233434"/>
              <a:ext cx="266040" cy="85320"/>
            </p14:xfrm>
          </p:contentPart>
        </mc:Choice>
        <mc:Fallback xmlns="">
          <p:pic>
            <p:nvPicPr>
              <p:cNvPr id="27" name="Rukopis 26">
                <a:extLst>
                  <a:ext uri="{FF2B5EF4-FFF2-40B4-BE49-F238E27FC236}">
                    <a16:creationId xmlns:a16="http://schemas.microsoft.com/office/drawing/2014/main" id="{8C2FE4A0-78C9-ED83-BAC6-E5F2F2A74BDB}"/>
                  </a:ext>
                </a:extLst>
              </p:cNvPr>
              <p:cNvPicPr/>
              <p:nvPr/>
            </p:nvPicPr>
            <p:blipFill>
              <a:blip r:embed="rId19"/>
              <a:stretch>
                <a:fillRect/>
              </a:stretch>
            </p:blipFill>
            <p:spPr>
              <a:xfrm>
                <a:off x="9262914" y="5224794"/>
                <a:ext cx="28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Rukopis 27">
                <a:extLst>
                  <a:ext uri="{FF2B5EF4-FFF2-40B4-BE49-F238E27FC236}">
                    <a16:creationId xmlns:a16="http://schemas.microsoft.com/office/drawing/2014/main" id="{E721E827-3A30-E076-7595-3E03025DB1A9}"/>
                  </a:ext>
                </a:extLst>
              </p14:cNvPr>
              <p14:cNvContentPartPr/>
              <p14:nvPr/>
            </p14:nvContentPartPr>
            <p14:xfrm>
              <a:off x="9298554" y="5653914"/>
              <a:ext cx="411480" cy="270000"/>
            </p14:xfrm>
          </p:contentPart>
        </mc:Choice>
        <mc:Fallback xmlns="">
          <p:pic>
            <p:nvPicPr>
              <p:cNvPr id="28" name="Rukopis 27">
                <a:extLst>
                  <a:ext uri="{FF2B5EF4-FFF2-40B4-BE49-F238E27FC236}">
                    <a16:creationId xmlns:a16="http://schemas.microsoft.com/office/drawing/2014/main" id="{E721E827-3A30-E076-7595-3E03025DB1A9}"/>
                  </a:ext>
                </a:extLst>
              </p:cNvPr>
              <p:cNvPicPr/>
              <p:nvPr/>
            </p:nvPicPr>
            <p:blipFill>
              <a:blip r:embed="rId21"/>
              <a:stretch>
                <a:fillRect/>
              </a:stretch>
            </p:blipFill>
            <p:spPr>
              <a:xfrm>
                <a:off x="9289914" y="5645274"/>
                <a:ext cx="429120" cy="287640"/>
              </a:xfrm>
              <a:prstGeom prst="rect">
                <a:avLst/>
              </a:prstGeom>
            </p:spPr>
          </p:pic>
        </mc:Fallback>
      </mc:AlternateContent>
      <p:grpSp>
        <p:nvGrpSpPr>
          <p:cNvPr id="31" name="Skupina 30">
            <a:extLst>
              <a:ext uri="{FF2B5EF4-FFF2-40B4-BE49-F238E27FC236}">
                <a16:creationId xmlns:a16="http://schemas.microsoft.com/office/drawing/2014/main" id="{E9EE98F8-18DB-E7EF-BEB9-646A7DD26770}"/>
              </a:ext>
            </a:extLst>
          </p:cNvPr>
          <p:cNvGrpSpPr/>
          <p:nvPr/>
        </p:nvGrpSpPr>
        <p:grpSpPr>
          <a:xfrm>
            <a:off x="6630594" y="5359434"/>
            <a:ext cx="997560" cy="822960"/>
            <a:chOff x="6630594" y="5359434"/>
            <a:chExt cx="997560" cy="822960"/>
          </a:xfrm>
        </p:grpSpPr>
        <mc:AlternateContent xmlns:mc="http://schemas.openxmlformats.org/markup-compatibility/2006" xmlns:p14="http://schemas.microsoft.com/office/powerpoint/2010/main">
          <mc:Choice Requires="p14">
            <p:contentPart p14:bwMode="auto" r:id="rId22">
              <p14:nvContentPartPr>
                <p14:cNvPr id="29" name="Rukopis 28">
                  <a:extLst>
                    <a:ext uri="{FF2B5EF4-FFF2-40B4-BE49-F238E27FC236}">
                      <a16:creationId xmlns:a16="http://schemas.microsoft.com/office/drawing/2014/main" id="{B9CC0C6E-C080-4EE6-B902-87249A79E821}"/>
                    </a:ext>
                  </a:extLst>
                </p14:cNvPr>
                <p14:cNvContentPartPr/>
                <p14:nvPr/>
              </p14:nvContentPartPr>
              <p14:xfrm>
                <a:off x="6630594" y="5513514"/>
                <a:ext cx="997560" cy="668880"/>
              </p14:xfrm>
            </p:contentPart>
          </mc:Choice>
          <mc:Fallback xmlns="">
            <p:pic>
              <p:nvPicPr>
                <p:cNvPr id="29" name="Rukopis 28">
                  <a:extLst>
                    <a:ext uri="{FF2B5EF4-FFF2-40B4-BE49-F238E27FC236}">
                      <a16:creationId xmlns:a16="http://schemas.microsoft.com/office/drawing/2014/main" id="{B9CC0C6E-C080-4EE6-B902-87249A79E821}"/>
                    </a:ext>
                  </a:extLst>
                </p:cNvPr>
                <p:cNvPicPr/>
                <p:nvPr/>
              </p:nvPicPr>
              <p:blipFill>
                <a:blip r:embed="rId23"/>
                <a:stretch>
                  <a:fillRect/>
                </a:stretch>
              </p:blipFill>
              <p:spPr>
                <a:xfrm>
                  <a:off x="6621594" y="5504514"/>
                  <a:ext cx="10152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Rukopis 29">
                  <a:extLst>
                    <a:ext uri="{FF2B5EF4-FFF2-40B4-BE49-F238E27FC236}">
                      <a16:creationId xmlns:a16="http://schemas.microsoft.com/office/drawing/2014/main" id="{053A9F92-ACE1-662F-7B28-D37BE54E3C0A}"/>
                    </a:ext>
                  </a:extLst>
                </p14:cNvPr>
                <p14:cNvContentPartPr/>
                <p14:nvPr/>
              </p14:nvContentPartPr>
              <p14:xfrm>
                <a:off x="6932994" y="5359434"/>
                <a:ext cx="626040" cy="142200"/>
              </p14:xfrm>
            </p:contentPart>
          </mc:Choice>
          <mc:Fallback xmlns="">
            <p:pic>
              <p:nvPicPr>
                <p:cNvPr id="30" name="Rukopis 29">
                  <a:extLst>
                    <a:ext uri="{FF2B5EF4-FFF2-40B4-BE49-F238E27FC236}">
                      <a16:creationId xmlns:a16="http://schemas.microsoft.com/office/drawing/2014/main" id="{053A9F92-ACE1-662F-7B28-D37BE54E3C0A}"/>
                    </a:ext>
                  </a:extLst>
                </p:cNvPr>
                <p:cNvPicPr/>
                <p:nvPr/>
              </p:nvPicPr>
              <p:blipFill>
                <a:blip r:embed="rId25"/>
                <a:stretch>
                  <a:fillRect/>
                </a:stretch>
              </p:blipFill>
              <p:spPr>
                <a:xfrm>
                  <a:off x="6924354" y="5350434"/>
                  <a:ext cx="64368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2" name="Rukopis 31">
                <a:extLst>
                  <a:ext uri="{FF2B5EF4-FFF2-40B4-BE49-F238E27FC236}">
                    <a16:creationId xmlns:a16="http://schemas.microsoft.com/office/drawing/2014/main" id="{C87F5294-A941-6A83-565A-83581BEC3F62}"/>
                  </a:ext>
                </a:extLst>
              </p14:cNvPr>
              <p14:cNvContentPartPr/>
              <p14:nvPr/>
            </p14:nvContentPartPr>
            <p14:xfrm>
              <a:off x="6259794" y="6443754"/>
              <a:ext cx="360" cy="360"/>
            </p14:xfrm>
          </p:contentPart>
        </mc:Choice>
        <mc:Fallback xmlns="">
          <p:pic>
            <p:nvPicPr>
              <p:cNvPr id="32" name="Rukopis 31">
                <a:extLst>
                  <a:ext uri="{FF2B5EF4-FFF2-40B4-BE49-F238E27FC236}">
                    <a16:creationId xmlns:a16="http://schemas.microsoft.com/office/drawing/2014/main" id="{C87F5294-A941-6A83-565A-83581BEC3F62}"/>
                  </a:ext>
                </a:extLst>
              </p:cNvPr>
              <p:cNvPicPr/>
              <p:nvPr/>
            </p:nvPicPr>
            <p:blipFill>
              <a:blip r:embed="rId27"/>
              <a:stretch>
                <a:fillRect/>
              </a:stretch>
            </p:blipFill>
            <p:spPr>
              <a:xfrm>
                <a:off x="6250794" y="6435114"/>
                <a:ext cx="18000" cy="18000"/>
              </a:xfrm>
              <a:prstGeom prst="rect">
                <a:avLst/>
              </a:prstGeom>
            </p:spPr>
          </p:pic>
        </mc:Fallback>
      </mc:AlternateContent>
      <p:sp>
        <p:nvSpPr>
          <p:cNvPr id="34" name="TextovéPole 33">
            <a:extLst>
              <a:ext uri="{FF2B5EF4-FFF2-40B4-BE49-F238E27FC236}">
                <a16:creationId xmlns:a16="http://schemas.microsoft.com/office/drawing/2014/main" id="{4E91CB04-C608-F0C8-32DD-F1351528590A}"/>
              </a:ext>
            </a:extLst>
          </p:cNvPr>
          <p:cNvSpPr txBox="1"/>
          <p:nvPr/>
        </p:nvSpPr>
        <p:spPr>
          <a:xfrm>
            <a:off x="2929964" y="1981663"/>
            <a:ext cx="2895986" cy="369332"/>
          </a:xfrm>
          <a:prstGeom prst="rect">
            <a:avLst/>
          </a:prstGeom>
          <a:noFill/>
        </p:spPr>
        <p:txBody>
          <a:bodyPr wrap="none" rtlCol="0">
            <a:spAutoFit/>
          </a:bodyPr>
          <a:lstStyle/>
          <a:p>
            <a:r>
              <a:rPr lang="cs-CZ" dirty="0"/>
              <a:t>Kde bydlí – je možná změna?</a:t>
            </a:r>
          </a:p>
        </p:txBody>
      </p:sp>
      <p:sp>
        <p:nvSpPr>
          <p:cNvPr id="35" name="TextovéPole 34">
            <a:extLst>
              <a:ext uri="{FF2B5EF4-FFF2-40B4-BE49-F238E27FC236}">
                <a16:creationId xmlns:a16="http://schemas.microsoft.com/office/drawing/2014/main" id="{B2A4C01D-D1D5-E3B4-1E9B-3CC85F3D98F9}"/>
              </a:ext>
            </a:extLst>
          </p:cNvPr>
          <p:cNvSpPr txBox="1"/>
          <p:nvPr/>
        </p:nvSpPr>
        <p:spPr>
          <a:xfrm>
            <a:off x="2033337" y="4369794"/>
            <a:ext cx="641522" cy="369332"/>
          </a:xfrm>
          <a:prstGeom prst="rect">
            <a:avLst/>
          </a:prstGeom>
          <a:noFill/>
        </p:spPr>
        <p:txBody>
          <a:bodyPr wrap="none" rtlCol="0">
            <a:spAutoFit/>
          </a:bodyPr>
          <a:lstStyle/>
          <a:p>
            <a:r>
              <a:rPr lang="cs-CZ" dirty="0"/>
              <a:t>obec</a:t>
            </a:r>
          </a:p>
        </p:txBody>
      </p:sp>
      <p:sp>
        <p:nvSpPr>
          <p:cNvPr id="36" name="TextovéPole 35">
            <a:extLst>
              <a:ext uri="{FF2B5EF4-FFF2-40B4-BE49-F238E27FC236}">
                <a16:creationId xmlns:a16="http://schemas.microsoft.com/office/drawing/2014/main" id="{9847FD05-6D48-83F0-BAFF-EC9A130943C7}"/>
              </a:ext>
            </a:extLst>
          </p:cNvPr>
          <p:cNvSpPr txBox="1"/>
          <p:nvPr/>
        </p:nvSpPr>
        <p:spPr>
          <a:xfrm>
            <a:off x="275032" y="2444154"/>
            <a:ext cx="2158220" cy="369332"/>
          </a:xfrm>
          <a:prstGeom prst="rect">
            <a:avLst/>
          </a:prstGeom>
          <a:noFill/>
        </p:spPr>
        <p:txBody>
          <a:bodyPr wrap="none" rtlCol="0">
            <a:spAutoFit/>
          </a:bodyPr>
          <a:lstStyle/>
          <a:p>
            <a:r>
              <a:rPr lang="cs-CZ" dirty="0"/>
              <a:t>Svépomocná skupina</a:t>
            </a:r>
          </a:p>
        </p:txBody>
      </p:sp>
      <mc:AlternateContent xmlns:mc="http://schemas.openxmlformats.org/markup-compatibility/2006" xmlns:p14="http://schemas.microsoft.com/office/powerpoint/2010/main">
        <mc:Choice Requires="p14">
          <p:contentPart p14:bwMode="auto" r:id="rId28">
            <p14:nvContentPartPr>
              <p14:cNvPr id="37" name="Rukopis 36">
                <a:extLst>
                  <a:ext uri="{FF2B5EF4-FFF2-40B4-BE49-F238E27FC236}">
                    <a16:creationId xmlns:a16="http://schemas.microsoft.com/office/drawing/2014/main" id="{7BCD06DB-B522-C04F-F5DC-77A75C2E736A}"/>
                  </a:ext>
                </a:extLst>
              </p14:cNvPr>
              <p14:cNvContentPartPr/>
              <p14:nvPr/>
            </p14:nvContentPartPr>
            <p14:xfrm>
              <a:off x="3443874" y="2457834"/>
              <a:ext cx="152280" cy="518040"/>
            </p14:xfrm>
          </p:contentPart>
        </mc:Choice>
        <mc:Fallback xmlns="">
          <p:pic>
            <p:nvPicPr>
              <p:cNvPr id="37" name="Rukopis 36">
                <a:extLst>
                  <a:ext uri="{FF2B5EF4-FFF2-40B4-BE49-F238E27FC236}">
                    <a16:creationId xmlns:a16="http://schemas.microsoft.com/office/drawing/2014/main" id="{7BCD06DB-B522-C04F-F5DC-77A75C2E736A}"/>
                  </a:ext>
                </a:extLst>
              </p:cNvPr>
              <p:cNvPicPr/>
              <p:nvPr/>
            </p:nvPicPr>
            <p:blipFill>
              <a:blip r:embed="rId29"/>
              <a:stretch>
                <a:fillRect/>
              </a:stretch>
            </p:blipFill>
            <p:spPr>
              <a:xfrm>
                <a:off x="3434874" y="2448834"/>
                <a:ext cx="16992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Rukopis 37">
                <a:extLst>
                  <a:ext uri="{FF2B5EF4-FFF2-40B4-BE49-F238E27FC236}">
                    <a16:creationId xmlns:a16="http://schemas.microsoft.com/office/drawing/2014/main" id="{738A77C2-26E7-E5D2-2B35-50BCC1179A8E}"/>
                  </a:ext>
                </a:extLst>
              </p14:cNvPr>
              <p14:cNvContentPartPr/>
              <p14:nvPr/>
            </p14:nvContentPartPr>
            <p14:xfrm>
              <a:off x="2646474" y="3556194"/>
              <a:ext cx="302760" cy="911160"/>
            </p14:xfrm>
          </p:contentPart>
        </mc:Choice>
        <mc:Fallback xmlns="">
          <p:pic>
            <p:nvPicPr>
              <p:cNvPr id="38" name="Rukopis 37">
                <a:extLst>
                  <a:ext uri="{FF2B5EF4-FFF2-40B4-BE49-F238E27FC236}">
                    <a16:creationId xmlns:a16="http://schemas.microsoft.com/office/drawing/2014/main" id="{738A77C2-26E7-E5D2-2B35-50BCC1179A8E}"/>
                  </a:ext>
                </a:extLst>
              </p:cNvPr>
              <p:cNvPicPr/>
              <p:nvPr/>
            </p:nvPicPr>
            <p:blipFill>
              <a:blip r:embed="rId31"/>
              <a:stretch>
                <a:fillRect/>
              </a:stretch>
            </p:blipFill>
            <p:spPr>
              <a:xfrm>
                <a:off x="2637834" y="3547554"/>
                <a:ext cx="32040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Rukopis 38">
                <a:extLst>
                  <a:ext uri="{FF2B5EF4-FFF2-40B4-BE49-F238E27FC236}">
                    <a16:creationId xmlns:a16="http://schemas.microsoft.com/office/drawing/2014/main" id="{FC6D332E-B00C-C3B5-1C44-2F727DE40766}"/>
                  </a:ext>
                </a:extLst>
              </p14:cNvPr>
              <p14:cNvContentPartPr/>
              <p14:nvPr/>
            </p14:nvContentPartPr>
            <p14:xfrm>
              <a:off x="1630554" y="2824674"/>
              <a:ext cx="144360" cy="191520"/>
            </p14:xfrm>
          </p:contentPart>
        </mc:Choice>
        <mc:Fallback xmlns="">
          <p:pic>
            <p:nvPicPr>
              <p:cNvPr id="39" name="Rukopis 38">
                <a:extLst>
                  <a:ext uri="{FF2B5EF4-FFF2-40B4-BE49-F238E27FC236}">
                    <a16:creationId xmlns:a16="http://schemas.microsoft.com/office/drawing/2014/main" id="{FC6D332E-B00C-C3B5-1C44-2F727DE40766}"/>
                  </a:ext>
                </a:extLst>
              </p:cNvPr>
              <p:cNvPicPr/>
              <p:nvPr/>
            </p:nvPicPr>
            <p:blipFill>
              <a:blip r:embed="rId33"/>
              <a:stretch>
                <a:fillRect/>
              </a:stretch>
            </p:blipFill>
            <p:spPr>
              <a:xfrm>
                <a:off x="1621914" y="2815674"/>
                <a:ext cx="162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Rukopis 39">
                <a:extLst>
                  <a:ext uri="{FF2B5EF4-FFF2-40B4-BE49-F238E27FC236}">
                    <a16:creationId xmlns:a16="http://schemas.microsoft.com/office/drawing/2014/main" id="{5569312F-B7E0-A1CE-885F-99FB3EEAE40F}"/>
                  </a:ext>
                </a:extLst>
              </p14:cNvPr>
              <p14:cNvContentPartPr/>
              <p14:nvPr/>
            </p14:nvContentPartPr>
            <p14:xfrm>
              <a:off x="1247514" y="5636634"/>
              <a:ext cx="360" cy="360"/>
            </p14:xfrm>
          </p:contentPart>
        </mc:Choice>
        <mc:Fallback xmlns="">
          <p:pic>
            <p:nvPicPr>
              <p:cNvPr id="40" name="Rukopis 39">
                <a:extLst>
                  <a:ext uri="{FF2B5EF4-FFF2-40B4-BE49-F238E27FC236}">
                    <a16:creationId xmlns:a16="http://schemas.microsoft.com/office/drawing/2014/main" id="{5569312F-B7E0-A1CE-885F-99FB3EEAE40F}"/>
                  </a:ext>
                </a:extLst>
              </p:cNvPr>
              <p:cNvPicPr/>
              <p:nvPr/>
            </p:nvPicPr>
            <p:blipFill>
              <a:blip r:embed="rId27"/>
              <a:stretch>
                <a:fillRect/>
              </a:stretch>
            </p:blipFill>
            <p:spPr>
              <a:xfrm>
                <a:off x="1238874" y="5627634"/>
                <a:ext cx="18000" cy="18000"/>
              </a:xfrm>
              <a:prstGeom prst="rect">
                <a:avLst/>
              </a:prstGeom>
            </p:spPr>
          </p:pic>
        </mc:Fallback>
      </mc:AlternateContent>
      <p:sp>
        <p:nvSpPr>
          <p:cNvPr id="41" name="TextovéPole 40">
            <a:extLst>
              <a:ext uri="{FF2B5EF4-FFF2-40B4-BE49-F238E27FC236}">
                <a16:creationId xmlns:a16="http://schemas.microsoft.com/office/drawing/2014/main" id="{5DEA0722-E25B-FBC8-B7B0-3F8CE277AD7E}"/>
              </a:ext>
            </a:extLst>
          </p:cNvPr>
          <p:cNvSpPr txBox="1"/>
          <p:nvPr/>
        </p:nvSpPr>
        <p:spPr>
          <a:xfrm>
            <a:off x="554167" y="4000462"/>
            <a:ext cx="1184876" cy="369332"/>
          </a:xfrm>
          <a:prstGeom prst="rect">
            <a:avLst/>
          </a:prstGeom>
          <a:noFill/>
        </p:spPr>
        <p:txBody>
          <a:bodyPr wrap="none" rtlCol="0">
            <a:spAutoFit/>
          </a:bodyPr>
          <a:lstStyle/>
          <a:p>
            <a:r>
              <a:rPr lang="cs-CZ" dirty="0"/>
              <a:t>organizace</a:t>
            </a:r>
          </a:p>
        </p:txBody>
      </p:sp>
      <p:grpSp>
        <p:nvGrpSpPr>
          <p:cNvPr id="44" name="Skupina 43">
            <a:extLst>
              <a:ext uri="{FF2B5EF4-FFF2-40B4-BE49-F238E27FC236}">
                <a16:creationId xmlns:a16="http://schemas.microsoft.com/office/drawing/2014/main" id="{9D3AD30A-A0C9-E259-083F-16804FA9CE48}"/>
              </a:ext>
            </a:extLst>
          </p:cNvPr>
          <p:cNvGrpSpPr/>
          <p:nvPr/>
        </p:nvGrpSpPr>
        <p:grpSpPr>
          <a:xfrm>
            <a:off x="1494114" y="3464185"/>
            <a:ext cx="488520" cy="538560"/>
            <a:chOff x="1494114" y="3464185"/>
            <a:chExt cx="488520" cy="538560"/>
          </a:xfrm>
        </p:grpSpPr>
        <mc:AlternateContent xmlns:mc="http://schemas.openxmlformats.org/markup-compatibility/2006" xmlns:p14="http://schemas.microsoft.com/office/powerpoint/2010/main">
          <mc:Choice Requires="p14">
            <p:contentPart p14:bwMode="auto" r:id="rId35">
              <p14:nvContentPartPr>
                <p14:cNvPr id="42" name="Rukopis 41">
                  <a:extLst>
                    <a:ext uri="{FF2B5EF4-FFF2-40B4-BE49-F238E27FC236}">
                      <a16:creationId xmlns:a16="http://schemas.microsoft.com/office/drawing/2014/main" id="{539E4E70-49A4-D57F-2A5C-4C6D38AB0041}"/>
                    </a:ext>
                  </a:extLst>
                </p14:cNvPr>
                <p14:cNvContentPartPr/>
                <p14:nvPr/>
              </p14:nvContentPartPr>
              <p14:xfrm>
                <a:off x="1982274" y="3464185"/>
                <a:ext cx="360" cy="360"/>
              </p14:xfrm>
            </p:contentPart>
          </mc:Choice>
          <mc:Fallback xmlns="">
            <p:pic>
              <p:nvPicPr>
                <p:cNvPr id="42" name="Rukopis 41">
                  <a:extLst>
                    <a:ext uri="{FF2B5EF4-FFF2-40B4-BE49-F238E27FC236}">
                      <a16:creationId xmlns:a16="http://schemas.microsoft.com/office/drawing/2014/main" id="{539E4E70-49A4-D57F-2A5C-4C6D38AB0041}"/>
                    </a:ext>
                  </a:extLst>
                </p:cNvPr>
                <p:cNvPicPr/>
                <p:nvPr/>
              </p:nvPicPr>
              <p:blipFill>
                <a:blip r:embed="rId27"/>
                <a:stretch>
                  <a:fillRect/>
                </a:stretch>
              </p:blipFill>
              <p:spPr>
                <a:xfrm>
                  <a:off x="1973634" y="345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Rukopis 42">
                  <a:extLst>
                    <a:ext uri="{FF2B5EF4-FFF2-40B4-BE49-F238E27FC236}">
                      <a16:creationId xmlns:a16="http://schemas.microsoft.com/office/drawing/2014/main" id="{5CE151F1-B8CD-5FF8-5B1E-D7FBC7DE36DF}"/>
                    </a:ext>
                  </a:extLst>
                </p14:cNvPr>
                <p14:cNvContentPartPr/>
                <p14:nvPr/>
              </p14:nvContentPartPr>
              <p14:xfrm>
                <a:off x="1494114" y="3464185"/>
                <a:ext cx="488520" cy="538560"/>
              </p14:xfrm>
            </p:contentPart>
          </mc:Choice>
          <mc:Fallback xmlns="">
            <p:pic>
              <p:nvPicPr>
                <p:cNvPr id="43" name="Rukopis 42">
                  <a:extLst>
                    <a:ext uri="{FF2B5EF4-FFF2-40B4-BE49-F238E27FC236}">
                      <a16:creationId xmlns:a16="http://schemas.microsoft.com/office/drawing/2014/main" id="{5CE151F1-B8CD-5FF8-5B1E-D7FBC7DE36DF}"/>
                    </a:ext>
                  </a:extLst>
                </p:cNvPr>
                <p:cNvPicPr/>
                <p:nvPr/>
              </p:nvPicPr>
              <p:blipFill>
                <a:blip r:embed="rId37"/>
                <a:stretch>
                  <a:fillRect/>
                </a:stretch>
              </p:blipFill>
              <p:spPr>
                <a:xfrm>
                  <a:off x="1485474" y="3455545"/>
                  <a:ext cx="506160" cy="556200"/>
                </a:xfrm>
                <a:prstGeom prst="rect">
                  <a:avLst/>
                </a:prstGeom>
              </p:spPr>
            </p:pic>
          </mc:Fallback>
        </mc:AlternateContent>
      </p:grpSp>
    </p:spTree>
    <p:extLst>
      <p:ext uri="{BB962C8B-B14F-4D97-AF65-F5344CB8AC3E}">
        <p14:creationId xmlns:p14="http://schemas.microsoft.com/office/powerpoint/2010/main" val="19815650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ECE93E-AA7D-33D8-EC1E-D73C266C6700}"/>
              </a:ext>
            </a:extLst>
          </p:cNvPr>
          <p:cNvSpPr>
            <a:spLocks noGrp="1"/>
          </p:cNvSpPr>
          <p:nvPr>
            <p:ph type="title"/>
          </p:nvPr>
        </p:nvSpPr>
        <p:spPr/>
        <p:txBody>
          <a:bodyPr/>
          <a:lstStyle/>
          <a:p>
            <a:r>
              <a:rPr lang="cs-CZ" dirty="0"/>
              <a:t>Zásady – plánování –  </a:t>
            </a:r>
          </a:p>
        </p:txBody>
      </p:sp>
      <p:sp>
        <p:nvSpPr>
          <p:cNvPr id="3" name="Zástupný obsah 2">
            <a:extLst>
              <a:ext uri="{FF2B5EF4-FFF2-40B4-BE49-F238E27FC236}">
                <a16:creationId xmlns:a16="http://schemas.microsoft.com/office/drawing/2014/main" id="{CAF1CD55-3459-5273-D132-1581E3938BDA}"/>
              </a:ext>
            </a:extLst>
          </p:cNvPr>
          <p:cNvSpPr>
            <a:spLocks noGrp="1"/>
          </p:cNvSpPr>
          <p:nvPr>
            <p:ph idx="1"/>
          </p:nvPr>
        </p:nvSpPr>
        <p:spPr/>
        <p:txBody>
          <a:bodyPr/>
          <a:lstStyle/>
          <a:p>
            <a:r>
              <a:rPr lang="cs-CZ" dirty="0"/>
              <a:t>Vždy se jedná i individuální sociální práci</a:t>
            </a:r>
          </a:p>
          <a:p>
            <a:r>
              <a:rPr lang="cs-CZ" dirty="0"/>
              <a:t>Základem je případová konference – svolává ji pracovník OSPOD</a:t>
            </a:r>
          </a:p>
          <a:p>
            <a:r>
              <a:rPr lang="cs-CZ" dirty="0"/>
              <a:t>Účastníci – dle rodiny a jejího sociálního okolí</a:t>
            </a:r>
          </a:p>
          <a:p>
            <a:r>
              <a:rPr lang="cs-CZ" dirty="0"/>
              <a:t>Rodina</a:t>
            </a:r>
          </a:p>
          <a:p>
            <a:r>
              <a:rPr lang="cs-CZ" dirty="0"/>
              <a:t>Široká rodina</a:t>
            </a:r>
          </a:p>
          <a:p>
            <a:r>
              <a:rPr lang="cs-CZ" dirty="0"/>
              <a:t>Dostupnost služeb</a:t>
            </a:r>
          </a:p>
          <a:p>
            <a:r>
              <a:rPr lang="cs-CZ" dirty="0"/>
              <a:t>Kvalita a výběr služeb – organizací</a:t>
            </a:r>
          </a:p>
          <a:p>
            <a:endParaRPr lang="cs-CZ" dirty="0"/>
          </a:p>
        </p:txBody>
      </p:sp>
    </p:spTree>
    <p:extLst>
      <p:ext uri="{BB962C8B-B14F-4D97-AF65-F5344CB8AC3E}">
        <p14:creationId xmlns:p14="http://schemas.microsoft.com/office/powerpoint/2010/main" val="13067779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0798E6-586E-8BAC-F8E1-E0DC14D21450}"/>
              </a:ext>
            </a:extLst>
          </p:cNvPr>
          <p:cNvSpPr>
            <a:spLocks noGrp="1"/>
          </p:cNvSpPr>
          <p:nvPr>
            <p:ph type="title"/>
          </p:nvPr>
        </p:nvSpPr>
        <p:spPr/>
        <p:txBody>
          <a:bodyPr/>
          <a:lstStyle/>
          <a:p>
            <a:r>
              <a:rPr lang="cs-CZ" dirty="0"/>
              <a:t>Etapy úkolové sociální práce</a:t>
            </a:r>
          </a:p>
        </p:txBody>
      </p:sp>
      <p:sp>
        <p:nvSpPr>
          <p:cNvPr id="3" name="Zástupný obsah 2">
            <a:extLst>
              <a:ext uri="{FF2B5EF4-FFF2-40B4-BE49-F238E27FC236}">
                <a16:creationId xmlns:a16="http://schemas.microsoft.com/office/drawing/2014/main" id="{2EED10A9-0C54-9EA4-E561-74D81A86C826}"/>
              </a:ext>
            </a:extLst>
          </p:cNvPr>
          <p:cNvSpPr>
            <a:spLocks noGrp="1"/>
          </p:cNvSpPr>
          <p:nvPr>
            <p:ph idx="1"/>
          </p:nvPr>
        </p:nvSpPr>
        <p:spPr/>
        <p:txBody>
          <a:bodyPr>
            <a:normAutofit fontScale="92500" lnSpcReduction="10000"/>
          </a:bodyPr>
          <a:lstStyle/>
          <a:p>
            <a:r>
              <a:rPr lang="cs-CZ" dirty="0"/>
              <a:t>Specifikace problémů a cílů při jejich řešení</a:t>
            </a:r>
          </a:p>
          <a:p>
            <a:r>
              <a:rPr lang="cs-CZ" dirty="0"/>
              <a:t>Hledání alternativních úkolů, které pomohou dosáhnout cíle – co může udělat klient a o sociální pracovník</a:t>
            </a:r>
          </a:p>
          <a:p>
            <a:r>
              <a:rPr lang="cs-CZ" dirty="0"/>
              <a:t>Společné hodnocení úkolů</a:t>
            </a:r>
          </a:p>
          <a:p>
            <a:r>
              <a:rPr lang="cs-CZ" dirty="0"/>
              <a:t>Výběr primárního úkolu</a:t>
            </a:r>
          </a:p>
          <a:p>
            <a:r>
              <a:rPr lang="cs-CZ" dirty="0"/>
              <a:t>Plán realizace – SMART a definování úlohy sociálního pracovníka</a:t>
            </a:r>
          </a:p>
          <a:p>
            <a:r>
              <a:rPr lang="cs-CZ" dirty="0"/>
              <a:t>Realizace</a:t>
            </a:r>
          </a:p>
          <a:p>
            <a:r>
              <a:rPr lang="cs-CZ" dirty="0"/>
              <a:t>Generování nových úkolů</a:t>
            </a:r>
          </a:p>
          <a:p>
            <a:r>
              <a:rPr lang="cs-CZ" dirty="0"/>
              <a:t>Realizace</a:t>
            </a:r>
          </a:p>
          <a:p>
            <a:r>
              <a:rPr lang="cs-CZ" dirty="0"/>
              <a:t>Ukončení spolupráce</a:t>
            </a:r>
          </a:p>
        </p:txBody>
      </p:sp>
    </p:spTree>
    <p:extLst>
      <p:ext uri="{BB962C8B-B14F-4D97-AF65-F5344CB8AC3E}">
        <p14:creationId xmlns:p14="http://schemas.microsoft.com/office/powerpoint/2010/main" val="35537414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AA2417-5569-C0B8-F3B5-0503F2728CCD}"/>
              </a:ext>
            </a:extLst>
          </p:cNvPr>
          <p:cNvSpPr>
            <a:spLocks noGrp="1"/>
          </p:cNvSpPr>
          <p:nvPr>
            <p:ph type="title"/>
          </p:nvPr>
        </p:nvSpPr>
        <p:spPr/>
        <p:txBody>
          <a:bodyPr/>
          <a:lstStyle/>
          <a:p>
            <a:r>
              <a:rPr lang="cs-CZ" dirty="0"/>
              <a:t>Otázky ke zkoušce – budou otázky </a:t>
            </a:r>
            <a:r>
              <a:rPr lang="cs-CZ" dirty="0" err="1"/>
              <a:t>abc</a:t>
            </a:r>
            <a:r>
              <a:rPr lang="cs-CZ" dirty="0"/>
              <a:t>, vždy jen jedna bude správná.</a:t>
            </a:r>
          </a:p>
        </p:txBody>
      </p:sp>
      <p:sp>
        <p:nvSpPr>
          <p:cNvPr id="3" name="Zástupný obsah 2">
            <a:extLst>
              <a:ext uri="{FF2B5EF4-FFF2-40B4-BE49-F238E27FC236}">
                <a16:creationId xmlns:a16="http://schemas.microsoft.com/office/drawing/2014/main" id="{A7887F36-EC11-F10B-E0F3-7E458523D9E6}"/>
              </a:ext>
            </a:extLst>
          </p:cNvPr>
          <p:cNvSpPr>
            <a:spLocks noGrp="1"/>
          </p:cNvSpPr>
          <p:nvPr>
            <p:ph idx="1"/>
          </p:nvPr>
        </p:nvSpPr>
        <p:spPr/>
        <p:txBody>
          <a:bodyPr>
            <a:normAutofit fontScale="77500" lnSpcReduction="20000"/>
          </a:bodyPr>
          <a:lstStyle/>
          <a:p>
            <a:r>
              <a:rPr lang="cs-CZ" dirty="0"/>
              <a:t>Které zákonné normy se využívají při výkonu SPOD?</a:t>
            </a:r>
          </a:p>
          <a:p>
            <a:r>
              <a:rPr lang="cs-CZ" dirty="0"/>
              <a:t>Co je to SPOD – její cíl</a:t>
            </a:r>
          </a:p>
          <a:p>
            <a:r>
              <a:rPr lang="cs-CZ" dirty="0"/>
              <a:t>Kde se plánuje sociální práce s rodinou a kdo je za tuto činnost primárně odpovědný?</a:t>
            </a:r>
          </a:p>
          <a:p>
            <a:r>
              <a:rPr lang="cs-CZ" dirty="0"/>
              <a:t>Etapy případové sociální práce</a:t>
            </a:r>
          </a:p>
          <a:p>
            <a:r>
              <a:rPr lang="cs-CZ" dirty="0"/>
              <a:t>Na co se zaměřujeme u </a:t>
            </a:r>
            <a:r>
              <a:rPr lang="cs-CZ" dirty="0" err="1"/>
              <a:t>multiproblémové</a:t>
            </a:r>
            <a:r>
              <a:rPr lang="cs-CZ" dirty="0"/>
              <a:t> rodiny</a:t>
            </a:r>
          </a:p>
          <a:p>
            <a:r>
              <a:rPr lang="cs-CZ" dirty="0"/>
              <a:t>Jaké jsou formy institucionální péče o děti v ohrožení</a:t>
            </a:r>
          </a:p>
          <a:p>
            <a:r>
              <a:rPr lang="cs-CZ" dirty="0"/>
              <a:t>Jaké jsou formy rodinné péče o děti v ohrožení</a:t>
            </a:r>
          </a:p>
          <a:p>
            <a:r>
              <a:rPr lang="cs-CZ" dirty="0"/>
              <a:t>Kdo je to doprovázející organizace – komu poskytuje své služby</a:t>
            </a:r>
          </a:p>
          <a:p>
            <a:r>
              <a:rPr lang="cs-CZ" dirty="0"/>
              <a:t>Jak fungují služby sociálně aktivizační činnosti</a:t>
            </a:r>
          </a:p>
          <a:p>
            <a:r>
              <a:rPr lang="cs-CZ" dirty="0"/>
              <a:t>Jak funguje sociální </a:t>
            </a:r>
            <a:r>
              <a:rPr lang="cs-CZ" dirty="0" err="1"/>
              <a:t>reahabilitace</a:t>
            </a:r>
            <a:endParaRPr lang="cs-CZ" dirty="0"/>
          </a:p>
          <a:p>
            <a:r>
              <a:rPr lang="cs-CZ" dirty="0"/>
              <a:t>Na čem spočívá </a:t>
            </a:r>
            <a:r>
              <a:rPr lang="cs-CZ" dirty="0" err="1"/>
              <a:t>Cochemský</a:t>
            </a:r>
            <a:r>
              <a:rPr lang="cs-CZ" dirty="0"/>
              <a:t> model</a:t>
            </a:r>
          </a:p>
          <a:p>
            <a:r>
              <a:rPr lang="cs-CZ" dirty="0"/>
              <a:t>Co charakterizuje domácí násilí</a:t>
            </a:r>
          </a:p>
          <a:p>
            <a:endParaRPr lang="cs-CZ" dirty="0"/>
          </a:p>
        </p:txBody>
      </p:sp>
    </p:spTree>
    <p:extLst>
      <p:ext uri="{BB962C8B-B14F-4D97-AF65-F5344CB8AC3E}">
        <p14:creationId xmlns:p14="http://schemas.microsoft.com/office/powerpoint/2010/main" val="37077065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E7D0CD-0233-2ABC-BA9A-C667CBA5DDF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1C7C08A-A746-45CE-B8B0-1F09153AFDA8}"/>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57623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CD476-1CF4-5A41-960E-55542EC5FB04}"/>
              </a:ext>
            </a:extLst>
          </p:cNvPr>
          <p:cNvSpPr>
            <a:spLocks noGrp="1"/>
          </p:cNvSpPr>
          <p:nvPr>
            <p:ph type="title"/>
          </p:nvPr>
        </p:nvSpPr>
        <p:spPr/>
        <p:txBody>
          <a:bodyPr/>
          <a:lstStyle/>
          <a:p>
            <a:r>
              <a:rPr lang="cs-CZ" dirty="0"/>
              <a:t>Zákon SPOD – č.359/1999Sb.</a:t>
            </a:r>
          </a:p>
        </p:txBody>
      </p:sp>
      <p:sp>
        <p:nvSpPr>
          <p:cNvPr id="3" name="Zástupný obsah 2">
            <a:extLst>
              <a:ext uri="{FF2B5EF4-FFF2-40B4-BE49-F238E27FC236}">
                <a16:creationId xmlns:a16="http://schemas.microsoft.com/office/drawing/2014/main" id="{FAC4C6D4-74E5-FA4A-ACCD-304D081E6077}"/>
              </a:ext>
            </a:extLst>
          </p:cNvPr>
          <p:cNvSpPr>
            <a:spLocks noGrp="1"/>
          </p:cNvSpPr>
          <p:nvPr>
            <p:ph idx="1"/>
          </p:nvPr>
        </p:nvSpPr>
        <p:spPr/>
        <p:txBody>
          <a:bodyPr>
            <a:normAutofit fontScale="92500" lnSpcReduction="20000"/>
          </a:bodyPr>
          <a:lstStyle/>
          <a:p>
            <a:r>
              <a:rPr lang="cs-CZ" b="1" dirty="0"/>
              <a:t>§ 1</a:t>
            </a:r>
          </a:p>
          <a:p>
            <a:r>
              <a:rPr lang="cs-CZ" b="1" dirty="0"/>
              <a:t>Předmět úpravy</a:t>
            </a:r>
          </a:p>
          <a:p>
            <a:r>
              <a:rPr lang="cs-CZ" b="1" dirty="0"/>
              <a:t>(1)</a:t>
            </a:r>
            <a:r>
              <a:rPr lang="cs-CZ" dirty="0"/>
              <a:t> Tento zákon upravuje sociálně-právní ochranu dětí a zaopatření zletilých nebo plně svéprávných fyzických osob po zániku pěstounské péče nebo ústavní výchovy.</a:t>
            </a:r>
          </a:p>
          <a:p>
            <a:r>
              <a:rPr lang="cs-CZ" b="1" dirty="0"/>
              <a:t>(2)</a:t>
            </a:r>
            <a:r>
              <a:rPr lang="cs-CZ" dirty="0"/>
              <a:t> Sociálně-právní ochranou dětí (dále jen "sociálně-právní ochrana") se rozumí zejména</a:t>
            </a:r>
          </a:p>
          <a:p>
            <a:r>
              <a:rPr lang="cs-CZ" b="1" dirty="0"/>
              <a:t>a)</a:t>
            </a:r>
            <a:r>
              <a:rPr lang="cs-CZ" dirty="0"/>
              <a:t> ochrana práva dítěte na příznivý vývoj a řádnou výchovu,</a:t>
            </a:r>
          </a:p>
          <a:p>
            <a:r>
              <a:rPr lang="cs-CZ" b="1" dirty="0"/>
              <a:t>b)</a:t>
            </a:r>
            <a:r>
              <a:rPr lang="cs-CZ" dirty="0"/>
              <a:t> ochrana oprávněných zájmů dítěte, včetně ochrany jeho jmění,</a:t>
            </a:r>
          </a:p>
          <a:p>
            <a:r>
              <a:rPr lang="cs-CZ" b="1" dirty="0"/>
              <a:t>c)</a:t>
            </a:r>
            <a:r>
              <a:rPr lang="cs-CZ" dirty="0"/>
              <a:t> působení směřující k obnovení narušených funkcí rodiny,</a:t>
            </a:r>
          </a:p>
          <a:p>
            <a:r>
              <a:rPr lang="cs-CZ" b="1" dirty="0"/>
              <a:t>d)</a:t>
            </a:r>
            <a:r>
              <a:rPr lang="cs-CZ" dirty="0"/>
              <a:t> zabezpečení náhradního rodinného prostředí pro dítě, které nemůže být trvale nebo dočasně vychováváno ve vlastní rodině.</a:t>
            </a:r>
          </a:p>
          <a:p>
            <a:endParaRPr lang="cs-CZ" dirty="0"/>
          </a:p>
        </p:txBody>
      </p:sp>
    </p:spTree>
    <p:extLst>
      <p:ext uri="{BB962C8B-B14F-4D97-AF65-F5344CB8AC3E}">
        <p14:creationId xmlns:p14="http://schemas.microsoft.com/office/powerpoint/2010/main" val="80644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C36D476-C4D0-1746-AB62-814798FA3A85}"/>
              </a:ext>
            </a:extLst>
          </p:cNvPr>
          <p:cNvSpPr>
            <a:spLocks noGrp="1"/>
          </p:cNvSpPr>
          <p:nvPr>
            <p:ph idx="1"/>
          </p:nvPr>
        </p:nvSpPr>
        <p:spPr/>
        <p:txBody>
          <a:bodyPr>
            <a:normAutofit lnSpcReduction="10000"/>
          </a:bodyPr>
          <a:lstStyle/>
          <a:p>
            <a:r>
              <a:rPr lang="cs-CZ" b="1" dirty="0"/>
              <a:t>§ 5</a:t>
            </a:r>
          </a:p>
          <a:p>
            <a:pPr marL="0" indent="0">
              <a:buNone/>
            </a:pPr>
            <a:r>
              <a:rPr lang="cs-CZ" dirty="0"/>
              <a:t>Předním hlediskem sociálně-právní ochrany je zájem a blaho dítěte, ochrana rodičovství a rodiny a vzájemné právo rodičů a dětí na rodičovskou výchovu a péči. Přitom se přihlíží i k širšímu sociálnímu prostředí dítěte.</a:t>
            </a:r>
          </a:p>
          <a:p>
            <a:r>
              <a:rPr lang="cs-CZ" b="1" dirty="0"/>
              <a:t>§ 6</a:t>
            </a:r>
          </a:p>
          <a:p>
            <a:pPr marL="0" indent="0">
              <a:buNone/>
            </a:pPr>
            <a:r>
              <a:rPr lang="cs-CZ" dirty="0"/>
              <a:t>Sociálně-právní ochrana se zaměřuje zejména na děti,</a:t>
            </a:r>
          </a:p>
          <a:p>
            <a:pPr marL="0" indent="0">
              <a:buNone/>
            </a:pPr>
            <a:r>
              <a:rPr lang="cs-CZ" b="1" dirty="0"/>
              <a:t>a)</a:t>
            </a:r>
            <a:r>
              <a:rPr lang="cs-CZ" dirty="0"/>
              <a:t> jejichž rodiče</a:t>
            </a:r>
          </a:p>
          <a:p>
            <a:pPr marL="0" indent="0">
              <a:buNone/>
            </a:pPr>
            <a:r>
              <a:rPr lang="cs-CZ" b="1" dirty="0"/>
              <a:t>1.</a:t>
            </a:r>
            <a:r>
              <a:rPr lang="cs-CZ" dirty="0"/>
              <a:t> zemřeli,</a:t>
            </a:r>
          </a:p>
          <a:p>
            <a:pPr marL="0" indent="0">
              <a:buNone/>
            </a:pPr>
            <a:r>
              <a:rPr lang="cs-CZ" b="1" dirty="0"/>
              <a:t>2.</a:t>
            </a:r>
            <a:r>
              <a:rPr lang="cs-CZ" dirty="0"/>
              <a:t> neplní povinnosti plynoucí z rodičovské odpovědnosti, nebo</a:t>
            </a:r>
          </a:p>
          <a:p>
            <a:pPr marL="0" indent="0">
              <a:buNone/>
            </a:pPr>
            <a:endParaRPr lang="cs-CZ" dirty="0"/>
          </a:p>
          <a:p>
            <a:endParaRPr lang="cs-CZ" dirty="0"/>
          </a:p>
        </p:txBody>
      </p:sp>
    </p:spTree>
    <p:extLst>
      <p:ext uri="{BB962C8B-B14F-4D97-AF65-F5344CB8AC3E}">
        <p14:creationId xmlns:p14="http://schemas.microsoft.com/office/powerpoint/2010/main" val="40871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BD0EF2-2109-8D42-A6EC-F64941BA90C4}"/>
              </a:ext>
            </a:extLst>
          </p:cNvPr>
          <p:cNvSpPr>
            <a:spLocks noGrp="1"/>
          </p:cNvSpPr>
          <p:nvPr>
            <p:ph idx="1"/>
          </p:nvPr>
        </p:nvSpPr>
        <p:spPr>
          <a:xfrm>
            <a:off x="838200" y="204537"/>
            <a:ext cx="10515600" cy="6280484"/>
          </a:xfrm>
        </p:spPr>
        <p:txBody>
          <a:bodyPr>
            <a:normAutofit fontScale="70000" lnSpcReduction="20000"/>
          </a:bodyPr>
          <a:lstStyle/>
          <a:p>
            <a:pPr marL="0" indent="0">
              <a:buNone/>
            </a:pPr>
            <a:r>
              <a:rPr lang="cs-CZ" b="1" dirty="0"/>
              <a:t>3.</a:t>
            </a:r>
            <a:r>
              <a:rPr lang="cs-CZ" dirty="0"/>
              <a:t> nevykonávají nebo zneužívají práva plynoucí z rodičovské odpovědnosti;</a:t>
            </a:r>
          </a:p>
          <a:p>
            <a:pPr marL="0" indent="0">
              <a:buNone/>
            </a:pPr>
            <a:r>
              <a:rPr lang="cs-CZ" b="1" dirty="0"/>
              <a:t>b)</a:t>
            </a:r>
            <a:r>
              <a:rPr lang="cs-CZ" dirty="0"/>
              <a:t> které byly svěřeny do výchovy jiné osoby odpovědné za výchovu dítěte, pokud tato osoba neplní povinnosti plynoucí ze svěření dítěte do její výchovy;</a:t>
            </a:r>
          </a:p>
          <a:p>
            <a:pPr marL="0" indent="0">
              <a:buNone/>
            </a:pPr>
            <a:r>
              <a:rPr lang="cs-CZ" b="1" dirty="0"/>
              <a:t>c)</a:t>
            </a:r>
            <a:r>
              <a:rPr lang="cs-CZ" dirty="0"/>
              <a:t> které vedou zahálčivý nebo nemravný život spočívající zejména v tom, že zanedbávají školní docházku, nepracují, i když nemají dostatečný zdroj obživy, požívají alkohol nebo návykové látky, jsou ohroženy závislostí, živí se prostitucí, spáchaly trestný čin nebo, jde-li o děti mladší než patnáct let, spáchaly čin, který by jinak byl trestným činem, opakovaně nebo soustavně páchají přestupky podle zákona upravujícího přestupky nebo jinak ohrožují občanské soužití;</a:t>
            </a:r>
          </a:p>
          <a:p>
            <a:pPr marL="0" indent="0">
              <a:buNone/>
            </a:pPr>
            <a:r>
              <a:rPr lang="cs-CZ" b="1" dirty="0"/>
              <a:t>d)</a:t>
            </a:r>
            <a:r>
              <a:rPr lang="cs-CZ" dirty="0"/>
              <a:t> které se opakovaně dopouští útěků od rodičů nebo jiných fyzických nebo právnických osob odpovědných za výchovu dítěte;</a:t>
            </a:r>
          </a:p>
          <a:p>
            <a:pPr marL="0" indent="0">
              <a:buNone/>
            </a:pPr>
            <a:r>
              <a:rPr lang="cs-CZ" b="1" dirty="0"/>
              <a:t>e)</a:t>
            </a:r>
            <a:r>
              <a:rPr lang="cs-CZ" dirty="0"/>
              <a:t> na kterých byl spáchán trestný čin ohrožující život, zdraví, svobodu, jejich lidskou důstojnost, mravní vývoj nebo jmění, nebo je podezření ze spáchání takového činu;</a:t>
            </a:r>
          </a:p>
          <a:p>
            <a:pPr marL="0" indent="0">
              <a:buNone/>
            </a:pPr>
            <a:r>
              <a:rPr lang="cs-CZ" b="1" dirty="0"/>
              <a:t>f)</a:t>
            </a:r>
            <a:r>
              <a:rPr lang="cs-CZ" dirty="0"/>
              <a:t> které jsou na základě žádostí rodičů nebo jiných osob odpovědných za výchovu dítěte opakovaně umísťovány do zařízení zajišťujících nepřetržitou péči o děti nebo jejich umístění v takových zařízeních trvá déle než 6 měsíců;</a:t>
            </a:r>
          </a:p>
          <a:p>
            <a:pPr marL="0" indent="0">
              <a:buNone/>
            </a:pPr>
            <a:r>
              <a:rPr lang="cs-CZ" b="1" dirty="0"/>
              <a:t>g)</a:t>
            </a:r>
            <a:r>
              <a:rPr lang="cs-CZ" dirty="0"/>
              <a:t> které jsou ohrožovány násilím mezi rodiči nebo jinými osobami odpovědnými za výchovu dítěte, popřípadě násilím mezi dalšími fyzickými osobami;</a:t>
            </a:r>
          </a:p>
          <a:p>
            <a:pPr marL="0" indent="0">
              <a:buNone/>
            </a:pPr>
            <a:r>
              <a:rPr lang="cs-CZ" b="1" dirty="0"/>
              <a:t>h)</a:t>
            </a:r>
            <a:r>
              <a:rPr lang="cs-CZ" dirty="0"/>
              <a:t> které jsou žadateli o udělení mezinárodní ochrany, azylanty nebo osobami požívajícími doplňkové ochrany, a které se na území České republiky nacházejí bez doprovodu rodičů nebo jiných osob odpovědných za jejich výchovu;</a:t>
            </a:r>
          </a:p>
          <a:p>
            <a:pPr marL="0" indent="0">
              <a:buNone/>
            </a:pPr>
            <a:r>
              <a:rPr lang="cs-CZ" dirty="0"/>
              <a:t>pokud tyto skutečnosti trvají po takovou dobu nebo jsou takové intenzity, že nepříznivě ovlivňují vývoj dětí nebo jsou anebo mohou být příčinou nepříznivého vývoje dětí.</a:t>
            </a:r>
          </a:p>
          <a:p>
            <a:endParaRPr lang="cs-CZ" dirty="0"/>
          </a:p>
        </p:txBody>
      </p:sp>
    </p:spTree>
    <p:extLst>
      <p:ext uri="{BB962C8B-B14F-4D97-AF65-F5344CB8AC3E}">
        <p14:creationId xmlns:p14="http://schemas.microsoft.com/office/powerpoint/2010/main" val="137600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C43E6-C55E-A741-A914-A99A0E47C058}"/>
              </a:ext>
            </a:extLst>
          </p:cNvPr>
          <p:cNvSpPr>
            <a:spLocks noGrp="1"/>
          </p:cNvSpPr>
          <p:nvPr>
            <p:ph type="title"/>
          </p:nvPr>
        </p:nvSpPr>
        <p:spPr/>
        <p:txBody>
          <a:bodyPr/>
          <a:lstStyle/>
          <a:p>
            <a:r>
              <a:rPr lang="cs-CZ" dirty="0"/>
              <a:t>Zákon 108/2006Sb. O sociálních službách</a:t>
            </a:r>
          </a:p>
        </p:txBody>
      </p:sp>
      <p:sp>
        <p:nvSpPr>
          <p:cNvPr id="3" name="Zástupný obsah 2">
            <a:extLst>
              <a:ext uri="{FF2B5EF4-FFF2-40B4-BE49-F238E27FC236}">
                <a16:creationId xmlns:a16="http://schemas.microsoft.com/office/drawing/2014/main" id="{1F44525A-A2F8-CE4B-A702-C8F7E9081C31}"/>
              </a:ext>
            </a:extLst>
          </p:cNvPr>
          <p:cNvSpPr>
            <a:spLocks noGrp="1"/>
          </p:cNvSpPr>
          <p:nvPr>
            <p:ph idx="1"/>
          </p:nvPr>
        </p:nvSpPr>
        <p:spPr/>
        <p:txBody>
          <a:bodyPr>
            <a:normAutofit fontScale="77500" lnSpcReduction="20000"/>
          </a:bodyPr>
          <a:lstStyle/>
          <a:p>
            <a:r>
              <a:rPr lang="cs-CZ" b="1" dirty="0"/>
              <a:t>§ 1</a:t>
            </a:r>
          </a:p>
          <a:p>
            <a:pPr marL="0" indent="0">
              <a:buNone/>
            </a:pPr>
            <a:r>
              <a:rPr lang="cs-CZ" b="1" dirty="0"/>
              <a:t>(1)</a:t>
            </a:r>
            <a:r>
              <a:rPr lang="cs-CZ" dirty="0"/>
              <a:t> Tento zákon upravuje podmínky poskytování pomoci a podpory fyzickým osobám v nepříznivé sociální situaci (dále jen "osoba") prostřednictvím sociálních služeb a příspěvku na péči, podmínky pro vydání oprávnění k poskytování sociálních služeb, výkon veřejné správy v oblasti sociálních služeb, inspekci poskytování sociálních služeb a předpoklady pro výkon činnosti v sociálních službách.</a:t>
            </a:r>
          </a:p>
          <a:p>
            <a:r>
              <a:rPr lang="cs-CZ" b="1" dirty="0"/>
              <a:t>§ 3</a:t>
            </a:r>
          </a:p>
          <a:p>
            <a:pPr marL="0" indent="0">
              <a:buNone/>
            </a:pPr>
            <a:r>
              <a:rPr lang="cs-CZ" dirty="0"/>
              <a:t>Pro účely tohoto zákona se rozumí</a:t>
            </a:r>
          </a:p>
          <a:p>
            <a:pPr marL="0" indent="0">
              <a:buNone/>
            </a:pPr>
            <a:r>
              <a:rPr lang="cs-CZ" b="1" dirty="0"/>
              <a:t>a)</a:t>
            </a:r>
            <a:r>
              <a:rPr lang="cs-CZ" dirty="0"/>
              <a:t> sociální službou činnost nebo soubor činností podle tohoto zákona zajišťujících pomoc a podporu osobám za účelem sociálního začlenění nebo prevence sociálního vyloučení,</a:t>
            </a:r>
          </a:p>
          <a:p>
            <a:pPr marL="0" indent="0">
              <a:buNone/>
            </a:pPr>
            <a:r>
              <a:rPr lang="cs-CZ" b="1" dirty="0"/>
              <a:t>b)</a:t>
            </a:r>
            <a:r>
              <a:rPr lang="cs-CZ" dirty="0"/>
              <a:t> nepříznivou sociální situací oslabení nebo ztráta schopnosti z důvodu věku, nepříznivého zdravotního stavu, pro krizovou sociální situaci, životní návyky a způsob života vedoucí ke konfliktu se společností, sociálně znevýhodňující prostředí, ohrožení práv a zájmů trestnou činností jiné fyzické osoby nebo z jiných závažných důvodů řešit vzniklou situaci tak, aby toto řešení podporovalo sociální začlenění a ochranu před sociálním vyloučením,</a:t>
            </a:r>
          </a:p>
          <a:p>
            <a:endParaRPr lang="cs-CZ" dirty="0"/>
          </a:p>
        </p:txBody>
      </p:sp>
    </p:spTree>
    <p:extLst>
      <p:ext uri="{BB962C8B-B14F-4D97-AF65-F5344CB8AC3E}">
        <p14:creationId xmlns:p14="http://schemas.microsoft.com/office/powerpoint/2010/main" val="136808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6C6E8-DC3C-D9A0-7707-0E8752D3756B}"/>
              </a:ext>
            </a:extLst>
          </p:cNvPr>
          <p:cNvSpPr>
            <a:spLocks noGrp="1"/>
          </p:cNvSpPr>
          <p:nvPr>
            <p:ph type="title"/>
          </p:nvPr>
        </p:nvSpPr>
        <p:spPr/>
        <p:txBody>
          <a:bodyPr/>
          <a:lstStyle/>
          <a:p>
            <a:r>
              <a:rPr lang="cs-CZ" dirty="0"/>
              <a:t>Literatura </a:t>
            </a:r>
          </a:p>
        </p:txBody>
      </p:sp>
      <p:sp>
        <p:nvSpPr>
          <p:cNvPr id="3" name="Zástupný obsah 2">
            <a:extLst>
              <a:ext uri="{FF2B5EF4-FFF2-40B4-BE49-F238E27FC236}">
                <a16:creationId xmlns:a16="http://schemas.microsoft.com/office/drawing/2014/main" id="{1722DE94-1C14-4010-1D8A-E45B72054DD5}"/>
              </a:ext>
            </a:extLst>
          </p:cNvPr>
          <p:cNvSpPr>
            <a:spLocks noGrp="1"/>
          </p:cNvSpPr>
          <p:nvPr>
            <p:ph idx="1"/>
          </p:nvPr>
        </p:nvSpPr>
        <p:spPr/>
        <p:txBody>
          <a:bodyPr/>
          <a:lstStyle/>
          <a:p>
            <a:r>
              <a:rPr lang="cs-CZ" dirty="0">
                <a:hlinkClick r:id="rId2"/>
              </a:rPr>
              <a:t>https://www.wuw.pl/product-pol-17036-Child-protection-system-just-think-differently-Critical-analysis-of-selected-models-EBOOK.html</a:t>
            </a:r>
            <a:endParaRPr lang="cs-CZ" dirty="0"/>
          </a:p>
          <a:p>
            <a:endParaRPr lang="cs-CZ" dirty="0"/>
          </a:p>
          <a:p>
            <a:r>
              <a:rPr lang="cs-CZ" dirty="0">
                <a:hlinkClick r:id="rId3"/>
              </a:rPr>
              <a:t>https://www.slu.cz/fvp/cz/ecpublikace</a:t>
            </a:r>
            <a:r>
              <a:rPr lang="cs-CZ" dirty="0"/>
              <a:t>:</a:t>
            </a:r>
          </a:p>
          <a:p>
            <a:r>
              <a:rPr lang="cs-CZ" dirty="0"/>
              <a:t>Rodina s dítětem ohrožená ochodem …</a:t>
            </a:r>
          </a:p>
          <a:p>
            <a:r>
              <a:rPr lang="cs-CZ" dirty="0"/>
              <a:t>O čem se mlčí</a:t>
            </a:r>
          </a:p>
        </p:txBody>
      </p:sp>
    </p:spTree>
    <p:extLst>
      <p:ext uri="{BB962C8B-B14F-4D97-AF65-F5344CB8AC3E}">
        <p14:creationId xmlns:p14="http://schemas.microsoft.com/office/powerpoint/2010/main" val="208311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37A390-8F3D-C64F-827D-EC6435C269F4}"/>
              </a:ext>
            </a:extLst>
          </p:cNvPr>
          <p:cNvSpPr>
            <a:spLocks noGrp="1"/>
          </p:cNvSpPr>
          <p:nvPr>
            <p:ph type="title"/>
          </p:nvPr>
        </p:nvSpPr>
        <p:spPr/>
        <p:txBody>
          <a:bodyPr/>
          <a:lstStyle/>
          <a:p>
            <a:r>
              <a:rPr lang="cs-CZ" dirty="0"/>
              <a:t>Reflektující týmy</a:t>
            </a:r>
          </a:p>
        </p:txBody>
      </p:sp>
      <p:sp>
        <p:nvSpPr>
          <p:cNvPr id="3" name="Zástupný obsah 2">
            <a:extLst>
              <a:ext uri="{FF2B5EF4-FFF2-40B4-BE49-F238E27FC236}">
                <a16:creationId xmlns:a16="http://schemas.microsoft.com/office/drawing/2014/main" id="{261DE0C8-C792-524A-916E-C1F2CE73D2F3}"/>
              </a:ext>
            </a:extLst>
          </p:cNvPr>
          <p:cNvSpPr>
            <a:spLocks noGrp="1"/>
          </p:cNvSpPr>
          <p:nvPr>
            <p:ph idx="1"/>
          </p:nvPr>
        </p:nvSpPr>
        <p:spPr/>
        <p:txBody>
          <a:bodyPr/>
          <a:lstStyle/>
          <a:p>
            <a:r>
              <a:rPr lang="cs-CZ" dirty="0"/>
              <a:t>Právo na rodičovství</a:t>
            </a:r>
          </a:p>
          <a:p>
            <a:r>
              <a:rPr lang="cs-CZ" dirty="0"/>
              <a:t>Právo na dětství</a:t>
            </a:r>
          </a:p>
          <a:p>
            <a:r>
              <a:rPr lang="cs-CZ" dirty="0"/>
              <a:t>Co je rodina</a:t>
            </a:r>
          </a:p>
          <a:p>
            <a:r>
              <a:rPr lang="cs-CZ" dirty="0"/>
              <a:t>V jakých konstelacích se může dítě ocitnout</a:t>
            </a:r>
          </a:p>
          <a:p>
            <a:endParaRPr lang="cs-CZ" dirty="0"/>
          </a:p>
          <a:p>
            <a:r>
              <a:rPr lang="cs-CZ" dirty="0"/>
              <a:t>Co je funkční rodina</a:t>
            </a:r>
          </a:p>
        </p:txBody>
      </p:sp>
    </p:spTree>
    <p:extLst>
      <p:ext uri="{BB962C8B-B14F-4D97-AF65-F5344CB8AC3E}">
        <p14:creationId xmlns:p14="http://schemas.microsoft.com/office/powerpoint/2010/main" val="426110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C7CF1-B442-654D-AD2B-4901460CB92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0112763-C1AC-7149-B500-40112EECDED0}"/>
              </a:ext>
            </a:extLst>
          </p:cNvPr>
          <p:cNvSpPr>
            <a:spLocks noGrp="1"/>
          </p:cNvSpPr>
          <p:nvPr>
            <p:ph idx="1"/>
          </p:nvPr>
        </p:nvSpPr>
        <p:spPr/>
        <p:txBody>
          <a:bodyPr/>
          <a:lstStyle/>
          <a:p>
            <a:r>
              <a:rPr lang="cs-CZ" dirty="0"/>
              <a:t>Funkce rodiny</a:t>
            </a:r>
          </a:p>
          <a:p>
            <a:r>
              <a:rPr lang="cs-CZ" dirty="0"/>
              <a:t>Dětské potřeby</a:t>
            </a:r>
          </a:p>
          <a:p>
            <a:r>
              <a:rPr lang="cs-CZ" dirty="0"/>
              <a:t>Trauma</a:t>
            </a:r>
          </a:p>
          <a:p>
            <a:endParaRPr lang="cs-CZ" dirty="0"/>
          </a:p>
          <a:p>
            <a:r>
              <a:rPr lang="cs-CZ" dirty="0"/>
              <a:t>I pomoc je traumatem</a:t>
            </a:r>
          </a:p>
        </p:txBody>
      </p:sp>
    </p:spTree>
    <p:extLst>
      <p:ext uri="{BB962C8B-B14F-4D97-AF65-F5344CB8AC3E}">
        <p14:creationId xmlns:p14="http://schemas.microsoft.com/office/powerpoint/2010/main" val="11083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6FB1B0-C6B7-4F76-A605-FD970E0DB4C8}"/>
              </a:ext>
            </a:extLst>
          </p:cNvPr>
          <p:cNvSpPr>
            <a:spLocks noGrp="1"/>
          </p:cNvSpPr>
          <p:nvPr>
            <p:ph type="ctrTitle"/>
          </p:nvPr>
        </p:nvSpPr>
        <p:spPr/>
        <p:txBody>
          <a:bodyPr/>
          <a:lstStyle/>
          <a:p>
            <a:r>
              <a:rPr lang="cs-CZ" dirty="0"/>
              <a:t>Rodina a dětské potřeby</a:t>
            </a:r>
          </a:p>
        </p:txBody>
      </p:sp>
      <p:sp>
        <p:nvSpPr>
          <p:cNvPr id="3" name="Podnadpis 2">
            <a:extLst>
              <a:ext uri="{FF2B5EF4-FFF2-40B4-BE49-F238E27FC236}">
                <a16:creationId xmlns:a16="http://schemas.microsoft.com/office/drawing/2014/main" id="{A56C255D-6407-4B7F-9444-81200077E0A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79972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t>Formy a projevy syndromu CAN</a:t>
            </a:r>
          </a:p>
        </p:txBody>
      </p:sp>
      <p:graphicFrame>
        <p:nvGraphicFramePr>
          <p:cNvPr id="4" name="Zástupný symbol pro obsah 3"/>
          <p:cNvGraphicFramePr>
            <a:graphicFrameLocks noGrp="1"/>
          </p:cNvGraphicFramePr>
          <p:nvPr>
            <p:ph idx="1"/>
          </p:nvPr>
        </p:nvGraphicFramePr>
        <p:xfrm>
          <a:off x="1703513" y="1600201"/>
          <a:ext cx="8507289" cy="3340969"/>
        </p:xfrm>
        <a:graphic>
          <a:graphicData uri="http://schemas.openxmlformats.org/drawingml/2006/table">
            <a:tbl>
              <a:tblPr/>
              <a:tblGrid>
                <a:gridCol w="2835763">
                  <a:extLst>
                    <a:ext uri="{9D8B030D-6E8A-4147-A177-3AD203B41FA5}">
                      <a16:colId xmlns:a16="http://schemas.microsoft.com/office/drawing/2014/main" val="20000"/>
                    </a:ext>
                  </a:extLst>
                </a:gridCol>
                <a:gridCol w="2835763">
                  <a:extLst>
                    <a:ext uri="{9D8B030D-6E8A-4147-A177-3AD203B41FA5}">
                      <a16:colId xmlns:a16="http://schemas.microsoft.com/office/drawing/2014/main" val="20001"/>
                    </a:ext>
                  </a:extLst>
                </a:gridCol>
                <a:gridCol w="2835763">
                  <a:extLst>
                    <a:ext uri="{9D8B030D-6E8A-4147-A177-3AD203B41FA5}">
                      <a16:colId xmlns:a16="http://schemas.microsoft.com/office/drawing/2014/main" val="20002"/>
                    </a:ext>
                  </a:extLst>
                </a:gridCol>
              </a:tblGrid>
              <a:tr h="41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aktivní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pasívní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Tělesné týrání, zneužívání a zanedbávání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Tržné, zhmožděné rány a poranění, bití, zlomeniny, krvácení, dušení, otrávení, smrt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Neprospívání, vyhladovění, nedostatky v bydlení, ošacení, nedostatek ve zdravotní a výchovné péči</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379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dirty="0">
                          <a:ln>
                            <a:noFill/>
                          </a:ln>
                          <a:solidFill>
                            <a:srgbClr val="000000"/>
                          </a:solidFill>
                          <a:effectLst/>
                          <a:latin typeface="Times New Roman" pitchFamily="18" charset="0"/>
                          <a:cs typeface="Times New Roman" pitchFamily="18" charset="0"/>
                        </a:rPr>
                        <a:t>Duševní a citové týrání, zneužívání a zanedbávání</a:t>
                      </a: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Nadávky, ponižování, strašení, stres, šikana, agrese</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Přehnané nároky na dítě</a:t>
                      </a:r>
                      <a:endParaRPr kumimoji="0" lang="cs-CZ" sz="1100" b="0" i="0" u="none" strike="noStrike" cap="none" normalizeH="0" baseline="0">
                        <a:ln>
                          <a:noFill/>
                        </a:ln>
                        <a:solidFill>
                          <a:srgbClr val="000000"/>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Nedostatek podnětů, zanedbanost duševní i citová</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zneužívání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hry, pohlavní zneužití, ohmatávání, manipulace v oblasti erotogenních zón, znásilnění, incest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Exhibice, video, foto, audiopornografie, zahrnutí dětí do sexuálních aktivit dospělých</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Zvláštní formy</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Münchhansenův syndrom v zastoupení, systémové týrání a zneužívání, rituální týrání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104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B13A44-72F5-40FE-A36F-E0F0F080A197}"/>
              </a:ext>
            </a:extLst>
          </p:cNvPr>
          <p:cNvSpPr>
            <a:spLocks noGrp="1"/>
          </p:cNvSpPr>
          <p:nvPr>
            <p:ph type="title"/>
          </p:nvPr>
        </p:nvSpPr>
        <p:spPr/>
        <p:txBody>
          <a:bodyPr/>
          <a:lstStyle/>
          <a:p>
            <a:r>
              <a:rPr lang="cs-CZ" dirty="0"/>
              <a:t>Trauma </a:t>
            </a:r>
          </a:p>
        </p:txBody>
      </p:sp>
      <p:sp>
        <p:nvSpPr>
          <p:cNvPr id="3" name="Zástupný obsah 2">
            <a:extLst>
              <a:ext uri="{FF2B5EF4-FFF2-40B4-BE49-F238E27FC236}">
                <a16:creationId xmlns:a16="http://schemas.microsoft.com/office/drawing/2014/main" id="{39085C6E-8AC8-4DB7-814C-BCA1BD1A13AB}"/>
              </a:ext>
            </a:extLst>
          </p:cNvPr>
          <p:cNvSpPr>
            <a:spLocks noGrp="1"/>
          </p:cNvSpPr>
          <p:nvPr>
            <p:ph idx="1"/>
          </p:nvPr>
        </p:nvSpPr>
        <p:spPr/>
        <p:txBody>
          <a:bodyPr/>
          <a:lstStyle/>
          <a:p>
            <a:pPr algn="l"/>
            <a:r>
              <a:rPr lang="cs-CZ" b="1" i="0" dirty="0">
                <a:effectLst/>
                <a:latin typeface="Arial" panose="020B0604020202020204" pitchFamily="34" charset="0"/>
              </a:rPr>
              <a:t>Psychické</a:t>
            </a:r>
            <a:r>
              <a:rPr lang="cs-CZ" b="0" i="0" dirty="0">
                <a:effectLst/>
                <a:latin typeface="Arial" panose="020B0604020202020204" pitchFamily="34" charset="0"/>
              </a:rPr>
              <a:t> (nebo též </a:t>
            </a:r>
            <a:r>
              <a:rPr lang="cs-CZ" b="1" i="0" dirty="0">
                <a:effectLst/>
                <a:latin typeface="Arial" panose="020B0604020202020204" pitchFamily="34" charset="0"/>
              </a:rPr>
              <a:t>duševní</a:t>
            </a:r>
            <a:r>
              <a:rPr lang="cs-CZ" b="0" i="0" dirty="0">
                <a:effectLst/>
                <a:latin typeface="Arial" panose="020B0604020202020204" pitchFamily="34" charset="0"/>
              </a:rPr>
              <a:t>) </a:t>
            </a:r>
            <a:r>
              <a:rPr lang="cs-CZ" b="1" i="0" dirty="0">
                <a:effectLst/>
                <a:latin typeface="Arial" panose="020B0604020202020204" pitchFamily="34" charset="0"/>
              </a:rPr>
              <a:t>trauma</a:t>
            </a:r>
            <a:r>
              <a:rPr lang="cs-CZ" b="0" i="0" dirty="0">
                <a:effectLst/>
                <a:latin typeface="Arial" panose="020B0604020202020204" pitchFamily="34" charset="0"/>
              </a:rPr>
              <a:t> je psychické zranění, duševní stav člověka, ke kterému dochází v důsledku traumatické (traumatizující) události, jakou může být těžký úraz, </a:t>
            </a:r>
            <a:r>
              <a:rPr lang="cs-CZ" dirty="0">
                <a:latin typeface="Arial" panose="020B0604020202020204" pitchFamily="34" charset="0"/>
              </a:rPr>
              <a:t>úmrtí</a:t>
            </a:r>
            <a:r>
              <a:rPr lang="cs-CZ" b="0" i="0" dirty="0">
                <a:effectLst/>
                <a:latin typeface="Arial" panose="020B0604020202020204" pitchFamily="34" charset="0"/>
              </a:rPr>
              <a:t> v rodině, </a:t>
            </a:r>
            <a:r>
              <a:rPr lang="cs-CZ" dirty="0">
                <a:latin typeface="Arial" panose="020B0604020202020204" pitchFamily="34" charset="0"/>
              </a:rPr>
              <a:t>znásilnění</a:t>
            </a:r>
            <a:r>
              <a:rPr lang="cs-CZ" b="0" i="0" dirty="0">
                <a:effectLst/>
                <a:latin typeface="Arial" panose="020B0604020202020204" pitchFamily="34" charset="0"/>
              </a:rPr>
              <a:t>, </a:t>
            </a:r>
            <a:r>
              <a:rPr lang="cs-CZ" dirty="0">
                <a:latin typeface="Arial" panose="020B0604020202020204" pitchFamily="34" charset="0"/>
              </a:rPr>
              <a:t>šikana</a:t>
            </a:r>
            <a:r>
              <a:rPr lang="cs-CZ" b="0" i="0" dirty="0">
                <a:effectLst/>
                <a:latin typeface="Arial" panose="020B0604020202020204" pitchFamily="34" charset="0"/>
              </a:rPr>
              <a:t> apod.</a:t>
            </a:r>
          </a:p>
          <a:p>
            <a:pPr algn="l"/>
            <a:r>
              <a:rPr lang="cs-CZ" b="0" i="0" dirty="0">
                <a:effectLst/>
                <a:latin typeface="Arial" panose="020B0604020202020204" pitchFamily="34" charset="0"/>
              </a:rPr>
              <a:t>Traumatem se rozumí zážitek, který ve velké míře porušuje duševní rovnováhu. </a:t>
            </a:r>
          </a:p>
          <a:p>
            <a:pPr algn="l"/>
            <a:r>
              <a:rPr lang="cs-CZ" b="0" i="0" dirty="0">
                <a:effectLst/>
                <a:latin typeface="Arial" panose="020B0604020202020204" pitchFamily="34" charset="0"/>
              </a:rPr>
              <a:t>Třebaže se </a:t>
            </a:r>
            <a:r>
              <a:rPr lang="cs-CZ" dirty="0">
                <a:latin typeface="Arial" panose="020B0604020202020204" pitchFamily="34" charset="0"/>
              </a:rPr>
              <a:t>podvědomí</a:t>
            </a:r>
            <a:r>
              <a:rPr lang="cs-CZ" b="0" i="0" dirty="0">
                <a:effectLst/>
                <a:latin typeface="Arial" panose="020B0604020202020204" pitchFamily="34" charset="0"/>
              </a:rPr>
              <a:t> brání tím, že potlačuje vzpomínky na takový bolestivý zážitek, trauma ovlivňuje život v podobě </a:t>
            </a:r>
            <a:r>
              <a:rPr lang="cs-CZ" dirty="0">
                <a:latin typeface="Arial" panose="020B0604020202020204" pitchFamily="34" charset="0"/>
              </a:rPr>
              <a:t>neuróz</a:t>
            </a:r>
            <a:r>
              <a:rPr lang="cs-CZ" b="0" i="0" dirty="0">
                <a:effectLst/>
                <a:latin typeface="Arial" panose="020B0604020202020204" pitchFamily="34" charset="0"/>
              </a:rPr>
              <a:t> a </a:t>
            </a:r>
            <a:r>
              <a:rPr lang="cs-CZ" dirty="0">
                <a:latin typeface="Arial" panose="020B0604020202020204" pitchFamily="34" charset="0"/>
              </a:rPr>
              <a:t>psychóz</a:t>
            </a:r>
            <a:r>
              <a:rPr lang="cs-CZ" b="0" i="0" dirty="0">
                <a:effectLst/>
                <a:latin typeface="Arial" panose="020B0604020202020204" pitchFamily="34" charset="0"/>
              </a:rPr>
              <a:t>.</a:t>
            </a:r>
          </a:p>
          <a:p>
            <a:endParaRPr lang="cs-CZ" dirty="0"/>
          </a:p>
        </p:txBody>
      </p:sp>
    </p:spTree>
    <p:extLst>
      <p:ext uri="{BB962C8B-B14F-4D97-AF65-F5344CB8AC3E}">
        <p14:creationId xmlns:p14="http://schemas.microsoft.com/office/powerpoint/2010/main" val="298535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1B3615-02B3-4727-8B06-4E49A867454A}"/>
              </a:ext>
            </a:extLst>
          </p:cNvPr>
          <p:cNvSpPr>
            <a:spLocks noGrp="1"/>
          </p:cNvSpPr>
          <p:nvPr>
            <p:ph type="title"/>
          </p:nvPr>
        </p:nvSpPr>
        <p:spPr/>
        <p:txBody>
          <a:bodyPr/>
          <a:lstStyle/>
          <a:p>
            <a:r>
              <a:rPr lang="cs-CZ" dirty="0"/>
              <a:t>Funkce rodiny</a:t>
            </a:r>
          </a:p>
        </p:txBody>
      </p:sp>
      <p:sp>
        <p:nvSpPr>
          <p:cNvPr id="3" name="Zástupný obsah 2">
            <a:extLst>
              <a:ext uri="{FF2B5EF4-FFF2-40B4-BE49-F238E27FC236}">
                <a16:creationId xmlns:a16="http://schemas.microsoft.com/office/drawing/2014/main" id="{91A49B8E-A881-4669-865B-4001E5FFA171}"/>
              </a:ext>
            </a:extLst>
          </p:cNvPr>
          <p:cNvSpPr>
            <a:spLocks noGrp="1"/>
          </p:cNvSpPr>
          <p:nvPr>
            <p:ph idx="1"/>
          </p:nvPr>
        </p:nvSpPr>
        <p:spPr/>
        <p:txBody>
          <a:bodyPr/>
          <a:lstStyle/>
          <a:p>
            <a:r>
              <a:rPr lang="cs-CZ" sz="1800" dirty="0">
                <a:effectLst/>
                <a:latin typeface="Times New Roman" panose="02020603050405020304" pitchFamily="18" charset="0"/>
                <a:ea typeface="Arial Unicode MS"/>
              </a:rPr>
              <a:t>Co je na základních funkcí rodiny zajímavé je vzájemná závislost mezi rodičem, rodinou a dítětem. Rodina vedená rodiči ve svých funkcích silně ovlivňuje dítě a jeho vývoj. Je zde však nutné si uvědomit i zpětnou interakci – dítě svým způsobem zpracovávaní informací, emocí a všeho ostatního co se jej snaží dospělí naučit, ovlivňuje zpětně chod rodiny a rodiče. </a:t>
            </a:r>
            <a:r>
              <a:rPr lang="cs-CZ" sz="1800" dirty="0">
                <a:effectLst/>
                <a:latin typeface="Times New Roman" panose="02020603050405020304" pitchFamily="18" charset="0"/>
                <a:ea typeface="Calibri" panose="020F0502020204030204" pitchFamily="34" charset="0"/>
              </a:rPr>
              <a:t>	</a:t>
            </a:r>
            <a:r>
              <a:rPr lang="cs-CZ" sz="1800" dirty="0">
                <a:effectLst/>
                <a:latin typeface="Times New Roman" panose="02020603050405020304" pitchFamily="18" charset="0"/>
                <a:ea typeface="Arial Unicode MS"/>
              </a:rPr>
              <a:t>Na tomto místě je vhodné si uvědomit, že nejen rodiče vychovávají a vedou dítě, ale i dítě vychovává (mění, dává jim příležitost k rozvoji) a vede rodiče. </a:t>
            </a:r>
            <a:r>
              <a:rPr lang="cs-CZ" sz="1800" dirty="0">
                <a:effectLst/>
                <a:latin typeface="Times New Roman" panose="02020603050405020304" pitchFamily="18" charset="0"/>
                <a:ea typeface="Arial Unicode MS"/>
                <a:cs typeface="Arial Unicode MS"/>
              </a:rPr>
              <a:t>Funkce rodiny vychází z </a:t>
            </a:r>
            <a:r>
              <a:rPr lang="cs-CZ" sz="1800" dirty="0" err="1">
                <a:effectLst/>
                <a:latin typeface="Times New Roman" panose="02020603050405020304" pitchFamily="18" charset="0"/>
                <a:ea typeface="Arial Unicode MS"/>
                <a:cs typeface="Arial Unicode MS"/>
              </a:rPr>
              <a:t>rodičovsk</a:t>
            </a:r>
            <a:r>
              <a:rPr lang="fr-FR" sz="1800" dirty="0">
                <a:effectLst/>
                <a:latin typeface="Times New Roman" panose="02020603050405020304" pitchFamily="18" charset="0"/>
                <a:ea typeface="Arial Unicode MS"/>
                <a:cs typeface="Arial Unicode MS"/>
              </a:rPr>
              <a:t>é </a:t>
            </a:r>
            <a:r>
              <a:rPr lang="cs-CZ" sz="1800" dirty="0">
                <a:effectLst/>
                <a:latin typeface="Times New Roman" panose="02020603050405020304" pitchFamily="18" charset="0"/>
                <a:ea typeface="Arial Unicode MS"/>
                <a:cs typeface="Arial Unicode MS"/>
              </a:rPr>
              <a:t>odpovědnosti, kterou např. popisuje </a:t>
            </a:r>
            <a:r>
              <a:rPr lang="cs-CZ" sz="1800" dirty="0" err="1">
                <a:effectLst/>
                <a:latin typeface="Times New Roman" panose="02020603050405020304" pitchFamily="18" charset="0"/>
                <a:ea typeface="Arial Unicode MS"/>
                <a:cs typeface="Arial Unicode MS"/>
              </a:rPr>
              <a:t>obč</a:t>
            </a:r>
            <a:r>
              <a:rPr lang="da-DK" sz="1800" dirty="0">
                <a:effectLst/>
                <a:latin typeface="Times New Roman" panose="02020603050405020304" pitchFamily="18" charset="0"/>
                <a:ea typeface="Arial Unicode MS"/>
                <a:cs typeface="Arial Unicode MS"/>
              </a:rPr>
              <a:t>ansk</a:t>
            </a:r>
            <a:r>
              <a:rPr lang="cs-CZ" sz="1800" dirty="0">
                <a:effectLst/>
                <a:latin typeface="Times New Roman" panose="02020603050405020304" pitchFamily="18" charset="0"/>
                <a:ea typeface="Arial Unicode MS"/>
                <a:cs typeface="Arial Unicode MS"/>
              </a:rPr>
              <a:t>ý zákoník následovně: </a:t>
            </a:r>
            <a:r>
              <a:rPr lang="cs-CZ" sz="1800" u="none" strike="noStrike" dirty="0">
                <a:solidFill>
                  <a:srgbClr val="0000FF"/>
                </a:solidFill>
                <a:effectLst/>
                <a:uFill>
                  <a:solidFill>
                    <a:srgbClr val="0000FF"/>
                  </a:solidFill>
                </a:uFill>
                <a:latin typeface="Times New Roman" panose="02020603050405020304" pitchFamily="18" charset="0"/>
                <a:ea typeface="Arial Unicode MS"/>
                <a:cs typeface="Arial Unicode MS"/>
                <a:hlinkClick r:id="rId2"/>
              </a:rPr>
              <a:t>§ </a:t>
            </a:r>
            <a:r>
              <a:rPr lang="ru-RU" sz="1800" u="none" strike="noStrike" dirty="0">
                <a:solidFill>
                  <a:srgbClr val="0000FF"/>
                </a:solidFill>
                <a:effectLst/>
                <a:uFill>
                  <a:solidFill>
                    <a:srgbClr val="0000FF"/>
                  </a:solidFill>
                </a:uFill>
                <a:latin typeface="Times New Roman" panose="02020603050405020304" pitchFamily="18" charset="0"/>
                <a:ea typeface="Arial Unicode MS"/>
                <a:cs typeface="Arial Unicode MS"/>
                <a:hlinkClick r:id="rId2"/>
              </a:rPr>
              <a:t>858</a:t>
            </a:r>
            <a:r>
              <a:rPr lang="cs-CZ" sz="1800" dirty="0">
                <a:effectLst/>
                <a:latin typeface="Times New Roman" panose="02020603050405020304" pitchFamily="18" charset="0"/>
                <a:ea typeface="Arial Unicode MS"/>
                <a:cs typeface="Arial Unicode MS"/>
              </a:rPr>
              <a:t>; Rodičovská odpovědnost zahrnuje povinnosti a práva rodičů, která spočívají v </a:t>
            </a:r>
            <a:r>
              <a:rPr lang="cs-CZ" sz="1800" dirty="0" err="1">
                <a:effectLst/>
                <a:latin typeface="Times New Roman" panose="02020603050405020304" pitchFamily="18" charset="0"/>
                <a:ea typeface="Arial Unicode MS"/>
                <a:cs typeface="Arial Unicode MS"/>
              </a:rPr>
              <a:t>péč</a:t>
            </a:r>
            <a:r>
              <a:rPr lang="pt-PT" sz="1800" dirty="0">
                <a:effectLst/>
                <a:latin typeface="Times New Roman" panose="02020603050405020304" pitchFamily="18" charset="0"/>
                <a:ea typeface="Arial Unicode MS"/>
                <a:cs typeface="Arial Unicode MS"/>
              </a:rPr>
              <a:t>i o d</a:t>
            </a:r>
            <a:r>
              <a:rPr lang="cs-CZ" sz="1800" dirty="0" err="1">
                <a:effectLst/>
                <a:latin typeface="Times New Roman" panose="02020603050405020304" pitchFamily="18" charset="0"/>
                <a:ea typeface="Arial Unicode MS"/>
                <a:cs typeface="Arial Unicode MS"/>
              </a:rPr>
              <a:t>ítě</a:t>
            </a:r>
            <a:r>
              <a:rPr lang="cs-CZ" sz="1800" dirty="0">
                <a:effectLst/>
                <a:latin typeface="Times New Roman" panose="02020603050405020304" pitchFamily="18" charset="0"/>
                <a:ea typeface="Arial Unicode MS"/>
                <a:cs typeface="Arial Unicode MS"/>
              </a:rPr>
              <a:t>, zahrnující </a:t>
            </a:r>
            <a:r>
              <a:rPr lang="cs-CZ" sz="1800" dirty="0" err="1">
                <a:effectLst/>
                <a:latin typeface="Times New Roman" panose="02020603050405020304" pitchFamily="18" charset="0"/>
                <a:ea typeface="Arial Unicode MS"/>
                <a:cs typeface="Arial Unicode MS"/>
              </a:rPr>
              <a:t>zejm</a:t>
            </a:r>
            <a:r>
              <a:rPr lang="fr-FR" sz="1800" dirty="0">
                <a:effectLst/>
                <a:latin typeface="Times New Roman" panose="02020603050405020304" pitchFamily="18" charset="0"/>
                <a:ea typeface="Arial Unicode MS"/>
                <a:cs typeface="Arial Unicode MS"/>
              </a:rPr>
              <a:t>é</a:t>
            </a:r>
            <a:r>
              <a:rPr lang="cs-CZ" sz="1800" dirty="0">
                <a:effectLst/>
                <a:latin typeface="Times New Roman" panose="02020603050405020304" pitchFamily="18" charset="0"/>
                <a:ea typeface="Arial Unicode MS"/>
                <a:cs typeface="Arial Unicode MS"/>
              </a:rPr>
              <a:t>na péči o jeho zdraví, jeho tělesný, citový, rozumový a mravní vývoj, v ochraně dítěte, v udržování osobního styku s dítětem, v zajišťování jeho výchovy a vzdělání, v určení místa jeho bydliště, v jeho zastupování a spravování jeho jmění; vzniká </a:t>
            </a:r>
            <a:r>
              <a:rPr lang="de-DE" sz="1800" dirty="0" err="1">
                <a:effectLst/>
                <a:latin typeface="Times New Roman" panose="02020603050405020304" pitchFamily="18" charset="0"/>
                <a:ea typeface="Arial Unicode MS"/>
                <a:cs typeface="Arial Unicode MS"/>
              </a:rPr>
              <a:t>narozen</a:t>
            </a:r>
            <a:r>
              <a:rPr lang="cs-CZ" sz="1800" dirty="0" err="1">
                <a:effectLst/>
                <a:latin typeface="Times New Roman" panose="02020603050405020304" pitchFamily="18" charset="0"/>
                <a:ea typeface="Arial Unicode MS"/>
                <a:cs typeface="Arial Unicode MS"/>
              </a:rPr>
              <a:t>ím</a:t>
            </a:r>
            <a:r>
              <a:rPr lang="cs-CZ" sz="1800" dirty="0">
                <a:effectLst/>
                <a:latin typeface="Times New Roman" panose="02020603050405020304" pitchFamily="18" charset="0"/>
                <a:ea typeface="Arial Unicode MS"/>
                <a:cs typeface="Arial Unicode MS"/>
              </a:rPr>
              <a:t> dítěte a zaniká, jakmile dítě nabude pln</a:t>
            </a:r>
            <a:r>
              <a:rPr lang="fr-FR" sz="1800" dirty="0">
                <a:effectLst/>
                <a:latin typeface="Times New Roman" panose="02020603050405020304" pitchFamily="18" charset="0"/>
                <a:ea typeface="Arial Unicode MS"/>
                <a:cs typeface="Arial Unicode MS"/>
              </a:rPr>
              <a:t>é </a:t>
            </a:r>
            <a:r>
              <a:rPr lang="cs-CZ" sz="1800" dirty="0">
                <a:effectLst/>
                <a:latin typeface="Times New Roman" panose="02020603050405020304" pitchFamily="18" charset="0"/>
                <a:ea typeface="Arial Unicode MS"/>
                <a:cs typeface="Arial Unicode MS"/>
              </a:rPr>
              <a:t>sv</a:t>
            </a:r>
            <a:r>
              <a:rPr lang="fr-FR" sz="1800" dirty="0">
                <a:effectLst/>
                <a:latin typeface="Times New Roman" panose="02020603050405020304" pitchFamily="18" charset="0"/>
                <a:ea typeface="Arial Unicode MS"/>
                <a:cs typeface="Arial Unicode MS"/>
              </a:rPr>
              <a:t>é</a:t>
            </a:r>
            <a:r>
              <a:rPr lang="cs-CZ" sz="1800" dirty="0">
                <a:effectLst/>
                <a:latin typeface="Times New Roman" panose="02020603050405020304" pitchFamily="18" charset="0"/>
                <a:ea typeface="Arial Unicode MS"/>
                <a:cs typeface="Arial Unicode MS"/>
              </a:rPr>
              <a:t>právnosti. Trvání a rozsah </a:t>
            </a:r>
            <a:r>
              <a:rPr lang="cs-CZ" sz="1800" dirty="0" err="1">
                <a:effectLst/>
                <a:latin typeface="Times New Roman" panose="02020603050405020304" pitchFamily="18" charset="0"/>
                <a:ea typeface="Arial Unicode MS"/>
                <a:cs typeface="Arial Unicode MS"/>
              </a:rPr>
              <a:t>rodičovsk</a:t>
            </a:r>
            <a:r>
              <a:rPr lang="fr-FR" sz="1800" dirty="0">
                <a:effectLst/>
                <a:latin typeface="Times New Roman" panose="02020603050405020304" pitchFamily="18" charset="0"/>
                <a:ea typeface="Arial Unicode MS"/>
                <a:cs typeface="Arial Unicode MS"/>
              </a:rPr>
              <a:t>é </a:t>
            </a:r>
            <a:r>
              <a:rPr lang="cs-CZ" sz="1800" dirty="0">
                <a:effectLst/>
                <a:latin typeface="Times New Roman" panose="02020603050405020304" pitchFamily="18" charset="0"/>
                <a:ea typeface="Arial Unicode MS"/>
                <a:cs typeface="Arial Unicode MS"/>
              </a:rPr>
              <a:t>odpovědnosti může změnit jen soud.</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5248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73AB2-774C-4FC4-B65E-9887468C91B2}"/>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Funkce reprodukční</a:t>
            </a:r>
            <a:endParaRPr lang="cs-CZ" dirty="0"/>
          </a:p>
        </p:txBody>
      </p:sp>
      <p:sp>
        <p:nvSpPr>
          <p:cNvPr id="3" name="Zástupný obsah 2">
            <a:extLst>
              <a:ext uri="{FF2B5EF4-FFF2-40B4-BE49-F238E27FC236}">
                <a16:creationId xmlns:a16="http://schemas.microsoft.com/office/drawing/2014/main" id="{624A9282-3650-413A-950A-1E67C9E6694C}"/>
              </a:ext>
            </a:extLst>
          </p:cNvPr>
          <p:cNvSpPr>
            <a:spLocks noGrp="1"/>
          </p:cNvSpPr>
          <p:nvPr>
            <p:ph idx="1"/>
          </p:nvPr>
        </p:nvSpPr>
        <p:spPr/>
        <p:txBody>
          <a:bodyPr>
            <a:norm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Ještě do nedávna byla rodina místem, ve kterém a do kterého se rodilo dítě. Bylo společensky normální, že dítě se rodí sezdaným partnerům. </a:t>
            </a:r>
            <a:r>
              <a:rPr lang="cs-CZ" sz="1800" dirty="0" err="1">
                <a:effectLst/>
                <a:latin typeface="Times New Roman" panose="02020603050405020304" pitchFamily="18" charset="0"/>
                <a:ea typeface="Arial Unicode MS"/>
                <a:cs typeface="Times New Roman" panose="02020603050405020304" pitchFamily="18" charset="0"/>
              </a:rPr>
              <a:t>Zpravdila</a:t>
            </a:r>
            <a:r>
              <a:rPr lang="cs-CZ" sz="1800" dirty="0">
                <a:effectLst/>
                <a:latin typeface="Times New Roman" panose="02020603050405020304" pitchFamily="18" charset="0"/>
                <a:ea typeface="Arial Unicode MS"/>
                <a:cs typeface="Times New Roman" panose="02020603050405020304" pitchFamily="18" charset="0"/>
              </a:rPr>
              <a:t> se taky dítě rodilo v biologicky nejpřijatelnější dobu – tedy mezi 20 a 30 rokem života ženy a muže.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Arial Unicode MS"/>
                <a:cs typeface="Times New Roman" panose="02020603050405020304" pitchFamily="18" charset="0"/>
              </a:rPr>
              <a:t>Toto již dnes neplatí. Cílem je spotřeba a to na všech úrovních. Dítě – a tím založení rodiny – se odkládá „na potom“. V prvním období se </a:t>
            </a:r>
            <a:r>
              <a:rPr lang="cs-CZ" sz="1800" dirty="0" err="1">
                <a:effectLst/>
                <a:latin typeface="Times New Roman" panose="02020603050405020304" pitchFamily="18" charset="0"/>
                <a:ea typeface="Arial Unicode MS"/>
                <a:cs typeface="Times New Roman" panose="02020603050405020304" pitchFamily="18" charset="0"/>
              </a:rPr>
              <a:t>popužívá</a:t>
            </a:r>
            <a:r>
              <a:rPr lang="cs-CZ" sz="1800" dirty="0">
                <a:effectLst/>
                <a:latin typeface="Times New Roman" panose="02020603050405020304" pitchFamily="18" charset="0"/>
                <a:ea typeface="Arial Unicode MS"/>
                <a:cs typeface="Times New Roman" panose="02020603050405020304" pitchFamily="18" charset="0"/>
              </a:rPr>
              <a:t> antikoncepce, aby v období, kdy chceme </a:t>
            </a:r>
            <a:r>
              <a:rPr lang="cs-CZ" sz="1800" dirty="0" err="1">
                <a:effectLst/>
                <a:latin typeface="Times New Roman" panose="02020603050405020304" pitchFamily="18" charset="0"/>
                <a:ea typeface="Arial Unicode MS"/>
                <a:cs typeface="Times New Roman" panose="02020603050405020304" pitchFamily="18" charset="0"/>
              </a:rPr>
              <a:t>založít</a:t>
            </a:r>
            <a:r>
              <a:rPr lang="cs-CZ" sz="1800" dirty="0">
                <a:effectLst/>
                <a:latin typeface="Times New Roman" panose="02020603050405020304" pitchFamily="18" charset="0"/>
                <a:ea typeface="Arial Unicode MS"/>
                <a:cs typeface="Times New Roman" panose="02020603050405020304" pitchFamily="18" charset="0"/>
              </a:rPr>
              <a:t> rodinu, abychom využili IVF oplodnění, neboť fyziologicky jsme již neschopni. Důvodem odkládání založení rodiny – mít dítě – je uváděna nízká finanční příjmová hladina mladých lidí.</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Roste nám počet dětí žijících mimo svou původní rodinu (</a:t>
            </a:r>
            <a:r>
              <a:rPr lang="cs-CZ" sz="1800" dirty="0" err="1">
                <a:effectLst/>
                <a:latin typeface="Times New Roman" panose="02020603050405020304" pitchFamily="18" charset="0"/>
                <a:ea typeface="Arial Unicode MS"/>
                <a:cs typeface="Times New Roman" panose="02020603050405020304" pitchFamily="18" charset="0"/>
              </a:rPr>
              <a:t>child</a:t>
            </a:r>
            <a:r>
              <a:rPr lang="cs-CZ" sz="1800" dirty="0">
                <a:effectLst/>
                <a:latin typeface="Times New Roman" panose="02020603050405020304" pitchFamily="18" charset="0"/>
                <a:ea typeface="Arial Unicode MS"/>
                <a:cs typeface="Times New Roman" panose="02020603050405020304" pitchFamily="18" charset="0"/>
              </a:rPr>
              <a:t> </a:t>
            </a:r>
            <a:r>
              <a:rPr lang="cs-CZ" sz="1800" dirty="0" err="1">
                <a:effectLst/>
                <a:latin typeface="Times New Roman" panose="02020603050405020304" pitchFamily="18" charset="0"/>
                <a:ea typeface="Arial Unicode MS"/>
                <a:cs typeface="Times New Roman" panose="02020603050405020304" pitchFamily="18" charset="0"/>
              </a:rPr>
              <a:t>of</a:t>
            </a:r>
            <a:r>
              <a:rPr lang="cs-CZ" sz="1800" dirty="0">
                <a:effectLst/>
                <a:latin typeface="Times New Roman" panose="02020603050405020304" pitchFamily="18" charset="0"/>
                <a:ea typeface="Arial Unicode MS"/>
                <a:cs typeface="Times New Roman" panose="02020603050405020304" pitchFamily="18" charset="0"/>
              </a:rPr>
              <a:t> </a:t>
            </a:r>
            <a:r>
              <a:rPr lang="cs-CZ" sz="1800" dirty="0" err="1">
                <a:effectLst/>
                <a:latin typeface="Times New Roman" panose="02020603050405020304" pitchFamily="18" charset="0"/>
                <a:ea typeface="Arial Unicode MS"/>
                <a:cs typeface="Times New Roman" panose="02020603050405020304" pitchFamily="18" charset="0"/>
              </a:rPr>
              <a:t>home</a:t>
            </a:r>
            <a:r>
              <a:rPr lang="cs-CZ" sz="1800" dirty="0">
                <a:effectLst/>
                <a:latin typeface="Times New Roman" panose="02020603050405020304" pitchFamily="18" charset="0"/>
                <a:ea typeface="Arial Unicode MS"/>
                <a:cs typeface="Times New Roman" panose="02020603050405020304" pitchFamily="18" charset="0"/>
              </a:rPr>
              <a:t>), roste nám počet svobodných matek. Rodina již statisticky není místem, kde se „přirozeně“ dítě narodí a žije, je vychováváno, opečováváno a chráněno.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62340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41F8FE-D06C-4722-B76A-3E7F2A0FADC1}"/>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Funkce ekonomická</a:t>
            </a:r>
            <a:endParaRPr lang="cs-CZ" dirty="0"/>
          </a:p>
        </p:txBody>
      </p:sp>
      <p:sp>
        <p:nvSpPr>
          <p:cNvPr id="3" name="Zástupný obsah 2">
            <a:extLst>
              <a:ext uri="{FF2B5EF4-FFF2-40B4-BE49-F238E27FC236}">
                <a16:creationId xmlns:a16="http://schemas.microsoft.com/office/drawing/2014/main" id="{C599D1FF-424A-4074-9526-3D335F56C237}"/>
              </a:ext>
            </a:extLst>
          </p:cNvPr>
          <p:cNvSpPr>
            <a:spLocks noGrp="1"/>
          </p:cNvSpPr>
          <p:nvPr>
            <p:ph idx="1"/>
          </p:nvPr>
        </p:nvSpPr>
        <p:spPr/>
        <p:txBody>
          <a:bodyPr>
            <a:norm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Rodina je systéme malého rodinného podniku. Do rodiny přicházejí určitým systém finance. Rodina se učí tyto finance v rámci interních procesů přerozdělovat. Zpětně svou spotřebou roztáčí kolo výroby a nákupu, a tím vytváří a ovlivňuje hospodářství.</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Ve funkci ekonomické se tedy nejedná jen o přísun a spotřebu, ale rovněž o interní strukturu rodiny, které může naučit děti vnímat hodnotu peněz, nebo v jisté nedostatečnosti, může naučit dítě žít jen ze sociálních dávek. Rodina je taky prvním místem, kdy sdílíme materiální věci společně, a učíme se na základě ekonomie i učení vztahu k věcem, případně i finančnímu altruismu.</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1800" dirty="0">
                <a:effectLst/>
                <a:latin typeface="Times New Roman" panose="02020603050405020304" pitchFamily="18" charset="0"/>
                <a:ea typeface="Arial Unicode MS"/>
                <a:cs typeface="Arial Unicode MS"/>
              </a:rPr>
              <a:t>Do našeho zařízení byla přijeta 14 letá dívka v rámci </a:t>
            </a:r>
            <a:r>
              <a:rPr lang="cs-CZ" sz="1800" dirty="0" err="1">
                <a:effectLst/>
                <a:latin typeface="Times New Roman" panose="02020603050405020304" pitchFamily="18" charset="0"/>
                <a:ea typeface="Arial Unicode MS"/>
                <a:cs typeface="Arial Unicode MS"/>
              </a:rPr>
              <a:t>krizov</a:t>
            </a:r>
            <a:r>
              <a:rPr lang="fr-FR" sz="1800" dirty="0">
                <a:effectLst/>
                <a:latin typeface="Times New Roman" panose="02020603050405020304" pitchFamily="18" charset="0"/>
                <a:ea typeface="Arial Unicode MS"/>
                <a:cs typeface="Arial Unicode MS"/>
              </a:rPr>
              <a:t>é </a:t>
            </a:r>
            <a:r>
              <a:rPr lang="cs-CZ" sz="1800" dirty="0">
                <a:effectLst/>
                <a:latin typeface="Times New Roman" panose="02020603050405020304" pitchFamily="18" charset="0"/>
                <a:ea typeface="Arial Unicode MS"/>
                <a:cs typeface="Arial Unicode MS"/>
              </a:rPr>
              <a:t>pomoci. Tak </a:t>
            </a:r>
            <a:r>
              <a:rPr lang="cs-CZ" sz="1800" dirty="0" err="1">
                <a:effectLst/>
                <a:latin typeface="Times New Roman" panose="02020603050405020304" pitchFamily="18" charset="0"/>
                <a:ea typeface="Arial Unicode MS"/>
                <a:cs typeface="Arial Unicode MS"/>
              </a:rPr>
              <a:t>velk</a:t>
            </a:r>
            <a:r>
              <a:rPr lang="fr-FR" sz="1800" dirty="0">
                <a:effectLst/>
                <a:latin typeface="Times New Roman" panose="02020603050405020304" pitchFamily="18" charset="0"/>
                <a:ea typeface="Arial Unicode MS"/>
                <a:cs typeface="Arial Unicode MS"/>
              </a:rPr>
              <a:t>é </a:t>
            </a:r>
            <a:r>
              <a:rPr lang="cs-CZ" sz="1800" dirty="0">
                <a:effectLst/>
                <a:latin typeface="Times New Roman" panose="02020603050405020304" pitchFamily="18" charset="0"/>
                <a:ea typeface="Arial Unicode MS"/>
                <a:cs typeface="Arial Unicode MS"/>
              </a:rPr>
              <a:t>děti mají vysoká </a:t>
            </a:r>
            <a:r>
              <a:rPr lang="it-IT" sz="1800" dirty="0">
                <a:effectLst/>
                <a:latin typeface="Times New Roman" panose="02020603050405020304" pitchFamily="18" charset="0"/>
                <a:ea typeface="Arial Unicode MS"/>
                <a:cs typeface="Arial Unicode MS"/>
              </a:rPr>
              <a:t>privilegia v</a:t>
            </a:r>
            <a:r>
              <a:rPr lang="cs-CZ" sz="1800" dirty="0">
                <a:effectLst/>
                <a:latin typeface="Times New Roman" panose="02020603050405020304" pitchFamily="18" charset="0"/>
                <a:ea typeface="Arial Unicode MS"/>
                <a:cs typeface="Arial Unicode MS"/>
              </a:rPr>
              <a:t> pohybu po zařízení. Při rozhovoru s jednou kuchařkou se ptala, proč </a:t>
            </a:r>
            <a:r>
              <a:rPr lang="it-IT" sz="1800" dirty="0">
                <a:effectLst/>
                <a:latin typeface="Times New Roman" panose="02020603050405020304" pitchFamily="18" charset="0"/>
                <a:ea typeface="Arial Unicode MS"/>
                <a:cs typeface="Arial Unicode MS"/>
              </a:rPr>
              <a:t>tato pan</a:t>
            </a:r>
            <a:r>
              <a:rPr lang="cs-CZ" sz="1800" dirty="0">
                <a:effectLst/>
                <a:latin typeface="Times New Roman" panose="02020603050405020304" pitchFamily="18" charset="0"/>
                <a:ea typeface="Arial Unicode MS"/>
                <a:cs typeface="Arial Unicode MS"/>
              </a:rPr>
              <a:t>í chodí práce. Dostalas odpověď: „jsem ráda u dětí a taky potřebuje nějak</a:t>
            </a:r>
            <a:r>
              <a:rPr lang="fr-FR" sz="1800" dirty="0">
                <a:effectLst/>
                <a:latin typeface="Times New Roman" panose="02020603050405020304" pitchFamily="18" charset="0"/>
                <a:ea typeface="Arial Unicode MS"/>
                <a:cs typeface="Arial Unicode MS"/>
              </a:rPr>
              <a:t>é </a:t>
            </a:r>
            <a:r>
              <a:rPr lang="cs-CZ" sz="1800" dirty="0">
                <a:effectLst/>
                <a:latin typeface="Times New Roman" panose="02020603050405020304" pitchFamily="18" charset="0"/>
                <a:ea typeface="Arial Unicode MS"/>
                <a:cs typeface="Arial Unicode MS"/>
              </a:rPr>
              <a:t>peníze pro život.“ Naše dívenka odpověděla:“ A to nemáš </a:t>
            </a:r>
            <a:r>
              <a:rPr lang="fr-FR" sz="1800" dirty="0">
                <a:effectLst/>
                <a:latin typeface="Times New Roman" panose="02020603050405020304" pitchFamily="18" charset="0"/>
                <a:ea typeface="Arial Unicode MS"/>
                <a:cs typeface="Arial Unicode MS"/>
              </a:rPr>
              <a:t>soci</a:t>
            </a:r>
            <a:r>
              <a:rPr lang="cs-CZ" sz="1800" dirty="0" err="1">
                <a:effectLst/>
                <a:latin typeface="Times New Roman" panose="02020603050405020304" pitchFamily="18" charset="0"/>
                <a:ea typeface="Arial Unicode MS"/>
                <a:cs typeface="Arial Unicode MS"/>
              </a:rPr>
              <a:t>álku</a:t>
            </a:r>
            <a:r>
              <a:rPr lang="cs-CZ" sz="1800" dirty="0">
                <a:effectLst/>
                <a:latin typeface="Times New Roman" panose="02020603050405020304" pitchFamily="18" charset="0"/>
                <a:ea typeface="Arial Unicode MS"/>
                <a:cs typeface="Arial Unicode MS"/>
              </a:rPr>
              <a:t>, že chodíš </a:t>
            </a:r>
            <a:r>
              <a:rPr lang="pt-PT" sz="1800" dirty="0">
                <a:effectLst/>
                <a:latin typeface="Times New Roman" panose="02020603050405020304" pitchFamily="18" charset="0"/>
                <a:ea typeface="Arial Unicode MS"/>
                <a:cs typeface="Arial Unicode MS"/>
              </a:rPr>
              <a:t>do pr</a:t>
            </a:r>
            <a:r>
              <a:rPr lang="cs-CZ" sz="1800" dirty="0" err="1">
                <a:effectLst/>
                <a:latin typeface="Times New Roman" panose="02020603050405020304" pitchFamily="18" charset="0"/>
                <a:ea typeface="Arial Unicode MS"/>
                <a:cs typeface="Arial Unicode MS"/>
              </a:rPr>
              <a:t>áce</a:t>
            </a:r>
            <a:r>
              <a:rPr lang="cs-CZ" sz="1800" dirty="0">
                <a:effectLst/>
                <a:latin typeface="Times New Roman" panose="02020603050405020304" pitchFamily="18" charset="0"/>
                <a:ea typeface="Arial Unicode MS"/>
                <a:cs typeface="Arial Unicode MS"/>
              </a:rPr>
              <a:t>?“</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53160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6637E2-039C-4A57-B3D2-D91F63AF2BF2}"/>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Funkce vzdělávací</a:t>
            </a:r>
            <a:endParaRPr lang="cs-CZ" dirty="0"/>
          </a:p>
        </p:txBody>
      </p:sp>
      <p:sp>
        <p:nvSpPr>
          <p:cNvPr id="3" name="Zástupný obsah 2">
            <a:extLst>
              <a:ext uri="{FF2B5EF4-FFF2-40B4-BE49-F238E27FC236}">
                <a16:creationId xmlns:a16="http://schemas.microsoft.com/office/drawing/2014/main" id="{0E41230F-C7BD-420F-BEAA-582DE2022359}"/>
              </a:ext>
            </a:extLst>
          </p:cNvPr>
          <p:cNvSpPr>
            <a:spLocks noGrp="1"/>
          </p:cNvSpPr>
          <p:nvPr>
            <p:ph idx="1"/>
          </p:nvPr>
        </p:nvSpPr>
        <p:spPr/>
        <p:txBody>
          <a:bodyPr>
            <a:normAutofit fontScale="92500" lnSpcReduction="10000"/>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V současné společenské struktuře je rodina vnímána již odloučeně od vzdělávacích institucí. Za poslední půlstoletí rodina a její místo ve společnosti prošla významnou změnou. Tato změna je dána nejen společenskými změnami, ale rovněž i politickým rozdělováním sil vzhledem ke vzniku Evropské unie a jejího vlivu na vnitřní sociální systémy.</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Jak jsem uvedl výše, do přelomu tisíciletí byla škola součástí výchovného procesu společně s rodiči. Tento fakt již dnes zcela neplatí – platí spíše jen u alternativních škol typu </a:t>
            </a:r>
            <a:r>
              <a:rPr lang="cs-CZ" sz="1800" dirty="0" err="1">
                <a:effectLst/>
                <a:latin typeface="Times New Roman" panose="02020603050405020304" pitchFamily="18" charset="0"/>
                <a:ea typeface="Arial Unicode MS"/>
                <a:cs typeface="Times New Roman" panose="02020603050405020304" pitchFamily="18" charset="0"/>
              </a:rPr>
              <a:t>Montesori</a:t>
            </a:r>
            <a:r>
              <a:rPr lang="cs-CZ" sz="1800" dirty="0">
                <a:effectLst/>
                <a:latin typeface="Times New Roman" panose="02020603050405020304" pitchFamily="18" charset="0"/>
                <a:ea typeface="Arial Unicode MS"/>
                <a:cs typeface="Times New Roman" panose="02020603050405020304" pitchFamily="18" charset="0"/>
              </a:rPr>
              <a:t>, </a:t>
            </a:r>
            <a:r>
              <a:rPr lang="cs-CZ" sz="1800" dirty="0" err="1">
                <a:effectLst/>
                <a:latin typeface="Times New Roman" panose="02020603050405020304" pitchFamily="18" charset="0"/>
                <a:ea typeface="Arial Unicode MS"/>
                <a:cs typeface="Times New Roman" panose="02020603050405020304" pitchFamily="18" charset="0"/>
              </a:rPr>
              <a:t>Waldrovská</a:t>
            </a:r>
            <a:r>
              <a:rPr lang="cs-CZ" sz="1800" dirty="0">
                <a:effectLst/>
                <a:latin typeface="Times New Roman" panose="02020603050405020304" pitchFamily="18" charset="0"/>
                <a:ea typeface="Arial Unicode MS"/>
                <a:cs typeface="Times New Roman" panose="02020603050405020304" pitchFamily="18" charset="0"/>
              </a:rPr>
              <a:t> škola a podobně. U státních institucí již došlo ke striktnímu rozdělení školy jako vzdělávací instituce a rodiny jako výchovné instituce. Opačně však je potřeba si všimnout situace, kdy stát a především ekonomika  jako mocenská struktura více zasahuje do chodu rodiny. Stát ztrácí vliv na rodinu a její začleňování – již taky stát a společnost přestává být nositelem a ochranitelem vlastní kultury. Kultura je diktována ochranou zájmu menšin a ekonomikou nadnárodních společností (Keller 2007).</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Děti však stále mají v rodině svou potřebu přiměřených výchovných podnětů. Rodina jako prostor startuje rozvoj dítěte, rozvoj kognitivních funkcí, případně i nápravu raných postižení spojených s neurologií dítěte.</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94777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319A5-1F0D-498D-9C53-0E09514FDF92}"/>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Socializační</a:t>
            </a:r>
            <a:endParaRPr lang="cs-CZ" dirty="0"/>
          </a:p>
        </p:txBody>
      </p:sp>
      <p:sp>
        <p:nvSpPr>
          <p:cNvPr id="3" name="Zástupný obsah 2">
            <a:extLst>
              <a:ext uri="{FF2B5EF4-FFF2-40B4-BE49-F238E27FC236}">
                <a16:creationId xmlns:a16="http://schemas.microsoft.com/office/drawing/2014/main" id="{BEEA845F-56E0-4DAF-8D61-CB90A0FEA12B}"/>
              </a:ext>
            </a:extLst>
          </p:cNvPr>
          <p:cNvSpPr>
            <a:spLocks noGrp="1"/>
          </p:cNvSpPr>
          <p:nvPr>
            <p:ph idx="1"/>
          </p:nvPr>
        </p:nvSpPr>
        <p:spPr/>
        <p:txBody>
          <a:bodyPr>
            <a:norm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Ještě nedávno platilo, že rodina se chová jako sociální společenství a je dost snadné definovat kdo do ní patří a kdo nikoliv (</a:t>
            </a:r>
            <a:r>
              <a:rPr lang="cs-CZ" sz="1800" dirty="0" err="1">
                <a:effectLst/>
                <a:latin typeface="Times New Roman" panose="02020603050405020304" pitchFamily="18" charset="0"/>
                <a:ea typeface="Arial Unicode MS"/>
                <a:cs typeface="Times New Roman" panose="02020603050405020304" pitchFamily="18" charset="0"/>
              </a:rPr>
              <a:t>Komárik</a:t>
            </a:r>
            <a:r>
              <a:rPr lang="cs-CZ" sz="1800" dirty="0">
                <a:effectLst/>
                <a:latin typeface="Times New Roman" panose="02020603050405020304" pitchFamily="18" charset="0"/>
                <a:ea typeface="Arial Unicode MS"/>
                <a:cs typeface="Times New Roman" panose="02020603050405020304" pitchFamily="18" charset="0"/>
              </a:rPr>
              <a:t> 2007). Rovněž je jednoduché definovat teritorium rodiny, kde a kdo sem patří, kdo je host, kdo je nepřítel. Je zde i jistá hierarchie, případně anarchie, dá se však definovat a snadno se v ní orientovat. Dnes je již složitější se v některých rodinných vztazích orientovat, dokázat dosledovat jak se některé primární vztahy kříží, prolínají, případně kde se z bývalých partnerů stávají nepřátelé, jejichž zbraní je dítě.</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Rodina jako samostatný sociální subjekt vytváří s ostatními jedinci i rodinnými subjekty společnost, která je nositelem určitých hodnot patřící k dané kultuře. Tyto hodnoty jsou v konkrétnějších formách předávány dětem právě v rodinném prostoru a v rodinných vazbách – dítě se socializuje z perspektivy rodinných hodnot. Hodnoty a rituály zpětně dávají členům pocit bezpečí.</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dirty="0" err="1"/>
              <a:t>Harris</a:t>
            </a:r>
            <a:r>
              <a:rPr lang="cs-CZ" dirty="0"/>
              <a:t> </a:t>
            </a:r>
          </a:p>
        </p:txBody>
      </p:sp>
    </p:spTree>
    <p:extLst>
      <p:ext uri="{BB962C8B-B14F-4D97-AF65-F5344CB8AC3E}">
        <p14:creationId xmlns:p14="http://schemas.microsoft.com/office/powerpoint/2010/main" val="372037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a:extLst>
              <a:ext uri="{FF2B5EF4-FFF2-40B4-BE49-F238E27FC236}">
                <a16:creationId xmlns:a16="http://schemas.microsoft.com/office/drawing/2014/main" id="{583E601E-5892-03E0-BF63-F5E64396736D}"/>
              </a:ext>
            </a:extLst>
          </p:cNvPr>
          <p:cNvPicPr>
            <a:picLocks noGrp="1" noChangeAspect="1"/>
          </p:cNvPicPr>
          <p:nvPr>
            <p:ph idx="1"/>
          </p:nvPr>
        </p:nvPicPr>
        <p:blipFill>
          <a:blip r:embed="rId2"/>
          <a:stretch>
            <a:fillRect/>
          </a:stretch>
        </p:blipFill>
        <p:spPr>
          <a:xfrm>
            <a:off x="1571005" y="918546"/>
            <a:ext cx="6529025" cy="4979334"/>
          </a:xfrm>
          <a:prstGeom prst="rect">
            <a:avLst/>
          </a:prstGeom>
        </p:spPr>
      </p:pic>
    </p:spTree>
    <p:extLst>
      <p:ext uri="{BB962C8B-B14F-4D97-AF65-F5344CB8AC3E}">
        <p14:creationId xmlns:p14="http://schemas.microsoft.com/office/powerpoint/2010/main" val="234677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7C69BC-6EB4-41B9-80AF-F61E76BB7608}"/>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Emocionální funkce</a:t>
            </a:r>
            <a:endParaRPr lang="cs-CZ" dirty="0"/>
          </a:p>
        </p:txBody>
      </p:sp>
      <p:sp>
        <p:nvSpPr>
          <p:cNvPr id="3" name="Zástupný obsah 2">
            <a:extLst>
              <a:ext uri="{FF2B5EF4-FFF2-40B4-BE49-F238E27FC236}">
                <a16:creationId xmlns:a16="http://schemas.microsoft.com/office/drawing/2014/main" id="{DCDC3EEE-19E9-4946-8510-90EAA475A10F}"/>
              </a:ext>
            </a:extLst>
          </p:cNvPr>
          <p:cNvSpPr>
            <a:spLocks noGrp="1"/>
          </p:cNvSpPr>
          <p:nvPr>
            <p:ph idx="1"/>
          </p:nvPr>
        </p:nvSpPr>
        <p:spPr/>
        <p:txBody>
          <a:bodyPr>
            <a:norm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Saturace psychických potřeb. Tyto potřeby popisuje Matějček jako jedny z nejdůležitějších, dokonce mají přednost před blahobytem (v anglicky psané literatuře často uváděný jako </a:t>
            </a:r>
            <a:r>
              <a:rPr lang="cs-CZ" sz="1800" dirty="0" err="1">
                <a:effectLst/>
                <a:latin typeface="Times New Roman" panose="02020603050405020304" pitchFamily="18" charset="0"/>
                <a:ea typeface="Arial Unicode MS"/>
                <a:cs typeface="Times New Roman" panose="02020603050405020304" pitchFamily="18" charset="0"/>
              </a:rPr>
              <a:t>wellfare</a:t>
            </a:r>
            <a:r>
              <a:rPr lang="cs-CZ" sz="1800" dirty="0">
                <a:effectLst/>
                <a:latin typeface="Times New Roman" panose="02020603050405020304" pitchFamily="18" charset="0"/>
                <a:ea typeface="Arial Unicode MS"/>
                <a:cs typeface="Times New Roman" panose="02020603050405020304" pitchFamily="18" charset="0"/>
              </a:rPr>
              <a:t>, nebo </a:t>
            </a:r>
            <a:r>
              <a:rPr lang="cs-CZ" sz="1800" dirty="0" err="1">
                <a:effectLst/>
                <a:latin typeface="Times New Roman" panose="02020603050405020304" pitchFamily="18" charset="0"/>
                <a:ea typeface="Arial Unicode MS"/>
                <a:cs typeface="Times New Roman" panose="02020603050405020304" pitchFamily="18" charset="0"/>
              </a:rPr>
              <a:t>wellbeing</a:t>
            </a:r>
            <a:r>
              <a:rPr lang="cs-CZ" sz="1800" dirty="0">
                <a:effectLst/>
                <a:latin typeface="Times New Roman" panose="02020603050405020304" pitchFamily="18" charset="0"/>
                <a:ea typeface="Arial Unicode MS"/>
                <a:cs typeface="Times New Roman" panose="02020603050405020304" pitchFamily="18" charset="0"/>
              </a:rPr>
              <a:t>).</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Matějček mimo jiné upozorňuje na potřebu láskyplného přijetí, stálost vztahů a otevřenou budoucnost. </a:t>
            </a:r>
            <a:r>
              <a:rPr lang="cs-CZ" sz="1800" dirty="0" err="1">
                <a:effectLst/>
                <a:latin typeface="Times New Roman" panose="02020603050405020304" pitchFamily="18" charset="0"/>
                <a:ea typeface="Arial Unicode MS"/>
                <a:cs typeface="Times New Roman" panose="02020603050405020304" pitchFamily="18" charset="0"/>
              </a:rPr>
              <a:t>Škoviera</a:t>
            </a:r>
            <a:r>
              <a:rPr lang="cs-CZ" sz="1800" dirty="0">
                <a:effectLst/>
                <a:latin typeface="Times New Roman" panose="02020603050405020304" pitchFamily="18" charset="0"/>
                <a:ea typeface="Arial Unicode MS"/>
                <a:cs typeface="Times New Roman" panose="02020603050405020304" pitchFamily="18" charset="0"/>
              </a:rPr>
              <a:t> v předmluvě své knihy „</a:t>
            </a:r>
            <a:r>
              <a:rPr lang="cs-CZ" sz="1800" dirty="0" err="1">
                <a:effectLst/>
                <a:latin typeface="Times New Roman" panose="02020603050405020304" pitchFamily="18" charset="0"/>
                <a:ea typeface="Arial Unicode MS"/>
                <a:cs typeface="Times New Roman" panose="02020603050405020304" pitchFamily="18" charset="0"/>
              </a:rPr>
              <a:t>Prevýchova</a:t>
            </a:r>
            <a:r>
              <a:rPr lang="cs-CZ" sz="1800" dirty="0">
                <a:effectLst/>
                <a:latin typeface="Times New Roman" panose="02020603050405020304" pitchFamily="18" charset="0"/>
                <a:ea typeface="Arial Unicode MS"/>
                <a:cs typeface="Times New Roman" panose="02020603050405020304" pitchFamily="18" charset="0"/>
              </a:rPr>
              <a:t>, Úvod do teorie a praxe“ sám upozorňuje, že ekonomická sila rodiny nemá přímou souvislost s naplňování emočních i fyzických potřeb dítěte. Tento fakt, na který upozorňují i jiní autoři je v přímém rozporu s Novým občanským zákoníkem, který předpokládá, že slabá ekonomická situace rodiny je důvodem zanedbávání případně i týrání dítěte.</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Emocionální funkce rodiny rovněž umožňuje doplňovat vztahem některé nedostatky, např. sníženou ekonomickou sílu rodiny. Rovněž emocionální funkce rodiny a emoce jako vztahová záležitost učí dítě řešit konflikt, zvládat své vlastní emoce – lépe řečeno, umět s nimi zacházet.</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16119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484F2-5521-4B39-977F-97DECB948605}"/>
              </a:ext>
            </a:extLst>
          </p:cNvPr>
          <p:cNvSpPr>
            <a:spLocks noGrp="1"/>
          </p:cNvSpPr>
          <p:nvPr>
            <p:ph type="title"/>
          </p:nvPr>
        </p:nvSpPr>
        <p:spPr/>
        <p:txBody>
          <a:bodyPr/>
          <a:lstStyle/>
          <a:p>
            <a:r>
              <a:rPr lang="cs-CZ" sz="4400" dirty="0">
                <a:effectLst/>
                <a:latin typeface="Times New Roman" panose="02020603050405020304" pitchFamily="18" charset="0"/>
                <a:ea typeface="Arial Unicode MS"/>
                <a:cs typeface="Times New Roman" panose="02020603050405020304" pitchFamily="18" charset="0"/>
              </a:rPr>
              <a:t> </a:t>
            </a:r>
            <a:r>
              <a:rPr lang="cs-CZ" sz="4400" b="1" dirty="0">
                <a:effectLst/>
                <a:latin typeface="Times New Roman" panose="02020603050405020304" pitchFamily="18" charset="0"/>
                <a:ea typeface="Arial Unicode MS"/>
                <a:cs typeface="Times New Roman" panose="02020603050405020304" pitchFamily="18" charset="0"/>
              </a:rPr>
              <a:t>Výchovná funkce</a:t>
            </a:r>
            <a:endParaRPr lang="cs-CZ" dirty="0"/>
          </a:p>
        </p:txBody>
      </p:sp>
      <p:sp>
        <p:nvSpPr>
          <p:cNvPr id="3" name="Zástupný obsah 2">
            <a:extLst>
              <a:ext uri="{FF2B5EF4-FFF2-40B4-BE49-F238E27FC236}">
                <a16:creationId xmlns:a16="http://schemas.microsoft.com/office/drawing/2014/main" id="{BB4A9AE7-0B68-415C-813E-FC2358E9B61F}"/>
              </a:ext>
            </a:extLst>
          </p:cNvPr>
          <p:cNvSpPr>
            <a:spLocks noGrp="1"/>
          </p:cNvSpPr>
          <p:nvPr>
            <p:ph idx="1"/>
          </p:nvPr>
        </p:nvSpPr>
        <p:spPr/>
        <p:txBody>
          <a:bodyPr>
            <a:norm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Dítě je vychováváno ke sběru informací a k dovednosti s informacemi zacházet, učí se první slova, ale rovněž získává dovednosti jako je vzájemná sounáležitost a způsob vzájemné interakce vzhledem k jednotlivým členům rodiny a domácnosti.</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Dítě rovněž má své místo v rodině, které je dáno pohlavím a věkem. Rodinné konstelace – pořadí dětí – jsou velmi silným výchovným činitelem. Tento fakt budu ještě jednou zmiňovat v rámci přijímání dítěte v systému náhradní rodinné péče. Každé dítě je učeno tomu, že nejmladší je nejkřehčí, že musí mít ohledy, je rodinným mazlíkem i zdrojem stresu – např. toho, že starší musí chápat a uhýbat. Dítě je rovněž vychováváno a vedeno k emočním projevům, jejím rozumění. V primární rodině se dítě nejúčinněji naučí komunikovat, naučí se empatii. Z tohoto důvodu potřebuje vyrůstat ve stálém prostředí z pohledu jasnosti a srozumitelnosti emočních projevů. Potřebuje zažít frustraci, ale rovněž potřebuje, aby toho pozitivního bylo více (</a:t>
            </a:r>
            <a:r>
              <a:rPr lang="cs-CZ" sz="1800" dirty="0" err="1">
                <a:effectLst/>
                <a:latin typeface="Times New Roman" panose="02020603050405020304" pitchFamily="18" charset="0"/>
                <a:ea typeface="Arial Unicode MS"/>
                <a:cs typeface="Times New Roman" panose="02020603050405020304" pitchFamily="18" charset="0"/>
              </a:rPr>
              <a:t>Pöthe</a:t>
            </a:r>
            <a:r>
              <a:rPr lang="cs-CZ" sz="1800" dirty="0">
                <a:effectLst/>
                <a:latin typeface="Times New Roman" panose="02020603050405020304" pitchFamily="18" charset="0"/>
                <a:ea typeface="Arial Unicode MS"/>
                <a:cs typeface="Times New Roman" panose="02020603050405020304" pitchFamily="18" charset="0"/>
              </a:rPr>
              <a:t> 1999).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73357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41F016-4DEF-4554-9C08-82FABEE375E7}"/>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Ochranná funkce</a:t>
            </a:r>
            <a:endParaRPr lang="cs-CZ" dirty="0"/>
          </a:p>
        </p:txBody>
      </p:sp>
      <p:sp>
        <p:nvSpPr>
          <p:cNvPr id="3" name="Zástupný obsah 2">
            <a:extLst>
              <a:ext uri="{FF2B5EF4-FFF2-40B4-BE49-F238E27FC236}">
                <a16:creationId xmlns:a16="http://schemas.microsoft.com/office/drawing/2014/main" id="{5819E0DA-2EF8-4AD7-816B-389910C6E075}"/>
              </a:ext>
            </a:extLst>
          </p:cNvPr>
          <p:cNvSpPr>
            <a:spLocks noGrp="1"/>
          </p:cNvSpPr>
          <p:nvPr>
            <p:ph idx="1"/>
          </p:nvPr>
        </p:nvSpPr>
        <p:spPr/>
        <p:txBody>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Jedním z důležitých socializačních funkcí rodiny je místo bezpečí pro jejich členy, kdy mohu být sám sebou a mohu „odložit“ některé společenské konvence, např. v oblékání. Do ochranné funkce však taky patří i to, že obdržím zastání případě pocitu nespravedlnosti, že mohu tyto své pocity  s někým řešit v bezpečném prostředí. Dle mého názoru do ochranné funkce rodiny patří i to, že jsou transparentní pravidla pro vnitřní chod rodiny a že mám možnost jako dítě i dospělý dostat přiměřeným způsobem zpětnou vazbu na mé jednání, a ochranu před neadekvátním jednáním jiných osob. Nejedná se zde o slepou ochranu, ale o ochranu před agresí, ale rovněž i ochranu před přílišným návalem stresujících faktorů.</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24464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1D14F-2B24-4C85-9B3C-CC3BAB08B9DD}"/>
              </a:ext>
            </a:extLst>
          </p:cNvPr>
          <p:cNvSpPr>
            <a:spLocks noGrp="1"/>
          </p:cNvSpPr>
          <p:nvPr>
            <p:ph type="title"/>
          </p:nvPr>
        </p:nvSpPr>
        <p:spPr/>
        <p:txBody>
          <a:bodyPr>
            <a:normAutofit/>
          </a:bodyPr>
          <a:lstStyle/>
          <a:p>
            <a:r>
              <a:rPr lang="cs-CZ" u="sng" dirty="0">
                <a:latin typeface="Times New Roman" panose="02020603050405020304" pitchFamily="18" charset="0"/>
                <a:ea typeface="Arial Unicode MS"/>
                <a:cs typeface="Times New Roman" panose="02020603050405020304" pitchFamily="18" charset="0"/>
              </a:rPr>
              <a:t>Č</a:t>
            </a:r>
            <a:r>
              <a:rPr lang="cs-CZ" sz="4400" u="sng" dirty="0">
                <a:effectLst/>
                <a:latin typeface="Times New Roman" panose="02020603050405020304" pitchFamily="18" charset="0"/>
                <a:ea typeface="Arial Unicode MS"/>
                <a:cs typeface="Times New Roman" panose="02020603050405020304" pitchFamily="18" charset="0"/>
              </a:rPr>
              <a:t>leníme rodiny dle jejich dysfunkčnosti</a:t>
            </a:r>
            <a:r>
              <a:rPr lang="cs-CZ" sz="4400" dirty="0">
                <a:effectLst/>
                <a:latin typeface="Times New Roman" panose="02020603050405020304" pitchFamily="18" charset="0"/>
                <a:ea typeface="Arial Unicode MS"/>
                <a:cs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6773A5DB-74DE-41B0-9E3C-39ACD51D2E0C}"/>
              </a:ext>
            </a:extLst>
          </p:cNvPr>
          <p:cNvSpPr>
            <a:spLocks noGrp="1"/>
          </p:cNvSpPr>
          <p:nvPr>
            <p:ph idx="1"/>
          </p:nvPr>
        </p:nvSpPr>
        <p:spPr/>
        <p:txBody>
          <a:bodyPr>
            <a:normAutofit fontScale="77500" lnSpcReduction="20000"/>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Rodinu </a:t>
            </a:r>
            <a:r>
              <a:rPr lang="cs-CZ" sz="1800" b="1" dirty="0">
                <a:effectLst/>
                <a:latin typeface="Times New Roman" panose="02020603050405020304" pitchFamily="18" charset="0"/>
                <a:ea typeface="Arial Unicode MS"/>
                <a:cs typeface="Times New Roman" panose="02020603050405020304" pitchFamily="18" charset="0"/>
              </a:rPr>
              <a:t>problémovou</a:t>
            </a:r>
            <a:r>
              <a:rPr lang="cs-CZ" sz="1800" dirty="0">
                <a:effectLst/>
                <a:latin typeface="Times New Roman" panose="02020603050405020304" pitchFamily="18" charset="0"/>
                <a:ea typeface="Arial Unicode MS"/>
                <a:cs typeface="Times New Roman" panose="02020603050405020304" pitchFamily="18" charset="0"/>
              </a:rPr>
              <a:t>, ve které se vyskytuje narušení některých, nebo všech výše uvedených funkcí. Narušení těchto funkcí ale neohrožuje vývoj rodiny, ani jejich členů a rodina je schopna sama zabezpečit zlepšení výkonu funkcí, případně s malou pomocí.</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Rodinu </a:t>
            </a:r>
            <a:r>
              <a:rPr lang="cs-CZ" sz="1800" b="1" dirty="0">
                <a:effectLst/>
                <a:latin typeface="Times New Roman" panose="02020603050405020304" pitchFamily="18" charset="0"/>
                <a:ea typeface="Arial Unicode MS"/>
                <a:cs typeface="Times New Roman" panose="02020603050405020304" pitchFamily="18" charset="0"/>
              </a:rPr>
              <a:t>dysfunkční</a:t>
            </a:r>
            <a:r>
              <a:rPr lang="cs-CZ" sz="1800" dirty="0">
                <a:effectLst/>
                <a:latin typeface="Times New Roman" panose="02020603050405020304" pitchFamily="18" charset="0"/>
                <a:ea typeface="Arial Unicode MS"/>
                <a:cs typeface="Times New Roman" panose="02020603050405020304" pitchFamily="18" charset="0"/>
              </a:rPr>
              <a:t>, kde se již vyskytuje významné narušení některých, nebo všech základních funkcí, rodinný systém je poškozen a vývoj dítěte, či dětí je vážně ohrožen. Tyto rodiny nejsou schopny pomoci si samy a je potřeba využít zdroje pomoci z vnějška rodiny.</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Rodinu </a:t>
            </a:r>
            <a:r>
              <a:rPr lang="cs-CZ" sz="1800" b="1" dirty="0" err="1">
                <a:effectLst/>
                <a:latin typeface="Times New Roman" panose="02020603050405020304" pitchFamily="18" charset="0"/>
                <a:ea typeface="Arial Unicode MS"/>
                <a:cs typeface="Times New Roman" panose="02020603050405020304" pitchFamily="18" charset="0"/>
              </a:rPr>
              <a:t>afunkční</a:t>
            </a:r>
            <a:r>
              <a:rPr lang="cs-CZ" sz="1800" dirty="0">
                <a:effectLst/>
                <a:latin typeface="Times New Roman" panose="02020603050405020304" pitchFamily="18" charset="0"/>
                <a:ea typeface="Arial Unicode MS"/>
                <a:cs typeface="Times New Roman" panose="02020603050405020304" pitchFamily="18" charset="0"/>
              </a:rPr>
              <a:t>, ve které je rodinné fungování již silně poškozeno z důvodu těžce narušeného uspokojování potřeb, nebo neuspokojování potřeb. Dítě nejen nemá uspokojovány základní potřeby, ale je také ohroženo na samotném životě.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15000"/>
              </a:lnSpc>
              <a:spcAft>
                <a:spcPts val="1000"/>
              </a:spcAft>
            </a:pPr>
            <a:r>
              <a:rPr lang="cs-CZ" sz="1800" dirty="0">
                <a:effectLst/>
                <a:latin typeface="Times New Roman" panose="02020603050405020304" pitchFamily="18" charset="0"/>
                <a:ea typeface="Arial Unicode MS"/>
                <a:cs typeface="Times New Roman" panose="02020603050405020304" pitchFamily="18" charset="0"/>
              </a:rPr>
              <a:t>V těchto případech často dochází k zásahu pracovníků OSPOD a to odebráním dětí z původní rodiny a jejich umisťování do náhradní péče.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Děti, které se v současnosti v České republice narodí, se rodí v 52% nesezdaným ženám. Ze statistiky již nevyčteme, zda se jedná o samoživitelky nebo ženy s partnerem.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Arial Unicode MS"/>
                <a:cs typeface="Times New Roman" panose="02020603050405020304" pitchFamily="18" charset="0"/>
              </a:rPr>
              <a:t>Matka se pro dítě může snažit tvořit bezpečné prostředí, nepředstavuje ovšem tak pevnou oporu, jako partnerské soužití v souladu, nebo rozrostlejší rodina, která kolektivně spolupracuje (Matoušek, </a:t>
            </a:r>
            <a:r>
              <a:rPr lang="cs-CZ" sz="1800" dirty="0" err="1">
                <a:effectLst/>
                <a:latin typeface="Times New Roman" panose="02020603050405020304" pitchFamily="18" charset="0"/>
                <a:ea typeface="Arial Unicode MS"/>
                <a:cs typeface="Times New Roman" panose="02020603050405020304" pitchFamily="18" charset="0"/>
              </a:rPr>
              <a:t>Pazlarová</a:t>
            </a:r>
            <a:r>
              <a:rPr lang="cs-CZ" sz="1800" dirty="0">
                <a:effectLst/>
                <a:latin typeface="Times New Roman" panose="02020603050405020304" pitchFamily="18" charset="0"/>
                <a:ea typeface="Arial Unicode MS"/>
                <a:cs typeface="Times New Roman" panose="02020603050405020304" pitchFamily="18" charset="0"/>
              </a:rPr>
              <a:t>, 2014)</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4588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C2DF8-FA92-46D1-BE36-51E64642912E}"/>
              </a:ext>
            </a:extLst>
          </p:cNvPr>
          <p:cNvSpPr>
            <a:spLocks noGrp="1"/>
          </p:cNvSpPr>
          <p:nvPr>
            <p:ph type="title"/>
          </p:nvPr>
        </p:nvSpPr>
        <p:spPr/>
        <p:txBody>
          <a:bodyPr/>
          <a:lstStyle/>
          <a:p>
            <a:r>
              <a:rPr lang="cs-CZ" dirty="0"/>
              <a:t>Dětské potřeby</a:t>
            </a:r>
          </a:p>
        </p:txBody>
      </p:sp>
      <p:sp>
        <p:nvSpPr>
          <p:cNvPr id="3" name="Zástupný obsah 2">
            <a:extLst>
              <a:ext uri="{FF2B5EF4-FFF2-40B4-BE49-F238E27FC236}">
                <a16:creationId xmlns:a16="http://schemas.microsoft.com/office/drawing/2014/main" id="{E4F3F5CF-B824-4437-971D-F1AE0750B81F}"/>
              </a:ext>
            </a:extLst>
          </p:cNvPr>
          <p:cNvSpPr>
            <a:spLocks noGrp="1"/>
          </p:cNvSpPr>
          <p:nvPr>
            <p:ph idx="1"/>
          </p:nvPr>
        </p:nvSpPr>
        <p:spPr/>
        <p:txBody>
          <a:bodyPr/>
          <a:lstStyle/>
          <a:p>
            <a:r>
              <a:rPr lang="cs-CZ" sz="2800" dirty="0">
                <a:effectLst/>
                <a:latin typeface="Times New Roman" panose="02020603050405020304" pitchFamily="18" charset="0"/>
                <a:ea typeface="Arial Unicode MS"/>
                <a:cs typeface="Times New Roman" panose="02020603050405020304" pitchFamily="18" charset="0"/>
              </a:rPr>
              <a:t>Aby se dítě mohlo vyvíjet zdravě po duševní stránce a mohlo být prospěšné společnosti, musí být uspokojovány jeho základní potřeby. I přesto, že na dítě působí větší počet výchovných prostředí, rodina je nejdůležitější institucí v uspokojování potřeb dítěte a pokud jsou rodiče s dítětem v soužití, zároveň dochází k uspokojování jejich potřeb (Matějček, 2005).</a:t>
            </a:r>
            <a:endParaRPr lang="cs-CZ"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59718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D40D7-6A63-4AFD-B076-660A56113EB5}"/>
              </a:ext>
            </a:extLst>
          </p:cNvPr>
          <p:cNvSpPr>
            <a:spLocks noGrp="1"/>
          </p:cNvSpPr>
          <p:nvPr>
            <p:ph type="title"/>
          </p:nvPr>
        </p:nvSpPr>
        <p:spPr/>
        <p:txBody>
          <a:bodyPr/>
          <a:lstStyle/>
          <a:p>
            <a:r>
              <a:rPr lang="cs-CZ" dirty="0"/>
              <a:t>Co je potřeba</a:t>
            </a:r>
          </a:p>
        </p:txBody>
      </p:sp>
      <p:sp>
        <p:nvSpPr>
          <p:cNvPr id="3" name="Zástupný obsah 2">
            <a:extLst>
              <a:ext uri="{FF2B5EF4-FFF2-40B4-BE49-F238E27FC236}">
                <a16:creationId xmlns:a16="http://schemas.microsoft.com/office/drawing/2014/main" id="{5CDABB08-FA3B-4433-94E1-EED2544609BF}"/>
              </a:ext>
            </a:extLst>
          </p:cNvPr>
          <p:cNvSpPr>
            <a:spLocks noGrp="1"/>
          </p:cNvSpPr>
          <p:nvPr>
            <p:ph idx="1"/>
          </p:nvPr>
        </p:nvSpPr>
        <p:spPr/>
        <p:txBody>
          <a:bodyPr>
            <a:normAutofit fontScale="92500"/>
          </a:bodyPr>
          <a:lstStyle/>
          <a:p>
            <a:pPr>
              <a:lnSpc>
                <a:spcPct val="115000"/>
              </a:lnSpc>
              <a:spcAft>
                <a:spcPts val="1000"/>
              </a:spcAft>
            </a:pPr>
            <a:r>
              <a:rPr lang="cs-CZ" sz="2400" i="1" dirty="0">
                <a:effectLst/>
                <a:latin typeface="Times New Roman" panose="02020603050405020304" pitchFamily="18" charset="0"/>
                <a:ea typeface="Arial Unicode MS"/>
                <a:cs typeface="Times New Roman" panose="02020603050405020304" pitchFamily="18" charset="0"/>
              </a:rPr>
              <a:t>„Potřeba je subjektivně pociťovaný nedostatek něčeho nezbytného“</a:t>
            </a:r>
            <a:r>
              <a:rPr lang="cs-CZ" sz="2400" dirty="0">
                <a:effectLst/>
                <a:latin typeface="Times New Roman" panose="02020603050405020304" pitchFamily="18" charset="0"/>
                <a:ea typeface="Arial Unicode MS"/>
                <a:cs typeface="Times New Roman" panose="02020603050405020304" pitchFamily="18" charset="0"/>
              </a:rPr>
              <a:t> (Kukla, 2016, s. 131). Vaníčková (2007) uvádí, že uspokojování potřeb dítěte spadá do rodičovských povinností a je obsahem výchovy. Je-li uspokojování potřeb dětí nedostačující, nebo v případě, že vůbec neprobíhá, jedná se o zanedbávání dětí. Potřeby dítěte závisí na několika faktorech. Jedná se zejména o věk dítěte, pohlaví dítěte, jeho zdravotní stav a původní prostředí (Kukla, 2016).</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Arial Unicode MS"/>
                <a:cs typeface="Times New Roman" panose="02020603050405020304" pitchFamily="18" charset="0"/>
              </a:rPr>
              <a:t>Dalším významným milníkem rodinné formy pomoci dítěti v ohrožení jsou studie </a:t>
            </a:r>
            <a:r>
              <a:rPr lang="cs-CZ" sz="2400" dirty="0" err="1">
                <a:effectLst/>
                <a:latin typeface="Times New Roman" panose="02020603050405020304" pitchFamily="18" charset="0"/>
                <a:ea typeface="Arial Unicode MS"/>
                <a:cs typeface="Times New Roman" panose="02020603050405020304" pitchFamily="18" charset="0"/>
              </a:rPr>
              <a:t>Bovlbyho</a:t>
            </a:r>
            <a:r>
              <a:rPr lang="cs-CZ" sz="2400" dirty="0">
                <a:effectLst/>
                <a:latin typeface="Times New Roman" panose="02020603050405020304" pitchFamily="18" charset="0"/>
                <a:ea typeface="Arial Unicode MS"/>
                <a:cs typeface="Times New Roman" panose="02020603050405020304" pitchFamily="18" charset="0"/>
              </a:rPr>
              <a:t> a tria českých autorů – Matějček, </a:t>
            </a:r>
            <a:r>
              <a:rPr lang="cs-CZ" sz="2400" dirty="0" err="1">
                <a:effectLst/>
                <a:latin typeface="Times New Roman" panose="02020603050405020304" pitchFamily="18" charset="0"/>
                <a:ea typeface="Arial Unicode MS"/>
                <a:cs typeface="Times New Roman" panose="02020603050405020304" pitchFamily="18" charset="0"/>
              </a:rPr>
              <a:t>Langmeier</a:t>
            </a:r>
            <a:r>
              <a:rPr lang="cs-CZ" sz="2400" dirty="0">
                <a:effectLst/>
                <a:latin typeface="Times New Roman" panose="02020603050405020304" pitchFamily="18" charset="0"/>
                <a:ea typeface="Arial Unicode MS"/>
                <a:cs typeface="Times New Roman" panose="02020603050405020304" pitchFamily="18" charset="0"/>
              </a:rPr>
              <a:t>, </a:t>
            </a:r>
            <a:r>
              <a:rPr lang="cs-CZ" sz="2400" dirty="0" err="1">
                <a:effectLst/>
                <a:latin typeface="Times New Roman" panose="02020603050405020304" pitchFamily="18" charset="0"/>
                <a:ea typeface="Arial Unicode MS"/>
                <a:cs typeface="Times New Roman" panose="02020603050405020304" pitchFamily="18" charset="0"/>
              </a:rPr>
              <a:t>Dunovský</a:t>
            </a:r>
            <a:r>
              <a:rPr lang="cs-CZ" sz="2400" dirty="0">
                <a:effectLst/>
                <a:latin typeface="Times New Roman" panose="02020603050405020304" pitchFamily="18" charset="0"/>
                <a:ea typeface="Arial Unicode MS"/>
                <a:cs typeface="Times New Roman" panose="02020603050405020304" pitchFamily="18" charset="0"/>
              </a:rPr>
              <a:t>. Všichni tito autoři se shodují na tom, že dítě potřebuje ve svém raném dětství jednu pečující osobu, která je plně soustředěna na jeho potřeby. Dětské potřeby definoval Matějček (2002):</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5576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FE021-0ACF-477E-9EC6-ACA14A567412}"/>
              </a:ext>
            </a:extLst>
          </p:cNvPr>
          <p:cNvSpPr>
            <a:spLocks noGrp="1"/>
          </p:cNvSpPr>
          <p:nvPr>
            <p:ph type="title"/>
          </p:nvPr>
        </p:nvSpPr>
        <p:spPr/>
        <p:txBody>
          <a:bodyPr/>
          <a:lstStyle/>
          <a:p>
            <a:r>
              <a:rPr lang="cs-CZ" dirty="0"/>
              <a:t>Potřeba stimulace</a:t>
            </a:r>
          </a:p>
        </p:txBody>
      </p:sp>
      <p:sp>
        <p:nvSpPr>
          <p:cNvPr id="3" name="Zástupný obsah 2">
            <a:extLst>
              <a:ext uri="{FF2B5EF4-FFF2-40B4-BE49-F238E27FC236}">
                <a16:creationId xmlns:a16="http://schemas.microsoft.com/office/drawing/2014/main" id="{92A9073B-AD11-42E1-AF5B-9846B350CE34}"/>
              </a:ext>
            </a:extLst>
          </p:cNvPr>
          <p:cNvSpPr>
            <a:spLocks noGrp="1"/>
          </p:cNvSpPr>
          <p:nvPr>
            <p:ph idx="1"/>
          </p:nvPr>
        </p:nvSpPr>
        <p:spPr/>
        <p:txBody>
          <a:bodyPr/>
          <a:lstStyle/>
          <a:p>
            <a:r>
              <a:rPr lang="cs-CZ" sz="2400" u="none" strike="noStrike" kern="0" spc="0" dirty="0">
                <a:effectLst/>
                <a:ea typeface="Symbol" panose="05050102010706020507" pitchFamily="18" charset="2"/>
                <a:cs typeface="Symbol" panose="05050102010706020507" pitchFamily="18" charset="2"/>
              </a:rPr>
              <a:t>Potřeba stimulace - </a:t>
            </a:r>
            <a:r>
              <a:rPr lang="cs-CZ" sz="2400" u="none" strike="noStrike" kern="0" spc="0" dirty="0">
                <a:solidFill>
                  <a:srgbClr val="333333"/>
                </a:solidFill>
                <a:effectLst/>
                <a:ea typeface="Symbol" panose="05050102010706020507" pitchFamily="18" charset="2"/>
                <a:cs typeface="Symbol" panose="05050102010706020507" pitchFamily="18" charset="2"/>
              </a:rPr>
              <a:t>dostupnost podnětů v </a:t>
            </a:r>
            <a:r>
              <a:rPr lang="cs-CZ" sz="2400" u="none" strike="noStrike" kern="0" spc="0" dirty="0" err="1">
                <a:solidFill>
                  <a:srgbClr val="333333"/>
                </a:solidFill>
                <a:effectLst/>
                <a:ea typeface="Symbol" panose="05050102010706020507" pitchFamily="18" charset="2"/>
                <a:cs typeface="Symbol" panose="05050102010706020507" pitchFamily="18" charset="2"/>
              </a:rPr>
              <a:t>přiměřeném</a:t>
            </a:r>
            <a:r>
              <a:rPr lang="cs-CZ" sz="2400" u="none" strike="noStrike" kern="0" spc="0" dirty="0">
                <a:solidFill>
                  <a:srgbClr val="333333"/>
                </a:solidFill>
                <a:effectLst/>
                <a:ea typeface="Symbol" panose="05050102010706020507" pitchFamily="18" charset="2"/>
                <a:cs typeface="Symbol" panose="05050102010706020507" pitchFamily="18" charset="2"/>
              </a:rPr>
              <a:t> množství a variabilitě. Dítě potřebuje být podněcované, stimulované v oblasti zrakové, sluchové, hmatové, atd. Nejpřirozenějším zdrojem smyslové stimulace je každodenní tělesný, zrakový a </a:t>
            </a:r>
            <a:r>
              <a:rPr lang="cs-CZ" sz="2400" u="none" strike="noStrike" kern="0" spc="0" dirty="0" err="1">
                <a:solidFill>
                  <a:srgbClr val="333333"/>
                </a:solidFill>
                <a:effectLst/>
                <a:ea typeface="Symbol" panose="05050102010706020507" pitchFamily="18" charset="2"/>
                <a:cs typeface="Symbol" panose="05050102010706020507" pitchFamily="18" charset="2"/>
              </a:rPr>
              <a:t>řečový</a:t>
            </a:r>
            <a:r>
              <a:rPr lang="cs-CZ" sz="2400" u="none" strike="noStrike" kern="0" spc="0" dirty="0">
                <a:solidFill>
                  <a:srgbClr val="333333"/>
                </a:solidFill>
                <a:effectLst/>
                <a:ea typeface="Symbol" panose="05050102010706020507" pitchFamily="18" charset="2"/>
                <a:cs typeface="Symbol" panose="05050102010706020507" pitchFamily="18" charset="2"/>
              </a:rPr>
              <a:t> kontakt s dítětem: Důležité je, aby podněty odrážely určitou pravidelnost a srozumitelný systém, který je zprostředkovaný nejčastěji matkou. Souvisí to s potřebou porozumět světu, aby se dítě do něj mohlo začlenit. Dítě potřebuje okolo sebe nejen rozličné hračky, pěkné prostředí, ale hlavně lidi, kteří se s ním mazlí, laskají, usmívají se. Jejich nedostatek nebo jednostrannost vývoj dítěte narušují a zpomalují</a:t>
            </a:r>
            <a:r>
              <a:rPr lang="cs-CZ" sz="1800" u="none" strike="noStrike" kern="0" spc="0" dirty="0">
                <a:solidFill>
                  <a:srgbClr val="333333"/>
                </a:solidFill>
                <a:effectLst/>
                <a:ea typeface="Symbol" panose="05050102010706020507" pitchFamily="18" charset="2"/>
                <a:cs typeface="Symbol" panose="05050102010706020507" pitchFamily="18" charset="2"/>
              </a:rPr>
              <a:t>.</a:t>
            </a:r>
            <a:endParaRPr lang="cs-CZ" sz="1800" u="none" strike="noStrike" kern="0" spc="0" dirty="0">
              <a:effectLst/>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1729534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F6E05-A607-4CFF-9146-BCE56311666D}"/>
              </a:ext>
            </a:extLst>
          </p:cNvPr>
          <p:cNvSpPr>
            <a:spLocks noGrp="1"/>
          </p:cNvSpPr>
          <p:nvPr>
            <p:ph type="title"/>
          </p:nvPr>
        </p:nvSpPr>
        <p:spPr/>
        <p:txBody>
          <a:bodyPr/>
          <a:lstStyle/>
          <a:p>
            <a:r>
              <a:rPr lang="cs-CZ" dirty="0"/>
              <a:t>Potřeba smysluplného světa</a:t>
            </a:r>
          </a:p>
        </p:txBody>
      </p:sp>
      <p:sp>
        <p:nvSpPr>
          <p:cNvPr id="3" name="Zástupný obsah 2">
            <a:extLst>
              <a:ext uri="{FF2B5EF4-FFF2-40B4-BE49-F238E27FC236}">
                <a16:creationId xmlns:a16="http://schemas.microsoft.com/office/drawing/2014/main" id="{B56D41A7-8F22-4663-99FE-644C23C72B89}"/>
              </a:ext>
            </a:extLst>
          </p:cNvPr>
          <p:cNvSpPr>
            <a:spLocks noGrp="1"/>
          </p:cNvSpPr>
          <p:nvPr>
            <p:ph idx="1"/>
          </p:nvPr>
        </p:nvSpPr>
        <p:spPr/>
        <p:txBody>
          <a:bodyPr/>
          <a:lstStyle/>
          <a:p>
            <a:r>
              <a:rPr lang="cs-CZ" sz="2400" u="none" strike="noStrike" kern="0" spc="0" dirty="0">
                <a:effectLst/>
                <a:ea typeface="Symbol" panose="05050102010706020507" pitchFamily="18" charset="2"/>
                <a:cs typeface="Symbol" panose="05050102010706020507" pitchFamily="18" charset="2"/>
              </a:rPr>
              <a:t>Potřeba smysluplného světa - </a:t>
            </a:r>
            <a:r>
              <a:rPr lang="cs-CZ" sz="2400" u="none" strike="noStrike" kern="0" spc="0" dirty="0">
                <a:solidFill>
                  <a:srgbClr val="333333"/>
                </a:solidFill>
                <a:effectLst/>
                <a:ea typeface="Symbol" panose="05050102010706020507" pitchFamily="18" charset="2"/>
                <a:cs typeface="Symbol" panose="05050102010706020507" pitchFamily="18" charset="2"/>
              </a:rPr>
              <a:t>stálost věcného a sociálního prostředí, které dítě prostřednictvím matky poznává a orientuje se v něm. Děti již v kojeneckém věku projevují radost, když ve svém prostředí objeví nějaký systém, nějakou pravidelnost, kterou mohou vlastní činností ovlivnit. Dítě se aktivně̌ zmocňuje světa a úspěchy ho podněcují k dalším aktivitám</a:t>
            </a:r>
            <a:r>
              <a:rPr lang="cs-CZ" sz="1800" u="none" strike="noStrike" kern="0" spc="0" dirty="0">
                <a:solidFill>
                  <a:srgbClr val="333333"/>
                </a:solidFill>
                <a:effectLst/>
                <a:ea typeface="Symbol" panose="05050102010706020507" pitchFamily="18" charset="2"/>
                <a:cs typeface="Symbol" panose="05050102010706020507" pitchFamily="18" charset="2"/>
              </a:rPr>
              <a:t>. </a:t>
            </a:r>
            <a:endParaRPr lang="cs-CZ" sz="1800" u="none" strike="noStrike" kern="0" spc="0" dirty="0">
              <a:effectLst/>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160342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EA30BA-AF29-451C-9179-9183545C88ED}"/>
              </a:ext>
            </a:extLst>
          </p:cNvPr>
          <p:cNvSpPr>
            <a:spLocks noGrp="1"/>
          </p:cNvSpPr>
          <p:nvPr>
            <p:ph type="title"/>
          </p:nvPr>
        </p:nvSpPr>
        <p:spPr/>
        <p:txBody>
          <a:bodyPr/>
          <a:lstStyle/>
          <a:p>
            <a:r>
              <a:rPr lang="cs-CZ" dirty="0"/>
              <a:t>Potřeba lásky</a:t>
            </a:r>
          </a:p>
        </p:txBody>
      </p:sp>
      <p:sp>
        <p:nvSpPr>
          <p:cNvPr id="3" name="Zástupný obsah 2">
            <a:extLst>
              <a:ext uri="{FF2B5EF4-FFF2-40B4-BE49-F238E27FC236}">
                <a16:creationId xmlns:a16="http://schemas.microsoft.com/office/drawing/2014/main" id="{54A4A990-0AA1-407D-8161-2E72B4BF3474}"/>
              </a:ext>
            </a:extLst>
          </p:cNvPr>
          <p:cNvSpPr>
            <a:spLocks noGrp="1"/>
          </p:cNvSpPr>
          <p:nvPr>
            <p:ph idx="1"/>
          </p:nvPr>
        </p:nvSpPr>
        <p:spPr/>
        <p:txBody>
          <a:bodyPr/>
          <a:lstStyle/>
          <a:p>
            <a:r>
              <a:rPr lang="cs-CZ" sz="2400" u="none" strike="noStrike" kern="0" spc="0" dirty="0">
                <a:effectLst/>
                <a:ea typeface="Symbol" panose="05050102010706020507" pitchFamily="18" charset="2"/>
                <a:cs typeface="Symbol" panose="05050102010706020507" pitchFamily="18" charset="2"/>
              </a:rPr>
              <a:t>Potřeba lásky – citového bezpečí - </a:t>
            </a:r>
            <a:r>
              <a:rPr lang="cs-CZ" sz="2400" u="none" strike="noStrike" kern="0" spc="0" dirty="0">
                <a:solidFill>
                  <a:srgbClr val="333333"/>
                </a:solidFill>
                <a:effectLst/>
                <a:ea typeface="Symbol" panose="05050102010706020507" pitchFamily="18" charset="2"/>
                <a:cs typeface="Symbol" panose="05050102010706020507" pitchFamily="18" charset="2"/>
              </a:rPr>
              <a:t>potřebu trvalého kladného vztahu k mateřské osobě (nemusí to být biologická matka), dále </a:t>
            </a:r>
            <a:r>
              <a:rPr lang="cs-CZ" sz="2400" u="none" strike="noStrike" kern="0" spc="0" dirty="0" err="1">
                <a:solidFill>
                  <a:srgbClr val="333333"/>
                </a:solidFill>
                <a:effectLst/>
                <a:ea typeface="Symbol" panose="05050102010706020507" pitchFamily="18" charset="2"/>
                <a:cs typeface="Symbol" panose="05050102010706020507" pitchFamily="18" charset="2"/>
              </a:rPr>
              <a:t>potřeba</a:t>
            </a:r>
            <a:r>
              <a:rPr lang="cs-CZ" sz="2400" u="none" strike="noStrike" kern="0" spc="0" dirty="0">
                <a:solidFill>
                  <a:srgbClr val="333333"/>
                </a:solidFill>
                <a:effectLst/>
                <a:ea typeface="Symbol" panose="05050102010706020507" pitchFamily="18" charset="2"/>
                <a:cs typeface="Symbol" panose="05050102010706020507" pitchFamily="18" charset="2"/>
              </a:rPr>
              <a:t> kladného </a:t>
            </a:r>
            <a:r>
              <a:rPr lang="cs-CZ" sz="2400" u="none" strike="noStrike" kern="0" spc="0" dirty="0" err="1">
                <a:solidFill>
                  <a:srgbClr val="333333"/>
                </a:solidFill>
                <a:effectLst/>
                <a:ea typeface="Symbol" panose="05050102010706020507" pitchFamily="18" charset="2"/>
                <a:cs typeface="Symbol" panose="05050102010706020507" pitchFamily="18" charset="2"/>
              </a:rPr>
              <a:t>opětovaného</a:t>
            </a:r>
            <a:r>
              <a:rPr lang="cs-CZ" sz="2400" u="none" strike="noStrike" kern="0" spc="0" dirty="0">
                <a:solidFill>
                  <a:srgbClr val="333333"/>
                </a:solidFill>
                <a:effectLst/>
                <a:ea typeface="Symbol" panose="05050102010706020507" pitchFamily="18" charset="2"/>
                <a:cs typeface="Symbol" panose="05050102010706020507" pitchFamily="18" charset="2"/>
              </a:rPr>
              <a:t> vztahu k ostatním </a:t>
            </a:r>
            <a:r>
              <a:rPr lang="cs-CZ" sz="2400" u="none" strike="noStrike" kern="0" spc="0" dirty="0" err="1">
                <a:solidFill>
                  <a:srgbClr val="333333"/>
                </a:solidFill>
                <a:effectLst/>
                <a:ea typeface="Symbol" panose="05050102010706020507" pitchFamily="18" charset="2"/>
                <a:cs typeface="Symbol" panose="05050102010706020507" pitchFamily="18" charset="2"/>
              </a:rPr>
              <a:t>členům</a:t>
            </a:r>
            <a:r>
              <a:rPr lang="cs-CZ" sz="2400" u="none" strike="noStrike" kern="0" spc="0" dirty="0">
                <a:solidFill>
                  <a:srgbClr val="333333"/>
                </a:solidFill>
                <a:effectLst/>
                <a:ea typeface="Symbol" panose="05050102010706020507" pitchFamily="18" charset="2"/>
                <a:cs typeface="Symbol" panose="05050102010706020507" pitchFamily="18" charset="2"/>
              </a:rPr>
              <a:t> rodiny, </a:t>
            </a:r>
            <a:r>
              <a:rPr lang="cs-CZ" sz="2400" u="none" strike="noStrike" kern="0" spc="0" dirty="0" err="1">
                <a:solidFill>
                  <a:srgbClr val="333333"/>
                </a:solidFill>
                <a:effectLst/>
                <a:ea typeface="Symbol" panose="05050102010706020507" pitchFamily="18" charset="2"/>
                <a:cs typeface="Symbol" panose="05050102010706020507" pitchFamily="18" charset="2"/>
              </a:rPr>
              <a:t>později</a:t>
            </a:r>
            <a:r>
              <a:rPr lang="cs-CZ" sz="2400" u="none" strike="noStrike" kern="0" spc="0" dirty="0">
                <a:solidFill>
                  <a:srgbClr val="333333"/>
                </a:solidFill>
                <a:effectLst/>
                <a:ea typeface="Symbol" panose="05050102010706020507" pitchFamily="18" charset="2"/>
                <a:cs typeface="Symbol" panose="05050102010706020507" pitchFamily="18" charset="2"/>
              </a:rPr>
              <a:t> k </a:t>
            </a:r>
            <a:r>
              <a:rPr lang="cs-CZ" sz="2400" u="none" strike="noStrike" kern="0" spc="0" dirty="0" err="1">
                <a:solidFill>
                  <a:srgbClr val="333333"/>
                </a:solidFill>
                <a:effectLst/>
                <a:ea typeface="Symbol" panose="05050102010706020507" pitchFamily="18" charset="2"/>
                <a:cs typeface="Symbol" panose="05050102010706020507" pitchFamily="18" charset="2"/>
              </a:rPr>
              <a:t>vrstevníkům</a:t>
            </a:r>
            <a:r>
              <a:rPr lang="cs-CZ" sz="2400" u="none" strike="noStrike" kern="0" spc="0" dirty="0">
                <a:solidFill>
                  <a:srgbClr val="333333"/>
                </a:solidFill>
                <a:effectLst/>
                <a:ea typeface="Symbol" panose="05050102010706020507" pitchFamily="18" charset="2"/>
                <a:cs typeface="Symbol" panose="05050102010706020507" pitchFamily="18" charset="2"/>
              </a:rPr>
              <a:t>, což se </a:t>
            </a:r>
            <a:r>
              <a:rPr lang="cs-CZ" sz="2400" u="none" strike="noStrike" kern="0" spc="0" dirty="0" err="1">
                <a:solidFill>
                  <a:srgbClr val="333333"/>
                </a:solidFill>
                <a:effectLst/>
                <a:ea typeface="Symbol" panose="05050102010706020507" pitchFamily="18" charset="2"/>
                <a:cs typeface="Symbol" panose="05050102010706020507" pitchFamily="18" charset="2"/>
              </a:rPr>
              <a:t>obzvlášte</a:t>
            </a:r>
            <a:r>
              <a:rPr lang="cs-CZ" sz="2400" u="none" strike="noStrike" kern="0" spc="0" dirty="0">
                <a:solidFill>
                  <a:srgbClr val="333333"/>
                </a:solidFill>
                <a:effectLst/>
                <a:ea typeface="Symbol" panose="05050102010706020507" pitchFamily="18" charset="2"/>
                <a:cs typeface="Symbol" panose="05050102010706020507" pitchFamily="18" charset="2"/>
              </a:rPr>
              <a:t>̌ projevuje </a:t>
            </a:r>
            <a:r>
              <a:rPr lang="cs-CZ" sz="2400" u="none" strike="noStrike" kern="0" spc="0" dirty="0" err="1">
                <a:solidFill>
                  <a:srgbClr val="333333"/>
                </a:solidFill>
                <a:effectLst/>
                <a:ea typeface="Symbol" panose="05050102010706020507" pitchFamily="18" charset="2"/>
                <a:cs typeface="Symbol" panose="05050102010706020507" pitchFamily="18" charset="2"/>
              </a:rPr>
              <a:t>věku</a:t>
            </a:r>
            <a:r>
              <a:rPr lang="cs-CZ" sz="2400" u="none" strike="noStrike" kern="0" spc="0" dirty="0">
                <a:solidFill>
                  <a:srgbClr val="333333"/>
                </a:solidFill>
                <a:effectLst/>
                <a:ea typeface="Symbol" panose="05050102010706020507" pitchFamily="18" charset="2"/>
                <a:cs typeface="Symbol" panose="05050102010706020507" pitchFamily="18" charset="2"/>
              </a:rPr>
              <a:t> a v </a:t>
            </a:r>
            <a:r>
              <a:rPr lang="cs-CZ" sz="2400" u="none" strike="noStrike" kern="0" spc="0" dirty="0" err="1">
                <a:solidFill>
                  <a:srgbClr val="333333"/>
                </a:solidFill>
                <a:effectLst/>
                <a:ea typeface="Symbol" panose="05050102010706020507" pitchFamily="18" charset="2"/>
                <a:cs typeface="Symbol" panose="05050102010706020507" pitchFamily="18" charset="2"/>
              </a:rPr>
              <a:t>puberte</a:t>
            </a:r>
            <a:r>
              <a:rPr lang="cs-CZ" sz="2400" u="none" strike="noStrike" kern="0" spc="0" dirty="0">
                <a:solidFill>
                  <a:srgbClr val="333333"/>
                </a:solidFill>
                <a:effectLst/>
                <a:ea typeface="Symbol" panose="05050102010706020507" pitchFamily="18" charset="2"/>
                <a:cs typeface="Symbol" panose="05050102010706020507" pitchFamily="18" charset="2"/>
              </a:rPr>
              <a:t>̌. Dále je to </a:t>
            </a:r>
            <a:r>
              <a:rPr lang="cs-CZ" sz="2400" u="none" strike="noStrike" kern="0" spc="0" dirty="0" err="1">
                <a:solidFill>
                  <a:srgbClr val="333333"/>
                </a:solidFill>
                <a:effectLst/>
                <a:ea typeface="Symbol" panose="05050102010706020507" pitchFamily="18" charset="2"/>
                <a:cs typeface="Symbol" panose="05050102010706020507" pitchFamily="18" charset="2"/>
              </a:rPr>
              <a:t>potřeba</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důvěrných</a:t>
            </a:r>
            <a:r>
              <a:rPr lang="cs-CZ" sz="2400" u="none" strike="noStrike" kern="0" spc="0" dirty="0">
                <a:solidFill>
                  <a:srgbClr val="333333"/>
                </a:solidFill>
                <a:effectLst/>
                <a:ea typeface="Symbol" panose="05050102010706020507" pitchFamily="18" charset="2"/>
                <a:cs typeface="Symbol" panose="05050102010706020507" pitchFamily="18" charset="2"/>
              </a:rPr>
              <a:t> vztahů mezi chlapci a </a:t>
            </a:r>
            <a:r>
              <a:rPr lang="cs-CZ" sz="2400" u="none" strike="noStrike" kern="0" spc="0" dirty="0" err="1">
                <a:solidFill>
                  <a:srgbClr val="333333"/>
                </a:solidFill>
                <a:effectLst/>
                <a:ea typeface="Symbol" panose="05050102010706020507" pitchFamily="18" charset="2"/>
                <a:cs typeface="Symbol" panose="05050102010706020507" pitchFamily="18" charset="2"/>
              </a:rPr>
              <a:t>děvčaty</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potřeba</a:t>
            </a:r>
            <a:r>
              <a:rPr lang="cs-CZ" sz="2400" u="none" strike="noStrike" kern="0" spc="0" dirty="0">
                <a:solidFill>
                  <a:srgbClr val="333333"/>
                </a:solidFill>
                <a:effectLst/>
                <a:ea typeface="Symbol" panose="05050102010706020507" pitchFamily="18" charset="2"/>
                <a:cs typeface="Symbol" panose="05050102010706020507" pitchFamily="18" charset="2"/>
              </a:rPr>
              <a:t> životního partnera a u </a:t>
            </a:r>
            <a:r>
              <a:rPr lang="cs-CZ" sz="2400" u="none" strike="noStrike" kern="0" spc="0" dirty="0" err="1">
                <a:solidFill>
                  <a:srgbClr val="333333"/>
                </a:solidFill>
                <a:effectLst/>
                <a:ea typeface="Symbol" panose="05050102010706020507" pitchFamily="18" charset="2"/>
                <a:cs typeface="Symbol" panose="05050102010706020507" pitchFamily="18" charset="2"/>
              </a:rPr>
              <a:t>většiny</a:t>
            </a:r>
            <a:r>
              <a:rPr lang="cs-CZ" sz="2400" u="none" strike="noStrike" kern="0" spc="0" dirty="0">
                <a:solidFill>
                  <a:srgbClr val="333333"/>
                </a:solidFill>
                <a:effectLst/>
                <a:ea typeface="Symbol" panose="05050102010706020507" pitchFamily="18" charset="2"/>
                <a:cs typeface="Symbol" panose="05050102010706020507" pitchFamily="18" charset="2"/>
              </a:rPr>
              <a:t> lidí v </a:t>
            </a:r>
            <a:r>
              <a:rPr lang="cs-CZ" sz="2400" u="none" strike="noStrike" kern="0" spc="0" dirty="0" err="1">
                <a:solidFill>
                  <a:srgbClr val="333333"/>
                </a:solidFill>
                <a:effectLst/>
                <a:ea typeface="Symbol" panose="05050102010706020507" pitchFamily="18" charset="2"/>
                <a:cs typeface="Symbol" panose="05050102010706020507" pitchFamily="18" charset="2"/>
              </a:rPr>
              <a:t>dospělosti</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potřeba</a:t>
            </a:r>
            <a:r>
              <a:rPr lang="cs-CZ" sz="2400" u="none" strike="noStrike" kern="0" spc="0" dirty="0">
                <a:solidFill>
                  <a:srgbClr val="333333"/>
                </a:solidFill>
                <a:effectLst/>
                <a:ea typeface="Symbol" panose="05050102010706020507" pitchFamily="18" charset="2"/>
                <a:cs typeface="Symbol" panose="05050102010706020507" pitchFamily="18" charset="2"/>
              </a:rPr>
              <a:t> mít </a:t>
            </a:r>
            <a:r>
              <a:rPr lang="cs-CZ" sz="2400" u="none" strike="noStrike" kern="0" spc="0" dirty="0" err="1">
                <a:solidFill>
                  <a:srgbClr val="333333"/>
                </a:solidFill>
                <a:effectLst/>
                <a:ea typeface="Symbol" panose="05050102010706020507" pitchFamily="18" charset="2"/>
                <a:cs typeface="Symbol" panose="05050102010706020507" pitchFamily="18" charset="2"/>
              </a:rPr>
              <a:t>děti</a:t>
            </a:r>
            <a:r>
              <a:rPr lang="cs-CZ" sz="2400" u="none" strike="noStrike" kern="0" spc="0" dirty="0">
                <a:solidFill>
                  <a:srgbClr val="333333"/>
                </a:solidFill>
                <a:effectLst/>
                <a:ea typeface="Symbol" panose="05050102010706020507" pitchFamily="18" charset="2"/>
                <a:cs typeface="Symbol" panose="05050102010706020507" pitchFamily="18" charset="2"/>
              </a:rPr>
              <a:t>, svoje potomstvo.</a:t>
            </a:r>
            <a:endParaRPr lang="cs-CZ" sz="2400" u="none" strike="noStrike" kern="0" spc="0" dirty="0">
              <a:effectLst/>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201749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E75FF-C307-48BB-B00F-A13826C7966F}"/>
              </a:ext>
            </a:extLst>
          </p:cNvPr>
          <p:cNvSpPr>
            <a:spLocks noGrp="1"/>
          </p:cNvSpPr>
          <p:nvPr>
            <p:ph type="title"/>
          </p:nvPr>
        </p:nvSpPr>
        <p:spPr/>
        <p:txBody>
          <a:bodyPr/>
          <a:lstStyle/>
          <a:p>
            <a:r>
              <a:rPr lang="cs-CZ" dirty="0"/>
              <a:t>Potřeba pozitivní identity</a:t>
            </a:r>
          </a:p>
        </p:txBody>
      </p:sp>
      <p:sp>
        <p:nvSpPr>
          <p:cNvPr id="3" name="Zástupný obsah 2">
            <a:extLst>
              <a:ext uri="{FF2B5EF4-FFF2-40B4-BE49-F238E27FC236}">
                <a16:creationId xmlns:a16="http://schemas.microsoft.com/office/drawing/2014/main" id="{C0C2124A-E537-40A1-8E60-920CAEB467DD}"/>
              </a:ext>
            </a:extLst>
          </p:cNvPr>
          <p:cNvSpPr>
            <a:spLocks noGrp="1"/>
          </p:cNvSpPr>
          <p:nvPr>
            <p:ph idx="1"/>
          </p:nvPr>
        </p:nvSpPr>
        <p:spPr/>
        <p:txBody>
          <a:bodyPr/>
          <a:lstStyle/>
          <a:p>
            <a:r>
              <a:rPr lang="cs-CZ" sz="2400" u="none" strike="noStrike" kern="0" spc="0" dirty="0">
                <a:effectLst/>
                <a:ea typeface="Symbol" panose="05050102010706020507" pitchFamily="18" charset="2"/>
                <a:cs typeface="Symbol" panose="05050102010706020507" pitchFamily="18" charset="2"/>
              </a:rPr>
              <a:t>Potřeba identity, najít si místo ve společnosti - </a:t>
            </a:r>
            <a:r>
              <a:rPr lang="cs-CZ" sz="2400" u="none" strike="noStrike" kern="0" spc="0" dirty="0" err="1">
                <a:solidFill>
                  <a:srgbClr val="333333"/>
                </a:solidFill>
                <a:effectLst/>
                <a:ea typeface="Symbol" panose="05050102010706020507" pitchFamily="18" charset="2"/>
                <a:cs typeface="Symbol" panose="05050102010706020507" pitchFamily="18" charset="2"/>
              </a:rPr>
              <a:t>Díte</a:t>
            </a:r>
            <a:r>
              <a:rPr lang="cs-CZ" sz="2400" u="none" strike="noStrike" kern="0" spc="0" dirty="0">
                <a:solidFill>
                  <a:srgbClr val="333333"/>
                </a:solidFill>
                <a:effectLst/>
                <a:ea typeface="Symbol" panose="05050102010706020507" pitchFamily="18" charset="2"/>
                <a:cs typeface="Symbol" panose="05050102010706020507" pitchFamily="18" charset="2"/>
              </a:rPr>
              <a:t>̌ si v interakci s okolím </a:t>
            </a:r>
            <a:r>
              <a:rPr lang="cs-CZ" sz="2400" u="none" strike="noStrike" kern="0" spc="0" dirty="0" err="1">
                <a:solidFill>
                  <a:srgbClr val="333333"/>
                </a:solidFill>
                <a:effectLst/>
                <a:ea typeface="Symbol" panose="05050102010706020507" pitchFamily="18" charset="2"/>
                <a:cs typeface="Symbol" panose="05050102010706020507" pitchFamily="18" charset="2"/>
              </a:rPr>
              <a:t>postupne</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uvědomuje</a:t>
            </a:r>
            <a:r>
              <a:rPr lang="cs-CZ" sz="2400" u="none" strike="noStrike" kern="0" spc="0" dirty="0">
                <a:solidFill>
                  <a:srgbClr val="333333"/>
                </a:solidFill>
                <a:effectLst/>
                <a:ea typeface="Symbol" panose="05050102010706020507" pitchFamily="18" charset="2"/>
                <a:cs typeface="Symbol" panose="05050102010706020507" pitchFamily="18" charset="2"/>
              </a:rPr>
              <a:t> svoje „JÁ“, </a:t>
            </a:r>
            <a:r>
              <a:rPr lang="cs-CZ" sz="2400" u="none" strike="noStrike" kern="0" spc="0" dirty="0" err="1">
                <a:solidFill>
                  <a:srgbClr val="333333"/>
                </a:solidFill>
                <a:effectLst/>
                <a:ea typeface="Symbol" panose="05050102010706020507" pitchFamily="18" charset="2"/>
                <a:cs typeface="Symbol" panose="05050102010706020507" pitchFamily="18" charset="2"/>
              </a:rPr>
              <a:t>vytváří</a:t>
            </a:r>
            <a:r>
              <a:rPr lang="cs-CZ" sz="2400" u="none" strike="noStrike" kern="0" spc="0" dirty="0">
                <a:solidFill>
                  <a:srgbClr val="333333"/>
                </a:solidFill>
                <a:effectLst/>
                <a:ea typeface="Symbol" panose="05050102010706020507" pitchFamily="18" charset="2"/>
                <a:cs typeface="Symbol" panose="05050102010706020507" pitchFamily="18" charset="2"/>
              </a:rPr>
              <a:t> si svoje </a:t>
            </a:r>
            <a:r>
              <a:rPr lang="cs-CZ" sz="2400" u="none" strike="noStrike" kern="0" spc="0" dirty="0" err="1">
                <a:solidFill>
                  <a:srgbClr val="333333"/>
                </a:solidFill>
                <a:effectLst/>
                <a:ea typeface="Symbol" panose="05050102010706020507" pitchFamily="18" charset="2"/>
                <a:cs typeface="Symbol" panose="05050102010706020507" pitchFamily="18" charset="2"/>
              </a:rPr>
              <a:t>sebevědomí</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sebepřijetí</a:t>
            </a:r>
            <a:r>
              <a:rPr lang="cs-CZ" sz="2400" u="none" strike="noStrike" kern="0" spc="0" dirty="0">
                <a:solidFill>
                  <a:srgbClr val="333333"/>
                </a:solidFill>
                <a:effectLst/>
                <a:ea typeface="Symbol" panose="05050102010706020507" pitchFamily="18" charset="2"/>
                <a:cs typeface="Symbol" panose="05050102010706020507" pitchFamily="18" charset="2"/>
              </a:rPr>
              <a:t>, svoji identitu, kterou </a:t>
            </a:r>
            <a:r>
              <a:rPr lang="cs-CZ" sz="2400" u="none" strike="noStrike" kern="0" spc="0" dirty="0" err="1">
                <a:solidFill>
                  <a:srgbClr val="333333"/>
                </a:solidFill>
                <a:effectLst/>
                <a:ea typeface="Symbol" panose="05050102010706020507" pitchFamily="18" charset="2"/>
                <a:cs typeface="Symbol" panose="05050102010706020507" pitchFamily="18" charset="2"/>
              </a:rPr>
              <a:t>dotváří</a:t>
            </a:r>
            <a:r>
              <a:rPr lang="cs-CZ" sz="2400" u="none" strike="noStrike" kern="0" spc="0" dirty="0">
                <a:solidFill>
                  <a:srgbClr val="333333"/>
                </a:solidFill>
                <a:effectLst/>
                <a:ea typeface="Symbol" panose="05050102010706020507" pitchFamily="18" charset="2"/>
                <a:cs typeface="Symbol" panose="05050102010706020507" pitchFamily="18" charset="2"/>
              </a:rPr>
              <a:t> v období dospívání. Každý má </a:t>
            </a:r>
            <a:r>
              <a:rPr lang="cs-CZ" sz="2400" u="none" strike="noStrike" kern="0" spc="0" dirty="0" err="1">
                <a:solidFill>
                  <a:srgbClr val="333333"/>
                </a:solidFill>
                <a:effectLst/>
                <a:ea typeface="Symbol" panose="05050102010706020507" pitchFamily="18" charset="2"/>
                <a:cs typeface="Symbol" panose="05050102010706020507" pitchFamily="18" charset="2"/>
              </a:rPr>
              <a:t>potřebu</a:t>
            </a:r>
            <a:r>
              <a:rPr lang="cs-CZ" sz="2400" u="none" strike="noStrike" kern="0" spc="0" dirty="0">
                <a:solidFill>
                  <a:srgbClr val="333333"/>
                </a:solidFill>
                <a:effectLst/>
                <a:ea typeface="Symbol" panose="05050102010706020507" pitchFamily="18" charset="2"/>
                <a:cs typeface="Symbol" panose="05050102010706020507" pitchFamily="18" charset="2"/>
              </a:rPr>
              <a:t> být </a:t>
            </a:r>
            <a:r>
              <a:rPr lang="cs-CZ" sz="2400" u="none" strike="noStrike" kern="0" spc="0" dirty="0" err="1">
                <a:solidFill>
                  <a:srgbClr val="333333"/>
                </a:solidFill>
                <a:effectLst/>
                <a:ea typeface="Symbol" panose="05050102010706020507" pitchFamily="18" charset="2"/>
                <a:cs typeface="Symbol" panose="05050102010706020507" pitchFamily="18" charset="2"/>
              </a:rPr>
              <a:t>přijímaný</a:t>
            </a:r>
            <a:r>
              <a:rPr lang="cs-CZ" sz="2400" u="none" strike="noStrike" kern="0" spc="0" dirty="0">
                <a:solidFill>
                  <a:srgbClr val="333333"/>
                </a:solidFill>
                <a:effectLst/>
                <a:ea typeface="Symbol" panose="05050102010706020507" pitchFamily="18" charset="2"/>
                <a:cs typeface="Symbol" panose="05050102010706020507" pitchFamily="18" charset="2"/>
              </a:rPr>
              <a:t> a </a:t>
            </a:r>
            <a:r>
              <a:rPr lang="cs-CZ" sz="2400" u="none" strike="noStrike" kern="0" spc="0" dirty="0" err="1">
                <a:solidFill>
                  <a:srgbClr val="333333"/>
                </a:solidFill>
                <a:effectLst/>
                <a:ea typeface="Symbol" panose="05050102010706020507" pitchFamily="18" charset="2"/>
                <a:cs typeface="Symbol" panose="05050102010706020507" pitchFamily="18" charset="2"/>
              </a:rPr>
              <a:t>někam</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patřit</a:t>
            </a:r>
            <a:r>
              <a:rPr lang="cs-CZ" sz="2400" u="none" strike="noStrike" kern="0" spc="0" dirty="0">
                <a:solidFill>
                  <a:srgbClr val="333333"/>
                </a:solidFill>
                <a:effectLst/>
                <a:ea typeface="Symbol" panose="05050102010706020507" pitchFamily="18" charset="2"/>
                <a:cs typeface="Symbol" panose="05050102010706020507" pitchFamily="18" charset="2"/>
              </a:rPr>
              <a:t> – do rodiny, do skupiny kamarádů, do pracovního, zájmového, duchovního a dalších </a:t>
            </a:r>
            <a:r>
              <a:rPr lang="cs-CZ" sz="2400" u="none" strike="noStrike" kern="0" spc="0" dirty="0" err="1">
                <a:solidFill>
                  <a:srgbClr val="333333"/>
                </a:solidFill>
                <a:effectLst/>
                <a:ea typeface="Symbol" panose="05050102010706020507" pitchFamily="18" charset="2"/>
                <a:cs typeface="Symbol" panose="05050102010706020507" pitchFamily="18" charset="2"/>
              </a:rPr>
              <a:t>společenstev</a:t>
            </a:r>
            <a:r>
              <a:rPr lang="cs-CZ" sz="2400" u="none" strike="noStrike" kern="0" spc="0" dirty="0">
                <a:solidFill>
                  <a:srgbClr val="333333"/>
                </a:solidFill>
                <a:effectLst/>
                <a:ea typeface="Symbol" panose="05050102010706020507" pitchFamily="18" charset="2"/>
                <a:cs typeface="Symbol" panose="05050102010706020507" pitchFamily="18" charset="2"/>
              </a:rPr>
              <a:t> a mít tam </a:t>
            </a:r>
            <a:r>
              <a:rPr lang="cs-CZ" sz="2400" u="none" strike="noStrike" kern="0" spc="0" dirty="0" err="1">
                <a:solidFill>
                  <a:srgbClr val="333333"/>
                </a:solidFill>
                <a:effectLst/>
                <a:ea typeface="Symbol" panose="05050102010706020507" pitchFamily="18" charset="2"/>
                <a:cs typeface="Symbol" panose="05050102010706020507" pitchFamily="18" charset="2"/>
              </a:rPr>
              <a:t>přijatelnou</a:t>
            </a:r>
            <a:r>
              <a:rPr lang="cs-CZ" sz="2400" u="none" strike="noStrike" kern="0" spc="0" dirty="0">
                <a:solidFill>
                  <a:srgbClr val="333333"/>
                </a:solidFill>
                <a:effectLst/>
                <a:ea typeface="Symbol" panose="05050102010706020507" pitchFamily="18" charset="2"/>
                <a:cs typeface="Symbol" panose="05050102010706020507" pitchFamily="18" charset="2"/>
              </a:rPr>
              <a:t> roli a pozici.</a:t>
            </a:r>
            <a:endParaRPr lang="cs-CZ" sz="2400" u="none" strike="noStrike" kern="0" spc="0" dirty="0">
              <a:effectLst/>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93309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Místo sociální práce v sociální politice</a:t>
            </a:r>
          </a:p>
        </p:txBody>
      </p:sp>
      <p:sp>
        <p:nvSpPr>
          <p:cNvPr id="3" name="Zástupný symbol pro obsah 2"/>
          <p:cNvSpPr>
            <a:spLocks noGrp="1"/>
          </p:cNvSpPr>
          <p:nvPr>
            <p:ph sz="quarter" idx="1"/>
          </p:nvPr>
        </p:nvSpPr>
        <p:spPr>
          <a:xfrm>
            <a:off x="461818" y="1825625"/>
            <a:ext cx="10891982" cy="4351338"/>
          </a:xfrm>
        </p:spPr>
        <p:txBody>
          <a:bodyPr>
            <a:normAutofit lnSpcReduction="10000"/>
          </a:bodyPr>
          <a:lstStyle/>
          <a:p>
            <a:pPr marL="0" indent="0" algn="ctr">
              <a:buNone/>
            </a:pPr>
            <a:r>
              <a:rPr lang="cs-CZ" dirty="0"/>
              <a:t>Sociální politika</a:t>
            </a:r>
          </a:p>
          <a:p>
            <a:pPr algn="ctr"/>
            <a:endParaRPr lang="cs-CZ" dirty="0"/>
          </a:p>
          <a:p>
            <a:pPr marL="0" indent="0" algn="ctr">
              <a:buNone/>
            </a:pPr>
            <a:r>
              <a:rPr lang="cs-CZ" dirty="0"/>
              <a:t>Sociální práce</a:t>
            </a:r>
          </a:p>
          <a:p>
            <a:pPr algn="ctr"/>
            <a:endParaRPr lang="cs-CZ" dirty="0"/>
          </a:p>
          <a:p>
            <a:pPr marL="0" indent="0" algn="ctr">
              <a:buNone/>
            </a:pPr>
            <a:r>
              <a:rPr lang="cs-CZ" dirty="0"/>
              <a:t>Sociální ochrana – rodinná politika</a:t>
            </a:r>
          </a:p>
          <a:p>
            <a:pPr algn="ctr"/>
            <a:endParaRPr lang="cs-CZ" dirty="0"/>
          </a:p>
          <a:p>
            <a:pPr marL="0" indent="0">
              <a:buNone/>
            </a:pPr>
            <a:r>
              <a:rPr lang="cs-CZ" dirty="0"/>
              <a:t>Sociální služby -  sociální péče</a:t>
            </a:r>
          </a:p>
          <a:p>
            <a:pPr marL="0" indent="0">
              <a:buNone/>
            </a:pPr>
            <a:endParaRPr lang="cs-CZ" dirty="0"/>
          </a:p>
          <a:p>
            <a:pPr marL="0" indent="0">
              <a:buNone/>
            </a:pPr>
            <a:r>
              <a:rPr lang="cs-CZ" dirty="0"/>
              <a:t>sociální záchranná síť – sociální dávky</a:t>
            </a:r>
          </a:p>
          <a:p>
            <a:pPr marL="0" indent="0">
              <a:buNone/>
            </a:pPr>
            <a:endParaRPr lang="cs-CZ" dirty="0"/>
          </a:p>
        </p:txBody>
      </p:sp>
      <p:sp>
        <p:nvSpPr>
          <p:cNvPr id="4" name="Šipka dolů 3"/>
          <p:cNvSpPr/>
          <p:nvPr/>
        </p:nvSpPr>
        <p:spPr>
          <a:xfrm>
            <a:off x="5772727" y="2225964"/>
            <a:ext cx="484632" cy="701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lů 4"/>
          <p:cNvSpPr/>
          <p:nvPr/>
        </p:nvSpPr>
        <p:spPr>
          <a:xfrm>
            <a:off x="5597236" y="336203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ů 5"/>
          <p:cNvSpPr/>
          <p:nvPr/>
        </p:nvSpPr>
        <p:spPr>
          <a:xfrm>
            <a:off x="3885784" y="4017820"/>
            <a:ext cx="484632" cy="720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ů 6"/>
          <p:cNvSpPr/>
          <p:nvPr/>
        </p:nvSpPr>
        <p:spPr>
          <a:xfrm>
            <a:off x="2503054" y="4895273"/>
            <a:ext cx="484632"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15772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BFBC81-5C40-44F2-9D69-106E4242C156}"/>
              </a:ext>
            </a:extLst>
          </p:cNvPr>
          <p:cNvSpPr>
            <a:spLocks noGrp="1"/>
          </p:cNvSpPr>
          <p:nvPr>
            <p:ph type="title"/>
          </p:nvPr>
        </p:nvSpPr>
        <p:spPr/>
        <p:txBody>
          <a:bodyPr/>
          <a:lstStyle/>
          <a:p>
            <a:r>
              <a:rPr lang="cs-CZ" dirty="0"/>
              <a:t>Potřeba životní perspektivy</a:t>
            </a:r>
          </a:p>
        </p:txBody>
      </p:sp>
      <p:sp>
        <p:nvSpPr>
          <p:cNvPr id="3" name="Zástupný obsah 2">
            <a:extLst>
              <a:ext uri="{FF2B5EF4-FFF2-40B4-BE49-F238E27FC236}">
                <a16:creationId xmlns:a16="http://schemas.microsoft.com/office/drawing/2014/main" id="{25E0FB0A-4C32-4462-B03B-A82DFBE83B33}"/>
              </a:ext>
            </a:extLst>
          </p:cNvPr>
          <p:cNvSpPr>
            <a:spLocks noGrp="1"/>
          </p:cNvSpPr>
          <p:nvPr>
            <p:ph idx="1"/>
          </p:nvPr>
        </p:nvSpPr>
        <p:spPr/>
        <p:txBody>
          <a:bodyPr/>
          <a:lstStyle/>
          <a:p>
            <a:r>
              <a:rPr lang="cs-CZ" sz="2400" u="none" strike="noStrike" kern="0" spc="0" dirty="0">
                <a:effectLst/>
                <a:ea typeface="Symbol" panose="05050102010706020507" pitchFamily="18" charset="2"/>
                <a:cs typeface="Symbol" panose="05050102010706020507" pitchFamily="18" charset="2"/>
              </a:rPr>
              <a:t>Potřeba životní perspektivy, otevřené budoucnosti - </a:t>
            </a:r>
            <a:r>
              <a:rPr lang="cs-CZ" sz="2400" u="none" strike="noStrike" kern="0" spc="0" dirty="0" err="1">
                <a:solidFill>
                  <a:srgbClr val="333333"/>
                </a:solidFill>
                <a:effectLst/>
                <a:ea typeface="Symbol" panose="05050102010706020507" pitchFamily="18" charset="2"/>
                <a:cs typeface="Symbol" panose="05050102010706020507" pitchFamily="18" charset="2"/>
              </a:rPr>
              <a:t>společnou</a:t>
            </a:r>
            <a:r>
              <a:rPr lang="cs-CZ" sz="2400" u="none" strike="noStrike" kern="0" spc="0" dirty="0">
                <a:solidFill>
                  <a:srgbClr val="333333"/>
                </a:solidFill>
                <a:effectLst/>
                <a:ea typeface="Symbol" panose="05050102010706020507" pitchFamily="18" charset="2"/>
                <a:cs typeface="Symbol" panose="05050102010706020507" pitchFamily="18" charset="2"/>
              </a:rPr>
              <a:t> budoucnost má </a:t>
            </a:r>
            <a:r>
              <a:rPr lang="cs-CZ" sz="2400" u="none" strike="noStrike" kern="0" spc="0" dirty="0" err="1">
                <a:solidFill>
                  <a:srgbClr val="333333"/>
                </a:solidFill>
                <a:effectLst/>
                <a:ea typeface="Symbol" panose="05050102010706020507" pitchFamily="18" charset="2"/>
                <a:cs typeface="Symbol" panose="05050102010706020507" pitchFamily="18" charset="2"/>
              </a:rPr>
              <a:t>díte</a:t>
            </a:r>
            <a:r>
              <a:rPr lang="cs-CZ" sz="2400" u="none" strike="noStrike" kern="0" spc="0" dirty="0">
                <a:solidFill>
                  <a:srgbClr val="333333"/>
                </a:solidFill>
                <a:effectLst/>
                <a:ea typeface="Symbol" panose="05050102010706020507" pitchFamily="18" charset="2"/>
                <a:cs typeface="Symbol" panose="05050102010706020507" pitchFamily="18" charset="2"/>
              </a:rPr>
              <a:t>̌ </a:t>
            </a:r>
            <a:r>
              <a:rPr lang="cs-CZ" sz="2400" u="none" strike="noStrike" kern="0" spc="0" dirty="0" err="1">
                <a:solidFill>
                  <a:srgbClr val="333333"/>
                </a:solidFill>
                <a:effectLst/>
                <a:ea typeface="Symbol" panose="05050102010706020507" pitchFamily="18" charset="2"/>
                <a:cs typeface="Symbol" panose="05050102010706020507" pitchFamily="18" charset="2"/>
              </a:rPr>
              <a:t>práve</a:t>
            </a:r>
            <a:r>
              <a:rPr lang="cs-CZ" sz="2400" u="none" strike="noStrike" kern="0" spc="0" dirty="0">
                <a:solidFill>
                  <a:srgbClr val="333333"/>
                </a:solidFill>
                <a:effectLst/>
                <a:ea typeface="Symbol" panose="05050102010706020507" pitchFamily="18" charset="2"/>
                <a:cs typeface="Symbol" panose="05050102010706020507" pitchFamily="18" charset="2"/>
              </a:rPr>
              <a:t>̌ v </a:t>
            </a:r>
            <a:r>
              <a:rPr lang="cs-CZ" sz="2400" u="none" strike="noStrike" kern="0" spc="0" dirty="0" err="1">
                <a:solidFill>
                  <a:srgbClr val="333333"/>
                </a:solidFill>
                <a:effectLst/>
                <a:ea typeface="Symbol" panose="05050102010706020507" pitchFamily="18" charset="2"/>
                <a:cs typeface="Symbol" panose="05050102010706020507" pitchFamily="18" charset="2"/>
              </a:rPr>
              <a:t>rodine</a:t>
            </a:r>
            <a:r>
              <a:rPr lang="cs-CZ" sz="2400" u="none" strike="noStrike" kern="0" spc="0" dirty="0">
                <a:solidFill>
                  <a:srgbClr val="333333"/>
                </a:solidFill>
                <a:effectLst/>
                <a:ea typeface="Symbol" panose="05050102010706020507" pitchFamily="18" charset="2"/>
                <a:cs typeface="Symbol" panose="05050102010706020507" pitchFamily="18" charset="2"/>
              </a:rPr>
              <a:t>̌. Je to </a:t>
            </a:r>
            <a:r>
              <a:rPr lang="cs-CZ" sz="2400" u="none" strike="noStrike" kern="0" spc="0" dirty="0" err="1">
                <a:solidFill>
                  <a:srgbClr val="333333"/>
                </a:solidFill>
                <a:effectLst/>
                <a:ea typeface="Symbol" panose="05050102010706020507" pitchFamily="18" charset="2"/>
                <a:cs typeface="Symbol" panose="05050102010706020507" pitchFamily="18" charset="2"/>
              </a:rPr>
              <a:t>potřeba</a:t>
            </a:r>
            <a:r>
              <a:rPr lang="cs-CZ" sz="2400" u="none" strike="noStrike" kern="0" spc="0" dirty="0">
                <a:solidFill>
                  <a:srgbClr val="333333"/>
                </a:solidFill>
                <a:effectLst/>
                <a:ea typeface="Symbol" panose="05050102010706020507" pitchFamily="18" charset="2"/>
                <a:cs typeface="Symbol" panose="05050102010706020507" pitchFamily="18" charset="2"/>
              </a:rPr>
              <a:t> tak </a:t>
            </a:r>
            <a:r>
              <a:rPr lang="cs-CZ" sz="2400" u="none" strike="noStrike" kern="0" spc="0" dirty="0" err="1">
                <a:solidFill>
                  <a:srgbClr val="333333"/>
                </a:solidFill>
                <a:effectLst/>
                <a:ea typeface="Symbol" panose="05050102010706020507" pitchFamily="18" charset="2"/>
                <a:cs typeface="Symbol" panose="05050102010706020507" pitchFamily="18" charset="2"/>
              </a:rPr>
              <a:t>důležitá</a:t>
            </a:r>
            <a:r>
              <a:rPr lang="cs-CZ" sz="2400" u="none" strike="noStrike" kern="0" spc="0" dirty="0">
                <a:solidFill>
                  <a:srgbClr val="333333"/>
                </a:solidFill>
                <a:effectLst/>
                <a:ea typeface="Symbol" panose="05050102010706020507" pitchFamily="18" charset="2"/>
                <a:cs typeface="Symbol" panose="05050102010706020507" pitchFamily="18" charset="2"/>
              </a:rPr>
              <a:t>, že </a:t>
            </a:r>
            <a:r>
              <a:rPr lang="cs-CZ" sz="2400" u="none" strike="noStrike" kern="0" spc="0" dirty="0" err="1">
                <a:solidFill>
                  <a:srgbClr val="333333"/>
                </a:solidFill>
                <a:effectLst/>
                <a:ea typeface="Symbol" panose="05050102010706020507" pitchFamily="18" charset="2"/>
                <a:cs typeface="Symbol" panose="05050102010706020507" pitchFamily="18" charset="2"/>
              </a:rPr>
              <a:t>někdy</a:t>
            </a:r>
            <a:r>
              <a:rPr lang="cs-CZ" sz="2400" u="none" strike="noStrike" kern="0" spc="0" dirty="0">
                <a:solidFill>
                  <a:srgbClr val="333333"/>
                </a:solidFill>
                <a:effectLst/>
                <a:ea typeface="Symbol" panose="05050102010706020507" pitchFamily="18" charset="2"/>
                <a:cs typeface="Symbol" panose="05050102010706020507" pitchFamily="18" charset="2"/>
              </a:rPr>
              <a:t> bývá </a:t>
            </a:r>
            <a:r>
              <a:rPr lang="cs-CZ" sz="2400" u="none" strike="noStrike" kern="0" spc="0" dirty="0" err="1">
                <a:solidFill>
                  <a:srgbClr val="333333"/>
                </a:solidFill>
                <a:effectLst/>
                <a:ea typeface="Symbol" panose="05050102010706020507" pitchFamily="18" charset="2"/>
                <a:cs typeface="Symbol" panose="05050102010706020507" pitchFamily="18" charset="2"/>
              </a:rPr>
              <a:t>uváděna</a:t>
            </a:r>
            <a:r>
              <a:rPr lang="cs-CZ" sz="2400" u="none" strike="noStrike" kern="0" spc="0" dirty="0">
                <a:solidFill>
                  <a:srgbClr val="333333"/>
                </a:solidFill>
                <a:effectLst/>
                <a:ea typeface="Symbol" panose="05050102010706020507" pitchFamily="18" charset="2"/>
                <a:cs typeface="Symbol" panose="05050102010706020507" pitchFamily="18" charset="2"/>
              </a:rPr>
              <a:t> jako samostatná pátá </a:t>
            </a:r>
            <a:r>
              <a:rPr lang="cs-CZ" sz="2400" u="none" strike="noStrike" kern="0" spc="0" dirty="0" err="1">
                <a:solidFill>
                  <a:srgbClr val="333333"/>
                </a:solidFill>
                <a:effectLst/>
                <a:ea typeface="Symbol" panose="05050102010706020507" pitchFamily="18" charset="2"/>
                <a:cs typeface="Symbol" panose="05050102010706020507" pitchFamily="18" charset="2"/>
              </a:rPr>
              <a:t>úroven</a:t>
            </a:r>
            <a:r>
              <a:rPr lang="cs-CZ" sz="2400" u="none" strike="noStrike" kern="0" spc="0" dirty="0">
                <a:solidFill>
                  <a:srgbClr val="333333"/>
                </a:solidFill>
                <a:effectLst/>
                <a:ea typeface="Symbol" panose="05050102010706020507" pitchFamily="18" charset="2"/>
                <a:cs typeface="Symbol" panose="05050102010706020507" pitchFamily="18" charset="2"/>
              </a:rPr>
              <a:t>̌ v rámci psychických </a:t>
            </a:r>
            <a:r>
              <a:rPr lang="cs-CZ" sz="2400" u="none" strike="noStrike" kern="0" spc="0" dirty="0" err="1">
                <a:solidFill>
                  <a:srgbClr val="333333"/>
                </a:solidFill>
                <a:effectLst/>
                <a:ea typeface="Symbol" panose="05050102010706020507" pitchFamily="18" charset="2"/>
                <a:cs typeface="Symbol" panose="05050102010706020507" pitchFamily="18" charset="2"/>
              </a:rPr>
              <a:t>potřeb</a:t>
            </a:r>
            <a:r>
              <a:rPr lang="cs-CZ" sz="2400" u="none" strike="noStrike" kern="0" spc="0" dirty="0">
                <a:solidFill>
                  <a:srgbClr val="333333"/>
                </a:solidFill>
                <a:effectLst/>
                <a:ea typeface="Symbol" panose="05050102010706020507" pitchFamily="18" charset="2"/>
                <a:cs typeface="Symbol" panose="05050102010706020507" pitchFamily="18" charset="2"/>
              </a:rPr>
              <a:t>.</a:t>
            </a:r>
            <a:endParaRPr lang="cs-CZ" sz="2400" u="none" strike="noStrike" kern="0" spc="0" dirty="0">
              <a:effectLst/>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1410963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534ED2-BCED-4424-9C16-3D8B56863254}"/>
              </a:ext>
            </a:extLst>
          </p:cNvPr>
          <p:cNvSpPr>
            <a:spLocks noGrp="1"/>
          </p:cNvSpPr>
          <p:nvPr>
            <p:ph type="title"/>
          </p:nvPr>
        </p:nvSpPr>
        <p:spPr/>
        <p:txBody>
          <a:bodyPr/>
          <a:lstStyle/>
          <a:p>
            <a:r>
              <a:rPr lang="cs-CZ" sz="4400" dirty="0">
                <a:effectLst/>
                <a:latin typeface="Times New Roman" panose="02020603050405020304" pitchFamily="18" charset="0"/>
                <a:ea typeface="Arial Unicode MS"/>
                <a:cs typeface="Times New Roman" panose="02020603050405020304" pitchFamily="18" charset="0"/>
              </a:rPr>
              <a:t>„</a:t>
            </a:r>
            <a:r>
              <a:rPr lang="cs-CZ" sz="4400" b="1" dirty="0">
                <a:effectLst/>
                <a:latin typeface="Times New Roman" panose="02020603050405020304" pitchFamily="18" charset="0"/>
                <a:ea typeface="Arial Unicode MS"/>
                <a:cs typeface="Times New Roman" panose="02020603050405020304" pitchFamily="18" charset="0"/>
              </a:rPr>
              <a:t>Základní potřeby dětí psychické</a:t>
            </a:r>
            <a:endParaRPr lang="cs-CZ" dirty="0"/>
          </a:p>
        </p:txBody>
      </p:sp>
      <p:sp>
        <p:nvSpPr>
          <p:cNvPr id="3" name="Zástupný obsah 2">
            <a:extLst>
              <a:ext uri="{FF2B5EF4-FFF2-40B4-BE49-F238E27FC236}">
                <a16:creationId xmlns:a16="http://schemas.microsoft.com/office/drawing/2014/main" id="{E6BBCF1A-FC3B-416B-BE9D-14BAD303E5D2}"/>
              </a:ext>
            </a:extLst>
          </p:cNvPr>
          <p:cNvSpPr>
            <a:spLocks noGrp="1"/>
          </p:cNvSpPr>
          <p:nvPr>
            <p:ph idx="1"/>
          </p:nvPr>
        </p:nvSpPr>
        <p:spPr/>
        <p:txBody>
          <a:bodyPr>
            <a:normAutofit/>
          </a:bodyPr>
          <a:lstStyle/>
          <a:p>
            <a:pPr marL="0" indent="0">
              <a:lnSpc>
                <a:spcPct val="115000"/>
              </a:lnSpc>
              <a:spcAft>
                <a:spcPts val="1000"/>
              </a:spcAft>
              <a:buNone/>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1000"/>
              </a:spcAft>
              <a:buFont typeface="Symbol" panose="05050102010706020507" pitchFamily="18" charset="2"/>
              <a:buChar char="-"/>
            </a:pPr>
            <a:r>
              <a:rPr lang="cs-CZ" sz="1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množství kvalita a proměnlivost podnětů,</a:t>
            </a:r>
          </a:p>
          <a:p>
            <a:pPr marL="342900" lvl="0" indent="-342900" algn="just" fontAlgn="base">
              <a:lnSpc>
                <a:spcPct val="150000"/>
              </a:lnSpc>
              <a:spcAft>
                <a:spcPts val="1000"/>
              </a:spcAft>
              <a:buFont typeface="Symbol" panose="05050102010706020507" pitchFamily="18" charset="2"/>
              <a:buChar char="-"/>
            </a:pPr>
            <a:r>
              <a:rPr lang="cs-CZ" sz="1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řád a smysl podnětů pro učení,</a:t>
            </a:r>
          </a:p>
          <a:p>
            <a:pPr marL="342900" lvl="0" indent="-342900" algn="just" fontAlgn="base">
              <a:lnSpc>
                <a:spcPct val="150000"/>
              </a:lnSpc>
              <a:spcAft>
                <a:spcPts val="1000"/>
              </a:spcAft>
              <a:buFont typeface="Symbol" panose="05050102010706020507" pitchFamily="18" charset="2"/>
              <a:buChar char="-"/>
            </a:pPr>
            <a:r>
              <a:rPr lang="cs-CZ" sz="1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citové a sociální vazby pro utváření osobnosti dítěte,</a:t>
            </a:r>
          </a:p>
          <a:p>
            <a:pPr marL="342900" lvl="0" indent="-342900" algn="just" fontAlgn="base">
              <a:lnSpc>
                <a:spcPct val="150000"/>
              </a:lnSpc>
              <a:spcAft>
                <a:spcPts val="1000"/>
              </a:spcAft>
              <a:buFont typeface="Symbol" panose="05050102010706020507" pitchFamily="18" charset="2"/>
              <a:buChar char="-"/>
            </a:pPr>
            <a:r>
              <a:rPr lang="cs-CZ" sz="1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potřeba osobní identity,</a:t>
            </a:r>
          </a:p>
          <a:p>
            <a:pPr marL="342900" lvl="0" indent="-342900" algn="just" fontAlgn="base">
              <a:lnSpc>
                <a:spcPct val="150000"/>
              </a:lnSpc>
              <a:spcAft>
                <a:spcPts val="1000"/>
              </a:spcAft>
              <a:buFont typeface="Symbol" panose="05050102010706020507" pitchFamily="18" charset="2"/>
              <a:buChar char="-"/>
            </a:pPr>
            <a:r>
              <a:rPr lang="cs-CZ" sz="1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potřeba otevřené budoucnosti.</a:t>
            </a:r>
          </a:p>
          <a:p>
            <a:endParaRPr lang="cs-CZ" dirty="0"/>
          </a:p>
        </p:txBody>
      </p:sp>
    </p:spTree>
    <p:extLst>
      <p:ext uri="{BB962C8B-B14F-4D97-AF65-F5344CB8AC3E}">
        <p14:creationId xmlns:p14="http://schemas.microsoft.com/office/powerpoint/2010/main" val="915688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F9662-5460-4C4F-9430-720AE914E99D}"/>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Základní potřeby biologické:</a:t>
            </a:r>
            <a:endParaRPr lang="cs-CZ" dirty="0"/>
          </a:p>
        </p:txBody>
      </p:sp>
      <p:sp>
        <p:nvSpPr>
          <p:cNvPr id="3" name="Zástupný obsah 2">
            <a:extLst>
              <a:ext uri="{FF2B5EF4-FFF2-40B4-BE49-F238E27FC236}">
                <a16:creationId xmlns:a16="http://schemas.microsoft.com/office/drawing/2014/main" id="{E5E6D751-4D4D-407B-A093-6F37C4431DE4}"/>
              </a:ext>
            </a:extLst>
          </p:cNvPr>
          <p:cNvSpPr>
            <a:spLocks noGrp="1"/>
          </p:cNvSpPr>
          <p:nvPr>
            <p:ph idx="1"/>
          </p:nvPr>
        </p:nvSpPr>
        <p:spPr/>
        <p:txBody>
          <a:bodyPr>
            <a:normAutofit fontScale="85000" lnSpcReduction="20000"/>
          </a:bodyPr>
          <a:lstStyle/>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vzduch, voda, teplo,</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kvalitní výživa,</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spánek,</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odpočinek, zájmové aktivity, relaxace,</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přiměřené obydlí a ošacení,</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ochrana dítěte před nemocemi a úrazy.</a:t>
            </a:r>
          </a:p>
          <a:p>
            <a:endParaRPr lang="cs-CZ" dirty="0"/>
          </a:p>
        </p:txBody>
      </p:sp>
    </p:spTree>
    <p:extLst>
      <p:ext uri="{BB962C8B-B14F-4D97-AF65-F5344CB8AC3E}">
        <p14:creationId xmlns:p14="http://schemas.microsoft.com/office/powerpoint/2010/main" val="2128795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F5DA5-DA7D-4C0C-8635-6A507E47040E}"/>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Základní potřeby emocionální:</a:t>
            </a:r>
            <a:endParaRPr lang="cs-CZ" dirty="0"/>
          </a:p>
        </p:txBody>
      </p:sp>
      <p:sp>
        <p:nvSpPr>
          <p:cNvPr id="3" name="Zástupný obsah 2">
            <a:extLst>
              <a:ext uri="{FF2B5EF4-FFF2-40B4-BE49-F238E27FC236}">
                <a16:creationId xmlns:a16="http://schemas.microsoft.com/office/drawing/2014/main" id="{F91B8534-A224-48A3-BEE0-974E7F53224D}"/>
              </a:ext>
            </a:extLst>
          </p:cNvPr>
          <p:cNvSpPr>
            <a:spLocks noGrp="1"/>
          </p:cNvSpPr>
          <p:nvPr>
            <p:ph idx="1"/>
          </p:nvPr>
        </p:nvSpPr>
        <p:spPr/>
        <p:txBody>
          <a:bodyPr>
            <a:normAutofit/>
          </a:bodyPr>
          <a:lstStyle/>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uvědomělé prožívání situací a schopnost empatie,</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prožitek z veřejně prospěšné práce, dobrého skutku,</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pozitivní výchova a bezpodmínečná akceptace dítěte,</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porozumění nonverbální komunikaci.</a:t>
            </a:r>
          </a:p>
          <a:p>
            <a:endParaRPr lang="cs-CZ" dirty="0"/>
          </a:p>
        </p:txBody>
      </p:sp>
    </p:spTree>
    <p:extLst>
      <p:ext uri="{BB962C8B-B14F-4D97-AF65-F5344CB8AC3E}">
        <p14:creationId xmlns:p14="http://schemas.microsoft.com/office/powerpoint/2010/main" val="1693573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8BE3F4-7E04-438A-B3FD-8EC6508EA3AF}"/>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Základní potřeby sociální:</a:t>
            </a:r>
            <a:endParaRPr lang="cs-CZ" dirty="0"/>
          </a:p>
        </p:txBody>
      </p:sp>
      <p:sp>
        <p:nvSpPr>
          <p:cNvPr id="3" name="Zástupný obsah 2">
            <a:extLst>
              <a:ext uri="{FF2B5EF4-FFF2-40B4-BE49-F238E27FC236}">
                <a16:creationId xmlns:a16="http://schemas.microsoft.com/office/drawing/2014/main" id="{94CF8EA1-89C7-464F-830E-1B7ED2A29473}"/>
              </a:ext>
            </a:extLst>
          </p:cNvPr>
          <p:cNvSpPr>
            <a:spLocks noGrp="1"/>
          </p:cNvSpPr>
          <p:nvPr>
            <p:ph idx="1"/>
          </p:nvPr>
        </p:nvSpPr>
        <p:spPr/>
        <p:txBody>
          <a:bodyPr>
            <a:normAutofit fontScale="85000" lnSpcReduction="20000"/>
          </a:bodyPr>
          <a:lstStyle/>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sociální dovednosti,</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vzory pravidel chování v sociální komunikaci,</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pocit sounáležitosti,</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pocit jistoty v očekávání sociální podpory ze strany klíčové osoby,</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ochrana před všemi formami interpersonálního násilí,</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zvládání stresu.</a:t>
            </a:r>
          </a:p>
          <a:p>
            <a:endParaRPr lang="cs-CZ" dirty="0"/>
          </a:p>
        </p:txBody>
      </p:sp>
    </p:spTree>
    <p:extLst>
      <p:ext uri="{BB962C8B-B14F-4D97-AF65-F5344CB8AC3E}">
        <p14:creationId xmlns:p14="http://schemas.microsoft.com/office/powerpoint/2010/main" val="3118087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E7D8-1F6F-4FFD-867A-4B421B3ED401}"/>
              </a:ext>
            </a:extLst>
          </p:cNvPr>
          <p:cNvSpPr>
            <a:spLocks noGrp="1"/>
          </p:cNvSpPr>
          <p:nvPr>
            <p:ph type="title"/>
          </p:nvPr>
        </p:nvSpPr>
        <p:spPr/>
        <p:txBody>
          <a:bodyPr/>
          <a:lstStyle/>
          <a:p>
            <a:r>
              <a:rPr lang="cs-CZ" sz="4400" b="1" dirty="0">
                <a:effectLst/>
                <a:latin typeface="Times New Roman" panose="02020603050405020304" pitchFamily="18" charset="0"/>
                <a:ea typeface="Arial Unicode MS"/>
                <a:cs typeface="Times New Roman" panose="02020603050405020304" pitchFamily="18" charset="0"/>
              </a:rPr>
              <a:t>Základní potřeby duchovní:</a:t>
            </a:r>
            <a:endParaRPr lang="cs-CZ" dirty="0"/>
          </a:p>
        </p:txBody>
      </p:sp>
      <p:sp>
        <p:nvSpPr>
          <p:cNvPr id="3" name="Zástupný obsah 2">
            <a:extLst>
              <a:ext uri="{FF2B5EF4-FFF2-40B4-BE49-F238E27FC236}">
                <a16:creationId xmlns:a16="http://schemas.microsoft.com/office/drawing/2014/main" id="{099CAC08-BE8F-4182-8DBC-0206D402FF77}"/>
              </a:ext>
            </a:extLst>
          </p:cNvPr>
          <p:cNvSpPr>
            <a:spLocks noGrp="1"/>
          </p:cNvSpPr>
          <p:nvPr>
            <p:ph idx="1"/>
          </p:nvPr>
        </p:nvSpPr>
        <p:spPr/>
        <p:txBody>
          <a:bodyPr>
            <a:normAutofit/>
          </a:bodyPr>
          <a:lstStyle/>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potřeba přiměřeného sebepojetí,</a:t>
            </a:r>
          </a:p>
          <a:p>
            <a:pPr marL="342900" lvl="0" indent="-342900" algn="just" fontAlgn="base">
              <a:lnSpc>
                <a:spcPct val="150000"/>
              </a:lnSpc>
              <a:spcAft>
                <a:spcPts val="1000"/>
              </a:spcAft>
              <a:buFont typeface="Symbol" panose="05050102010706020507" pitchFamily="18" charset="2"/>
              <a:buChar char="-"/>
            </a:pPr>
            <a:r>
              <a:rPr lang="cs-CZ" sz="28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potřeba hierarchie životních hodnot.“</a:t>
            </a:r>
          </a:p>
          <a:p>
            <a:pPr>
              <a:lnSpc>
                <a:spcPct val="115000"/>
              </a:lnSpc>
              <a:spcAft>
                <a:spcPts val="1000"/>
              </a:spcAft>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dirty="0"/>
          </a:p>
        </p:txBody>
      </p:sp>
    </p:spTree>
    <p:extLst>
      <p:ext uri="{BB962C8B-B14F-4D97-AF65-F5344CB8AC3E}">
        <p14:creationId xmlns:p14="http://schemas.microsoft.com/office/powerpoint/2010/main" val="569223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11BD5-9F47-45D7-AA6D-8E6EC29235ED}"/>
              </a:ext>
            </a:extLst>
          </p:cNvPr>
          <p:cNvSpPr>
            <a:spLocks noGrp="1"/>
          </p:cNvSpPr>
          <p:nvPr>
            <p:ph type="title"/>
          </p:nvPr>
        </p:nvSpPr>
        <p:spPr/>
        <p:txBody>
          <a:bodyPr/>
          <a:lstStyle/>
          <a:p>
            <a:r>
              <a:rPr lang="cs-CZ" dirty="0"/>
              <a:t>Demokratizace rodiny</a:t>
            </a:r>
          </a:p>
        </p:txBody>
      </p:sp>
      <p:sp>
        <p:nvSpPr>
          <p:cNvPr id="3" name="Zástupný obsah 2">
            <a:extLst>
              <a:ext uri="{FF2B5EF4-FFF2-40B4-BE49-F238E27FC236}">
                <a16:creationId xmlns:a16="http://schemas.microsoft.com/office/drawing/2014/main" id="{217A7BA5-E170-4548-9F3A-652F8F76E4BB}"/>
              </a:ext>
            </a:extLst>
          </p:cNvPr>
          <p:cNvSpPr>
            <a:spLocks noGrp="1"/>
          </p:cNvSpPr>
          <p:nvPr>
            <p:ph idx="1"/>
          </p:nvPr>
        </p:nvSpPr>
        <p:spPr/>
        <p:txBody>
          <a:bodyPr>
            <a:normAutofit fontScale="92500" lnSpcReduction="20000"/>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Stát jako nositel moci a služeb přichází k obyvatelům s určitými očekáváními v rámci své rodinné politiky. S očekáváními však přichází i partneři, ale s očekáváními přichází i děti. Tahle očekávání se mísí s potřebami. Informační technologie bourají důvěru mezi lidmi – jsou často nástrojem moci, ale paralelně vyrůstá  potřeba budování důvěry v systém – v rámci SPOD je tento jev patrný na rodinných konferencích.</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Stát očekává od žen  - mateřství a rodičovství – možnost otcovské dovolené na tomto očekávání mění jen málo, neboť do hry vstupují dětské potřeby, schopnost kojení a podobně. Argument o umělé stravě je jako srovnání aktu a pietního aktu. </a:t>
            </a:r>
          </a:p>
          <a:p>
            <a:pPr indent="449580">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Rodina se však demokratizuje a podle výše uvedených principů demokratizace, takový proces potřebuje diskurzivní prostor naplněný důvěrou. V dnešních rodinách dochází ve funkčních vztazích k vytváření nových rozdělení rolí – kdo vydělává, starost o děti, starost o domácnost a podobně. Do těchto domácích a rodinných diskurzů jsou zapojovány i děti a vytváří tak nové kategorie a modely.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Giddens</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Webb</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2013) upozorňuje na to, že výhodu mají jedinci se spiritualitou, empatií a sebereflexí. Stát konstruuje v rámci sociální práce pomoci rodinám nová pravidla, ale rodiny ve své funkčnosti žijí mimo tato pravidla. Cesta od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dys</a:t>
            </a:r>
            <a:r>
              <a:rPr lang="cs-CZ" sz="1800">
                <a:effectLst/>
                <a:latin typeface="Times New Roman" panose="02020603050405020304" pitchFamily="18" charset="0"/>
                <a:ea typeface="Calibri" panose="020F0502020204030204" pitchFamily="34" charset="0"/>
                <a:cs typeface="Times New Roman" panose="02020603050405020304" pitchFamily="18" charset="0"/>
              </a:rPr>
              <a:t>-funkčnosti k funkčnosti je stává složitější ne jen pro sociální pracovníky, ale především pro jednotlivce.</a:t>
            </a:r>
          </a:p>
          <a:p>
            <a:endParaRPr lang="cs-CZ"/>
          </a:p>
        </p:txBody>
      </p:sp>
    </p:spTree>
    <p:extLst>
      <p:ext uri="{BB962C8B-B14F-4D97-AF65-F5344CB8AC3E}">
        <p14:creationId xmlns:p14="http://schemas.microsoft.com/office/powerpoint/2010/main" val="9507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75" y="618517"/>
            <a:ext cx="10364451" cy="1596177"/>
          </a:xfrm>
        </p:spPr>
        <p:txBody>
          <a:bodyPr>
            <a:normAutofit/>
          </a:bodyPr>
          <a:lstStyle/>
          <a:p>
            <a:r>
              <a:rPr lang="cs-CZ" dirty="0"/>
              <a:t>Nenaplněnost potřeb</a:t>
            </a:r>
          </a:p>
        </p:txBody>
      </p:sp>
      <p:graphicFrame>
        <p:nvGraphicFramePr>
          <p:cNvPr id="5" name="Zástupný symbol pro obsah 2">
            <a:extLst>
              <a:ext uri="{FF2B5EF4-FFF2-40B4-BE49-F238E27FC236}">
                <a16:creationId xmlns:a16="http://schemas.microsoft.com/office/drawing/2014/main" id="{90C77854-899F-42EF-8F4E-984AD9DDE6EF}"/>
              </a:ext>
            </a:extLst>
          </p:cNvPr>
          <p:cNvGraphicFramePr>
            <a:graphicFrameLocks noGrp="1"/>
          </p:cNvGraphicFramePr>
          <p:nvPr>
            <p:ph sz="quarter" idx="13"/>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437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t>Formy a projevy syndromu CAN</a:t>
            </a:r>
          </a:p>
        </p:txBody>
      </p:sp>
      <p:graphicFrame>
        <p:nvGraphicFramePr>
          <p:cNvPr id="4" name="Zástupný symbol pro obsah 3"/>
          <p:cNvGraphicFramePr>
            <a:graphicFrameLocks noGrp="1"/>
          </p:cNvGraphicFramePr>
          <p:nvPr>
            <p:ph idx="1"/>
          </p:nvPr>
        </p:nvGraphicFramePr>
        <p:xfrm>
          <a:off x="1703513" y="1600201"/>
          <a:ext cx="8507289" cy="3340969"/>
        </p:xfrm>
        <a:graphic>
          <a:graphicData uri="http://schemas.openxmlformats.org/drawingml/2006/table">
            <a:tbl>
              <a:tblPr/>
              <a:tblGrid>
                <a:gridCol w="2835763">
                  <a:extLst>
                    <a:ext uri="{9D8B030D-6E8A-4147-A177-3AD203B41FA5}">
                      <a16:colId xmlns:a16="http://schemas.microsoft.com/office/drawing/2014/main" val="20000"/>
                    </a:ext>
                  </a:extLst>
                </a:gridCol>
                <a:gridCol w="2835763">
                  <a:extLst>
                    <a:ext uri="{9D8B030D-6E8A-4147-A177-3AD203B41FA5}">
                      <a16:colId xmlns:a16="http://schemas.microsoft.com/office/drawing/2014/main" val="20001"/>
                    </a:ext>
                  </a:extLst>
                </a:gridCol>
                <a:gridCol w="2835763">
                  <a:extLst>
                    <a:ext uri="{9D8B030D-6E8A-4147-A177-3AD203B41FA5}">
                      <a16:colId xmlns:a16="http://schemas.microsoft.com/office/drawing/2014/main" val="20002"/>
                    </a:ext>
                  </a:extLst>
                </a:gridCol>
              </a:tblGrid>
              <a:tr h="41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aktivní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pasívní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Tělesné týrání, zneužívání a zanedbávání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Tržné, zhmožděné rány a poranění, bití, zlomeniny, krvácení, dušení, otrávení, smrt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Neprospívání, vyhladovění, nedostatky v bydlení, ošacení, nedostatek ve zdravotní a výchovné péči</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379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dirty="0">
                          <a:ln>
                            <a:noFill/>
                          </a:ln>
                          <a:solidFill>
                            <a:srgbClr val="000000"/>
                          </a:solidFill>
                          <a:effectLst/>
                          <a:latin typeface="Times New Roman" pitchFamily="18" charset="0"/>
                          <a:cs typeface="Times New Roman" pitchFamily="18" charset="0"/>
                        </a:rPr>
                        <a:t>Duševní a citové týrání, zneužívání a zanedbávání</a:t>
                      </a: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Nadávky, ponižování, strašení, stres, šikana, agrese</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Přehnané nároky na dítě</a:t>
                      </a:r>
                      <a:endParaRPr kumimoji="0" lang="cs-CZ" sz="1100" b="0" i="0" u="none" strike="noStrike" cap="none" normalizeH="0" baseline="0">
                        <a:ln>
                          <a:noFill/>
                        </a:ln>
                        <a:solidFill>
                          <a:srgbClr val="000000"/>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Nedostatek podnětů, zanedbanost duševní i citová</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zneužívání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hry, pohlavní zneužití, ohmatávání, manipulace v oblasti erotogenních zón, znásilnění, incest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Exhibice, video, foto, audiopornografie, zahrnutí dětí do sexuálních aktivit dospělých</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Zvláštní formy</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Münchhansenův syndrom v zastoupení, systémové týrání a zneužívání, rituální týrání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ástroje stavební práce">
            <a:extLst>
              <a:ext uri="{FF2B5EF4-FFF2-40B4-BE49-F238E27FC236}">
                <a16:creationId xmlns:a16="http://schemas.microsoft.com/office/drawing/2014/main" id="{52762100-3B42-43B9-8572-A26D724247F0}"/>
              </a:ext>
            </a:extLst>
          </p:cNvPr>
          <p:cNvPicPr>
            <a:picLocks noChangeAspect="1"/>
          </p:cNvPicPr>
          <p:nvPr/>
        </p:nvPicPr>
        <p:blipFill rotWithShape="1">
          <a:blip r:embed="rId2">
            <a:alphaModFix amt="50000"/>
          </a:blip>
          <a:srcRect t="11798" b="3933"/>
          <a:stretch/>
        </p:blipFill>
        <p:spPr>
          <a:xfrm>
            <a:off x="20" y="1"/>
            <a:ext cx="12191980" cy="6857999"/>
          </a:xfrm>
          <a:prstGeom prst="rect">
            <a:avLst/>
          </a:prstGeom>
        </p:spPr>
      </p:pic>
      <p:sp>
        <p:nvSpPr>
          <p:cNvPr id="2" name="Nadpis 1">
            <a:extLst>
              <a:ext uri="{FF2B5EF4-FFF2-40B4-BE49-F238E27FC236}">
                <a16:creationId xmlns:a16="http://schemas.microsoft.com/office/drawing/2014/main" id="{A52DEA59-E59E-49BC-9E31-754BB76A8D4D}"/>
              </a:ext>
            </a:extLst>
          </p:cNvPr>
          <p:cNvSpPr>
            <a:spLocks noGrp="1"/>
          </p:cNvSpPr>
          <p:nvPr>
            <p:ph type="ctrTitle"/>
          </p:nvPr>
        </p:nvSpPr>
        <p:spPr>
          <a:xfrm>
            <a:off x="1524000" y="1122362"/>
            <a:ext cx="9144000" cy="2900518"/>
          </a:xfrm>
        </p:spPr>
        <p:txBody>
          <a:bodyPr>
            <a:normAutofit/>
          </a:bodyPr>
          <a:lstStyle/>
          <a:p>
            <a:r>
              <a:rPr lang="cs-CZ">
                <a:solidFill>
                  <a:srgbClr val="FFFFFF"/>
                </a:solidFill>
              </a:rPr>
              <a:t>Nástroje a realizace práce s rodinou</a:t>
            </a:r>
          </a:p>
        </p:txBody>
      </p:sp>
      <p:sp>
        <p:nvSpPr>
          <p:cNvPr id="3" name="Podnadpis 2">
            <a:extLst>
              <a:ext uri="{FF2B5EF4-FFF2-40B4-BE49-F238E27FC236}">
                <a16:creationId xmlns:a16="http://schemas.microsoft.com/office/drawing/2014/main" id="{68D643A5-3255-4835-94E6-664327905EC5}"/>
              </a:ext>
            </a:extLst>
          </p:cNvPr>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402925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1696" y="411480"/>
            <a:ext cx="11379200" cy="758952"/>
          </a:xfrm>
        </p:spPr>
        <p:txBody>
          <a:bodyPr>
            <a:normAutofit fontScale="90000"/>
          </a:bodyPr>
          <a:lstStyle/>
          <a:p>
            <a:r>
              <a:rPr lang="pl-PL" dirty="0"/>
              <a:t>Sociální práce – co to je?</a:t>
            </a:r>
            <a:br>
              <a:rPr lang="pl-PL" dirty="0"/>
            </a:br>
            <a:endParaRPr lang="cs-CZ" dirty="0"/>
          </a:p>
        </p:txBody>
      </p:sp>
      <p:sp>
        <p:nvSpPr>
          <p:cNvPr id="3" name="Zástupný symbol pro obsah 2"/>
          <p:cNvSpPr>
            <a:spLocks noGrp="1"/>
          </p:cNvSpPr>
          <p:nvPr>
            <p:ph sz="quarter" idx="1"/>
          </p:nvPr>
        </p:nvSpPr>
        <p:spPr/>
        <p:txBody>
          <a:bodyPr>
            <a:normAutofit/>
          </a:bodyPr>
          <a:lstStyle/>
          <a:p>
            <a:r>
              <a:rPr lang="cs-CZ" dirty="0" err="1"/>
              <a:t>Společensko</a:t>
            </a:r>
            <a:r>
              <a:rPr lang="cs-CZ" dirty="0"/>
              <a:t> vědní disciplína i praktická činnost</a:t>
            </a:r>
          </a:p>
          <a:p>
            <a:r>
              <a:rPr lang="cs-CZ" dirty="0"/>
              <a:t>Snaží se odhalovat, vysvětlovat, zmírňovat a řešit sociální problémy (chudoba, zanedbávání dětí, delikvence mládeže, nezaměstnanost aj.)</a:t>
            </a:r>
          </a:p>
          <a:p>
            <a:r>
              <a:rPr lang="cs-CZ" dirty="0" err="1"/>
              <a:t>SPk</a:t>
            </a:r>
            <a:r>
              <a:rPr lang="cs-CZ" dirty="0"/>
              <a:t> pomáhají jednotlivcům, rodinám, skupinám i komunitám dosáhnout způsobilosti k sociálnímu uplatnění nebo ji získat zpět</a:t>
            </a:r>
          </a:p>
          <a:p>
            <a:r>
              <a:rPr lang="cs-CZ" dirty="0"/>
              <a:t>Pomáhají vytvářet příznivé společenské podmínky</a:t>
            </a:r>
          </a:p>
          <a:p>
            <a:r>
              <a:rPr lang="cs-CZ" dirty="0"/>
              <a:t>U klientů, kteří se již společensky uplatnit nemohou, podporuje SP co nejdůstojnější způsob života</a:t>
            </a:r>
          </a:p>
        </p:txBody>
      </p:sp>
    </p:spTree>
    <p:extLst>
      <p:ext uri="{BB962C8B-B14F-4D97-AF65-F5344CB8AC3E}">
        <p14:creationId xmlns:p14="http://schemas.microsoft.com/office/powerpoint/2010/main" val="2545335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B8E52-7733-1FDE-8C6B-EF23400146D0}"/>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47381768-7730-37CF-FE19-CD95455FF46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07FB5E73-35C6-8608-FC34-230E937FDDFB}"/>
              </a:ext>
            </a:extLst>
          </p:cNvPr>
          <p:cNvPicPr>
            <a:picLocks noChangeAspect="1"/>
          </p:cNvPicPr>
          <p:nvPr/>
        </p:nvPicPr>
        <p:blipFill>
          <a:blip r:embed="rId2"/>
          <a:stretch>
            <a:fillRect/>
          </a:stretch>
        </p:blipFill>
        <p:spPr>
          <a:xfrm>
            <a:off x="838200" y="0"/>
            <a:ext cx="6719888" cy="6719888"/>
          </a:xfrm>
          <a:prstGeom prst="rect">
            <a:avLst/>
          </a:prstGeom>
        </p:spPr>
      </p:pic>
    </p:spTree>
    <p:extLst>
      <p:ext uri="{BB962C8B-B14F-4D97-AF65-F5344CB8AC3E}">
        <p14:creationId xmlns:p14="http://schemas.microsoft.com/office/powerpoint/2010/main" val="3803862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0C5C3-6134-4CD6-A0D3-6A531AD72891}"/>
              </a:ext>
            </a:extLst>
          </p:cNvPr>
          <p:cNvSpPr>
            <a:spLocks noGrp="1"/>
          </p:cNvSpPr>
          <p:nvPr>
            <p:ph type="title"/>
          </p:nvPr>
        </p:nvSpPr>
        <p:spPr/>
        <p:txBody>
          <a:bodyPr/>
          <a:lstStyle/>
          <a:p>
            <a:r>
              <a:rPr lang="cs-CZ" dirty="0"/>
              <a:t>Paradigmata SPOD</a:t>
            </a:r>
          </a:p>
        </p:txBody>
      </p:sp>
      <p:graphicFrame>
        <p:nvGraphicFramePr>
          <p:cNvPr id="4" name="Zástupný obsah 3">
            <a:extLst>
              <a:ext uri="{FF2B5EF4-FFF2-40B4-BE49-F238E27FC236}">
                <a16:creationId xmlns:a16="http://schemas.microsoft.com/office/drawing/2014/main" id="{424174B5-AE45-449A-9C93-750EF53F5CC3}"/>
              </a:ext>
            </a:extLst>
          </p:cNvPr>
          <p:cNvGraphicFramePr>
            <a:graphicFrameLocks noGrp="1"/>
          </p:cNvGraphicFramePr>
          <p:nvPr>
            <p:ph idx="1"/>
          </p:nvPr>
        </p:nvGraphicFramePr>
        <p:xfrm>
          <a:off x="838200" y="1476103"/>
          <a:ext cx="10735491" cy="5175885"/>
        </p:xfrm>
        <a:graphic>
          <a:graphicData uri="http://schemas.openxmlformats.org/drawingml/2006/table">
            <a:tbl>
              <a:tblPr firstRow="1" firstCol="1" bandRow="1">
                <a:tableStyleId>{5C22544A-7EE6-4342-B048-85BDC9FD1C3A}</a:tableStyleId>
              </a:tblPr>
              <a:tblGrid>
                <a:gridCol w="1659355">
                  <a:extLst>
                    <a:ext uri="{9D8B030D-6E8A-4147-A177-3AD203B41FA5}">
                      <a16:colId xmlns:a16="http://schemas.microsoft.com/office/drawing/2014/main" val="2983335083"/>
                    </a:ext>
                  </a:extLst>
                </a:gridCol>
                <a:gridCol w="3483711">
                  <a:extLst>
                    <a:ext uri="{9D8B030D-6E8A-4147-A177-3AD203B41FA5}">
                      <a16:colId xmlns:a16="http://schemas.microsoft.com/office/drawing/2014/main" val="4155951983"/>
                    </a:ext>
                  </a:extLst>
                </a:gridCol>
                <a:gridCol w="2985201">
                  <a:extLst>
                    <a:ext uri="{9D8B030D-6E8A-4147-A177-3AD203B41FA5}">
                      <a16:colId xmlns:a16="http://schemas.microsoft.com/office/drawing/2014/main" val="2133079986"/>
                    </a:ext>
                  </a:extLst>
                </a:gridCol>
                <a:gridCol w="2607224">
                  <a:extLst>
                    <a:ext uri="{9D8B030D-6E8A-4147-A177-3AD203B41FA5}">
                      <a16:colId xmlns:a16="http://schemas.microsoft.com/office/drawing/2014/main" val="618710889"/>
                    </a:ext>
                  </a:extLst>
                </a:gridCol>
              </a:tblGrid>
              <a:tr h="1309263">
                <a:tc>
                  <a:txBody>
                    <a:bodyPr/>
                    <a:lstStyle/>
                    <a:p>
                      <a:pPr>
                        <a:lnSpc>
                          <a:spcPct val="115000"/>
                        </a:lnSpc>
                        <a:spcAft>
                          <a:spcPts val="1000"/>
                        </a:spcAft>
                      </a:pPr>
                      <a:r>
                        <a:rPr lang="cs-CZ" sz="2000" dirty="0">
                          <a:effectLst/>
                        </a:rPr>
                        <a:t>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nchor="ctr"/>
                </a:tc>
                <a:tc>
                  <a:txBody>
                    <a:bodyPr/>
                    <a:lstStyle/>
                    <a:p>
                      <a:pPr>
                        <a:lnSpc>
                          <a:spcPct val="115000"/>
                        </a:lnSpc>
                        <a:spcAft>
                          <a:spcPts val="1000"/>
                        </a:spcAft>
                      </a:pPr>
                      <a:r>
                        <a:rPr lang="cs-CZ" sz="2000" dirty="0">
                          <a:effectLst/>
                        </a:rPr>
                        <a:t>Zaměření na dítě</a:t>
                      </a:r>
                    </a:p>
                    <a:p>
                      <a:pPr>
                        <a:lnSpc>
                          <a:spcPct val="115000"/>
                        </a:lnSpc>
                        <a:spcAft>
                          <a:spcPts val="1000"/>
                        </a:spcAft>
                      </a:pPr>
                      <a:r>
                        <a:rPr lang="cs-CZ" sz="2000" cap="small" dirty="0" err="1">
                          <a:effectLst/>
                        </a:rPr>
                        <a:t>Child</a:t>
                      </a:r>
                      <a:r>
                        <a:rPr lang="cs-CZ" sz="2000" cap="small" dirty="0">
                          <a:effectLst/>
                        </a:rPr>
                        <a:t> </a:t>
                      </a:r>
                      <a:r>
                        <a:rPr lang="cs-CZ" sz="2000" cap="small" dirty="0" err="1">
                          <a:effectLst/>
                        </a:rPr>
                        <a:t>focus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nchor="ctr"/>
                </a:tc>
                <a:tc>
                  <a:txBody>
                    <a:bodyPr/>
                    <a:lstStyle/>
                    <a:p>
                      <a:pPr>
                        <a:lnSpc>
                          <a:spcPct val="115000"/>
                        </a:lnSpc>
                        <a:spcAft>
                          <a:spcPts val="1000"/>
                        </a:spcAft>
                      </a:pPr>
                      <a:r>
                        <a:rPr lang="cs-CZ" sz="2000">
                          <a:effectLst/>
                        </a:rPr>
                        <a:t>Zaměření </a:t>
                      </a:r>
                    </a:p>
                    <a:p>
                      <a:pPr>
                        <a:lnSpc>
                          <a:spcPct val="115000"/>
                        </a:lnSpc>
                        <a:spcAft>
                          <a:spcPts val="1000"/>
                        </a:spcAft>
                      </a:pPr>
                      <a:r>
                        <a:rPr lang="cs-CZ" sz="2000">
                          <a:effectLst/>
                        </a:rPr>
                        <a:t>na podporu rodiny</a:t>
                      </a:r>
                    </a:p>
                    <a:p>
                      <a:pPr>
                        <a:lnSpc>
                          <a:spcPct val="115000"/>
                        </a:lnSpc>
                        <a:spcAft>
                          <a:spcPts val="1000"/>
                        </a:spcAft>
                      </a:pPr>
                      <a:r>
                        <a:rPr lang="cs-CZ" sz="2000" cap="small">
                          <a:effectLst/>
                        </a:rPr>
                        <a:t>Family service</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nchor="ctr"/>
                </a:tc>
                <a:tc>
                  <a:txBody>
                    <a:bodyPr/>
                    <a:lstStyle/>
                    <a:p>
                      <a:pPr>
                        <a:lnSpc>
                          <a:spcPct val="115000"/>
                        </a:lnSpc>
                        <a:spcAft>
                          <a:spcPts val="1000"/>
                        </a:spcAft>
                      </a:pPr>
                      <a:r>
                        <a:rPr lang="cs-CZ" sz="2000">
                          <a:effectLst/>
                        </a:rPr>
                        <a:t>Zaměření </a:t>
                      </a:r>
                    </a:p>
                    <a:p>
                      <a:pPr>
                        <a:lnSpc>
                          <a:spcPct val="115000"/>
                        </a:lnSpc>
                        <a:spcAft>
                          <a:spcPts val="1000"/>
                        </a:spcAft>
                      </a:pPr>
                      <a:r>
                        <a:rPr lang="cs-CZ" sz="2000">
                          <a:effectLst/>
                        </a:rPr>
                        <a:t>na ochranu dítěte</a:t>
                      </a:r>
                    </a:p>
                    <a:p>
                      <a:pPr>
                        <a:lnSpc>
                          <a:spcPct val="115000"/>
                        </a:lnSpc>
                        <a:spcAft>
                          <a:spcPts val="1000"/>
                        </a:spcAft>
                      </a:pPr>
                      <a:r>
                        <a:rPr lang="cs-CZ" sz="2000" cap="small">
                          <a:effectLst/>
                        </a:rPr>
                        <a:t>Child Protection</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776238019"/>
                  </a:ext>
                </a:extLst>
              </a:tr>
              <a:tr h="1704255">
                <a:tc>
                  <a:txBody>
                    <a:bodyPr/>
                    <a:lstStyle/>
                    <a:p>
                      <a:pPr>
                        <a:lnSpc>
                          <a:spcPct val="115000"/>
                        </a:lnSpc>
                        <a:spcBef>
                          <a:spcPts val="300"/>
                        </a:spcBef>
                        <a:spcAft>
                          <a:spcPts val="1000"/>
                        </a:spcAft>
                      </a:pPr>
                      <a:r>
                        <a:rPr lang="cs-CZ" sz="2000">
                          <a:effectLst/>
                        </a:rPr>
                        <a:t>Směr intervence</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nchor="ctr"/>
                </a:tc>
                <a:tc>
                  <a:txBody>
                    <a:bodyPr/>
                    <a:lstStyle/>
                    <a:p>
                      <a:pPr>
                        <a:lnSpc>
                          <a:spcPct val="115000"/>
                        </a:lnSpc>
                        <a:spcBef>
                          <a:spcPts val="300"/>
                        </a:spcBef>
                        <a:spcAft>
                          <a:spcPts val="1000"/>
                        </a:spcAft>
                      </a:pPr>
                      <a:r>
                        <a:rPr lang="cs-CZ" sz="2000" dirty="0">
                          <a:effectLst/>
                        </a:rPr>
                        <a:t>Sledování individuálních potřeb dítěte v současnosti z perspektivy pro budoucnost.</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15000"/>
                        </a:lnSpc>
                        <a:spcBef>
                          <a:spcPts val="300"/>
                        </a:spcBef>
                        <a:spcAft>
                          <a:spcPts val="1000"/>
                        </a:spcAft>
                      </a:pPr>
                      <a:r>
                        <a:rPr lang="cs-CZ" sz="2000" dirty="0">
                          <a:effectLst/>
                        </a:rPr>
                        <a:t>Asistence pro rodinu. </a:t>
                      </a:r>
                      <a:br>
                        <a:rPr lang="cs-CZ" sz="2000" dirty="0">
                          <a:effectLst/>
                        </a:rPr>
                      </a:br>
                      <a:r>
                        <a:rPr lang="cs-CZ" sz="2000" dirty="0">
                          <a:effectLst/>
                        </a:rPr>
                        <a:t>Udržet dítě co nejdéle v rodině.</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15000"/>
                        </a:lnSpc>
                        <a:spcBef>
                          <a:spcPts val="300"/>
                        </a:spcBef>
                        <a:spcAft>
                          <a:spcPts val="1000"/>
                        </a:spcAft>
                      </a:pPr>
                      <a:r>
                        <a:rPr lang="cs-CZ" sz="2000" dirty="0">
                          <a:effectLst/>
                        </a:rPr>
                        <a:t>Rodiče jsou vnímáni jako osoby lhostejné a týrající dítě. </a:t>
                      </a:r>
                    </a:p>
                    <a:p>
                      <a:pPr>
                        <a:lnSpc>
                          <a:spcPct val="115000"/>
                        </a:lnSpc>
                        <a:spcAft>
                          <a:spcPts val="1000"/>
                        </a:spcAft>
                      </a:pPr>
                      <a:r>
                        <a:rPr lang="cs-CZ" sz="2000" dirty="0">
                          <a:effectLst/>
                        </a:rPr>
                        <a:t>Ochrana dítěte i proti rodině.</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559822005"/>
                  </a:ext>
                </a:extLst>
              </a:tr>
              <a:tr h="1806675">
                <a:tc>
                  <a:txBody>
                    <a:bodyPr/>
                    <a:lstStyle/>
                    <a:p>
                      <a:pPr>
                        <a:lnSpc>
                          <a:spcPct val="115000"/>
                        </a:lnSpc>
                        <a:spcBef>
                          <a:spcPts val="300"/>
                        </a:spcBef>
                        <a:spcAft>
                          <a:spcPts val="1000"/>
                        </a:spcAft>
                      </a:pPr>
                      <a:r>
                        <a:rPr lang="cs-CZ" sz="2000">
                          <a:effectLst/>
                        </a:rPr>
                        <a:t>Role státu v systému</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nchor="ctr"/>
                </a:tc>
                <a:tc>
                  <a:txBody>
                    <a:bodyPr/>
                    <a:lstStyle/>
                    <a:p>
                      <a:pPr>
                        <a:lnSpc>
                          <a:spcPct val="115000"/>
                        </a:lnSpc>
                        <a:spcBef>
                          <a:spcPts val="300"/>
                        </a:spcBef>
                        <a:spcAft>
                          <a:spcPts val="1000"/>
                        </a:spcAft>
                      </a:pPr>
                      <a:r>
                        <a:rPr lang="cs-CZ" sz="2000">
                          <a:effectLst/>
                        </a:rPr>
                        <a:t>Paternalistický – stát přepokládá rodičovské role, </a:t>
                      </a:r>
                      <a:br>
                        <a:rPr lang="cs-CZ" sz="2000">
                          <a:effectLst/>
                        </a:rPr>
                      </a:br>
                      <a:r>
                        <a:rPr lang="cs-CZ" sz="2000">
                          <a:effectLst/>
                        </a:rPr>
                        <a:t>ale hledá pro dítě rodinu – pěstounskou, příbuzenskou, adoptivní.</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15000"/>
                        </a:lnSpc>
                        <a:spcBef>
                          <a:spcPts val="300"/>
                        </a:spcBef>
                        <a:spcAft>
                          <a:spcPts val="1000"/>
                        </a:spcAft>
                      </a:pPr>
                      <a:r>
                        <a:rPr lang="cs-CZ" sz="2000">
                          <a:effectLst/>
                        </a:rPr>
                        <a:t>Rodičovská podpora</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15000"/>
                        </a:lnSpc>
                        <a:spcBef>
                          <a:spcPts val="300"/>
                        </a:spcBef>
                        <a:spcAft>
                          <a:spcPts val="1000"/>
                        </a:spcAft>
                      </a:pPr>
                      <a:r>
                        <a:rPr lang="cs-CZ" sz="2000" dirty="0">
                          <a:effectLst/>
                        </a:rPr>
                        <a:t>Sankce, stát je hlídač pro bezpečí dětí.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3907731531"/>
                  </a:ext>
                </a:extLst>
              </a:tr>
            </a:tbl>
          </a:graphicData>
        </a:graphic>
      </p:graphicFrame>
    </p:spTree>
    <p:extLst>
      <p:ext uri="{BB962C8B-B14F-4D97-AF65-F5344CB8AC3E}">
        <p14:creationId xmlns:p14="http://schemas.microsoft.com/office/powerpoint/2010/main" val="1438074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obsah 6">
            <a:extLst>
              <a:ext uri="{FF2B5EF4-FFF2-40B4-BE49-F238E27FC236}">
                <a16:creationId xmlns:a16="http://schemas.microsoft.com/office/drawing/2014/main" id="{D4EB1CCD-A54E-4009-9C78-B31599A668E0}"/>
              </a:ext>
            </a:extLst>
          </p:cNvPr>
          <p:cNvGraphicFramePr>
            <a:graphicFrameLocks noGrp="1"/>
          </p:cNvGraphicFramePr>
          <p:nvPr>
            <p:ph idx="1"/>
          </p:nvPr>
        </p:nvGraphicFramePr>
        <p:xfrm>
          <a:off x="862149" y="535577"/>
          <a:ext cx="10515598" cy="6279451"/>
        </p:xfrm>
        <a:graphic>
          <a:graphicData uri="http://schemas.openxmlformats.org/drawingml/2006/table">
            <a:tbl>
              <a:tblPr firstRow="1" firstCol="1" bandRow="1">
                <a:tableStyleId>{5C22544A-7EE6-4342-B048-85BDC9FD1C3A}</a:tableStyleId>
              </a:tblPr>
              <a:tblGrid>
                <a:gridCol w="1625368">
                  <a:extLst>
                    <a:ext uri="{9D8B030D-6E8A-4147-A177-3AD203B41FA5}">
                      <a16:colId xmlns:a16="http://schemas.microsoft.com/office/drawing/2014/main" val="519358971"/>
                    </a:ext>
                  </a:extLst>
                </a:gridCol>
                <a:gridCol w="3412353">
                  <a:extLst>
                    <a:ext uri="{9D8B030D-6E8A-4147-A177-3AD203B41FA5}">
                      <a16:colId xmlns:a16="http://schemas.microsoft.com/office/drawing/2014/main" val="3624756811"/>
                    </a:ext>
                  </a:extLst>
                </a:gridCol>
                <a:gridCol w="2924056">
                  <a:extLst>
                    <a:ext uri="{9D8B030D-6E8A-4147-A177-3AD203B41FA5}">
                      <a16:colId xmlns:a16="http://schemas.microsoft.com/office/drawing/2014/main" val="4263517117"/>
                    </a:ext>
                  </a:extLst>
                </a:gridCol>
                <a:gridCol w="2553821">
                  <a:extLst>
                    <a:ext uri="{9D8B030D-6E8A-4147-A177-3AD203B41FA5}">
                      <a16:colId xmlns:a16="http://schemas.microsoft.com/office/drawing/2014/main" val="833346750"/>
                    </a:ext>
                  </a:extLst>
                </a:gridCol>
              </a:tblGrid>
              <a:tr h="1494356">
                <a:tc>
                  <a:txBody>
                    <a:bodyPr/>
                    <a:lstStyle/>
                    <a:p>
                      <a:pPr>
                        <a:lnSpc>
                          <a:spcPct val="115000"/>
                        </a:lnSpc>
                        <a:spcBef>
                          <a:spcPts val="300"/>
                        </a:spcBef>
                        <a:spcAft>
                          <a:spcPts val="1000"/>
                        </a:spcAft>
                      </a:pP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nchor="ctr"/>
                </a:tc>
                <a:tc>
                  <a:txBody>
                    <a:bodyPr/>
                    <a:lstStyle/>
                    <a:p>
                      <a:pPr>
                        <a:lnSpc>
                          <a:spcPct val="115000"/>
                        </a:lnSpc>
                        <a:spcBef>
                          <a:spcPts val="300"/>
                        </a:spcBef>
                        <a:spcAft>
                          <a:spcPts val="1000"/>
                        </a:spcAft>
                      </a:pPr>
                      <a:r>
                        <a:rPr lang="cs-CZ" sz="2000" dirty="0" err="1">
                          <a:effectLst/>
                        </a:rPr>
                        <a:t>Child</a:t>
                      </a:r>
                      <a:r>
                        <a:rPr lang="cs-CZ" sz="2000" dirty="0">
                          <a:effectLst/>
                        </a:rPr>
                        <a:t> fokus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err="1">
                          <a:effectLst/>
                        </a:rPr>
                        <a:t>Family</a:t>
                      </a:r>
                      <a:r>
                        <a:rPr lang="cs-CZ" sz="2000" dirty="0">
                          <a:effectLst/>
                        </a:rPr>
                        <a:t> </a:t>
                      </a:r>
                      <a:r>
                        <a:rPr lang="cs-CZ" sz="2000" dirty="0" err="1">
                          <a:effectLst/>
                        </a:rPr>
                        <a:t>service</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err="1">
                          <a:effectLst/>
                        </a:rPr>
                        <a:t>Child</a:t>
                      </a:r>
                      <a:r>
                        <a:rPr lang="cs-CZ" sz="2000" dirty="0">
                          <a:effectLst/>
                        </a:rPr>
                        <a:t> </a:t>
                      </a:r>
                      <a:r>
                        <a:rPr lang="cs-CZ" sz="2000" dirty="0" err="1">
                          <a:effectLst/>
                        </a:rPr>
                        <a:t>protection</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extLst>
                  <a:ext uri="{0D108BD9-81ED-4DB2-BD59-A6C34878D82A}">
                    <a16:rowId xmlns:a16="http://schemas.microsoft.com/office/drawing/2014/main" val="1541872857"/>
                  </a:ext>
                </a:extLst>
              </a:tr>
              <a:tr h="568773">
                <a:tc>
                  <a:txBody>
                    <a:bodyPr/>
                    <a:lstStyle/>
                    <a:p>
                      <a:pPr>
                        <a:lnSpc>
                          <a:spcPct val="115000"/>
                        </a:lnSpc>
                        <a:spcBef>
                          <a:spcPts val="300"/>
                        </a:spcBef>
                        <a:spcAft>
                          <a:spcPts val="1000"/>
                        </a:spcAft>
                      </a:pPr>
                      <a:r>
                        <a:rPr lang="cs-CZ" sz="2000">
                          <a:effectLst/>
                        </a:rPr>
                        <a:t>Okruh problému</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nchor="ctr"/>
                </a:tc>
                <a:tc>
                  <a:txBody>
                    <a:bodyPr/>
                    <a:lstStyle/>
                    <a:p>
                      <a:pPr>
                        <a:lnSpc>
                          <a:spcPct val="115000"/>
                        </a:lnSpc>
                        <a:spcBef>
                          <a:spcPts val="300"/>
                        </a:spcBef>
                        <a:spcAft>
                          <a:spcPts val="1000"/>
                        </a:spcAft>
                      </a:pPr>
                      <a:r>
                        <a:rPr lang="cs-CZ" sz="2000" dirty="0">
                          <a:effectLst/>
                        </a:rPr>
                        <a:t>Rozvoj dětí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a:effectLst/>
                        </a:rPr>
                        <a:t>Sociálně / psychologický</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a:effectLst/>
                        </a:rPr>
                        <a:t>Individuální / moralistický</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extLst>
                  <a:ext uri="{0D108BD9-81ED-4DB2-BD59-A6C34878D82A}">
                    <a16:rowId xmlns:a16="http://schemas.microsoft.com/office/drawing/2014/main" val="4120455155"/>
                  </a:ext>
                </a:extLst>
              </a:tr>
              <a:tr h="874710">
                <a:tc>
                  <a:txBody>
                    <a:bodyPr/>
                    <a:lstStyle/>
                    <a:p>
                      <a:pPr>
                        <a:lnSpc>
                          <a:spcPct val="115000"/>
                        </a:lnSpc>
                        <a:spcBef>
                          <a:spcPts val="300"/>
                        </a:spcBef>
                        <a:spcAft>
                          <a:spcPts val="1000"/>
                        </a:spcAft>
                      </a:pPr>
                      <a:r>
                        <a:rPr lang="cs-CZ" sz="2000">
                          <a:effectLst/>
                        </a:rPr>
                        <a:t>Způsob intervence</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nchor="ctr"/>
                </a:tc>
                <a:tc>
                  <a:txBody>
                    <a:bodyPr/>
                    <a:lstStyle/>
                    <a:p>
                      <a:pPr>
                        <a:lnSpc>
                          <a:spcPct val="115000"/>
                        </a:lnSpc>
                        <a:spcBef>
                          <a:spcPts val="300"/>
                        </a:spcBef>
                        <a:spcAft>
                          <a:spcPts val="1000"/>
                        </a:spcAft>
                      </a:pPr>
                      <a:r>
                        <a:rPr lang="cs-CZ" sz="2000">
                          <a:effectLst/>
                        </a:rPr>
                        <a:t>Včasná intervence a regulace / nutnost posouzení.</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a:effectLst/>
                        </a:rPr>
                        <a:t>Terapeutická</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a:effectLst/>
                        </a:rPr>
                        <a:t>Legislativní / </a:t>
                      </a:r>
                    </a:p>
                    <a:p>
                      <a:pPr>
                        <a:lnSpc>
                          <a:spcPct val="115000"/>
                        </a:lnSpc>
                        <a:spcAft>
                          <a:spcPts val="1000"/>
                        </a:spcAft>
                      </a:pPr>
                      <a:r>
                        <a:rPr lang="cs-CZ" sz="2000">
                          <a:effectLst/>
                        </a:rPr>
                        <a:t>vyšetřující</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extLst>
                  <a:ext uri="{0D108BD9-81ED-4DB2-BD59-A6C34878D82A}">
                    <a16:rowId xmlns:a16="http://schemas.microsoft.com/office/drawing/2014/main" val="3271936675"/>
                  </a:ext>
                </a:extLst>
              </a:tr>
              <a:tr h="874710">
                <a:tc>
                  <a:txBody>
                    <a:bodyPr/>
                    <a:lstStyle/>
                    <a:p>
                      <a:pPr>
                        <a:lnSpc>
                          <a:spcPct val="115000"/>
                        </a:lnSpc>
                        <a:spcBef>
                          <a:spcPts val="300"/>
                        </a:spcBef>
                        <a:spcAft>
                          <a:spcPts val="1000"/>
                        </a:spcAft>
                      </a:pPr>
                      <a:r>
                        <a:rPr lang="cs-CZ" sz="2000">
                          <a:effectLst/>
                        </a:rPr>
                        <a:t>Cíl intervence</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nchor="ctr"/>
                </a:tc>
                <a:tc>
                  <a:txBody>
                    <a:bodyPr/>
                    <a:lstStyle/>
                    <a:p>
                      <a:pPr>
                        <a:lnSpc>
                          <a:spcPct val="115000"/>
                        </a:lnSpc>
                        <a:spcBef>
                          <a:spcPts val="300"/>
                        </a:spcBef>
                        <a:spcAft>
                          <a:spcPts val="1000"/>
                        </a:spcAft>
                      </a:pPr>
                      <a:r>
                        <a:rPr lang="cs-CZ" sz="2000">
                          <a:effectLst/>
                        </a:rPr>
                        <a:t>Podpora „blahobytu“ cestou sociálních investic.</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a:effectLst/>
                        </a:rPr>
                        <a:t>Partnerství / </a:t>
                      </a:r>
                    </a:p>
                    <a:p>
                      <a:pPr>
                        <a:lnSpc>
                          <a:spcPct val="115000"/>
                        </a:lnSpc>
                        <a:spcAft>
                          <a:spcPts val="1000"/>
                        </a:spcAft>
                      </a:pPr>
                      <a:r>
                        <a:rPr lang="cs-CZ" sz="2000" dirty="0">
                          <a:effectLst/>
                        </a:rPr>
                        <a:t>sociální podpora</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a:effectLst/>
                        </a:rPr>
                        <a:t>Ochrana / </a:t>
                      </a:r>
                    </a:p>
                    <a:p>
                      <a:pPr>
                        <a:lnSpc>
                          <a:spcPct val="115000"/>
                        </a:lnSpc>
                        <a:spcAft>
                          <a:spcPts val="1000"/>
                        </a:spcAft>
                      </a:pPr>
                      <a:r>
                        <a:rPr lang="cs-CZ" sz="2000" dirty="0">
                          <a:effectLst/>
                        </a:rPr>
                        <a:t>snižování poškození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extLst>
                  <a:ext uri="{0D108BD9-81ED-4DB2-BD59-A6C34878D82A}">
                    <a16:rowId xmlns:a16="http://schemas.microsoft.com/office/drawing/2014/main" val="2884592329"/>
                  </a:ext>
                </a:extLst>
              </a:tr>
              <a:tr h="564534">
                <a:tc>
                  <a:txBody>
                    <a:bodyPr/>
                    <a:lstStyle/>
                    <a:p>
                      <a:pPr>
                        <a:lnSpc>
                          <a:spcPct val="115000"/>
                        </a:lnSpc>
                        <a:spcBef>
                          <a:spcPts val="300"/>
                        </a:spcBef>
                        <a:spcAft>
                          <a:spcPts val="1000"/>
                        </a:spcAft>
                      </a:pPr>
                      <a:r>
                        <a:rPr lang="cs-CZ" sz="2000">
                          <a:effectLst/>
                        </a:rPr>
                        <a:t>Vztah </a:t>
                      </a:r>
                      <a:br>
                        <a:rPr lang="cs-CZ" sz="2000">
                          <a:effectLst/>
                        </a:rPr>
                      </a:br>
                      <a:r>
                        <a:rPr lang="cs-CZ" sz="2000">
                          <a:effectLst/>
                        </a:rPr>
                        <a:t>stát – rodič</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nchor="ctr"/>
                </a:tc>
                <a:tc>
                  <a:txBody>
                    <a:bodyPr/>
                    <a:lstStyle/>
                    <a:p>
                      <a:pPr>
                        <a:lnSpc>
                          <a:spcPct val="115000"/>
                        </a:lnSpc>
                        <a:spcBef>
                          <a:spcPts val="300"/>
                        </a:spcBef>
                        <a:spcAft>
                          <a:spcPts val="1000"/>
                        </a:spcAft>
                      </a:pPr>
                      <a:r>
                        <a:rPr lang="cs-CZ" sz="2000">
                          <a:effectLst/>
                        </a:rPr>
                        <a:t>Substituční / partnerství</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a:effectLst/>
                        </a:rPr>
                        <a:t>Partnerství</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a:effectLst/>
                        </a:rPr>
                        <a:t>Odporující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extLst>
                  <a:ext uri="{0D108BD9-81ED-4DB2-BD59-A6C34878D82A}">
                    <a16:rowId xmlns:a16="http://schemas.microsoft.com/office/drawing/2014/main" val="3481566387"/>
                  </a:ext>
                </a:extLst>
              </a:tr>
              <a:tr h="1264302">
                <a:tc>
                  <a:txBody>
                    <a:bodyPr/>
                    <a:lstStyle/>
                    <a:p>
                      <a:pPr>
                        <a:lnSpc>
                          <a:spcPct val="115000"/>
                        </a:lnSpc>
                        <a:spcBef>
                          <a:spcPts val="300"/>
                        </a:spcBef>
                        <a:spcAft>
                          <a:spcPts val="1000"/>
                        </a:spcAft>
                      </a:pPr>
                      <a:r>
                        <a:rPr lang="cs-CZ" sz="2000">
                          <a:effectLst/>
                        </a:rPr>
                        <a:t>Práva rodičů</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nchor="ctr"/>
                </a:tc>
                <a:tc>
                  <a:txBody>
                    <a:bodyPr/>
                    <a:lstStyle/>
                    <a:p>
                      <a:pPr>
                        <a:lnSpc>
                          <a:spcPct val="115000"/>
                        </a:lnSpc>
                        <a:spcBef>
                          <a:spcPts val="300"/>
                        </a:spcBef>
                        <a:spcAft>
                          <a:spcPts val="1000"/>
                        </a:spcAft>
                      </a:pPr>
                      <a:r>
                        <a:rPr lang="cs-CZ" sz="2000">
                          <a:effectLst/>
                        </a:rPr>
                        <a:t>Dětská práva / rodičovské povinnosti</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a:effectLst/>
                        </a:rPr>
                        <a:t>Rodičovská práva a rodinný život podporovány profesionálními sociálními pracovníky.</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tc>
                  <a:txBody>
                    <a:bodyPr/>
                    <a:lstStyle/>
                    <a:p>
                      <a:pPr>
                        <a:lnSpc>
                          <a:spcPct val="115000"/>
                        </a:lnSpc>
                        <a:spcBef>
                          <a:spcPts val="300"/>
                        </a:spcBef>
                        <a:spcAft>
                          <a:spcPts val="1000"/>
                        </a:spcAft>
                      </a:pPr>
                      <a:r>
                        <a:rPr lang="cs-CZ" sz="2000" dirty="0">
                          <a:effectLst/>
                        </a:rPr>
                        <a:t>Dětská / rodičovská práva, vymáhána právní cestou.</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98" marR="43598" marT="43598" marB="43598"/>
                </a:tc>
                <a:extLst>
                  <a:ext uri="{0D108BD9-81ED-4DB2-BD59-A6C34878D82A}">
                    <a16:rowId xmlns:a16="http://schemas.microsoft.com/office/drawing/2014/main" val="755093750"/>
                  </a:ext>
                </a:extLst>
              </a:tr>
            </a:tbl>
          </a:graphicData>
        </a:graphic>
      </p:graphicFrame>
    </p:spTree>
    <p:extLst>
      <p:ext uri="{BB962C8B-B14F-4D97-AF65-F5344CB8AC3E}">
        <p14:creationId xmlns:p14="http://schemas.microsoft.com/office/powerpoint/2010/main" val="3684619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5E14B-1F7F-7146-BECE-A8E3157CE731}"/>
              </a:ext>
            </a:extLst>
          </p:cNvPr>
          <p:cNvSpPr>
            <a:spLocks noGrp="1"/>
          </p:cNvSpPr>
          <p:nvPr>
            <p:ph type="title"/>
          </p:nvPr>
        </p:nvSpPr>
        <p:spPr/>
        <p:txBody>
          <a:bodyPr/>
          <a:lstStyle/>
          <a:p>
            <a:r>
              <a:rPr lang="cs-CZ" dirty="0"/>
              <a:t>Změna přístupu sociálního pracovníka</a:t>
            </a:r>
          </a:p>
        </p:txBody>
      </p:sp>
      <p:sp>
        <p:nvSpPr>
          <p:cNvPr id="3" name="Zástupný obsah 2">
            <a:extLst>
              <a:ext uri="{FF2B5EF4-FFF2-40B4-BE49-F238E27FC236}">
                <a16:creationId xmlns:a16="http://schemas.microsoft.com/office/drawing/2014/main" id="{E4F8BCFD-3B9D-4948-8CD1-DB15D65D0CA5}"/>
              </a:ext>
            </a:extLst>
          </p:cNvPr>
          <p:cNvSpPr>
            <a:spLocks noGrp="1"/>
          </p:cNvSpPr>
          <p:nvPr>
            <p:ph idx="1"/>
          </p:nvPr>
        </p:nvSpPr>
        <p:spPr/>
        <p:txBody>
          <a:bodyPr/>
          <a:lstStyle/>
          <a:p>
            <a:r>
              <a:rPr lang="cs-CZ" dirty="0"/>
              <a:t>Terapeutický postoj</a:t>
            </a:r>
          </a:p>
          <a:p>
            <a:r>
              <a:rPr lang="cs-CZ" dirty="0"/>
              <a:t>Kontrolní postoj</a:t>
            </a:r>
          </a:p>
          <a:p>
            <a:r>
              <a:rPr lang="cs-CZ" dirty="0"/>
              <a:t>Realizační postoj - </a:t>
            </a:r>
          </a:p>
        </p:txBody>
      </p:sp>
    </p:spTree>
    <p:extLst>
      <p:ext uri="{BB962C8B-B14F-4D97-AF65-F5344CB8AC3E}">
        <p14:creationId xmlns:p14="http://schemas.microsoft.com/office/powerpoint/2010/main" val="3072494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2F37B-24BB-4B6A-B08D-FBC9CE32DD0F}"/>
              </a:ext>
            </a:extLst>
          </p:cNvPr>
          <p:cNvSpPr>
            <a:spLocks noGrp="1"/>
          </p:cNvSpPr>
          <p:nvPr>
            <p:ph type="title"/>
          </p:nvPr>
        </p:nvSpPr>
        <p:spPr>
          <a:xfrm>
            <a:off x="686834" y="1153572"/>
            <a:ext cx="3200400" cy="4461163"/>
          </a:xfrm>
        </p:spPr>
        <p:txBody>
          <a:bodyPr>
            <a:normAutofit/>
          </a:bodyPr>
          <a:lstStyle/>
          <a:p>
            <a:r>
              <a:rPr lang="cs-CZ" dirty="0">
                <a:solidFill>
                  <a:srgbClr val="FF0000"/>
                </a:solidFill>
              </a:rPr>
              <a:t>Zákon 359/1999Sb</a:t>
            </a:r>
          </a:p>
        </p:txBody>
      </p:sp>
      <p:sp>
        <p:nvSpPr>
          <p:cNvPr id="3" name="Zástupný obsah 2">
            <a:extLst>
              <a:ext uri="{FF2B5EF4-FFF2-40B4-BE49-F238E27FC236}">
                <a16:creationId xmlns:a16="http://schemas.microsoft.com/office/drawing/2014/main" id="{7913D056-DFDE-447C-87C5-C9ED5E5D0177}"/>
              </a:ext>
            </a:extLst>
          </p:cNvPr>
          <p:cNvSpPr>
            <a:spLocks noGrp="1"/>
          </p:cNvSpPr>
          <p:nvPr>
            <p:ph idx="1"/>
          </p:nvPr>
        </p:nvSpPr>
        <p:spPr>
          <a:xfrm>
            <a:off x="4447308" y="591344"/>
            <a:ext cx="6906491" cy="5585619"/>
          </a:xfrm>
        </p:spPr>
        <p:txBody>
          <a:bodyPr anchor="ctr">
            <a:normAutofit/>
          </a:bodyPr>
          <a:lstStyle/>
          <a:p>
            <a:r>
              <a:rPr lang="cs-CZ"/>
              <a:t>Cíl:</a:t>
            </a:r>
          </a:p>
          <a:p>
            <a:pPr marL="0" indent="0">
              <a:buNone/>
            </a:pPr>
            <a:r>
              <a:rPr lang="cs-CZ" b="0" i="0">
                <a:effectLst/>
                <a:latin typeface="Arial" panose="020B0604020202020204" pitchFamily="34" charset="0"/>
              </a:rPr>
              <a:t>§5 - Předním hlediskem sociálně-právní ochrany je </a:t>
            </a:r>
            <a:r>
              <a:rPr lang="cs-CZ" b="1" i="0">
                <a:effectLst/>
                <a:latin typeface="Arial" panose="020B0604020202020204" pitchFamily="34" charset="0"/>
              </a:rPr>
              <a:t>zájem a blaho dítěte, ochrana rodičovství a rodiny a vzájemné právo rodičů a dětí na rodičovskou výchovu a péči</a:t>
            </a:r>
            <a:r>
              <a:rPr lang="cs-CZ" b="0" i="0">
                <a:effectLst/>
                <a:latin typeface="Arial" panose="020B0604020202020204" pitchFamily="34" charset="0"/>
              </a:rPr>
              <a:t>. Přitom se přihlíží i k širšímu sociálnímu prostředí dítěte.</a:t>
            </a:r>
            <a:endParaRPr lang="cs-CZ"/>
          </a:p>
          <a:p>
            <a:r>
              <a:rPr lang="cs-CZ"/>
              <a:t>Nástroje:</a:t>
            </a:r>
            <a:endParaRPr lang="cs-CZ" dirty="0"/>
          </a:p>
        </p:txBody>
      </p:sp>
    </p:spTree>
    <p:extLst>
      <p:ext uri="{BB962C8B-B14F-4D97-AF65-F5344CB8AC3E}">
        <p14:creationId xmlns:p14="http://schemas.microsoft.com/office/powerpoint/2010/main" val="3821423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EB83AA-B066-458E-A1FD-2E8D8C02F64D}"/>
              </a:ext>
            </a:extLst>
          </p:cNvPr>
          <p:cNvSpPr>
            <a:spLocks noGrp="1"/>
          </p:cNvSpPr>
          <p:nvPr>
            <p:ph type="title"/>
          </p:nvPr>
        </p:nvSpPr>
        <p:spPr/>
        <p:txBody>
          <a:bodyPr/>
          <a:lstStyle/>
          <a:p>
            <a:r>
              <a:rPr lang="cs-CZ" dirty="0"/>
              <a:t>Povinnosti </a:t>
            </a:r>
          </a:p>
        </p:txBody>
      </p:sp>
      <p:sp>
        <p:nvSpPr>
          <p:cNvPr id="3" name="Zástupný obsah 2">
            <a:extLst>
              <a:ext uri="{FF2B5EF4-FFF2-40B4-BE49-F238E27FC236}">
                <a16:creationId xmlns:a16="http://schemas.microsoft.com/office/drawing/2014/main" id="{08E0DD3A-007B-4145-92BC-B9F4B81ED077}"/>
              </a:ext>
            </a:extLst>
          </p:cNvPr>
          <p:cNvSpPr>
            <a:spLocks noGrp="1"/>
          </p:cNvSpPr>
          <p:nvPr>
            <p:ph idx="1"/>
          </p:nvPr>
        </p:nvSpPr>
        <p:spPr/>
        <p:txBody>
          <a:bodyPr>
            <a:normAutofit fontScale="85000" lnSpcReduction="20000"/>
          </a:bodyPr>
          <a:lstStyle/>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Obecní úřad je povinen</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vyhledávat děti uvedené v § 6,</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působit na rodiče, aby plnili povinnosti vyplývající z rodičovské odpovědnosti,</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projednat s rodiči odstranění nedostatků ve výchově dítěte,</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projednat s dítětem nedostatky v jeho chování,</a:t>
            </a:r>
          </a:p>
          <a:p>
            <a:pPr algn="just"/>
            <a:r>
              <a:rPr lang="cs-CZ" b="1" i="0" dirty="0">
                <a:solidFill>
                  <a:srgbClr val="000000"/>
                </a:solidFill>
                <a:effectLst/>
                <a:latin typeface="Arial" panose="020B0604020202020204" pitchFamily="34" charset="0"/>
              </a:rPr>
              <a:t>e)</a:t>
            </a:r>
            <a:r>
              <a:rPr lang="cs-CZ" b="0" i="0" dirty="0">
                <a:solidFill>
                  <a:srgbClr val="000000"/>
                </a:solidFill>
                <a:effectLst/>
                <a:latin typeface="Arial" panose="020B0604020202020204" pitchFamily="34" charset="0"/>
              </a:rPr>
              <a:t> sledovat, zda je na základě kontrolních oprávnění zamezováno v přístupu dětí do prostředí, které je z hlediska jejich vývoje a výchovy ohrožující,</a:t>
            </a:r>
          </a:p>
          <a:p>
            <a:pPr algn="just"/>
            <a:r>
              <a:rPr lang="cs-CZ" b="1" i="0" dirty="0">
                <a:solidFill>
                  <a:srgbClr val="000000"/>
                </a:solidFill>
                <a:effectLst/>
                <a:latin typeface="Arial" panose="020B0604020202020204" pitchFamily="34" charset="0"/>
              </a:rPr>
              <a:t>f)</a:t>
            </a:r>
            <a:r>
              <a:rPr lang="cs-CZ" b="0" i="0" dirty="0">
                <a:solidFill>
                  <a:srgbClr val="000000"/>
                </a:solidFill>
                <a:effectLst/>
                <a:latin typeface="Arial" panose="020B0604020202020204" pitchFamily="34" charset="0"/>
              </a:rPr>
              <a:t> poskytnout nebo zprostředkovat rodičům na jejich žádost poradenství při uplatňování nároků dítěte podle zvláštních právních předpisů,</a:t>
            </a:r>
          </a:p>
          <a:p>
            <a:pPr algn="just"/>
            <a:r>
              <a:rPr lang="cs-CZ" b="1" i="0" dirty="0">
                <a:solidFill>
                  <a:srgbClr val="000000"/>
                </a:solidFill>
                <a:effectLst/>
                <a:latin typeface="Arial" panose="020B0604020202020204" pitchFamily="34" charset="0"/>
              </a:rPr>
              <a:t>g)</a:t>
            </a:r>
            <a:r>
              <a:rPr lang="cs-CZ" b="0" i="0" dirty="0">
                <a:solidFill>
                  <a:srgbClr val="000000"/>
                </a:solidFill>
                <a:effectLst/>
                <a:latin typeface="Arial" panose="020B0604020202020204" pitchFamily="34" charset="0"/>
              </a:rPr>
              <a:t> oznámit obecnímu úřadu obce s rozšířenou působností skutečnosti, které nasvědčují tomu, že jde o děti uvedené v § 6.</a:t>
            </a:r>
          </a:p>
          <a:p>
            <a:endParaRPr lang="cs-CZ" dirty="0"/>
          </a:p>
        </p:txBody>
      </p:sp>
    </p:spTree>
    <p:extLst>
      <p:ext uri="{BB962C8B-B14F-4D97-AF65-F5344CB8AC3E}">
        <p14:creationId xmlns:p14="http://schemas.microsoft.com/office/powerpoint/2010/main" val="3906600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C4E3ED-3232-4453-B7FB-0A353C58EB27}"/>
              </a:ext>
            </a:extLst>
          </p:cNvPr>
          <p:cNvSpPr>
            <a:spLocks noGrp="1"/>
          </p:cNvSpPr>
          <p:nvPr>
            <p:ph type="title"/>
          </p:nvPr>
        </p:nvSpPr>
        <p:spPr/>
        <p:txBody>
          <a:bodyPr/>
          <a:lstStyle/>
          <a:p>
            <a:r>
              <a:rPr lang="cs-CZ" dirty="0"/>
              <a:t>Případové konference</a:t>
            </a:r>
          </a:p>
        </p:txBody>
      </p:sp>
      <p:sp>
        <p:nvSpPr>
          <p:cNvPr id="3" name="Zástupný obsah 2">
            <a:extLst>
              <a:ext uri="{FF2B5EF4-FFF2-40B4-BE49-F238E27FC236}">
                <a16:creationId xmlns:a16="http://schemas.microsoft.com/office/drawing/2014/main" id="{7934199A-F2F7-4A4C-9415-E3EDFB52AAB4}"/>
              </a:ext>
            </a:extLst>
          </p:cNvPr>
          <p:cNvSpPr>
            <a:spLocks noGrp="1"/>
          </p:cNvSpPr>
          <p:nvPr>
            <p:ph idx="1"/>
          </p:nvPr>
        </p:nvSpPr>
        <p:spPr/>
        <p:txBody>
          <a:bodyPr>
            <a:normAutofit fontScale="77500" lnSpcReduction="20000"/>
          </a:bodyPr>
          <a:lstStyle/>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Obecní úřad obce s rozšířenou působností je povinen</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sledovat nepříznivé vlivy působící na děti a zjišťovat příčiny jejich vzniku,</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činit opatření k omezování působení nepříznivých vlivů na děti,</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pravidelně vyhodnocovat situaci dítěte a jeho rodiny, a to zejména z hlediska posouzení, zda se jedná o dítě uvedené v § 6, podle druhu a rozsahu opatření nezbytných k ochraně dítěte, a poskytovat pomoc rodičům nebo jiným osobám odpovědným za výchovu dítěte,</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zpracovat na základě vyhodnocení situace dítěte a jeho rodiny podle písmene c) individuální plán ochrany dítěte, který vymezuje příčiny ohrožení dítěte, stanoví opatření k zajištění ochrany dítěte, k poskytnutí pomoci rodině ohroženého dítěte a k posílení funkcí rodiny a stanoví časový plán </a:t>
            </a:r>
          </a:p>
          <a:p>
            <a:pPr algn="just"/>
            <a:r>
              <a:rPr lang="cs-CZ" b="1" i="0" dirty="0">
                <a:solidFill>
                  <a:srgbClr val="000000"/>
                </a:solidFill>
                <a:effectLst/>
                <a:latin typeface="Arial" panose="020B0604020202020204" pitchFamily="34" charset="0"/>
              </a:rPr>
              <a:t>e)</a:t>
            </a:r>
            <a:r>
              <a:rPr lang="cs-CZ" b="0" i="0" dirty="0">
                <a:solidFill>
                  <a:srgbClr val="000000"/>
                </a:solidFill>
                <a:effectLst/>
                <a:latin typeface="Arial" panose="020B0604020202020204" pitchFamily="34" charset="0"/>
              </a:rPr>
              <a:t> pořádat případové konference pro řešení konkrétních situací ohrožených dětí a jejich rodin, a to ve spolupráci s rodiči a jinou osobou odpovědnou za výchovu dítěte, dalšími přizvanými osobami, </a:t>
            </a:r>
            <a:endParaRPr lang="cs-CZ" dirty="0"/>
          </a:p>
        </p:txBody>
      </p:sp>
    </p:spTree>
    <p:extLst>
      <p:ext uri="{BB962C8B-B14F-4D97-AF65-F5344CB8AC3E}">
        <p14:creationId xmlns:p14="http://schemas.microsoft.com/office/powerpoint/2010/main" val="2839081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9D7055-7048-485F-B0C6-22C2B7792791}"/>
              </a:ext>
            </a:extLst>
          </p:cNvPr>
          <p:cNvSpPr>
            <a:spLocks noGrp="1"/>
          </p:cNvSpPr>
          <p:nvPr>
            <p:ph type="title"/>
          </p:nvPr>
        </p:nvSpPr>
        <p:spPr/>
        <p:txBody>
          <a:bodyPr/>
          <a:lstStyle/>
          <a:p>
            <a:r>
              <a:rPr lang="cs-CZ" dirty="0"/>
              <a:t>Práva - §13 a následující</a:t>
            </a:r>
          </a:p>
        </p:txBody>
      </p:sp>
      <p:sp>
        <p:nvSpPr>
          <p:cNvPr id="3" name="Zástupný obsah 2">
            <a:extLst>
              <a:ext uri="{FF2B5EF4-FFF2-40B4-BE49-F238E27FC236}">
                <a16:creationId xmlns:a16="http://schemas.microsoft.com/office/drawing/2014/main" id="{524D24E8-ADAB-4898-9AC7-C16898D36147}"/>
              </a:ext>
            </a:extLst>
          </p:cNvPr>
          <p:cNvSpPr>
            <a:spLocks noGrp="1"/>
          </p:cNvSpPr>
          <p:nvPr>
            <p:ph idx="1"/>
          </p:nvPr>
        </p:nvSpPr>
        <p:spPr>
          <a:xfrm>
            <a:off x="838200" y="1825625"/>
            <a:ext cx="10515600" cy="4667250"/>
          </a:xfrm>
        </p:spPr>
        <p:txBody>
          <a:bodyPr>
            <a:normAutofit fontScale="70000" lnSpcReduction="20000"/>
          </a:bodyPr>
          <a:lstStyle/>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Vyžaduje-li to zájem na řádné výchově dítěte, může obecní úřad obce s rozšířenou působností</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napomenout vhodným způsobem dítě, rodiče, jiné osoby odpovědné za výchovu dítěte, popřípadě toho, kdo narušuje řádnou péči o dítě,</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stanovit nad dítětem dohled a provádět jej za součinnosti školy, popřípadě dalších institucí a osob, které působí zejména v místě bydliště nebo pracoviště dítěte,</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uložit dítěti, rodičům nebo jiným osobám odpovědným za výchovu dítěte omezení bránící působení škodlivých vlivů na výchovu dítěte, zejména zákaz určitých činností, návštěv určitých míst, akcí nebo zařízení nevhodných vzhledem k osobě dítěte a jeho vývoji, nebo</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uložit dítěti, rodičům nebo jiným osobám odpovědným za výchovu dítěte povinnost využít </a:t>
            </a:r>
            <a:r>
              <a:rPr lang="cs-CZ" b="1" i="0" dirty="0">
                <a:solidFill>
                  <a:srgbClr val="000000"/>
                </a:solidFill>
                <a:effectLst/>
                <a:latin typeface="Arial" panose="020B0604020202020204" pitchFamily="34" charset="0"/>
              </a:rPr>
              <a:t>odbornou poradenskou pomoc nebo uložit povinnost účastnit se prvního setkání se zapsaným mediátorem v rozsahu 3 hodin nebo terapie</a:t>
            </a:r>
            <a:r>
              <a:rPr lang="cs-CZ" b="0" i="0" dirty="0">
                <a:solidFill>
                  <a:srgbClr val="000000"/>
                </a:solidFill>
                <a:effectLst/>
                <a:latin typeface="Arial" panose="020B0604020202020204" pitchFamily="34" charset="0"/>
              </a:rPr>
              <a:t>; </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Obecní úřad obce s rozšířenou působností zruší jím uložené výchovné opatření,</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jestliže splní svůj účel, nebo</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jestliže nesplní svůj účel; přitom může rozhodnout o uložení jiného výchovného opatření nebo zvolit jiné vhodné opatření sociálně-právní ochrany,</a:t>
            </a:r>
          </a:p>
          <a:p>
            <a:endParaRPr lang="cs-CZ" dirty="0"/>
          </a:p>
        </p:txBody>
      </p:sp>
    </p:spTree>
    <p:extLst>
      <p:ext uri="{BB962C8B-B14F-4D97-AF65-F5344CB8AC3E}">
        <p14:creationId xmlns:p14="http://schemas.microsoft.com/office/powerpoint/2010/main" val="3749519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E2DC9-17E5-4198-8852-F41152DA1663}"/>
              </a:ext>
            </a:extLst>
          </p:cNvPr>
          <p:cNvSpPr>
            <a:spLocks noGrp="1"/>
          </p:cNvSpPr>
          <p:nvPr>
            <p:ph type="title"/>
          </p:nvPr>
        </p:nvSpPr>
        <p:spPr/>
        <p:txBody>
          <a:bodyPr/>
          <a:lstStyle/>
          <a:p>
            <a:r>
              <a:rPr lang="cs-CZ" dirty="0"/>
              <a:t>Práva – důkazní břemeno OSPOD </a:t>
            </a:r>
          </a:p>
        </p:txBody>
      </p:sp>
      <p:sp>
        <p:nvSpPr>
          <p:cNvPr id="3" name="Zástupný obsah 2">
            <a:extLst>
              <a:ext uri="{FF2B5EF4-FFF2-40B4-BE49-F238E27FC236}">
                <a16:creationId xmlns:a16="http://schemas.microsoft.com/office/drawing/2014/main" id="{714EE5CA-841B-4FF8-A043-5369E9AB384C}"/>
              </a:ext>
            </a:extLst>
          </p:cNvPr>
          <p:cNvSpPr>
            <a:spLocks noGrp="1"/>
          </p:cNvSpPr>
          <p:nvPr>
            <p:ph idx="1"/>
          </p:nvPr>
        </p:nvSpPr>
        <p:spPr>
          <a:xfrm>
            <a:off x="838200" y="1447800"/>
            <a:ext cx="10515600" cy="4729163"/>
          </a:xfrm>
        </p:spPr>
        <p:txBody>
          <a:bodyPr>
            <a:normAutofit fontScale="70000" lnSpcReduction="20000"/>
          </a:bodyPr>
          <a:lstStyle/>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Vyžaduje-li to zájem dítěte a výchovná opatření podle § 13 odst. 1 nevedla k nápravě, může soud dočasně odejmout dítě z péče rodičů nebo jiné osoby odpovědné za výchovu dítěte; přitom dítěti nařídí nejdéle na 3 měsíce pobyt ve</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středisku výchovné péče nebo v zařízení pro děti vyžadující okamžitou pomoc, nebo</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zařízení poskytovatele zdravotních služeb nebo v domově pro osoby se zdravotním postižením.</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Není-li možné zajistit dítěti potřebnou ochranu a pomoc jiným výchovným opatřením nebo opatřením sociálně-právní ochrany a zároveň není možné zajistit péči o dítě náhradní rodinnou péčí, zejména pěstounskou péčí na přechodnou dobu, může soud rozhodnout o svěření dítěte do péče zařízení pro děti vyžadující okamžitou pomoc podle odstavce 1 písm. a), jde-li o dítě,</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které se ocitlo ve stavu nedostatku řádné péče anebo je-li život dítěte, jeho normální vývoj nebo jeho jiný důležitý zájem vážně ohrožen nebo narušen,</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které se ocitlo bez péče přiměřené jeho věku,</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tělesně nebo duševně týrané nebo zneužívané, nebo</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které se ocitlo v prostředí nebo situaci, které závažným způsobem ohrožují jeho základní práva.</a:t>
            </a:r>
          </a:p>
          <a:p>
            <a:endParaRPr lang="cs-CZ" dirty="0"/>
          </a:p>
        </p:txBody>
      </p:sp>
    </p:spTree>
    <p:extLst>
      <p:ext uri="{BB962C8B-B14F-4D97-AF65-F5344CB8AC3E}">
        <p14:creationId xmlns:p14="http://schemas.microsoft.com/office/powerpoint/2010/main" val="2586944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97455A-68CA-4440-9C30-5EB2539E0A32}"/>
              </a:ext>
            </a:extLst>
          </p:cNvPr>
          <p:cNvSpPr>
            <a:spLocks noGrp="1"/>
          </p:cNvSpPr>
          <p:nvPr>
            <p:ph type="title"/>
          </p:nvPr>
        </p:nvSpPr>
        <p:spPr/>
        <p:txBody>
          <a:bodyPr/>
          <a:lstStyle/>
          <a:p>
            <a:r>
              <a:rPr lang="cs-CZ" dirty="0"/>
              <a:t>Sociální služby s rodinou</a:t>
            </a:r>
          </a:p>
        </p:txBody>
      </p:sp>
      <p:sp>
        <p:nvSpPr>
          <p:cNvPr id="3" name="Zástupný obsah 2">
            <a:extLst>
              <a:ext uri="{FF2B5EF4-FFF2-40B4-BE49-F238E27FC236}">
                <a16:creationId xmlns:a16="http://schemas.microsoft.com/office/drawing/2014/main" id="{287E1292-B88B-451D-9261-BEB365D5FD3B}"/>
              </a:ext>
            </a:extLst>
          </p:cNvPr>
          <p:cNvSpPr>
            <a:spLocks noGrp="1"/>
          </p:cNvSpPr>
          <p:nvPr>
            <p:ph idx="1"/>
          </p:nvPr>
        </p:nvSpPr>
        <p:spPr/>
        <p:txBody>
          <a:bodyPr/>
          <a:lstStyle/>
          <a:p>
            <a:r>
              <a:rPr lang="cs-CZ" dirty="0"/>
              <a:t>Nastavení na základě případové konference</a:t>
            </a:r>
          </a:p>
          <a:p>
            <a:r>
              <a:rPr lang="cs-CZ" dirty="0"/>
              <a:t>Organizace pověřená k výkonu sociálních služeb s rodinou</a:t>
            </a:r>
          </a:p>
          <a:p>
            <a:endParaRPr lang="cs-CZ" dirty="0"/>
          </a:p>
          <a:p>
            <a:r>
              <a:rPr lang="cs-CZ" dirty="0"/>
              <a:t>Předpokládáme, že rodina dostala organizaci</a:t>
            </a:r>
          </a:p>
        </p:txBody>
      </p:sp>
    </p:spTree>
    <p:extLst>
      <p:ext uri="{BB962C8B-B14F-4D97-AF65-F5344CB8AC3E}">
        <p14:creationId xmlns:p14="http://schemas.microsoft.com/office/powerpoint/2010/main" val="379149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Sociální pracovník – kdo to je?</a:t>
            </a:r>
            <a:endParaRPr lang="cs-CZ" dirty="0"/>
          </a:p>
        </p:txBody>
      </p:sp>
      <p:sp>
        <p:nvSpPr>
          <p:cNvPr id="3" name="Zástupný symbol pro obsah 2"/>
          <p:cNvSpPr>
            <a:spLocks noGrp="1"/>
          </p:cNvSpPr>
          <p:nvPr>
            <p:ph sz="quarter" idx="1"/>
          </p:nvPr>
        </p:nvSpPr>
        <p:spPr/>
        <p:txBody>
          <a:bodyPr>
            <a:normAutofit/>
          </a:bodyPr>
          <a:lstStyle/>
          <a:p>
            <a:endParaRPr lang="pl-PL" dirty="0"/>
          </a:p>
          <a:p>
            <a:pPr marL="0" indent="0">
              <a:buNone/>
            </a:pPr>
            <a:r>
              <a:rPr lang="cs-CZ" dirty="0"/>
              <a:t>SP pracuje s:</a:t>
            </a:r>
          </a:p>
          <a:p>
            <a:r>
              <a:rPr lang="pl-PL" dirty="0"/>
              <a:t>s klienty, případně s jejich rodinami</a:t>
            </a:r>
          </a:p>
          <a:p>
            <a:r>
              <a:rPr lang="pl-PL" dirty="0"/>
              <a:t>s přirozenými skupinami – např. skupiny mládeže na </a:t>
            </a:r>
            <a:r>
              <a:rPr lang="cs-CZ" dirty="0"/>
              <a:t>městském sídlišti</a:t>
            </a:r>
          </a:p>
          <a:p>
            <a:r>
              <a:rPr lang="cs-CZ" dirty="0"/>
              <a:t>s uměle vytvořenými skupinami – např. školní třídy, lidi v ústavech či ve vězení aj.</a:t>
            </a:r>
          </a:p>
          <a:p>
            <a:r>
              <a:rPr lang="cs-CZ" dirty="0"/>
              <a:t>s organizacemi, buď řídí činnost organizací poskytující sociální služby, nebo poskytuje supervizi</a:t>
            </a:r>
          </a:p>
          <a:p>
            <a:r>
              <a:rPr lang="pl-PL" dirty="0"/>
              <a:t>s místními komunitami, tj. s lidmi žijícími na jednom </a:t>
            </a:r>
            <a:r>
              <a:rPr lang="cs-CZ" dirty="0"/>
              <a:t>místě</a:t>
            </a:r>
          </a:p>
          <a:p>
            <a:pPr marL="0" indent="0">
              <a:buNone/>
            </a:pPr>
            <a:endParaRPr lang="cs-CZ" dirty="0"/>
          </a:p>
        </p:txBody>
      </p:sp>
    </p:spTree>
    <p:extLst>
      <p:ext uri="{BB962C8B-B14F-4D97-AF65-F5344CB8AC3E}">
        <p14:creationId xmlns:p14="http://schemas.microsoft.com/office/powerpoint/2010/main" val="3517992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8780A6-2B02-9F40-A127-694ECEFD6C5A}"/>
              </a:ext>
            </a:extLst>
          </p:cNvPr>
          <p:cNvSpPr>
            <a:spLocks noGrp="1"/>
          </p:cNvSpPr>
          <p:nvPr>
            <p:ph type="title"/>
          </p:nvPr>
        </p:nvSpPr>
        <p:spPr/>
        <p:txBody>
          <a:bodyPr/>
          <a:lstStyle/>
          <a:p>
            <a:r>
              <a:rPr lang="cs-CZ" dirty="0"/>
              <a:t>Případová konference</a:t>
            </a:r>
          </a:p>
        </p:txBody>
      </p:sp>
      <p:sp>
        <p:nvSpPr>
          <p:cNvPr id="3" name="Zástupný obsah 2">
            <a:extLst>
              <a:ext uri="{FF2B5EF4-FFF2-40B4-BE49-F238E27FC236}">
                <a16:creationId xmlns:a16="http://schemas.microsoft.com/office/drawing/2014/main" id="{345A6463-2D9F-1A4A-A812-A4387451CF76}"/>
              </a:ext>
            </a:extLst>
          </p:cNvPr>
          <p:cNvSpPr>
            <a:spLocks noGrp="1"/>
          </p:cNvSpPr>
          <p:nvPr>
            <p:ph idx="1"/>
          </p:nvPr>
        </p:nvSpPr>
        <p:spPr/>
        <p:txBody>
          <a:bodyPr/>
          <a:lstStyle/>
          <a:p>
            <a:r>
              <a:rPr lang="cs-CZ" dirty="0"/>
              <a:t>Co je podle vás základní problém rodiny</a:t>
            </a:r>
          </a:p>
          <a:p>
            <a:endParaRPr lang="cs-CZ" dirty="0"/>
          </a:p>
          <a:p>
            <a:r>
              <a:rPr lang="cs-CZ" dirty="0"/>
              <a:t>Co je problém</a:t>
            </a:r>
          </a:p>
          <a:p>
            <a:r>
              <a:rPr lang="cs-CZ" dirty="0"/>
              <a:t>Ekonomický</a:t>
            </a:r>
          </a:p>
          <a:p>
            <a:r>
              <a:rPr lang="cs-CZ" dirty="0"/>
              <a:t>Výchovný</a:t>
            </a:r>
          </a:p>
          <a:p>
            <a:r>
              <a:rPr lang="cs-CZ" dirty="0"/>
              <a:t>Vztahový </a:t>
            </a:r>
          </a:p>
        </p:txBody>
      </p:sp>
    </p:spTree>
    <p:extLst>
      <p:ext uri="{BB962C8B-B14F-4D97-AF65-F5344CB8AC3E}">
        <p14:creationId xmlns:p14="http://schemas.microsoft.com/office/powerpoint/2010/main" val="3164902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 vs. Podpora – systémový přístup</a:t>
            </a:r>
          </a:p>
        </p:txBody>
      </p:sp>
      <p:sp>
        <p:nvSpPr>
          <p:cNvPr id="3" name="Zástupný symbol pro obsah 2"/>
          <p:cNvSpPr>
            <a:spLocks noGrp="1"/>
          </p:cNvSpPr>
          <p:nvPr>
            <p:ph sz="quarter" idx="1"/>
          </p:nvPr>
        </p:nvSpPr>
        <p:spPr/>
        <p:txBody>
          <a:bodyPr/>
          <a:lstStyle/>
          <a:p>
            <a:pPr marL="0" lvl="0" indent="0" fontAlgn="base">
              <a:lnSpc>
                <a:spcPct val="100000"/>
              </a:lnSpc>
              <a:spcBef>
                <a:spcPct val="0"/>
              </a:spcBef>
              <a:spcAft>
                <a:spcPct val="0"/>
              </a:spcAft>
              <a:buClrTx/>
              <a:buSzTx/>
              <a:buNone/>
            </a:pPr>
            <a:r>
              <a:rPr lang="cs-CZ" altLang="cs-CZ" b="1" i="1" dirty="0">
                <a:solidFill>
                  <a:schemeClr val="tx1"/>
                </a:solidFill>
                <a:latin typeface="Times New Roman" pitchFamily="18" charset="0"/>
                <a:ea typeface="Calibri" pitchFamily="34" charset="0"/>
                <a:cs typeface="Times New Roman" pitchFamily="18" charset="0"/>
              </a:rPr>
              <a:t>Probl</a:t>
            </a:r>
            <a:r>
              <a:rPr lang="cs-CZ" altLang="cs-CZ" b="1" i="1" dirty="0">
                <a:solidFill>
                  <a:schemeClr val="tx1"/>
                </a:solidFill>
                <a:latin typeface="Calibri"/>
                <a:ea typeface="Calibri" pitchFamily="34" charset="0"/>
                <a:cs typeface="Times New Roman" pitchFamily="18" charset="0"/>
              </a:rPr>
              <a:t>é</a:t>
            </a:r>
            <a:r>
              <a:rPr lang="cs-CZ" altLang="cs-CZ" b="1" i="1" dirty="0">
                <a:solidFill>
                  <a:schemeClr val="tx1"/>
                </a:solidFill>
                <a:latin typeface="Times New Roman" pitchFamily="18" charset="0"/>
                <a:ea typeface="Calibri" pitchFamily="34" charset="0"/>
                <a:cs typeface="Times New Roman" pitchFamily="18" charset="0"/>
              </a:rPr>
              <a:t>m nebo ře</a:t>
            </a:r>
            <a:r>
              <a:rPr lang="cs-CZ" altLang="cs-CZ" b="1" i="1" dirty="0">
                <a:solidFill>
                  <a:schemeClr val="tx1"/>
                </a:solidFill>
                <a:latin typeface="Calibri"/>
                <a:ea typeface="Calibri" pitchFamily="34" charset="0"/>
                <a:cs typeface="Times New Roman" pitchFamily="18" charset="0"/>
              </a:rPr>
              <a:t>š</a:t>
            </a:r>
            <a:r>
              <a:rPr lang="cs-CZ" altLang="cs-CZ" b="1" i="1" dirty="0">
                <a:solidFill>
                  <a:schemeClr val="tx1"/>
                </a:solidFill>
                <a:latin typeface="Times New Roman" pitchFamily="18" charset="0"/>
                <a:ea typeface="Calibri" pitchFamily="34" charset="0"/>
                <a:cs typeface="Times New Roman" pitchFamily="18" charset="0"/>
              </a:rPr>
              <a:t>en</a:t>
            </a:r>
            <a:r>
              <a:rPr lang="cs-CZ" altLang="cs-CZ" b="1" i="1" dirty="0">
                <a:solidFill>
                  <a:schemeClr val="tx1"/>
                </a:solidFill>
                <a:latin typeface="Calibri"/>
                <a:ea typeface="Calibri" pitchFamily="34" charset="0"/>
                <a:cs typeface="Times New Roman" pitchFamily="18" charset="0"/>
              </a:rPr>
              <a:t>í</a:t>
            </a:r>
            <a:r>
              <a:rPr lang="cs-CZ" altLang="cs-CZ" b="1" i="1" dirty="0">
                <a:solidFill>
                  <a:schemeClr val="tx1"/>
                </a:solidFill>
                <a:latin typeface="Times New Roman" pitchFamily="18" charset="0"/>
                <a:ea typeface="Calibri" pitchFamily="34" charset="0"/>
                <a:cs typeface="Times New Roman" pitchFamily="18" charset="0"/>
              </a:rPr>
              <a:t> </a:t>
            </a:r>
            <a:r>
              <a:rPr lang="cs-CZ" altLang="cs-CZ" b="1" i="1" dirty="0">
                <a:solidFill>
                  <a:schemeClr val="tx1"/>
                </a:solidFill>
                <a:latin typeface="Calibri"/>
                <a:ea typeface="Calibri" pitchFamily="34" charset="0"/>
                <a:cs typeface="Times New Roman" pitchFamily="18" charset="0"/>
              </a:rPr>
              <a:t>–</a:t>
            </a:r>
            <a:r>
              <a:rPr lang="cs-CZ" altLang="cs-CZ" b="1" i="1" dirty="0">
                <a:solidFill>
                  <a:schemeClr val="tx1"/>
                </a:solidFill>
                <a:latin typeface="Times New Roman" pitchFamily="18" charset="0"/>
                <a:ea typeface="Calibri" pitchFamily="34" charset="0"/>
                <a:cs typeface="Times New Roman" pitchFamily="18" charset="0"/>
              </a:rPr>
              <a:t> </a:t>
            </a:r>
            <a:r>
              <a:rPr lang="cs-CZ" altLang="cs-CZ" b="1" i="1" dirty="0" err="1">
                <a:solidFill>
                  <a:schemeClr val="tx1"/>
                </a:solidFill>
                <a:latin typeface="Times New Roman" pitchFamily="18" charset="0"/>
                <a:ea typeface="Calibri" pitchFamily="34" charset="0"/>
                <a:cs typeface="Times New Roman" pitchFamily="18" charset="0"/>
              </a:rPr>
              <a:t>Dalet</a:t>
            </a:r>
            <a:endParaRPr lang="cs-CZ" altLang="cs-CZ" sz="800" dirty="0">
              <a:solidFill>
                <a:schemeClr val="tx1"/>
              </a:solidFill>
              <a:latin typeface="Arial" pitchFamily="34" charset="0"/>
              <a:cs typeface="Arial" pitchFamily="34" charset="0"/>
            </a:endParaRPr>
          </a:p>
          <a:p>
            <a:pPr marL="0" lvl="0" indent="0" eaLnBrk="0" fontAlgn="base" hangingPunct="0">
              <a:lnSpc>
                <a:spcPct val="100000"/>
              </a:lnSpc>
              <a:spcBef>
                <a:spcPct val="0"/>
              </a:spcBef>
              <a:spcAft>
                <a:spcPct val="0"/>
              </a:spcAft>
              <a:buClrTx/>
              <a:buSzTx/>
              <a:buNone/>
            </a:pPr>
            <a:r>
              <a:rPr lang="cs-CZ" altLang="cs-CZ" dirty="0" err="1">
                <a:solidFill>
                  <a:schemeClr val="tx1"/>
                </a:solidFill>
                <a:latin typeface="Times New Roman" pitchFamily="18" charset="0"/>
                <a:ea typeface="Calibri" pitchFamily="34" charset="0"/>
                <a:cs typeface="Times New Roman" pitchFamily="18" charset="0"/>
              </a:rPr>
              <a:t>Dalet</a:t>
            </a:r>
            <a:r>
              <a:rPr lang="cs-CZ" altLang="cs-CZ" dirty="0">
                <a:solidFill>
                  <a:schemeClr val="tx1"/>
                </a:solidFill>
                <a:latin typeface="Times New Roman" pitchFamily="18" charset="0"/>
                <a:ea typeface="Calibri" pitchFamily="34" charset="0"/>
                <a:cs typeface="Times New Roman" pitchFamily="18" charset="0"/>
              </a:rPr>
              <a:t> je česk</a:t>
            </a:r>
            <a:r>
              <a:rPr lang="cs-CZ" altLang="cs-CZ" dirty="0">
                <a:solidFill>
                  <a:schemeClr val="tx1"/>
                </a:solidFill>
                <a:latin typeface="Calibri"/>
                <a:ea typeface="Calibri" pitchFamily="34" charset="0"/>
                <a:cs typeface="Times New Roman" pitchFamily="18" charset="0"/>
              </a:rPr>
              <a:t>á</a:t>
            </a:r>
            <a:r>
              <a:rPr lang="cs-CZ" altLang="cs-CZ" dirty="0">
                <a:solidFill>
                  <a:schemeClr val="tx1"/>
                </a:solidFill>
                <a:latin typeface="Times New Roman" pitchFamily="18" charset="0"/>
                <a:ea typeface="Calibri" pitchFamily="34" charset="0"/>
                <a:cs typeface="Times New Roman" pitchFamily="18" charset="0"/>
              </a:rPr>
              <a:t> společnost zabývaj</a:t>
            </a:r>
            <a:r>
              <a:rPr lang="cs-CZ" altLang="cs-CZ" dirty="0">
                <a:solidFill>
                  <a:schemeClr val="tx1"/>
                </a:solidFill>
                <a:latin typeface="Calibri"/>
                <a:ea typeface="Calibri" pitchFamily="34" charset="0"/>
                <a:cs typeface="Times New Roman" pitchFamily="18" charset="0"/>
              </a:rPr>
              <a:t>í</a:t>
            </a:r>
            <a:r>
              <a:rPr lang="cs-CZ" altLang="cs-CZ" dirty="0">
                <a:solidFill>
                  <a:schemeClr val="tx1"/>
                </a:solidFill>
                <a:latin typeface="Times New Roman" pitchFamily="18" charset="0"/>
                <a:ea typeface="Calibri" pitchFamily="34" charset="0"/>
                <a:cs typeface="Times New Roman" pitchFamily="18" charset="0"/>
              </a:rPr>
              <a:t>c</a:t>
            </a:r>
            <a:r>
              <a:rPr lang="cs-CZ" altLang="cs-CZ" dirty="0">
                <a:solidFill>
                  <a:schemeClr val="tx1"/>
                </a:solidFill>
                <a:latin typeface="Calibri"/>
                <a:ea typeface="Calibri" pitchFamily="34" charset="0"/>
                <a:cs typeface="Times New Roman" pitchFamily="18" charset="0"/>
              </a:rPr>
              <a:t>í</a:t>
            </a:r>
            <a:r>
              <a:rPr lang="cs-CZ" altLang="cs-CZ" dirty="0">
                <a:solidFill>
                  <a:schemeClr val="tx1"/>
                </a:solidFill>
                <a:latin typeface="Times New Roman" pitchFamily="18" charset="0"/>
                <a:ea typeface="Calibri" pitchFamily="34" charset="0"/>
                <a:cs typeface="Times New Roman" pitchFamily="18" charset="0"/>
              </a:rPr>
              <a:t> se </a:t>
            </a:r>
            <a:r>
              <a:rPr lang="cs-CZ" altLang="cs-CZ" b="1" dirty="0">
                <a:solidFill>
                  <a:srgbClr val="000000"/>
                </a:solidFill>
                <a:latin typeface="Times New Roman" pitchFamily="18" charset="0"/>
                <a:ea typeface="Calibri" pitchFamily="34" charset="0"/>
                <a:cs typeface="Times New Roman" pitchFamily="18" charset="0"/>
              </a:rPr>
              <a:t>koučov</a:t>
            </a:r>
            <a:r>
              <a:rPr lang="cs-CZ" altLang="cs-CZ" b="1" dirty="0">
                <a:solidFill>
                  <a:srgbClr val="000000"/>
                </a:solidFill>
                <a:latin typeface="Calibri"/>
                <a:ea typeface="Calibri" pitchFamily="34" charset="0"/>
                <a:cs typeface="Times New Roman" pitchFamily="18" charset="0"/>
              </a:rPr>
              <a:t>á</a:t>
            </a:r>
            <a:r>
              <a:rPr lang="cs-CZ" altLang="cs-CZ" b="1" dirty="0">
                <a:solidFill>
                  <a:srgbClr val="000000"/>
                </a:solidFill>
                <a:latin typeface="Times New Roman" pitchFamily="18" charset="0"/>
                <a:ea typeface="Calibri" pitchFamily="34" charset="0"/>
                <a:cs typeface="Times New Roman" pitchFamily="18" charset="0"/>
              </a:rPr>
              <a:t>n</a:t>
            </a:r>
            <a:r>
              <a:rPr lang="cs-CZ" altLang="cs-CZ" b="1" dirty="0">
                <a:solidFill>
                  <a:srgbClr val="000000"/>
                </a:solidFill>
                <a:latin typeface="Calibri"/>
                <a:ea typeface="Calibri" pitchFamily="34" charset="0"/>
                <a:cs typeface="Times New Roman" pitchFamily="18" charset="0"/>
              </a:rPr>
              <a:t>í</a:t>
            </a:r>
            <a:r>
              <a:rPr lang="cs-CZ" altLang="cs-CZ" b="1" dirty="0">
                <a:solidFill>
                  <a:srgbClr val="000000"/>
                </a:solidFill>
                <a:latin typeface="Times New Roman" pitchFamily="18" charset="0"/>
                <a:ea typeface="Calibri" pitchFamily="34" charset="0"/>
                <a:cs typeface="Times New Roman" pitchFamily="18" charset="0"/>
              </a:rPr>
              <a:t>m, terapii, supervizi a vzděl</a:t>
            </a:r>
            <a:r>
              <a:rPr lang="cs-CZ" altLang="cs-CZ" b="1" dirty="0">
                <a:solidFill>
                  <a:srgbClr val="000000"/>
                </a:solidFill>
                <a:latin typeface="Calibri"/>
                <a:ea typeface="Calibri" pitchFamily="34" charset="0"/>
                <a:cs typeface="Times New Roman" pitchFamily="18" charset="0"/>
              </a:rPr>
              <a:t>á</a:t>
            </a:r>
            <a:r>
              <a:rPr lang="cs-CZ" altLang="cs-CZ" b="1" dirty="0">
                <a:solidFill>
                  <a:srgbClr val="000000"/>
                </a:solidFill>
                <a:latin typeface="Times New Roman" pitchFamily="18" charset="0"/>
                <a:ea typeface="Calibri" pitchFamily="34" charset="0"/>
                <a:cs typeface="Times New Roman" pitchFamily="18" charset="0"/>
              </a:rPr>
              <a:t>v</a:t>
            </a:r>
            <a:r>
              <a:rPr lang="cs-CZ" altLang="cs-CZ" b="1" dirty="0">
                <a:solidFill>
                  <a:srgbClr val="000000"/>
                </a:solidFill>
                <a:latin typeface="Calibri"/>
                <a:ea typeface="Calibri" pitchFamily="34" charset="0"/>
                <a:cs typeface="Times New Roman" pitchFamily="18" charset="0"/>
              </a:rPr>
              <a:t>á</a:t>
            </a:r>
            <a:r>
              <a:rPr lang="cs-CZ" altLang="cs-CZ" b="1" dirty="0">
                <a:solidFill>
                  <a:srgbClr val="000000"/>
                </a:solidFill>
                <a:latin typeface="Times New Roman" pitchFamily="18" charset="0"/>
                <a:ea typeface="Calibri" pitchFamily="34" charset="0"/>
                <a:cs typeface="Times New Roman" pitchFamily="18" charset="0"/>
              </a:rPr>
              <a:t>n</a:t>
            </a:r>
            <a:r>
              <a:rPr lang="cs-CZ" altLang="cs-CZ" b="1" dirty="0">
                <a:solidFill>
                  <a:srgbClr val="000000"/>
                </a:solidFill>
                <a:latin typeface="Calibri"/>
                <a:ea typeface="Calibri" pitchFamily="34" charset="0"/>
                <a:cs typeface="Times New Roman" pitchFamily="18" charset="0"/>
              </a:rPr>
              <a:t>í</a:t>
            </a:r>
            <a:r>
              <a:rPr lang="cs-CZ" altLang="cs-CZ" dirty="0">
                <a:solidFill>
                  <a:srgbClr val="000000"/>
                </a:solidFill>
                <a:latin typeface="Times New Roman" pitchFamily="18" charset="0"/>
                <a:ea typeface="Calibri" pitchFamily="34" charset="0"/>
                <a:cs typeface="Times New Roman" pitchFamily="18" charset="0"/>
              </a:rPr>
              <a:t>.</a:t>
            </a:r>
          </a:p>
          <a:p>
            <a:pPr marL="0" lvl="0" indent="0" eaLnBrk="0" fontAlgn="base" hangingPunct="0">
              <a:lnSpc>
                <a:spcPct val="100000"/>
              </a:lnSpc>
              <a:spcBef>
                <a:spcPct val="0"/>
              </a:spcBef>
              <a:spcAft>
                <a:spcPct val="0"/>
              </a:spcAft>
              <a:buClrTx/>
              <a:buSzTx/>
              <a:buNone/>
            </a:pPr>
            <a:endParaRPr lang="cs-CZ" altLang="cs-CZ" sz="800" dirty="0">
              <a:solidFill>
                <a:schemeClr val="tx1"/>
              </a:solidFill>
              <a:latin typeface="Arial" pitchFamily="34" charset="0"/>
              <a:cs typeface="Arial" pitchFamily="34" charset="0"/>
            </a:endParaRPr>
          </a:p>
          <a:p>
            <a:pPr marL="0" lvl="0" indent="0" eaLnBrk="0" fontAlgn="base" hangingPunct="0">
              <a:lnSpc>
                <a:spcPct val="100000"/>
              </a:lnSpc>
              <a:spcBef>
                <a:spcPct val="0"/>
              </a:spcBef>
              <a:spcAft>
                <a:spcPct val="0"/>
              </a:spcAft>
              <a:buClrTx/>
              <a:buSzTx/>
              <a:buNone/>
            </a:pPr>
            <a:r>
              <a:rPr lang="cs-CZ" altLang="cs-CZ" b="1" dirty="0">
                <a:solidFill>
                  <a:schemeClr val="tx1"/>
                </a:solidFill>
                <a:latin typeface="Times New Roman" pitchFamily="18" charset="0"/>
                <a:ea typeface="Calibri" pitchFamily="34" charset="0"/>
                <a:cs typeface="Times New Roman" pitchFamily="18" charset="0"/>
              </a:rPr>
              <a:t>Řešení</a:t>
            </a:r>
            <a:r>
              <a:rPr lang="cs-CZ" altLang="cs-CZ" dirty="0">
                <a:solidFill>
                  <a:schemeClr val="tx1"/>
                </a:solidFill>
                <a:latin typeface="Times New Roman" pitchFamily="18" charset="0"/>
                <a:ea typeface="Calibri" pitchFamily="34" charset="0"/>
                <a:cs typeface="Times New Roman" pitchFamily="18" charset="0"/>
              </a:rPr>
              <a:t> je jedno, kde problém vznikl. Zaměření na zdroje pomáhající ke změně.</a:t>
            </a:r>
            <a:endParaRPr lang="cs-CZ" dirty="0"/>
          </a:p>
        </p:txBody>
      </p:sp>
      <p:graphicFrame>
        <p:nvGraphicFramePr>
          <p:cNvPr id="4" name="Tabulka 3"/>
          <p:cNvGraphicFramePr>
            <a:graphicFrameLocks noGrp="1"/>
          </p:cNvGraphicFramePr>
          <p:nvPr/>
        </p:nvGraphicFramePr>
        <p:xfrm>
          <a:off x="1015317" y="4225033"/>
          <a:ext cx="8931317" cy="1803514"/>
        </p:xfrm>
        <a:graphic>
          <a:graphicData uri="http://schemas.openxmlformats.org/drawingml/2006/table">
            <a:tbl>
              <a:tblPr firstRow="1" firstCol="1" bandRow="1">
                <a:tableStyleId>{5C22544A-7EE6-4342-B048-85BDC9FD1C3A}</a:tableStyleId>
              </a:tblPr>
              <a:tblGrid>
                <a:gridCol w="2976449">
                  <a:extLst>
                    <a:ext uri="{9D8B030D-6E8A-4147-A177-3AD203B41FA5}">
                      <a16:colId xmlns:a16="http://schemas.microsoft.com/office/drawing/2014/main" val="20000"/>
                    </a:ext>
                  </a:extLst>
                </a:gridCol>
                <a:gridCol w="2977434">
                  <a:extLst>
                    <a:ext uri="{9D8B030D-6E8A-4147-A177-3AD203B41FA5}">
                      <a16:colId xmlns:a16="http://schemas.microsoft.com/office/drawing/2014/main" val="20001"/>
                    </a:ext>
                  </a:extLst>
                </a:gridCol>
                <a:gridCol w="2977434">
                  <a:extLst>
                    <a:ext uri="{9D8B030D-6E8A-4147-A177-3AD203B41FA5}">
                      <a16:colId xmlns:a16="http://schemas.microsoft.com/office/drawing/2014/main" val="20002"/>
                    </a:ext>
                  </a:extLst>
                </a:gridCol>
              </a:tblGrid>
              <a:tr h="732670">
                <a:tc>
                  <a:txBody>
                    <a:bodyPr/>
                    <a:lstStyle/>
                    <a:p>
                      <a:pPr algn="l">
                        <a:lnSpc>
                          <a:spcPct val="107000"/>
                        </a:lnSpc>
                        <a:spcAft>
                          <a:spcPts val="0"/>
                        </a:spcAft>
                      </a:pPr>
                      <a:r>
                        <a:rPr lang="cs-CZ" sz="1200" dirty="0">
                          <a:effectLst/>
                        </a:rPr>
                        <a:t>Klientova situace z hlediska času</a:t>
                      </a:r>
                      <a:endParaRPr lang="cs-CZ" sz="11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Zaměření na problém</a:t>
                      </a:r>
                      <a:endParaRPr lang="cs-CZ" sz="110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Zaměření na řešení</a:t>
                      </a:r>
                      <a:endParaRPr lang="cs-CZ" sz="1100">
                        <a:effectLst/>
                        <a:latin typeface="Calibri"/>
                        <a:ea typeface="Calibri"/>
                        <a:cs typeface="Times New Roman"/>
                      </a:endParaRPr>
                    </a:p>
                  </a:txBody>
                  <a:tcPr marL="68598" marR="68598" marT="0" marB="0"/>
                </a:tc>
                <a:extLst>
                  <a:ext uri="{0D108BD9-81ED-4DB2-BD59-A6C34878D82A}">
                    <a16:rowId xmlns:a16="http://schemas.microsoft.com/office/drawing/2014/main" val="10000"/>
                  </a:ext>
                </a:extLst>
              </a:tr>
              <a:tr h="356948">
                <a:tc>
                  <a:txBody>
                    <a:bodyPr/>
                    <a:lstStyle/>
                    <a:p>
                      <a:pPr algn="l">
                        <a:lnSpc>
                          <a:spcPct val="107000"/>
                        </a:lnSpc>
                        <a:spcAft>
                          <a:spcPts val="0"/>
                        </a:spcAft>
                      </a:pPr>
                      <a:r>
                        <a:rPr lang="cs-CZ" sz="1200" dirty="0">
                          <a:effectLst/>
                        </a:rPr>
                        <a:t>Minulost</a:t>
                      </a:r>
                      <a:endParaRPr lang="cs-CZ" sz="11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Minulá selhání</a:t>
                      </a:r>
                      <a:endParaRPr lang="cs-CZ" sz="110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Minulé úspěchy</a:t>
                      </a:r>
                      <a:endParaRPr lang="cs-CZ" sz="1100">
                        <a:effectLst/>
                        <a:latin typeface="Calibri"/>
                        <a:ea typeface="Calibri"/>
                        <a:cs typeface="Times New Roman"/>
                      </a:endParaRPr>
                    </a:p>
                  </a:txBody>
                  <a:tcPr marL="68598" marR="68598" marT="0" marB="0"/>
                </a:tc>
                <a:extLst>
                  <a:ext uri="{0D108BD9-81ED-4DB2-BD59-A6C34878D82A}">
                    <a16:rowId xmlns:a16="http://schemas.microsoft.com/office/drawing/2014/main" val="10001"/>
                  </a:ext>
                </a:extLst>
              </a:tr>
              <a:tr h="356948">
                <a:tc>
                  <a:txBody>
                    <a:bodyPr/>
                    <a:lstStyle/>
                    <a:p>
                      <a:pPr algn="l">
                        <a:lnSpc>
                          <a:spcPct val="107000"/>
                        </a:lnSpc>
                        <a:spcAft>
                          <a:spcPts val="0"/>
                        </a:spcAft>
                      </a:pPr>
                      <a:r>
                        <a:rPr lang="cs-CZ" sz="1200" dirty="0">
                          <a:effectLst/>
                        </a:rPr>
                        <a:t>Současnost</a:t>
                      </a:r>
                      <a:endParaRPr lang="cs-CZ" sz="11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Přítomné nedostatky</a:t>
                      </a:r>
                      <a:endParaRPr lang="cs-CZ" sz="110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Přítomné zdroje</a:t>
                      </a:r>
                      <a:endParaRPr lang="cs-CZ" sz="1100">
                        <a:effectLst/>
                        <a:latin typeface="Calibri"/>
                        <a:ea typeface="Calibri"/>
                        <a:cs typeface="Times New Roman"/>
                      </a:endParaRPr>
                    </a:p>
                  </a:txBody>
                  <a:tcPr marL="68598" marR="68598" marT="0" marB="0"/>
                </a:tc>
                <a:extLst>
                  <a:ext uri="{0D108BD9-81ED-4DB2-BD59-A6C34878D82A}">
                    <a16:rowId xmlns:a16="http://schemas.microsoft.com/office/drawing/2014/main" val="10002"/>
                  </a:ext>
                </a:extLst>
              </a:tr>
              <a:tr h="356948">
                <a:tc>
                  <a:txBody>
                    <a:bodyPr/>
                    <a:lstStyle/>
                    <a:p>
                      <a:pPr algn="l">
                        <a:lnSpc>
                          <a:spcPct val="107000"/>
                        </a:lnSpc>
                        <a:spcAft>
                          <a:spcPts val="0"/>
                        </a:spcAft>
                      </a:pPr>
                      <a:r>
                        <a:rPr lang="cs-CZ" sz="1200" dirty="0">
                          <a:effectLst/>
                        </a:rPr>
                        <a:t>Budoucnost</a:t>
                      </a:r>
                      <a:endParaRPr lang="cs-CZ" sz="11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a:effectLst/>
                        </a:rPr>
                        <a:t>Budoucí omezení</a:t>
                      </a:r>
                      <a:endParaRPr lang="cs-CZ" sz="1100">
                        <a:effectLst/>
                        <a:latin typeface="Calibri"/>
                        <a:ea typeface="Calibri"/>
                        <a:cs typeface="Times New Roman"/>
                      </a:endParaRPr>
                    </a:p>
                  </a:txBody>
                  <a:tcPr marL="68598" marR="68598" marT="0" marB="0"/>
                </a:tc>
                <a:tc>
                  <a:txBody>
                    <a:bodyPr/>
                    <a:lstStyle/>
                    <a:p>
                      <a:pPr algn="l">
                        <a:lnSpc>
                          <a:spcPct val="107000"/>
                        </a:lnSpc>
                        <a:spcAft>
                          <a:spcPts val="0"/>
                        </a:spcAft>
                      </a:pPr>
                      <a:r>
                        <a:rPr lang="cs-CZ" sz="1200" dirty="0">
                          <a:effectLst/>
                        </a:rPr>
                        <a:t>Budoucí možnosti</a:t>
                      </a:r>
                      <a:endParaRPr lang="cs-CZ" sz="1100" dirty="0">
                        <a:effectLst/>
                        <a:latin typeface="Calibri"/>
                        <a:ea typeface="Calibri"/>
                        <a:cs typeface="Times New Roman"/>
                      </a:endParaRPr>
                    </a:p>
                  </a:txBody>
                  <a:tcPr marL="68598" marR="6859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769625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8780A6-2B02-9F40-A127-694ECEFD6C5A}"/>
              </a:ext>
            </a:extLst>
          </p:cNvPr>
          <p:cNvSpPr>
            <a:spLocks noGrp="1"/>
          </p:cNvSpPr>
          <p:nvPr>
            <p:ph type="title"/>
          </p:nvPr>
        </p:nvSpPr>
        <p:spPr/>
        <p:txBody>
          <a:bodyPr/>
          <a:lstStyle/>
          <a:p>
            <a:r>
              <a:rPr lang="cs-CZ" dirty="0"/>
              <a:t>Případová konference</a:t>
            </a:r>
          </a:p>
        </p:txBody>
      </p:sp>
      <p:sp>
        <p:nvSpPr>
          <p:cNvPr id="3" name="Zástupný obsah 2">
            <a:extLst>
              <a:ext uri="{FF2B5EF4-FFF2-40B4-BE49-F238E27FC236}">
                <a16:creationId xmlns:a16="http://schemas.microsoft.com/office/drawing/2014/main" id="{345A6463-2D9F-1A4A-A812-A4387451CF76}"/>
              </a:ext>
            </a:extLst>
          </p:cNvPr>
          <p:cNvSpPr>
            <a:spLocks noGrp="1"/>
          </p:cNvSpPr>
          <p:nvPr>
            <p:ph idx="1"/>
          </p:nvPr>
        </p:nvSpPr>
        <p:spPr/>
        <p:txBody>
          <a:bodyPr/>
          <a:lstStyle/>
          <a:p>
            <a:r>
              <a:rPr lang="cs-CZ" dirty="0"/>
              <a:t>Co podle vás rodina umí</a:t>
            </a:r>
          </a:p>
          <a:p>
            <a:endParaRPr lang="cs-CZ" dirty="0"/>
          </a:p>
          <a:p>
            <a:r>
              <a:rPr lang="cs-CZ" dirty="0"/>
              <a:t>Z pohledu naplňování potřeb a funkcí rodiny</a:t>
            </a:r>
          </a:p>
          <a:p>
            <a:r>
              <a:rPr lang="cs-CZ" dirty="0"/>
              <a:t>Ekonomika</a:t>
            </a:r>
          </a:p>
          <a:p>
            <a:r>
              <a:rPr lang="cs-CZ" dirty="0"/>
              <a:t>Výchova</a:t>
            </a:r>
          </a:p>
          <a:p>
            <a:r>
              <a:rPr lang="cs-CZ" dirty="0"/>
              <a:t>Vztahy</a:t>
            </a:r>
          </a:p>
        </p:txBody>
      </p:sp>
    </p:spTree>
    <p:extLst>
      <p:ext uri="{BB962C8B-B14F-4D97-AF65-F5344CB8AC3E}">
        <p14:creationId xmlns:p14="http://schemas.microsoft.com/office/powerpoint/2010/main" val="3481356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3FBD1-C068-9B37-7E5D-D632120D7F84}"/>
              </a:ext>
            </a:extLst>
          </p:cNvPr>
          <p:cNvSpPr>
            <a:spLocks noGrp="1"/>
          </p:cNvSpPr>
          <p:nvPr>
            <p:ph type="title"/>
          </p:nvPr>
        </p:nvSpPr>
        <p:spPr/>
        <p:txBody>
          <a:bodyPr/>
          <a:lstStyle/>
          <a:p>
            <a:r>
              <a:rPr lang="cs-CZ" dirty="0"/>
              <a:t>Pečující potenciál, potenciál změny?</a:t>
            </a:r>
          </a:p>
        </p:txBody>
      </p:sp>
      <p:sp>
        <p:nvSpPr>
          <p:cNvPr id="4" name="TextovéPole 3">
            <a:extLst>
              <a:ext uri="{FF2B5EF4-FFF2-40B4-BE49-F238E27FC236}">
                <a16:creationId xmlns:a16="http://schemas.microsoft.com/office/drawing/2014/main" id="{2726CF52-95C2-9313-02FC-93A7DF4F16E1}"/>
              </a:ext>
            </a:extLst>
          </p:cNvPr>
          <p:cNvSpPr txBox="1"/>
          <p:nvPr/>
        </p:nvSpPr>
        <p:spPr>
          <a:xfrm>
            <a:off x="4619501" y="3816628"/>
            <a:ext cx="1745673" cy="646331"/>
          </a:xfrm>
          <a:prstGeom prst="rect">
            <a:avLst/>
          </a:prstGeom>
          <a:noFill/>
        </p:spPr>
        <p:txBody>
          <a:bodyPr wrap="square" rtlCol="0">
            <a:spAutoFit/>
          </a:bodyPr>
          <a:lstStyle/>
          <a:p>
            <a:r>
              <a:rPr lang="cs-CZ" dirty="0"/>
              <a:t>Pečujíc potenciál rodiny</a:t>
            </a:r>
          </a:p>
        </p:txBody>
      </p:sp>
      <p:sp>
        <p:nvSpPr>
          <p:cNvPr id="5" name="TextovéPole 4">
            <a:extLst>
              <a:ext uri="{FF2B5EF4-FFF2-40B4-BE49-F238E27FC236}">
                <a16:creationId xmlns:a16="http://schemas.microsoft.com/office/drawing/2014/main" id="{CA60558E-32FC-A683-386E-B6AC91140BC2}"/>
              </a:ext>
            </a:extLst>
          </p:cNvPr>
          <p:cNvSpPr txBox="1"/>
          <p:nvPr/>
        </p:nvSpPr>
        <p:spPr>
          <a:xfrm>
            <a:off x="7712242" y="2538663"/>
            <a:ext cx="1693990" cy="369332"/>
          </a:xfrm>
          <a:prstGeom prst="rect">
            <a:avLst/>
          </a:prstGeom>
          <a:noFill/>
        </p:spPr>
        <p:txBody>
          <a:bodyPr wrap="none" rtlCol="0">
            <a:spAutoFit/>
          </a:bodyPr>
          <a:lstStyle/>
          <a:p>
            <a:r>
              <a:rPr lang="cs-CZ" dirty="0"/>
              <a:t>Potenciál rodiny</a:t>
            </a:r>
          </a:p>
        </p:txBody>
      </p:sp>
      <p:sp>
        <p:nvSpPr>
          <p:cNvPr id="6" name="TextovéPole 5">
            <a:extLst>
              <a:ext uri="{FF2B5EF4-FFF2-40B4-BE49-F238E27FC236}">
                <a16:creationId xmlns:a16="http://schemas.microsoft.com/office/drawing/2014/main" id="{ABD21DD3-ABEC-099A-E35E-0EDE73FCD7DD}"/>
              </a:ext>
            </a:extLst>
          </p:cNvPr>
          <p:cNvSpPr txBox="1"/>
          <p:nvPr/>
        </p:nvSpPr>
        <p:spPr>
          <a:xfrm>
            <a:off x="8386011" y="2033337"/>
            <a:ext cx="1187441" cy="369332"/>
          </a:xfrm>
          <a:prstGeom prst="rect">
            <a:avLst/>
          </a:prstGeom>
          <a:noFill/>
        </p:spPr>
        <p:txBody>
          <a:bodyPr wrap="none" rtlCol="0">
            <a:spAutoFit/>
          </a:bodyPr>
          <a:lstStyle/>
          <a:p>
            <a:r>
              <a:rPr lang="cs-CZ" dirty="0"/>
              <a:t>sourozenci</a:t>
            </a:r>
          </a:p>
        </p:txBody>
      </p:sp>
      <p:sp>
        <p:nvSpPr>
          <p:cNvPr id="7" name="TextovéPole 6">
            <a:extLst>
              <a:ext uri="{FF2B5EF4-FFF2-40B4-BE49-F238E27FC236}">
                <a16:creationId xmlns:a16="http://schemas.microsoft.com/office/drawing/2014/main" id="{0E8E61D2-B233-9DFE-6994-8B12514D285D}"/>
              </a:ext>
            </a:extLst>
          </p:cNvPr>
          <p:cNvSpPr txBox="1"/>
          <p:nvPr/>
        </p:nvSpPr>
        <p:spPr>
          <a:xfrm>
            <a:off x="9950116" y="3188368"/>
            <a:ext cx="2153346" cy="369332"/>
          </a:xfrm>
          <a:prstGeom prst="rect">
            <a:avLst/>
          </a:prstGeom>
          <a:noFill/>
        </p:spPr>
        <p:txBody>
          <a:bodyPr wrap="none" rtlCol="0">
            <a:spAutoFit/>
          </a:bodyPr>
          <a:lstStyle/>
          <a:p>
            <a:r>
              <a:rPr lang="cs-CZ" dirty="0"/>
              <a:t>Vztahové pole rodičů</a:t>
            </a:r>
          </a:p>
        </p:txBody>
      </p:sp>
      <p:sp>
        <p:nvSpPr>
          <p:cNvPr id="8" name="TextovéPole 7">
            <a:extLst>
              <a:ext uri="{FF2B5EF4-FFF2-40B4-BE49-F238E27FC236}">
                <a16:creationId xmlns:a16="http://schemas.microsoft.com/office/drawing/2014/main" id="{A645BA9A-3946-7475-C06E-F613C1A986B0}"/>
              </a:ext>
            </a:extLst>
          </p:cNvPr>
          <p:cNvSpPr txBox="1"/>
          <p:nvPr/>
        </p:nvSpPr>
        <p:spPr>
          <a:xfrm>
            <a:off x="8686800" y="4042611"/>
            <a:ext cx="2056012" cy="369332"/>
          </a:xfrm>
          <a:prstGeom prst="rect">
            <a:avLst/>
          </a:prstGeom>
          <a:noFill/>
        </p:spPr>
        <p:txBody>
          <a:bodyPr wrap="none" rtlCol="0">
            <a:spAutoFit/>
          </a:bodyPr>
          <a:lstStyle/>
          <a:p>
            <a:r>
              <a:rPr lang="cs-CZ" dirty="0"/>
              <a:t>Kde mohou pečovat</a:t>
            </a:r>
          </a:p>
        </p:txBody>
      </p:sp>
      <p:sp>
        <p:nvSpPr>
          <p:cNvPr id="9" name="TextovéPole 8">
            <a:extLst>
              <a:ext uri="{FF2B5EF4-FFF2-40B4-BE49-F238E27FC236}">
                <a16:creationId xmlns:a16="http://schemas.microsoft.com/office/drawing/2014/main" id="{02F67533-492D-227E-F873-6F3E0F8C4009}"/>
              </a:ext>
            </a:extLst>
          </p:cNvPr>
          <p:cNvSpPr txBox="1"/>
          <p:nvPr/>
        </p:nvSpPr>
        <p:spPr>
          <a:xfrm>
            <a:off x="7098632" y="3557700"/>
            <a:ext cx="2438873" cy="369332"/>
          </a:xfrm>
          <a:prstGeom prst="rect">
            <a:avLst/>
          </a:prstGeom>
          <a:noFill/>
        </p:spPr>
        <p:txBody>
          <a:bodyPr wrap="none" rtlCol="0">
            <a:spAutoFit/>
          </a:bodyPr>
          <a:lstStyle/>
          <a:p>
            <a:r>
              <a:rPr lang="cs-CZ" dirty="0"/>
              <a:t>Kdo a kdy může pečovat</a:t>
            </a:r>
          </a:p>
        </p:txBody>
      </p:sp>
      <p:grpSp>
        <p:nvGrpSpPr>
          <p:cNvPr id="12" name="Skupina 11">
            <a:extLst>
              <a:ext uri="{FF2B5EF4-FFF2-40B4-BE49-F238E27FC236}">
                <a16:creationId xmlns:a16="http://schemas.microsoft.com/office/drawing/2014/main" id="{2B20BB4D-C8D2-8A14-5E63-BF1EDC34C3B6}"/>
              </a:ext>
            </a:extLst>
          </p:cNvPr>
          <p:cNvGrpSpPr/>
          <p:nvPr/>
        </p:nvGrpSpPr>
        <p:grpSpPr>
          <a:xfrm>
            <a:off x="5968554" y="2773914"/>
            <a:ext cx="1747440" cy="1000080"/>
            <a:chOff x="5968554" y="2773914"/>
            <a:chExt cx="1747440" cy="1000080"/>
          </a:xfrm>
        </p:grpSpPr>
        <mc:AlternateContent xmlns:mc="http://schemas.openxmlformats.org/markup-compatibility/2006" xmlns:p14="http://schemas.microsoft.com/office/powerpoint/2010/main">
          <mc:Choice Requires="p14">
            <p:contentPart p14:bwMode="auto" r:id="rId2">
              <p14:nvContentPartPr>
                <p14:cNvPr id="10" name="Rukopis 9">
                  <a:extLst>
                    <a:ext uri="{FF2B5EF4-FFF2-40B4-BE49-F238E27FC236}">
                      <a16:creationId xmlns:a16="http://schemas.microsoft.com/office/drawing/2014/main" id="{B6A42BE1-B739-B6D1-0E4E-D24DB804530A}"/>
                    </a:ext>
                  </a:extLst>
                </p14:cNvPr>
                <p14:cNvContentPartPr/>
                <p14:nvPr/>
              </p14:nvContentPartPr>
              <p14:xfrm>
                <a:off x="5968554" y="3773634"/>
                <a:ext cx="360" cy="360"/>
              </p14:xfrm>
            </p:contentPart>
          </mc:Choice>
          <mc:Fallback xmlns="">
            <p:pic>
              <p:nvPicPr>
                <p:cNvPr id="10" name="Rukopis 9">
                  <a:extLst>
                    <a:ext uri="{FF2B5EF4-FFF2-40B4-BE49-F238E27FC236}">
                      <a16:creationId xmlns:a16="http://schemas.microsoft.com/office/drawing/2014/main" id="{B6A42BE1-B739-B6D1-0E4E-D24DB804530A}"/>
                    </a:ext>
                  </a:extLst>
                </p:cNvPr>
                <p:cNvPicPr/>
                <p:nvPr/>
              </p:nvPicPr>
              <p:blipFill>
                <a:blip r:embed="rId3"/>
                <a:stretch>
                  <a:fillRect/>
                </a:stretch>
              </p:blipFill>
              <p:spPr>
                <a:xfrm>
                  <a:off x="5959914" y="3764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Rukopis 10">
                  <a:extLst>
                    <a:ext uri="{FF2B5EF4-FFF2-40B4-BE49-F238E27FC236}">
                      <a16:creationId xmlns:a16="http://schemas.microsoft.com/office/drawing/2014/main" id="{04038DF5-9174-1E67-3714-0B1A0C3969F3}"/>
                    </a:ext>
                  </a:extLst>
                </p14:cNvPr>
                <p14:cNvContentPartPr/>
                <p14:nvPr/>
              </p14:nvContentPartPr>
              <p14:xfrm>
                <a:off x="5968554" y="2773914"/>
                <a:ext cx="1747440" cy="1000080"/>
              </p14:xfrm>
            </p:contentPart>
          </mc:Choice>
          <mc:Fallback xmlns="">
            <p:pic>
              <p:nvPicPr>
                <p:cNvPr id="11" name="Rukopis 10">
                  <a:extLst>
                    <a:ext uri="{FF2B5EF4-FFF2-40B4-BE49-F238E27FC236}">
                      <a16:creationId xmlns:a16="http://schemas.microsoft.com/office/drawing/2014/main" id="{04038DF5-9174-1E67-3714-0B1A0C3969F3}"/>
                    </a:ext>
                  </a:extLst>
                </p:cNvPr>
                <p:cNvPicPr/>
                <p:nvPr/>
              </p:nvPicPr>
              <p:blipFill>
                <a:blip r:embed="rId5"/>
                <a:stretch>
                  <a:fillRect/>
                </a:stretch>
              </p:blipFill>
              <p:spPr>
                <a:xfrm>
                  <a:off x="5959914" y="2764914"/>
                  <a:ext cx="1765080" cy="10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Rukopis 12">
                <a:extLst>
                  <a:ext uri="{FF2B5EF4-FFF2-40B4-BE49-F238E27FC236}">
                    <a16:creationId xmlns:a16="http://schemas.microsoft.com/office/drawing/2014/main" id="{44EA937B-40B9-0E28-460B-EC491F599417}"/>
                  </a:ext>
                </a:extLst>
              </p14:cNvPr>
              <p14:cNvContentPartPr/>
              <p14:nvPr/>
            </p14:nvContentPartPr>
            <p14:xfrm>
              <a:off x="8790954" y="2355234"/>
              <a:ext cx="16200" cy="229680"/>
            </p14:xfrm>
          </p:contentPart>
        </mc:Choice>
        <mc:Fallback xmlns="">
          <p:pic>
            <p:nvPicPr>
              <p:cNvPr id="13" name="Rukopis 12">
                <a:extLst>
                  <a:ext uri="{FF2B5EF4-FFF2-40B4-BE49-F238E27FC236}">
                    <a16:creationId xmlns:a16="http://schemas.microsoft.com/office/drawing/2014/main" id="{44EA937B-40B9-0E28-460B-EC491F599417}"/>
                  </a:ext>
                </a:extLst>
              </p:cNvPr>
              <p:cNvPicPr/>
              <p:nvPr/>
            </p:nvPicPr>
            <p:blipFill>
              <a:blip r:embed="rId7"/>
              <a:stretch>
                <a:fillRect/>
              </a:stretch>
            </p:blipFill>
            <p:spPr>
              <a:xfrm>
                <a:off x="8781954" y="2346594"/>
                <a:ext cx="33840" cy="247320"/>
              </a:xfrm>
              <a:prstGeom prst="rect">
                <a:avLst/>
              </a:prstGeom>
            </p:spPr>
          </p:pic>
        </mc:Fallback>
      </mc:AlternateContent>
      <p:grpSp>
        <p:nvGrpSpPr>
          <p:cNvPr id="18" name="Skupina 17">
            <a:extLst>
              <a:ext uri="{FF2B5EF4-FFF2-40B4-BE49-F238E27FC236}">
                <a16:creationId xmlns:a16="http://schemas.microsoft.com/office/drawing/2014/main" id="{416A4249-54DF-CF00-3DAD-12082F3CD79E}"/>
              </a:ext>
            </a:extLst>
          </p:cNvPr>
          <p:cNvGrpSpPr/>
          <p:nvPr/>
        </p:nvGrpSpPr>
        <p:grpSpPr>
          <a:xfrm>
            <a:off x="8069154" y="2913234"/>
            <a:ext cx="2015640" cy="1195920"/>
            <a:chOff x="8069154" y="2913234"/>
            <a:chExt cx="2015640" cy="1195920"/>
          </a:xfrm>
        </p:grpSpPr>
        <mc:AlternateContent xmlns:mc="http://schemas.openxmlformats.org/markup-compatibility/2006" xmlns:p14="http://schemas.microsoft.com/office/powerpoint/2010/main">
          <mc:Choice Requires="p14">
            <p:contentPart p14:bwMode="auto" r:id="rId8">
              <p14:nvContentPartPr>
                <p14:cNvPr id="14" name="Rukopis 13">
                  <a:extLst>
                    <a:ext uri="{FF2B5EF4-FFF2-40B4-BE49-F238E27FC236}">
                      <a16:creationId xmlns:a16="http://schemas.microsoft.com/office/drawing/2014/main" id="{8086CDA2-5FBC-ACBC-6720-5A2BA6C98D7D}"/>
                    </a:ext>
                  </a:extLst>
                </p14:cNvPr>
                <p14:cNvContentPartPr/>
                <p14:nvPr/>
              </p14:nvContentPartPr>
              <p14:xfrm>
                <a:off x="9306474" y="2916114"/>
                <a:ext cx="778320" cy="513360"/>
              </p14:xfrm>
            </p:contentPart>
          </mc:Choice>
          <mc:Fallback xmlns="">
            <p:pic>
              <p:nvPicPr>
                <p:cNvPr id="14" name="Rukopis 13">
                  <a:extLst>
                    <a:ext uri="{FF2B5EF4-FFF2-40B4-BE49-F238E27FC236}">
                      <a16:creationId xmlns:a16="http://schemas.microsoft.com/office/drawing/2014/main" id="{8086CDA2-5FBC-ACBC-6720-5A2BA6C98D7D}"/>
                    </a:ext>
                  </a:extLst>
                </p:cNvPr>
                <p:cNvPicPr/>
                <p:nvPr/>
              </p:nvPicPr>
              <p:blipFill>
                <a:blip r:embed="rId9"/>
                <a:stretch>
                  <a:fillRect/>
                </a:stretch>
              </p:blipFill>
              <p:spPr>
                <a:xfrm>
                  <a:off x="9297834" y="2907474"/>
                  <a:ext cx="79596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Rukopis 14">
                  <a:extLst>
                    <a:ext uri="{FF2B5EF4-FFF2-40B4-BE49-F238E27FC236}">
                      <a16:creationId xmlns:a16="http://schemas.microsoft.com/office/drawing/2014/main" id="{4C28C433-5952-3195-9678-456A754D3C3A}"/>
                    </a:ext>
                  </a:extLst>
                </p14:cNvPr>
                <p14:cNvContentPartPr/>
                <p14:nvPr/>
              </p14:nvContentPartPr>
              <p14:xfrm>
                <a:off x="9054114" y="2957514"/>
                <a:ext cx="960840" cy="1151640"/>
              </p14:xfrm>
            </p:contentPart>
          </mc:Choice>
          <mc:Fallback xmlns="">
            <p:pic>
              <p:nvPicPr>
                <p:cNvPr id="15" name="Rukopis 14">
                  <a:extLst>
                    <a:ext uri="{FF2B5EF4-FFF2-40B4-BE49-F238E27FC236}">
                      <a16:creationId xmlns:a16="http://schemas.microsoft.com/office/drawing/2014/main" id="{4C28C433-5952-3195-9678-456A754D3C3A}"/>
                    </a:ext>
                  </a:extLst>
                </p:cNvPr>
                <p:cNvPicPr/>
                <p:nvPr/>
              </p:nvPicPr>
              <p:blipFill>
                <a:blip r:embed="rId11"/>
                <a:stretch>
                  <a:fillRect/>
                </a:stretch>
              </p:blipFill>
              <p:spPr>
                <a:xfrm>
                  <a:off x="9045474" y="2948874"/>
                  <a:ext cx="97848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Rukopis 16">
                  <a:extLst>
                    <a:ext uri="{FF2B5EF4-FFF2-40B4-BE49-F238E27FC236}">
                      <a16:creationId xmlns:a16="http://schemas.microsoft.com/office/drawing/2014/main" id="{1F38F6DF-B1F4-8D88-5982-4F934FA0C38D}"/>
                    </a:ext>
                  </a:extLst>
                </p14:cNvPr>
                <p14:cNvContentPartPr/>
                <p14:nvPr/>
              </p14:nvContentPartPr>
              <p14:xfrm>
                <a:off x="8069154" y="2913234"/>
                <a:ext cx="338400" cy="730080"/>
              </p14:xfrm>
            </p:contentPart>
          </mc:Choice>
          <mc:Fallback xmlns="">
            <p:pic>
              <p:nvPicPr>
                <p:cNvPr id="17" name="Rukopis 16">
                  <a:extLst>
                    <a:ext uri="{FF2B5EF4-FFF2-40B4-BE49-F238E27FC236}">
                      <a16:creationId xmlns:a16="http://schemas.microsoft.com/office/drawing/2014/main" id="{1F38F6DF-B1F4-8D88-5982-4F934FA0C38D}"/>
                    </a:ext>
                  </a:extLst>
                </p:cNvPr>
                <p:cNvPicPr/>
                <p:nvPr/>
              </p:nvPicPr>
              <p:blipFill>
                <a:blip r:embed="rId13"/>
                <a:stretch>
                  <a:fillRect/>
                </a:stretch>
              </p:blipFill>
              <p:spPr>
                <a:xfrm>
                  <a:off x="8060154" y="2904594"/>
                  <a:ext cx="356040" cy="747720"/>
                </a:xfrm>
                <a:prstGeom prst="rect">
                  <a:avLst/>
                </a:prstGeom>
              </p:spPr>
            </p:pic>
          </mc:Fallback>
        </mc:AlternateContent>
      </p:grpSp>
      <p:sp>
        <p:nvSpPr>
          <p:cNvPr id="19" name="TextovéPole 18">
            <a:extLst>
              <a:ext uri="{FF2B5EF4-FFF2-40B4-BE49-F238E27FC236}">
                <a16:creationId xmlns:a16="http://schemas.microsoft.com/office/drawing/2014/main" id="{20EE230A-DC3A-8629-7DAF-34A6605DCB1C}"/>
              </a:ext>
            </a:extLst>
          </p:cNvPr>
          <p:cNvSpPr txBox="1"/>
          <p:nvPr/>
        </p:nvSpPr>
        <p:spPr>
          <a:xfrm>
            <a:off x="7543800" y="5245768"/>
            <a:ext cx="1834733" cy="369332"/>
          </a:xfrm>
          <a:prstGeom prst="rect">
            <a:avLst/>
          </a:prstGeom>
          <a:noFill/>
        </p:spPr>
        <p:txBody>
          <a:bodyPr wrap="none" rtlCol="0">
            <a:spAutoFit/>
          </a:bodyPr>
          <a:lstStyle/>
          <a:p>
            <a:r>
              <a:rPr lang="cs-CZ" dirty="0"/>
              <a:t>Rodiny pečujícího</a:t>
            </a:r>
          </a:p>
        </p:txBody>
      </p:sp>
      <mc:AlternateContent xmlns:mc="http://schemas.openxmlformats.org/markup-compatibility/2006" xmlns:p14="http://schemas.microsoft.com/office/powerpoint/2010/main">
        <mc:Choice Requires="p14">
          <p:contentPart p14:bwMode="auto" r:id="rId14">
            <p14:nvContentPartPr>
              <p14:cNvPr id="20" name="Rukopis 19">
                <a:extLst>
                  <a:ext uri="{FF2B5EF4-FFF2-40B4-BE49-F238E27FC236}">
                    <a16:creationId xmlns:a16="http://schemas.microsoft.com/office/drawing/2014/main" id="{95493F94-82A9-5B20-3A81-EA02298FF4FC}"/>
                  </a:ext>
                </a:extLst>
              </p14:cNvPr>
              <p14:cNvContentPartPr/>
              <p14:nvPr/>
            </p14:nvContentPartPr>
            <p14:xfrm>
              <a:off x="5781714" y="4369794"/>
              <a:ext cx="1852560" cy="757080"/>
            </p14:xfrm>
          </p:contentPart>
        </mc:Choice>
        <mc:Fallback xmlns="">
          <p:pic>
            <p:nvPicPr>
              <p:cNvPr id="20" name="Rukopis 19">
                <a:extLst>
                  <a:ext uri="{FF2B5EF4-FFF2-40B4-BE49-F238E27FC236}">
                    <a16:creationId xmlns:a16="http://schemas.microsoft.com/office/drawing/2014/main" id="{95493F94-82A9-5B20-3A81-EA02298FF4FC}"/>
                  </a:ext>
                </a:extLst>
              </p:cNvPr>
              <p:cNvPicPr/>
              <p:nvPr/>
            </p:nvPicPr>
            <p:blipFill>
              <a:blip r:embed="rId15"/>
              <a:stretch>
                <a:fillRect/>
              </a:stretch>
            </p:blipFill>
            <p:spPr>
              <a:xfrm>
                <a:off x="5773074" y="4361154"/>
                <a:ext cx="1870200" cy="774720"/>
              </a:xfrm>
              <a:prstGeom prst="rect">
                <a:avLst/>
              </a:prstGeom>
            </p:spPr>
          </p:pic>
        </mc:Fallback>
      </mc:AlternateContent>
      <p:sp>
        <p:nvSpPr>
          <p:cNvPr id="21" name="TextovéPole 20">
            <a:extLst>
              <a:ext uri="{FF2B5EF4-FFF2-40B4-BE49-F238E27FC236}">
                <a16:creationId xmlns:a16="http://schemas.microsoft.com/office/drawing/2014/main" id="{94035D50-8D9C-BB36-D347-F7190904D1C4}"/>
              </a:ext>
            </a:extLst>
          </p:cNvPr>
          <p:cNvSpPr txBox="1"/>
          <p:nvPr/>
        </p:nvSpPr>
        <p:spPr>
          <a:xfrm>
            <a:off x="1179095" y="2957514"/>
            <a:ext cx="2508315" cy="369332"/>
          </a:xfrm>
          <a:prstGeom prst="rect">
            <a:avLst/>
          </a:prstGeom>
          <a:noFill/>
        </p:spPr>
        <p:txBody>
          <a:bodyPr wrap="none" rtlCol="0">
            <a:spAutoFit/>
          </a:bodyPr>
          <a:lstStyle/>
          <a:p>
            <a:r>
              <a:rPr lang="cs-CZ" dirty="0"/>
              <a:t>Potenciál sociálního pole</a:t>
            </a:r>
          </a:p>
        </p:txBody>
      </p:sp>
      <mc:AlternateContent xmlns:mc="http://schemas.openxmlformats.org/markup-compatibility/2006" xmlns:p14="http://schemas.microsoft.com/office/powerpoint/2010/main">
        <mc:Choice Requires="p14">
          <p:contentPart p14:bwMode="auto" r:id="rId16">
            <p14:nvContentPartPr>
              <p14:cNvPr id="22" name="Rukopis 21">
                <a:extLst>
                  <a:ext uri="{FF2B5EF4-FFF2-40B4-BE49-F238E27FC236}">
                    <a16:creationId xmlns:a16="http://schemas.microsoft.com/office/drawing/2014/main" id="{42DA2782-7403-D1C7-F1BD-5D392F343720}"/>
                  </a:ext>
                </a:extLst>
              </p14:cNvPr>
              <p14:cNvContentPartPr/>
              <p14:nvPr/>
            </p14:nvContentPartPr>
            <p14:xfrm>
              <a:off x="3486714" y="3470874"/>
              <a:ext cx="1133280" cy="482400"/>
            </p14:xfrm>
          </p:contentPart>
        </mc:Choice>
        <mc:Fallback xmlns="">
          <p:pic>
            <p:nvPicPr>
              <p:cNvPr id="22" name="Rukopis 21">
                <a:extLst>
                  <a:ext uri="{FF2B5EF4-FFF2-40B4-BE49-F238E27FC236}">
                    <a16:creationId xmlns:a16="http://schemas.microsoft.com/office/drawing/2014/main" id="{42DA2782-7403-D1C7-F1BD-5D392F343720}"/>
                  </a:ext>
                </a:extLst>
              </p:cNvPr>
              <p:cNvPicPr/>
              <p:nvPr/>
            </p:nvPicPr>
            <p:blipFill>
              <a:blip r:embed="rId17"/>
              <a:stretch>
                <a:fillRect/>
              </a:stretch>
            </p:blipFill>
            <p:spPr>
              <a:xfrm>
                <a:off x="3477714" y="3462234"/>
                <a:ext cx="1150920" cy="500040"/>
              </a:xfrm>
              <a:prstGeom prst="rect">
                <a:avLst/>
              </a:prstGeom>
            </p:spPr>
          </p:pic>
        </mc:Fallback>
      </mc:AlternateContent>
      <p:sp>
        <p:nvSpPr>
          <p:cNvPr id="23" name="TextovéPole 22">
            <a:extLst>
              <a:ext uri="{FF2B5EF4-FFF2-40B4-BE49-F238E27FC236}">
                <a16:creationId xmlns:a16="http://schemas.microsoft.com/office/drawing/2014/main" id="{82751FFC-146C-060B-C545-C2C2C8932685}"/>
              </a:ext>
            </a:extLst>
          </p:cNvPr>
          <p:cNvSpPr txBox="1"/>
          <p:nvPr/>
        </p:nvSpPr>
        <p:spPr>
          <a:xfrm>
            <a:off x="9537505" y="5005137"/>
            <a:ext cx="2547492" cy="369332"/>
          </a:xfrm>
          <a:prstGeom prst="rect">
            <a:avLst/>
          </a:prstGeom>
          <a:noFill/>
        </p:spPr>
        <p:txBody>
          <a:bodyPr wrap="none" rtlCol="0">
            <a:spAutoFit/>
          </a:bodyPr>
          <a:lstStyle/>
          <a:p>
            <a:r>
              <a:rPr lang="cs-CZ" dirty="0"/>
              <a:t>Co to udělá s domácností</a:t>
            </a:r>
          </a:p>
        </p:txBody>
      </p:sp>
      <p:sp>
        <p:nvSpPr>
          <p:cNvPr id="24" name="TextovéPole 23">
            <a:extLst>
              <a:ext uri="{FF2B5EF4-FFF2-40B4-BE49-F238E27FC236}">
                <a16:creationId xmlns:a16="http://schemas.microsoft.com/office/drawing/2014/main" id="{75BF14BC-E03F-310F-972C-E991FA21C1C9}"/>
              </a:ext>
            </a:extLst>
          </p:cNvPr>
          <p:cNvSpPr txBox="1"/>
          <p:nvPr/>
        </p:nvSpPr>
        <p:spPr>
          <a:xfrm>
            <a:off x="7712242" y="5769875"/>
            <a:ext cx="4692760" cy="923330"/>
          </a:xfrm>
          <a:prstGeom prst="rect">
            <a:avLst/>
          </a:prstGeom>
          <a:noFill/>
        </p:spPr>
        <p:txBody>
          <a:bodyPr wrap="none" rtlCol="0">
            <a:spAutoFit/>
          </a:bodyPr>
          <a:lstStyle/>
          <a:p>
            <a:r>
              <a:rPr lang="cs-CZ" dirty="0"/>
              <a:t>Zkusili to?, dopady:</a:t>
            </a:r>
          </a:p>
          <a:p>
            <a:r>
              <a:rPr lang="cs-CZ" dirty="0"/>
              <a:t>Finance, partnerství, rodičovství,</a:t>
            </a:r>
          </a:p>
          <a:p>
            <a:r>
              <a:rPr lang="cs-CZ" dirty="0"/>
              <a:t>Dětství, sociální </a:t>
            </a:r>
            <a:r>
              <a:rPr lang="cs-CZ" dirty="0" err="1"/>
              <a:t>život,bezpečí</a:t>
            </a:r>
            <a:r>
              <a:rPr lang="cs-CZ" dirty="0"/>
              <a:t>, psychická pohoda</a:t>
            </a:r>
          </a:p>
        </p:txBody>
      </p:sp>
      <p:sp>
        <p:nvSpPr>
          <p:cNvPr id="25" name="TextovéPole 24">
            <a:extLst>
              <a:ext uri="{FF2B5EF4-FFF2-40B4-BE49-F238E27FC236}">
                <a16:creationId xmlns:a16="http://schemas.microsoft.com/office/drawing/2014/main" id="{F379818F-F61E-5C68-AA57-87D5A3DD3E32}"/>
              </a:ext>
            </a:extLst>
          </p:cNvPr>
          <p:cNvSpPr txBox="1"/>
          <p:nvPr/>
        </p:nvSpPr>
        <p:spPr>
          <a:xfrm>
            <a:off x="5185611" y="5859380"/>
            <a:ext cx="1421992" cy="369332"/>
          </a:xfrm>
          <a:prstGeom prst="rect">
            <a:avLst/>
          </a:prstGeom>
          <a:noFill/>
        </p:spPr>
        <p:txBody>
          <a:bodyPr wrap="none" rtlCol="0">
            <a:spAutoFit/>
          </a:bodyPr>
          <a:lstStyle/>
          <a:p>
            <a:r>
              <a:rPr lang="cs-CZ" dirty="0"/>
              <a:t>Děti a dětství</a:t>
            </a:r>
          </a:p>
        </p:txBody>
      </p:sp>
      <p:sp>
        <p:nvSpPr>
          <p:cNvPr id="26" name="TextovéPole 25">
            <a:extLst>
              <a:ext uri="{FF2B5EF4-FFF2-40B4-BE49-F238E27FC236}">
                <a16:creationId xmlns:a16="http://schemas.microsoft.com/office/drawing/2014/main" id="{203C9E24-C294-A87B-7F6D-C35A61FF7F87}"/>
              </a:ext>
            </a:extLst>
          </p:cNvPr>
          <p:cNvSpPr txBox="1"/>
          <p:nvPr/>
        </p:nvSpPr>
        <p:spPr>
          <a:xfrm>
            <a:off x="4979141" y="5150544"/>
            <a:ext cx="2119491" cy="369332"/>
          </a:xfrm>
          <a:prstGeom prst="rect">
            <a:avLst/>
          </a:prstGeom>
          <a:noFill/>
        </p:spPr>
        <p:txBody>
          <a:bodyPr wrap="none" rtlCol="0">
            <a:spAutoFit/>
          </a:bodyPr>
          <a:lstStyle/>
          <a:p>
            <a:r>
              <a:rPr lang="cs-CZ" dirty="0"/>
              <a:t>Partnerství tady teď</a:t>
            </a:r>
          </a:p>
        </p:txBody>
      </p:sp>
      <mc:AlternateContent xmlns:mc="http://schemas.openxmlformats.org/markup-compatibility/2006" xmlns:p14="http://schemas.microsoft.com/office/powerpoint/2010/main">
        <mc:Choice Requires="p14">
          <p:contentPart p14:bwMode="auto" r:id="rId18">
            <p14:nvContentPartPr>
              <p14:cNvPr id="27" name="Rukopis 26">
                <a:extLst>
                  <a:ext uri="{FF2B5EF4-FFF2-40B4-BE49-F238E27FC236}">
                    <a16:creationId xmlns:a16="http://schemas.microsoft.com/office/drawing/2014/main" id="{8C2FE4A0-78C9-ED83-BAC6-E5F2F2A74BDB}"/>
                  </a:ext>
                </a:extLst>
              </p14:cNvPr>
              <p14:cNvContentPartPr/>
              <p14:nvPr/>
            </p14:nvContentPartPr>
            <p14:xfrm>
              <a:off x="9271914" y="5233434"/>
              <a:ext cx="266040" cy="85320"/>
            </p14:xfrm>
          </p:contentPart>
        </mc:Choice>
        <mc:Fallback xmlns="">
          <p:pic>
            <p:nvPicPr>
              <p:cNvPr id="27" name="Rukopis 26">
                <a:extLst>
                  <a:ext uri="{FF2B5EF4-FFF2-40B4-BE49-F238E27FC236}">
                    <a16:creationId xmlns:a16="http://schemas.microsoft.com/office/drawing/2014/main" id="{8C2FE4A0-78C9-ED83-BAC6-E5F2F2A74BDB}"/>
                  </a:ext>
                </a:extLst>
              </p:cNvPr>
              <p:cNvPicPr/>
              <p:nvPr/>
            </p:nvPicPr>
            <p:blipFill>
              <a:blip r:embed="rId19"/>
              <a:stretch>
                <a:fillRect/>
              </a:stretch>
            </p:blipFill>
            <p:spPr>
              <a:xfrm>
                <a:off x="9262914" y="5224794"/>
                <a:ext cx="28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Rukopis 27">
                <a:extLst>
                  <a:ext uri="{FF2B5EF4-FFF2-40B4-BE49-F238E27FC236}">
                    <a16:creationId xmlns:a16="http://schemas.microsoft.com/office/drawing/2014/main" id="{E721E827-3A30-E076-7595-3E03025DB1A9}"/>
                  </a:ext>
                </a:extLst>
              </p14:cNvPr>
              <p14:cNvContentPartPr/>
              <p14:nvPr/>
            </p14:nvContentPartPr>
            <p14:xfrm>
              <a:off x="9298554" y="5653914"/>
              <a:ext cx="411480" cy="270000"/>
            </p14:xfrm>
          </p:contentPart>
        </mc:Choice>
        <mc:Fallback xmlns="">
          <p:pic>
            <p:nvPicPr>
              <p:cNvPr id="28" name="Rukopis 27">
                <a:extLst>
                  <a:ext uri="{FF2B5EF4-FFF2-40B4-BE49-F238E27FC236}">
                    <a16:creationId xmlns:a16="http://schemas.microsoft.com/office/drawing/2014/main" id="{E721E827-3A30-E076-7595-3E03025DB1A9}"/>
                  </a:ext>
                </a:extLst>
              </p:cNvPr>
              <p:cNvPicPr/>
              <p:nvPr/>
            </p:nvPicPr>
            <p:blipFill>
              <a:blip r:embed="rId21"/>
              <a:stretch>
                <a:fillRect/>
              </a:stretch>
            </p:blipFill>
            <p:spPr>
              <a:xfrm>
                <a:off x="9289914" y="5645274"/>
                <a:ext cx="429120" cy="287640"/>
              </a:xfrm>
              <a:prstGeom prst="rect">
                <a:avLst/>
              </a:prstGeom>
            </p:spPr>
          </p:pic>
        </mc:Fallback>
      </mc:AlternateContent>
      <p:grpSp>
        <p:nvGrpSpPr>
          <p:cNvPr id="31" name="Skupina 30">
            <a:extLst>
              <a:ext uri="{FF2B5EF4-FFF2-40B4-BE49-F238E27FC236}">
                <a16:creationId xmlns:a16="http://schemas.microsoft.com/office/drawing/2014/main" id="{E9EE98F8-18DB-E7EF-BEB9-646A7DD26770}"/>
              </a:ext>
            </a:extLst>
          </p:cNvPr>
          <p:cNvGrpSpPr/>
          <p:nvPr/>
        </p:nvGrpSpPr>
        <p:grpSpPr>
          <a:xfrm>
            <a:off x="6630594" y="5359434"/>
            <a:ext cx="997560" cy="822960"/>
            <a:chOff x="6630594" y="5359434"/>
            <a:chExt cx="997560" cy="822960"/>
          </a:xfrm>
        </p:grpSpPr>
        <mc:AlternateContent xmlns:mc="http://schemas.openxmlformats.org/markup-compatibility/2006" xmlns:p14="http://schemas.microsoft.com/office/powerpoint/2010/main">
          <mc:Choice Requires="p14">
            <p:contentPart p14:bwMode="auto" r:id="rId22">
              <p14:nvContentPartPr>
                <p14:cNvPr id="29" name="Rukopis 28">
                  <a:extLst>
                    <a:ext uri="{FF2B5EF4-FFF2-40B4-BE49-F238E27FC236}">
                      <a16:creationId xmlns:a16="http://schemas.microsoft.com/office/drawing/2014/main" id="{B9CC0C6E-C080-4EE6-B902-87249A79E821}"/>
                    </a:ext>
                  </a:extLst>
                </p14:cNvPr>
                <p14:cNvContentPartPr/>
                <p14:nvPr/>
              </p14:nvContentPartPr>
              <p14:xfrm>
                <a:off x="6630594" y="5513514"/>
                <a:ext cx="997560" cy="668880"/>
              </p14:xfrm>
            </p:contentPart>
          </mc:Choice>
          <mc:Fallback xmlns="">
            <p:pic>
              <p:nvPicPr>
                <p:cNvPr id="29" name="Rukopis 28">
                  <a:extLst>
                    <a:ext uri="{FF2B5EF4-FFF2-40B4-BE49-F238E27FC236}">
                      <a16:creationId xmlns:a16="http://schemas.microsoft.com/office/drawing/2014/main" id="{B9CC0C6E-C080-4EE6-B902-87249A79E821}"/>
                    </a:ext>
                  </a:extLst>
                </p:cNvPr>
                <p:cNvPicPr/>
                <p:nvPr/>
              </p:nvPicPr>
              <p:blipFill>
                <a:blip r:embed="rId23"/>
                <a:stretch>
                  <a:fillRect/>
                </a:stretch>
              </p:blipFill>
              <p:spPr>
                <a:xfrm>
                  <a:off x="6621594" y="5504514"/>
                  <a:ext cx="10152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Rukopis 29">
                  <a:extLst>
                    <a:ext uri="{FF2B5EF4-FFF2-40B4-BE49-F238E27FC236}">
                      <a16:creationId xmlns:a16="http://schemas.microsoft.com/office/drawing/2014/main" id="{053A9F92-ACE1-662F-7B28-D37BE54E3C0A}"/>
                    </a:ext>
                  </a:extLst>
                </p14:cNvPr>
                <p14:cNvContentPartPr/>
                <p14:nvPr/>
              </p14:nvContentPartPr>
              <p14:xfrm>
                <a:off x="6932994" y="5359434"/>
                <a:ext cx="626040" cy="142200"/>
              </p14:xfrm>
            </p:contentPart>
          </mc:Choice>
          <mc:Fallback xmlns="">
            <p:pic>
              <p:nvPicPr>
                <p:cNvPr id="30" name="Rukopis 29">
                  <a:extLst>
                    <a:ext uri="{FF2B5EF4-FFF2-40B4-BE49-F238E27FC236}">
                      <a16:creationId xmlns:a16="http://schemas.microsoft.com/office/drawing/2014/main" id="{053A9F92-ACE1-662F-7B28-D37BE54E3C0A}"/>
                    </a:ext>
                  </a:extLst>
                </p:cNvPr>
                <p:cNvPicPr/>
                <p:nvPr/>
              </p:nvPicPr>
              <p:blipFill>
                <a:blip r:embed="rId25"/>
                <a:stretch>
                  <a:fillRect/>
                </a:stretch>
              </p:blipFill>
              <p:spPr>
                <a:xfrm>
                  <a:off x="6924354" y="5350434"/>
                  <a:ext cx="64368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2" name="Rukopis 31">
                <a:extLst>
                  <a:ext uri="{FF2B5EF4-FFF2-40B4-BE49-F238E27FC236}">
                    <a16:creationId xmlns:a16="http://schemas.microsoft.com/office/drawing/2014/main" id="{C87F5294-A941-6A83-565A-83581BEC3F62}"/>
                  </a:ext>
                </a:extLst>
              </p14:cNvPr>
              <p14:cNvContentPartPr/>
              <p14:nvPr/>
            </p14:nvContentPartPr>
            <p14:xfrm>
              <a:off x="6259794" y="6443754"/>
              <a:ext cx="360" cy="360"/>
            </p14:xfrm>
          </p:contentPart>
        </mc:Choice>
        <mc:Fallback xmlns="">
          <p:pic>
            <p:nvPicPr>
              <p:cNvPr id="32" name="Rukopis 31">
                <a:extLst>
                  <a:ext uri="{FF2B5EF4-FFF2-40B4-BE49-F238E27FC236}">
                    <a16:creationId xmlns:a16="http://schemas.microsoft.com/office/drawing/2014/main" id="{C87F5294-A941-6A83-565A-83581BEC3F62}"/>
                  </a:ext>
                </a:extLst>
              </p:cNvPr>
              <p:cNvPicPr/>
              <p:nvPr/>
            </p:nvPicPr>
            <p:blipFill>
              <a:blip r:embed="rId27"/>
              <a:stretch>
                <a:fillRect/>
              </a:stretch>
            </p:blipFill>
            <p:spPr>
              <a:xfrm>
                <a:off x="6250794" y="6435114"/>
                <a:ext cx="18000" cy="18000"/>
              </a:xfrm>
              <a:prstGeom prst="rect">
                <a:avLst/>
              </a:prstGeom>
            </p:spPr>
          </p:pic>
        </mc:Fallback>
      </mc:AlternateContent>
      <p:sp>
        <p:nvSpPr>
          <p:cNvPr id="34" name="TextovéPole 33">
            <a:extLst>
              <a:ext uri="{FF2B5EF4-FFF2-40B4-BE49-F238E27FC236}">
                <a16:creationId xmlns:a16="http://schemas.microsoft.com/office/drawing/2014/main" id="{4E91CB04-C608-F0C8-32DD-F1351528590A}"/>
              </a:ext>
            </a:extLst>
          </p:cNvPr>
          <p:cNvSpPr txBox="1"/>
          <p:nvPr/>
        </p:nvSpPr>
        <p:spPr>
          <a:xfrm>
            <a:off x="2929964" y="1981663"/>
            <a:ext cx="2895986" cy="369332"/>
          </a:xfrm>
          <a:prstGeom prst="rect">
            <a:avLst/>
          </a:prstGeom>
          <a:noFill/>
        </p:spPr>
        <p:txBody>
          <a:bodyPr wrap="none" rtlCol="0">
            <a:spAutoFit/>
          </a:bodyPr>
          <a:lstStyle/>
          <a:p>
            <a:r>
              <a:rPr lang="cs-CZ" dirty="0"/>
              <a:t>Kde bydlí – je možná změna?</a:t>
            </a:r>
          </a:p>
        </p:txBody>
      </p:sp>
      <p:sp>
        <p:nvSpPr>
          <p:cNvPr id="35" name="TextovéPole 34">
            <a:extLst>
              <a:ext uri="{FF2B5EF4-FFF2-40B4-BE49-F238E27FC236}">
                <a16:creationId xmlns:a16="http://schemas.microsoft.com/office/drawing/2014/main" id="{B2A4C01D-D1D5-E3B4-1E9B-3CC85F3D98F9}"/>
              </a:ext>
            </a:extLst>
          </p:cNvPr>
          <p:cNvSpPr txBox="1"/>
          <p:nvPr/>
        </p:nvSpPr>
        <p:spPr>
          <a:xfrm>
            <a:off x="2033337" y="4369794"/>
            <a:ext cx="641522" cy="369332"/>
          </a:xfrm>
          <a:prstGeom prst="rect">
            <a:avLst/>
          </a:prstGeom>
          <a:noFill/>
        </p:spPr>
        <p:txBody>
          <a:bodyPr wrap="none" rtlCol="0">
            <a:spAutoFit/>
          </a:bodyPr>
          <a:lstStyle/>
          <a:p>
            <a:r>
              <a:rPr lang="cs-CZ" dirty="0"/>
              <a:t>obec</a:t>
            </a:r>
          </a:p>
        </p:txBody>
      </p:sp>
      <p:sp>
        <p:nvSpPr>
          <p:cNvPr id="36" name="TextovéPole 35">
            <a:extLst>
              <a:ext uri="{FF2B5EF4-FFF2-40B4-BE49-F238E27FC236}">
                <a16:creationId xmlns:a16="http://schemas.microsoft.com/office/drawing/2014/main" id="{9847FD05-6D48-83F0-BAFF-EC9A130943C7}"/>
              </a:ext>
            </a:extLst>
          </p:cNvPr>
          <p:cNvSpPr txBox="1"/>
          <p:nvPr/>
        </p:nvSpPr>
        <p:spPr>
          <a:xfrm>
            <a:off x="275032" y="2444154"/>
            <a:ext cx="2158220" cy="369332"/>
          </a:xfrm>
          <a:prstGeom prst="rect">
            <a:avLst/>
          </a:prstGeom>
          <a:noFill/>
        </p:spPr>
        <p:txBody>
          <a:bodyPr wrap="none" rtlCol="0">
            <a:spAutoFit/>
          </a:bodyPr>
          <a:lstStyle/>
          <a:p>
            <a:r>
              <a:rPr lang="cs-CZ" dirty="0"/>
              <a:t>Svépomocná skupina</a:t>
            </a:r>
          </a:p>
        </p:txBody>
      </p:sp>
      <mc:AlternateContent xmlns:mc="http://schemas.openxmlformats.org/markup-compatibility/2006" xmlns:p14="http://schemas.microsoft.com/office/powerpoint/2010/main">
        <mc:Choice Requires="p14">
          <p:contentPart p14:bwMode="auto" r:id="rId28">
            <p14:nvContentPartPr>
              <p14:cNvPr id="37" name="Rukopis 36">
                <a:extLst>
                  <a:ext uri="{FF2B5EF4-FFF2-40B4-BE49-F238E27FC236}">
                    <a16:creationId xmlns:a16="http://schemas.microsoft.com/office/drawing/2014/main" id="{7BCD06DB-B522-C04F-F5DC-77A75C2E736A}"/>
                  </a:ext>
                </a:extLst>
              </p14:cNvPr>
              <p14:cNvContentPartPr/>
              <p14:nvPr/>
            </p14:nvContentPartPr>
            <p14:xfrm>
              <a:off x="3443874" y="2457834"/>
              <a:ext cx="152280" cy="518040"/>
            </p14:xfrm>
          </p:contentPart>
        </mc:Choice>
        <mc:Fallback xmlns="">
          <p:pic>
            <p:nvPicPr>
              <p:cNvPr id="37" name="Rukopis 36">
                <a:extLst>
                  <a:ext uri="{FF2B5EF4-FFF2-40B4-BE49-F238E27FC236}">
                    <a16:creationId xmlns:a16="http://schemas.microsoft.com/office/drawing/2014/main" id="{7BCD06DB-B522-C04F-F5DC-77A75C2E736A}"/>
                  </a:ext>
                </a:extLst>
              </p:cNvPr>
              <p:cNvPicPr/>
              <p:nvPr/>
            </p:nvPicPr>
            <p:blipFill>
              <a:blip r:embed="rId29"/>
              <a:stretch>
                <a:fillRect/>
              </a:stretch>
            </p:blipFill>
            <p:spPr>
              <a:xfrm>
                <a:off x="3434874" y="2448834"/>
                <a:ext cx="16992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Rukopis 37">
                <a:extLst>
                  <a:ext uri="{FF2B5EF4-FFF2-40B4-BE49-F238E27FC236}">
                    <a16:creationId xmlns:a16="http://schemas.microsoft.com/office/drawing/2014/main" id="{738A77C2-26E7-E5D2-2B35-50BCC1179A8E}"/>
                  </a:ext>
                </a:extLst>
              </p14:cNvPr>
              <p14:cNvContentPartPr/>
              <p14:nvPr/>
            </p14:nvContentPartPr>
            <p14:xfrm>
              <a:off x="2646474" y="3556194"/>
              <a:ext cx="302760" cy="911160"/>
            </p14:xfrm>
          </p:contentPart>
        </mc:Choice>
        <mc:Fallback xmlns="">
          <p:pic>
            <p:nvPicPr>
              <p:cNvPr id="38" name="Rukopis 37">
                <a:extLst>
                  <a:ext uri="{FF2B5EF4-FFF2-40B4-BE49-F238E27FC236}">
                    <a16:creationId xmlns:a16="http://schemas.microsoft.com/office/drawing/2014/main" id="{738A77C2-26E7-E5D2-2B35-50BCC1179A8E}"/>
                  </a:ext>
                </a:extLst>
              </p:cNvPr>
              <p:cNvPicPr/>
              <p:nvPr/>
            </p:nvPicPr>
            <p:blipFill>
              <a:blip r:embed="rId31"/>
              <a:stretch>
                <a:fillRect/>
              </a:stretch>
            </p:blipFill>
            <p:spPr>
              <a:xfrm>
                <a:off x="2637834" y="3547554"/>
                <a:ext cx="32040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Rukopis 38">
                <a:extLst>
                  <a:ext uri="{FF2B5EF4-FFF2-40B4-BE49-F238E27FC236}">
                    <a16:creationId xmlns:a16="http://schemas.microsoft.com/office/drawing/2014/main" id="{FC6D332E-B00C-C3B5-1C44-2F727DE40766}"/>
                  </a:ext>
                </a:extLst>
              </p14:cNvPr>
              <p14:cNvContentPartPr/>
              <p14:nvPr/>
            </p14:nvContentPartPr>
            <p14:xfrm>
              <a:off x="1630554" y="2824674"/>
              <a:ext cx="144360" cy="191520"/>
            </p14:xfrm>
          </p:contentPart>
        </mc:Choice>
        <mc:Fallback xmlns="">
          <p:pic>
            <p:nvPicPr>
              <p:cNvPr id="39" name="Rukopis 38">
                <a:extLst>
                  <a:ext uri="{FF2B5EF4-FFF2-40B4-BE49-F238E27FC236}">
                    <a16:creationId xmlns:a16="http://schemas.microsoft.com/office/drawing/2014/main" id="{FC6D332E-B00C-C3B5-1C44-2F727DE40766}"/>
                  </a:ext>
                </a:extLst>
              </p:cNvPr>
              <p:cNvPicPr/>
              <p:nvPr/>
            </p:nvPicPr>
            <p:blipFill>
              <a:blip r:embed="rId33"/>
              <a:stretch>
                <a:fillRect/>
              </a:stretch>
            </p:blipFill>
            <p:spPr>
              <a:xfrm>
                <a:off x="1621914" y="2815674"/>
                <a:ext cx="162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Rukopis 39">
                <a:extLst>
                  <a:ext uri="{FF2B5EF4-FFF2-40B4-BE49-F238E27FC236}">
                    <a16:creationId xmlns:a16="http://schemas.microsoft.com/office/drawing/2014/main" id="{5569312F-B7E0-A1CE-885F-99FB3EEAE40F}"/>
                  </a:ext>
                </a:extLst>
              </p14:cNvPr>
              <p14:cNvContentPartPr/>
              <p14:nvPr/>
            </p14:nvContentPartPr>
            <p14:xfrm>
              <a:off x="1247514" y="5636634"/>
              <a:ext cx="360" cy="360"/>
            </p14:xfrm>
          </p:contentPart>
        </mc:Choice>
        <mc:Fallback xmlns="">
          <p:pic>
            <p:nvPicPr>
              <p:cNvPr id="40" name="Rukopis 39">
                <a:extLst>
                  <a:ext uri="{FF2B5EF4-FFF2-40B4-BE49-F238E27FC236}">
                    <a16:creationId xmlns:a16="http://schemas.microsoft.com/office/drawing/2014/main" id="{5569312F-B7E0-A1CE-885F-99FB3EEAE40F}"/>
                  </a:ext>
                </a:extLst>
              </p:cNvPr>
              <p:cNvPicPr/>
              <p:nvPr/>
            </p:nvPicPr>
            <p:blipFill>
              <a:blip r:embed="rId27"/>
              <a:stretch>
                <a:fillRect/>
              </a:stretch>
            </p:blipFill>
            <p:spPr>
              <a:xfrm>
                <a:off x="1238874" y="5627634"/>
                <a:ext cx="18000" cy="18000"/>
              </a:xfrm>
              <a:prstGeom prst="rect">
                <a:avLst/>
              </a:prstGeom>
            </p:spPr>
          </p:pic>
        </mc:Fallback>
      </mc:AlternateContent>
      <p:sp>
        <p:nvSpPr>
          <p:cNvPr id="41" name="TextovéPole 40">
            <a:extLst>
              <a:ext uri="{FF2B5EF4-FFF2-40B4-BE49-F238E27FC236}">
                <a16:creationId xmlns:a16="http://schemas.microsoft.com/office/drawing/2014/main" id="{5DEA0722-E25B-FBC8-B7B0-3F8CE277AD7E}"/>
              </a:ext>
            </a:extLst>
          </p:cNvPr>
          <p:cNvSpPr txBox="1"/>
          <p:nvPr/>
        </p:nvSpPr>
        <p:spPr>
          <a:xfrm>
            <a:off x="554167" y="4000462"/>
            <a:ext cx="1184876" cy="369332"/>
          </a:xfrm>
          <a:prstGeom prst="rect">
            <a:avLst/>
          </a:prstGeom>
          <a:noFill/>
        </p:spPr>
        <p:txBody>
          <a:bodyPr wrap="none" rtlCol="0">
            <a:spAutoFit/>
          </a:bodyPr>
          <a:lstStyle/>
          <a:p>
            <a:r>
              <a:rPr lang="cs-CZ" dirty="0"/>
              <a:t>organizace</a:t>
            </a:r>
          </a:p>
        </p:txBody>
      </p:sp>
      <p:grpSp>
        <p:nvGrpSpPr>
          <p:cNvPr id="44" name="Skupina 43">
            <a:extLst>
              <a:ext uri="{FF2B5EF4-FFF2-40B4-BE49-F238E27FC236}">
                <a16:creationId xmlns:a16="http://schemas.microsoft.com/office/drawing/2014/main" id="{9D3AD30A-A0C9-E259-083F-16804FA9CE48}"/>
              </a:ext>
            </a:extLst>
          </p:cNvPr>
          <p:cNvGrpSpPr/>
          <p:nvPr/>
        </p:nvGrpSpPr>
        <p:grpSpPr>
          <a:xfrm>
            <a:off x="1494114" y="3464185"/>
            <a:ext cx="488520" cy="538560"/>
            <a:chOff x="1494114" y="3464185"/>
            <a:chExt cx="488520" cy="538560"/>
          </a:xfrm>
        </p:grpSpPr>
        <mc:AlternateContent xmlns:mc="http://schemas.openxmlformats.org/markup-compatibility/2006" xmlns:p14="http://schemas.microsoft.com/office/powerpoint/2010/main">
          <mc:Choice Requires="p14">
            <p:contentPart p14:bwMode="auto" r:id="rId35">
              <p14:nvContentPartPr>
                <p14:cNvPr id="42" name="Rukopis 41">
                  <a:extLst>
                    <a:ext uri="{FF2B5EF4-FFF2-40B4-BE49-F238E27FC236}">
                      <a16:creationId xmlns:a16="http://schemas.microsoft.com/office/drawing/2014/main" id="{539E4E70-49A4-D57F-2A5C-4C6D38AB0041}"/>
                    </a:ext>
                  </a:extLst>
                </p14:cNvPr>
                <p14:cNvContentPartPr/>
                <p14:nvPr/>
              </p14:nvContentPartPr>
              <p14:xfrm>
                <a:off x="1982274" y="3464185"/>
                <a:ext cx="360" cy="360"/>
              </p14:xfrm>
            </p:contentPart>
          </mc:Choice>
          <mc:Fallback xmlns="">
            <p:pic>
              <p:nvPicPr>
                <p:cNvPr id="42" name="Rukopis 41">
                  <a:extLst>
                    <a:ext uri="{FF2B5EF4-FFF2-40B4-BE49-F238E27FC236}">
                      <a16:creationId xmlns:a16="http://schemas.microsoft.com/office/drawing/2014/main" id="{539E4E70-49A4-D57F-2A5C-4C6D38AB0041}"/>
                    </a:ext>
                  </a:extLst>
                </p:cNvPr>
                <p:cNvPicPr/>
                <p:nvPr/>
              </p:nvPicPr>
              <p:blipFill>
                <a:blip r:embed="rId27"/>
                <a:stretch>
                  <a:fillRect/>
                </a:stretch>
              </p:blipFill>
              <p:spPr>
                <a:xfrm>
                  <a:off x="1973634" y="345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Rukopis 42">
                  <a:extLst>
                    <a:ext uri="{FF2B5EF4-FFF2-40B4-BE49-F238E27FC236}">
                      <a16:creationId xmlns:a16="http://schemas.microsoft.com/office/drawing/2014/main" id="{5CE151F1-B8CD-5FF8-5B1E-D7FBC7DE36DF}"/>
                    </a:ext>
                  </a:extLst>
                </p14:cNvPr>
                <p14:cNvContentPartPr/>
                <p14:nvPr/>
              </p14:nvContentPartPr>
              <p14:xfrm>
                <a:off x="1494114" y="3464185"/>
                <a:ext cx="488520" cy="538560"/>
              </p14:xfrm>
            </p:contentPart>
          </mc:Choice>
          <mc:Fallback xmlns="">
            <p:pic>
              <p:nvPicPr>
                <p:cNvPr id="43" name="Rukopis 42">
                  <a:extLst>
                    <a:ext uri="{FF2B5EF4-FFF2-40B4-BE49-F238E27FC236}">
                      <a16:creationId xmlns:a16="http://schemas.microsoft.com/office/drawing/2014/main" id="{5CE151F1-B8CD-5FF8-5B1E-D7FBC7DE36DF}"/>
                    </a:ext>
                  </a:extLst>
                </p:cNvPr>
                <p:cNvPicPr/>
                <p:nvPr/>
              </p:nvPicPr>
              <p:blipFill>
                <a:blip r:embed="rId37"/>
                <a:stretch>
                  <a:fillRect/>
                </a:stretch>
              </p:blipFill>
              <p:spPr>
                <a:xfrm>
                  <a:off x="1485474" y="3455545"/>
                  <a:ext cx="506160" cy="556200"/>
                </a:xfrm>
                <a:prstGeom prst="rect">
                  <a:avLst/>
                </a:prstGeom>
              </p:spPr>
            </p:pic>
          </mc:Fallback>
        </mc:AlternateContent>
      </p:grpSp>
    </p:spTree>
    <p:extLst>
      <p:ext uri="{BB962C8B-B14F-4D97-AF65-F5344CB8AC3E}">
        <p14:creationId xmlns:p14="http://schemas.microsoft.com/office/powerpoint/2010/main" val="315052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9A27AA-3806-BAA7-A06D-8CC6B613F4FE}"/>
              </a:ext>
            </a:extLst>
          </p:cNvPr>
          <p:cNvSpPr>
            <a:spLocks noGrp="1"/>
          </p:cNvSpPr>
          <p:nvPr>
            <p:ph type="title"/>
          </p:nvPr>
        </p:nvSpPr>
        <p:spPr/>
        <p:txBody>
          <a:bodyPr/>
          <a:lstStyle/>
          <a:p>
            <a:r>
              <a:rPr lang="cs-CZ" dirty="0"/>
              <a:t>Nástroje </a:t>
            </a:r>
          </a:p>
        </p:txBody>
      </p:sp>
      <p:sp>
        <p:nvSpPr>
          <p:cNvPr id="3" name="Zástupný obsah 2">
            <a:extLst>
              <a:ext uri="{FF2B5EF4-FFF2-40B4-BE49-F238E27FC236}">
                <a16:creationId xmlns:a16="http://schemas.microsoft.com/office/drawing/2014/main" id="{EBA40D16-8616-D414-49FB-66C9702D7F14}"/>
              </a:ext>
            </a:extLst>
          </p:cNvPr>
          <p:cNvSpPr>
            <a:spLocks noGrp="1"/>
          </p:cNvSpPr>
          <p:nvPr>
            <p:ph idx="1"/>
          </p:nvPr>
        </p:nvSpPr>
        <p:spPr/>
        <p:txBody>
          <a:bodyPr/>
          <a:lstStyle/>
          <a:p>
            <a:r>
              <a:rPr lang="cs-CZ" dirty="0"/>
              <a:t>Přímá práce s rodinou sociální služby SAS</a:t>
            </a:r>
          </a:p>
          <a:p>
            <a:r>
              <a:rPr lang="cs-CZ" dirty="0"/>
              <a:t>Práce s dítětem – ve škole, střediscích sociálních služeb – </a:t>
            </a:r>
            <a:r>
              <a:rPr lang="cs-CZ" dirty="0" err="1"/>
              <a:t>nízkopráh</a:t>
            </a:r>
            <a:r>
              <a:rPr lang="cs-CZ" dirty="0"/>
              <a:t>, středisko výchovné péče a podobně</a:t>
            </a:r>
          </a:p>
          <a:p>
            <a:r>
              <a:rPr lang="cs-CZ" dirty="0"/>
              <a:t>Zájmové kroužky</a:t>
            </a:r>
          </a:p>
        </p:txBody>
      </p:sp>
    </p:spTree>
    <p:extLst>
      <p:ext uri="{BB962C8B-B14F-4D97-AF65-F5344CB8AC3E}">
        <p14:creationId xmlns:p14="http://schemas.microsoft.com/office/powerpoint/2010/main" val="3068182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9DF99-5603-4717-956F-E164A8F44B58}"/>
              </a:ext>
            </a:extLst>
          </p:cNvPr>
          <p:cNvSpPr>
            <a:spLocks noGrp="1"/>
          </p:cNvSpPr>
          <p:nvPr>
            <p:ph type="title"/>
          </p:nvPr>
        </p:nvSpPr>
        <p:spPr/>
        <p:txBody>
          <a:bodyPr/>
          <a:lstStyle/>
          <a:p>
            <a:r>
              <a:rPr lang="cs-CZ" dirty="0"/>
              <a:t>Výkon SAS – zákon 108/2006Sb</a:t>
            </a:r>
          </a:p>
        </p:txBody>
      </p:sp>
      <p:sp>
        <p:nvSpPr>
          <p:cNvPr id="3" name="Zástupný obsah 2">
            <a:extLst>
              <a:ext uri="{FF2B5EF4-FFF2-40B4-BE49-F238E27FC236}">
                <a16:creationId xmlns:a16="http://schemas.microsoft.com/office/drawing/2014/main" id="{454B6D48-2026-4253-ACFA-C6A6E35F7E17}"/>
              </a:ext>
            </a:extLst>
          </p:cNvPr>
          <p:cNvSpPr>
            <a:spLocks noGrp="1"/>
          </p:cNvSpPr>
          <p:nvPr>
            <p:ph idx="1"/>
          </p:nvPr>
        </p:nvSpPr>
        <p:spPr/>
        <p:txBody>
          <a:bodyPr>
            <a:normAutofit fontScale="92500" lnSpcReduction="20000"/>
          </a:bodyPr>
          <a:lstStyle/>
          <a:p>
            <a:r>
              <a:rPr lang="cs-CZ" dirty="0"/>
              <a:t>Cíl § 2</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Každá osoba má nárok na bezplatné poskytnutí základního sociálního poradenství (§ 37 odst. 2) o možnostech řešení nepříznivé sociální situace nebo jejího předcházení.</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Rozsah a forma pomoci a podpory poskytnuté prostřednictvím sociálních služeb musí zachovávat lidskou důstojnost osob. Pomoc musí vycházet z individuálně určených potřeb osob, musí působit na osoby aktivně, podporovat rozvoj jejich samostatnosti, motivovat je k takovým činnostem, které nevedou k dlouhodobému setrvávání nebo prohlubování nepříznivé sociální situace, a posilovat jejich sociální začleňování. Sociální služby musí být poskytovány v zájmu osob a v náležité kvalitě takovými způsoby, aby bylo vždy důsledně zajištěno dodržování lidských práv a základních svobod osob.</a:t>
            </a:r>
          </a:p>
          <a:p>
            <a:endParaRPr lang="cs-CZ" dirty="0"/>
          </a:p>
          <a:p>
            <a:endParaRPr lang="cs-CZ" dirty="0"/>
          </a:p>
        </p:txBody>
      </p:sp>
    </p:spTree>
    <p:extLst>
      <p:ext uri="{BB962C8B-B14F-4D97-AF65-F5344CB8AC3E}">
        <p14:creationId xmlns:p14="http://schemas.microsoft.com/office/powerpoint/2010/main" val="1842301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E20A44-344C-E64F-BE9B-49123EE90474}"/>
              </a:ext>
            </a:extLst>
          </p:cNvPr>
          <p:cNvSpPr>
            <a:spLocks noGrp="1"/>
          </p:cNvSpPr>
          <p:nvPr>
            <p:ph type="title"/>
          </p:nvPr>
        </p:nvSpPr>
        <p:spPr/>
        <p:txBody>
          <a:bodyPr/>
          <a:lstStyle/>
          <a:p>
            <a:r>
              <a:rPr lang="cs-CZ" dirty="0"/>
              <a:t>Druhy a formy služeb</a:t>
            </a:r>
          </a:p>
        </p:txBody>
      </p:sp>
      <p:sp>
        <p:nvSpPr>
          <p:cNvPr id="3" name="Zástupný obsah 2">
            <a:extLst>
              <a:ext uri="{FF2B5EF4-FFF2-40B4-BE49-F238E27FC236}">
                <a16:creationId xmlns:a16="http://schemas.microsoft.com/office/drawing/2014/main" id="{41C59674-869C-C744-A334-56BC4F53AEC4}"/>
              </a:ext>
            </a:extLst>
          </p:cNvPr>
          <p:cNvSpPr>
            <a:spLocks noGrp="1"/>
          </p:cNvSpPr>
          <p:nvPr>
            <p:ph idx="1"/>
          </p:nvPr>
        </p:nvSpPr>
        <p:spPr/>
        <p:txBody>
          <a:bodyPr/>
          <a:lstStyle/>
          <a:p>
            <a:r>
              <a:rPr lang="cs-CZ" b="1" dirty="0"/>
              <a:t>§ 32</a:t>
            </a:r>
          </a:p>
          <a:p>
            <a:r>
              <a:rPr lang="cs-CZ" dirty="0"/>
              <a:t>Sociální služby zahrnují</a:t>
            </a:r>
          </a:p>
          <a:p>
            <a:r>
              <a:rPr lang="cs-CZ" b="1" dirty="0"/>
              <a:t>a)</a:t>
            </a:r>
            <a:r>
              <a:rPr lang="cs-CZ" dirty="0"/>
              <a:t> sociální poradenství,</a:t>
            </a:r>
          </a:p>
          <a:p>
            <a:r>
              <a:rPr lang="cs-CZ" b="1" dirty="0"/>
              <a:t>b)</a:t>
            </a:r>
            <a:r>
              <a:rPr lang="cs-CZ" dirty="0"/>
              <a:t> služby sociální péče,</a:t>
            </a:r>
          </a:p>
          <a:p>
            <a:r>
              <a:rPr lang="cs-CZ" b="1" dirty="0"/>
              <a:t>c)</a:t>
            </a:r>
            <a:r>
              <a:rPr lang="cs-CZ" dirty="0"/>
              <a:t> služby sociální prevence.</a:t>
            </a:r>
          </a:p>
          <a:p>
            <a:endParaRPr lang="cs-CZ" dirty="0"/>
          </a:p>
        </p:txBody>
      </p:sp>
    </p:spTree>
    <p:extLst>
      <p:ext uri="{BB962C8B-B14F-4D97-AF65-F5344CB8AC3E}">
        <p14:creationId xmlns:p14="http://schemas.microsoft.com/office/powerpoint/2010/main" val="3343572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4D40C-8BA8-8742-B6A2-992ADFC62B62}"/>
              </a:ext>
            </a:extLst>
          </p:cNvPr>
          <p:cNvSpPr>
            <a:spLocks noGrp="1"/>
          </p:cNvSpPr>
          <p:nvPr>
            <p:ph type="title"/>
          </p:nvPr>
        </p:nvSpPr>
        <p:spPr/>
        <p:txBody>
          <a:bodyPr/>
          <a:lstStyle/>
          <a:p>
            <a:r>
              <a:rPr lang="cs-CZ" dirty="0"/>
              <a:t>Služby sociální péče</a:t>
            </a:r>
          </a:p>
        </p:txBody>
      </p:sp>
      <p:sp>
        <p:nvSpPr>
          <p:cNvPr id="3" name="Zástupný obsah 2">
            <a:extLst>
              <a:ext uri="{FF2B5EF4-FFF2-40B4-BE49-F238E27FC236}">
                <a16:creationId xmlns:a16="http://schemas.microsoft.com/office/drawing/2014/main" id="{477BDEF2-61EF-8549-9FAB-9027DCAE03E7}"/>
              </a:ext>
            </a:extLst>
          </p:cNvPr>
          <p:cNvSpPr>
            <a:spLocks noGrp="1"/>
          </p:cNvSpPr>
          <p:nvPr>
            <p:ph idx="1"/>
          </p:nvPr>
        </p:nvSpPr>
        <p:spPr/>
        <p:txBody>
          <a:bodyPr/>
          <a:lstStyle/>
          <a:p>
            <a:r>
              <a:rPr lang="cs-CZ" b="1" dirty="0"/>
              <a:t>§ 38</a:t>
            </a:r>
          </a:p>
          <a:p>
            <a:r>
              <a:rPr lang="cs-CZ" dirty="0"/>
              <a:t>Služby sociální péče napomáhají osobám zajistit jejich fyzickou a psychickou soběstačnost, s cílem podpořit život v jejich přirozeném sociálním prostředí a umožnit jim v nejvyšší možné míře zapojení do běžného života společnosti, a v případech, kdy toto vylučuje jejich stav, zajistit jim důstojné prostředí a zacházení. Každý má právo na poskytování služeb sociální péče v nejméně omezujícím prostředí.</a:t>
            </a:r>
          </a:p>
          <a:p>
            <a:endParaRPr lang="cs-CZ" dirty="0"/>
          </a:p>
        </p:txBody>
      </p:sp>
    </p:spTree>
    <p:extLst>
      <p:ext uri="{BB962C8B-B14F-4D97-AF65-F5344CB8AC3E}">
        <p14:creationId xmlns:p14="http://schemas.microsoft.com/office/powerpoint/2010/main" val="1444687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89F7E2-B27A-2F46-8398-BD17B64A5B0E}"/>
              </a:ext>
            </a:extLst>
          </p:cNvPr>
          <p:cNvSpPr>
            <a:spLocks noGrp="1"/>
          </p:cNvSpPr>
          <p:nvPr>
            <p:ph type="title"/>
          </p:nvPr>
        </p:nvSpPr>
        <p:spPr/>
        <p:txBody>
          <a:bodyPr/>
          <a:lstStyle/>
          <a:p>
            <a:r>
              <a:rPr lang="cs-CZ" dirty="0"/>
              <a:t>Služby sociální prevence</a:t>
            </a:r>
          </a:p>
        </p:txBody>
      </p:sp>
      <p:sp>
        <p:nvSpPr>
          <p:cNvPr id="3" name="Zástupný obsah 2">
            <a:extLst>
              <a:ext uri="{FF2B5EF4-FFF2-40B4-BE49-F238E27FC236}">
                <a16:creationId xmlns:a16="http://schemas.microsoft.com/office/drawing/2014/main" id="{9DF32D6E-7CB1-944D-80A2-74DC8F13725C}"/>
              </a:ext>
            </a:extLst>
          </p:cNvPr>
          <p:cNvSpPr>
            <a:spLocks noGrp="1"/>
          </p:cNvSpPr>
          <p:nvPr>
            <p:ph idx="1"/>
          </p:nvPr>
        </p:nvSpPr>
        <p:spPr/>
        <p:txBody>
          <a:bodyPr/>
          <a:lstStyle/>
          <a:p>
            <a:r>
              <a:rPr lang="cs-CZ" b="1" dirty="0"/>
              <a:t>§ 53</a:t>
            </a:r>
          </a:p>
          <a:p>
            <a:r>
              <a:rPr lang="cs-CZ" dirty="0"/>
              <a:t>Služby sociální prevence napomáhají zabránit sociálnímu vyloučení osob, které jsou tímto ohroženy pro krizovou sociální situaci, životní návyky a způsob života vedoucí ke konfliktu se společností, sociálně znevýhodňující prostředí a ohrožení práv a oprávněných zájmů trestnou činností jiné fyzické osoby. Cílem služeb sociální prevence je napomáhat osobám k překonání jejich nepříznivé sociální situace a chránit společnost před vznikem a šířením nežádoucích společenských jevů.</a:t>
            </a:r>
          </a:p>
          <a:p>
            <a:endParaRPr lang="cs-CZ" dirty="0"/>
          </a:p>
        </p:txBody>
      </p:sp>
    </p:spTree>
    <p:extLst>
      <p:ext uri="{BB962C8B-B14F-4D97-AF65-F5344CB8AC3E}">
        <p14:creationId xmlns:p14="http://schemas.microsoft.com/office/powerpoint/2010/main" val="1098324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02512-56C5-4841-AA73-E3C016D464DB}"/>
              </a:ext>
            </a:extLst>
          </p:cNvPr>
          <p:cNvSpPr>
            <a:spLocks noGrp="1"/>
          </p:cNvSpPr>
          <p:nvPr>
            <p:ph type="title"/>
          </p:nvPr>
        </p:nvSpPr>
        <p:spPr/>
        <p:txBody>
          <a:bodyPr/>
          <a:lstStyle/>
          <a:p>
            <a:r>
              <a:rPr lang="cs-CZ" dirty="0"/>
              <a:t>SAS - §65</a:t>
            </a:r>
          </a:p>
        </p:txBody>
      </p:sp>
      <p:sp>
        <p:nvSpPr>
          <p:cNvPr id="3" name="Zástupný obsah 2">
            <a:extLst>
              <a:ext uri="{FF2B5EF4-FFF2-40B4-BE49-F238E27FC236}">
                <a16:creationId xmlns:a16="http://schemas.microsoft.com/office/drawing/2014/main" id="{9B44B69B-14B7-4D8B-87F5-8A165A52D6A9}"/>
              </a:ext>
            </a:extLst>
          </p:cNvPr>
          <p:cNvSpPr>
            <a:spLocks noGrp="1"/>
          </p:cNvSpPr>
          <p:nvPr>
            <p:ph idx="1"/>
          </p:nvPr>
        </p:nvSpPr>
        <p:spPr/>
        <p:txBody>
          <a:bodyPr>
            <a:normAutofit fontScale="92500" lnSpcReduction="20000"/>
          </a:bodyPr>
          <a:lstStyle/>
          <a:p>
            <a:pPr algn="l"/>
            <a:r>
              <a:rPr lang="cs-CZ" sz="1800" b="1" i="0" dirty="0">
                <a:solidFill>
                  <a:srgbClr val="08A8F8"/>
                </a:solidFill>
                <a:effectLst/>
                <a:latin typeface="Arial" panose="020B0604020202020204" pitchFamily="34" charset="0"/>
              </a:rPr>
              <a:t>Sociálně aktivizační služby pro rodiny s dětmi</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Sociálně aktivizační služby pro rodiny s dětmi jsou terénní, popřípadě ambulantní služby poskytované rodině s dítětem, u kterého je jeho vývoj ohrožen v důsledku dopadů dlouhodobě krizové sociální situace, kterou rodiče nedokáží sami bez pomoci překonat, a u kterého existují další rizika ohrožení jeho vývoje.</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Služba podle odstavce 1 obsahuje tyto základní činnosti:</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výchovné, vzdělávací a aktivizační činnosti,</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zprostředkování kontaktu se společenským prostředím,</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sociálně terapeutické činnosti,</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pomoc při uplatňování práv, oprávněných zájmů a při obstarávání osobních záležitostí.</a:t>
            </a:r>
          </a:p>
        </p:txBody>
      </p:sp>
    </p:spTree>
    <p:extLst>
      <p:ext uri="{BB962C8B-B14F-4D97-AF65-F5344CB8AC3E}">
        <p14:creationId xmlns:p14="http://schemas.microsoft.com/office/powerpoint/2010/main" val="29833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3B7AF-69D2-474B-9114-DFD4323F2AF0}"/>
              </a:ext>
            </a:extLst>
          </p:cNvPr>
          <p:cNvSpPr>
            <a:spLocks noGrp="1"/>
          </p:cNvSpPr>
          <p:nvPr>
            <p:ph type="title"/>
          </p:nvPr>
        </p:nvSpPr>
        <p:spPr/>
        <p:txBody>
          <a:bodyPr/>
          <a:lstStyle/>
          <a:p>
            <a:r>
              <a:rPr lang="cs-CZ" dirty="0"/>
              <a:t>Co to je?</a:t>
            </a:r>
          </a:p>
        </p:txBody>
      </p:sp>
      <p:sp>
        <p:nvSpPr>
          <p:cNvPr id="3" name="Zástupný obsah 2">
            <a:extLst>
              <a:ext uri="{FF2B5EF4-FFF2-40B4-BE49-F238E27FC236}">
                <a16:creationId xmlns:a16="http://schemas.microsoft.com/office/drawing/2014/main" id="{AE7853C0-8992-474D-A3E3-D84DBC81B92F}"/>
              </a:ext>
            </a:extLst>
          </p:cNvPr>
          <p:cNvSpPr>
            <a:spLocks noGrp="1"/>
          </p:cNvSpPr>
          <p:nvPr>
            <p:ph idx="1"/>
          </p:nvPr>
        </p:nvSpPr>
        <p:spPr/>
        <p:txBody>
          <a:bodyPr/>
          <a:lstStyle/>
          <a:p>
            <a:r>
              <a:rPr lang="cs-CZ" dirty="0"/>
              <a:t>Sociálně-</a:t>
            </a:r>
            <a:r>
              <a:rPr lang="cs-CZ" b="1" dirty="0"/>
              <a:t>právní ochrana</a:t>
            </a:r>
            <a:r>
              <a:rPr lang="cs-CZ" dirty="0"/>
              <a:t> dítěte představuje zajištění </a:t>
            </a:r>
            <a:r>
              <a:rPr lang="cs-CZ" b="1" dirty="0"/>
              <a:t>práva</a:t>
            </a:r>
            <a:r>
              <a:rPr lang="cs-CZ" dirty="0"/>
              <a:t> dítěte na život, jeho příznivý vývoj, na rodičovskou péči a život v rodině, na identitu dítěte, svobodu myšlení, svědomí a náboženství, na vzdělání, zaměstnání, zahrnuje také </a:t>
            </a:r>
            <a:r>
              <a:rPr lang="cs-CZ" b="1" dirty="0"/>
              <a:t>ochranu</a:t>
            </a:r>
            <a:r>
              <a:rPr lang="cs-CZ" dirty="0"/>
              <a:t> dítěte před jakýmkoliv tělesným či duševním násilím, zanedbáváním, zneužíváním ...</a:t>
            </a:r>
          </a:p>
          <a:p>
            <a:endParaRPr lang="cs-CZ" dirty="0"/>
          </a:p>
          <a:p>
            <a:r>
              <a:rPr lang="cs-CZ" dirty="0"/>
              <a:t>Máme přinášet naději</a:t>
            </a:r>
          </a:p>
          <a:p>
            <a:r>
              <a:rPr lang="cs-CZ" dirty="0"/>
              <a:t>Pomoc je traumatizující</a:t>
            </a:r>
          </a:p>
        </p:txBody>
      </p:sp>
    </p:spTree>
    <p:extLst>
      <p:ext uri="{BB962C8B-B14F-4D97-AF65-F5344CB8AC3E}">
        <p14:creationId xmlns:p14="http://schemas.microsoft.com/office/powerpoint/2010/main" val="2282310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553D55-F25D-445C-9B60-29F20D91120A}"/>
              </a:ext>
            </a:extLst>
          </p:cNvPr>
          <p:cNvSpPr>
            <a:spLocks noGrp="1"/>
          </p:cNvSpPr>
          <p:nvPr>
            <p:ph type="title"/>
          </p:nvPr>
        </p:nvSpPr>
        <p:spPr/>
        <p:txBody>
          <a:bodyPr/>
          <a:lstStyle/>
          <a:p>
            <a:r>
              <a:rPr lang="cs-CZ" dirty="0"/>
              <a:t>Sociální rehabilitace - §70</a:t>
            </a:r>
          </a:p>
        </p:txBody>
      </p:sp>
      <p:sp>
        <p:nvSpPr>
          <p:cNvPr id="3" name="Zástupný obsah 2">
            <a:extLst>
              <a:ext uri="{FF2B5EF4-FFF2-40B4-BE49-F238E27FC236}">
                <a16:creationId xmlns:a16="http://schemas.microsoft.com/office/drawing/2014/main" id="{7A27110A-7B69-4DB1-8B33-F2D062F66B39}"/>
              </a:ext>
            </a:extLst>
          </p:cNvPr>
          <p:cNvSpPr>
            <a:spLocks noGrp="1"/>
          </p:cNvSpPr>
          <p:nvPr>
            <p:ph idx="1"/>
          </p:nvPr>
        </p:nvSpPr>
        <p:spPr/>
        <p:txBody>
          <a:bodyPr>
            <a:normAutofit fontScale="55000" lnSpcReduction="20000"/>
          </a:bodyPr>
          <a:lstStyle/>
          <a:p>
            <a:pPr marL="0" indent="0" algn="just">
              <a:buNone/>
            </a:pPr>
            <a:endParaRPr lang="cs-CZ" sz="1800" b="1" i="0" dirty="0">
              <a:solidFill>
                <a:srgbClr val="08A8F8"/>
              </a:solidFill>
              <a:effectLst/>
              <a:latin typeface="Arial" panose="020B0604020202020204" pitchFamily="34" charset="0"/>
            </a:endParaRP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Sociální rehabilitace je soubor specifických činností směřujících k dosažení samostatnosti, nezávislosti a soběstačnosti osob, a to rozvojem jejich specifických schopností a dovedností, posilováním návyků a nácvikem výkonu běžných, pro samostatný život nezbytných činností alternativním způsobem využívajícím zachovaných schopností, potenciálů a kompetencí. Sociální rehabilitace se poskytuje formou terénních a ambulantních služeb, nebo formou pobytových služeb poskytovaných v centrech sociálně rehabilitačních služeb.</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Služba podle odstavce 1 poskytovaná formou terénních nebo ambulantních služeb obsahuje tyto základní činnosti:</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nácvik dovedností pro zvládání péče o vlastní osobu, soběstačnosti a dalších činností vedoucích k sociálnímu začlenění,</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zprostředkování kontaktu se společenským prostředím,</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výchovné, vzdělávací a aktivizační činnosti,</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pomoc při uplatňování práv, oprávněných zájmů a při obstarávání osobních záležitostí.</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Služba podle odstavce 1 poskytovaná formou pobytových služeb v centrech sociálně rehabilitačních služeb obsahuje vedle základních činností, obsažených v odstavci 2 tyto základní činnosti:</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poskytnutí ubytování,</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poskytnutí stravy,</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pomoc při osobní hygieně nebo poskytnutí podmínek pro osobní hygienu.</a:t>
            </a:r>
          </a:p>
          <a:p>
            <a:endParaRPr lang="cs-CZ" dirty="0"/>
          </a:p>
        </p:txBody>
      </p:sp>
    </p:spTree>
    <p:extLst>
      <p:ext uri="{BB962C8B-B14F-4D97-AF65-F5344CB8AC3E}">
        <p14:creationId xmlns:p14="http://schemas.microsoft.com/office/powerpoint/2010/main" val="394739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14740-CE98-45EA-8F5C-6572A02C0015}"/>
              </a:ext>
            </a:extLst>
          </p:cNvPr>
          <p:cNvSpPr>
            <a:spLocks noGrp="1"/>
          </p:cNvSpPr>
          <p:nvPr>
            <p:ph type="title"/>
          </p:nvPr>
        </p:nvSpPr>
        <p:spPr/>
        <p:txBody>
          <a:bodyPr/>
          <a:lstStyle/>
          <a:p>
            <a:r>
              <a:rPr lang="cs-CZ" dirty="0"/>
              <a:t>Konflikt zákonů a cíle</a:t>
            </a:r>
          </a:p>
        </p:txBody>
      </p:sp>
      <p:sp>
        <p:nvSpPr>
          <p:cNvPr id="3" name="Zástupný obsah 2">
            <a:extLst>
              <a:ext uri="{FF2B5EF4-FFF2-40B4-BE49-F238E27FC236}">
                <a16:creationId xmlns:a16="http://schemas.microsoft.com/office/drawing/2014/main" id="{56C196EB-9689-469A-8344-87825DFCC319}"/>
              </a:ext>
            </a:extLst>
          </p:cNvPr>
          <p:cNvSpPr>
            <a:spLocks noGrp="1"/>
          </p:cNvSpPr>
          <p:nvPr>
            <p:ph idx="1"/>
          </p:nvPr>
        </p:nvSpPr>
        <p:spPr/>
        <p:txBody>
          <a:bodyPr>
            <a:normAutofit fontScale="92500" lnSpcReduction="10000"/>
          </a:bodyPr>
          <a:lstStyle/>
          <a:p>
            <a:r>
              <a:rPr lang="cs-CZ" dirty="0"/>
              <a:t>Jaká je základní funkce rodiny – co definuje rodinu</a:t>
            </a:r>
          </a:p>
          <a:p>
            <a:r>
              <a:rPr lang="cs-CZ" dirty="0"/>
              <a:t>Zákon359/1999Sb. - </a:t>
            </a:r>
            <a:r>
              <a:rPr lang="cs-CZ" b="0" i="0" dirty="0">
                <a:solidFill>
                  <a:srgbClr val="000000"/>
                </a:solidFill>
                <a:effectLst/>
                <a:latin typeface="Arial" panose="020B0604020202020204" pitchFamily="34" charset="0"/>
              </a:rPr>
              <a:t>Předním hlediskem sociálně-právní ochrany je </a:t>
            </a:r>
            <a:r>
              <a:rPr lang="cs-CZ" b="1" i="0" dirty="0">
                <a:solidFill>
                  <a:srgbClr val="000000"/>
                </a:solidFill>
                <a:effectLst/>
                <a:latin typeface="Arial" panose="020B0604020202020204" pitchFamily="34" charset="0"/>
              </a:rPr>
              <a:t>zájem a blaho dítěte, ochrana rodičovství a rodiny a vzájemné právo rodičů a dětí na rodičovskou výchovu a péči</a:t>
            </a:r>
            <a:r>
              <a:rPr lang="cs-CZ" b="0" i="0" dirty="0">
                <a:solidFill>
                  <a:srgbClr val="000000"/>
                </a:solidFill>
                <a:effectLst/>
                <a:latin typeface="Arial" panose="020B0604020202020204" pitchFamily="34" charset="0"/>
              </a:rPr>
              <a:t>. Přitom se přihlíží i k širšímu sociálnímu prostředí dítěte.</a:t>
            </a:r>
            <a:endParaRPr lang="cs-CZ" dirty="0"/>
          </a:p>
          <a:p>
            <a:r>
              <a:rPr lang="cs-CZ" dirty="0"/>
              <a:t>Zákon 108/2006Sb. - </a:t>
            </a:r>
            <a:r>
              <a:rPr lang="cs-CZ" b="0" i="0" dirty="0">
                <a:solidFill>
                  <a:srgbClr val="000000"/>
                </a:solidFill>
                <a:effectLst/>
                <a:latin typeface="Arial" panose="020B0604020202020204" pitchFamily="34" charset="0"/>
              </a:rPr>
              <a:t> Rozsah a forma pomoci a podpory poskytnuté prostřednictvím sociálních služeb musí zachovávat lidskou důstojnost osob. Pomoc musí vycházet z individuálně určených potřeb osob, musí působit na osoby aktivně, podporovat rozvoj jejich samostatnosti, motivovat je k takovým činnostem, které nevedou k dlouhodobému setrvávání nebo prohlubování nepříznivé sociální situace, a posilovat jejich sociální začleňování. </a:t>
            </a:r>
            <a:endParaRPr lang="cs-CZ" dirty="0"/>
          </a:p>
        </p:txBody>
      </p:sp>
    </p:spTree>
    <p:extLst>
      <p:ext uri="{BB962C8B-B14F-4D97-AF65-F5344CB8AC3E}">
        <p14:creationId xmlns:p14="http://schemas.microsoft.com/office/powerpoint/2010/main" val="3773216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A1465C-3C98-F849-9878-F04F8D0FE0EB}"/>
              </a:ext>
            </a:extLst>
          </p:cNvPr>
          <p:cNvSpPr>
            <a:spLocks noGrp="1"/>
          </p:cNvSpPr>
          <p:nvPr>
            <p:ph type="title"/>
          </p:nvPr>
        </p:nvSpPr>
        <p:spPr/>
        <p:txBody>
          <a:bodyPr/>
          <a:lstStyle/>
          <a:p>
            <a:r>
              <a:rPr lang="cs-CZ" dirty="0"/>
              <a:t>Rodina </a:t>
            </a:r>
          </a:p>
        </p:txBody>
      </p:sp>
      <p:sp>
        <p:nvSpPr>
          <p:cNvPr id="3" name="Zástupný obsah 2">
            <a:extLst>
              <a:ext uri="{FF2B5EF4-FFF2-40B4-BE49-F238E27FC236}">
                <a16:creationId xmlns:a16="http://schemas.microsoft.com/office/drawing/2014/main" id="{0A05F2A3-AACD-B947-A3BF-5AABFC37DAF3}"/>
              </a:ext>
            </a:extLst>
          </p:cNvPr>
          <p:cNvSpPr>
            <a:spLocks noGrp="1"/>
          </p:cNvSpPr>
          <p:nvPr>
            <p:ph idx="1"/>
          </p:nvPr>
        </p:nvSpPr>
        <p:spPr/>
        <p:txBody>
          <a:bodyPr/>
          <a:lstStyle/>
          <a:p>
            <a:r>
              <a:rPr lang="cs-CZ" dirty="0"/>
              <a:t>Na co by jste se zaměřili ve službách</a:t>
            </a:r>
          </a:p>
          <a:p>
            <a:endParaRPr lang="cs-CZ" dirty="0"/>
          </a:p>
          <a:p>
            <a:r>
              <a:rPr lang="cs-CZ" dirty="0"/>
              <a:t>Jak by jste je realizovali – obsah služby</a:t>
            </a:r>
          </a:p>
          <a:p>
            <a:endParaRPr lang="cs-CZ" dirty="0"/>
          </a:p>
          <a:p>
            <a:r>
              <a:rPr lang="cs-CZ" dirty="0"/>
              <a:t>Na jaké služby by jste museli mít projekt</a:t>
            </a:r>
          </a:p>
        </p:txBody>
      </p:sp>
    </p:spTree>
    <p:extLst>
      <p:ext uri="{BB962C8B-B14F-4D97-AF65-F5344CB8AC3E}">
        <p14:creationId xmlns:p14="http://schemas.microsoft.com/office/powerpoint/2010/main" val="3402673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B9920-65A2-FE1D-1DCA-8D6B973B417A}"/>
              </a:ext>
            </a:extLst>
          </p:cNvPr>
          <p:cNvSpPr>
            <a:spLocks noGrp="1"/>
          </p:cNvSpPr>
          <p:nvPr>
            <p:ph type="title"/>
          </p:nvPr>
        </p:nvSpPr>
        <p:spPr/>
        <p:txBody>
          <a:bodyPr/>
          <a:lstStyle/>
          <a:p>
            <a:r>
              <a:rPr lang="cs-CZ" dirty="0"/>
              <a:t>SMART a případová konference – jeden úkol</a:t>
            </a:r>
            <a:br>
              <a:rPr lang="cs-CZ" dirty="0"/>
            </a:br>
            <a:r>
              <a:rPr lang="cs-CZ" dirty="0"/>
              <a:t>např. zajištění </a:t>
            </a:r>
          </a:p>
        </p:txBody>
      </p:sp>
      <p:graphicFrame>
        <p:nvGraphicFramePr>
          <p:cNvPr id="4" name="Tabulka 4">
            <a:extLst>
              <a:ext uri="{FF2B5EF4-FFF2-40B4-BE49-F238E27FC236}">
                <a16:creationId xmlns:a16="http://schemas.microsoft.com/office/drawing/2014/main" id="{B416F4C5-11C6-22AC-FECE-D03D7DDB3C7B}"/>
              </a:ext>
            </a:extLst>
          </p:cNvPr>
          <p:cNvGraphicFramePr>
            <a:graphicFrameLocks noGrp="1"/>
          </p:cNvGraphicFramePr>
          <p:nvPr>
            <p:ph idx="1"/>
            <p:extLst>
              <p:ext uri="{D42A27DB-BD31-4B8C-83A1-F6EECF244321}">
                <p14:modId xmlns:p14="http://schemas.microsoft.com/office/powerpoint/2010/main" val="348744173"/>
              </p:ext>
            </p:extLst>
          </p:nvPr>
        </p:nvGraphicFramePr>
        <p:xfrm>
          <a:off x="838200" y="2715962"/>
          <a:ext cx="10515600" cy="30327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751159149"/>
                    </a:ext>
                  </a:extLst>
                </a:gridCol>
                <a:gridCol w="2103120">
                  <a:extLst>
                    <a:ext uri="{9D8B030D-6E8A-4147-A177-3AD203B41FA5}">
                      <a16:colId xmlns:a16="http://schemas.microsoft.com/office/drawing/2014/main" val="3517320914"/>
                    </a:ext>
                  </a:extLst>
                </a:gridCol>
                <a:gridCol w="2103120">
                  <a:extLst>
                    <a:ext uri="{9D8B030D-6E8A-4147-A177-3AD203B41FA5}">
                      <a16:colId xmlns:a16="http://schemas.microsoft.com/office/drawing/2014/main" val="463361100"/>
                    </a:ext>
                  </a:extLst>
                </a:gridCol>
                <a:gridCol w="2103120">
                  <a:extLst>
                    <a:ext uri="{9D8B030D-6E8A-4147-A177-3AD203B41FA5}">
                      <a16:colId xmlns:a16="http://schemas.microsoft.com/office/drawing/2014/main" val="1408664463"/>
                    </a:ext>
                  </a:extLst>
                </a:gridCol>
                <a:gridCol w="2103120">
                  <a:extLst>
                    <a:ext uri="{9D8B030D-6E8A-4147-A177-3AD203B41FA5}">
                      <a16:colId xmlns:a16="http://schemas.microsoft.com/office/drawing/2014/main" val="3076308921"/>
                    </a:ext>
                  </a:extLst>
                </a:gridCol>
              </a:tblGrid>
              <a:tr h="370840">
                <a:tc>
                  <a:txBody>
                    <a:bodyPr/>
                    <a:lstStyle/>
                    <a:p>
                      <a:r>
                        <a:rPr lang="cs-CZ" dirty="0"/>
                        <a:t>Zajištění udržení čistoty domácnosti</a:t>
                      </a:r>
                    </a:p>
                  </a:txBody>
                  <a:tcPr/>
                </a:tc>
                <a:tc>
                  <a:txBody>
                    <a:bodyPr/>
                    <a:lstStyle/>
                    <a:p>
                      <a:r>
                        <a:rPr lang="cs-CZ" dirty="0"/>
                        <a:t>Sociální </a:t>
                      </a:r>
                      <a:r>
                        <a:rPr lang="cs-CZ" dirty="0" err="1"/>
                        <a:t>prac</a:t>
                      </a:r>
                      <a:r>
                        <a:rPr lang="cs-CZ" dirty="0"/>
                        <a:t>. OSPOD</a:t>
                      </a:r>
                    </a:p>
                  </a:txBody>
                  <a:tcPr/>
                </a:tc>
                <a:tc>
                  <a:txBody>
                    <a:bodyPr/>
                    <a:lstStyle/>
                    <a:p>
                      <a:r>
                        <a:rPr lang="cs-CZ" dirty="0"/>
                        <a:t>Sociální pracovník  SAS</a:t>
                      </a:r>
                    </a:p>
                  </a:txBody>
                  <a:tcPr/>
                </a:tc>
                <a:tc>
                  <a:txBody>
                    <a:bodyPr/>
                    <a:lstStyle/>
                    <a:p>
                      <a:r>
                        <a:rPr lang="cs-CZ" dirty="0"/>
                        <a:t>Klient</a:t>
                      </a:r>
                    </a:p>
                  </a:txBody>
                  <a:tcPr/>
                </a:tc>
                <a:tc>
                  <a:txBody>
                    <a:bodyPr/>
                    <a:lstStyle/>
                    <a:p>
                      <a:r>
                        <a:rPr lang="cs-CZ" dirty="0"/>
                        <a:t>Ostatní</a:t>
                      </a:r>
                    </a:p>
                  </a:txBody>
                  <a:tcPr/>
                </a:tc>
                <a:extLst>
                  <a:ext uri="{0D108BD9-81ED-4DB2-BD59-A6C34878D82A}">
                    <a16:rowId xmlns:a16="http://schemas.microsoft.com/office/drawing/2014/main" val="3428740484"/>
                  </a:ext>
                </a:extLst>
              </a:tr>
              <a:tr h="370840">
                <a:tc>
                  <a:txBody>
                    <a:bodyPr/>
                    <a:lstStyle/>
                    <a:p>
                      <a:r>
                        <a:rPr lang="cs-CZ" dirty="0"/>
                        <a:t>Co?</a:t>
                      </a:r>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258562395"/>
                  </a:ext>
                </a:extLst>
              </a:tr>
              <a:tr h="370840">
                <a:tc>
                  <a:txBody>
                    <a:bodyPr/>
                    <a:lstStyle/>
                    <a:p>
                      <a:r>
                        <a:rPr lang="cs-CZ" dirty="0"/>
                        <a:t>Jak poznám, že je splněno?</a:t>
                      </a:r>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247188189"/>
                  </a:ext>
                </a:extLst>
              </a:tr>
              <a:tr h="370840">
                <a:tc>
                  <a:txBody>
                    <a:bodyPr/>
                    <a:lstStyle/>
                    <a:p>
                      <a:r>
                        <a:rPr lang="cs-CZ" dirty="0"/>
                        <a:t>Kdo to vymyslel?</a:t>
                      </a:r>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2583069233"/>
                  </a:ext>
                </a:extLst>
              </a:tr>
              <a:tr h="370840">
                <a:tc>
                  <a:txBody>
                    <a:bodyPr/>
                    <a:lstStyle/>
                    <a:p>
                      <a:r>
                        <a:rPr lang="cs-CZ" dirty="0"/>
                        <a:t>Kdo, s čím pomůže?</a:t>
                      </a:r>
                    </a:p>
                    <a:p>
                      <a:r>
                        <a:rPr lang="cs-CZ" dirty="0" err="1"/>
                        <a:t>realistic</a:t>
                      </a:r>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804443622"/>
                  </a:ext>
                </a:extLst>
              </a:tr>
              <a:tr h="370840">
                <a:tc>
                  <a:txBody>
                    <a:bodyPr/>
                    <a:lstStyle/>
                    <a:p>
                      <a:r>
                        <a:rPr lang="cs-CZ" dirty="0"/>
                        <a:t>Do kdy?</a:t>
                      </a:r>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293297071"/>
                  </a:ext>
                </a:extLst>
              </a:tr>
            </a:tbl>
          </a:graphicData>
        </a:graphic>
      </p:graphicFrame>
    </p:spTree>
    <p:extLst>
      <p:ext uri="{BB962C8B-B14F-4D97-AF65-F5344CB8AC3E}">
        <p14:creationId xmlns:p14="http://schemas.microsoft.com/office/powerpoint/2010/main" val="26877143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3FE0FA-0B9B-4716-A743-8A52FB2332AE}"/>
              </a:ext>
            </a:extLst>
          </p:cNvPr>
          <p:cNvSpPr>
            <a:spLocks noGrp="1"/>
          </p:cNvSpPr>
          <p:nvPr>
            <p:ph type="title"/>
          </p:nvPr>
        </p:nvSpPr>
        <p:spPr/>
        <p:txBody>
          <a:bodyPr/>
          <a:lstStyle/>
          <a:p>
            <a:r>
              <a:rPr lang="cs-CZ" dirty="0"/>
              <a:t>Dítě je v NRP</a:t>
            </a:r>
          </a:p>
        </p:txBody>
      </p:sp>
      <p:sp>
        <p:nvSpPr>
          <p:cNvPr id="3" name="Zástupný obsah 2">
            <a:extLst>
              <a:ext uri="{FF2B5EF4-FFF2-40B4-BE49-F238E27FC236}">
                <a16:creationId xmlns:a16="http://schemas.microsoft.com/office/drawing/2014/main" id="{801C582C-8C1C-4BEC-BB97-C1D89F644970}"/>
              </a:ext>
            </a:extLst>
          </p:cNvPr>
          <p:cNvSpPr>
            <a:spLocks noGrp="1"/>
          </p:cNvSpPr>
          <p:nvPr>
            <p:ph idx="1"/>
          </p:nvPr>
        </p:nvSpPr>
        <p:spPr/>
        <p:txBody>
          <a:bodyPr/>
          <a:lstStyle/>
          <a:p>
            <a:r>
              <a:rPr lang="cs-CZ" dirty="0"/>
              <a:t>Typy NRP</a:t>
            </a:r>
          </a:p>
          <a:p>
            <a:r>
              <a:rPr lang="cs-CZ" dirty="0"/>
              <a:t>Příprava pěstounů</a:t>
            </a:r>
          </a:p>
          <a:p>
            <a:r>
              <a:rPr lang="cs-CZ" dirty="0"/>
              <a:t>Povinnosti OSPOD</a:t>
            </a:r>
          </a:p>
          <a:p>
            <a:r>
              <a:rPr lang="cs-CZ" dirty="0"/>
              <a:t>Doprovázející organizace – její povinnosti</a:t>
            </a:r>
          </a:p>
          <a:p>
            <a:r>
              <a:rPr lang="cs-CZ" dirty="0"/>
              <a:t>Po umístění dítěte do náhradní péče – již nemá právo na SAS</a:t>
            </a:r>
          </a:p>
        </p:txBody>
      </p:sp>
    </p:spTree>
    <p:extLst>
      <p:ext uri="{BB962C8B-B14F-4D97-AF65-F5344CB8AC3E}">
        <p14:creationId xmlns:p14="http://schemas.microsoft.com/office/powerpoint/2010/main" val="1100752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57641-F78C-4C73-8AF6-950286529ACA}"/>
              </a:ext>
            </a:extLst>
          </p:cNvPr>
          <p:cNvSpPr>
            <a:spLocks noGrp="1"/>
          </p:cNvSpPr>
          <p:nvPr>
            <p:ph type="title"/>
          </p:nvPr>
        </p:nvSpPr>
        <p:spPr/>
        <p:txBody>
          <a:bodyPr/>
          <a:lstStyle/>
          <a:p>
            <a:r>
              <a:rPr lang="cs-CZ" dirty="0"/>
              <a:t>Typy NRP</a:t>
            </a:r>
          </a:p>
        </p:txBody>
      </p:sp>
      <p:sp>
        <p:nvSpPr>
          <p:cNvPr id="3" name="Zástupný obsah 2">
            <a:extLst>
              <a:ext uri="{FF2B5EF4-FFF2-40B4-BE49-F238E27FC236}">
                <a16:creationId xmlns:a16="http://schemas.microsoft.com/office/drawing/2014/main" id="{126737DC-5145-4784-B976-E176FD942C04}"/>
              </a:ext>
            </a:extLst>
          </p:cNvPr>
          <p:cNvSpPr>
            <a:spLocks noGrp="1"/>
          </p:cNvSpPr>
          <p:nvPr>
            <p:ph idx="1"/>
          </p:nvPr>
        </p:nvSpPr>
        <p:spPr/>
        <p:txBody>
          <a:bodyPr/>
          <a:lstStyle/>
          <a:p>
            <a:r>
              <a:rPr lang="cs-CZ" dirty="0"/>
              <a:t>Osoby v evidenci</a:t>
            </a:r>
          </a:p>
          <a:p>
            <a:r>
              <a:rPr lang="cs-CZ" dirty="0"/>
              <a:t>Pro děti do 2 let</a:t>
            </a:r>
          </a:p>
          <a:p>
            <a:r>
              <a:rPr lang="cs-CZ" dirty="0"/>
              <a:t>Pro děti nad 2 roky</a:t>
            </a:r>
          </a:p>
          <a:p>
            <a:r>
              <a:rPr lang="cs-CZ" dirty="0"/>
              <a:t>Osoby pečující</a:t>
            </a:r>
          </a:p>
        </p:txBody>
      </p:sp>
    </p:spTree>
    <p:extLst>
      <p:ext uri="{BB962C8B-B14F-4D97-AF65-F5344CB8AC3E}">
        <p14:creationId xmlns:p14="http://schemas.microsoft.com/office/powerpoint/2010/main" val="31510563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E132A0-9B7A-4B38-B5E6-37073CE243B1}"/>
              </a:ext>
            </a:extLst>
          </p:cNvPr>
          <p:cNvSpPr>
            <a:spLocks noGrp="1"/>
          </p:cNvSpPr>
          <p:nvPr>
            <p:ph type="title"/>
          </p:nvPr>
        </p:nvSpPr>
        <p:spPr/>
        <p:txBody>
          <a:bodyPr/>
          <a:lstStyle/>
          <a:p>
            <a:r>
              <a:rPr lang="cs-CZ" dirty="0"/>
              <a:t>Proces pro pěstouna</a:t>
            </a:r>
          </a:p>
        </p:txBody>
      </p:sp>
      <p:sp>
        <p:nvSpPr>
          <p:cNvPr id="3" name="Zástupný obsah 2">
            <a:extLst>
              <a:ext uri="{FF2B5EF4-FFF2-40B4-BE49-F238E27FC236}">
                <a16:creationId xmlns:a16="http://schemas.microsoft.com/office/drawing/2014/main" id="{20D00F31-F7DD-41EC-931E-66880079BCDF}"/>
              </a:ext>
            </a:extLst>
          </p:cNvPr>
          <p:cNvSpPr>
            <a:spLocks noGrp="1"/>
          </p:cNvSpPr>
          <p:nvPr>
            <p:ph idx="1"/>
          </p:nvPr>
        </p:nvSpPr>
        <p:spPr/>
        <p:txBody>
          <a:bodyPr/>
          <a:lstStyle/>
          <a:p>
            <a:r>
              <a:rPr lang="cs-CZ" dirty="0"/>
              <a:t>Příbuzenská PP – bez výběru a přípravy</a:t>
            </a:r>
          </a:p>
          <a:p>
            <a:r>
              <a:rPr lang="cs-CZ" dirty="0"/>
              <a:t>Nepříbuzenská:</a:t>
            </a:r>
          </a:p>
          <a:p>
            <a:pPr>
              <a:buFontTx/>
              <a:buChar char="-"/>
            </a:pPr>
            <a:r>
              <a:rPr lang="cs-CZ" dirty="0"/>
              <a:t>Žádost na příslušný OSPOD</a:t>
            </a:r>
          </a:p>
          <a:p>
            <a:pPr>
              <a:buFontTx/>
              <a:buChar char="-"/>
            </a:pPr>
            <a:r>
              <a:rPr lang="cs-CZ" dirty="0"/>
              <a:t>Zařazení do přípravy – psychologická, sociální a zdravotní šetření</a:t>
            </a:r>
          </a:p>
          <a:p>
            <a:pPr>
              <a:buFontTx/>
              <a:buChar char="-"/>
            </a:pPr>
            <a:r>
              <a:rPr lang="cs-CZ" dirty="0"/>
              <a:t>Příprava – PRIDE nebo klasická seminární</a:t>
            </a:r>
          </a:p>
          <a:p>
            <a:pPr>
              <a:buFontTx/>
              <a:buChar char="-"/>
            </a:pPr>
            <a:r>
              <a:rPr lang="cs-CZ" dirty="0"/>
              <a:t>Zařazení do evidence a výběr doprovázející organizace</a:t>
            </a:r>
          </a:p>
          <a:p>
            <a:pPr>
              <a:buFontTx/>
              <a:buChar char="-"/>
            </a:pPr>
            <a:r>
              <a:rPr lang="cs-CZ" dirty="0"/>
              <a:t>Přijetí dítěte</a:t>
            </a:r>
          </a:p>
        </p:txBody>
      </p:sp>
    </p:spTree>
    <p:extLst>
      <p:ext uri="{BB962C8B-B14F-4D97-AF65-F5344CB8AC3E}">
        <p14:creationId xmlns:p14="http://schemas.microsoft.com/office/powerpoint/2010/main" val="3676317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1AD3BE-118B-48BC-8A86-4A1DE53220EC}"/>
              </a:ext>
            </a:extLst>
          </p:cNvPr>
          <p:cNvSpPr>
            <a:spLocks noGrp="1"/>
          </p:cNvSpPr>
          <p:nvPr>
            <p:ph type="title"/>
          </p:nvPr>
        </p:nvSpPr>
        <p:spPr/>
        <p:txBody>
          <a:bodyPr/>
          <a:lstStyle/>
          <a:p>
            <a:r>
              <a:rPr lang="cs-CZ" dirty="0"/>
              <a:t>Doprovázení </a:t>
            </a:r>
          </a:p>
        </p:txBody>
      </p:sp>
      <p:sp>
        <p:nvSpPr>
          <p:cNvPr id="3" name="Zástupný obsah 2">
            <a:extLst>
              <a:ext uri="{FF2B5EF4-FFF2-40B4-BE49-F238E27FC236}">
                <a16:creationId xmlns:a16="http://schemas.microsoft.com/office/drawing/2014/main" id="{D1E6E40A-CFE9-41BA-8CBD-0192A42713FA}"/>
              </a:ext>
            </a:extLst>
          </p:cNvPr>
          <p:cNvSpPr>
            <a:spLocks noGrp="1"/>
          </p:cNvSpPr>
          <p:nvPr>
            <p:ph idx="1"/>
          </p:nvPr>
        </p:nvSpPr>
        <p:spPr/>
        <p:txBody>
          <a:bodyPr>
            <a:normAutofit fontScale="92500" lnSpcReduction="10000"/>
          </a:bodyPr>
          <a:lstStyle/>
          <a:p>
            <a:r>
              <a:rPr lang="cs-CZ" dirty="0"/>
              <a:t>OSPOD – má povinnost min. každé 3 měsíce navštívit pěstounskou rodinu a hovořit s dítětem,</a:t>
            </a:r>
          </a:p>
          <a:p>
            <a:r>
              <a:rPr lang="cs-CZ" dirty="0"/>
              <a:t>Doprovázející organizace:</a:t>
            </a:r>
          </a:p>
          <a:p>
            <a:pPr>
              <a:buFontTx/>
              <a:buChar char="-"/>
            </a:pPr>
            <a:r>
              <a:rPr lang="cs-CZ" dirty="0"/>
              <a:t>Klíčový sociální pracovník</a:t>
            </a:r>
          </a:p>
          <a:p>
            <a:pPr>
              <a:buFontTx/>
              <a:buChar char="-"/>
            </a:pPr>
            <a:r>
              <a:rPr lang="cs-CZ" dirty="0"/>
              <a:t>Adaptace dítěte</a:t>
            </a:r>
          </a:p>
          <a:p>
            <a:pPr>
              <a:buFontTx/>
              <a:buChar char="-"/>
            </a:pPr>
            <a:r>
              <a:rPr lang="cs-CZ" dirty="0"/>
              <a:t>Vzdělávání – identita dítěte, kniha života, co a jak sdělovat o původní rodině, identita dítěte</a:t>
            </a:r>
          </a:p>
          <a:p>
            <a:pPr>
              <a:buFontTx/>
              <a:buChar char="-"/>
            </a:pPr>
            <a:r>
              <a:rPr lang="cs-CZ" dirty="0"/>
              <a:t>Asistované kontakty s biologickou rodinou</a:t>
            </a:r>
          </a:p>
          <a:p>
            <a:pPr>
              <a:buFontTx/>
              <a:buChar char="-"/>
            </a:pPr>
            <a:r>
              <a:rPr lang="cs-CZ" dirty="0"/>
              <a:t>Zajištění odborných vyšetření</a:t>
            </a:r>
          </a:p>
          <a:p>
            <a:pPr>
              <a:buFontTx/>
              <a:buChar char="-"/>
            </a:pPr>
            <a:r>
              <a:rPr lang="cs-CZ" dirty="0"/>
              <a:t>14 dní – hlídací služba – </a:t>
            </a:r>
            <a:r>
              <a:rPr lang="cs-CZ" dirty="0" err="1"/>
              <a:t>respitní</a:t>
            </a:r>
            <a:r>
              <a:rPr lang="cs-CZ" dirty="0"/>
              <a:t> péče pro rodinu pěstounů</a:t>
            </a:r>
          </a:p>
          <a:p>
            <a:pPr>
              <a:buFontTx/>
              <a:buChar char="-"/>
            </a:pPr>
            <a:endParaRPr lang="cs-CZ" dirty="0"/>
          </a:p>
        </p:txBody>
      </p:sp>
    </p:spTree>
    <p:extLst>
      <p:ext uri="{BB962C8B-B14F-4D97-AF65-F5344CB8AC3E}">
        <p14:creationId xmlns:p14="http://schemas.microsoft.com/office/powerpoint/2010/main" val="3351899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9C318-B6B5-A841-BD53-370FFD191DFE}"/>
              </a:ext>
            </a:extLst>
          </p:cNvPr>
          <p:cNvSpPr>
            <a:spLocks noGrp="1"/>
          </p:cNvSpPr>
          <p:nvPr>
            <p:ph type="title"/>
          </p:nvPr>
        </p:nvSpPr>
        <p:spPr/>
        <p:txBody>
          <a:bodyPr/>
          <a:lstStyle/>
          <a:p>
            <a:r>
              <a:rPr lang="cs-CZ" dirty="0"/>
              <a:t>Vztahy v rodině – pěstounská rodina</a:t>
            </a:r>
          </a:p>
        </p:txBody>
      </p:sp>
      <p:sp>
        <p:nvSpPr>
          <p:cNvPr id="3" name="Zástupný obsah 2">
            <a:extLst>
              <a:ext uri="{FF2B5EF4-FFF2-40B4-BE49-F238E27FC236}">
                <a16:creationId xmlns:a16="http://schemas.microsoft.com/office/drawing/2014/main" id="{BEFED26C-927E-5544-A15C-9193CD715FDD}"/>
              </a:ext>
            </a:extLst>
          </p:cNvPr>
          <p:cNvSpPr>
            <a:spLocks noGrp="1"/>
          </p:cNvSpPr>
          <p:nvPr>
            <p:ph idx="1"/>
          </p:nvPr>
        </p:nvSpPr>
        <p:spPr>
          <a:xfrm>
            <a:off x="938561" y="1390727"/>
            <a:ext cx="10515600" cy="4351338"/>
          </a:xfrm>
        </p:spPr>
        <p:txBody>
          <a:bodyPr/>
          <a:lstStyle/>
          <a:p>
            <a:r>
              <a:rPr lang="cs-CZ" dirty="0"/>
              <a:t>Manželství a rozchodu, partnerství</a:t>
            </a:r>
          </a:p>
          <a:p>
            <a:r>
              <a:rPr lang="cs-CZ" dirty="0"/>
              <a:t>Děti v tomto systému </a:t>
            </a:r>
          </a:p>
        </p:txBody>
      </p:sp>
      <p:sp>
        <p:nvSpPr>
          <p:cNvPr id="4" name="Ovál 3">
            <a:extLst>
              <a:ext uri="{FF2B5EF4-FFF2-40B4-BE49-F238E27FC236}">
                <a16:creationId xmlns:a16="http://schemas.microsoft.com/office/drawing/2014/main" id="{792C0A7C-51AF-234B-824C-6361756C88C3}"/>
              </a:ext>
            </a:extLst>
          </p:cNvPr>
          <p:cNvSpPr/>
          <p:nvPr/>
        </p:nvSpPr>
        <p:spPr>
          <a:xfrm>
            <a:off x="4449336" y="2497873"/>
            <a:ext cx="3434576" cy="3244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AD5F1EAD-DA61-3A45-838A-72FAE180E8D1}"/>
              </a:ext>
            </a:extLst>
          </p:cNvPr>
          <p:cNvSpPr/>
          <p:nvPr/>
        </p:nvSpPr>
        <p:spPr>
          <a:xfrm>
            <a:off x="2107580" y="3546088"/>
            <a:ext cx="3679903" cy="3155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79325CA7-B6BB-9844-A664-F1E5D1572091}"/>
              </a:ext>
            </a:extLst>
          </p:cNvPr>
          <p:cNvSpPr/>
          <p:nvPr/>
        </p:nvSpPr>
        <p:spPr>
          <a:xfrm>
            <a:off x="6956502" y="2497873"/>
            <a:ext cx="3971693" cy="34568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D3B0346C-2638-6944-90B2-7CD461F6DFBC}"/>
              </a:ext>
            </a:extLst>
          </p:cNvPr>
          <p:cNvSpPr/>
          <p:nvPr/>
        </p:nvSpPr>
        <p:spPr>
          <a:xfrm>
            <a:off x="5196468" y="3111190"/>
            <a:ext cx="591015" cy="624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AAADB34-C1E5-E743-BA17-2E33CDABC91A}"/>
              </a:ext>
            </a:extLst>
          </p:cNvPr>
          <p:cNvSpPr/>
          <p:nvPr/>
        </p:nvSpPr>
        <p:spPr>
          <a:xfrm>
            <a:off x="6166624" y="3010830"/>
            <a:ext cx="611458" cy="72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rojúhelník 9">
            <a:extLst>
              <a:ext uri="{FF2B5EF4-FFF2-40B4-BE49-F238E27FC236}">
                <a16:creationId xmlns:a16="http://schemas.microsoft.com/office/drawing/2014/main" id="{A62F2F0A-47BC-DC4A-AA93-DBAA3B95D50C}"/>
              </a:ext>
            </a:extLst>
          </p:cNvPr>
          <p:cNvSpPr/>
          <p:nvPr/>
        </p:nvSpPr>
        <p:spPr>
          <a:xfrm>
            <a:off x="5887844" y="4226312"/>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18D0AC4B-BDAB-1A42-8694-A759FB9BDA8F}"/>
              </a:ext>
            </a:extLst>
          </p:cNvPr>
          <p:cNvSpPr/>
          <p:nvPr/>
        </p:nvSpPr>
        <p:spPr>
          <a:xfrm>
            <a:off x="3064726" y="4382429"/>
            <a:ext cx="748991" cy="8586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D6F8295E-BD06-8D44-A365-DA73658667A1}"/>
              </a:ext>
            </a:extLst>
          </p:cNvPr>
          <p:cNvSpPr/>
          <p:nvPr/>
        </p:nvSpPr>
        <p:spPr>
          <a:xfrm>
            <a:off x="2352907" y="4616605"/>
            <a:ext cx="657922" cy="6579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rojúhelník 12">
            <a:extLst>
              <a:ext uri="{FF2B5EF4-FFF2-40B4-BE49-F238E27FC236}">
                <a16:creationId xmlns:a16="http://schemas.microsoft.com/office/drawing/2014/main" id="{C00CC02C-0A8B-834A-83D6-B83D5F9ABBB5}"/>
              </a:ext>
            </a:extLst>
          </p:cNvPr>
          <p:cNvSpPr/>
          <p:nvPr/>
        </p:nvSpPr>
        <p:spPr>
          <a:xfrm>
            <a:off x="4652845" y="3925229"/>
            <a:ext cx="548269" cy="63562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rojúhelník 13">
            <a:extLst>
              <a:ext uri="{FF2B5EF4-FFF2-40B4-BE49-F238E27FC236}">
                <a16:creationId xmlns:a16="http://schemas.microsoft.com/office/drawing/2014/main" id="{DCBAB43D-D69A-3042-A8B8-4BB13277BDDA}"/>
              </a:ext>
            </a:extLst>
          </p:cNvPr>
          <p:cNvSpPr/>
          <p:nvPr/>
        </p:nvSpPr>
        <p:spPr>
          <a:xfrm>
            <a:off x="4992493" y="4560849"/>
            <a:ext cx="720183" cy="71884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318AC67F-3F0E-8945-A99F-E7C23B4EB176}"/>
              </a:ext>
            </a:extLst>
          </p:cNvPr>
          <p:cNvSpPr/>
          <p:nvPr/>
        </p:nvSpPr>
        <p:spPr>
          <a:xfrm>
            <a:off x="9623502" y="3311912"/>
            <a:ext cx="892098" cy="9311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a:extLst>
              <a:ext uri="{FF2B5EF4-FFF2-40B4-BE49-F238E27FC236}">
                <a16:creationId xmlns:a16="http://schemas.microsoft.com/office/drawing/2014/main" id="{C703E68F-D7E6-AC44-A1ED-BC5BF6330D7F}"/>
              </a:ext>
            </a:extLst>
          </p:cNvPr>
          <p:cNvSpPr/>
          <p:nvPr/>
        </p:nvSpPr>
        <p:spPr>
          <a:xfrm>
            <a:off x="8216590" y="3250813"/>
            <a:ext cx="983166" cy="113161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rojúhelník 16">
            <a:extLst>
              <a:ext uri="{FF2B5EF4-FFF2-40B4-BE49-F238E27FC236}">
                <a16:creationId xmlns:a16="http://schemas.microsoft.com/office/drawing/2014/main" id="{BC8A4024-3341-134E-95B3-5AC74A7BC9B0}"/>
              </a:ext>
            </a:extLst>
          </p:cNvPr>
          <p:cNvSpPr/>
          <p:nvPr/>
        </p:nvSpPr>
        <p:spPr>
          <a:xfrm>
            <a:off x="7151182" y="3369458"/>
            <a:ext cx="525037" cy="81603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rojúhelník 17">
            <a:extLst>
              <a:ext uri="{FF2B5EF4-FFF2-40B4-BE49-F238E27FC236}">
                <a16:creationId xmlns:a16="http://schemas.microsoft.com/office/drawing/2014/main" id="{C1C0D7DF-3F31-8C47-84CD-E65400299AE6}"/>
              </a:ext>
            </a:extLst>
          </p:cNvPr>
          <p:cNvSpPr/>
          <p:nvPr/>
        </p:nvSpPr>
        <p:spPr>
          <a:xfrm>
            <a:off x="7225990" y="4243039"/>
            <a:ext cx="464634" cy="67723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rojúhelník 18">
            <a:extLst>
              <a:ext uri="{FF2B5EF4-FFF2-40B4-BE49-F238E27FC236}">
                <a16:creationId xmlns:a16="http://schemas.microsoft.com/office/drawing/2014/main" id="{153A5E5C-F494-EE4C-B541-02BA45D522CE}"/>
              </a:ext>
            </a:extLst>
          </p:cNvPr>
          <p:cNvSpPr/>
          <p:nvPr/>
        </p:nvSpPr>
        <p:spPr>
          <a:xfrm>
            <a:off x="3590693" y="5586761"/>
            <a:ext cx="858643" cy="71367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rojúhelník 19">
            <a:extLst>
              <a:ext uri="{FF2B5EF4-FFF2-40B4-BE49-F238E27FC236}">
                <a16:creationId xmlns:a16="http://schemas.microsoft.com/office/drawing/2014/main" id="{625EE573-3339-294A-9A5A-A4518305325E}"/>
              </a:ext>
            </a:extLst>
          </p:cNvPr>
          <p:cNvSpPr/>
          <p:nvPr/>
        </p:nvSpPr>
        <p:spPr>
          <a:xfrm>
            <a:off x="9199756" y="4811751"/>
            <a:ext cx="769434" cy="67981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3985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9ED05D-AA54-496D-83D5-E7299C1B00A2}"/>
              </a:ext>
            </a:extLst>
          </p:cNvPr>
          <p:cNvSpPr>
            <a:spLocks noGrp="1"/>
          </p:cNvSpPr>
          <p:nvPr>
            <p:ph type="title"/>
          </p:nvPr>
        </p:nvSpPr>
        <p:spPr/>
        <p:txBody>
          <a:bodyPr/>
          <a:lstStyle/>
          <a:p>
            <a:r>
              <a:rPr lang="cs-CZ" dirty="0"/>
              <a:t>Dítě je v ústavní péči – 4.109/2002Sb.</a:t>
            </a:r>
          </a:p>
        </p:txBody>
      </p:sp>
      <p:sp>
        <p:nvSpPr>
          <p:cNvPr id="3" name="Zástupný obsah 2">
            <a:extLst>
              <a:ext uri="{FF2B5EF4-FFF2-40B4-BE49-F238E27FC236}">
                <a16:creationId xmlns:a16="http://schemas.microsoft.com/office/drawing/2014/main" id="{0C677F5F-C5FC-4B3A-A2EC-7A46CABEED6B}"/>
              </a:ext>
            </a:extLst>
          </p:cNvPr>
          <p:cNvSpPr>
            <a:spLocks noGrp="1"/>
          </p:cNvSpPr>
          <p:nvPr>
            <p:ph idx="1"/>
          </p:nvPr>
        </p:nvSpPr>
        <p:spPr>
          <a:xfrm>
            <a:off x="838200" y="1825624"/>
            <a:ext cx="10515600" cy="4876117"/>
          </a:xfrm>
        </p:spPr>
        <p:txBody>
          <a:bodyPr>
            <a:normAutofit fontScale="70000" lnSpcReduction="20000"/>
          </a:bodyPr>
          <a:lstStyle/>
          <a:p>
            <a:pPr marL="0" indent="0">
              <a:buNone/>
            </a:pPr>
            <a:r>
              <a:rPr lang="cs-CZ" dirty="0"/>
              <a:t>§1 </a:t>
            </a:r>
            <a:r>
              <a:rPr lang="cs-CZ" b="1" dirty="0"/>
              <a:t>1)</a:t>
            </a:r>
            <a:r>
              <a:rPr lang="cs-CZ" dirty="0"/>
              <a:t> Ve školských zařízeních pro výkon ústavní výchovy nebo ochranné výchovy…, musí být zajištěno základní právo každého dítěte na výchovu a vzdělávání v návaznosti na ústavní principy a mezinárodní smlouvy o lidských právech a základních svobodách, jimiž je Česká republika vázána, vytvářeny podmínky podporující sebedůvěru dítěte, rozvíjející citovou stránku jeho osobnosti a umožňující aktivní účast dítěte ve společnosti. S dítětem musí být zacházeno v zájmu plného a harmonického rozvoje jeho osobnosti s ohledem na potřeby osoby jeho věku.</a:t>
            </a:r>
          </a:p>
          <a:p>
            <a:pPr marL="0" indent="0">
              <a:buNone/>
            </a:pPr>
            <a:r>
              <a:rPr lang="cs-CZ" b="1" dirty="0"/>
              <a:t>(2)</a:t>
            </a:r>
            <a:r>
              <a:rPr lang="cs-CZ" dirty="0"/>
              <a:t> Účelem zařízení je zajišťovat nezletilé osobě, …. náhradní výchovnou péči v zájmu jeho zdravého vývoje, řádné výchovy a vzdělávání. Zařízení spolupracují s rodinou dítěte a poskytují jí pomoc při zajišťování záležitostí týkajících se dítěte, včetně rodinné terapie a nácviku rodičovských a dalších dovedností nezbytných pro výchovu a péči v rodině. Zařízení poskytují podporu při přechodu dítěte do jeho původního rodinného prostředí nebo jeho přemístění do náhradní rodinné péče.</a:t>
            </a:r>
          </a:p>
          <a:p>
            <a:pPr marL="0" indent="0">
              <a:buNone/>
            </a:pPr>
            <a:r>
              <a:rPr lang="cs-CZ" b="1" dirty="0"/>
              <a:t>(3)</a:t>
            </a:r>
            <a:r>
              <a:rPr lang="cs-CZ" dirty="0"/>
              <a:t> Účelem středisek je poskytovat preventivně výchovnou péči, a tím zejména předcházet vzniku a rozvoji negativních projevů chování dítěte nebo narušení jeho zdravého vývoje, zmírňovat nebo odstraňovat příčiny nebo důsledky již vzniklých poruch chování a přispívat ke zdravému osobnostnímu vývoji dítěte. Střediska poskytují pomoc rodičům nebo jiným osobám, kterým bylo dítě svěřeno do výchovy rozhodnutím příslušného orgánu, (dále jen „osoby odpovědné za výchovu“) při výchově a vzdělávání dítěte a při řešení problémů spojených s péčí o dítě, s cílem zachovat a posílit rodinné vazby dítěte a zamezit odtržení dítěte z jeho rodinného prostředí.</a:t>
            </a:r>
          </a:p>
          <a:p>
            <a:pPr marL="0" indent="0">
              <a:buNone/>
            </a:pPr>
            <a:r>
              <a:rPr lang="cs-CZ" b="1" dirty="0"/>
              <a:t>(4)</a:t>
            </a:r>
            <a:r>
              <a:rPr lang="cs-CZ" dirty="0"/>
              <a:t> Zařízení a střediska spolupracují s orgány sociálně-právní ochrany dětí v souladu s individuálním plánem ochrany dítěte</a:t>
            </a:r>
          </a:p>
        </p:txBody>
      </p:sp>
    </p:spTree>
    <p:extLst>
      <p:ext uri="{BB962C8B-B14F-4D97-AF65-F5344CB8AC3E}">
        <p14:creationId xmlns:p14="http://schemas.microsoft.com/office/powerpoint/2010/main" val="180151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EF620-72BD-874D-AB6D-73953FE7E893}"/>
              </a:ext>
            </a:extLst>
          </p:cNvPr>
          <p:cNvSpPr>
            <a:spLocks noGrp="1"/>
          </p:cNvSpPr>
          <p:nvPr>
            <p:ph type="title"/>
          </p:nvPr>
        </p:nvSpPr>
        <p:spPr/>
        <p:txBody>
          <a:bodyPr/>
          <a:lstStyle/>
          <a:p>
            <a:r>
              <a:rPr lang="cs-CZ" dirty="0"/>
              <a:t>Právní vymezení</a:t>
            </a:r>
          </a:p>
        </p:txBody>
      </p:sp>
      <p:sp>
        <p:nvSpPr>
          <p:cNvPr id="3" name="Zástupný obsah 2">
            <a:extLst>
              <a:ext uri="{FF2B5EF4-FFF2-40B4-BE49-F238E27FC236}">
                <a16:creationId xmlns:a16="http://schemas.microsoft.com/office/drawing/2014/main" id="{DDFB2227-49D4-0A43-AC4D-6B8353A04E6E}"/>
              </a:ext>
            </a:extLst>
          </p:cNvPr>
          <p:cNvSpPr>
            <a:spLocks noGrp="1"/>
          </p:cNvSpPr>
          <p:nvPr>
            <p:ph idx="1"/>
          </p:nvPr>
        </p:nvSpPr>
        <p:spPr/>
        <p:txBody>
          <a:bodyPr/>
          <a:lstStyle/>
          <a:p>
            <a:r>
              <a:rPr lang="cs-CZ" dirty="0"/>
              <a:t>Charta lidských práv - ústavní zákone č. 23/1991Sb.</a:t>
            </a:r>
          </a:p>
          <a:p>
            <a:r>
              <a:rPr lang="cs-CZ" dirty="0"/>
              <a:t>Listina práv dítěte – zákon č.104/1991Sb.</a:t>
            </a:r>
          </a:p>
          <a:p>
            <a:r>
              <a:rPr lang="cs-CZ" dirty="0"/>
              <a:t>Občanský zákoník – zákon č. 89/2012Sb. - §655 – 955</a:t>
            </a:r>
          </a:p>
          <a:p>
            <a:r>
              <a:rPr lang="cs-CZ" dirty="0"/>
              <a:t>Zákon o hmotné nouzi – č.111/2006Sb.</a:t>
            </a:r>
          </a:p>
          <a:p>
            <a:r>
              <a:rPr lang="cs-CZ" dirty="0"/>
              <a:t>Zákon o sociálně právní ochraně – č.359/1999Sb.</a:t>
            </a:r>
          </a:p>
          <a:p>
            <a:r>
              <a:rPr lang="cs-CZ" dirty="0"/>
              <a:t>Zákon o sociálních službách – č.108/2006Sb.</a:t>
            </a:r>
          </a:p>
          <a:p>
            <a:r>
              <a:rPr lang="cs-CZ" dirty="0"/>
              <a:t>Vyhláška – č.505/2006Sb. Standardy kvality sociálních služeb</a:t>
            </a:r>
          </a:p>
          <a:p>
            <a:r>
              <a:rPr lang="cs-CZ" dirty="0"/>
              <a:t>Vyhláška – č.401/2012Sb. Standardy kvality výkonu SPOD</a:t>
            </a:r>
          </a:p>
        </p:txBody>
      </p:sp>
    </p:spTree>
    <p:extLst>
      <p:ext uri="{BB962C8B-B14F-4D97-AF65-F5344CB8AC3E}">
        <p14:creationId xmlns:p14="http://schemas.microsoft.com/office/powerpoint/2010/main" val="31908990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F04C63-EBB3-E147-B8B7-75498D59F539}"/>
              </a:ext>
            </a:extLst>
          </p:cNvPr>
          <p:cNvSpPr>
            <a:spLocks noGrp="1"/>
          </p:cNvSpPr>
          <p:nvPr>
            <p:ph type="title"/>
          </p:nvPr>
        </p:nvSpPr>
        <p:spPr/>
        <p:txBody>
          <a:bodyPr/>
          <a:lstStyle/>
          <a:p>
            <a:r>
              <a:rPr lang="cs-CZ" dirty="0"/>
              <a:t>ZDVOP – č.359/1999Sb.</a:t>
            </a:r>
          </a:p>
        </p:txBody>
      </p:sp>
      <p:sp>
        <p:nvSpPr>
          <p:cNvPr id="3" name="Zástupný obsah 2">
            <a:extLst>
              <a:ext uri="{FF2B5EF4-FFF2-40B4-BE49-F238E27FC236}">
                <a16:creationId xmlns:a16="http://schemas.microsoft.com/office/drawing/2014/main" id="{334B5E14-D6DE-634F-952C-F8CB7FC73352}"/>
              </a:ext>
            </a:extLst>
          </p:cNvPr>
          <p:cNvSpPr>
            <a:spLocks noGrp="1"/>
          </p:cNvSpPr>
          <p:nvPr>
            <p:ph idx="1"/>
          </p:nvPr>
        </p:nvSpPr>
        <p:spPr/>
        <p:txBody>
          <a:bodyPr/>
          <a:lstStyle/>
          <a:p>
            <a:r>
              <a:rPr lang="cs-CZ" dirty="0"/>
              <a:t>Pobyt do 6 měsíců</a:t>
            </a:r>
          </a:p>
          <a:p>
            <a:r>
              <a:rPr lang="cs-CZ" dirty="0"/>
              <a:t>Práce s rodinou</a:t>
            </a:r>
          </a:p>
          <a:p>
            <a:r>
              <a:rPr lang="cs-CZ" dirty="0"/>
              <a:t>Hledání řešení, ideálně biologická rodiny, případně NRP</a:t>
            </a:r>
          </a:p>
        </p:txBody>
      </p:sp>
    </p:spTree>
    <p:extLst>
      <p:ext uri="{BB962C8B-B14F-4D97-AF65-F5344CB8AC3E}">
        <p14:creationId xmlns:p14="http://schemas.microsoft.com/office/powerpoint/2010/main" val="3232115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307BC3-CF1C-40CB-B0FA-30E1A3965F47}"/>
              </a:ext>
            </a:extLst>
          </p:cNvPr>
          <p:cNvSpPr>
            <a:spLocks noGrp="1"/>
          </p:cNvSpPr>
          <p:nvPr>
            <p:ph type="title"/>
          </p:nvPr>
        </p:nvSpPr>
        <p:spPr/>
        <p:txBody>
          <a:bodyPr/>
          <a:lstStyle/>
          <a:p>
            <a:r>
              <a:rPr lang="cs-CZ" dirty="0"/>
              <a:t>Příklady dobré praxe</a:t>
            </a:r>
          </a:p>
        </p:txBody>
      </p:sp>
      <p:sp>
        <p:nvSpPr>
          <p:cNvPr id="3" name="Zástupný obsah 2">
            <a:extLst>
              <a:ext uri="{FF2B5EF4-FFF2-40B4-BE49-F238E27FC236}">
                <a16:creationId xmlns:a16="http://schemas.microsoft.com/office/drawing/2014/main" id="{E94BFCBA-A415-4DA3-8041-F28AE74A1497}"/>
              </a:ext>
            </a:extLst>
          </p:cNvPr>
          <p:cNvSpPr>
            <a:spLocks noGrp="1"/>
          </p:cNvSpPr>
          <p:nvPr>
            <p:ph idx="1"/>
          </p:nvPr>
        </p:nvSpPr>
        <p:spPr/>
        <p:txBody>
          <a:bodyPr/>
          <a:lstStyle/>
          <a:p>
            <a:r>
              <a:rPr lang="cs-CZ" dirty="0"/>
              <a:t>Víkendové rodičovství</a:t>
            </a:r>
          </a:p>
          <a:p>
            <a:r>
              <a:rPr lang="cs-CZ" dirty="0"/>
              <a:t>Aktivity pro rodiče a dítě – společné prožitky</a:t>
            </a:r>
          </a:p>
          <a:p>
            <a:endParaRPr lang="cs-CZ" dirty="0"/>
          </a:p>
        </p:txBody>
      </p:sp>
    </p:spTree>
    <p:extLst>
      <p:ext uri="{BB962C8B-B14F-4D97-AF65-F5344CB8AC3E}">
        <p14:creationId xmlns:p14="http://schemas.microsoft.com/office/powerpoint/2010/main" val="1059704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108B9-DEC3-B04F-8F76-38B6C706443E}"/>
              </a:ext>
            </a:extLst>
          </p:cNvPr>
          <p:cNvSpPr>
            <a:spLocks noGrp="1"/>
          </p:cNvSpPr>
          <p:nvPr>
            <p:ph type="ctrTitle"/>
          </p:nvPr>
        </p:nvSpPr>
        <p:spPr/>
        <p:txBody>
          <a:bodyPr/>
          <a:lstStyle/>
          <a:p>
            <a:r>
              <a:rPr lang="cs-CZ" dirty="0"/>
              <a:t>Potenciál rodiny</a:t>
            </a:r>
          </a:p>
        </p:txBody>
      </p:sp>
      <p:sp>
        <p:nvSpPr>
          <p:cNvPr id="3" name="Podnadpis 2">
            <a:extLst>
              <a:ext uri="{FF2B5EF4-FFF2-40B4-BE49-F238E27FC236}">
                <a16:creationId xmlns:a16="http://schemas.microsoft.com/office/drawing/2014/main" id="{837C4F2F-B1B8-6EBE-49B7-552502E1E8B9}"/>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47417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6CF282-77D5-8A8B-9A56-62D5C68610AA}"/>
              </a:ext>
            </a:extLst>
          </p:cNvPr>
          <p:cNvSpPr>
            <a:spLocks noGrp="1"/>
          </p:cNvSpPr>
          <p:nvPr>
            <p:ph type="title"/>
          </p:nvPr>
        </p:nvSpPr>
        <p:spPr/>
        <p:txBody>
          <a:bodyPr/>
          <a:lstStyle/>
          <a:p>
            <a:r>
              <a:rPr lang="cs-CZ" dirty="0"/>
              <a:t>Kdy s ním pracujeme</a:t>
            </a:r>
          </a:p>
        </p:txBody>
      </p:sp>
      <p:sp>
        <p:nvSpPr>
          <p:cNvPr id="3" name="Zástupný obsah 2">
            <a:extLst>
              <a:ext uri="{FF2B5EF4-FFF2-40B4-BE49-F238E27FC236}">
                <a16:creationId xmlns:a16="http://schemas.microsoft.com/office/drawing/2014/main" id="{67E3290C-E2C7-8335-826E-2E5C267F3A15}"/>
              </a:ext>
            </a:extLst>
          </p:cNvPr>
          <p:cNvSpPr>
            <a:spLocks noGrp="1"/>
          </p:cNvSpPr>
          <p:nvPr>
            <p:ph idx="1"/>
          </p:nvPr>
        </p:nvSpPr>
        <p:spPr/>
        <p:txBody>
          <a:bodyPr/>
          <a:lstStyle/>
          <a:p>
            <a:r>
              <a:rPr lang="cs-CZ" dirty="0"/>
              <a:t>NRP</a:t>
            </a:r>
          </a:p>
          <a:p>
            <a:r>
              <a:rPr lang="cs-CZ" dirty="0"/>
              <a:t>Postižené dítě v rodině</a:t>
            </a:r>
          </a:p>
          <a:p>
            <a:r>
              <a:rPr lang="cs-CZ" dirty="0"/>
              <a:t>Ohrožená rodina</a:t>
            </a:r>
          </a:p>
        </p:txBody>
      </p:sp>
    </p:spTree>
    <p:extLst>
      <p:ext uri="{BB962C8B-B14F-4D97-AF65-F5344CB8AC3E}">
        <p14:creationId xmlns:p14="http://schemas.microsoft.com/office/powerpoint/2010/main" val="3683289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D5BE4-4958-9ECC-1868-2448B39FAA41}"/>
              </a:ext>
            </a:extLst>
          </p:cNvPr>
          <p:cNvSpPr>
            <a:spLocks noGrp="1"/>
          </p:cNvSpPr>
          <p:nvPr>
            <p:ph type="title"/>
          </p:nvPr>
        </p:nvSpPr>
        <p:spPr/>
        <p:txBody>
          <a:bodyPr/>
          <a:lstStyle/>
          <a:p>
            <a:r>
              <a:rPr lang="cs-CZ" dirty="0"/>
              <a:t>Potenciál rodiny neodpovídá diagnostice rodiny</a:t>
            </a:r>
          </a:p>
        </p:txBody>
      </p:sp>
      <p:sp>
        <p:nvSpPr>
          <p:cNvPr id="3" name="Zástupný obsah 2">
            <a:extLst>
              <a:ext uri="{FF2B5EF4-FFF2-40B4-BE49-F238E27FC236}">
                <a16:creationId xmlns:a16="http://schemas.microsoft.com/office/drawing/2014/main" id="{52342D9A-5A0F-A176-9401-22C17811C5D8}"/>
              </a:ext>
            </a:extLst>
          </p:cNvPr>
          <p:cNvSpPr>
            <a:spLocks noGrp="1"/>
          </p:cNvSpPr>
          <p:nvPr>
            <p:ph idx="1"/>
          </p:nvPr>
        </p:nvSpPr>
        <p:spPr/>
        <p:txBody>
          <a:bodyPr/>
          <a:lstStyle/>
          <a:p>
            <a:r>
              <a:rPr lang="cs-CZ" dirty="0"/>
              <a:t>Všeobecně – diagnostika rodiny je zaměřena na stávajíc stav</a:t>
            </a:r>
          </a:p>
          <a:p>
            <a:r>
              <a:rPr lang="cs-CZ" dirty="0"/>
              <a:t>Příčiny ohrožení</a:t>
            </a:r>
          </a:p>
          <a:p>
            <a:r>
              <a:rPr lang="cs-CZ" dirty="0"/>
              <a:t>Nástroje ke změně</a:t>
            </a:r>
          </a:p>
          <a:p>
            <a:r>
              <a:rPr lang="cs-CZ" dirty="0"/>
              <a:t>Potenciál rodiny – možnosti, silné stránky, hranice změny</a:t>
            </a:r>
          </a:p>
        </p:txBody>
      </p:sp>
    </p:spTree>
    <p:extLst>
      <p:ext uri="{BB962C8B-B14F-4D97-AF65-F5344CB8AC3E}">
        <p14:creationId xmlns:p14="http://schemas.microsoft.com/office/powerpoint/2010/main" val="1885924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A4F80-E9F9-C141-B10F-347A80C3F49D}"/>
              </a:ext>
            </a:extLst>
          </p:cNvPr>
          <p:cNvSpPr>
            <a:spLocks noGrp="1"/>
          </p:cNvSpPr>
          <p:nvPr>
            <p:ph type="title"/>
          </p:nvPr>
        </p:nvSpPr>
        <p:spPr>
          <a:xfrm>
            <a:off x="808638" y="386930"/>
            <a:ext cx="9236700" cy="1188950"/>
          </a:xfrm>
        </p:spPr>
        <p:txBody>
          <a:bodyPr anchor="b">
            <a:normAutofit/>
          </a:bodyPr>
          <a:lstStyle/>
          <a:p>
            <a:r>
              <a:rPr lang="cs-CZ" sz="5400" dirty="0"/>
              <a:t>Shrnutí </a:t>
            </a:r>
          </a:p>
        </p:txBody>
      </p:sp>
      <p:graphicFrame>
        <p:nvGraphicFramePr>
          <p:cNvPr id="5" name="Zástupný obsah 2">
            <a:extLst>
              <a:ext uri="{FF2B5EF4-FFF2-40B4-BE49-F238E27FC236}">
                <a16:creationId xmlns:a16="http://schemas.microsoft.com/office/drawing/2014/main" id="{6F5EF138-846F-4029-8AF1-3CF07A33DECF}"/>
              </a:ext>
            </a:extLst>
          </p:cNvPr>
          <p:cNvGraphicFramePr>
            <a:graphicFrameLocks noGrp="1"/>
          </p:cNvGraphicFramePr>
          <p:nvPr>
            <p:ph idx="1"/>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647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085FE-B0AC-F746-9FAA-81162BA6134C}"/>
              </a:ext>
            </a:extLst>
          </p:cNvPr>
          <p:cNvSpPr>
            <a:spLocks noGrp="1"/>
          </p:cNvSpPr>
          <p:nvPr>
            <p:ph type="title"/>
          </p:nvPr>
        </p:nvSpPr>
        <p:spPr>
          <a:xfrm>
            <a:off x="635000" y="640823"/>
            <a:ext cx="3418659" cy="5583148"/>
          </a:xfrm>
        </p:spPr>
        <p:txBody>
          <a:bodyPr anchor="ctr">
            <a:normAutofit/>
          </a:bodyPr>
          <a:lstStyle/>
          <a:p>
            <a:r>
              <a:rPr lang="cs-CZ" sz="5400"/>
              <a:t>Cíl primární</a:t>
            </a:r>
          </a:p>
        </p:txBody>
      </p:sp>
      <p:graphicFrame>
        <p:nvGraphicFramePr>
          <p:cNvPr id="5" name="Zástupný obsah 2">
            <a:extLst>
              <a:ext uri="{FF2B5EF4-FFF2-40B4-BE49-F238E27FC236}">
                <a16:creationId xmlns:a16="http://schemas.microsoft.com/office/drawing/2014/main" id="{2AD99B97-4706-4F32-951D-DF0C14923771}"/>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444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1FD42-0FCD-FA4C-9F4B-B4AA0D794628}"/>
              </a:ext>
            </a:extLst>
          </p:cNvPr>
          <p:cNvSpPr>
            <a:spLocks noGrp="1"/>
          </p:cNvSpPr>
          <p:nvPr>
            <p:ph type="title"/>
          </p:nvPr>
        </p:nvSpPr>
        <p:spPr>
          <a:xfrm>
            <a:off x="635000" y="640823"/>
            <a:ext cx="3418659" cy="5583148"/>
          </a:xfrm>
        </p:spPr>
        <p:txBody>
          <a:bodyPr anchor="ctr">
            <a:normAutofit/>
          </a:bodyPr>
          <a:lstStyle/>
          <a:p>
            <a:r>
              <a:rPr lang="cs-CZ" sz="5400"/>
              <a:t>Směr intervence </a:t>
            </a:r>
          </a:p>
        </p:txBody>
      </p:sp>
      <p:graphicFrame>
        <p:nvGraphicFramePr>
          <p:cNvPr id="5" name="Zástupný obsah 2">
            <a:extLst>
              <a:ext uri="{FF2B5EF4-FFF2-40B4-BE49-F238E27FC236}">
                <a16:creationId xmlns:a16="http://schemas.microsoft.com/office/drawing/2014/main" id="{D8989933-C9AE-43B9-B2D0-18F2BAAB80EF}"/>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3192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85A935-3339-494B-8F3F-4D329E403BB7}"/>
              </a:ext>
            </a:extLst>
          </p:cNvPr>
          <p:cNvSpPr>
            <a:spLocks noGrp="1"/>
          </p:cNvSpPr>
          <p:nvPr>
            <p:ph type="title"/>
          </p:nvPr>
        </p:nvSpPr>
        <p:spPr>
          <a:xfrm>
            <a:off x="572493" y="238539"/>
            <a:ext cx="11018520" cy="1434415"/>
          </a:xfrm>
        </p:spPr>
        <p:txBody>
          <a:bodyPr anchor="b">
            <a:normAutofit/>
          </a:bodyPr>
          <a:lstStyle/>
          <a:p>
            <a:r>
              <a:rPr lang="cs-CZ" sz="5400"/>
              <a:t>Metody práce s rodinou</a:t>
            </a:r>
          </a:p>
        </p:txBody>
      </p:sp>
      <p:pic>
        <p:nvPicPr>
          <p:cNvPr id="6" name="Picture 5">
            <a:extLst>
              <a:ext uri="{FF2B5EF4-FFF2-40B4-BE49-F238E27FC236}">
                <a16:creationId xmlns:a16="http://schemas.microsoft.com/office/drawing/2014/main" id="{AC4127A4-0D9C-40B5-9F86-986984302EC8}"/>
              </a:ext>
            </a:extLst>
          </p:cNvPr>
          <p:cNvPicPr>
            <a:picLocks noChangeAspect="1"/>
          </p:cNvPicPr>
          <p:nvPr/>
        </p:nvPicPr>
        <p:blipFill rotWithShape="1">
          <a:blip r:embed="rId2"/>
          <a:srcRect l="24368" r="11416" b="2"/>
          <a:stretch/>
        </p:blipFill>
        <p:spPr>
          <a:xfrm>
            <a:off x="7675658" y="2093976"/>
            <a:ext cx="3941064" cy="4096512"/>
          </a:xfrm>
          <a:prstGeom prst="rect">
            <a:avLst/>
          </a:prstGeom>
        </p:spPr>
      </p:pic>
      <p:graphicFrame>
        <p:nvGraphicFramePr>
          <p:cNvPr id="5" name="Zástupný obsah 2">
            <a:extLst>
              <a:ext uri="{FF2B5EF4-FFF2-40B4-BE49-F238E27FC236}">
                <a16:creationId xmlns:a16="http://schemas.microsoft.com/office/drawing/2014/main" id="{E26DA950-9AEE-419F-BC0D-DCF5BFB3ADB2}"/>
              </a:ext>
            </a:extLst>
          </p:cNvPr>
          <p:cNvGraphicFramePr>
            <a:graphicFrameLocks noGrp="1"/>
          </p:cNvGraphicFramePr>
          <p:nvPr>
            <p:ph idx="1"/>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0084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AFB98-FE1F-7949-BCEB-A3F34429083D}"/>
              </a:ext>
            </a:extLst>
          </p:cNvPr>
          <p:cNvSpPr>
            <a:spLocks noGrp="1"/>
          </p:cNvSpPr>
          <p:nvPr>
            <p:ph type="title"/>
          </p:nvPr>
        </p:nvSpPr>
        <p:spPr>
          <a:xfrm>
            <a:off x="838200" y="365125"/>
            <a:ext cx="5393361" cy="1325563"/>
          </a:xfrm>
        </p:spPr>
        <p:txBody>
          <a:bodyPr>
            <a:normAutofit/>
          </a:bodyPr>
          <a:lstStyle/>
          <a:p>
            <a:r>
              <a:rPr lang="cs-CZ"/>
              <a:t>Nástroje </a:t>
            </a:r>
          </a:p>
        </p:txBody>
      </p:sp>
      <p:pic>
        <p:nvPicPr>
          <p:cNvPr id="18" name="Picture 17">
            <a:extLst>
              <a:ext uri="{FF2B5EF4-FFF2-40B4-BE49-F238E27FC236}">
                <a16:creationId xmlns:a16="http://schemas.microsoft.com/office/drawing/2014/main" id="{09A0A7F4-9D09-EAE1-45ED-12D99EC820B1}"/>
              </a:ext>
            </a:extLst>
          </p:cNvPr>
          <p:cNvPicPr>
            <a:picLocks noChangeAspect="1"/>
          </p:cNvPicPr>
          <p:nvPr/>
        </p:nvPicPr>
        <p:blipFill rotWithShape="1">
          <a:blip r:embed="rId2"/>
          <a:srcRect l="18027" r="1522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16" name="Zástupný obsah 2">
            <a:extLst>
              <a:ext uri="{FF2B5EF4-FFF2-40B4-BE49-F238E27FC236}">
                <a16:creationId xmlns:a16="http://schemas.microsoft.com/office/drawing/2014/main" id="{752CF540-F7B2-47A9-85FA-DCD636E5E873}"/>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16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68B881-F23B-5A4F-9D11-5302AD5FCC56}"/>
              </a:ext>
            </a:extLst>
          </p:cNvPr>
          <p:cNvSpPr>
            <a:spLocks noGrp="1"/>
          </p:cNvSpPr>
          <p:nvPr>
            <p:ph type="title"/>
          </p:nvPr>
        </p:nvSpPr>
        <p:spPr/>
        <p:txBody>
          <a:bodyPr/>
          <a:lstStyle/>
          <a:p>
            <a:r>
              <a:rPr lang="cs-CZ" dirty="0"/>
              <a:t>Charta lidských práv</a:t>
            </a:r>
          </a:p>
        </p:txBody>
      </p:sp>
      <p:sp>
        <p:nvSpPr>
          <p:cNvPr id="3" name="Zástupný obsah 2">
            <a:extLst>
              <a:ext uri="{FF2B5EF4-FFF2-40B4-BE49-F238E27FC236}">
                <a16:creationId xmlns:a16="http://schemas.microsoft.com/office/drawing/2014/main" id="{C7B03AA1-7302-C04C-BB90-BC7254F28DDB}"/>
              </a:ext>
            </a:extLst>
          </p:cNvPr>
          <p:cNvSpPr>
            <a:spLocks noGrp="1"/>
          </p:cNvSpPr>
          <p:nvPr>
            <p:ph idx="1"/>
          </p:nvPr>
        </p:nvSpPr>
        <p:spPr/>
        <p:txBody>
          <a:bodyPr>
            <a:normAutofit fontScale="92500" lnSpcReduction="20000"/>
          </a:bodyPr>
          <a:lstStyle/>
          <a:p>
            <a:r>
              <a:rPr lang="cs-CZ" b="1" dirty="0"/>
              <a:t>Čl. 5</a:t>
            </a:r>
          </a:p>
          <a:p>
            <a:pPr marL="0" indent="0">
              <a:buNone/>
            </a:pPr>
            <a:r>
              <a:rPr lang="cs-CZ" dirty="0"/>
              <a:t>Každý je způsobilý mít práva.</a:t>
            </a:r>
          </a:p>
          <a:p>
            <a:r>
              <a:rPr lang="cs-CZ" b="1" dirty="0"/>
              <a:t>Čl. 6</a:t>
            </a:r>
          </a:p>
          <a:p>
            <a:pPr marL="0" indent="0">
              <a:buNone/>
            </a:pPr>
            <a:r>
              <a:rPr lang="cs-CZ" b="1" dirty="0"/>
              <a:t>(1)</a:t>
            </a:r>
            <a:r>
              <a:rPr lang="cs-CZ" dirty="0"/>
              <a:t> Každý má právo na život. Lidský život je hoden ochrany již před narozením.</a:t>
            </a:r>
          </a:p>
          <a:p>
            <a:pPr marL="0" indent="0">
              <a:buNone/>
            </a:pPr>
            <a:r>
              <a:rPr lang="cs-CZ" b="1" dirty="0"/>
              <a:t>(2)</a:t>
            </a:r>
            <a:r>
              <a:rPr lang="cs-CZ" dirty="0"/>
              <a:t> Nikdo nesmí být zbaven života.</a:t>
            </a:r>
          </a:p>
          <a:p>
            <a:r>
              <a:rPr lang="cs-CZ" b="1" dirty="0"/>
              <a:t>Čl. 10</a:t>
            </a:r>
          </a:p>
          <a:p>
            <a:pPr marL="0" indent="0">
              <a:buNone/>
            </a:pPr>
            <a:r>
              <a:rPr lang="cs-CZ" b="1" dirty="0"/>
              <a:t>(1)</a:t>
            </a:r>
            <a:r>
              <a:rPr lang="cs-CZ" dirty="0"/>
              <a:t> Každý má právo, aby byla zachována jeho lidská důstojnost, osobní čest, dobrá pověst a chráněno jeho jméno.</a:t>
            </a:r>
          </a:p>
          <a:p>
            <a:pPr marL="0" indent="0">
              <a:buNone/>
            </a:pPr>
            <a:r>
              <a:rPr lang="cs-CZ" b="1" dirty="0"/>
              <a:t>(2)</a:t>
            </a:r>
            <a:r>
              <a:rPr lang="cs-CZ" dirty="0"/>
              <a:t> Každý má právo na ochranu před neoprávněným zasahováním do soukromého a rodinného života.</a:t>
            </a:r>
          </a:p>
          <a:p>
            <a:pPr marL="0" indent="0">
              <a:buNone/>
            </a:pPr>
            <a:endParaRPr lang="cs-CZ" dirty="0"/>
          </a:p>
          <a:p>
            <a:endParaRPr lang="cs-CZ" dirty="0"/>
          </a:p>
        </p:txBody>
      </p:sp>
    </p:spTree>
    <p:extLst>
      <p:ext uri="{BB962C8B-B14F-4D97-AF65-F5344CB8AC3E}">
        <p14:creationId xmlns:p14="http://schemas.microsoft.com/office/powerpoint/2010/main" val="21352612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3FBD1-C068-9B37-7E5D-D632120D7F84}"/>
              </a:ext>
            </a:extLst>
          </p:cNvPr>
          <p:cNvSpPr>
            <a:spLocks noGrp="1"/>
          </p:cNvSpPr>
          <p:nvPr>
            <p:ph type="title"/>
          </p:nvPr>
        </p:nvSpPr>
        <p:spPr/>
        <p:txBody>
          <a:bodyPr/>
          <a:lstStyle/>
          <a:p>
            <a:r>
              <a:rPr lang="cs-CZ" dirty="0"/>
              <a:t>Pečující potenciál, potenciál změny?</a:t>
            </a:r>
          </a:p>
        </p:txBody>
      </p:sp>
      <p:sp>
        <p:nvSpPr>
          <p:cNvPr id="4" name="TextovéPole 3">
            <a:extLst>
              <a:ext uri="{FF2B5EF4-FFF2-40B4-BE49-F238E27FC236}">
                <a16:creationId xmlns:a16="http://schemas.microsoft.com/office/drawing/2014/main" id="{2726CF52-95C2-9313-02FC-93A7DF4F16E1}"/>
              </a:ext>
            </a:extLst>
          </p:cNvPr>
          <p:cNvSpPr txBox="1"/>
          <p:nvPr/>
        </p:nvSpPr>
        <p:spPr>
          <a:xfrm>
            <a:off x="4619501" y="3816628"/>
            <a:ext cx="1745673" cy="646331"/>
          </a:xfrm>
          <a:prstGeom prst="rect">
            <a:avLst/>
          </a:prstGeom>
          <a:noFill/>
        </p:spPr>
        <p:txBody>
          <a:bodyPr wrap="square" rtlCol="0">
            <a:spAutoFit/>
          </a:bodyPr>
          <a:lstStyle/>
          <a:p>
            <a:r>
              <a:rPr lang="cs-CZ" dirty="0"/>
              <a:t>Pečujíc potenciál rodiny</a:t>
            </a:r>
          </a:p>
        </p:txBody>
      </p:sp>
      <p:sp>
        <p:nvSpPr>
          <p:cNvPr id="5" name="TextovéPole 4">
            <a:extLst>
              <a:ext uri="{FF2B5EF4-FFF2-40B4-BE49-F238E27FC236}">
                <a16:creationId xmlns:a16="http://schemas.microsoft.com/office/drawing/2014/main" id="{CA60558E-32FC-A683-386E-B6AC91140BC2}"/>
              </a:ext>
            </a:extLst>
          </p:cNvPr>
          <p:cNvSpPr txBox="1"/>
          <p:nvPr/>
        </p:nvSpPr>
        <p:spPr>
          <a:xfrm>
            <a:off x="7712242" y="2538663"/>
            <a:ext cx="1693990" cy="369332"/>
          </a:xfrm>
          <a:prstGeom prst="rect">
            <a:avLst/>
          </a:prstGeom>
          <a:noFill/>
        </p:spPr>
        <p:txBody>
          <a:bodyPr wrap="none" rtlCol="0">
            <a:spAutoFit/>
          </a:bodyPr>
          <a:lstStyle/>
          <a:p>
            <a:r>
              <a:rPr lang="cs-CZ" dirty="0"/>
              <a:t>Potenciál rodiny</a:t>
            </a:r>
          </a:p>
        </p:txBody>
      </p:sp>
      <p:sp>
        <p:nvSpPr>
          <p:cNvPr id="6" name="TextovéPole 5">
            <a:extLst>
              <a:ext uri="{FF2B5EF4-FFF2-40B4-BE49-F238E27FC236}">
                <a16:creationId xmlns:a16="http://schemas.microsoft.com/office/drawing/2014/main" id="{ABD21DD3-ABEC-099A-E35E-0EDE73FCD7DD}"/>
              </a:ext>
            </a:extLst>
          </p:cNvPr>
          <p:cNvSpPr txBox="1"/>
          <p:nvPr/>
        </p:nvSpPr>
        <p:spPr>
          <a:xfrm>
            <a:off x="8386011" y="2033337"/>
            <a:ext cx="1187441" cy="369332"/>
          </a:xfrm>
          <a:prstGeom prst="rect">
            <a:avLst/>
          </a:prstGeom>
          <a:noFill/>
        </p:spPr>
        <p:txBody>
          <a:bodyPr wrap="none" rtlCol="0">
            <a:spAutoFit/>
          </a:bodyPr>
          <a:lstStyle/>
          <a:p>
            <a:r>
              <a:rPr lang="cs-CZ" dirty="0"/>
              <a:t>sourozenci</a:t>
            </a:r>
          </a:p>
        </p:txBody>
      </p:sp>
      <p:sp>
        <p:nvSpPr>
          <p:cNvPr id="7" name="TextovéPole 6">
            <a:extLst>
              <a:ext uri="{FF2B5EF4-FFF2-40B4-BE49-F238E27FC236}">
                <a16:creationId xmlns:a16="http://schemas.microsoft.com/office/drawing/2014/main" id="{0E8E61D2-B233-9DFE-6994-8B12514D285D}"/>
              </a:ext>
            </a:extLst>
          </p:cNvPr>
          <p:cNvSpPr txBox="1"/>
          <p:nvPr/>
        </p:nvSpPr>
        <p:spPr>
          <a:xfrm>
            <a:off x="9950116" y="3188368"/>
            <a:ext cx="2153346" cy="369332"/>
          </a:xfrm>
          <a:prstGeom prst="rect">
            <a:avLst/>
          </a:prstGeom>
          <a:noFill/>
        </p:spPr>
        <p:txBody>
          <a:bodyPr wrap="none" rtlCol="0">
            <a:spAutoFit/>
          </a:bodyPr>
          <a:lstStyle/>
          <a:p>
            <a:r>
              <a:rPr lang="cs-CZ" dirty="0"/>
              <a:t>Vztahové pole rodičů</a:t>
            </a:r>
          </a:p>
        </p:txBody>
      </p:sp>
      <p:sp>
        <p:nvSpPr>
          <p:cNvPr id="8" name="TextovéPole 7">
            <a:extLst>
              <a:ext uri="{FF2B5EF4-FFF2-40B4-BE49-F238E27FC236}">
                <a16:creationId xmlns:a16="http://schemas.microsoft.com/office/drawing/2014/main" id="{A645BA9A-3946-7475-C06E-F613C1A986B0}"/>
              </a:ext>
            </a:extLst>
          </p:cNvPr>
          <p:cNvSpPr txBox="1"/>
          <p:nvPr/>
        </p:nvSpPr>
        <p:spPr>
          <a:xfrm>
            <a:off x="8686800" y="4042611"/>
            <a:ext cx="2056012" cy="369332"/>
          </a:xfrm>
          <a:prstGeom prst="rect">
            <a:avLst/>
          </a:prstGeom>
          <a:noFill/>
        </p:spPr>
        <p:txBody>
          <a:bodyPr wrap="none" rtlCol="0">
            <a:spAutoFit/>
          </a:bodyPr>
          <a:lstStyle/>
          <a:p>
            <a:r>
              <a:rPr lang="cs-CZ" dirty="0"/>
              <a:t>Kde mohou pečovat</a:t>
            </a:r>
          </a:p>
        </p:txBody>
      </p:sp>
      <p:sp>
        <p:nvSpPr>
          <p:cNvPr id="9" name="TextovéPole 8">
            <a:extLst>
              <a:ext uri="{FF2B5EF4-FFF2-40B4-BE49-F238E27FC236}">
                <a16:creationId xmlns:a16="http://schemas.microsoft.com/office/drawing/2014/main" id="{02F67533-492D-227E-F873-6F3E0F8C4009}"/>
              </a:ext>
            </a:extLst>
          </p:cNvPr>
          <p:cNvSpPr txBox="1"/>
          <p:nvPr/>
        </p:nvSpPr>
        <p:spPr>
          <a:xfrm>
            <a:off x="7098632" y="3557700"/>
            <a:ext cx="2438873" cy="369332"/>
          </a:xfrm>
          <a:prstGeom prst="rect">
            <a:avLst/>
          </a:prstGeom>
          <a:noFill/>
        </p:spPr>
        <p:txBody>
          <a:bodyPr wrap="none" rtlCol="0">
            <a:spAutoFit/>
          </a:bodyPr>
          <a:lstStyle/>
          <a:p>
            <a:r>
              <a:rPr lang="cs-CZ" dirty="0"/>
              <a:t>Kdo a kdy může pečovat</a:t>
            </a:r>
          </a:p>
        </p:txBody>
      </p:sp>
      <p:grpSp>
        <p:nvGrpSpPr>
          <p:cNvPr id="12" name="Skupina 11">
            <a:extLst>
              <a:ext uri="{FF2B5EF4-FFF2-40B4-BE49-F238E27FC236}">
                <a16:creationId xmlns:a16="http://schemas.microsoft.com/office/drawing/2014/main" id="{2B20BB4D-C8D2-8A14-5E63-BF1EDC34C3B6}"/>
              </a:ext>
            </a:extLst>
          </p:cNvPr>
          <p:cNvGrpSpPr/>
          <p:nvPr/>
        </p:nvGrpSpPr>
        <p:grpSpPr>
          <a:xfrm>
            <a:off x="5968554" y="2773914"/>
            <a:ext cx="1747440" cy="1000080"/>
            <a:chOff x="5968554" y="2773914"/>
            <a:chExt cx="1747440" cy="1000080"/>
          </a:xfrm>
        </p:grpSpPr>
        <mc:AlternateContent xmlns:mc="http://schemas.openxmlformats.org/markup-compatibility/2006" xmlns:p14="http://schemas.microsoft.com/office/powerpoint/2010/main">
          <mc:Choice Requires="p14">
            <p:contentPart p14:bwMode="auto" r:id="rId2">
              <p14:nvContentPartPr>
                <p14:cNvPr id="10" name="Rukopis 9">
                  <a:extLst>
                    <a:ext uri="{FF2B5EF4-FFF2-40B4-BE49-F238E27FC236}">
                      <a16:creationId xmlns:a16="http://schemas.microsoft.com/office/drawing/2014/main" id="{B6A42BE1-B739-B6D1-0E4E-D24DB804530A}"/>
                    </a:ext>
                  </a:extLst>
                </p14:cNvPr>
                <p14:cNvContentPartPr/>
                <p14:nvPr/>
              </p14:nvContentPartPr>
              <p14:xfrm>
                <a:off x="5968554" y="3773634"/>
                <a:ext cx="360" cy="360"/>
              </p14:xfrm>
            </p:contentPart>
          </mc:Choice>
          <mc:Fallback xmlns="">
            <p:pic>
              <p:nvPicPr>
                <p:cNvPr id="10" name="Rukopis 9">
                  <a:extLst>
                    <a:ext uri="{FF2B5EF4-FFF2-40B4-BE49-F238E27FC236}">
                      <a16:creationId xmlns:a16="http://schemas.microsoft.com/office/drawing/2014/main" id="{B6A42BE1-B739-B6D1-0E4E-D24DB804530A}"/>
                    </a:ext>
                  </a:extLst>
                </p:cNvPr>
                <p:cNvPicPr/>
                <p:nvPr/>
              </p:nvPicPr>
              <p:blipFill>
                <a:blip r:embed="rId3"/>
                <a:stretch>
                  <a:fillRect/>
                </a:stretch>
              </p:blipFill>
              <p:spPr>
                <a:xfrm>
                  <a:off x="5959914" y="3764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Rukopis 10">
                  <a:extLst>
                    <a:ext uri="{FF2B5EF4-FFF2-40B4-BE49-F238E27FC236}">
                      <a16:creationId xmlns:a16="http://schemas.microsoft.com/office/drawing/2014/main" id="{04038DF5-9174-1E67-3714-0B1A0C3969F3}"/>
                    </a:ext>
                  </a:extLst>
                </p14:cNvPr>
                <p14:cNvContentPartPr/>
                <p14:nvPr/>
              </p14:nvContentPartPr>
              <p14:xfrm>
                <a:off x="5968554" y="2773914"/>
                <a:ext cx="1747440" cy="1000080"/>
              </p14:xfrm>
            </p:contentPart>
          </mc:Choice>
          <mc:Fallback xmlns="">
            <p:pic>
              <p:nvPicPr>
                <p:cNvPr id="11" name="Rukopis 10">
                  <a:extLst>
                    <a:ext uri="{FF2B5EF4-FFF2-40B4-BE49-F238E27FC236}">
                      <a16:creationId xmlns:a16="http://schemas.microsoft.com/office/drawing/2014/main" id="{04038DF5-9174-1E67-3714-0B1A0C3969F3}"/>
                    </a:ext>
                  </a:extLst>
                </p:cNvPr>
                <p:cNvPicPr/>
                <p:nvPr/>
              </p:nvPicPr>
              <p:blipFill>
                <a:blip r:embed="rId5"/>
                <a:stretch>
                  <a:fillRect/>
                </a:stretch>
              </p:blipFill>
              <p:spPr>
                <a:xfrm>
                  <a:off x="5959914" y="2764914"/>
                  <a:ext cx="1765080" cy="10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Rukopis 12">
                <a:extLst>
                  <a:ext uri="{FF2B5EF4-FFF2-40B4-BE49-F238E27FC236}">
                    <a16:creationId xmlns:a16="http://schemas.microsoft.com/office/drawing/2014/main" id="{44EA937B-40B9-0E28-460B-EC491F599417}"/>
                  </a:ext>
                </a:extLst>
              </p14:cNvPr>
              <p14:cNvContentPartPr/>
              <p14:nvPr/>
            </p14:nvContentPartPr>
            <p14:xfrm>
              <a:off x="8790954" y="2355234"/>
              <a:ext cx="16200" cy="229680"/>
            </p14:xfrm>
          </p:contentPart>
        </mc:Choice>
        <mc:Fallback xmlns="">
          <p:pic>
            <p:nvPicPr>
              <p:cNvPr id="13" name="Rukopis 12">
                <a:extLst>
                  <a:ext uri="{FF2B5EF4-FFF2-40B4-BE49-F238E27FC236}">
                    <a16:creationId xmlns:a16="http://schemas.microsoft.com/office/drawing/2014/main" id="{44EA937B-40B9-0E28-460B-EC491F599417}"/>
                  </a:ext>
                </a:extLst>
              </p:cNvPr>
              <p:cNvPicPr/>
              <p:nvPr/>
            </p:nvPicPr>
            <p:blipFill>
              <a:blip r:embed="rId7"/>
              <a:stretch>
                <a:fillRect/>
              </a:stretch>
            </p:blipFill>
            <p:spPr>
              <a:xfrm>
                <a:off x="8781954" y="2346594"/>
                <a:ext cx="33840" cy="247320"/>
              </a:xfrm>
              <a:prstGeom prst="rect">
                <a:avLst/>
              </a:prstGeom>
            </p:spPr>
          </p:pic>
        </mc:Fallback>
      </mc:AlternateContent>
      <p:grpSp>
        <p:nvGrpSpPr>
          <p:cNvPr id="18" name="Skupina 17">
            <a:extLst>
              <a:ext uri="{FF2B5EF4-FFF2-40B4-BE49-F238E27FC236}">
                <a16:creationId xmlns:a16="http://schemas.microsoft.com/office/drawing/2014/main" id="{416A4249-54DF-CF00-3DAD-12082F3CD79E}"/>
              </a:ext>
            </a:extLst>
          </p:cNvPr>
          <p:cNvGrpSpPr/>
          <p:nvPr/>
        </p:nvGrpSpPr>
        <p:grpSpPr>
          <a:xfrm>
            <a:off x="8069154" y="2913234"/>
            <a:ext cx="2015640" cy="1195920"/>
            <a:chOff x="8069154" y="2913234"/>
            <a:chExt cx="2015640" cy="1195920"/>
          </a:xfrm>
        </p:grpSpPr>
        <mc:AlternateContent xmlns:mc="http://schemas.openxmlformats.org/markup-compatibility/2006" xmlns:p14="http://schemas.microsoft.com/office/powerpoint/2010/main">
          <mc:Choice Requires="p14">
            <p:contentPart p14:bwMode="auto" r:id="rId8">
              <p14:nvContentPartPr>
                <p14:cNvPr id="14" name="Rukopis 13">
                  <a:extLst>
                    <a:ext uri="{FF2B5EF4-FFF2-40B4-BE49-F238E27FC236}">
                      <a16:creationId xmlns:a16="http://schemas.microsoft.com/office/drawing/2014/main" id="{8086CDA2-5FBC-ACBC-6720-5A2BA6C98D7D}"/>
                    </a:ext>
                  </a:extLst>
                </p14:cNvPr>
                <p14:cNvContentPartPr/>
                <p14:nvPr/>
              </p14:nvContentPartPr>
              <p14:xfrm>
                <a:off x="9306474" y="2916114"/>
                <a:ext cx="778320" cy="513360"/>
              </p14:xfrm>
            </p:contentPart>
          </mc:Choice>
          <mc:Fallback xmlns="">
            <p:pic>
              <p:nvPicPr>
                <p:cNvPr id="14" name="Rukopis 13">
                  <a:extLst>
                    <a:ext uri="{FF2B5EF4-FFF2-40B4-BE49-F238E27FC236}">
                      <a16:creationId xmlns:a16="http://schemas.microsoft.com/office/drawing/2014/main" id="{8086CDA2-5FBC-ACBC-6720-5A2BA6C98D7D}"/>
                    </a:ext>
                  </a:extLst>
                </p:cNvPr>
                <p:cNvPicPr/>
                <p:nvPr/>
              </p:nvPicPr>
              <p:blipFill>
                <a:blip r:embed="rId9"/>
                <a:stretch>
                  <a:fillRect/>
                </a:stretch>
              </p:blipFill>
              <p:spPr>
                <a:xfrm>
                  <a:off x="9297834" y="2907474"/>
                  <a:ext cx="79596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Rukopis 14">
                  <a:extLst>
                    <a:ext uri="{FF2B5EF4-FFF2-40B4-BE49-F238E27FC236}">
                      <a16:creationId xmlns:a16="http://schemas.microsoft.com/office/drawing/2014/main" id="{4C28C433-5952-3195-9678-456A754D3C3A}"/>
                    </a:ext>
                  </a:extLst>
                </p14:cNvPr>
                <p14:cNvContentPartPr/>
                <p14:nvPr/>
              </p14:nvContentPartPr>
              <p14:xfrm>
                <a:off x="9054114" y="2957514"/>
                <a:ext cx="960840" cy="1151640"/>
              </p14:xfrm>
            </p:contentPart>
          </mc:Choice>
          <mc:Fallback xmlns="">
            <p:pic>
              <p:nvPicPr>
                <p:cNvPr id="15" name="Rukopis 14">
                  <a:extLst>
                    <a:ext uri="{FF2B5EF4-FFF2-40B4-BE49-F238E27FC236}">
                      <a16:creationId xmlns:a16="http://schemas.microsoft.com/office/drawing/2014/main" id="{4C28C433-5952-3195-9678-456A754D3C3A}"/>
                    </a:ext>
                  </a:extLst>
                </p:cNvPr>
                <p:cNvPicPr/>
                <p:nvPr/>
              </p:nvPicPr>
              <p:blipFill>
                <a:blip r:embed="rId11"/>
                <a:stretch>
                  <a:fillRect/>
                </a:stretch>
              </p:blipFill>
              <p:spPr>
                <a:xfrm>
                  <a:off x="9045474" y="2948874"/>
                  <a:ext cx="97848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Rukopis 16">
                  <a:extLst>
                    <a:ext uri="{FF2B5EF4-FFF2-40B4-BE49-F238E27FC236}">
                      <a16:creationId xmlns:a16="http://schemas.microsoft.com/office/drawing/2014/main" id="{1F38F6DF-B1F4-8D88-5982-4F934FA0C38D}"/>
                    </a:ext>
                  </a:extLst>
                </p14:cNvPr>
                <p14:cNvContentPartPr/>
                <p14:nvPr/>
              </p14:nvContentPartPr>
              <p14:xfrm>
                <a:off x="8069154" y="2913234"/>
                <a:ext cx="338400" cy="730080"/>
              </p14:xfrm>
            </p:contentPart>
          </mc:Choice>
          <mc:Fallback xmlns="">
            <p:pic>
              <p:nvPicPr>
                <p:cNvPr id="17" name="Rukopis 16">
                  <a:extLst>
                    <a:ext uri="{FF2B5EF4-FFF2-40B4-BE49-F238E27FC236}">
                      <a16:creationId xmlns:a16="http://schemas.microsoft.com/office/drawing/2014/main" id="{1F38F6DF-B1F4-8D88-5982-4F934FA0C38D}"/>
                    </a:ext>
                  </a:extLst>
                </p:cNvPr>
                <p:cNvPicPr/>
                <p:nvPr/>
              </p:nvPicPr>
              <p:blipFill>
                <a:blip r:embed="rId13"/>
                <a:stretch>
                  <a:fillRect/>
                </a:stretch>
              </p:blipFill>
              <p:spPr>
                <a:xfrm>
                  <a:off x="8060154" y="2904594"/>
                  <a:ext cx="356040" cy="747720"/>
                </a:xfrm>
                <a:prstGeom prst="rect">
                  <a:avLst/>
                </a:prstGeom>
              </p:spPr>
            </p:pic>
          </mc:Fallback>
        </mc:AlternateContent>
      </p:grpSp>
      <p:sp>
        <p:nvSpPr>
          <p:cNvPr id="19" name="TextovéPole 18">
            <a:extLst>
              <a:ext uri="{FF2B5EF4-FFF2-40B4-BE49-F238E27FC236}">
                <a16:creationId xmlns:a16="http://schemas.microsoft.com/office/drawing/2014/main" id="{20EE230A-DC3A-8629-7DAF-34A6605DCB1C}"/>
              </a:ext>
            </a:extLst>
          </p:cNvPr>
          <p:cNvSpPr txBox="1"/>
          <p:nvPr/>
        </p:nvSpPr>
        <p:spPr>
          <a:xfrm>
            <a:off x="7543800" y="5245768"/>
            <a:ext cx="1834733" cy="369332"/>
          </a:xfrm>
          <a:prstGeom prst="rect">
            <a:avLst/>
          </a:prstGeom>
          <a:noFill/>
        </p:spPr>
        <p:txBody>
          <a:bodyPr wrap="none" rtlCol="0">
            <a:spAutoFit/>
          </a:bodyPr>
          <a:lstStyle/>
          <a:p>
            <a:r>
              <a:rPr lang="cs-CZ" dirty="0"/>
              <a:t>Rodiny pečujícího</a:t>
            </a:r>
          </a:p>
        </p:txBody>
      </p:sp>
      <mc:AlternateContent xmlns:mc="http://schemas.openxmlformats.org/markup-compatibility/2006" xmlns:p14="http://schemas.microsoft.com/office/powerpoint/2010/main">
        <mc:Choice Requires="p14">
          <p:contentPart p14:bwMode="auto" r:id="rId14">
            <p14:nvContentPartPr>
              <p14:cNvPr id="20" name="Rukopis 19">
                <a:extLst>
                  <a:ext uri="{FF2B5EF4-FFF2-40B4-BE49-F238E27FC236}">
                    <a16:creationId xmlns:a16="http://schemas.microsoft.com/office/drawing/2014/main" id="{95493F94-82A9-5B20-3A81-EA02298FF4FC}"/>
                  </a:ext>
                </a:extLst>
              </p14:cNvPr>
              <p14:cNvContentPartPr/>
              <p14:nvPr/>
            </p14:nvContentPartPr>
            <p14:xfrm>
              <a:off x="5781714" y="4369794"/>
              <a:ext cx="1852560" cy="757080"/>
            </p14:xfrm>
          </p:contentPart>
        </mc:Choice>
        <mc:Fallback xmlns="">
          <p:pic>
            <p:nvPicPr>
              <p:cNvPr id="20" name="Rukopis 19">
                <a:extLst>
                  <a:ext uri="{FF2B5EF4-FFF2-40B4-BE49-F238E27FC236}">
                    <a16:creationId xmlns:a16="http://schemas.microsoft.com/office/drawing/2014/main" id="{95493F94-82A9-5B20-3A81-EA02298FF4FC}"/>
                  </a:ext>
                </a:extLst>
              </p:cNvPr>
              <p:cNvPicPr/>
              <p:nvPr/>
            </p:nvPicPr>
            <p:blipFill>
              <a:blip r:embed="rId15"/>
              <a:stretch>
                <a:fillRect/>
              </a:stretch>
            </p:blipFill>
            <p:spPr>
              <a:xfrm>
                <a:off x="5773074" y="4361154"/>
                <a:ext cx="1870200" cy="774720"/>
              </a:xfrm>
              <a:prstGeom prst="rect">
                <a:avLst/>
              </a:prstGeom>
            </p:spPr>
          </p:pic>
        </mc:Fallback>
      </mc:AlternateContent>
      <p:sp>
        <p:nvSpPr>
          <p:cNvPr id="21" name="TextovéPole 20">
            <a:extLst>
              <a:ext uri="{FF2B5EF4-FFF2-40B4-BE49-F238E27FC236}">
                <a16:creationId xmlns:a16="http://schemas.microsoft.com/office/drawing/2014/main" id="{94035D50-8D9C-BB36-D347-F7190904D1C4}"/>
              </a:ext>
            </a:extLst>
          </p:cNvPr>
          <p:cNvSpPr txBox="1"/>
          <p:nvPr/>
        </p:nvSpPr>
        <p:spPr>
          <a:xfrm>
            <a:off x="1179095" y="2957514"/>
            <a:ext cx="2508315" cy="369332"/>
          </a:xfrm>
          <a:prstGeom prst="rect">
            <a:avLst/>
          </a:prstGeom>
          <a:noFill/>
        </p:spPr>
        <p:txBody>
          <a:bodyPr wrap="none" rtlCol="0">
            <a:spAutoFit/>
          </a:bodyPr>
          <a:lstStyle/>
          <a:p>
            <a:r>
              <a:rPr lang="cs-CZ" dirty="0"/>
              <a:t>Potenciál sociálního pole</a:t>
            </a:r>
          </a:p>
        </p:txBody>
      </p:sp>
      <mc:AlternateContent xmlns:mc="http://schemas.openxmlformats.org/markup-compatibility/2006" xmlns:p14="http://schemas.microsoft.com/office/powerpoint/2010/main">
        <mc:Choice Requires="p14">
          <p:contentPart p14:bwMode="auto" r:id="rId16">
            <p14:nvContentPartPr>
              <p14:cNvPr id="22" name="Rukopis 21">
                <a:extLst>
                  <a:ext uri="{FF2B5EF4-FFF2-40B4-BE49-F238E27FC236}">
                    <a16:creationId xmlns:a16="http://schemas.microsoft.com/office/drawing/2014/main" id="{42DA2782-7403-D1C7-F1BD-5D392F343720}"/>
                  </a:ext>
                </a:extLst>
              </p14:cNvPr>
              <p14:cNvContentPartPr/>
              <p14:nvPr/>
            </p14:nvContentPartPr>
            <p14:xfrm>
              <a:off x="3486714" y="3470874"/>
              <a:ext cx="1133280" cy="482400"/>
            </p14:xfrm>
          </p:contentPart>
        </mc:Choice>
        <mc:Fallback xmlns="">
          <p:pic>
            <p:nvPicPr>
              <p:cNvPr id="22" name="Rukopis 21">
                <a:extLst>
                  <a:ext uri="{FF2B5EF4-FFF2-40B4-BE49-F238E27FC236}">
                    <a16:creationId xmlns:a16="http://schemas.microsoft.com/office/drawing/2014/main" id="{42DA2782-7403-D1C7-F1BD-5D392F343720}"/>
                  </a:ext>
                </a:extLst>
              </p:cNvPr>
              <p:cNvPicPr/>
              <p:nvPr/>
            </p:nvPicPr>
            <p:blipFill>
              <a:blip r:embed="rId17"/>
              <a:stretch>
                <a:fillRect/>
              </a:stretch>
            </p:blipFill>
            <p:spPr>
              <a:xfrm>
                <a:off x="3477714" y="3462234"/>
                <a:ext cx="1150920" cy="500040"/>
              </a:xfrm>
              <a:prstGeom prst="rect">
                <a:avLst/>
              </a:prstGeom>
            </p:spPr>
          </p:pic>
        </mc:Fallback>
      </mc:AlternateContent>
      <p:sp>
        <p:nvSpPr>
          <p:cNvPr id="23" name="TextovéPole 22">
            <a:extLst>
              <a:ext uri="{FF2B5EF4-FFF2-40B4-BE49-F238E27FC236}">
                <a16:creationId xmlns:a16="http://schemas.microsoft.com/office/drawing/2014/main" id="{82751FFC-146C-060B-C545-C2C2C8932685}"/>
              </a:ext>
            </a:extLst>
          </p:cNvPr>
          <p:cNvSpPr txBox="1"/>
          <p:nvPr/>
        </p:nvSpPr>
        <p:spPr>
          <a:xfrm>
            <a:off x="9537505" y="5005137"/>
            <a:ext cx="2547492" cy="369332"/>
          </a:xfrm>
          <a:prstGeom prst="rect">
            <a:avLst/>
          </a:prstGeom>
          <a:noFill/>
        </p:spPr>
        <p:txBody>
          <a:bodyPr wrap="none" rtlCol="0">
            <a:spAutoFit/>
          </a:bodyPr>
          <a:lstStyle/>
          <a:p>
            <a:r>
              <a:rPr lang="cs-CZ" dirty="0"/>
              <a:t>Co to udělá s domácností</a:t>
            </a:r>
          </a:p>
        </p:txBody>
      </p:sp>
      <p:sp>
        <p:nvSpPr>
          <p:cNvPr id="24" name="TextovéPole 23">
            <a:extLst>
              <a:ext uri="{FF2B5EF4-FFF2-40B4-BE49-F238E27FC236}">
                <a16:creationId xmlns:a16="http://schemas.microsoft.com/office/drawing/2014/main" id="{75BF14BC-E03F-310F-972C-E991FA21C1C9}"/>
              </a:ext>
            </a:extLst>
          </p:cNvPr>
          <p:cNvSpPr txBox="1"/>
          <p:nvPr/>
        </p:nvSpPr>
        <p:spPr>
          <a:xfrm>
            <a:off x="7712242" y="5769875"/>
            <a:ext cx="4692760" cy="923330"/>
          </a:xfrm>
          <a:prstGeom prst="rect">
            <a:avLst/>
          </a:prstGeom>
          <a:noFill/>
        </p:spPr>
        <p:txBody>
          <a:bodyPr wrap="none" rtlCol="0">
            <a:spAutoFit/>
          </a:bodyPr>
          <a:lstStyle/>
          <a:p>
            <a:r>
              <a:rPr lang="cs-CZ" dirty="0"/>
              <a:t>Zkusili to?, dopady:</a:t>
            </a:r>
          </a:p>
          <a:p>
            <a:r>
              <a:rPr lang="cs-CZ" dirty="0"/>
              <a:t>Finance, partnerství, rodičovství,</a:t>
            </a:r>
          </a:p>
          <a:p>
            <a:r>
              <a:rPr lang="cs-CZ" dirty="0"/>
              <a:t>Dětství, sociální </a:t>
            </a:r>
            <a:r>
              <a:rPr lang="cs-CZ" dirty="0" err="1"/>
              <a:t>život,bezpečí</a:t>
            </a:r>
            <a:r>
              <a:rPr lang="cs-CZ" dirty="0"/>
              <a:t>, psychická pohoda</a:t>
            </a:r>
          </a:p>
        </p:txBody>
      </p:sp>
      <p:sp>
        <p:nvSpPr>
          <p:cNvPr id="25" name="TextovéPole 24">
            <a:extLst>
              <a:ext uri="{FF2B5EF4-FFF2-40B4-BE49-F238E27FC236}">
                <a16:creationId xmlns:a16="http://schemas.microsoft.com/office/drawing/2014/main" id="{F379818F-F61E-5C68-AA57-87D5A3DD3E32}"/>
              </a:ext>
            </a:extLst>
          </p:cNvPr>
          <p:cNvSpPr txBox="1"/>
          <p:nvPr/>
        </p:nvSpPr>
        <p:spPr>
          <a:xfrm>
            <a:off x="5185611" y="5859380"/>
            <a:ext cx="1421992" cy="369332"/>
          </a:xfrm>
          <a:prstGeom prst="rect">
            <a:avLst/>
          </a:prstGeom>
          <a:noFill/>
        </p:spPr>
        <p:txBody>
          <a:bodyPr wrap="none" rtlCol="0">
            <a:spAutoFit/>
          </a:bodyPr>
          <a:lstStyle/>
          <a:p>
            <a:r>
              <a:rPr lang="cs-CZ" dirty="0"/>
              <a:t>Děti a dětství</a:t>
            </a:r>
          </a:p>
        </p:txBody>
      </p:sp>
      <p:sp>
        <p:nvSpPr>
          <p:cNvPr id="26" name="TextovéPole 25">
            <a:extLst>
              <a:ext uri="{FF2B5EF4-FFF2-40B4-BE49-F238E27FC236}">
                <a16:creationId xmlns:a16="http://schemas.microsoft.com/office/drawing/2014/main" id="{203C9E24-C294-A87B-7F6D-C35A61FF7F87}"/>
              </a:ext>
            </a:extLst>
          </p:cNvPr>
          <p:cNvSpPr txBox="1"/>
          <p:nvPr/>
        </p:nvSpPr>
        <p:spPr>
          <a:xfrm>
            <a:off x="4979141" y="5150544"/>
            <a:ext cx="2119491" cy="369332"/>
          </a:xfrm>
          <a:prstGeom prst="rect">
            <a:avLst/>
          </a:prstGeom>
          <a:noFill/>
        </p:spPr>
        <p:txBody>
          <a:bodyPr wrap="none" rtlCol="0">
            <a:spAutoFit/>
          </a:bodyPr>
          <a:lstStyle/>
          <a:p>
            <a:r>
              <a:rPr lang="cs-CZ" dirty="0"/>
              <a:t>Partnerství tady teď</a:t>
            </a:r>
          </a:p>
        </p:txBody>
      </p:sp>
      <mc:AlternateContent xmlns:mc="http://schemas.openxmlformats.org/markup-compatibility/2006" xmlns:p14="http://schemas.microsoft.com/office/powerpoint/2010/main">
        <mc:Choice Requires="p14">
          <p:contentPart p14:bwMode="auto" r:id="rId18">
            <p14:nvContentPartPr>
              <p14:cNvPr id="27" name="Rukopis 26">
                <a:extLst>
                  <a:ext uri="{FF2B5EF4-FFF2-40B4-BE49-F238E27FC236}">
                    <a16:creationId xmlns:a16="http://schemas.microsoft.com/office/drawing/2014/main" id="{8C2FE4A0-78C9-ED83-BAC6-E5F2F2A74BDB}"/>
                  </a:ext>
                </a:extLst>
              </p14:cNvPr>
              <p14:cNvContentPartPr/>
              <p14:nvPr/>
            </p14:nvContentPartPr>
            <p14:xfrm>
              <a:off x="9271914" y="5233434"/>
              <a:ext cx="266040" cy="85320"/>
            </p14:xfrm>
          </p:contentPart>
        </mc:Choice>
        <mc:Fallback xmlns="">
          <p:pic>
            <p:nvPicPr>
              <p:cNvPr id="27" name="Rukopis 26">
                <a:extLst>
                  <a:ext uri="{FF2B5EF4-FFF2-40B4-BE49-F238E27FC236}">
                    <a16:creationId xmlns:a16="http://schemas.microsoft.com/office/drawing/2014/main" id="{8C2FE4A0-78C9-ED83-BAC6-E5F2F2A74BDB}"/>
                  </a:ext>
                </a:extLst>
              </p:cNvPr>
              <p:cNvPicPr/>
              <p:nvPr/>
            </p:nvPicPr>
            <p:blipFill>
              <a:blip r:embed="rId19"/>
              <a:stretch>
                <a:fillRect/>
              </a:stretch>
            </p:blipFill>
            <p:spPr>
              <a:xfrm>
                <a:off x="9262914" y="5224794"/>
                <a:ext cx="28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Rukopis 27">
                <a:extLst>
                  <a:ext uri="{FF2B5EF4-FFF2-40B4-BE49-F238E27FC236}">
                    <a16:creationId xmlns:a16="http://schemas.microsoft.com/office/drawing/2014/main" id="{E721E827-3A30-E076-7595-3E03025DB1A9}"/>
                  </a:ext>
                </a:extLst>
              </p14:cNvPr>
              <p14:cNvContentPartPr/>
              <p14:nvPr/>
            </p14:nvContentPartPr>
            <p14:xfrm>
              <a:off x="9298554" y="5653914"/>
              <a:ext cx="411480" cy="270000"/>
            </p14:xfrm>
          </p:contentPart>
        </mc:Choice>
        <mc:Fallback xmlns="">
          <p:pic>
            <p:nvPicPr>
              <p:cNvPr id="28" name="Rukopis 27">
                <a:extLst>
                  <a:ext uri="{FF2B5EF4-FFF2-40B4-BE49-F238E27FC236}">
                    <a16:creationId xmlns:a16="http://schemas.microsoft.com/office/drawing/2014/main" id="{E721E827-3A30-E076-7595-3E03025DB1A9}"/>
                  </a:ext>
                </a:extLst>
              </p:cNvPr>
              <p:cNvPicPr/>
              <p:nvPr/>
            </p:nvPicPr>
            <p:blipFill>
              <a:blip r:embed="rId21"/>
              <a:stretch>
                <a:fillRect/>
              </a:stretch>
            </p:blipFill>
            <p:spPr>
              <a:xfrm>
                <a:off x="9289914" y="5645274"/>
                <a:ext cx="429120" cy="287640"/>
              </a:xfrm>
              <a:prstGeom prst="rect">
                <a:avLst/>
              </a:prstGeom>
            </p:spPr>
          </p:pic>
        </mc:Fallback>
      </mc:AlternateContent>
      <p:grpSp>
        <p:nvGrpSpPr>
          <p:cNvPr id="31" name="Skupina 30">
            <a:extLst>
              <a:ext uri="{FF2B5EF4-FFF2-40B4-BE49-F238E27FC236}">
                <a16:creationId xmlns:a16="http://schemas.microsoft.com/office/drawing/2014/main" id="{E9EE98F8-18DB-E7EF-BEB9-646A7DD26770}"/>
              </a:ext>
            </a:extLst>
          </p:cNvPr>
          <p:cNvGrpSpPr/>
          <p:nvPr/>
        </p:nvGrpSpPr>
        <p:grpSpPr>
          <a:xfrm>
            <a:off x="6630594" y="5359434"/>
            <a:ext cx="997560" cy="822960"/>
            <a:chOff x="6630594" y="5359434"/>
            <a:chExt cx="997560" cy="822960"/>
          </a:xfrm>
        </p:grpSpPr>
        <mc:AlternateContent xmlns:mc="http://schemas.openxmlformats.org/markup-compatibility/2006" xmlns:p14="http://schemas.microsoft.com/office/powerpoint/2010/main">
          <mc:Choice Requires="p14">
            <p:contentPart p14:bwMode="auto" r:id="rId22">
              <p14:nvContentPartPr>
                <p14:cNvPr id="29" name="Rukopis 28">
                  <a:extLst>
                    <a:ext uri="{FF2B5EF4-FFF2-40B4-BE49-F238E27FC236}">
                      <a16:creationId xmlns:a16="http://schemas.microsoft.com/office/drawing/2014/main" id="{B9CC0C6E-C080-4EE6-B902-87249A79E821}"/>
                    </a:ext>
                  </a:extLst>
                </p14:cNvPr>
                <p14:cNvContentPartPr/>
                <p14:nvPr/>
              </p14:nvContentPartPr>
              <p14:xfrm>
                <a:off x="6630594" y="5513514"/>
                <a:ext cx="997560" cy="668880"/>
              </p14:xfrm>
            </p:contentPart>
          </mc:Choice>
          <mc:Fallback xmlns="">
            <p:pic>
              <p:nvPicPr>
                <p:cNvPr id="29" name="Rukopis 28">
                  <a:extLst>
                    <a:ext uri="{FF2B5EF4-FFF2-40B4-BE49-F238E27FC236}">
                      <a16:creationId xmlns:a16="http://schemas.microsoft.com/office/drawing/2014/main" id="{B9CC0C6E-C080-4EE6-B902-87249A79E821}"/>
                    </a:ext>
                  </a:extLst>
                </p:cNvPr>
                <p:cNvPicPr/>
                <p:nvPr/>
              </p:nvPicPr>
              <p:blipFill>
                <a:blip r:embed="rId23"/>
                <a:stretch>
                  <a:fillRect/>
                </a:stretch>
              </p:blipFill>
              <p:spPr>
                <a:xfrm>
                  <a:off x="6621594" y="5504514"/>
                  <a:ext cx="10152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Rukopis 29">
                  <a:extLst>
                    <a:ext uri="{FF2B5EF4-FFF2-40B4-BE49-F238E27FC236}">
                      <a16:creationId xmlns:a16="http://schemas.microsoft.com/office/drawing/2014/main" id="{053A9F92-ACE1-662F-7B28-D37BE54E3C0A}"/>
                    </a:ext>
                  </a:extLst>
                </p14:cNvPr>
                <p14:cNvContentPartPr/>
                <p14:nvPr/>
              </p14:nvContentPartPr>
              <p14:xfrm>
                <a:off x="6932994" y="5359434"/>
                <a:ext cx="626040" cy="142200"/>
              </p14:xfrm>
            </p:contentPart>
          </mc:Choice>
          <mc:Fallback xmlns="">
            <p:pic>
              <p:nvPicPr>
                <p:cNvPr id="30" name="Rukopis 29">
                  <a:extLst>
                    <a:ext uri="{FF2B5EF4-FFF2-40B4-BE49-F238E27FC236}">
                      <a16:creationId xmlns:a16="http://schemas.microsoft.com/office/drawing/2014/main" id="{053A9F92-ACE1-662F-7B28-D37BE54E3C0A}"/>
                    </a:ext>
                  </a:extLst>
                </p:cNvPr>
                <p:cNvPicPr/>
                <p:nvPr/>
              </p:nvPicPr>
              <p:blipFill>
                <a:blip r:embed="rId25"/>
                <a:stretch>
                  <a:fillRect/>
                </a:stretch>
              </p:blipFill>
              <p:spPr>
                <a:xfrm>
                  <a:off x="6924354" y="5350434"/>
                  <a:ext cx="64368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2" name="Rukopis 31">
                <a:extLst>
                  <a:ext uri="{FF2B5EF4-FFF2-40B4-BE49-F238E27FC236}">
                    <a16:creationId xmlns:a16="http://schemas.microsoft.com/office/drawing/2014/main" id="{C87F5294-A941-6A83-565A-83581BEC3F62}"/>
                  </a:ext>
                </a:extLst>
              </p14:cNvPr>
              <p14:cNvContentPartPr/>
              <p14:nvPr/>
            </p14:nvContentPartPr>
            <p14:xfrm>
              <a:off x="6259794" y="6443754"/>
              <a:ext cx="360" cy="360"/>
            </p14:xfrm>
          </p:contentPart>
        </mc:Choice>
        <mc:Fallback xmlns="">
          <p:pic>
            <p:nvPicPr>
              <p:cNvPr id="32" name="Rukopis 31">
                <a:extLst>
                  <a:ext uri="{FF2B5EF4-FFF2-40B4-BE49-F238E27FC236}">
                    <a16:creationId xmlns:a16="http://schemas.microsoft.com/office/drawing/2014/main" id="{C87F5294-A941-6A83-565A-83581BEC3F62}"/>
                  </a:ext>
                </a:extLst>
              </p:cNvPr>
              <p:cNvPicPr/>
              <p:nvPr/>
            </p:nvPicPr>
            <p:blipFill>
              <a:blip r:embed="rId27"/>
              <a:stretch>
                <a:fillRect/>
              </a:stretch>
            </p:blipFill>
            <p:spPr>
              <a:xfrm>
                <a:off x="6250794" y="6435114"/>
                <a:ext cx="18000" cy="18000"/>
              </a:xfrm>
              <a:prstGeom prst="rect">
                <a:avLst/>
              </a:prstGeom>
            </p:spPr>
          </p:pic>
        </mc:Fallback>
      </mc:AlternateContent>
      <p:sp>
        <p:nvSpPr>
          <p:cNvPr id="34" name="TextovéPole 33">
            <a:extLst>
              <a:ext uri="{FF2B5EF4-FFF2-40B4-BE49-F238E27FC236}">
                <a16:creationId xmlns:a16="http://schemas.microsoft.com/office/drawing/2014/main" id="{4E91CB04-C608-F0C8-32DD-F1351528590A}"/>
              </a:ext>
            </a:extLst>
          </p:cNvPr>
          <p:cNvSpPr txBox="1"/>
          <p:nvPr/>
        </p:nvSpPr>
        <p:spPr>
          <a:xfrm>
            <a:off x="2929964" y="1981663"/>
            <a:ext cx="2895986" cy="369332"/>
          </a:xfrm>
          <a:prstGeom prst="rect">
            <a:avLst/>
          </a:prstGeom>
          <a:noFill/>
        </p:spPr>
        <p:txBody>
          <a:bodyPr wrap="none" rtlCol="0">
            <a:spAutoFit/>
          </a:bodyPr>
          <a:lstStyle/>
          <a:p>
            <a:r>
              <a:rPr lang="cs-CZ" dirty="0"/>
              <a:t>Kde bydlí – je možná změna?</a:t>
            </a:r>
          </a:p>
        </p:txBody>
      </p:sp>
      <p:sp>
        <p:nvSpPr>
          <p:cNvPr id="35" name="TextovéPole 34">
            <a:extLst>
              <a:ext uri="{FF2B5EF4-FFF2-40B4-BE49-F238E27FC236}">
                <a16:creationId xmlns:a16="http://schemas.microsoft.com/office/drawing/2014/main" id="{B2A4C01D-D1D5-E3B4-1E9B-3CC85F3D98F9}"/>
              </a:ext>
            </a:extLst>
          </p:cNvPr>
          <p:cNvSpPr txBox="1"/>
          <p:nvPr/>
        </p:nvSpPr>
        <p:spPr>
          <a:xfrm>
            <a:off x="2033337" y="4369794"/>
            <a:ext cx="641522" cy="369332"/>
          </a:xfrm>
          <a:prstGeom prst="rect">
            <a:avLst/>
          </a:prstGeom>
          <a:noFill/>
        </p:spPr>
        <p:txBody>
          <a:bodyPr wrap="none" rtlCol="0">
            <a:spAutoFit/>
          </a:bodyPr>
          <a:lstStyle/>
          <a:p>
            <a:r>
              <a:rPr lang="cs-CZ" dirty="0"/>
              <a:t>obec</a:t>
            </a:r>
          </a:p>
        </p:txBody>
      </p:sp>
      <p:sp>
        <p:nvSpPr>
          <p:cNvPr id="36" name="TextovéPole 35">
            <a:extLst>
              <a:ext uri="{FF2B5EF4-FFF2-40B4-BE49-F238E27FC236}">
                <a16:creationId xmlns:a16="http://schemas.microsoft.com/office/drawing/2014/main" id="{9847FD05-6D48-83F0-BAFF-EC9A130943C7}"/>
              </a:ext>
            </a:extLst>
          </p:cNvPr>
          <p:cNvSpPr txBox="1"/>
          <p:nvPr/>
        </p:nvSpPr>
        <p:spPr>
          <a:xfrm>
            <a:off x="275032" y="2444154"/>
            <a:ext cx="2158220" cy="369332"/>
          </a:xfrm>
          <a:prstGeom prst="rect">
            <a:avLst/>
          </a:prstGeom>
          <a:noFill/>
        </p:spPr>
        <p:txBody>
          <a:bodyPr wrap="none" rtlCol="0">
            <a:spAutoFit/>
          </a:bodyPr>
          <a:lstStyle/>
          <a:p>
            <a:r>
              <a:rPr lang="cs-CZ" dirty="0"/>
              <a:t>Svépomocná skupina</a:t>
            </a:r>
          </a:p>
        </p:txBody>
      </p:sp>
      <mc:AlternateContent xmlns:mc="http://schemas.openxmlformats.org/markup-compatibility/2006" xmlns:p14="http://schemas.microsoft.com/office/powerpoint/2010/main">
        <mc:Choice Requires="p14">
          <p:contentPart p14:bwMode="auto" r:id="rId28">
            <p14:nvContentPartPr>
              <p14:cNvPr id="37" name="Rukopis 36">
                <a:extLst>
                  <a:ext uri="{FF2B5EF4-FFF2-40B4-BE49-F238E27FC236}">
                    <a16:creationId xmlns:a16="http://schemas.microsoft.com/office/drawing/2014/main" id="{7BCD06DB-B522-C04F-F5DC-77A75C2E736A}"/>
                  </a:ext>
                </a:extLst>
              </p14:cNvPr>
              <p14:cNvContentPartPr/>
              <p14:nvPr/>
            </p14:nvContentPartPr>
            <p14:xfrm>
              <a:off x="3443874" y="2457834"/>
              <a:ext cx="152280" cy="518040"/>
            </p14:xfrm>
          </p:contentPart>
        </mc:Choice>
        <mc:Fallback xmlns="">
          <p:pic>
            <p:nvPicPr>
              <p:cNvPr id="37" name="Rukopis 36">
                <a:extLst>
                  <a:ext uri="{FF2B5EF4-FFF2-40B4-BE49-F238E27FC236}">
                    <a16:creationId xmlns:a16="http://schemas.microsoft.com/office/drawing/2014/main" id="{7BCD06DB-B522-C04F-F5DC-77A75C2E736A}"/>
                  </a:ext>
                </a:extLst>
              </p:cNvPr>
              <p:cNvPicPr/>
              <p:nvPr/>
            </p:nvPicPr>
            <p:blipFill>
              <a:blip r:embed="rId29"/>
              <a:stretch>
                <a:fillRect/>
              </a:stretch>
            </p:blipFill>
            <p:spPr>
              <a:xfrm>
                <a:off x="3434874" y="2448834"/>
                <a:ext cx="16992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Rukopis 37">
                <a:extLst>
                  <a:ext uri="{FF2B5EF4-FFF2-40B4-BE49-F238E27FC236}">
                    <a16:creationId xmlns:a16="http://schemas.microsoft.com/office/drawing/2014/main" id="{738A77C2-26E7-E5D2-2B35-50BCC1179A8E}"/>
                  </a:ext>
                </a:extLst>
              </p14:cNvPr>
              <p14:cNvContentPartPr/>
              <p14:nvPr/>
            </p14:nvContentPartPr>
            <p14:xfrm>
              <a:off x="2646474" y="3556194"/>
              <a:ext cx="302760" cy="911160"/>
            </p14:xfrm>
          </p:contentPart>
        </mc:Choice>
        <mc:Fallback xmlns="">
          <p:pic>
            <p:nvPicPr>
              <p:cNvPr id="38" name="Rukopis 37">
                <a:extLst>
                  <a:ext uri="{FF2B5EF4-FFF2-40B4-BE49-F238E27FC236}">
                    <a16:creationId xmlns:a16="http://schemas.microsoft.com/office/drawing/2014/main" id="{738A77C2-26E7-E5D2-2B35-50BCC1179A8E}"/>
                  </a:ext>
                </a:extLst>
              </p:cNvPr>
              <p:cNvPicPr/>
              <p:nvPr/>
            </p:nvPicPr>
            <p:blipFill>
              <a:blip r:embed="rId31"/>
              <a:stretch>
                <a:fillRect/>
              </a:stretch>
            </p:blipFill>
            <p:spPr>
              <a:xfrm>
                <a:off x="2637834" y="3547554"/>
                <a:ext cx="32040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Rukopis 38">
                <a:extLst>
                  <a:ext uri="{FF2B5EF4-FFF2-40B4-BE49-F238E27FC236}">
                    <a16:creationId xmlns:a16="http://schemas.microsoft.com/office/drawing/2014/main" id="{FC6D332E-B00C-C3B5-1C44-2F727DE40766}"/>
                  </a:ext>
                </a:extLst>
              </p14:cNvPr>
              <p14:cNvContentPartPr/>
              <p14:nvPr/>
            </p14:nvContentPartPr>
            <p14:xfrm>
              <a:off x="1630554" y="2824674"/>
              <a:ext cx="144360" cy="191520"/>
            </p14:xfrm>
          </p:contentPart>
        </mc:Choice>
        <mc:Fallback xmlns="">
          <p:pic>
            <p:nvPicPr>
              <p:cNvPr id="39" name="Rukopis 38">
                <a:extLst>
                  <a:ext uri="{FF2B5EF4-FFF2-40B4-BE49-F238E27FC236}">
                    <a16:creationId xmlns:a16="http://schemas.microsoft.com/office/drawing/2014/main" id="{FC6D332E-B00C-C3B5-1C44-2F727DE40766}"/>
                  </a:ext>
                </a:extLst>
              </p:cNvPr>
              <p:cNvPicPr/>
              <p:nvPr/>
            </p:nvPicPr>
            <p:blipFill>
              <a:blip r:embed="rId33"/>
              <a:stretch>
                <a:fillRect/>
              </a:stretch>
            </p:blipFill>
            <p:spPr>
              <a:xfrm>
                <a:off x="1621914" y="2815674"/>
                <a:ext cx="162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Rukopis 39">
                <a:extLst>
                  <a:ext uri="{FF2B5EF4-FFF2-40B4-BE49-F238E27FC236}">
                    <a16:creationId xmlns:a16="http://schemas.microsoft.com/office/drawing/2014/main" id="{5569312F-B7E0-A1CE-885F-99FB3EEAE40F}"/>
                  </a:ext>
                </a:extLst>
              </p14:cNvPr>
              <p14:cNvContentPartPr/>
              <p14:nvPr/>
            </p14:nvContentPartPr>
            <p14:xfrm>
              <a:off x="1247514" y="5636634"/>
              <a:ext cx="360" cy="360"/>
            </p14:xfrm>
          </p:contentPart>
        </mc:Choice>
        <mc:Fallback xmlns="">
          <p:pic>
            <p:nvPicPr>
              <p:cNvPr id="40" name="Rukopis 39">
                <a:extLst>
                  <a:ext uri="{FF2B5EF4-FFF2-40B4-BE49-F238E27FC236}">
                    <a16:creationId xmlns:a16="http://schemas.microsoft.com/office/drawing/2014/main" id="{5569312F-B7E0-A1CE-885F-99FB3EEAE40F}"/>
                  </a:ext>
                </a:extLst>
              </p:cNvPr>
              <p:cNvPicPr/>
              <p:nvPr/>
            </p:nvPicPr>
            <p:blipFill>
              <a:blip r:embed="rId27"/>
              <a:stretch>
                <a:fillRect/>
              </a:stretch>
            </p:blipFill>
            <p:spPr>
              <a:xfrm>
                <a:off x="1238874" y="5627634"/>
                <a:ext cx="18000" cy="18000"/>
              </a:xfrm>
              <a:prstGeom prst="rect">
                <a:avLst/>
              </a:prstGeom>
            </p:spPr>
          </p:pic>
        </mc:Fallback>
      </mc:AlternateContent>
      <p:sp>
        <p:nvSpPr>
          <p:cNvPr id="41" name="TextovéPole 40">
            <a:extLst>
              <a:ext uri="{FF2B5EF4-FFF2-40B4-BE49-F238E27FC236}">
                <a16:creationId xmlns:a16="http://schemas.microsoft.com/office/drawing/2014/main" id="{5DEA0722-E25B-FBC8-B7B0-3F8CE277AD7E}"/>
              </a:ext>
            </a:extLst>
          </p:cNvPr>
          <p:cNvSpPr txBox="1"/>
          <p:nvPr/>
        </p:nvSpPr>
        <p:spPr>
          <a:xfrm>
            <a:off x="554167" y="4000462"/>
            <a:ext cx="1184876" cy="369332"/>
          </a:xfrm>
          <a:prstGeom prst="rect">
            <a:avLst/>
          </a:prstGeom>
          <a:noFill/>
        </p:spPr>
        <p:txBody>
          <a:bodyPr wrap="none" rtlCol="0">
            <a:spAutoFit/>
          </a:bodyPr>
          <a:lstStyle/>
          <a:p>
            <a:r>
              <a:rPr lang="cs-CZ" dirty="0"/>
              <a:t>organizace</a:t>
            </a:r>
          </a:p>
        </p:txBody>
      </p:sp>
      <p:grpSp>
        <p:nvGrpSpPr>
          <p:cNvPr id="44" name="Skupina 43">
            <a:extLst>
              <a:ext uri="{FF2B5EF4-FFF2-40B4-BE49-F238E27FC236}">
                <a16:creationId xmlns:a16="http://schemas.microsoft.com/office/drawing/2014/main" id="{9D3AD30A-A0C9-E259-083F-16804FA9CE48}"/>
              </a:ext>
            </a:extLst>
          </p:cNvPr>
          <p:cNvGrpSpPr/>
          <p:nvPr/>
        </p:nvGrpSpPr>
        <p:grpSpPr>
          <a:xfrm>
            <a:off x="1494114" y="3464185"/>
            <a:ext cx="488520" cy="538560"/>
            <a:chOff x="1494114" y="3464185"/>
            <a:chExt cx="488520" cy="538560"/>
          </a:xfrm>
        </p:grpSpPr>
        <mc:AlternateContent xmlns:mc="http://schemas.openxmlformats.org/markup-compatibility/2006" xmlns:p14="http://schemas.microsoft.com/office/powerpoint/2010/main">
          <mc:Choice Requires="p14">
            <p:contentPart p14:bwMode="auto" r:id="rId35">
              <p14:nvContentPartPr>
                <p14:cNvPr id="42" name="Rukopis 41">
                  <a:extLst>
                    <a:ext uri="{FF2B5EF4-FFF2-40B4-BE49-F238E27FC236}">
                      <a16:creationId xmlns:a16="http://schemas.microsoft.com/office/drawing/2014/main" id="{539E4E70-49A4-D57F-2A5C-4C6D38AB0041}"/>
                    </a:ext>
                  </a:extLst>
                </p14:cNvPr>
                <p14:cNvContentPartPr/>
                <p14:nvPr/>
              </p14:nvContentPartPr>
              <p14:xfrm>
                <a:off x="1982274" y="3464185"/>
                <a:ext cx="360" cy="360"/>
              </p14:xfrm>
            </p:contentPart>
          </mc:Choice>
          <mc:Fallback xmlns="">
            <p:pic>
              <p:nvPicPr>
                <p:cNvPr id="42" name="Rukopis 41">
                  <a:extLst>
                    <a:ext uri="{FF2B5EF4-FFF2-40B4-BE49-F238E27FC236}">
                      <a16:creationId xmlns:a16="http://schemas.microsoft.com/office/drawing/2014/main" id="{539E4E70-49A4-D57F-2A5C-4C6D38AB0041}"/>
                    </a:ext>
                  </a:extLst>
                </p:cNvPr>
                <p:cNvPicPr/>
                <p:nvPr/>
              </p:nvPicPr>
              <p:blipFill>
                <a:blip r:embed="rId27"/>
                <a:stretch>
                  <a:fillRect/>
                </a:stretch>
              </p:blipFill>
              <p:spPr>
                <a:xfrm>
                  <a:off x="1973634" y="345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Rukopis 42">
                  <a:extLst>
                    <a:ext uri="{FF2B5EF4-FFF2-40B4-BE49-F238E27FC236}">
                      <a16:creationId xmlns:a16="http://schemas.microsoft.com/office/drawing/2014/main" id="{5CE151F1-B8CD-5FF8-5B1E-D7FBC7DE36DF}"/>
                    </a:ext>
                  </a:extLst>
                </p14:cNvPr>
                <p14:cNvContentPartPr/>
                <p14:nvPr/>
              </p14:nvContentPartPr>
              <p14:xfrm>
                <a:off x="1494114" y="3464185"/>
                <a:ext cx="488520" cy="538560"/>
              </p14:xfrm>
            </p:contentPart>
          </mc:Choice>
          <mc:Fallback xmlns="">
            <p:pic>
              <p:nvPicPr>
                <p:cNvPr id="43" name="Rukopis 42">
                  <a:extLst>
                    <a:ext uri="{FF2B5EF4-FFF2-40B4-BE49-F238E27FC236}">
                      <a16:creationId xmlns:a16="http://schemas.microsoft.com/office/drawing/2014/main" id="{5CE151F1-B8CD-5FF8-5B1E-D7FBC7DE36DF}"/>
                    </a:ext>
                  </a:extLst>
                </p:cNvPr>
                <p:cNvPicPr/>
                <p:nvPr/>
              </p:nvPicPr>
              <p:blipFill>
                <a:blip r:embed="rId37"/>
                <a:stretch>
                  <a:fillRect/>
                </a:stretch>
              </p:blipFill>
              <p:spPr>
                <a:xfrm>
                  <a:off x="1485474" y="3455545"/>
                  <a:ext cx="506160" cy="556200"/>
                </a:xfrm>
                <a:prstGeom prst="rect">
                  <a:avLst/>
                </a:prstGeom>
              </p:spPr>
            </p:pic>
          </mc:Fallback>
        </mc:AlternateContent>
      </p:grpSp>
    </p:spTree>
    <p:extLst>
      <p:ext uri="{BB962C8B-B14F-4D97-AF65-F5344CB8AC3E}">
        <p14:creationId xmlns:p14="http://schemas.microsoft.com/office/powerpoint/2010/main" val="2318537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 vs. Podpora – systémový přístup</a:t>
            </a:r>
          </a:p>
        </p:txBody>
      </p:sp>
      <p:sp>
        <p:nvSpPr>
          <p:cNvPr id="3" name="Zástupný symbol pro obsah 2"/>
          <p:cNvSpPr>
            <a:spLocks noGrp="1"/>
          </p:cNvSpPr>
          <p:nvPr>
            <p:ph sz="quarter" idx="1"/>
          </p:nvPr>
        </p:nvSpPr>
        <p:spPr/>
        <p:txBody>
          <a:bodyPr/>
          <a:lstStyle/>
          <a:p>
            <a:pPr marL="0" lvl="0" indent="0" fontAlgn="base">
              <a:lnSpc>
                <a:spcPct val="100000"/>
              </a:lnSpc>
              <a:spcBef>
                <a:spcPct val="0"/>
              </a:spcBef>
              <a:spcAft>
                <a:spcPct val="0"/>
              </a:spcAft>
              <a:buClrTx/>
              <a:buSzTx/>
              <a:buNone/>
            </a:pPr>
            <a:r>
              <a:rPr lang="cs-CZ" altLang="cs-CZ" b="1" i="1" dirty="0">
                <a:solidFill>
                  <a:schemeClr val="tx1"/>
                </a:solidFill>
                <a:latin typeface="Times New Roman" pitchFamily="18" charset="0"/>
                <a:ea typeface="Calibri" pitchFamily="34" charset="0"/>
                <a:cs typeface="Times New Roman" pitchFamily="18" charset="0"/>
              </a:rPr>
              <a:t>Naše kazuistiky</a:t>
            </a:r>
            <a:endParaRPr lang="cs-CZ" dirty="0"/>
          </a:p>
        </p:txBody>
      </p:sp>
      <p:graphicFrame>
        <p:nvGraphicFramePr>
          <p:cNvPr id="4" name="Tabulka 3"/>
          <p:cNvGraphicFramePr>
            <a:graphicFrameLocks noGrp="1"/>
          </p:cNvGraphicFramePr>
          <p:nvPr/>
        </p:nvGraphicFramePr>
        <p:xfrm>
          <a:off x="1015317" y="2779295"/>
          <a:ext cx="9945451" cy="3249253"/>
        </p:xfrm>
        <a:graphic>
          <a:graphicData uri="http://schemas.openxmlformats.org/drawingml/2006/table">
            <a:tbl>
              <a:tblPr firstRow="1" firstCol="1" bandRow="1">
                <a:tableStyleId>{5C22544A-7EE6-4342-B048-85BDC9FD1C3A}</a:tableStyleId>
              </a:tblPr>
              <a:tblGrid>
                <a:gridCol w="3314419">
                  <a:extLst>
                    <a:ext uri="{9D8B030D-6E8A-4147-A177-3AD203B41FA5}">
                      <a16:colId xmlns:a16="http://schemas.microsoft.com/office/drawing/2014/main" val="20000"/>
                    </a:ext>
                  </a:extLst>
                </a:gridCol>
                <a:gridCol w="3315516">
                  <a:extLst>
                    <a:ext uri="{9D8B030D-6E8A-4147-A177-3AD203B41FA5}">
                      <a16:colId xmlns:a16="http://schemas.microsoft.com/office/drawing/2014/main" val="20001"/>
                    </a:ext>
                  </a:extLst>
                </a:gridCol>
                <a:gridCol w="3315516">
                  <a:extLst>
                    <a:ext uri="{9D8B030D-6E8A-4147-A177-3AD203B41FA5}">
                      <a16:colId xmlns:a16="http://schemas.microsoft.com/office/drawing/2014/main" val="20002"/>
                    </a:ext>
                  </a:extLst>
                </a:gridCol>
              </a:tblGrid>
              <a:tr h="1319995">
                <a:tc>
                  <a:txBody>
                    <a:bodyPr/>
                    <a:lstStyle/>
                    <a:p>
                      <a:pPr algn="l">
                        <a:lnSpc>
                          <a:spcPct val="107000"/>
                        </a:lnSpc>
                        <a:spcAft>
                          <a:spcPts val="0"/>
                        </a:spcAft>
                      </a:pPr>
                      <a:r>
                        <a:rPr lang="cs-CZ" sz="2000" dirty="0">
                          <a:effectLst/>
                        </a:rPr>
                        <a:t>Klientova situace z hlediska času</a:t>
                      </a:r>
                      <a:endParaRPr lang="cs-CZ" sz="20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a:effectLst/>
                        </a:rPr>
                        <a:t>Zaměření na problém</a:t>
                      </a:r>
                      <a:endParaRPr lang="cs-CZ" sz="200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dirty="0">
                          <a:effectLst/>
                        </a:rPr>
                        <a:t>Zaměření na řešení</a:t>
                      </a:r>
                      <a:endParaRPr lang="cs-CZ" sz="2000" dirty="0">
                        <a:effectLst/>
                        <a:latin typeface="Calibri"/>
                        <a:ea typeface="Calibri"/>
                        <a:cs typeface="Times New Roman"/>
                      </a:endParaRPr>
                    </a:p>
                  </a:txBody>
                  <a:tcPr marL="68598" marR="68598" marT="0" marB="0"/>
                </a:tc>
                <a:extLst>
                  <a:ext uri="{0D108BD9-81ED-4DB2-BD59-A6C34878D82A}">
                    <a16:rowId xmlns:a16="http://schemas.microsoft.com/office/drawing/2014/main" val="10000"/>
                  </a:ext>
                </a:extLst>
              </a:tr>
              <a:tr h="643086">
                <a:tc>
                  <a:txBody>
                    <a:bodyPr/>
                    <a:lstStyle/>
                    <a:p>
                      <a:pPr algn="l">
                        <a:lnSpc>
                          <a:spcPct val="107000"/>
                        </a:lnSpc>
                        <a:spcAft>
                          <a:spcPts val="0"/>
                        </a:spcAft>
                      </a:pPr>
                      <a:r>
                        <a:rPr lang="cs-CZ" sz="2000" dirty="0">
                          <a:effectLst/>
                        </a:rPr>
                        <a:t>Minulost</a:t>
                      </a:r>
                      <a:endParaRPr lang="cs-CZ" sz="20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a:effectLst/>
                        </a:rPr>
                        <a:t>Minulá selhání</a:t>
                      </a:r>
                      <a:endParaRPr lang="cs-CZ" sz="200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a:effectLst/>
                        </a:rPr>
                        <a:t>Minulé úspěchy</a:t>
                      </a:r>
                      <a:endParaRPr lang="cs-CZ" sz="2000">
                        <a:effectLst/>
                        <a:latin typeface="Calibri"/>
                        <a:ea typeface="Calibri"/>
                        <a:cs typeface="Times New Roman"/>
                      </a:endParaRPr>
                    </a:p>
                  </a:txBody>
                  <a:tcPr marL="68598" marR="68598" marT="0" marB="0"/>
                </a:tc>
                <a:extLst>
                  <a:ext uri="{0D108BD9-81ED-4DB2-BD59-A6C34878D82A}">
                    <a16:rowId xmlns:a16="http://schemas.microsoft.com/office/drawing/2014/main" val="10001"/>
                  </a:ext>
                </a:extLst>
              </a:tr>
              <a:tr h="643086">
                <a:tc>
                  <a:txBody>
                    <a:bodyPr/>
                    <a:lstStyle/>
                    <a:p>
                      <a:pPr algn="l">
                        <a:lnSpc>
                          <a:spcPct val="107000"/>
                        </a:lnSpc>
                        <a:spcAft>
                          <a:spcPts val="0"/>
                        </a:spcAft>
                      </a:pPr>
                      <a:r>
                        <a:rPr lang="cs-CZ" sz="2000" dirty="0">
                          <a:effectLst/>
                        </a:rPr>
                        <a:t>Současnost</a:t>
                      </a:r>
                      <a:endParaRPr lang="cs-CZ" sz="20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a:effectLst/>
                        </a:rPr>
                        <a:t>Přítomné nedostatky</a:t>
                      </a:r>
                      <a:endParaRPr lang="cs-CZ" sz="200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a:effectLst/>
                        </a:rPr>
                        <a:t>Přítomné zdroje</a:t>
                      </a:r>
                      <a:endParaRPr lang="cs-CZ" sz="2000">
                        <a:effectLst/>
                        <a:latin typeface="Calibri"/>
                        <a:ea typeface="Calibri"/>
                        <a:cs typeface="Times New Roman"/>
                      </a:endParaRPr>
                    </a:p>
                  </a:txBody>
                  <a:tcPr marL="68598" marR="68598" marT="0" marB="0"/>
                </a:tc>
                <a:extLst>
                  <a:ext uri="{0D108BD9-81ED-4DB2-BD59-A6C34878D82A}">
                    <a16:rowId xmlns:a16="http://schemas.microsoft.com/office/drawing/2014/main" val="10002"/>
                  </a:ext>
                </a:extLst>
              </a:tr>
              <a:tr h="643086">
                <a:tc>
                  <a:txBody>
                    <a:bodyPr/>
                    <a:lstStyle/>
                    <a:p>
                      <a:pPr algn="l">
                        <a:lnSpc>
                          <a:spcPct val="107000"/>
                        </a:lnSpc>
                        <a:spcAft>
                          <a:spcPts val="0"/>
                        </a:spcAft>
                      </a:pPr>
                      <a:r>
                        <a:rPr lang="cs-CZ" sz="2000" dirty="0">
                          <a:effectLst/>
                        </a:rPr>
                        <a:t>Budoucnost</a:t>
                      </a:r>
                      <a:endParaRPr lang="cs-CZ" sz="2000" dirty="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a:effectLst/>
                        </a:rPr>
                        <a:t>Budoucí omezení</a:t>
                      </a:r>
                      <a:endParaRPr lang="cs-CZ" sz="2000">
                        <a:effectLst/>
                        <a:latin typeface="Calibri"/>
                        <a:ea typeface="Calibri"/>
                        <a:cs typeface="Times New Roman"/>
                      </a:endParaRPr>
                    </a:p>
                  </a:txBody>
                  <a:tcPr marL="68598" marR="68598" marT="0" marB="0"/>
                </a:tc>
                <a:tc>
                  <a:txBody>
                    <a:bodyPr/>
                    <a:lstStyle/>
                    <a:p>
                      <a:pPr algn="l">
                        <a:lnSpc>
                          <a:spcPct val="107000"/>
                        </a:lnSpc>
                        <a:spcAft>
                          <a:spcPts val="0"/>
                        </a:spcAft>
                      </a:pPr>
                      <a:r>
                        <a:rPr lang="cs-CZ" sz="2000" dirty="0">
                          <a:effectLst/>
                        </a:rPr>
                        <a:t>Budoucí možnosti</a:t>
                      </a:r>
                      <a:endParaRPr lang="cs-CZ" sz="2000" dirty="0">
                        <a:effectLst/>
                        <a:latin typeface="Calibri"/>
                        <a:ea typeface="Calibri"/>
                        <a:cs typeface="Times New Roman"/>
                      </a:endParaRPr>
                    </a:p>
                  </a:txBody>
                  <a:tcPr marL="68598" marR="6859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4010606"/>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3FBD1-C068-9B37-7E5D-D632120D7F84}"/>
              </a:ext>
            </a:extLst>
          </p:cNvPr>
          <p:cNvSpPr>
            <a:spLocks noGrp="1"/>
          </p:cNvSpPr>
          <p:nvPr>
            <p:ph type="title"/>
          </p:nvPr>
        </p:nvSpPr>
        <p:spPr/>
        <p:txBody>
          <a:bodyPr/>
          <a:lstStyle/>
          <a:p>
            <a:r>
              <a:rPr lang="cs-CZ" dirty="0"/>
              <a:t>Pečující potenciál, potenciál změny?</a:t>
            </a:r>
          </a:p>
        </p:txBody>
      </p:sp>
      <p:sp>
        <p:nvSpPr>
          <p:cNvPr id="4" name="TextovéPole 3">
            <a:extLst>
              <a:ext uri="{FF2B5EF4-FFF2-40B4-BE49-F238E27FC236}">
                <a16:creationId xmlns:a16="http://schemas.microsoft.com/office/drawing/2014/main" id="{2726CF52-95C2-9313-02FC-93A7DF4F16E1}"/>
              </a:ext>
            </a:extLst>
          </p:cNvPr>
          <p:cNvSpPr txBox="1"/>
          <p:nvPr/>
        </p:nvSpPr>
        <p:spPr>
          <a:xfrm>
            <a:off x="4619501" y="3816628"/>
            <a:ext cx="1745673" cy="646331"/>
          </a:xfrm>
          <a:prstGeom prst="rect">
            <a:avLst/>
          </a:prstGeom>
          <a:noFill/>
        </p:spPr>
        <p:txBody>
          <a:bodyPr wrap="square" rtlCol="0">
            <a:spAutoFit/>
          </a:bodyPr>
          <a:lstStyle/>
          <a:p>
            <a:r>
              <a:rPr lang="cs-CZ" dirty="0"/>
              <a:t>Pečující potenciál rodiny</a:t>
            </a:r>
          </a:p>
        </p:txBody>
      </p:sp>
      <p:sp>
        <p:nvSpPr>
          <p:cNvPr id="5" name="TextovéPole 4">
            <a:extLst>
              <a:ext uri="{FF2B5EF4-FFF2-40B4-BE49-F238E27FC236}">
                <a16:creationId xmlns:a16="http://schemas.microsoft.com/office/drawing/2014/main" id="{CA60558E-32FC-A683-386E-B6AC91140BC2}"/>
              </a:ext>
            </a:extLst>
          </p:cNvPr>
          <p:cNvSpPr txBox="1"/>
          <p:nvPr/>
        </p:nvSpPr>
        <p:spPr>
          <a:xfrm>
            <a:off x="7712242" y="2538663"/>
            <a:ext cx="1693990" cy="369332"/>
          </a:xfrm>
          <a:prstGeom prst="rect">
            <a:avLst/>
          </a:prstGeom>
          <a:noFill/>
        </p:spPr>
        <p:txBody>
          <a:bodyPr wrap="none" rtlCol="0">
            <a:spAutoFit/>
          </a:bodyPr>
          <a:lstStyle/>
          <a:p>
            <a:r>
              <a:rPr lang="cs-CZ" dirty="0"/>
              <a:t>Potenciál rodiny</a:t>
            </a:r>
          </a:p>
        </p:txBody>
      </p:sp>
      <p:sp>
        <p:nvSpPr>
          <p:cNvPr id="6" name="TextovéPole 5">
            <a:extLst>
              <a:ext uri="{FF2B5EF4-FFF2-40B4-BE49-F238E27FC236}">
                <a16:creationId xmlns:a16="http://schemas.microsoft.com/office/drawing/2014/main" id="{ABD21DD3-ABEC-099A-E35E-0EDE73FCD7DD}"/>
              </a:ext>
            </a:extLst>
          </p:cNvPr>
          <p:cNvSpPr txBox="1"/>
          <p:nvPr/>
        </p:nvSpPr>
        <p:spPr>
          <a:xfrm>
            <a:off x="8386011" y="2033337"/>
            <a:ext cx="1187441" cy="369332"/>
          </a:xfrm>
          <a:prstGeom prst="rect">
            <a:avLst/>
          </a:prstGeom>
          <a:noFill/>
        </p:spPr>
        <p:txBody>
          <a:bodyPr wrap="none" rtlCol="0">
            <a:spAutoFit/>
          </a:bodyPr>
          <a:lstStyle/>
          <a:p>
            <a:r>
              <a:rPr lang="cs-CZ" dirty="0"/>
              <a:t>sourozenci</a:t>
            </a:r>
          </a:p>
        </p:txBody>
      </p:sp>
      <p:sp>
        <p:nvSpPr>
          <p:cNvPr id="7" name="TextovéPole 6">
            <a:extLst>
              <a:ext uri="{FF2B5EF4-FFF2-40B4-BE49-F238E27FC236}">
                <a16:creationId xmlns:a16="http://schemas.microsoft.com/office/drawing/2014/main" id="{0E8E61D2-B233-9DFE-6994-8B12514D285D}"/>
              </a:ext>
            </a:extLst>
          </p:cNvPr>
          <p:cNvSpPr txBox="1"/>
          <p:nvPr/>
        </p:nvSpPr>
        <p:spPr>
          <a:xfrm>
            <a:off x="9950116" y="3188368"/>
            <a:ext cx="2153346" cy="369332"/>
          </a:xfrm>
          <a:prstGeom prst="rect">
            <a:avLst/>
          </a:prstGeom>
          <a:noFill/>
        </p:spPr>
        <p:txBody>
          <a:bodyPr wrap="none" rtlCol="0">
            <a:spAutoFit/>
          </a:bodyPr>
          <a:lstStyle/>
          <a:p>
            <a:r>
              <a:rPr lang="cs-CZ" dirty="0"/>
              <a:t>Vztahové pole rodičů</a:t>
            </a:r>
          </a:p>
        </p:txBody>
      </p:sp>
      <p:sp>
        <p:nvSpPr>
          <p:cNvPr id="8" name="TextovéPole 7">
            <a:extLst>
              <a:ext uri="{FF2B5EF4-FFF2-40B4-BE49-F238E27FC236}">
                <a16:creationId xmlns:a16="http://schemas.microsoft.com/office/drawing/2014/main" id="{A645BA9A-3946-7475-C06E-F613C1A986B0}"/>
              </a:ext>
            </a:extLst>
          </p:cNvPr>
          <p:cNvSpPr txBox="1"/>
          <p:nvPr/>
        </p:nvSpPr>
        <p:spPr>
          <a:xfrm>
            <a:off x="8686800" y="4042611"/>
            <a:ext cx="2056012" cy="369332"/>
          </a:xfrm>
          <a:prstGeom prst="rect">
            <a:avLst/>
          </a:prstGeom>
          <a:noFill/>
        </p:spPr>
        <p:txBody>
          <a:bodyPr wrap="none" rtlCol="0">
            <a:spAutoFit/>
          </a:bodyPr>
          <a:lstStyle/>
          <a:p>
            <a:r>
              <a:rPr lang="cs-CZ" dirty="0"/>
              <a:t>Kde mohou pečovat</a:t>
            </a:r>
          </a:p>
        </p:txBody>
      </p:sp>
      <p:sp>
        <p:nvSpPr>
          <p:cNvPr id="9" name="TextovéPole 8">
            <a:extLst>
              <a:ext uri="{FF2B5EF4-FFF2-40B4-BE49-F238E27FC236}">
                <a16:creationId xmlns:a16="http://schemas.microsoft.com/office/drawing/2014/main" id="{02F67533-492D-227E-F873-6F3E0F8C4009}"/>
              </a:ext>
            </a:extLst>
          </p:cNvPr>
          <p:cNvSpPr txBox="1"/>
          <p:nvPr/>
        </p:nvSpPr>
        <p:spPr>
          <a:xfrm>
            <a:off x="7098632" y="3557700"/>
            <a:ext cx="2438873" cy="369332"/>
          </a:xfrm>
          <a:prstGeom prst="rect">
            <a:avLst/>
          </a:prstGeom>
          <a:noFill/>
        </p:spPr>
        <p:txBody>
          <a:bodyPr wrap="none" rtlCol="0">
            <a:spAutoFit/>
          </a:bodyPr>
          <a:lstStyle/>
          <a:p>
            <a:r>
              <a:rPr lang="cs-CZ" dirty="0"/>
              <a:t>Kdo a kdy může pečovat</a:t>
            </a:r>
          </a:p>
        </p:txBody>
      </p:sp>
      <p:grpSp>
        <p:nvGrpSpPr>
          <p:cNvPr id="12" name="Skupina 11">
            <a:extLst>
              <a:ext uri="{FF2B5EF4-FFF2-40B4-BE49-F238E27FC236}">
                <a16:creationId xmlns:a16="http://schemas.microsoft.com/office/drawing/2014/main" id="{2B20BB4D-C8D2-8A14-5E63-BF1EDC34C3B6}"/>
              </a:ext>
            </a:extLst>
          </p:cNvPr>
          <p:cNvGrpSpPr/>
          <p:nvPr/>
        </p:nvGrpSpPr>
        <p:grpSpPr>
          <a:xfrm>
            <a:off x="5968554" y="2773914"/>
            <a:ext cx="1747440" cy="1000080"/>
            <a:chOff x="5968554" y="2773914"/>
            <a:chExt cx="1747440" cy="1000080"/>
          </a:xfrm>
        </p:grpSpPr>
        <mc:AlternateContent xmlns:mc="http://schemas.openxmlformats.org/markup-compatibility/2006" xmlns:p14="http://schemas.microsoft.com/office/powerpoint/2010/main">
          <mc:Choice Requires="p14">
            <p:contentPart p14:bwMode="auto" r:id="rId2">
              <p14:nvContentPartPr>
                <p14:cNvPr id="10" name="Rukopis 9">
                  <a:extLst>
                    <a:ext uri="{FF2B5EF4-FFF2-40B4-BE49-F238E27FC236}">
                      <a16:creationId xmlns:a16="http://schemas.microsoft.com/office/drawing/2014/main" id="{B6A42BE1-B739-B6D1-0E4E-D24DB804530A}"/>
                    </a:ext>
                  </a:extLst>
                </p14:cNvPr>
                <p14:cNvContentPartPr/>
                <p14:nvPr/>
              </p14:nvContentPartPr>
              <p14:xfrm>
                <a:off x="5968554" y="3773634"/>
                <a:ext cx="360" cy="360"/>
              </p14:xfrm>
            </p:contentPart>
          </mc:Choice>
          <mc:Fallback xmlns="">
            <p:pic>
              <p:nvPicPr>
                <p:cNvPr id="10" name="Rukopis 9">
                  <a:extLst>
                    <a:ext uri="{FF2B5EF4-FFF2-40B4-BE49-F238E27FC236}">
                      <a16:creationId xmlns:a16="http://schemas.microsoft.com/office/drawing/2014/main" id="{B6A42BE1-B739-B6D1-0E4E-D24DB804530A}"/>
                    </a:ext>
                  </a:extLst>
                </p:cNvPr>
                <p:cNvPicPr/>
                <p:nvPr/>
              </p:nvPicPr>
              <p:blipFill>
                <a:blip r:embed="rId3"/>
                <a:stretch>
                  <a:fillRect/>
                </a:stretch>
              </p:blipFill>
              <p:spPr>
                <a:xfrm>
                  <a:off x="5959914" y="3764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Rukopis 10">
                  <a:extLst>
                    <a:ext uri="{FF2B5EF4-FFF2-40B4-BE49-F238E27FC236}">
                      <a16:creationId xmlns:a16="http://schemas.microsoft.com/office/drawing/2014/main" id="{04038DF5-9174-1E67-3714-0B1A0C3969F3}"/>
                    </a:ext>
                  </a:extLst>
                </p14:cNvPr>
                <p14:cNvContentPartPr/>
                <p14:nvPr/>
              </p14:nvContentPartPr>
              <p14:xfrm>
                <a:off x="5968554" y="2773914"/>
                <a:ext cx="1747440" cy="1000080"/>
              </p14:xfrm>
            </p:contentPart>
          </mc:Choice>
          <mc:Fallback xmlns="">
            <p:pic>
              <p:nvPicPr>
                <p:cNvPr id="11" name="Rukopis 10">
                  <a:extLst>
                    <a:ext uri="{FF2B5EF4-FFF2-40B4-BE49-F238E27FC236}">
                      <a16:creationId xmlns:a16="http://schemas.microsoft.com/office/drawing/2014/main" id="{04038DF5-9174-1E67-3714-0B1A0C3969F3}"/>
                    </a:ext>
                  </a:extLst>
                </p:cNvPr>
                <p:cNvPicPr/>
                <p:nvPr/>
              </p:nvPicPr>
              <p:blipFill>
                <a:blip r:embed="rId5"/>
                <a:stretch>
                  <a:fillRect/>
                </a:stretch>
              </p:blipFill>
              <p:spPr>
                <a:xfrm>
                  <a:off x="5959914" y="2764914"/>
                  <a:ext cx="1765080" cy="10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Rukopis 12">
                <a:extLst>
                  <a:ext uri="{FF2B5EF4-FFF2-40B4-BE49-F238E27FC236}">
                    <a16:creationId xmlns:a16="http://schemas.microsoft.com/office/drawing/2014/main" id="{44EA937B-40B9-0E28-460B-EC491F599417}"/>
                  </a:ext>
                </a:extLst>
              </p14:cNvPr>
              <p14:cNvContentPartPr/>
              <p14:nvPr/>
            </p14:nvContentPartPr>
            <p14:xfrm>
              <a:off x="8790954" y="2355234"/>
              <a:ext cx="16200" cy="229680"/>
            </p14:xfrm>
          </p:contentPart>
        </mc:Choice>
        <mc:Fallback xmlns="">
          <p:pic>
            <p:nvPicPr>
              <p:cNvPr id="13" name="Rukopis 12">
                <a:extLst>
                  <a:ext uri="{FF2B5EF4-FFF2-40B4-BE49-F238E27FC236}">
                    <a16:creationId xmlns:a16="http://schemas.microsoft.com/office/drawing/2014/main" id="{44EA937B-40B9-0E28-460B-EC491F599417}"/>
                  </a:ext>
                </a:extLst>
              </p:cNvPr>
              <p:cNvPicPr/>
              <p:nvPr/>
            </p:nvPicPr>
            <p:blipFill>
              <a:blip r:embed="rId7"/>
              <a:stretch>
                <a:fillRect/>
              </a:stretch>
            </p:blipFill>
            <p:spPr>
              <a:xfrm>
                <a:off x="8781954" y="2346594"/>
                <a:ext cx="33840" cy="247320"/>
              </a:xfrm>
              <a:prstGeom prst="rect">
                <a:avLst/>
              </a:prstGeom>
            </p:spPr>
          </p:pic>
        </mc:Fallback>
      </mc:AlternateContent>
      <p:grpSp>
        <p:nvGrpSpPr>
          <p:cNvPr id="18" name="Skupina 17">
            <a:extLst>
              <a:ext uri="{FF2B5EF4-FFF2-40B4-BE49-F238E27FC236}">
                <a16:creationId xmlns:a16="http://schemas.microsoft.com/office/drawing/2014/main" id="{416A4249-54DF-CF00-3DAD-12082F3CD79E}"/>
              </a:ext>
            </a:extLst>
          </p:cNvPr>
          <p:cNvGrpSpPr/>
          <p:nvPr/>
        </p:nvGrpSpPr>
        <p:grpSpPr>
          <a:xfrm>
            <a:off x="8069154" y="2913234"/>
            <a:ext cx="2015640" cy="1195920"/>
            <a:chOff x="8069154" y="2913234"/>
            <a:chExt cx="2015640" cy="1195920"/>
          </a:xfrm>
        </p:grpSpPr>
        <mc:AlternateContent xmlns:mc="http://schemas.openxmlformats.org/markup-compatibility/2006" xmlns:p14="http://schemas.microsoft.com/office/powerpoint/2010/main">
          <mc:Choice Requires="p14">
            <p:contentPart p14:bwMode="auto" r:id="rId8">
              <p14:nvContentPartPr>
                <p14:cNvPr id="14" name="Rukopis 13">
                  <a:extLst>
                    <a:ext uri="{FF2B5EF4-FFF2-40B4-BE49-F238E27FC236}">
                      <a16:creationId xmlns:a16="http://schemas.microsoft.com/office/drawing/2014/main" id="{8086CDA2-5FBC-ACBC-6720-5A2BA6C98D7D}"/>
                    </a:ext>
                  </a:extLst>
                </p14:cNvPr>
                <p14:cNvContentPartPr/>
                <p14:nvPr/>
              </p14:nvContentPartPr>
              <p14:xfrm>
                <a:off x="9306474" y="2916114"/>
                <a:ext cx="778320" cy="513360"/>
              </p14:xfrm>
            </p:contentPart>
          </mc:Choice>
          <mc:Fallback xmlns="">
            <p:pic>
              <p:nvPicPr>
                <p:cNvPr id="14" name="Rukopis 13">
                  <a:extLst>
                    <a:ext uri="{FF2B5EF4-FFF2-40B4-BE49-F238E27FC236}">
                      <a16:creationId xmlns:a16="http://schemas.microsoft.com/office/drawing/2014/main" id="{8086CDA2-5FBC-ACBC-6720-5A2BA6C98D7D}"/>
                    </a:ext>
                  </a:extLst>
                </p:cNvPr>
                <p:cNvPicPr/>
                <p:nvPr/>
              </p:nvPicPr>
              <p:blipFill>
                <a:blip r:embed="rId9"/>
                <a:stretch>
                  <a:fillRect/>
                </a:stretch>
              </p:blipFill>
              <p:spPr>
                <a:xfrm>
                  <a:off x="9297834" y="2907474"/>
                  <a:ext cx="79596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Rukopis 14">
                  <a:extLst>
                    <a:ext uri="{FF2B5EF4-FFF2-40B4-BE49-F238E27FC236}">
                      <a16:creationId xmlns:a16="http://schemas.microsoft.com/office/drawing/2014/main" id="{4C28C433-5952-3195-9678-456A754D3C3A}"/>
                    </a:ext>
                  </a:extLst>
                </p14:cNvPr>
                <p14:cNvContentPartPr/>
                <p14:nvPr/>
              </p14:nvContentPartPr>
              <p14:xfrm>
                <a:off x="9054114" y="2957514"/>
                <a:ext cx="960840" cy="1151640"/>
              </p14:xfrm>
            </p:contentPart>
          </mc:Choice>
          <mc:Fallback xmlns="">
            <p:pic>
              <p:nvPicPr>
                <p:cNvPr id="15" name="Rukopis 14">
                  <a:extLst>
                    <a:ext uri="{FF2B5EF4-FFF2-40B4-BE49-F238E27FC236}">
                      <a16:creationId xmlns:a16="http://schemas.microsoft.com/office/drawing/2014/main" id="{4C28C433-5952-3195-9678-456A754D3C3A}"/>
                    </a:ext>
                  </a:extLst>
                </p:cNvPr>
                <p:cNvPicPr/>
                <p:nvPr/>
              </p:nvPicPr>
              <p:blipFill>
                <a:blip r:embed="rId11"/>
                <a:stretch>
                  <a:fillRect/>
                </a:stretch>
              </p:blipFill>
              <p:spPr>
                <a:xfrm>
                  <a:off x="9045474" y="2948874"/>
                  <a:ext cx="97848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Rukopis 16">
                  <a:extLst>
                    <a:ext uri="{FF2B5EF4-FFF2-40B4-BE49-F238E27FC236}">
                      <a16:creationId xmlns:a16="http://schemas.microsoft.com/office/drawing/2014/main" id="{1F38F6DF-B1F4-8D88-5982-4F934FA0C38D}"/>
                    </a:ext>
                  </a:extLst>
                </p14:cNvPr>
                <p14:cNvContentPartPr/>
                <p14:nvPr/>
              </p14:nvContentPartPr>
              <p14:xfrm>
                <a:off x="8069154" y="2913234"/>
                <a:ext cx="338400" cy="730080"/>
              </p14:xfrm>
            </p:contentPart>
          </mc:Choice>
          <mc:Fallback xmlns="">
            <p:pic>
              <p:nvPicPr>
                <p:cNvPr id="17" name="Rukopis 16">
                  <a:extLst>
                    <a:ext uri="{FF2B5EF4-FFF2-40B4-BE49-F238E27FC236}">
                      <a16:creationId xmlns:a16="http://schemas.microsoft.com/office/drawing/2014/main" id="{1F38F6DF-B1F4-8D88-5982-4F934FA0C38D}"/>
                    </a:ext>
                  </a:extLst>
                </p:cNvPr>
                <p:cNvPicPr/>
                <p:nvPr/>
              </p:nvPicPr>
              <p:blipFill>
                <a:blip r:embed="rId13"/>
                <a:stretch>
                  <a:fillRect/>
                </a:stretch>
              </p:blipFill>
              <p:spPr>
                <a:xfrm>
                  <a:off x="8060154" y="2904594"/>
                  <a:ext cx="356040" cy="747720"/>
                </a:xfrm>
                <a:prstGeom prst="rect">
                  <a:avLst/>
                </a:prstGeom>
              </p:spPr>
            </p:pic>
          </mc:Fallback>
        </mc:AlternateContent>
      </p:grpSp>
      <p:sp>
        <p:nvSpPr>
          <p:cNvPr id="19" name="TextovéPole 18">
            <a:extLst>
              <a:ext uri="{FF2B5EF4-FFF2-40B4-BE49-F238E27FC236}">
                <a16:creationId xmlns:a16="http://schemas.microsoft.com/office/drawing/2014/main" id="{20EE230A-DC3A-8629-7DAF-34A6605DCB1C}"/>
              </a:ext>
            </a:extLst>
          </p:cNvPr>
          <p:cNvSpPr txBox="1"/>
          <p:nvPr/>
        </p:nvSpPr>
        <p:spPr>
          <a:xfrm>
            <a:off x="7543800" y="5245768"/>
            <a:ext cx="1834733" cy="369332"/>
          </a:xfrm>
          <a:prstGeom prst="rect">
            <a:avLst/>
          </a:prstGeom>
          <a:noFill/>
        </p:spPr>
        <p:txBody>
          <a:bodyPr wrap="none" rtlCol="0">
            <a:spAutoFit/>
          </a:bodyPr>
          <a:lstStyle/>
          <a:p>
            <a:r>
              <a:rPr lang="cs-CZ" dirty="0"/>
              <a:t>Rodiny pečujícího</a:t>
            </a:r>
          </a:p>
        </p:txBody>
      </p:sp>
      <mc:AlternateContent xmlns:mc="http://schemas.openxmlformats.org/markup-compatibility/2006" xmlns:p14="http://schemas.microsoft.com/office/powerpoint/2010/main">
        <mc:Choice Requires="p14">
          <p:contentPart p14:bwMode="auto" r:id="rId14">
            <p14:nvContentPartPr>
              <p14:cNvPr id="20" name="Rukopis 19">
                <a:extLst>
                  <a:ext uri="{FF2B5EF4-FFF2-40B4-BE49-F238E27FC236}">
                    <a16:creationId xmlns:a16="http://schemas.microsoft.com/office/drawing/2014/main" id="{95493F94-82A9-5B20-3A81-EA02298FF4FC}"/>
                  </a:ext>
                </a:extLst>
              </p14:cNvPr>
              <p14:cNvContentPartPr/>
              <p14:nvPr/>
            </p14:nvContentPartPr>
            <p14:xfrm>
              <a:off x="5781714" y="4369794"/>
              <a:ext cx="1852560" cy="757080"/>
            </p14:xfrm>
          </p:contentPart>
        </mc:Choice>
        <mc:Fallback xmlns="">
          <p:pic>
            <p:nvPicPr>
              <p:cNvPr id="20" name="Rukopis 19">
                <a:extLst>
                  <a:ext uri="{FF2B5EF4-FFF2-40B4-BE49-F238E27FC236}">
                    <a16:creationId xmlns:a16="http://schemas.microsoft.com/office/drawing/2014/main" id="{95493F94-82A9-5B20-3A81-EA02298FF4FC}"/>
                  </a:ext>
                </a:extLst>
              </p:cNvPr>
              <p:cNvPicPr/>
              <p:nvPr/>
            </p:nvPicPr>
            <p:blipFill>
              <a:blip r:embed="rId15"/>
              <a:stretch>
                <a:fillRect/>
              </a:stretch>
            </p:blipFill>
            <p:spPr>
              <a:xfrm>
                <a:off x="5773074" y="4361154"/>
                <a:ext cx="1870200" cy="774720"/>
              </a:xfrm>
              <a:prstGeom prst="rect">
                <a:avLst/>
              </a:prstGeom>
            </p:spPr>
          </p:pic>
        </mc:Fallback>
      </mc:AlternateContent>
      <p:sp>
        <p:nvSpPr>
          <p:cNvPr id="21" name="TextovéPole 20">
            <a:extLst>
              <a:ext uri="{FF2B5EF4-FFF2-40B4-BE49-F238E27FC236}">
                <a16:creationId xmlns:a16="http://schemas.microsoft.com/office/drawing/2014/main" id="{94035D50-8D9C-BB36-D347-F7190904D1C4}"/>
              </a:ext>
            </a:extLst>
          </p:cNvPr>
          <p:cNvSpPr txBox="1"/>
          <p:nvPr/>
        </p:nvSpPr>
        <p:spPr>
          <a:xfrm>
            <a:off x="1179095" y="2957514"/>
            <a:ext cx="2508315" cy="369332"/>
          </a:xfrm>
          <a:prstGeom prst="rect">
            <a:avLst/>
          </a:prstGeom>
          <a:noFill/>
        </p:spPr>
        <p:txBody>
          <a:bodyPr wrap="none" rtlCol="0">
            <a:spAutoFit/>
          </a:bodyPr>
          <a:lstStyle/>
          <a:p>
            <a:r>
              <a:rPr lang="cs-CZ" dirty="0"/>
              <a:t>Potenciál sociálního pole</a:t>
            </a:r>
          </a:p>
        </p:txBody>
      </p:sp>
      <mc:AlternateContent xmlns:mc="http://schemas.openxmlformats.org/markup-compatibility/2006" xmlns:p14="http://schemas.microsoft.com/office/powerpoint/2010/main">
        <mc:Choice Requires="p14">
          <p:contentPart p14:bwMode="auto" r:id="rId16">
            <p14:nvContentPartPr>
              <p14:cNvPr id="22" name="Rukopis 21">
                <a:extLst>
                  <a:ext uri="{FF2B5EF4-FFF2-40B4-BE49-F238E27FC236}">
                    <a16:creationId xmlns:a16="http://schemas.microsoft.com/office/drawing/2014/main" id="{42DA2782-7403-D1C7-F1BD-5D392F343720}"/>
                  </a:ext>
                </a:extLst>
              </p14:cNvPr>
              <p14:cNvContentPartPr/>
              <p14:nvPr/>
            </p14:nvContentPartPr>
            <p14:xfrm>
              <a:off x="3486714" y="3470874"/>
              <a:ext cx="1133280" cy="482400"/>
            </p14:xfrm>
          </p:contentPart>
        </mc:Choice>
        <mc:Fallback xmlns="">
          <p:pic>
            <p:nvPicPr>
              <p:cNvPr id="22" name="Rukopis 21">
                <a:extLst>
                  <a:ext uri="{FF2B5EF4-FFF2-40B4-BE49-F238E27FC236}">
                    <a16:creationId xmlns:a16="http://schemas.microsoft.com/office/drawing/2014/main" id="{42DA2782-7403-D1C7-F1BD-5D392F343720}"/>
                  </a:ext>
                </a:extLst>
              </p:cNvPr>
              <p:cNvPicPr/>
              <p:nvPr/>
            </p:nvPicPr>
            <p:blipFill>
              <a:blip r:embed="rId17"/>
              <a:stretch>
                <a:fillRect/>
              </a:stretch>
            </p:blipFill>
            <p:spPr>
              <a:xfrm>
                <a:off x="3477714" y="3462234"/>
                <a:ext cx="1150920" cy="500040"/>
              </a:xfrm>
              <a:prstGeom prst="rect">
                <a:avLst/>
              </a:prstGeom>
            </p:spPr>
          </p:pic>
        </mc:Fallback>
      </mc:AlternateContent>
      <p:sp>
        <p:nvSpPr>
          <p:cNvPr id="23" name="TextovéPole 22">
            <a:extLst>
              <a:ext uri="{FF2B5EF4-FFF2-40B4-BE49-F238E27FC236}">
                <a16:creationId xmlns:a16="http://schemas.microsoft.com/office/drawing/2014/main" id="{82751FFC-146C-060B-C545-C2C2C8932685}"/>
              </a:ext>
            </a:extLst>
          </p:cNvPr>
          <p:cNvSpPr txBox="1"/>
          <p:nvPr/>
        </p:nvSpPr>
        <p:spPr>
          <a:xfrm>
            <a:off x="9537505" y="5005137"/>
            <a:ext cx="2547492" cy="369332"/>
          </a:xfrm>
          <a:prstGeom prst="rect">
            <a:avLst/>
          </a:prstGeom>
          <a:noFill/>
        </p:spPr>
        <p:txBody>
          <a:bodyPr wrap="none" rtlCol="0">
            <a:spAutoFit/>
          </a:bodyPr>
          <a:lstStyle/>
          <a:p>
            <a:r>
              <a:rPr lang="cs-CZ" dirty="0"/>
              <a:t>Co to udělá s domácností</a:t>
            </a:r>
          </a:p>
        </p:txBody>
      </p:sp>
      <p:sp>
        <p:nvSpPr>
          <p:cNvPr id="24" name="TextovéPole 23">
            <a:extLst>
              <a:ext uri="{FF2B5EF4-FFF2-40B4-BE49-F238E27FC236}">
                <a16:creationId xmlns:a16="http://schemas.microsoft.com/office/drawing/2014/main" id="{75BF14BC-E03F-310F-972C-E991FA21C1C9}"/>
              </a:ext>
            </a:extLst>
          </p:cNvPr>
          <p:cNvSpPr txBox="1"/>
          <p:nvPr/>
        </p:nvSpPr>
        <p:spPr>
          <a:xfrm>
            <a:off x="7712242" y="5769875"/>
            <a:ext cx="4692760" cy="923330"/>
          </a:xfrm>
          <a:prstGeom prst="rect">
            <a:avLst/>
          </a:prstGeom>
          <a:noFill/>
        </p:spPr>
        <p:txBody>
          <a:bodyPr wrap="none" rtlCol="0">
            <a:spAutoFit/>
          </a:bodyPr>
          <a:lstStyle/>
          <a:p>
            <a:r>
              <a:rPr lang="cs-CZ" dirty="0"/>
              <a:t>Zkusili to?, dopady:</a:t>
            </a:r>
          </a:p>
          <a:p>
            <a:r>
              <a:rPr lang="cs-CZ" dirty="0"/>
              <a:t>Finance, partnerství, rodičovství,</a:t>
            </a:r>
          </a:p>
          <a:p>
            <a:r>
              <a:rPr lang="cs-CZ" dirty="0"/>
              <a:t>Dětství, sociální </a:t>
            </a:r>
            <a:r>
              <a:rPr lang="cs-CZ" dirty="0" err="1"/>
              <a:t>život,bezpečí</a:t>
            </a:r>
            <a:r>
              <a:rPr lang="cs-CZ" dirty="0"/>
              <a:t>, psychická pohoda</a:t>
            </a:r>
          </a:p>
        </p:txBody>
      </p:sp>
      <p:sp>
        <p:nvSpPr>
          <p:cNvPr id="25" name="TextovéPole 24">
            <a:extLst>
              <a:ext uri="{FF2B5EF4-FFF2-40B4-BE49-F238E27FC236}">
                <a16:creationId xmlns:a16="http://schemas.microsoft.com/office/drawing/2014/main" id="{F379818F-F61E-5C68-AA57-87D5A3DD3E32}"/>
              </a:ext>
            </a:extLst>
          </p:cNvPr>
          <p:cNvSpPr txBox="1"/>
          <p:nvPr/>
        </p:nvSpPr>
        <p:spPr>
          <a:xfrm>
            <a:off x="5185611" y="5859380"/>
            <a:ext cx="1421992" cy="369332"/>
          </a:xfrm>
          <a:prstGeom prst="rect">
            <a:avLst/>
          </a:prstGeom>
          <a:noFill/>
        </p:spPr>
        <p:txBody>
          <a:bodyPr wrap="none" rtlCol="0">
            <a:spAutoFit/>
          </a:bodyPr>
          <a:lstStyle/>
          <a:p>
            <a:r>
              <a:rPr lang="cs-CZ" dirty="0"/>
              <a:t>Děti a dětství</a:t>
            </a:r>
          </a:p>
        </p:txBody>
      </p:sp>
      <p:sp>
        <p:nvSpPr>
          <p:cNvPr id="26" name="TextovéPole 25">
            <a:extLst>
              <a:ext uri="{FF2B5EF4-FFF2-40B4-BE49-F238E27FC236}">
                <a16:creationId xmlns:a16="http://schemas.microsoft.com/office/drawing/2014/main" id="{203C9E24-C294-A87B-7F6D-C35A61FF7F87}"/>
              </a:ext>
            </a:extLst>
          </p:cNvPr>
          <p:cNvSpPr txBox="1"/>
          <p:nvPr/>
        </p:nvSpPr>
        <p:spPr>
          <a:xfrm>
            <a:off x="4979141" y="5150544"/>
            <a:ext cx="2119491" cy="369332"/>
          </a:xfrm>
          <a:prstGeom prst="rect">
            <a:avLst/>
          </a:prstGeom>
          <a:noFill/>
        </p:spPr>
        <p:txBody>
          <a:bodyPr wrap="none" rtlCol="0">
            <a:spAutoFit/>
          </a:bodyPr>
          <a:lstStyle/>
          <a:p>
            <a:r>
              <a:rPr lang="cs-CZ" dirty="0"/>
              <a:t>Partnerství tady teď</a:t>
            </a:r>
          </a:p>
        </p:txBody>
      </p:sp>
      <mc:AlternateContent xmlns:mc="http://schemas.openxmlformats.org/markup-compatibility/2006" xmlns:p14="http://schemas.microsoft.com/office/powerpoint/2010/main">
        <mc:Choice Requires="p14">
          <p:contentPart p14:bwMode="auto" r:id="rId18">
            <p14:nvContentPartPr>
              <p14:cNvPr id="27" name="Rukopis 26">
                <a:extLst>
                  <a:ext uri="{FF2B5EF4-FFF2-40B4-BE49-F238E27FC236}">
                    <a16:creationId xmlns:a16="http://schemas.microsoft.com/office/drawing/2014/main" id="{8C2FE4A0-78C9-ED83-BAC6-E5F2F2A74BDB}"/>
                  </a:ext>
                </a:extLst>
              </p14:cNvPr>
              <p14:cNvContentPartPr/>
              <p14:nvPr/>
            </p14:nvContentPartPr>
            <p14:xfrm>
              <a:off x="9271914" y="5233434"/>
              <a:ext cx="266040" cy="85320"/>
            </p14:xfrm>
          </p:contentPart>
        </mc:Choice>
        <mc:Fallback xmlns="">
          <p:pic>
            <p:nvPicPr>
              <p:cNvPr id="27" name="Rukopis 26">
                <a:extLst>
                  <a:ext uri="{FF2B5EF4-FFF2-40B4-BE49-F238E27FC236}">
                    <a16:creationId xmlns:a16="http://schemas.microsoft.com/office/drawing/2014/main" id="{8C2FE4A0-78C9-ED83-BAC6-E5F2F2A74BDB}"/>
                  </a:ext>
                </a:extLst>
              </p:cNvPr>
              <p:cNvPicPr/>
              <p:nvPr/>
            </p:nvPicPr>
            <p:blipFill>
              <a:blip r:embed="rId19"/>
              <a:stretch>
                <a:fillRect/>
              </a:stretch>
            </p:blipFill>
            <p:spPr>
              <a:xfrm>
                <a:off x="9262914" y="5224794"/>
                <a:ext cx="28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Rukopis 27">
                <a:extLst>
                  <a:ext uri="{FF2B5EF4-FFF2-40B4-BE49-F238E27FC236}">
                    <a16:creationId xmlns:a16="http://schemas.microsoft.com/office/drawing/2014/main" id="{E721E827-3A30-E076-7595-3E03025DB1A9}"/>
                  </a:ext>
                </a:extLst>
              </p14:cNvPr>
              <p14:cNvContentPartPr/>
              <p14:nvPr/>
            </p14:nvContentPartPr>
            <p14:xfrm>
              <a:off x="9298554" y="5653914"/>
              <a:ext cx="411480" cy="270000"/>
            </p14:xfrm>
          </p:contentPart>
        </mc:Choice>
        <mc:Fallback xmlns="">
          <p:pic>
            <p:nvPicPr>
              <p:cNvPr id="28" name="Rukopis 27">
                <a:extLst>
                  <a:ext uri="{FF2B5EF4-FFF2-40B4-BE49-F238E27FC236}">
                    <a16:creationId xmlns:a16="http://schemas.microsoft.com/office/drawing/2014/main" id="{E721E827-3A30-E076-7595-3E03025DB1A9}"/>
                  </a:ext>
                </a:extLst>
              </p:cNvPr>
              <p:cNvPicPr/>
              <p:nvPr/>
            </p:nvPicPr>
            <p:blipFill>
              <a:blip r:embed="rId21"/>
              <a:stretch>
                <a:fillRect/>
              </a:stretch>
            </p:blipFill>
            <p:spPr>
              <a:xfrm>
                <a:off x="9289914" y="5645274"/>
                <a:ext cx="429120" cy="287640"/>
              </a:xfrm>
              <a:prstGeom prst="rect">
                <a:avLst/>
              </a:prstGeom>
            </p:spPr>
          </p:pic>
        </mc:Fallback>
      </mc:AlternateContent>
      <p:grpSp>
        <p:nvGrpSpPr>
          <p:cNvPr id="31" name="Skupina 30">
            <a:extLst>
              <a:ext uri="{FF2B5EF4-FFF2-40B4-BE49-F238E27FC236}">
                <a16:creationId xmlns:a16="http://schemas.microsoft.com/office/drawing/2014/main" id="{E9EE98F8-18DB-E7EF-BEB9-646A7DD26770}"/>
              </a:ext>
            </a:extLst>
          </p:cNvPr>
          <p:cNvGrpSpPr/>
          <p:nvPr/>
        </p:nvGrpSpPr>
        <p:grpSpPr>
          <a:xfrm>
            <a:off x="6630594" y="5359434"/>
            <a:ext cx="997560" cy="822960"/>
            <a:chOff x="6630594" y="5359434"/>
            <a:chExt cx="997560" cy="822960"/>
          </a:xfrm>
        </p:grpSpPr>
        <mc:AlternateContent xmlns:mc="http://schemas.openxmlformats.org/markup-compatibility/2006" xmlns:p14="http://schemas.microsoft.com/office/powerpoint/2010/main">
          <mc:Choice Requires="p14">
            <p:contentPart p14:bwMode="auto" r:id="rId22">
              <p14:nvContentPartPr>
                <p14:cNvPr id="29" name="Rukopis 28">
                  <a:extLst>
                    <a:ext uri="{FF2B5EF4-FFF2-40B4-BE49-F238E27FC236}">
                      <a16:creationId xmlns:a16="http://schemas.microsoft.com/office/drawing/2014/main" id="{B9CC0C6E-C080-4EE6-B902-87249A79E821}"/>
                    </a:ext>
                  </a:extLst>
                </p14:cNvPr>
                <p14:cNvContentPartPr/>
                <p14:nvPr/>
              </p14:nvContentPartPr>
              <p14:xfrm>
                <a:off x="6630594" y="5513514"/>
                <a:ext cx="997560" cy="668880"/>
              </p14:xfrm>
            </p:contentPart>
          </mc:Choice>
          <mc:Fallback xmlns="">
            <p:pic>
              <p:nvPicPr>
                <p:cNvPr id="29" name="Rukopis 28">
                  <a:extLst>
                    <a:ext uri="{FF2B5EF4-FFF2-40B4-BE49-F238E27FC236}">
                      <a16:creationId xmlns:a16="http://schemas.microsoft.com/office/drawing/2014/main" id="{B9CC0C6E-C080-4EE6-B902-87249A79E821}"/>
                    </a:ext>
                  </a:extLst>
                </p:cNvPr>
                <p:cNvPicPr/>
                <p:nvPr/>
              </p:nvPicPr>
              <p:blipFill>
                <a:blip r:embed="rId23"/>
                <a:stretch>
                  <a:fillRect/>
                </a:stretch>
              </p:blipFill>
              <p:spPr>
                <a:xfrm>
                  <a:off x="6621594" y="5504514"/>
                  <a:ext cx="10152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Rukopis 29">
                  <a:extLst>
                    <a:ext uri="{FF2B5EF4-FFF2-40B4-BE49-F238E27FC236}">
                      <a16:creationId xmlns:a16="http://schemas.microsoft.com/office/drawing/2014/main" id="{053A9F92-ACE1-662F-7B28-D37BE54E3C0A}"/>
                    </a:ext>
                  </a:extLst>
                </p14:cNvPr>
                <p14:cNvContentPartPr/>
                <p14:nvPr/>
              </p14:nvContentPartPr>
              <p14:xfrm>
                <a:off x="6932994" y="5359434"/>
                <a:ext cx="626040" cy="142200"/>
              </p14:xfrm>
            </p:contentPart>
          </mc:Choice>
          <mc:Fallback xmlns="">
            <p:pic>
              <p:nvPicPr>
                <p:cNvPr id="30" name="Rukopis 29">
                  <a:extLst>
                    <a:ext uri="{FF2B5EF4-FFF2-40B4-BE49-F238E27FC236}">
                      <a16:creationId xmlns:a16="http://schemas.microsoft.com/office/drawing/2014/main" id="{053A9F92-ACE1-662F-7B28-D37BE54E3C0A}"/>
                    </a:ext>
                  </a:extLst>
                </p:cNvPr>
                <p:cNvPicPr/>
                <p:nvPr/>
              </p:nvPicPr>
              <p:blipFill>
                <a:blip r:embed="rId25"/>
                <a:stretch>
                  <a:fillRect/>
                </a:stretch>
              </p:blipFill>
              <p:spPr>
                <a:xfrm>
                  <a:off x="6924354" y="5350434"/>
                  <a:ext cx="64368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2" name="Rukopis 31">
                <a:extLst>
                  <a:ext uri="{FF2B5EF4-FFF2-40B4-BE49-F238E27FC236}">
                    <a16:creationId xmlns:a16="http://schemas.microsoft.com/office/drawing/2014/main" id="{C87F5294-A941-6A83-565A-83581BEC3F62}"/>
                  </a:ext>
                </a:extLst>
              </p14:cNvPr>
              <p14:cNvContentPartPr/>
              <p14:nvPr/>
            </p14:nvContentPartPr>
            <p14:xfrm>
              <a:off x="6259794" y="6443754"/>
              <a:ext cx="360" cy="360"/>
            </p14:xfrm>
          </p:contentPart>
        </mc:Choice>
        <mc:Fallback xmlns="">
          <p:pic>
            <p:nvPicPr>
              <p:cNvPr id="32" name="Rukopis 31">
                <a:extLst>
                  <a:ext uri="{FF2B5EF4-FFF2-40B4-BE49-F238E27FC236}">
                    <a16:creationId xmlns:a16="http://schemas.microsoft.com/office/drawing/2014/main" id="{C87F5294-A941-6A83-565A-83581BEC3F62}"/>
                  </a:ext>
                </a:extLst>
              </p:cNvPr>
              <p:cNvPicPr/>
              <p:nvPr/>
            </p:nvPicPr>
            <p:blipFill>
              <a:blip r:embed="rId27"/>
              <a:stretch>
                <a:fillRect/>
              </a:stretch>
            </p:blipFill>
            <p:spPr>
              <a:xfrm>
                <a:off x="6250794" y="6435114"/>
                <a:ext cx="18000" cy="18000"/>
              </a:xfrm>
              <a:prstGeom prst="rect">
                <a:avLst/>
              </a:prstGeom>
            </p:spPr>
          </p:pic>
        </mc:Fallback>
      </mc:AlternateContent>
      <p:sp>
        <p:nvSpPr>
          <p:cNvPr id="34" name="TextovéPole 33">
            <a:extLst>
              <a:ext uri="{FF2B5EF4-FFF2-40B4-BE49-F238E27FC236}">
                <a16:creationId xmlns:a16="http://schemas.microsoft.com/office/drawing/2014/main" id="{4E91CB04-C608-F0C8-32DD-F1351528590A}"/>
              </a:ext>
            </a:extLst>
          </p:cNvPr>
          <p:cNvSpPr txBox="1"/>
          <p:nvPr/>
        </p:nvSpPr>
        <p:spPr>
          <a:xfrm>
            <a:off x="2929964" y="1981663"/>
            <a:ext cx="2895986" cy="369332"/>
          </a:xfrm>
          <a:prstGeom prst="rect">
            <a:avLst/>
          </a:prstGeom>
          <a:noFill/>
        </p:spPr>
        <p:txBody>
          <a:bodyPr wrap="none" rtlCol="0">
            <a:spAutoFit/>
          </a:bodyPr>
          <a:lstStyle/>
          <a:p>
            <a:r>
              <a:rPr lang="cs-CZ" dirty="0"/>
              <a:t>Kde bydlí – je možná změna?</a:t>
            </a:r>
          </a:p>
        </p:txBody>
      </p:sp>
      <p:sp>
        <p:nvSpPr>
          <p:cNvPr id="35" name="TextovéPole 34">
            <a:extLst>
              <a:ext uri="{FF2B5EF4-FFF2-40B4-BE49-F238E27FC236}">
                <a16:creationId xmlns:a16="http://schemas.microsoft.com/office/drawing/2014/main" id="{B2A4C01D-D1D5-E3B4-1E9B-3CC85F3D98F9}"/>
              </a:ext>
            </a:extLst>
          </p:cNvPr>
          <p:cNvSpPr txBox="1"/>
          <p:nvPr/>
        </p:nvSpPr>
        <p:spPr>
          <a:xfrm>
            <a:off x="2033337" y="4369794"/>
            <a:ext cx="641522" cy="369332"/>
          </a:xfrm>
          <a:prstGeom prst="rect">
            <a:avLst/>
          </a:prstGeom>
          <a:noFill/>
        </p:spPr>
        <p:txBody>
          <a:bodyPr wrap="none" rtlCol="0">
            <a:spAutoFit/>
          </a:bodyPr>
          <a:lstStyle/>
          <a:p>
            <a:r>
              <a:rPr lang="cs-CZ" dirty="0"/>
              <a:t>obec</a:t>
            </a:r>
          </a:p>
        </p:txBody>
      </p:sp>
      <p:sp>
        <p:nvSpPr>
          <p:cNvPr id="36" name="TextovéPole 35">
            <a:extLst>
              <a:ext uri="{FF2B5EF4-FFF2-40B4-BE49-F238E27FC236}">
                <a16:creationId xmlns:a16="http://schemas.microsoft.com/office/drawing/2014/main" id="{9847FD05-6D48-83F0-BAFF-EC9A130943C7}"/>
              </a:ext>
            </a:extLst>
          </p:cNvPr>
          <p:cNvSpPr txBox="1"/>
          <p:nvPr/>
        </p:nvSpPr>
        <p:spPr>
          <a:xfrm>
            <a:off x="275032" y="2444154"/>
            <a:ext cx="2158220" cy="369332"/>
          </a:xfrm>
          <a:prstGeom prst="rect">
            <a:avLst/>
          </a:prstGeom>
          <a:noFill/>
        </p:spPr>
        <p:txBody>
          <a:bodyPr wrap="none" rtlCol="0">
            <a:spAutoFit/>
          </a:bodyPr>
          <a:lstStyle/>
          <a:p>
            <a:r>
              <a:rPr lang="cs-CZ" dirty="0"/>
              <a:t>Svépomocná skupina</a:t>
            </a:r>
          </a:p>
        </p:txBody>
      </p:sp>
      <mc:AlternateContent xmlns:mc="http://schemas.openxmlformats.org/markup-compatibility/2006" xmlns:p14="http://schemas.microsoft.com/office/powerpoint/2010/main">
        <mc:Choice Requires="p14">
          <p:contentPart p14:bwMode="auto" r:id="rId28">
            <p14:nvContentPartPr>
              <p14:cNvPr id="37" name="Rukopis 36">
                <a:extLst>
                  <a:ext uri="{FF2B5EF4-FFF2-40B4-BE49-F238E27FC236}">
                    <a16:creationId xmlns:a16="http://schemas.microsoft.com/office/drawing/2014/main" id="{7BCD06DB-B522-C04F-F5DC-77A75C2E736A}"/>
                  </a:ext>
                </a:extLst>
              </p14:cNvPr>
              <p14:cNvContentPartPr/>
              <p14:nvPr/>
            </p14:nvContentPartPr>
            <p14:xfrm>
              <a:off x="3443874" y="2457834"/>
              <a:ext cx="152280" cy="518040"/>
            </p14:xfrm>
          </p:contentPart>
        </mc:Choice>
        <mc:Fallback xmlns="">
          <p:pic>
            <p:nvPicPr>
              <p:cNvPr id="37" name="Rukopis 36">
                <a:extLst>
                  <a:ext uri="{FF2B5EF4-FFF2-40B4-BE49-F238E27FC236}">
                    <a16:creationId xmlns:a16="http://schemas.microsoft.com/office/drawing/2014/main" id="{7BCD06DB-B522-C04F-F5DC-77A75C2E736A}"/>
                  </a:ext>
                </a:extLst>
              </p:cNvPr>
              <p:cNvPicPr/>
              <p:nvPr/>
            </p:nvPicPr>
            <p:blipFill>
              <a:blip r:embed="rId29"/>
              <a:stretch>
                <a:fillRect/>
              </a:stretch>
            </p:blipFill>
            <p:spPr>
              <a:xfrm>
                <a:off x="3434874" y="2448834"/>
                <a:ext cx="16992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Rukopis 37">
                <a:extLst>
                  <a:ext uri="{FF2B5EF4-FFF2-40B4-BE49-F238E27FC236}">
                    <a16:creationId xmlns:a16="http://schemas.microsoft.com/office/drawing/2014/main" id="{738A77C2-26E7-E5D2-2B35-50BCC1179A8E}"/>
                  </a:ext>
                </a:extLst>
              </p14:cNvPr>
              <p14:cNvContentPartPr/>
              <p14:nvPr/>
            </p14:nvContentPartPr>
            <p14:xfrm>
              <a:off x="2646474" y="3556194"/>
              <a:ext cx="302760" cy="911160"/>
            </p14:xfrm>
          </p:contentPart>
        </mc:Choice>
        <mc:Fallback xmlns="">
          <p:pic>
            <p:nvPicPr>
              <p:cNvPr id="38" name="Rukopis 37">
                <a:extLst>
                  <a:ext uri="{FF2B5EF4-FFF2-40B4-BE49-F238E27FC236}">
                    <a16:creationId xmlns:a16="http://schemas.microsoft.com/office/drawing/2014/main" id="{738A77C2-26E7-E5D2-2B35-50BCC1179A8E}"/>
                  </a:ext>
                </a:extLst>
              </p:cNvPr>
              <p:cNvPicPr/>
              <p:nvPr/>
            </p:nvPicPr>
            <p:blipFill>
              <a:blip r:embed="rId31"/>
              <a:stretch>
                <a:fillRect/>
              </a:stretch>
            </p:blipFill>
            <p:spPr>
              <a:xfrm>
                <a:off x="2637834" y="3547554"/>
                <a:ext cx="32040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Rukopis 38">
                <a:extLst>
                  <a:ext uri="{FF2B5EF4-FFF2-40B4-BE49-F238E27FC236}">
                    <a16:creationId xmlns:a16="http://schemas.microsoft.com/office/drawing/2014/main" id="{FC6D332E-B00C-C3B5-1C44-2F727DE40766}"/>
                  </a:ext>
                </a:extLst>
              </p14:cNvPr>
              <p14:cNvContentPartPr/>
              <p14:nvPr/>
            </p14:nvContentPartPr>
            <p14:xfrm>
              <a:off x="1630554" y="2824674"/>
              <a:ext cx="144360" cy="191520"/>
            </p14:xfrm>
          </p:contentPart>
        </mc:Choice>
        <mc:Fallback xmlns="">
          <p:pic>
            <p:nvPicPr>
              <p:cNvPr id="39" name="Rukopis 38">
                <a:extLst>
                  <a:ext uri="{FF2B5EF4-FFF2-40B4-BE49-F238E27FC236}">
                    <a16:creationId xmlns:a16="http://schemas.microsoft.com/office/drawing/2014/main" id="{FC6D332E-B00C-C3B5-1C44-2F727DE40766}"/>
                  </a:ext>
                </a:extLst>
              </p:cNvPr>
              <p:cNvPicPr/>
              <p:nvPr/>
            </p:nvPicPr>
            <p:blipFill>
              <a:blip r:embed="rId33"/>
              <a:stretch>
                <a:fillRect/>
              </a:stretch>
            </p:blipFill>
            <p:spPr>
              <a:xfrm>
                <a:off x="1621914" y="2815674"/>
                <a:ext cx="162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Rukopis 39">
                <a:extLst>
                  <a:ext uri="{FF2B5EF4-FFF2-40B4-BE49-F238E27FC236}">
                    <a16:creationId xmlns:a16="http://schemas.microsoft.com/office/drawing/2014/main" id="{5569312F-B7E0-A1CE-885F-99FB3EEAE40F}"/>
                  </a:ext>
                </a:extLst>
              </p14:cNvPr>
              <p14:cNvContentPartPr/>
              <p14:nvPr/>
            </p14:nvContentPartPr>
            <p14:xfrm>
              <a:off x="1247514" y="5636634"/>
              <a:ext cx="360" cy="360"/>
            </p14:xfrm>
          </p:contentPart>
        </mc:Choice>
        <mc:Fallback xmlns="">
          <p:pic>
            <p:nvPicPr>
              <p:cNvPr id="40" name="Rukopis 39">
                <a:extLst>
                  <a:ext uri="{FF2B5EF4-FFF2-40B4-BE49-F238E27FC236}">
                    <a16:creationId xmlns:a16="http://schemas.microsoft.com/office/drawing/2014/main" id="{5569312F-B7E0-A1CE-885F-99FB3EEAE40F}"/>
                  </a:ext>
                </a:extLst>
              </p:cNvPr>
              <p:cNvPicPr/>
              <p:nvPr/>
            </p:nvPicPr>
            <p:blipFill>
              <a:blip r:embed="rId27"/>
              <a:stretch>
                <a:fillRect/>
              </a:stretch>
            </p:blipFill>
            <p:spPr>
              <a:xfrm>
                <a:off x="1238874" y="5627634"/>
                <a:ext cx="18000" cy="18000"/>
              </a:xfrm>
              <a:prstGeom prst="rect">
                <a:avLst/>
              </a:prstGeom>
            </p:spPr>
          </p:pic>
        </mc:Fallback>
      </mc:AlternateContent>
      <p:sp>
        <p:nvSpPr>
          <p:cNvPr id="41" name="TextovéPole 40">
            <a:extLst>
              <a:ext uri="{FF2B5EF4-FFF2-40B4-BE49-F238E27FC236}">
                <a16:creationId xmlns:a16="http://schemas.microsoft.com/office/drawing/2014/main" id="{5DEA0722-E25B-FBC8-B7B0-3F8CE277AD7E}"/>
              </a:ext>
            </a:extLst>
          </p:cNvPr>
          <p:cNvSpPr txBox="1"/>
          <p:nvPr/>
        </p:nvSpPr>
        <p:spPr>
          <a:xfrm>
            <a:off x="554167" y="4000462"/>
            <a:ext cx="1184876" cy="369332"/>
          </a:xfrm>
          <a:prstGeom prst="rect">
            <a:avLst/>
          </a:prstGeom>
          <a:noFill/>
        </p:spPr>
        <p:txBody>
          <a:bodyPr wrap="none" rtlCol="0">
            <a:spAutoFit/>
          </a:bodyPr>
          <a:lstStyle/>
          <a:p>
            <a:r>
              <a:rPr lang="cs-CZ" dirty="0"/>
              <a:t>organizace</a:t>
            </a:r>
          </a:p>
        </p:txBody>
      </p:sp>
      <p:grpSp>
        <p:nvGrpSpPr>
          <p:cNvPr id="44" name="Skupina 43">
            <a:extLst>
              <a:ext uri="{FF2B5EF4-FFF2-40B4-BE49-F238E27FC236}">
                <a16:creationId xmlns:a16="http://schemas.microsoft.com/office/drawing/2014/main" id="{9D3AD30A-A0C9-E259-083F-16804FA9CE48}"/>
              </a:ext>
            </a:extLst>
          </p:cNvPr>
          <p:cNvGrpSpPr/>
          <p:nvPr/>
        </p:nvGrpSpPr>
        <p:grpSpPr>
          <a:xfrm>
            <a:off x="1494114" y="3464185"/>
            <a:ext cx="488520" cy="538560"/>
            <a:chOff x="1494114" y="3464185"/>
            <a:chExt cx="488520" cy="538560"/>
          </a:xfrm>
        </p:grpSpPr>
        <mc:AlternateContent xmlns:mc="http://schemas.openxmlformats.org/markup-compatibility/2006" xmlns:p14="http://schemas.microsoft.com/office/powerpoint/2010/main">
          <mc:Choice Requires="p14">
            <p:contentPart p14:bwMode="auto" r:id="rId35">
              <p14:nvContentPartPr>
                <p14:cNvPr id="42" name="Rukopis 41">
                  <a:extLst>
                    <a:ext uri="{FF2B5EF4-FFF2-40B4-BE49-F238E27FC236}">
                      <a16:creationId xmlns:a16="http://schemas.microsoft.com/office/drawing/2014/main" id="{539E4E70-49A4-D57F-2A5C-4C6D38AB0041}"/>
                    </a:ext>
                  </a:extLst>
                </p14:cNvPr>
                <p14:cNvContentPartPr/>
                <p14:nvPr/>
              </p14:nvContentPartPr>
              <p14:xfrm>
                <a:off x="1982274" y="3464185"/>
                <a:ext cx="360" cy="360"/>
              </p14:xfrm>
            </p:contentPart>
          </mc:Choice>
          <mc:Fallback xmlns="">
            <p:pic>
              <p:nvPicPr>
                <p:cNvPr id="42" name="Rukopis 41">
                  <a:extLst>
                    <a:ext uri="{FF2B5EF4-FFF2-40B4-BE49-F238E27FC236}">
                      <a16:creationId xmlns:a16="http://schemas.microsoft.com/office/drawing/2014/main" id="{539E4E70-49A4-D57F-2A5C-4C6D38AB0041}"/>
                    </a:ext>
                  </a:extLst>
                </p:cNvPr>
                <p:cNvPicPr/>
                <p:nvPr/>
              </p:nvPicPr>
              <p:blipFill>
                <a:blip r:embed="rId27"/>
                <a:stretch>
                  <a:fillRect/>
                </a:stretch>
              </p:blipFill>
              <p:spPr>
                <a:xfrm>
                  <a:off x="1973634" y="345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Rukopis 42">
                  <a:extLst>
                    <a:ext uri="{FF2B5EF4-FFF2-40B4-BE49-F238E27FC236}">
                      <a16:creationId xmlns:a16="http://schemas.microsoft.com/office/drawing/2014/main" id="{5CE151F1-B8CD-5FF8-5B1E-D7FBC7DE36DF}"/>
                    </a:ext>
                  </a:extLst>
                </p14:cNvPr>
                <p14:cNvContentPartPr/>
                <p14:nvPr/>
              </p14:nvContentPartPr>
              <p14:xfrm>
                <a:off x="1494114" y="3464185"/>
                <a:ext cx="488520" cy="538560"/>
              </p14:xfrm>
            </p:contentPart>
          </mc:Choice>
          <mc:Fallback xmlns="">
            <p:pic>
              <p:nvPicPr>
                <p:cNvPr id="43" name="Rukopis 42">
                  <a:extLst>
                    <a:ext uri="{FF2B5EF4-FFF2-40B4-BE49-F238E27FC236}">
                      <a16:creationId xmlns:a16="http://schemas.microsoft.com/office/drawing/2014/main" id="{5CE151F1-B8CD-5FF8-5B1E-D7FBC7DE36DF}"/>
                    </a:ext>
                  </a:extLst>
                </p:cNvPr>
                <p:cNvPicPr/>
                <p:nvPr/>
              </p:nvPicPr>
              <p:blipFill>
                <a:blip r:embed="rId37"/>
                <a:stretch>
                  <a:fillRect/>
                </a:stretch>
              </p:blipFill>
              <p:spPr>
                <a:xfrm>
                  <a:off x="1485474" y="3455545"/>
                  <a:ext cx="506160" cy="556200"/>
                </a:xfrm>
                <a:prstGeom prst="rect">
                  <a:avLst/>
                </a:prstGeom>
              </p:spPr>
            </p:pic>
          </mc:Fallback>
        </mc:AlternateContent>
      </p:grpSp>
    </p:spTree>
    <p:extLst>
      <p:ext uri="{BB962C8B-B14F-4D97-AF65-F5344CB8AC3E}">
        <p14:creationId xmlns:p14="http://schemas.microsoft.com/office/powerpoint/2010/main" val="13460124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D2B85-5EC5-C74D-AC18-423EE66085D4}"/>
              </a:ext>
            </a:extLst>
          </p:cNvPr>
          <p:cNvSpPr>
            <a:spLocks noGrp="1"/>
          </p:cNvSpPr>
          <p:nvPr>
            <p:ph type="title"/>
          </p:nvPr>
        </p:nvSpPr>
        <p:spPr/>
        <p:txBody>
          <a:bodyPr/>
          <a:lstStyle/>
          <a:p>
            <a:r>
              <a:rPr lang="cs-CZ" dirty="0"/>
              <a:t>Zjednodušený pohled – systémový přístup</a:t>
            </a:r>
          </a:p>
        </p:txBody>
      </p:sp>
      <p:sp>
        <p:nvSpPr>
          <p:cNvPr id="3" name="Zástupný obsah 2">
            <a:extLst>
              <a:ext uri="{FF2B5EF4-FFF2-40B4-BE49-F238E27FC236}">
                <a16:creationId xmlns:a16="http://schemas.microsoft.com/office/drawing/2014/main" id="{C37AD182-795C-934B-BAE9-9FC243CDF095}"/>
              </a:ext>
            </a:extLst>
          </p:cNvPr>
          <p:cNvSpPr>
            <a:spLocks noGrp="1"/>
          </p:cNvSpPr>
          <p:nvPr>
            <p:ph idx="1"/>
          </p:nvPr>
        </p:nvSpPr>
        <p:spPr/>
        <p:txBody>
          <a:bodyPr/>
          <a:lstStyle/>
          <a:p>
            <a:r>
              <a:rPr lang="cs-CZ" dirty="0"/>
              <a:t>Co rodina dokázala</a:t>
            </a:r>
          </a:p>
          <a:p>
            <a:r>
              <a:rPr lang="cs-CZ" dirty="0"/>
              <a:t>Co rodina umí</a:t>
            </a:r>
          </a:p>
          <a:p>
            <a:r>
              <a:rPr lang="cs-CZ" dirty="0"/>
              <a:t>Jak by to mohla využít </a:t>
            </a:r>
            <a:r>
              <a:rPr lang="cs-CZ"/>
              <a:t>ke změně</a:t>
            </a:r>
            <a:endParaRPr lang="cs-CZ" dirty="0"/>
          </a:p>
        </p:txBody>
      </p:sp>
    </p:spTree>
    <p:extLst>
      <p:ext uri="{BB962C8B-B14F-4D97-AF65-F5344CB8AC3E}">
        <p14:creationId xmlns:p14="http://schemas.microsoft.com/office/powerpoint/2010/main" val="9013381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A56E48-82DF-464C-9B76-164AFB0961F2}"/>
              </a:ext>
            </a:extLst>
          </p:cNvPr>
          <p:cNvSpPr>
            <a:spLocks noGrp="1"/>
          </p:cNvSpPr>
          <p:nvPr>
            <p:ph type="title"/>
          </p:nvPr>
        </p:nvSpPr>
        <p:spPr>
          <a:xfrm>
            <a:off x="5297762" y="329184"/>
            <a:ext cx="6251110" cy="1783080"/>
          </a:xfrm>
        </p:spPr>
        <p:txBody>
          <a:bodyPr anchor="b">
            <a:normAutofit/>
          </a:bodyPr>
          <a:lstStyle/>
          <a:p>
            <a:r>
              <a:rPr lang="cs-CZ" sz="5400"/>
              <a:t>Partnerské vztahy</a:t>
            </a:r>
          </a:p>
        </p:txBody>
      </p:sp>
      <p:pic>
        <p:nvPicPr>
          <p:cNvPr id="5" name="Picture 4" descr="Digitální zůstatek na stupnici pomocí kruhů">
            <a:extLst>
              <a:ext uri="{FF2B5EF4-FFF2-40B4-BE49-F238E27FC236}">
                <a16:creationId xmlns:a16="http://schemas.microsoft.com/office/drawing/2014/main" id="{4CEF88E4-88F6-D8E2-BE63-CF54DD196E34}"/>
              </a:ext>
            </a:extLst>
          </p:cNvPr>
          <p:cNvPicPr>
            <a:picLocks noChangeAspect="1"/>
          </p:cNvPicPr>
          <p:nvPr/>
        </p:nvPicPr>
        <p:blipFill rotWithShape="1">
          <a:blip r:embed="rId2"/>
          <a:srcRect l="30766" r="2814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Zástupný obsah 2">
            <a:extLst>
              <a:ext uri="{FF2B5EF4-FFF2-40B4-BE49-F238E27FC236}">
                <a16:creationId xmlns:a16="http://schemas.microsoft.com/office/drawing/2014/main" id="{4DDC0390-0494-F145-BE07-11616E1582EC}"/>
              </a:ext>
            </a:extLst>
          </p:cNvPr>
          <p:cNvSpPr>
            <a:spLocks noGrp="1"/>
          </p:cNvSpPr>
          <p:nvPr>
            <p:ph idx="1"/>
          </p:nvPr>
        </p:nvSpPr>
        <p:spPr>
          <a:xfrm>
            <a:off x="5297762" y="2706624"/>
            <a:ext cx="6251110" cy="3483864"/>
          </a:xfrm>
        </p:spPr>
        <p:txBody>
          <a:bodyPr>
            <a:normAutofit/>
          </a:bodyPr>
          <a:lstStyle/>
          <a:p>
            <a:r>
              <a:rPr lang="cs-CZ" sz="2200"/>
              <a:t>Délka</a:t>
            </a:r>
          </a:p>
          <a:p>
            <a:r>
              <a:rPr lang="cs-CZ" sz="2200"/>
              <a:t>Změny</a:t>
            </a:r>
          </a:p>
          <a:p>
            <a:r>
              <a:rPr lang="cs-CZ" sz="2200"/>
              <a:t>Funkčnost</a:t>
            </a:r>
          </a:p>
          <a:p>
            <a:r>
              <a:rPr lang="cs-CZ" sz="2200"/>
              <a:t>Historie</a:t>
            </a:r>
          </a:p>
          <a:p>
            <a:r>
              <a:rPr lang="cs-CZ" sz="2200"/>
              <a:t>Stabilita </a:t>
            </a:r>
          </a:p>
          <a:p>
            <a:endParaRPr lang="cs-CZ" sz="2200"/>
          </a:p>
        </p:txBody>
      </p:sp>
    </p:spTree>
    <p:extLst>
      <p:ext uri="{BB962C8B-B14F-4D97-AF65-F5344CB8AC3E}">
        <p14:creationId xmlns:p14="http://schemas.microsoft.com/office/powerpoint/2010/main" val="37066966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DDAA93-1428-1A4A-8556-1A4A8CC05B68}"/>
              </a:ext>
            </a:extLst>
          </p:cNvPr>
          <p:cNvSpPr>
            <a:spLocks noGrp="1"/>
          </p:cNvSpPr>
          <p:nvPr>
            <p:ph type="title"/>
          </p:nvPr>
        </p:nvSpPr>
        <p:spPr>
          <a:xfrm>
            <a:off x="5297762" y="329184"/>
            <a:ext cx="6251110" cy="1783080"/>
          </a:xfrm>
        </p:spPr>
        <p:txBody>
          <a:bodyPr anchor="b">
            <a:normAutofit/>
          </a:bodyPr>
          <a:lstStyle/>
          <a:p>
            <a:r>
              <a:rPr lang="cs-CZ" sz="5400"/>
              <a:t>Rodina a dítě</a:t>
            </a:r>
          </a:p>
        </p:txBody>
      </p:sp>
      <p:pic>
        <p:nvPicPr>
          <p:cNvPr id="13" name="Picture 4">
            <a:extLst>
              <a:ext uri="{FF2B5EF4-FFF2-40B4-BE49-F238E27FC236}">
                <a16:creationId xmlns:a16="http://schemas.microsoft.com/office/drawing/2014/main" id="{9A733AC4-45F0-7F74-8414-30E2EBFCF09A}"/>
              </a:ext>
            </a:extLst>
          </p:cNvPr>
          <p:cNvPicPr>
            <a:picLocks noChangeAspect="1"/>
          </p:cNvPicPr>
          <p:nvPr/>
        </p:nvPicPr>
        <p:blipFill rotWithShape="1">
          <a:blip r:embed="rId2"/>
          <a:srcRect l="33535" r="2826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Zástupný obsah 2">
            <a:extLst>
              <a:ext uri="{FF2B5EF4-FFF2-40B4-BE49-F238E27FC236}">
                <a16:creationId xmlns:a16="http://schemas.microsoft.com/office/drawing/2014/main" id="{87DC95F0-CDBA-E44B-BA10-46A144CB31D7}"/>
              </a:ext>
            </a:extLst>
          </p:cNvPr>
          <p:cNvSpPr>
            <a:spLocks noGrp="1"/>
          </p:cNvSpPr>
          <p:nvPr>
            <p:ph idx="1"/>
          </p:nvPr>
        </p:nvSpPr>
        <p:spPr>
          <a:xfrm>
            <a:off x="5297762" y="2706624"/>
            <a:ext cx="6251110" cy="3483864"/>
          </a:xfrm>
        </p:spPr>
        <p:txBody>
          <a:bodyPr>
            <a:normAutofit/>
          </a:bodyPr>
          <a:lstStyle/>
          <a:p>
            <a:r>
              <a:rPr lang="cs-CZ" sz="2200"/>
              <a:t>Zdraví dítěte – fyzické</a:t>
            </a:r>
          </a:p>
          <a:p>
            <a:r>
              <a:rPr lang="cs-CZ" sz="2200"/>
              <a:t>Zdraví – psychické</a:t>
            </a:r>
          </a:p>
          <a:p>
            <a:r>
              <a:rPr lang="cs-CZ" sz="2200"/>
              <a:t>Zdraví – sociální, socializační</a:t>
            </a:r>
          </a:p>
        </p:txBody>
      </p:sp>
    </p:spTree>
    <p:extLst>
      <p:ext uri="{BB962C8B-B14F-4D97-AF65-F5344CB8AC3E}">
        <p14:creationId xmlns:p14="http://schemas.microsoft.com/office/powerpoint/2010/main" val="21276999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24C427-1002-E640-9885-F25D8A59D276}"/>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600" dirty="0" err="1">
                <a:solidFill>
                  <a:srgbClr val="FF0000"/>
                </a:solidFill>
              </a:rPr>
              <a:t>Dítě</a:t>
            </a:r>
            <a:r>
              <a:rPr lang="en-US" sz="5600" dirty="0">
                <a:solidFill>
                  <a:srgbClr val="FF0000"/>
                </a:solidFill>
              </a:rPr>
              <a:t> a </a:t>
            </a:r>
            <a:r>
              <a:rPr lang="en-US" sz="5600" dirty="0" err="1">
                <a:solidFill>
                  <a:srgbClr val="FF0000"/>
                </a:solidFill>
              </a:rPr>
              <a:t>rodič</a:t>
            </a:r>
            <a:endParaRPr lang="en-US" sz="5600" dirty="0">
              <a:solidFill>
                <a:srgbClr val="FF0000"/>
              </a:solidFill>
            </a:endParaRPr>
          </a:p>
        </p:txBody>
      </p:sp>
      <p:pic>
        <p:nvPicPr>
          <p:cNvPr id="5" name="Obrázek 4">
            <a:extLst>
              <a:ext uri="{FF2B5EF4-FFF2-40B4-BE49-F238E27FC236}">
                <a16:creationId xmlns:a16="http://schemas.microsoft.com/office/drawing/2014/main" id="{296538D2-3375-4646-944D-B38703B4D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0800000">
            <a:off x="417380" y="1280294"/>
            <a:ext cx="3356598" cy="4706668"/>
          </a:xfrm>
          <a:prstGeom prst="rect">
            <a:avLst/>
          </a:prstGeom>
          <a:noFill/>
        </p:spPr>
      </p:pic>
      <p:pic>
        <p:nvPicPr>
          <p:cNvPr id="4" name="Zástupný obsah 3">
            <a:extLst>
              <a:ext uri="{FF2B5EF4-FFF2-40B4-BE49-F238E27FC236}">
                <a16:creationId xmlns:a16="http://schemas.microsoft.com/office/drawing/2014/main" id="{62A755D2-FA17-B84F-BEBA-52CC3C20CA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246483" y="1191132"/>
            <a:ext cx="3528137" cy="4656392"/>
          </a:xfrm>
          <a:prstGeom prst="rect">
            <a:avLst/>
          </a:prstGeom>
          <a:noFill/>
        </p:spPr>
      </p:pic>
    </p:spTree>
    <p:extLst>
      <p:ext uri="{BB962C8B-B14F-4D97-AF65-F5344CB8AC3E}">
        <p14:creationId xmlns:p14="http://schemas.microsoft.com/office/powerpoint/2010/main" val="6812205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27E8D9-8745-FC42-9A0E-2F0DF85CCA6A}"/>
              </a:ext>
            </a:extLst>
          </p:cNvPr>
          <p:cNvSpPr>
            <a:spLocks noGrp="1"/>
          </p:cNvSpPr>
          <p:nvPr>
            <p:ph type="title"/>
          </p:nvPr>
        </p:nvSpPr>
        <p:spPr>
          <a:xfrm>
            <a:off x="635000" y="640823"/>
            <a:ext cx="3418659" cy="5583148"/>
          </a:xfrm>
        </p:spPr>
        <p:txBody>
          <a:bodyPr anchor="ctr">
            <a:normAutofit/>
          </a:bodyPr>
          <a:lstStyle/>
          <a:p>
            <a:r>
              <a:rPr lang="cs-CZ" sz="5400"/>
              <a:t>Trestná činnost</a:t>
            </a:r>
          </a:p>
        </p:txBody>
      </p:sp>
      <p:graphicFrame>
        <p:nvGraphicFramePr>
          <p:cNvPr id="12" name="Zástupný obsah 2">
            <a:extLst>
              <a:ext uri="{FF2B5EF4-FFF2-40B4-BE49-F238E27FC236}">
                <a16:creationId xmlns:a16="http://schemas.microsoft.com/office/drawing/2014/main" id="{1418FBB8-9999-A73E-80C0-56EDB76A3125}"/>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171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B7630-84F1-1B4D-8835-49E61091AAAE}"/>
              </a:ext>
            </a:extLst>
          </p:cNvPr>
          <p:cNvSpPr>
            <a:spLocks noGrp="1"/>
          </p:cNvSpPr>
          <p:nvPr>
            <p:ph type="title"/>
          </p:nvPr>
        </p:nvSpPr>
        <p:spPr>
          <a:xfrm>
            <a:off x="640080" y="325369"/>
            <a:ext cx="4368602" cy="1956841"/>
          </a:xfrm>
        </p:spPr>
        <p:txBody>
          <a:bodyPr anchor="b">
            <a:normAutofit/>
          </a:bodyPr>
          <a:lstStyle/>
          <a:p>
            <a:r>
              <a:rPr lang="cs-CZ" sz="5400"/>
              <a:t>Rodinné funkce</a:t>
            </a:r>
          </a:p>
        </p:txBody>
      </p:sp>
      <p:sp>
        <p:nvSpPr>
          <p:cNvPr id="3" name="Zástupný obsah 2">
            <a:extLst>
              <a:ext uri="{FF2B5EF4-FFF2-40B4-BE49-F238E27FC236}">
                <a16:creationId xmlns:a16="http://schemas.microsoft.com/office/drawing/2014/main" id="{4F2069B1-3821-8B42-A0D0-1B77F61384D3}"/>
              </a:ext>
            </a:extLst>
          </p:cNvPr>
          <p:cNvSpPr>
            <a:spLocks noGrp="1"/>
          </p:cNvSpPr>
          <p:nvPr>
            <p:ph idx="1"/>
          </p:nvPr>
        </p:nvSpPr>
        <p:spPr>
          <a:xfrm>
            <a:off x="640080" y="2872899"/>
            <a:ext cx="4243589" cy="3320668"/>
          </a:xfrm>
        </p:spPr>
        <p:txBody>
          <a:bodyPr>
            <a:normAutofit/>
          </a:bodyPr>
          <a:lstStyle/>
          <a:p>
            <a:r>
              <a:rPr lang="cs-CZ" sz="2200"/>
              <a:t>Funkční</a:t>
            </a:r>
          </a:p>
          <a:p>
            <a:r>
              <a:rPr lang="cs-CZ" sz="2200"/>
              <a:t>Problémová</a:t>
            </a:r>
          </a:p>
          <a:p>
            <a:r>
              <a:rPr lang="cs-CZ" sz="2200"/>
              <a:t>Dysfunkční</a:t>
            </a:r>
          </a:p>
          <a:p>
            <a:r>
              <a:rPr lang="cs-CZ" sz="2200"/>
              <a:t>Afunkční </a:t>
            </a:r>
          </a:p>
        </p:txBody>
      </p:sp>
      <p:pic>
        <p:nvPicPr>
          <p:cNvPr id="5" name="Picture 4" descr="Cathedral strop v návrhu žlutého slunečního záření">
            <a:extLst>
              <a:ext uri="{FF2B5EF4-FFF2-40B4-BE49-F238E27FC236}">
                <a16:creationId xmlns:a16="http://schemas.microsoft.com/office/drawing/2014/main" id="{FEB452C0-D2E7-8B02-1840-CC429B7AACA2}"/>
              </a:ext>
            </a:extLst>
          </p:cNvPr>
          <p:cNvPicPr>
            <a:picLocks noChangeAspect="1"/>
          </p:cNvPicPr>
          <p:nvPr/>
        </p:nvPicPr>
        <p:blipFill rotWithShape="1">
          <a:blip r:embed="rId2"/>
          <a:srcRect l="11981" r="1279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3763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46A0B-6EAE-BF49-A5E8-86ED3C1CC0F6}"/>
              </a:ext>
            </a:extLst>
          </p:cNvPr>
          <p:cNvSpPr>
            <a:spLocks noGrp="1"/>
          </p:cNvSpPr>
          <p:nvPr>
            <p:ph type="title"/>
          </p:nvPr>
        </p:nvSpPr>
        <p:spPr>
          <a:xfrm>
            <a:off x="640080" y="325369"/>
            <a:ext cx="4368602" cy="1956841"/>
          </a:xfrm>
        </p:spPr>
        <p:txBody>
          <a:bodyPr anchor="b">
            <a:normAutofit/>
          </a:bodyPr>
          <a:lstStyle/>
          <a:p>
            <a:r>
              <a:rPr lang="cs-CZ" sz="4200"/>
              <a:t>Podle environmentální teorie</a:t>
            </a:r>
          </a:p>
        </p:txBody>
      </p:sp>
      <p:sp>
        <p:nvSpPr>
          <p:cNvPr id="3" name="Zástupný obsah 2">
            <a:extLst>
              <a:ext uri="{FF2B5EF4-FFF2-40B4-BE49-F238E27FC236}">
                <a16:creationId xmlns:a16="http://schemas.microsoft.com/office/drawing/2014/main" id="{4B2A9A02-C7C0-4348-A190-6341F676C599}"/>
              </a:ext>
            </a:extLst>
          </p:cNvPr>
          <p:cNvSpPr>
            <a:spLocks noGrp="1"/>
          </p:cNvSpPr>
          <p:nvPr>
            <p:ph idx="1"/>
          </p:nvPr>
        </p:nvSpPr>
        <p:spPr>
          <a:xfrm>
            <a:off x="640080" y="2872899"/>
            <a:ext cx="4243589" cy="3320668"/>
          </a:xfrm>
        </p:spPr>
        <p:txBody>
          <a:bodyPr>
            <a:normAutofit/>
          </a:bodyPr>
          <a:lstStyle/>
          <a:p>
            <a:r>
              <a:rPr lang="cs-CZ" sz="2400" dirty="0"/>
              <a:t>Mikro</a:t>
            </a:r>
          </a:p>
          <a:p>
            <a:r>
              <a:rPr lang="cs-CZ" sz="2400" dirty="0" err="1"/>
              <a:t>Mezo</a:t>
            </a:r>
            <a:endParaRPr lang="cs-CZ" sz="2400" dirty="0"/>
          </a:p>
          <a:p>
            <a:r>
              <a:rPr lang="cs-CZ" sz="2400" dirty="0"/>
              <a:t>Makro </a:t>
            </a:r>
          </a:p>
        </p:txBody>
      </p:sp>
      <p:pic>
        <p:nvPicPr>
          <p:cNvPr id="5" name="Picture 4" descr="Mikroskopický pohled na řasy">
            <a:extLst>
              <a:ext uri="{FF2B5EF4-FFF2-40B4-BE49-F238E27FC236}">
                <a16:creationId xmlns:a16="http://schemas.microsoft.com/office/drawing/2014/main" id="{EB94ED56-FA47-C946-0418-0EE64AF8ED3B}"/>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079348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10575</Words>
  <Application>Microsoft Office PowerPoint</Application>
  <PresentationFormat>Širokoúhlá obrazovka</PresentationFormat>
  <Paragraphs>979</Paragraphs>
  <Slides>154</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154</vt:i4>
      </vt:variant>
    </vt:vector>
  </HeadingPairs>
  <TitlesOfParts>
    <vt:vector size="162" baseType="lpstr">
      <vt:lpstr>Arial</vt:lpstr>
      <vt:lpstr>Calibri</vt:lpstr>
      <vt:lpstr>Calibri Light</vt:lpstr>
      <vt:lpstr>Open Sans</vt:lpstr>
      <vt:lpstr>Roboto</vt:lpstr>
      <vt:lpstr>Symbol</vt:lpstr>
      <vt:lpstr>Times New Roman</vt:lpstr>
      <vt:lpstr>Motiv Office</vt:lpstr>
      <vt:lpstr>SPOD </vt:lpstr>
      <vt:lpstr>Literatura </vt:lpstr>
      <vt:lpstr>Prezentace aplikace PowerPoint</vt:lpstr>
      <vt:lpstr>Místo sociální práce v sociální politice</vt:lpstr>
      <vt:lpstr>Sociální práce – co to je? </vt:lpstr>
      <vt:lpstr>Sociální pracovník – kdo to je?</vt:lpstr>
      <vt:lpstr>Co to je?</vt:lpstr>
      <vt:lpstr>Právní vymezení</vt:lpstr>
      <vt:lpstr>Charta lidských práv</vt:lpstr>
      <vt:lpstr>Prezentace aplikace PowerPoint</vt:lpstr>
      <vt:lpstr>Listina dětských práv</vt:lpstr>
      <vt:lpstr>Prezentace aplikace PowerPoint</vt:lpstr>
      <vt:lpstr>Občanský zákoník</vt:lpstr>
      <vt:lpstr>Prezentace aplikace PowerPoint</vt:lpstr>
      <vt:lpstr>Prezentace aplikace PowerPoint</vt:lpstr>
      <vt:lpstr>Zákon SPOD – č.359/1999Sb.</vt:lpstr>
      <vt:lpstr>Prezentace aplikace PowerPoint</vt:lpstr>
      <vt:lpstr>Prezentace aplikace PowerPoint</vt:lpstr>
      <vt:lpstr>Zákon 108/2006Sb. O sociálních službách</vt:lpstr>
      <vt:lpstr>Reflektující týmy</vt:lpstr>
      <vt:lpstr>Prezentace aplikace PowerPoint</vt:lpstr>
      <vt:lpstr>Rodina a dětské potřeby</vt:lpstr>
      <vt:lpstr>Formy a projevy syndromu CAN</vt:lpstr>
      <vt:lpstr>Trauma </vt:lpstr>
      <vt:lpstr>Funkce rodiny</vt:lpstr>
      <vt:lpstr>Funkce reprodukční</vt:lpstr>
      <vt:lpstr>Funkce ekonomická</vt:lpstr>
      <vt:lpstr>Funkce vzdělávací</vt:lpstr>
      <vt:lpstr>Socializační</vt:lpstr>
      <vt:lpstr>Emocionální funkce</vt:lpstr>
      <vt:lpstr> Výchovná funkce</vt:lpstr>
      <vt:lpstr>Ochranná funkce</vt:lpstr>
      <vt:lpstr>Členíme rodiny dle jejich dysfunkčnosti </vt:lpstr>
      <vt:lpstr>Dětské potřeby</vt:lpstr>
      <vt:lpstr>Co je potřeba</vt:lpstr>
      <vt:lpstr>Potřeba stimulace</vt:lpstr>
      <vt:lpstr>Potřeba smysluplného světa</vt:lpstr>
      <vt:lpstr>Potřeba lásky</vt:lpstr>
      <vt:lpstr>Potřeba pozitivní identity</vt:lpstr>
      <vt:lpstr>Potřeba životní perspektivy</vt:lpstr>
      <vt:lpstr>„Základní potřeby dětí psychické</vt:lpstr>
      <vt:lpstr>Základní potřeby biologické:</vt:lpstr>
      <vt:lpstr>Základní potřeby emocionální:</vt:lpstr>
      <vt:lpstr>Základní potřeby sociální:</vt:lpstr>
      <vt:lpstr>Základní potřeby duchovní:</vt:lpstr>
      <vt:lpstr>Demokratizace rodiny</vt:lpstr>
      <vt:lpstr>Nenaplněnost potřeb</vt:lpstr>
      <vt:lpstr>Formy a projevy syndromu CAN</vt:lpstr>
      <vt:lpstr>Nástroje a realizace práce s rodinou</vt:lpstr>
      <vt:lpstr>Prezentace aplikace PowerPoint</vt:lpstr>
      <vt:lpstr>Paradigmata SPOD</vt:lpstr>
      <vt:lpstr>Prezentace aplikace PowerPoint</vt:lpstr>
      <vt:lpstr>Změna přístupu sociálního pracovníka</vt:lpstr>
      <vt:lpstr>Zákon 359/1999Sb</vt:lpstr>
      <vt:lpstr>Povinnosti </vt:lpstr>
      <vt:lpstr>Případové konference</vt:lpstr>
      <vt:lpstr>Práva - §13 a následující</vt:lpstr>
      <vt:lpstr>Práva – důkazní břemeno OSPOD </vt:lpstr>
      <vt:lpstr>Sociální služby s rodinou</vt:lpstr>
      <vt:lpstr>Případová konference</vt:lpstr>
      <vt:lpstr>Kontrola vs. Podpora – systémový přístup</vt:lpstr>
      <vt:lpstr>Případová konference</vt:lpstr>
      <vt:lpstr>Pečující potenciál, potenciál změny?</vt:lpstr>
      <vt:lpstr>Nástroje </vt:lpstr>
      <vt:lpstr>Výkon SAS – zákon 108/2006Sb</vt:lpstr>
      <vt:lpstr>Druhy a formy služeb</vt:lpstr>
      <vt:lpstr>Služby sociální péče</vt:lpstr>
      <vt:lpstr>Služby sociální prevence</vt:lpstr>
      <vt:lpstr>SAS - §65</vt:lpstr>
      <vt:lpstr>Sociální rehabilitace - §70</vt:lpstr>
      <vt:lpstr>Konflikt zákonů a cíle</vt:lpstr>
      <vt:lpstr>Rodina </vt:lpstr>
      <vt:lpstr>SMART a případová konference – jeden úkol např. zajištění </vt:lpstr>
      <vt:lpstr>Dítě je v NRP</vt:lpstr>
      <vt:lpstr>Typy NRP</vt:lpstr>
      <vt:lpstr>Proces pro pěstouna</vt:lpstr>
      <vt:lpstr>Doprovázení </vt:lpstr>
      <vt:lpstr>Vztahy v rodině – pěstounská rodina</vt:lpstr>
      <vt:lpstr>Dítě je v ústavní péči – 4.109/2002Sb.</vt:lpstr>
      <vt:lpstr>ZDVOP – č.359/1999Sb.</vt:lpstr>
      <vt:lpstr>Příklady dobré praxe</vt:lpstr>
      <vt:lpstr>Potenciál rodiny</vt:lpstr>
      <vt:lpstr>Kdy s ním pracujeme</vt:lpstr>
      <vt:lpstr>Potenciál rodiny neodpovídá diagnostice rodiny</vt:lpstr>
      <vt:lpstr>Shrnutí </vt:lpstr>
      <vt:lpstr>Cíl primární</vt:lpstr>
      <vt:lpstr>Směr intervence </vt:lpstr>
      <vt:lpstr>Metody práce s rodinou</vt:lpstr>
      <vt:lpstr>Nástroje </vt:lpstr>
      <vt:lpstr>Pečující potenciál, potenciál změny?</vt:lpstr>
      <vt:lpstr>Kontrola vs. Podpora – systémový přístup</vt:lpstr>
      <vt:lpstr>Pečující potenciál, potenciál změny?</vt:lpstr>
      <vt:lpstr>Zjednodušený pohled – systémový přístup</vt:lpstr>
      <vt:lpstr>Partnerské vztahy</vt:lpstr>
      <vt:lpstr>Rodina a dítě</vt:lpstr>
      <vt:lpstr>Dítě a rodič</vt:lpstr>
      <vt:lpstr>Trestná činnost</vt:lpstr>
      <vt:lpstr>Rodinné funkce</vt:lpstr>
      <vt:lpstr>Podle environmentální teorie</vt:lpstr>
      <vt:lpstr>Mikro </vt:lpstr>
      <vt:lpstr>Mezo </vt:lpstr>
      <vt:lpstr>Makro </vt:lpstr>
      <vt:lpstr>Rodina a její analýzy</vt:lpstr>
      <vt:lpstr>Proces dekonstrukce</vt:lpstr>
      <vt:lpstr>Rekonstrukce</vt:lpstr>
      <vt:lpstr>Analýza našeho myšlení a práce – analýza příběhu</vt:lpstr>
      <vt:lpstr>Volby pomoci</vt:lpstr>
      <vt:lpstr>Prezentace aplikace PowerPoint</vt:lpstr>
      <vt:lpstr>Rodina a státní správa</vt:lpstr>
      <vt:lpstr>Místa pobytu</vt:lpstr>
      <vt:lpstr>Média život</vt:lpstr>
      <vt:lpstr>Podmínky pro život</vt:lpstr>
      <vt:lpstr>Nejčastější témata</vt:lpstr>
      <vt:lpstr>Lokalita je komunitou</vt:lpstr>
      <vt:lpstr>Sociálně-terapeutická práce v rodině - Chrudim</vt:lpstr>
      <vt:lpstr>Prezentace aplikace PowerPoint</vt:lpstr>
      <vt:lpstr>Robotizace </vt:lpstr>
      <vt:lpstr>Jsou možná řešení?</vt:lpstr>
      <vt:lpstr>Rozvod a Cochemský model</vt:lpstr>
      <vt:lpstr>Vztahy v rodině</vt:lpstr>
      <vt:lpstr>Syndrom zavržení rodiče</vt:lpstr>
      <vt:lpstr>Prezentace aplikace PowerPoint</vt:lpstr>
      <vt:lpstr>Prezentace aplikace PowerPoint</vt:lpstr>
      <vt:lpstr>OSPOD</vt:lpstr>
      <vt:lpstr>Cochemský model</vt:lpstr>
      <vt:lpstr>Cochemský model</vt:lpstr>
      <vt:lpstr>Cíl Cochemského modelu</vt:lpstr>
      <vt:lpstr>Cochemský model</vt:lpstr>
      <vt:lpstr>Potřeby dětí</vt:lpstr>
      <vt:lpstr>Vztahy v rodině – patchwork family</vt:lpstr>
      <vt:lpstr>Rozvod – rizikový rodič</vt:lpstr>
      <vt:lpstr>Rizikový rodič</vt:lpstr>
      <vt:lpstr>Rodič nebo dítě?</vt:lpstr>
      <vt:lpstr>Prezentace aplikace PowerPoint</vt:lpstr>
      <vt:lpstr>Modely péče</vt:lpstr>
      <vt:lpstr>Výhradní péče</vt:lpstr>
      <vt:lpstr>Střídavá péče</vt:lpstr>
      <vt:lpstr>Společná péče</vt:lpstr>
      <vt:lpstr>Domácí násilí</vt:lpstr>
      <vt:lpstr>Domácí násilí</vt:lpstr>
      <vt:lpstr>Kazuistika II</vt:lpstr>
      <vt:lpstr>Domácí násilí – útěkový plán</vt:lpstr>
      <vt:lpstr>Kazuistika III</vt:lpstr>
      <vt:lpstr>Každé chování dítěte je snaha o komunikaci</vt:lpstr>
      <vt:lpstr>Retraumatizace </vt:lpstr>
      <vt:lpstr>Protokol - stres</vt:lpstr>
      <vt:lpstr>Komunikace v domácnosti</vt:lpstr>
      <vt:lpstr>Komunikace 2</vt:lpstr>
      <vt:lpstr>Prezentace aplikace PowerPoint</vt:lpstr>
      <vt:lpstr>Pečující potenciál, potenciál změny?</vt:lpstr>
      <vt:lpstr>Zásady – plánování –  </vt:lpstr>
      <vt:lpstr>Etapy úkolové sociální práce</vt:lpstr>
      <vt:lpstr>Otázky ke zkoušce – budou otázky abc, vždy jen jedna bude správná.</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SPOD 1</dc:title>
  <dc:creator>Petr Fabián</dc:creator>
  <cp:lastModifiedBy>Petr Fabián</cp:lastModifiedBy>
  <cp:revision>18</cp:revision>
  <dcterms:created xsi:type="dcterms:W3CDTF">2022-02-22T15:58:12Z</dcterms:created>
  <dcterms:modified xsi:type="dcterms:W3CDTF">2023-03-23T10:43:35Z</dcterms:modified>
</cp:coreProperties>
</file>