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7" r:id="rId2"/>
    <p:sldId id="258" r:id="rId3"/>
    <p:sldId id="259" r:id="rId4"/>
    <p:sldId id="262" r:id="rId5"/>
    <p:sldId id="260" r:id="rId6"/>
    <p:sldId id="283" r:id="rId7"/>
    <p:sldId id="261" r:id="rId8"/>
    <p:sldId id="284" r:id="rId9"/>
    <p:sldId id="268"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cs-CZ"/>
              <a:t>Kliknutím lze upravit styl.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A135A7A-CCC6-42B0-B277-C18A9A1232FB}" type="datetimeFigureOut">
              <a:rPr lang="cs-CZ" smtClean="0"/>
              <a:t>18.02.2024</a:t>
            </a:fld>
            <a:endParaRPr lang="cs-CZ"/>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cs-CZ"/>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584C74A0-EB71-418E-9BF3-4BC973E2B6A4}" type="slidenum">
              <a:rPr lang="cs-CZ" smtClean="0"/>
              <a:t>‹#›</a:t>
            </a:fld>
            <a:endParaRPr lang="cs-CZ"/>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318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A135A7A-CCC6-42B0-B277-C18A9A1232FB}" type="datetimeFigureOut">
              <a:rPr lang="cs-CZ" smtClean="0"/>
              <a:t>18.02.2024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353443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A135A7A-CCC6-42B0-B277-C18A9A1232FB}" type="datetimeFigureOut">
              <a:rPr lang="cs-CZ" smtClean="0"/>
              <a:t>18.02.2024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3970984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A135A7A-CCC6-42B0-B277-C18A9A1232FB}" type="datetimeFigureOut">
              <a:rPr lang="cs-CZ" smtClean="0"/>
              <a:t>18.02.2024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154117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135A7A-CCC6-42B0-B277-C18A9A1232FB}" type="datetimeFigureOut">
              <a:rPr lang="cs-CZ" smtClean="0"/>
              <a:t>18.02.2024</a:t>
            </a:fld>
            <a:endParaRPr lang="cs-CZ"/>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584C74A0-EB71-418E-9BF3-4BC973E2B6A4}" type="slidenum">
              <a:rPr lang="cs-CZ" smtClean="0"/>
              <a:t>‹#›</a:t>
            </a:fld>
            <a:endParaRPr lang="cs-CZ"/>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0296905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A135A7A-CCC6-42B0-B277-C18A9A1232FB}" type="datetimeFigureOut">
              <a:rPr lang="cs-CZ" smtClean="0"/>
              <a:t>18.02.2024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58541154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cs-CZ"/>
              <a:t>Kliknutím lze upravit styl.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257300" y="2909102"/>
            <a:ext cx="4800600" cy="299639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633864" y="2909102"/>
            <a:ext cx="4800600" cy="299639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A135A7A-CCC6-42B0-B277-C18A9A1232FB}" type="datetimeFigureOut">
              <a:rPr lang="cs-CZ" smtClean="0"/>
              <a:t>18.02.2024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218077962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A135A7A-CCC6-42B0-B277-C18A9A1232FB}" type="datetimeFigureOut">
              <a:rPr lang="cs-CZ" smtClean="0"/>
              <a:t>18.02.2024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21604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35A7A-CCC6-42B0-B277-C18A9A1232FB}" type="datetimeFigureOut">
              <a:rPr lang="cs-CZ" smtClean="0"/>
              <a:t>18.02.2024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34668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cs-CZ"/>
              <a:t>Kliknutím lze upravit styl.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65051" y="6375679"/>
            <a:ext cx="1233355" cy="348462"/>
          </a:xfrm>
        </p:spPr>
        <p:txBody>
          <a:bodyPr/>
          <a:lstStyle/>
          <a:p>
            <a:fld id="{5A135A7A-CCC6-42B0-B277-C18A9A1232FB}" type="datetimeFigureOut">
              <a:rPr lang="cs-CZ" smtClean="0"/>
              <a:t>18.02.2024</a:t>
            </a:fld>
            <a:endParaRPr lang="cs-CZ"/>
          </a:p>
        </p:txBody>
      </p:sp>
      <p:sp>
        <p:nvSpPr>
          <p:cNvPr id="6" name="Footer Placeholder 5"/>
          <p:cNvSpPr>
            <a:spLocks noGrp="1"/>
          </p:cNvSpPr>
          <p:nvPr>
            <p:ph type="ftr" sz="quarter" idx="11"/>
          </p:nvPr>
        </p:nvSpPr>
        <p:spPr>
          <a:xfrm>
            <a:off x="2103620" y="6375679"/>
            <a:ext cx="3482179" cy="345796"/>
          </a:xfrm>
        </p:spPr>
        <p:txBody>
          <a:bodyPr/>
          <a:lstStyle/>
          <a:p>
            <a:endParaRPr lang="cs-CZ"/>
          </a:p>
        </p:txBody>
      </p:sp>
      <p:sp>
        <p:nvSpPr>
          <p:cNvPr id="7" name="Slide Number Placeholder 6"/>
          <p:cNvSpPr>
            <a:spLocks noGrp="1"/>
          </p:cNvSpPr>
          <p:nvPr>
            <p:ph type="sldNum" sz="quarter" idx="12"/>
          </p:nvPr>
        </p:nvSpPr>
        <p:spPr>
          <a:xfrm>
            <a:off x="5691014" y="6375679"/>
            <a:ext cx="1232456" cy="345796"/>
          </a:xfrm>
        </p:spPr>
        <p:txBody>
          <a:bodyPr/>
          <a:lstStyle/>
          <a:p>
            <a:fld id="{584C74A0-EB71-418E-9BF3-4BC973E2B6A4}" type="slidenum">
              <a:rPr lang="cs-CZ" smtClean="0"/>
              <a:t>‹#›</a:t>
            </a:fld>
            <a:endParaRPr lang="cs-CZ"/>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058631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cs-CZ"/>
              <a:t>Kliknutím lze upravit styl.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65950" y="6375679"/>
            <a:ext cx="1232456" cy="348462"/>
          </a:xfrm>
        </p:spPr>
        <p:txBody>
          <a:bodyPr/>
          <a:lstStyle/>
          <a:p>
            <a:fld id="{5A135A7A-CCC6-42B0-B277-C18A9A1232FB}" type="datetimeFigureOut">
              <a:rPr lang="cs-CZ" smtClean="0"/>
              <a:t>18.02.2024</a:t>
            </a:fld>
            <a:endParaRPr lang="cs-CZ"/>
          </a:p>
        </p:txBody>
      </p:sp>
      <p:sp>
        <p:nvSpPr>
          <p:cNvPr id="6" name="Footer Placeholder 5"/>
          <p:cNvSpPr>
            <a:spLocks noGrp="1"/>
          </p:cNvSpPr>
          <p:nvPr>
            <p:ph type="ftr" sz="quarter" idx="11"/>
          </p:nvPr>
        </p:nvSpPr>
        <p:spPr>
          <a:xfrm>
            <a:off x="2103621" y="6375679"/>
            <a:ext cx="3482178" cy="345796"/>
          </a:xfrm>
        </p:spPr>
        <p:txBody>
          <a:bodyPr/>
          <a:lstStyle/>
          <a:p>
            <a:endParaRPr lang="cs-CZ"/>
          </a:p>
        </p:txBody>
      </p:sp>
      <p:sp>
        <p:nvSpPr>
          <p:cNvPr id="7" name="Slide Number Placeholder 6"/>
          <p:cNvSpPr>
            <a:spLocks noGrp="1"/>
          </p:cNvSpPr>
          <p:nvPr>
            <p:ph type="sldNum" sz="quarter" idx="12"/>
          </p:nvPr>
        </p:nvSpPr>
        <p:spPr>
          <a:xfrm>
            <a:off x="5687568" y="6375679"/>
            <a:ext cx="1234440" cy="345796"/>
          </a:xfrm>
        </p:spPr>
        <p:txBody>
          <a:bodyPr/>
          <a:lstStyle/>
          <a:p>
            <a:fld id="{584C74A0-EB71-418E-9BF3-4BC973E2B6A4}" type="slidenum">
              <a:rPr lang="cs-CZ" smtClean="0"/>
              <a:t>‹#›</a:t>
            </a:fld>
            <a:endParaRPr lang="cs-CZ"/>
          </a:p>
        </p:txBody>
      </p:sp>
    </p:spTree>
    <p:extLst>
      <p:ext uri="{BB962C8B-B14F-4D97-AF65-F5344CB8AC3E}">
        <p14:creationId xmlns:p14="http://schemas.microsoft.com/office/powerpoint/2010/main" val="312879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A135A7A-CCC6-42B0-B277-C18A9A1232FB}" type="datetimeFigureOut">
              <a:rPr lang="cs-CZ" smtClean="0"/>
              <a:t>18.02.2024</a:t>
            </a:fld>
            <a:endParaRPr lang="cs-CZ"/>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84C74A0-EB71-418E-9BF3-4BC973E2B6A4}" type="slidenum">
              <a:rPr lang="cs-CZ" smtClean="0"/>
              <a:t>‹#›</a:t>
            </a:fld>
            <a:endParaRPr lang="cs-CZ"/>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143366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hchr.org/en/instruments-mechanisms/instruments/convention-rights-persons-disabilit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247477-ABD7-4F39-8705-015766D82A42}"/>
              </a:ext>
            </a:extLst>
          </p:cNvPr>
          <p:cNvSpPr>
            <a:spLocks noGrp="1"/>
          </p:cNvSpPr>
          <p:nvPr>
            <p:ph type="ctrTitle"/>
          </p:nvPr>
        </p:nvSpPr>
        <p:spPr/>
        <p:txBody>
          <a:bodyPr/>
          <a:lstStyle/>
          <a:p>
            <a:r>
              <a:rPr lang="cs-CZ" sz="4000" dirty="0" err="1"/>
              <a:t>People</a:t>
            </a:r>
            <a:r>
              <a:rPr lang="cs-CZ" sz="4000" dirty="0"/>
              <a:t> </a:t>
            </a:r>
            <a:r>
              <a:rPr lang="cs-CZ" sz="4000" dirty="0" err="1"/>
              <a:t>with</a:t>
            </a:r>
            <a:r>
              <a:rPr lang="cs-CZ" sz="4000" dirty="0"/>
              <a:t> </a:t>
            </a:r>
            <a:r>
              <a:rPr lang="cs-CZ" sz="4000" dirty="0" err="1"/>
              <a:t>disabilities</a:t>
            </a:r>
            <a:endParaRPr lang="cs-CZ" sz="4000" dirty="0"/>
          </a:p>
        </p:txBody>
      </p:sp>
      <p:sp>
        <p:nvSpPr>
          <p:cNvPr id="3" name="Podnadpis 2">
            <a:extLst>
              <a:ext uri="{FF2B5EF4-FFF2-40B4-BE49-F238E27FC236}">
                <a16:creationId xmlns:a16="http://schemas.microsoft.com/office/drawing/2014/main" id="{6D7D9733-31F3-4F94-BA02-FF7514B87870}"/>
              </a:ext>
            </a:extLst>
          </p:cNvPr>
          <p:cNvSpPr>
            <a:spLocks noGrp="1"/>
          </p:cNvSpPr>
          <p:nvPr>
            <p:ph type="subTitle" idx="1"/>
          </p:nvPr>
        </p:nvSpPr>
        <p:spPr/>
        <p:txBody>
          <a:bodyPr/>
          <a:lstStyle/>
          <a:p>
            <a:r>
              <a:rPr lang="cs-CZ" dirty="0"/>
              <a:t>Kateřina janků, M.A.,</a:t>
            </a:r>
            <a:r>
              <a:rPr lang="cs-CZ" dirty="0" err="1"/>
              <a:t>Ph.D</a:t>
            </a:r>
            <a:r>
              <a:rPr lang="cs-CZ" dirty="0"/>
              <a:t>.</a:t>
            </a:r>
          </a:p>
        </p:txBody>
      </p:sp>
      <p:pic>
        <p:nvPicPr>
          <p:cNvPr id="4" name="Obrázek 3">
            <a:extLst>
              <a:ext uri="{FF2B5EF4-FFF2-40B4-BE49-F238E27FC236}">
                <a16:creationId xmlns:a16="http://schemas.microsoft.com/office/drawing/2014/main" id="{52B6965A-907E-4694-9193-A2C3972458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63505" y="1098388"/>
            <a:ext cx="1762591" cy="1357950"/>
          </a:xfrm>
          <a:prstGeom prst="rect">
            <a:avLst/>
          </a:prstGeom>
        </p:spPr>
      </p:pic>
    </p:spTree>
    <p:extLst>
      <p:ext uri="{BB962C8B-B14F-4D97-AF65-F5344CB8AC3E}">
        <p14:creationId xmlns:p14="http://schemas.microsoft.com/office/powerpoint/2010/main" val="2238075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E0D43667-6DE6-4430-9730-BA6EC979BC89}"/>
              </a:ext>
            </a:extLst>
          </p:cNvPr>
          <p:cNvSpPr>
            <a:spLocks noGrp="1"/>
          </p:cNvSpPr>
          <p:nvPr>
            <p:ph type="title"/>
          </p:nvPr>
        </p:nvSpPr>
        <p:spPr/>
        <p:txBody>
          <a:bodyPr/>
          <a:lstStyle/>
          <a:p>
            <a:r>
              <a:rPr lang="en-US" altLang="cs-CZ"/>
              <a:t>Symptoms of </a:t>
            </a:r>
            <a:br>
              <a:rPr lang="cs-CZ" altLang="cs-CZ"/>
            </a:br>
            <a:r>
              <a:rPr lang="en-US" altLang="cs-CZ" sz="3200"/>
              <a:t>secondary consequences of disability</a:t>
            </a:r>
            <a:endParaRPr lang="cs-CZ" altLang="cs-CZ" sz="3200"/>
          </a:p>
        </p:txBody>
      </p:sp>
      <p:sp>
        <p:nvSpPr>
          <p:cNvPr id="3" name="Zástupný symbol pro obsah 2">
            <a:extLst>
              <a:ext uri="{FF2B5EF4-FFF2-40B4-BE49-F238E27FC236}">
                <a16:creationId xmlns:a16="http://schemas.microsoft.com/office/drawing/2014/main" id="{4F34DB7F-6CDC-43A5-94FD-996D9BB809AB}"/>
              </a:ext>
            </a:extLst>
          </p:cNvPr>
          <p:cNvSpPr>
            <a:spLocks noGrp="1"/>
          </p:cNvSpPr>
          <p:nvPr>
            <p:ph idx="1"/>
          </p:nvPr>
        </p:nvSpPr>
        <p:spPr/>
        <p:txBody>
          <a:bodyPr/>
          <a:lstStyle/>
          <a:p>
            <a:pPr marL="0" indent="0">
              <a:buNone/>
              <a:defRPr/>
            </a:pPr>
            <a:r>
              <a:rPr lang="cs-CZ" dirty="0"/>
              <a:t>SC cause</a:t>
            </a:r>
            <a:r>
              <a:rPr lang="en-US" dirty="0"/>
              <a:t> change</a:t>
            </a:r>
            <a:r>
              <a:rPr lang="cs-CZ" dirty="0"/>
              <a:t>s</a:t>
            </a:r>
            <a:r>
              <a:rPr lang="en-US" dirty="0"/>
              <a:t> in</a:t>
            </a:r>
            <a:r>
              <a:rPr lang="cs-CZ" dirty="0"/>
              <a:t>:</a:t>
            </a:r>
          </a:p>
          <a:p>
            <a:pPr>
              <a:defRPr/>
            </a:pPr>
            <a:r>
              <a:rPr lang="en-US" sz="2400" dirty="0"/>
              <a:t>the ability of correct self-assessment;</a:t>
            </a:r>
          </a:p>
          <a:p>
            <a:pPr>
              <a:defRPr/>
            </a:pPr>
            <a:r>
              <a:rPr lang="en-US" sz="2400" dirty="0" err="1"/>
              <a:t>self-fulfilment</a:t>
            </a:r>
            <a:r>
              <a:rPr lang="en-US" sz="2400" dirty="0"/>
              <a:t> (the meaning of life!);</a:t>
            </a:r>
          </a:p>
          <a:p>
            <a:pPr>
              <a:defRPr/>
            </a:pPr>
            <a:r>
              <a:rPr lang="en-US" sz="2400" dirty="0"/>
              <a:t>disruption of the sense of self-identity</a:t>
            </a:r>
          </a:p>
          <a:p>
            <a:pPr>
              <a:defRPr/>
            </a:pPr>
            <a:r>
              <a:rPr lang="en-US" sz="2400" dirty="0"/>
              <a:t>adequate perception of reality </a:t>
            </a:r>
          </a:p>
          <a:p>
            <a:pPr>
              <a:defRPr/>
            </a:pPr>
            <a:r>
              <a:rPr lang="en-US" sz="2400" dirty="0"/>
              <a:t>personal needs and value system</a:t>
            </a:r>
          </a:p>
          <a:p>
            <a:pPr>
              <a:defRPr/>
            </a:pPr>
            <a:r>
              <a:rPr lang="en-US" sz="2400" dirty="0"/>
              <a:t>social adaptation and inclusion.</a:t>
            </a:r>
            <a:endParaRPr lang="cs-CZ" sz="2400" dirty="0"/>
          </a:p>
        </p:txBody>
      </p:sp>
      <p:pic>
        <p:nvPicPr>
          <p:cNvPr id="4" name="Obrázek 3">
            <a:extLst>
              <a:ext uri="{FF2B5EF4-FFF2-40B4-BE49-F238E27FC236}">
                <a16:creationId xmlns:a16="http://schemas.microsoft.com/office/drawing/2014/main" id="{F245333E-7C5B-4390-9DEC-63EB727364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6622" y="4983484"/>
            <a:ext cx="1399390" cy="10781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normAutofit/>
          </a:bodyPr>
          <a:lstStyle/>
          <a:p>
            <a:r>
              <a:rPr lang="cs-CZ" sz="3600" dirty="0" err="1"/>
              <a:t>Theoretical</a:t>
            </a:r>
            <a:r>
              <a:rPr lang="cs-CZ" sz="3600" dirty="0"/>
              <a:t> part</a:t>
            </a:r>
            <a:br>
              <a:rPr lang="cs-CZ" sz="3600" dirty="0"/>
            </a:br>
            <a:endParaRPr lang="cs-CZ" sz="3600" dirty="0"/>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a:xfrm>
            <a:off x="1251678" y="1455175"/>
            <a:ext cx="10178322" cy="4837470"/>
          </a:xfrm>
        </p:spPr>
        <p:txBody>
          <a:bodyPr>
            <a:normAutofit/>
          </a:bodyPr>
          <a:lstStyle/>
          <a:p>
            <a:pPr marL="0" indent="0">
              <a:buNone/>
            </a:pPr>
            <a:endParaRPr lang="cs-CZ" dirty="0"/>
          </a:p>
          <a:p>
            <a:pPr lvl="0"/>
            <a:r>
              <a:rPr lang="en-GB" b="1" dirty="0"/>
              <a:t>Persons with disabilities, their specifics, characteristics, needs</a:t>
            </a:r>
          </a:p>
          <a:p>
            <a:pPr lvl="0"/>
            <a:r>
              <a:rPr lang="en-GB" b="1" dirty="0"/>
              <a:t>Types of disabilities - mental, physical, sensory and severe.</a:t>
            </a:r>
          </a:p>
          <a:p>
            <a:pPr lvl="0"/>
            <a:r>
              <a:rPr lang="en-GB" b="1" dirty="0"/>
              <a:t>Context of age - children, adults and seniors - changing perspectives due to age.</a:t>
            </a:r>
          </a:p>
          <a:p>
            <a:pPr lvl="0"/>
            <a:r>
              <a:rPr lang="en-GB" b="1" dirty="0"/>
              <a:t>Family of person with disability (parental resilience), disadvantages, challenges, risks.</a:t>
            </a:r>
          </a:p>
          <a:p>
            <a:pPr lvl="0"/>
            <a:r>
              <a:rPr lang="en-GB" b="1" dirty="0"/>
              <a:t>Inclusion - social and pedagogical, definitions and key issues in today's society.</a:t>
            </a:r>
          </a:p>
          <a:p>
            <a:pPr lvl="0"/>
            <a:r>
              <a:rPr lang="en-GB" b="1" dirty="0"/>
              <a:t>Ethical issues, attitudes and approaches (principles of a gentle teaching approach).</a:t>
            </a:r>
          </a:p>
          <a:p>
            <a:pPr lvl="0"/>
            <a:r>
              <a:rPr lang="en-GB" b="1" dirty="0"/>
              <a:t>Programmes, services and benefits for people with disabilities - practical part (this part could be about volunteering).</a:t>
            </a:r>
          </a:p>
          <a:p>
            <a:endParaRPr lang="cs-CZ"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3389" y="449476"/>
            <a:ext cx="1762591" cy="1357950"/>
          </a:xfrm>
          <a:prstGeom prst="rect">
            <a:avLst/>
          </a:prstGeom>
        </p:spPr>
      </p:pic>
    </p:spTree>
    <p:extLst>
      <p:ext uri="{BB962C8B-B14F-4D97-AF65-F5344CB8AC3E}">
        <p14:creationId xmlns:p14="http://schemas.microsoft.com/office/powerpoint/2010/main" val="406848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lstStyle/>
          <a:p>
            <a:r>
              <a:rPr lang="cs-CZ" dirty="0" err="1"/>
              <a:t>What</a:t>
            </a:r>
            <a:r>
              <a:rPr lang="cs-CZ" dirty="0"/>
              <a:t> </a:t>
            </a:r>
            <a:r>
              <a:rPr lang="cs-CZ" dirty="0" err="1"/>
              <a:t>is</a:t>
            </a:r>
            <a:r>
              <a:rPr lang="cs-CZ" dirty="0"/>
              <a:t> disability?</a:t>
            </a:r>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a:xfrm>
            <a:off x="1251678" y="1720645"/>
            <a:ext cx="10178322" cy="4601497"/>
          </a:xfrm>
        </p:spPr>
        <p:txBody>
          <a:bodyPr>
            <a:normAutofit lnSpcReduction="10000"/>
          </a:bodyPr>
          <a:lstStyle/>
          <a:p>
            <a:r>
              <a:rPr lang="en-US" altLang="cs-CZ" sz="2400" dirty="0"/>
              <a:t>There are a lot of definitions to describe disability</a:t>
            </a:r>
            <a:r>
              <a:rPr lang="cs-CZ" altLang="cs-CZ" sz="2400" dirty="0"/>
              <a:t>:</a:t>
            </a:r>
            <a:endParaRPr lang="en-US" altLang="cs-CZ" sz="2400" dirty="0"/>
          </a:p>
          <a:p>
            <a:pPr marL="0" indent="0">
              <a:buNone/>
            </a:pPr>
            <a:r>
              <a:rPr lang="cs-CZ" altLang="cs-CZ" sz="2400" dirty="0"/>
              <a:t>Most </a:t>
            </a:r>
            <a:r>
              <a:rPr lang="cs-CZ" altLang="cs-CZ" sz="2400" dirty="0" err="1"/>
              <a:t>of</a:t>
            </a:r>
            <a:r>
              <a:rPr lang="cs-CZ" altLang="cs-CZ" sz="2400" dirty="0"/>
              <a:t> </a:t>
            </a:r>
            <a:r>
              <a:rPr lang="cs-CZ" altLang="cs-CZ" sz="2400" dirty="0" err="1"/>
              <a:t>the</a:t>
            </a:r>
            <a:r>
              <a:rPr lang="cs-CZ" altLang="cs-CZ" sz="2400" dirty="0"/>
              <a:t> </a:t>
            </a:r>
            <a:r>
              <a:rPr lang="en-US" altLang="cs-CZ" sz="2400" dirty="0"/>
              <a:t>definitions making reference that disability is a </a:t>
            </a:r>
            <a:r>
              <a:rPr lang="en-US" altLang="cs-CZ" sz="2400" b="1" dirty="0"/>
              <a:t>pathology</a:t>
            </a:r>
            <a:r>
              <a:rPr lang="en-US" altLang="cs-CZ" sz="2400" dirty="0"/>
              <a:t> (physiological, biological</a:t>
            </a:r>
            <a:r>
              <a:rPr lang="cs-CZ" altLang="cs-CZ" sz="2400" dirty="0"/>
              <a:t> </a:t>
            </a:r>
            <a:r>
              <a:rPr lang="en-US" altLang="cs-CZ" sz="2400" dirty="0"/>
              <a:t>and intellectual).</a:t>
            </a:r>
            <a:r>
              <a:rPr lang="cs-CZ" altLang="cs-CZ" sz="2400" dirty="0"/>
              <a:t> </a:t>
            </a:r>
            <a:r>
              <a:rPr lang="cs-CZ" altLang="cs-CZ" sz="2400" dirty="0" err="1"/>
              <a:t>Th</a:t>
            </a:r>
            <a:r>
              <a:rPr lang="en-US" altLang="cs-CZ" sz="2400" dirty="0"/>
              <a:t>ese </a:t>
            </a:r>
            <a:r>
              <a:rPr lang="cs-CZ" altLang="cs-CZ" sz="2400" dirty="0" err="1"/>
              <a:t>were</a:t>
            </a:r>
            <a:r>
              <a:rPr lang="en-US" altLang="cs-CZ" sz="2400" dirty="0"/>
              <a:t> medical definitions </a:t>
            </a:r>
            <a:r>
              <a:rPr lang="cs-CZ" altLang="cs-CZ" sz="2400" dirty="0"/>
              <a:t>- </a:t>
            </a:r>
            <a:r>
              <a:rPr lang="en-US" altLang="cs-CZ" sz="2400" dirty="0"/>
              <a:t>medical answer</a:t>
            </a:r>
            <a:r>
              <a:rPr lang="cs-CZ" altLang="cs-CZ" sz="2400" dirty="0"/>
              <a:t>s:</a:t>
            </a:r>
          </a:p>
          <a:p>
            <a:pPr>
              <a:buFont typeface="Wingdings" panose="05000000000000000000" pitchFamily="2" charset="2"/>
              <a:buChar char="ü"/>
              <a:defRPr/>
            </a:pPr>
            <a:r>
              <a:rPr lang="cs-CZ" sz="2400" dirty="0"/>
              <a:t>…</a:t>
            </a:r>
            <a:r>
              <a:rPr lang="en-US" sz="2400" dirty="0"/>
              <a:t> ha</a:t>
            </a:r>
            <a:r>
              <a:rPr lang="cs-CZ" sz="2400" dirty="0"/>
              <a:t>ve</a:t>
            </a:r>
            <a:r>
              <a:rPr lang="en-US" sz="2400" dirty="0"/>
              <a:t> given rise to the idea that people are individual objects to be “treated”, “</a:t>
            </a:r>
            <a:r>
              <a:rPr lang="en-US" sz="2400" dirty="0" err="1"/>
              <a:t>changed”or</a:t>
            </a:r>
            <a:r>
              <a:rPr lang="en-US" sz="2400" dirty="0"/>
              <a:t> “</a:t>
            </a:r>
            <a:r>
              <a:rPr lang="en-US" sz="2400" dirty="0" err="1"/>
              <a:t>improved”and</a:t>
            </a:r>
            <a:r>
              <a:rPr lang="en-US" sz="2400" dirty="0"/>
              <a:t> made more “normal”.</a:t>
            </a:r>
          </a:p>
          <a:p>
            <a:pPr>
              <a:buFont typeface="Wingdings" panose="05000000000000000000" pitchFamily="2" charset="2"/>
              <a:buChar char="ü"/>
              <a:defRPr/>
            </a:pPr>
            <a:r>
              <a:rPr lang="cs-CZ" sz="2400" dirty="0"/>
              <a:t>…</a:t>
            </a:r>
            <a:r>
              <a:rPr lang="en-US" sz="2400" dirty="0"/>
              <a:t>view the disabled person as needing to “fit in”</a:t>
            </a:r>
            <a:r>
              <a:rPr lang="cs-CZ" sz="2400" dirty="0"/>
              <a:t> </a:t>
            </a:r>
            <a:r>
              <a:rPr lang="en-US" sz="2400" dirty="0"/>
              <a:t>rather than thinking about how society itself should  change</a:t>
            </a:r>
            <a:r>
              <a:rPr lang="cs-CZ" sz="2400" dirty="0"/>
              <a:t>.</a:t>
            </a:r>
            <a:endParaRPr lang="en-US" sz="2400" dirty="0"/>
          </a:p>
          <a:p>
            <a:pPr>
              <a:buFont typeface="Wingdings" panose="05000000000000000000" pitchFamily="2" charset="2"/>
              <a:buChar char="ü"/>
              <a:defRPr/>
            </a:pPr>
            <a:r>
              <a:rPr lang="cs-CZ" sz="2400" dirty="0"/>
              <a:t>…</a:t>
            </a:r>
            <a:r>
              <a:rPr lang="cs-CZ" sz="2400" dirty="0" err="1"/>
              <a:t>don´t</a:t>
            </a:r>
            <a:r>
              <a:rPr lang="cs-CZ" sz="2400" dirty="0"/>
              <a:t> </a:t>
            </a:r>
            <a:r>
              <a:rPr lang="cs-CZ" sz="2400" dirty="0" err="1"/>
              <a:t>adequately</a:t>
            </a:r>
            <a:r>
              <a:rPr lang="cs-CZ" sz="2400" dirty="0"/>
              <a:t> </a:t>
            </a:r>
            <a:r>
              <a:rPr lang="en-US" sz="2400" dirty="0"/>
              <a:t>explain the interaction between societal conditions or expectations and unique circumstances of an individual. (</a:t>
            </a:r>
            <a:r>
              <a:rPr lang="en-US" sz="2400" dirty="0" err="1"/>
              <a:t>Rieserand</a:t>
            </a:r>
            <a:r>
              <a:rPr lang="cs-CZ" sz="2400" dirty="0"/>
              <a:t>,</a:t>
            </a:r>
            <a:r>
              <a:rPr lang="en-US" sz="2400" dirty="0"/>
              <a:t> Mason, 1992)</a:t>
            </a:r>
            <a:endParaRPr lang="cs-CZ" sz="2400" dirty="0"/>
          </a:p>
          <a:p>
            <a:endParaRPr lang="cs-CZ" altLang="cs-CZ" dirty="0"/>
          </a:p>
          <a:p>
            <a:endParaRPr lang="cs-CZ"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3389" y="449476"/>
            <a:ext cx="1762591" cy="1357950"/>
          </a:xfrm>
          <a:prstGeom prst="rect">
            <a:avLst/>
          </a:prstGeom>
        </p:spPr>
      </p:pic>
    </p:spTree>
    <p:extLst>
      <p:ext uri="{BB962C8B-B14F-4D97-AF65-F5344CB8AC3E}">
        <p14:creationId xmlns:p14="http://schemas.microsoft.com/office/powerpoint/2010/main" val="112888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normAutofit/>
          </a:bodyPr>
          <a:lstStyle/>
          <a:p>
            <a:r>
              <a:rPr lang="cs-CZ" sz="3200" dirty="0" err="1"/>
              <a:t>Who</a:t>
            </a:r>
            <a:r>
              <a:rPr lang="cs-CZ" sz="3200" dirty="0"/>
              <a:t> (1996)</a:t>
            </a:r>
            <a:br>
              <a:rPr lang="cs-CZ" sz="3200" dirty="0"/>
            </a:br>
            <a:r>
              <a:rPr lang="en-US" sz="3200" cap="none" dirty="0"/>
              <a:t>International Classification Of Impairments, Disabilities And Handicaps</a:t>
            </a:r>
            <a:endParaRPr lang="cs-CZ" sz="3200" dirty="0"/>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a:xfrm>
            <a:off x="1251678" y="1953201"/>
            <a:ext cx="10178322" cy="4368941"/>
          </a:xfrm>
        </p:spPr>
        <p:txBody>
          <a:bodyPr>
            <a:normAutofit/>
          </a:bodyPr>
          <a:lstStyle/>
          <a:p>
            <a:pPr marL="0" indent="0">
              <a:buNone/>
              <a:defRPr/>
            </a:pPr>
            <a:r>
              <a:rPr lang="en-GB" sz="2800" dirty="0"/>
              <a:t>In this „classification“ system we could find </a:t>
            </a:r>
            <a:r>
              <a:rPr lang="en-GB" sz="2800" b="1" dirty="0"/>
              <a:t>wider</a:t>
            </a:r>
            <a:r>
              <a:rPr lang="en-GB" sz="2800" dirty="0"/>
              <a:t> explanation of disability (3 meanings):</a:t>
            </a:r>
          </a:p>
          <a:p>
            <a:pPr marL="0" indent="0">
              <a:buNone/>
              <a:defRPr/>
            </a:pPr>
            <a:r>
              <a:rPr lang="en-GB" sz="2800" dirty="0"/>
              <a:t>…Impairment refers to a physical or mental defect at the level of a body system or organ.</a:t>
            </a:r>
          </a:p>
          <a:p>
            <a:pPr marL="0" indent="0">
              <a:buNone/>
              <a:defRPr/>
            </a:pPr>
            <a:r>
              <a:rPr lang="en-GB" sz="2800" dirty="0"/>
              <a:t>…Disability  refers to a person-level limitations in physical and psycho-cognitive activities,</a:t>
            </a:r>
          </a:p>
          <a:p>
            <a:pPr marL="0" indent="0">
              <a:buNone/>
              <a:defRPr/>
            </a:pPr>
            <a:r>
              <a:rPr lang="en-GB" sz="2800" dirty="0"/>
              <a:t>…Handicap refers to social abilities or relation between the individual and the society. (WHO, 1996)</a:t>
            </a:r>
          </a:p>
          <a:p>
            <a:endParaRPr lang="cs-CZ" altLang="cs-CZ" dirty="0"/>
          </a:p>
          <a:p>
            <a:endParaRPr lang="cs-CZ"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5968" y="303701"/>
            <a:ext cx="1388708" cy="1069900"/>
          </a:xfrm>
          <a:prstGeom prst="rect">
            <a:avLst/>
          </a:prstGeom>
        </p:spPr>
      </p:pic>
    </p:spTree>
    <p:extLst>
      <p:ext uri="{BB962C8B-B14F-4D97-AF65-F5344CB8AC3E}">
        <p14:creationId xmlns:p14="http://schemas.microsoft.com/office/powerpoint/2010/main" val="2950619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normAutofit fontScale="90000"/>
          </a:bodyPr>
          <a:lstStyle/>
          <a:p>
            <a:r>
              <a:rPr lang="en-US" altLang="cs-CZ" dirty="0"/>
              <a:t>The social definition </a:t>
            </a:r>
            <a:br>
              <a:rPr lang="cs-CZ" altLang="cs-CZ" dirty="0"/>
            </a:br>
            <a:r>
              <a:rPr lang="en-US" altLang="cs-CZ" dirty="0"/>
              <a:t>of disability:</a:t>
            </a:r>
            <a:br>
              <a:rPr lang="en-US" altLang="cs-CZ" dirty="0"/>
            </a:br>
            <a:endParaRPr lang="cs-CZ" dirty="0"/>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p:txBody>
          <a:bodyPr/>
          <a:lstStyle/>
          <a:p>
            <a:pPr>
              <a:defRPr/>
            </a:pPr>
            <a:r>
              <a:rPr lang="en-GB" sz="2400" dirty="0"/>
              <a:t>Disability is a highly varied and complex condition with a range of implications for social identity and behavior. </a:t>
            </a:r>
          </a:p>
          <a:p>
            <a:pPr>
              <a:defRPr/>
            </a:pPr>
            <a:r>
              <a:rPr lang="en-GB" sz="2400" dirty="0"/>
              <a:t>Disability largely depends on the context and is a consequence of discrimination, prejudice and exclusion. </a:t>
            </a:r>
          </a:p>
          <a:p>
            <a:pPr>
              <a:defRPr/>
            </a:pPr>
            <a:r>
              <a:rPr lang="en-GB" sz="2400" dirty="0"/>
              <a:t>Emphasizes the shortcomings in the environment and in many organized activities in society, for example on information, communication and education, which prevent persons with disabilities from participating on equal terms. </a:t>
            </a:r>
          </a:p>
          <a:p>
            <a:endParaRPr lang="cs-CZ"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3389" y="449476"/>
            <a:ext cx="1762591" cy="1357950"/>
          </a:xfrm>
          <a:prstGeom prst="rect">
            <a:avLst/>
          </a:prstGeom>
        </p:spPr>
      </p:pic>
    </p:spTree>
    <p:extLst>
      <p:ext uri="{BB962C8B-B14F-4D97-AF65-F5344CB8AC3E}">
        <p14:creationId xmlns:p14="http://schemas.microsoft.com/office/powerpoint/2010/main" val="63005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9FFD24CA-6A69-493E-9AB0-FF63113434DD}"/>
              </a:ext>
            </a:extLst>
          </p:cNvPr>
          <p:cNvSpPr>
            <a:spLocks noGrp="1"/>
          </p:cNvSpPr>
          <p:nvPr>
            <p:ph type="title"/>
          </p:nvPr>
        </p:nvSpPr>
        <p:spPr/>
        <p:txBody>
          <a:bodyPr/>
          <a:lstStyle/>
          <a:p>
            <a:r>
              <a:rPr lang="cs-CZ" altLang="cs-CZ" dirty="0" err="1"/>
              <a:t>Comparing</a:t>
            </a:r>
            <a:r>
              <a:rPr lang="cs-CZ" altLang="cs-CZ" dirty="0"/>
              <a:t> </a:t>
            </a:r>
            <a:r>
              <a:rPr lang="cs-CZ" altLang="cs-CZ" dirty="0" err="1"/>
              <a:t>the</a:t>
            </a:r>
            <a:r>
              <a:rPr lang="cs-CZ" altLang="cs-CZ" dirty="0"/>
              <a:t> </a:t>
            </a:r>
            <a:r>
              <a:rPr lang="cs-CZ" altLang="cs-CZ" dirty="0" err="1"/>
              <a:t>medical</a:t>
            </a:r>
            <a:r>
              <a:rPr lang="cs-CZ" altLang="cs-CZ" dirty="0"/>
              <a:t> and </a:t>
            </a:r>
            <a:r>
              <a:rPr lang="cs-CZ" altLang="cs-CZ" dirty="0" err="1"/>
              <a:t>social</a:t>
            </a:r>
            <a:r>
              <a:rPr lang="cs-CZ" altLang="cs-CZ" dirty="0"/>
              <a:t> </a:t>
            </a:r>
            <a:r>
              <a:rPr lang="cs-CZ" altLang="cs-CZ" dirty="0" err="1"/>
              <a:t>models</a:t>
            </a:r>
            <a:r>
              <a:rPr lang="cs-CZ" altLang="cs-CZ" dirty="0"/>
              <a:t>:</a:t>
            </a:r>
          </a:p>
        </p:txBody>
      </p:sp>
      <p:sp>
        <p:nvSpPr>
          <p:cNvPr id="14339" name="Zástupný symbol pro text 2">
            <a:extLst>
              <a:ext uri="{FF2B5EF4-FFF2-40B4-BE49-F238E27FC236}">
                <a16:creationId xmlns:a16="http://schemas.microsoft.com/office/drawing/2014/main" id="{F2F639EC-197A-4BA3-AAA6-C97300A6470B}"/>
              </a:ext>
            </a:extLst>
          </p:cNvPr>
          <p:cNvSpPr>
            <a:spLocks noGrp="1"/>
          </p:cNvSpPr>
          <p:nvPr>
            <p:ph type="body" idx="1"/>
          </p:nvPr>
        </p:nvSpPr>
        <p:spPr/>
        <p:txBody>
          <a:bodyPr/>
          <a:lstStyle/>
          <a:p>
            <a:r>
              <a:rPr lang="cs-CZ" altLang="cs-CZ" dirty="0" err="1"/>
              <a:t>Medical</a:t>
            </a:r>
            <a:r>
              <a:rPr lang="cs-CZ" altLang="cs-CZ" dirty="0"/>
              <a:t> model:</a:t>
            </a:r>
          </a:p>
        </p:txBody>
      </p:sp>
      <p:sp>
        <p:nvSpPr>
          <p:cNvPr id="14340" name="Zástupný symbol pro obsah 3">
            <a:extLst>
              <a:ext uri="{FF2B5EF4-FFF2-40B4-BE49-F238E27FC236}">
                <a16:creationId xmlns:a16="http://schemas.microsoft.com/office/drawing/2014/main" id="{AD787FF7-472E-46D0-B3DE-E8FB946A38E3}"/>
              </a:ext>
            </a:extLst>
          </p:cNvPr>
          <p:cNvSpPr>
            <a:spLocks noGrp="1"/>
          </p:cNvSpPr>
          <p:nvPr>
            <p:ph sz="half" idx="2"/>
          </p:nvPr>
        </p:nvSpPr>
        <p:spPr/>
        <p:txBody>
          <a:bodyPr>
            <a:normAutofit lnSpcReduction="10000"/>
          </a:bodyPr>
          <a:lstStyle/>
          <a:p>
            <a:r>
              <a:rPr lang="cs-CZ" altLang="cs-CZ" dirty="0"/>
              <a:t>Person</a:t>
            </a:r>
            <a:r>
              <a:rPr lang="en-US" altLang="cs-CZ" dirty="0"/>
              <a:t> is</a:t>
            </a:r>
            <a:r>
              <a:rPr lang="cs-CZ" altLang="cs-CZ" dirty="0"/>
              <a:t> </a:t>
            </a:r>
            <a:r>
              <a:rPr lang="cs-CZ" altLang="cs-CZ" dirty="0" err="1"/>
              <a:t>faulty</a:t>
            </a:r>
            <a:endParaRPr lang="cs-CZ" altLang="cs-CZ" dirty="0"/>
          </a:p>
          <a:p>
            <a:r>
              <a:rPr lang="en-US" altLang="cs-CZ" dirty="0"/>
              <a:t>Diagnosis and</a:t>
            </a:r>
            <a:r>
              <a:rPr lang="cs-CZ" altLang="cs-CZ" dirty="0"/>
              <a:t> </a:t>
            </a:r>
            <a:r>
              <a:rPr lang="cs-CZ" altLang="cs-CZ" dirty="0" err="1"/>
              <a:t>labelling</a:t>
            </a:r>
            <a:endParaRPr lang="cs-CZ" altLang="cs-CZ" dirty="0"/>
          </a:p>
          <a:p>
            <a:r>
              <a:rPr lang="en-US" altLang="cs-CZ" dirty="0"/>
              <a:t>The focus is on disability</a:t>
            </a:r>
            <a:endParaRPr lang="cs-CZ" altLang="cs-CZ" dirty="0"/>
          </a:p>
          <a:p>
            <a:r>
              <a:rPr lang="cs-CZ" altLang="cs-CZ" dirty="0" err="1"/>
              <a:t>Segregation</a:t>
            </a:r>
            <a:r>
              <a:rPr lang="cs-CZ" altLang="cs-CZ" dirty="0"/>
              <a:t> </a:t>
            </a:r>
            <a:r>
              <a:rPr lang="en-US" altLang="cs-CZ" dirty="0"/>
              <a:t>and alternative services </a:t>
            </a:r>
            <a:endParaRPr lang="cs-CZ" altLang="cs-CZ" dirty="0"/>
          </a:p>
          <a:p>
            <a:r>
              <a:rPr lang="cs-CZ" altLang="cs-CZ" dirty="0" err="1"/>
              <a:t>Resocialization</a:t>
            </a:r>
            <a:r>
              <a:rPr lang="cs-CZ" altLang="cs-CZ" dirty="0"/>
              <a:t> </a:t>
            </a:r>
            <a:r>
              <a:rPr lang="en-US" altLang="cs-CZ" dirty="0"/>
              <a:t>if normal enough or permanent</a:t>
            </a:r>
            <a:r>
              <a:rPr lang="cs-CZ" altLang="cs-CZ" dirty="0"/>
              <a:t> </a:t>
            </a:r>
            <a:r>
              <a:rPr lang="en-US" altLang="cs-CZ" dirty="0"/>
              <a:t>exclusion </a:t>
            </a:r>
            <a:r>
              <a:rPr lang="cs-CZ" altLang="cs-CZ" dirty="0" err="1"/>
              <a:t>off</a:t>
            </a:r>
            <a:r>
              <a:rPr lang="cs-CZ" altLang="cs-CZ" dirty="0"/>
              <a:t> society</a:t>
            </a:r>
          </a:p>
          <a:p>
            <a:r>
              <a:rPr lang="cs-CZ" altLang="cs-CZ" dirty="0"/>
              <a:t>Society </a:t>
            </a:r>
            <a:r>
              <a:rPr lang="en-US" altLang="cs-CZ" dirty="0"/>
              <a:t>remains unchanged</a:t>
            </a:r>
            <a:endParaRPr lang="cs-CZ" altLang="cs-CZ" dirty="0"/>
          </a:p>
        </p:txBody>
      </p:sp>
      <p:sp>
        <p:nvSpPr>
          <p:cNvPr id="14341" name="Zástupný symbol pro text 4">
            <a:extLst>
              <a:ext uri="{FF2B5EF4-FFF2-40B4-BE49-F238E27FC236}">
                <a16:creationId xmlns:a16="http://schemas.microsoft.com/office/drawing/2014/main" id="{1106D857-3613-487F-96BD-F7C289D4BBB3}"/>
              </a:ext>
            </a:extLst>
          </p:cNvPr>
          <p:cNvSpPr>
            <a:spLocks noGrp="1"/>
          </p:cNvSpPr>
          <p:nvPr>
            <p:ph type="body" sz="quarter" idx="3"/>
          </p:nvPr>
        </p:nvSpPr>
        <p:spPr/>
        <p:txBody>
          <a:bodyPr/>
          <a:lstStyle/>
          <a:p>
            <a:r>
              <a:rPr lang="cs-CZ" altLang="cs-CZ"/>
              <a:t>Social model:</a:t>
            </a:r>
          </a:p>
        </p:txBody>
      </p:sp>
      <p:sp>
        <p:nvSpPr>
          <p:cNvPr id="14342" name="Zástupný symbol pro obsah 5">
            <a:extLst>
              <a:ext uri="{FF2B5EF4-FFF2-40B4-BE49-F238E27FC236}">
                <a16:creationId xmlns:a16="http://schemas.microsoft.com/office/drawing/2014/main" id="{5BC10416-F9EE-40E9-83D7-E573A0845598}"/>
              </a:ext>
            </a:extLst>
          </p:cNvPr>
          <p:cNvSpPr>
            <a:spLocks noGrp="1"/>
          </p:cNvSpPr>
          <p:nvPr>
            <p:ph sz="quarter" idx="4"/>
          </p:nvPr>
        </p:nvSpPr>
        <p:spPr/>
        <p:txBody>
          <a:bodyPr>
            <a:normAutofit lnSpcReduction="10000"/>
          </a:bodyPr>
          <a:lstStyle/>
          <a:p>
            <a:r>
              <a:rPr lang="en-US" altLang="cs-CZ" dirty="0"/>
              <a:t>Child is </a:t>
            </a:r>
            <a:r>
              <a:rPr lang="cs-CZ" altLang="cs-CZ" dirty="0" err="1"/>
              <a:t>valued</a:t>
            </a:r>
            <a:endParaRPr lang="cs-CZ" altLang="cs-CZ" dirty="0"/>
          </a:p>
          <a:p>
            <a:r>
              <a:rPr lang="en-US" altLang="cs-CZ" dirty="0"/>
              <a:t>Strengths and needs</a:t>
            </a:r>
            <a:r>
              <a:rPr lang="cs-CZ" altLang="cs-CZ" dirty="0"/>
              <a:t> are</a:t>
            </a:r>
            <a:r>
              <a:rPr lang="en-US" altLang="cs-CZ" dirty="0"/>
              <a:t> id</a:t>
            </a:r>
            <a:r>
              <a:rPr lang="cs-CZ" altLang="cs-CZ" dirty="0" err="1"/>
              <a:t>entified</a:t>
            </a:r>
            <a:endParaRPr lang="cs-CZ" altLang="cs-CZ" dirty="0"/>
          </a:p>
          <a:p>
            <a:r>
              <a:rPr lang="en-US" altLang="cs-CZ" dirty="0"/>
              <a:t>Barriers </a:t>
            </a:r>
            <a:r>
              <a:rPr lang="cs-CZ" altLang="cs-CZ" dirty="0"/>
              <a:t>are </a:t>
            </a:r>
            <a:r>
              <a:rPr lang="en-US" altLang="cs-CZ" dirty="0"/>
              <a:t>identified and solutions</a:t>
            </a:r>
            <a:r>
              <a:rPr lang="cs-CZ" altLang="cs-CZ" dirty="0"/>
              <a:t> are </a:t>
            </a:r>
            <a:r>
              <a:rPr lang="cs-CZ" altLang="cs-CZ" dirty="0" err="1"/>
              <a:t>developed</a:t>
            </a:r>
            <a:endParaRPr lang="cs-CZ" altLang="cs-CZ" dirty="0"/>
          </a:p>
          <a:p>
            <a:r>
              <a:rPr lang="en-US" altLang="cs-CZ" dirty="0"/>
              <a:t>Resources</a:t>
            </a:r>
            <a:r>
              <a:rPr lang="cs-CZ" altLang="cs-CZ" dirty="0"/>
              <a:t> are</a:t>
            </a:r>
            <a:r>
              <a:rPr lang="en-US" altLang="cs-CZ" dirty="0"/>
              <a:t> made available</a:t>
            </a:r>
            <a:r>
              <a:rPr lang="cs-CZ" altLang="cs-CZ" dirty="0"/>
              <a:t> and </a:t>
            </a:r>
            <a:r>
              <a:rPr lang="cs-CZ" altLang="cs-CZ" dirty="0" err="1"/>
              <a:t>visible</a:t>
            </a:r>
            <a:endParaRPr lang="en-US" altLang="cs-CZ" dirty="0"/>
          </a:p>
          <a:p>
            <a:r>
              <a:rPr lang="cs-CZ" altLang="cs-CZ" dirty="0"/>
              <a:t>Diversity </a:t>
            </a:r>
            <a:r>
              <a:rPr lang="cs-CZ" altLang="cs-CZ" dirty="0" err="1"/>
              <a:t>is</a:t>
            </a:r>
            <a:r>
              <a:rPr lang="cs-CZ" altLang="cs-CZ" dirty="0"/>
              <a:t> </a:t>
            </a:r>
            <a:r>
              <a:rPr lang="en-US" altLang="cs-CZ" dirty="0"/>
              <a:t>welcomed</a:t>
            </a:r>
            <a:r>
              <a:rPr lang="cs-CZ" altLang="cs-CZ" dirty="0"/>
              <a:t> and person</a:t>
            </a:r>
            <a:r>
              <a:rPr lang="en-US" altLang="cs-CZ" dirty="0"/>
              <a:t> is welcomed</a:t>
            </a:r>
            <a:r>
              <a:rPr lang="cs-CZ" altLang="cs-CZ" dirty="0"/>
              <a:t> by society</a:t>
            </a:r>
          </a:p>
          <a:p>
            <a:r>
              <a:rPr lang="cs-CZ" altLang="cs-CZ" dirty="0"/>
              <a:t>Society </a:t>
            </a:r>
            <a:r>
              <a:rPr lang="cs-CZ" altLang="cs-CZ" dirty="0" err="1"/>
              <a:t>evolves</a:t>
            </a:r>
            <a:endParaRPr lang="en-US" altLang="cs-CZ" dirty="0"/>
          </a:p>
        </p:txBody>
      </p:sp>
      <p:pic>
        <p:nvPicPr>
          <p:cNvPr id="7" name="Obrázek 6">
            <a:extLst>
              <a:ext uri="{FF2B5EF4-FFF2-40B4-BE49-F238E27FC236}">
                <a16:creationId xmlns:a16="http://schemas.microsoft.com/office/drawing/2014/main" id="{576C5971-79BE-448F-BBAC-E3B6F65A00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6679" y="304060"/>
            <a:ext cx="1762591" cy="13579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normAutofit fontScale="90000"/>
          </a:bodyPr>
          <a:lstStyle/>
          <a:p>
            <a:r>
              <a:rPr lang="en-US" dirty="0"/>
              <a:t>Convention on the Rights of Persons with Disabilities</a:t>
            </a:r>
            <a:br>
              <a:rPr lang="en-US" dirty="0"/>
            </a:br>
            <a:endParaRPr lang="cs-CZ" dirty="0"/>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p:txBody>
          <a:bodyPr/>
          <a:lstStyle/>
          <a:p>
            <a:pPr marL="0" indent="0">
              <a:buNone/>
            </a:pPr>
            <a:r>
              <a:rPr lang="cs-CZ" sz="2400" dirty="0" err="1"/>
              <a:t>From</a:t>
            </a:r>
            <a:r>
              <a:rPr lang="cs-CZ" sz="2400" dirty="0"/>
              <a:t> </a:t>
            </a:r>
            <a:r>
              <a:rPr lang="cs-CZ" sz="2400" dirty="0" err="1"/>
              <a:t>December</a:t>
            </a:r>
            <a:r>
              <a:rPr lang="cs-CZ" sz="2400" dirty="0"/>
              <a:t> 2006 (OUN):</a:t>
            </a:r>
          </a:p>
          <a:p>
            <a:pPr marL="0" indent="0">
              <a:buNone/>
            </a:pPr>
            <a:r>
              <a:rPr lang="cs-CZ" sz="2400" dirty="0"/>
              <a:t>…</a:t>
            </a:r>
            <a:r>
              <a:rPr lang="en-US" sz="2400" dirty="0"/>
              <a:t>Recognizing that </a:t>
            </a:r>
            <a:r>
              <a:rPr lang="en-US" sz="2400" b="1" dirty="0"/>
              <a:t>disability</a:t>
            </a:r>
            <a:r>
              <a:rPr lang="en-US" sz="2400" dirty="0"/>
              <a:t> is an evolving concept and that disability results from the interaction between persons with impairments and attitudinal and environmental barriers that hinders their full and effective participation in society on an equal basis with others</a:t>
            </a:r>
            <a:r>
              <a:rPr lang="cs-CZ" sz="2400" dirty="0"/>
              <a:t>…</a:t>
            </a:r>
          </a:p>
          <a:p>
            <a:pPr marL="0" indent="0">
              <a:buNone/>
            </a:pPr>
            <a:endParaRPr lang="cs-CZ" dirty="0"/>
          </a:p>
          <a:p>
            <a:pPr marL="0" indent="0">
              <a:buNone/>
            </a:pPr>
            <a:r>
              <a:rPr lang="cs-CZ" dirty="0">
                <a:hlinkClick r:id="rId2"/>
              </a:rPr>
              <a:t>https://www.ohchr.org/en/instruments-mechanisms/instruments/convention-rights-persons-disabilities</a:t>
            </a:r>
            <a:endParaRPr lang="cs-CZ" dirty="0"/>
          </a:p>
          <a:p>
            <a:pPr marL="0" indent="0">
              <a:buNone/>
            </a:pPr>
            <a:endParaRPr lang="cs-CZ"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73389" y="449476"/>
            <a:ext cx="1762591" cy="1357950"/>
          </a:xfrm>
          <a:prstGeom prst="rect">
            <a:avLst/>
          </a:prstGeom>
        </p:spPr>
      </p:pic>
    </p:spTree>
    <p:extLst>
      <p:ext uri="{BB962C8B-B14F-4D97-AF65-F5344CB8AC3E}">
        <p14:creationId xmlns:p14="http://schemas.microsoft.com/office/powerpoint/2010/main" val="382883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769FD-2A80-4644-9268-0E5B017D2198}"/>
              </a:ext>
            </a:extLst>
          </p:cNvPr>
          <p:cNvSpPr>
            <a:spLocks noGrp="1"/>
          </p:cNvSpPr>
          <p:nvPr>
            <p:ph type="title"/>
          </p:nvPr>
        </p:nvSpPr>
        <p:spPr/>
        <p:txBody>
          <a:bodyPr>
            <a:normAutofit fontScale="90000"/>
          </a:bodyPr>
          <a:lstStyle/>
          <a:p>
            <a:r>
              <a:rPr lang="en-US" dirty="0"/>
              <a:t>Act on Social Services </a:t>
            </a:r>
            <a:r>
              <a:rPr lang="cs-CZ" dirty="0"/>
              <a:t>and care</a:t>
            </a:r>
            <a:br>
              <a:rPr lang="cs-CZ" dirty="0"/>
            </a:br>
            <a:r>
              <a:rPr lang="en-US" sz="4000" dirty="0"/>
              <a:t>No. 108/2006 Coll., </a:t>
            </a:r>
            <a:r>
              <a:rPr lang="en-US" sz="2700" dirty="0"/>
              <a:t>as amended</a:t>
            </a:r>
            <a:br>
              <a:rPr lang="en-US" dirty="0"/>
            </a:br>
            <a:endParaRPr lang="cs-CZ" dirty="0"/>
          </a:p>
        </p:txBody>
      </p:sp>
      <p:sp>
        <p:nvSpPr>
          <p:cNvPr id="3" name="Zástupný symbol pro obsah 2">
            <a:extLst>
              <a:ext uri="{FF2B5EF4-FFF2-40B4-BE49-F238E27FC236}">
                <a16:creationId xmlns:a16="http://schemas.microsoft.com/office/drawing/2014/main" id="{BB6872B5-27AF-420E-964A-CB071E48E59A}"/>
              </a:ext>
            </a:extLst>
          </p:cNvPr>
          <p:cNvSpPr>
            <a:spLocks noGrp="1"/>
          </p:cNvSpPr>
          <p:nvPr>
            <p:ph idx="1"/>
          </p:nvPr>
        </p:nvSpPr>
        <p:spPr/>
        <p:txBody>
          <a:bodyPr>
            <a:normAutofit/>
          </a:bodyPr>
          <a:lstStyle/>
          <a:p>
            <a:pPr marL="0" indent="0">
              <a:buNone/>
            </a:pPr>
            <a:r>
              <a:rPr lang="en-US" sz="2800" dirty="0"/>
              <a:t>This Act regulates the conditions for the provision of assistance and support to persons in an </a:t>
            </a:r>
            <a:r>
              <a:rPr lang="en-US" sz="2800" dirty="0" err="1"/>
              <a:t>unfavourable</a:t>
            </a:r>
            <a:r>
              <a:rPr lang="en-US" sz="2800" dirty="0"/>
              <a:t> social situation through social services and care allowance, the conditions for the issuance of </a:t>
            </a:r>
            <a:r>
              <a:rPr lang="en-US" sz="2800" dirty="0" err="1"/>
              <a:t>authorisations</a:t>
            </a:r>
            <a:r>
              <a:rPr lang="en-US" sz="2800" dirty="0"/>
              <a:t> for the provision of social services, the performance of public administration in the field of social services, the inspection of the provision of social services and the prerequisites for the performance of activities in social services.</a:t>
            </a:r>
            <a:endParaRPr lang="cs-CZ" sz="2800" dirty="0"/>
          </a:p>
        </p:txBody>
      </p:sp>
      <p:pic>
        <p:nvPicPr>
          <p:cNvPr id="4" name="Obrázek 3">
            <a:extLst>
              <a:ext uri="{FF2B5EF4-FFF2-40B4-BE49-F238E27FC236}">
                <a16:creationId xmlns:a16="http://schemas.microsoft.com/office/drawing/2014/main" id="{DFDFE51A-0E88-417F-899F-A40D50010B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0627" y="134843"/>
            <a:ext cx="1399390" cy="1078130"/>
          </a:xfrm>
          <a:prstGeom prst="rect">
            <a:avLst/>
          </a:prstGeom>
        </p:spPr>
      </p:pic>
    </p:spTree>
    <p:extLst>
      <p:ext uri="{BB962C8B-B14F-4D97-AF65-F5344CB8AC3E}">
        <p14:creationId xmlns:p14="http://schemas.microsoft.com/office/powerpoint/2010/main" val="795308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B6A66AE-0784-41A8-91A5-4903209CD3E7}"/>
              </a:ext>
            </a:extLst>
          </p:cNvPr>
          <p:cNvSpPr>
            <a:spLocks noGrp="1" noChangeArrowheads="1"/>
          </p:cNvSpPr>
          <p:nvPr>
            <p:ph type="title"/>
          </p:nvPr>
        </p:nvSpPr>
        <p:spPr/>
        <p:txBody>
          <a:bodyPr>
            <a:normAutofit/>
          </a:bodyPr>
          <a:lstStyle/>
          <a:p>
            <a:pPr eaLnBrk="1" hangingPunct="1"/>
            <a:r>
              <a:rPr lang="cs-CZ" altLang="cs-CZ" sz="4000" dirty="0" err="1"/>
              <a:t>Primary</a:t>
            </a:r>
            <a:r>
              <a:rPr lang="cs-CZ" altLang="cs-CZ" sz="4000" dirty="0"/>
              <a:t> disability versus</a:t>
            </a:r>
            <a:br>
              <a:rPr lang="cs-CZ" altLang="cs-CZ" sz="4000" dirty="0"/>
            </a:br>
            <a:r>
              <a:rPr lang="cs-CZ" altLang="cs-CZ" sz="4000" dirty="0" err="1"/>
              <a:t>secondary</a:t>
            </a:r>
            <a:r>
              <a:rPr lang="cs-CZ" altLang="cs-CZ" sz="4000" dirty="0"/>
              <a:t> </a:t>
            </a:r>
            <a:r>
              <a:rPr lang="cs-CZ" altLang="cs-CZ" sz="4000" dirty="0" err="1"/>
              <a:t>consequences</a:t>
            </a:r>
            <a:r>
              <a:rPr lang="cs-CZ" altLang="cs-CZ" sz="4000" dirty="0"/>
              <a:t> </a:t>
            </a:r>
            <a:r>
              <a:rPr lang="cs-CZ" altLang="cs-CZ" sz="4000" dirty="0" err="1"/>
              <a:t>of</a:t>
            </a:r>
            <a:r>
              <a:rPr lang="cs-CZ" altLang="cs-CZ" sz="4000" dirty="0"/>
              <a:t> disability</a:t>
            </a:r>
          </a:p>
        </p:txBody>
      </p:sp>
      <p:sp>
        <p:nvSpPr>
          <p:cNvPr id="17411" name="Rectangle 3">
            <a:extLst>
              <a:ext uri="{FF2B5EF4-FFF2-40B4-BE49-F238E27FC236}">
                <a16:creationId xmlns:a16="http://schemas.microsoft.com/office/drawing/2014/main" id="{912799D0-A244-4009-8C27-8ED26861C091}"/>
              </a:ext>
            </a:extLst>
          </p:cNvPr>
          <p:cNvSpPr>
            <a:spLocks noGrp="1" noChangeArrowheads="1"/>
          </p:cNvSpPr>
          <p:nvPr>
            <p:ph type="body" idx="1"/>
          </p:nvPr>
        </p:nvSpPr>
        <p:spPr>
          <a:xfrm>
            <a:off x="1415845" y="2084439"/>
            <a:ext cx="8566355" cy="4368749"/>
          </a:xfrm>
        </p:spPr>
        <p:txBody>
          <a:bodyPr>
            <a:normAutofit/>
          </a:bodyPr>
          <a:lstStyle/>
          <a:p>
            <a:pPr marL="0" indent="0">
              <a:buNone/>
            </a:pPr>
            <a:r>
              <a:rPr lang="en-GB" altLang="cs-CZ" sz="2400" dirty="0"/>
              <a:t>What does it mean „secondary </a:t>
            </a:r>
            <a:r>
              <a:rPr lang="en-GB" altLang="cs-CZ" sz="2400" dirty="0" err="1"/>
              <a:t>consequenses</a:t>
            </a:r>
            <a:r>
              <a:rPr lang="en-GB" altLang="cs-CZ" sz="2400" dirty="0"/>
              <a:t> of the disability“ </a:t>
            </a:r>
          </a:p>
          <a:p>
            <a:r>
              <a:rPr lang="en-GB" altLang="cs-CZ" sz="2400" dirty="0"/>
              <a:t>The failure of the integrity of a person with a disability is not only a failure towards his or her social environment, but also towards him or herself, </a:t>
            </a:r>
          </a:p>
          <a:p>
            <a:r>
              <a:rPr lang="en-GB" altLang="cs-CZ" sz="2400" dirty="0"/>
              <a:t>Secondary consequences are associated with an inadequate or inappropriate response to the reality of a disability that is not directly related to its type or </a:t>
            </a:r>
            <a:r>
              <a:rPr lang="en-GB" altLang="cs-CZ" sz="2400" dirty="0" err="1"/>
              <a:t>degree.not</a:t>
            </a:r>
            <a:r>
              <a:rPr lang="en-GB" altLang="cs-CZ" sz="2400" dirty="0"/>
              <a:t> every defect (disability) must cause secondary consequences</a:t>
            </a:r>
          </a:p>
        </p:txBody>
      </p:sp>
      <p:pic>
        <p:nvPicPr>
          <p:cNvPr id="4" name="Obrázek 3">
            <a:extLst>
              <a:ext uri="{FF2B5EF4-FFF2-40B4-BE49-F238E27FC236}">
                <a16:creationId xmlns:a16="http://schemas.microsoft.com/office/drawing/2014/main" id="{35C1268E-AE2B-488B-9E77-AB90E8F530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6622" y="4983484"/>
            <a:ext cx="1399390" cy="1078130"/>
          </a:xfrm>
          <a:prstGeom prst="rect">
            <a:avLst/>
          </a:prstGeom>
        </p:spPr>
      </p:pic>
    </p:spTree>
  </p:cSld>
  <p:clrMapOvr>
    <a:masterClrMapping/>
  </p:clrMapOvr>
</p:sld>
</file>

<file path=ppt/theme/theme1.xml><?xml version="1.0" encoding="utf-8"?>
<a:theme xmlns:a="http://schemas.openxmlformats.org/drawingml/2006/main" name="Odznáček">
  <a:themeElements>
    <a:clrScheme name="Odznáček">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Odznáček">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dznáček">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TM10001106[[fn=Odznáček]]</Template>
  <TotalTime>70</TotalTime>
  <Words>762</Words>
  <Application>Microsoft Office PowerPoint</Application>
  <PresentationFormat>Širokoúhlá obrazovka</PresentationFormat>
  <Paragraphs>60</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Gill Sans MT</vt:lpstr>
      <vt:lpstr>Impact</vt:lpstr>
      <vt:lpstr>Wingdings</vt:lpstr>
      <vt:lpstr>Odznáček</vt:lpstr>
      <vt:lpstr>People with disabilities</vt:lpstr>
      <vt:lpstr>Theoretical part </vt:lpstr>
      <vt:lpstr>What is disability?</vt:lpstr>
      <vt:lpstr>Who (1996) International Classification Of Impairments, Disabilities And Handicaps</vt:lpstr>
      <vt:lpstr>The social definition  of disability: </vt:lpstr>
      <vt:lpstr>Comparing the medical and social models:</vt:lpstr>
      <vt:lpstr>Convention on the Rights of Persons with Disabilities </vt:lpstr>
      <vt:lpstr>Act on Social Services and care No. 108/2006 Coll., as amended </vt:lpstr>
      <vt:lpstr>Primary disability versus secondary consequences of disability</vt:lpstr>
      <vt:lpstr>Symptoms of  secondary consequences of disability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 with disabilities</dc:title>
  <dc:creator>Kateřina Janků</dc:creator>
  <cp:lastModifiedBy>Kateřina Janků</cp:lastModifiedBy>
  <cp:revision>9</cp:revision>
  <dcterms:created xsi:type="dcterms:W3CDTF">2024-01-09T07:17:13Z</dcterms:created>
  <dcterms:modified xsi:type="dcterms:W3CDTF">2024-02-18T18:20:11Z</dcterms:modified>
</cp:coreProperties>
</file>