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0" r:id="rId1"/>
  </p:sldMasterIdLst>
  <p:sldIdLst>
    <p:sldId id="256" r:id="rId2"/>
    <p:sldId id="257" r:id="rId3"/>
    <p:sldId id="292" r:id="rId4"/>
    <p:sldId id="258" r:id="rId5"/>
    <p:sldId id="259" r:id="rId6"/>
    <p:sldId id="265" r:id="rId7"/>
    <p:sldId id="262" r:id="rId8"/>
    <p:sldId id="263" r:id="rId9"/>
    <p:sldId id="282" r:id="rId10"/>
    <p:sldId id="264" r:id="rId11"/>
    <p:sldId id="260" r:id="rId12"/>
    <p:sldId id="266" r:id="rId13"/>
    <p:sldId id="267" r:id="rId14"/>
    <p:sldId id="269" r:id="rId15"/>
    <p:sldId id="268" r:id="rId16"/>
    <p:sldId id="280" r:id="rId17"/>
    <p:sldId id="271" r:id="rId18"/>
    <p:sldId id="281" r:id="rId19"/>
    <p:sldId id="285" r:id="rId20"/>
    <p:sldId id="287" r:id="rId21"/>
    <p:sldId id="288" r:id="rId22"/>
    <p:sldId id="289" r:id="rId23"/>
    <p:sldId id="286" r:id="rId24"/>
    <p:sldId id="283" r:id="rId25"/>
    <p:sldId id="275" r:id="rId26"/>
    <p:sldId id="278" r:id="rId27"/>
    <p:sldId id="284" r:id="rId28"/>
    <p:sldId id="290" r:id="rId29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0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336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2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977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3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51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6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5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8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5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6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3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3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1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9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611640" y="2133000"/>
            <a:ext cx="7771680" cy="1469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cs-CZ" sz="4400" dirty="0">
                <a:solidFill>
                  <a:srgbClr val="000000"/>
                </a:solidFill>
                <a:latin typeface="Calibri"/>
                <a:ea typeface="DejaVu Sans"/>
              </a:rPr>
              <a:t>Genetika - úvod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solidFill>
                  <a:srgbClr val="000000"/>
                </a:solidFill>
                <a:latin typeface="Calibri"/>
                <a:ea typeface="DejaVu Sans"/>
              </a:rPr>
              <a:t>RNDr. Michaela Klementová</a:t>
            </a:r>
            <a:endParaRPr sz="3200" dirty="0"/>
          </a:p>
        </p:txBody>
      </p:sp>
      <p:sp>
        <p:nvSpPr>
          <p:cNvPr id="209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246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7" name="TextShape 3"/>
          <p:cNvSpPr txBox="1"/>
          <p:nvPr/>
        </p:nvSpPr>
        <p:spPr>
          <a:xfrm>
            <a:off x="456840" y="12997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</a:pPr>
            <a:endParaRPr lang="cs-CZ" sz="2400" dirty="0"/>
          </a:p>
          <a:p>
            <a:pPr>
              <a:buSzPct val="45000"/>
            </a:pPr>
            <a:endParaRPr lang="cs-CZ" sz="2400" dirty="0"/>
          </a:p>
          <a:p>
            <a:pPr>
              <a:buSzPct val="45000"/>
            </a:pPr>
            <a:r>
              <a:rPr lang="cs-CZ" sz="2400" dirty="0"/>
              <a:t>No, my začneme na začátku …</a:t>
            </a:r>
            <a:endParaRPr sz="2400" dirty="0"/>
          </a:p>
          <a:p>
            <a:pPr>
              <a:buSzPct val="45000"/>
              <a:buFont typeface="StarSymbol"/>
              <a:buChar char=""/>
            </a:pPr>
            <a:endParaRPr sz="2400" dirty="0"/>
          </a:p>
          <a:p>
            <a:pPr lvl="3">
              <a:buSzPct val="45000"/>
              <a:buFont typeface="StarSymbol"/>
              <a:buChar char=""/>
            </a:pPr>
            <a:endParaRPr lang="cs-CZ" sz="2400" dirty="0"/>
          </a:p>
          <a:p>
            <a:pPr lvl="8">
              <a:buSzPct val="45000"/>
            </a:pPr>
            <a:r>
              <a:rPr lang="cs-CZ" sz="2400" dirty="0"/>
              <a:t>	</a:t>
            </a:r>
          </a:p>
          <a:p>
            <a:pPr lvl="8">
              <a:buSzPct val="45000"/>
            </a:pPr>
            <a:r>
              <a:rPr lang="cs-CZ" sz="2400" dirty="0"/>
              <a:t>	... molekuly</a:t>
            </a:r>
            <a:endParaRPr sz="2400" dirty="0"/>
          </a:p>
        </p:txBody>
      </p:sp>
      <p:pic>
        <p:nvPicPr>
          <p:cNvPr id="2050" name="Picture 2" descr="Výsledek obrázku pro dna">
            <a:extLst>
              <a:ext uri="{FF2B5EF4-FFF2-40B4-BE49-F238E27FC236}">
                <a16:creationId xmlns="" xmlns:a16="http://schemas.microsoft.com/office/drawing/2014/main" id="{CC4149E0-1F81-4861-A262-08047390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102" y="4077953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bílkoviny struktura">
            <a:extLst>
              <a:ext uri="{FF2B5EF4-FFF2-40B4-BE49-F238E27FC236}">
                <a16:creationId xmlns="" xmlns:a16="http://schemas.microsoft.com/office/drawing/2014/main" id="{006B6B01-8361-416A-A6F4-65023D45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89" y="4110152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3200" dirty="0"/>
              <a:t>Základní pojmy genetiky</a:t>
            </a:r>
            <a:endParaRPr sz="3200" dirty="0"/>
          </a:p>
        </p:txBody>
      </p:sp>
      <p:sp>
        <p:nvSpPr>
          <p:cNvPr id="228" name="TextShape 2"/>
          <p:cNvSpPr txBox="1"/>
          <p:nvPr/>
        </p:nvSpPr>
        <p:spPr>
          <a:xfrm>
            <a:off x="457200" y="1418400"/>
            <a:ext cx="8363243" cy="4697806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50000"/>
              </a:lnSpc>
              <a:buSzPct val="45000"/>
            </a:pPr>
            <a:r>
              <a:rPr lang="cs-CZ" sz="2000" b="1" dirty="0"/>
              <a:t>Genom</a:t>
            </a:r>
            <a:r>
              <a:rPr lang="cs-CZ" sz="2000" dirty="0"/>
              <a:t>=soubor všech genů v dané buňce</a:t>
            </a:r>
          </a:p>
          <a:p>
            <a:pPr>
              <a:lnSpc>
                <a:spcPct val="150000"/>
              </a:lnSpc>
              <a:buSzPct val="45000"/>
            </a:pPr>
            <a:r>
              <a:rPr lang="cs-CZ" sz="2000" b="1" dirty="0"/>
              <a:t>Genofond</a:t>
            </a:r>
            <a:r>
              <a:rPr lang="cs-CZ" sz="2000" dirty="0"/>
              <a:t>=soubor všech genů v dané populaci</a:t>
            </a:r>
          </a:p>
          <a:p>
            <a:pPr>
              <a:lnSpc>
                <a:spcPct val="150000"/>
              </a:lnSpc>
              <a:buSzPct val="45000"/>
            </a:pPr>
            <a:r>
              <a:rPr lang="cs-CZ" sz="2000" b="1" dirty="0"/>
              <a:t>Gen</a:t>
            </a:r>
            <a:r>
              <a:rPr lang="cs-CZ" sz="2000" dirty="0"/>
              <a:t>=informace pro utvoření určité vlastnosti organizmu</a:t>
            </a:r>
          </a:p>
          <a:p>
            <a:pPr>
              <a:lnSpc>
                <a:spcPct val="150000"/>
              </a:lnSpc>
              <a:buSzPct val="45000"/>
            </a:pPr>
            <a:r>
              <a:rPr lang="cs-CZ" sz="2000" dirty="0"/>
              <a:t>=konkrétní úsek DNA nesoucí dědičnou informaci </a:t>
            </a:r>
          </a:p>
          <a:p>
            <a:pPr>
              <a:lnSpc>
                <a:spcPct val="150000"/>
              </a:lnSpc>
              <a:buSzPct val="45000"/>
            </a:pPr>
            <a:r>
              <a:rPr lang="cs-CZ" sz="2000" dirty="0"/>
              <a:t>pro tvorbu bílkoviny</a:t>
            </a:r>
            <a:endParaRPr sz="2000" dirty="0"/>
          </a:p>
          <a:p>
            <a:pPr>
              <a:lnSpc>
                <a:spcPct val="150000"/>
              </a:lnSpc>
              <a:buSzPct val="45000"/>
            </a:pPr>
            <a:r>
              <a:rPr lang="cs-CZ" sz="2000" b="1" dirty="0"/>
              <a:t>Alela</a:t>
            </a:r>
            <a:r>
              <a:rPr lang="cs-CZ" sz="2000" dirty="0"/>
              <a:t>=konkrétní forma genu (jedna z jeho funkčních stavů)</a:t>
            </a:r>
            <a:endParaRPr sz="2000" dirty="0"/>
          </a:p>
          <a:p>
            <a:pPr>
              <a:lnSpc>
                <a:spcPct val="150000"/>
              </a:lnSpc>
              <a:buSzPct val="45000"/>
            </a:pPr>
            <a:r>
              <a:rPr lang="cs-CZ" sz="2000" b="1" dirty="0"/>
              <a:t>Genotyp</a:t>
            </a:r>
            <a:r>
              <a:rPr lang="cs-CZ" sz="2000" dirty="0"/>
              <a:t>=soubor všech genů daného organizmu</a:t>
            </a:r>
            <a:endParaRPr sz="2000" dirty="0"/>
          </a:p>
          <a:p>
            <a:pPr>
              <a:lnSpc>
                <a:spcPct val="150000"/>
              </a:lnSpc>
              <a:buSzPct val="45000"/>
            </a:pPr>
            <a:r>
              <a:rPr lang="cs-CZ" sz="2000" b="1" dirty="0"/>
              <a:t>Znak</a:t>
            </a:r>
            <a:r>
              <a:rPr lang="cs-CZ" sz="2000" dirty="0"/>
              <a:t>=vlastnost organizmů=vzniká realizací genetické informace</a:t>
            </a:r>
          </a:p>
          <a:p>
            <a:pPr>
              <a:lnSpc>
                <a:spcPct val="150000"/>
              </a:lnSpc>
              <a:buSzPct val="45000"/>
            </a:pPr>
            <a:r>
              <a:rPr lang="cs-CZ" sz="2000" dirty="0"/>
              <a:t>=expresí genu</a:t>
            </a:r>
            <a:endParaRPr sz="2000" dirty="0"/>
          </a:p>
          <a:p>
            <a:pPr>
              <a:lnSpc>
                <a:spcPct val="150000"/>
              </a:lnSpc>
              <a:buSzPct val="45000"/>
            </a:pPr>
            <a:r>
              <a:rPr lang="cs-CZ" sz="2000" b="1" dirty="0"/>
              <a:t>Fenotyp</a:t>
            </a:r>
            <a:r>
              <a:rPr lang="cs-CZ" sz="2000" dirty="0"/>
              <a:t>=soubor všech  znaků daného organizmu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cs-CZ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52" name="CustomShape 2"/>
          <p:cNvSpPr/>
          <p:nvPr/>
        </p:nvSpPr>
        <p:spPr>
          <a:xfrm>
            <a:off x="457200" y="1052640"/>
            <a:ext cx="8228880" cy="5544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s-CZ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b="1" u="sng" dirty="0">
                <a:solidFill>
                  <a:srgbClr val="000000"/>
                </a:solidFill>
                <a:latin typeface="Arial"/>
                <a:ea typeface="DejaVu Sans"/>
              </a:rPr>
              <a:t>Funkce</a:t>
            </a:r>
            <a:endParaRPr b="1" u="sng" dirty="0"/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Arial"/>
                <a:ea typeface="DejaVu Sans"/>
              </a:rPr>
              <a:t>Uchovávání a přenos (během dělení buněk) genetické informace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Arial"/>
                <a:ea typeface="DejaVu Sans"/>
              </a:rPr>
              <a:t>Určují „program“ buňky a nepřímo i celého organizmu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b="1" u="sng" dirty="0">
                <a:solidFill>
                  <a:srgbClr val="000000"/>
                </a:solidFill>
                <a:latin typeface="Arial"/>
                <a:ea typeface="DejaVu Sans"/>
              </a:rPr>
              <a:t>Stavba</a:t>
            </a:r>
            <a:endParaRPr b="1" u="sng" dirty="0"/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Arial"/>
                <a:ea typeface="DejaVu Sans"/>
              </a:rPr>
              <a:t>řetězec – polymer nukleotidů vzájemně spojených 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Arial"/>
                <a:ea typeface="DejaVu Sans"/>
              </a:rPr>
              <a:t>	(tisíce až milion nukleotidů)</a:t>
            </a:r>
            <a:endParaRPr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sz="2000" b="1" dirty="0"/>
              <a:t>	</a:t>
            </a:r>
            <a:r>
              <a:rPr lang="cs-CZ" sz="2000" b="1" u="sng" dirty="0">
                <a:highlight>
                  <a:srgbClr val="FFFF00"/>
                </a:highlight>
              </a:rPr>
              <a:t>DNA</a:t>
            </a:r>
            <a:r>
              <a:rPr lang="cs-CZ" sz="2000" b="1" u="sng" dirty="0"/>
              <a:t>=deoxyribonukleová kyselina</a:t>
            </a:r>
          </a:p>
          <a:p>
            <a:pPr>
              <a:lnSpc>
                <a:spcPct val="100000"/>
              </a:lnSpc>
            </a:pPr>
            <a:endParaRPr lang="cs-CZ" sz="2000" b="1" u="sng" dirty="0"/>
          </a:p>
          <a:p>
            <a:pPr>
              <a:lnSpc>
                <a:spcPct val="100000"/>
              </a:lnSpc>
            </a:pPr>
            <a:r>
              <a:rPr lang="cs-CZ" sz="2000" dirty="0"/>
              <a:t>	</a:t>
            </a:r>
            <a:r>
              <a:rPr lang="cs-CZ" sz="2000" b="1" u="sng" dirty="0">
                <a:highlight>
                  <a:srgbClr val="FFFF00"/>
                </a:highlight>
              </a:rPr>
              <a:t>RNA</a:t>
            </a:r>
            <a:r>
              <a:rPr lang="cs-CZ" sz="2000" b="1" u="sng" dirty="0"/>
              <a:t>=ribonukleové kyselina</a:t>
            </a:r>
            <a:endParaRPr sz="2000" b="1" u="sng" dirty="0"/>
          </a:p>
          <a:p>
            <a:pPr>
              <a:lnSpc>
                <a:spcPct val="100000"/>
              </a:lnSpc>
            </a:pPr>
            <a:endParaRPr lang="cs-CZ" b="1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b="1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b="1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Nukleotid</a:t>
            </a:r>
            <a:r>
              <a:rPr lang="cs-CZ" dirty="0">
                <a:solidFill>
                  <a:srgbClr val="000000"/>
                </a:solidFill>
                <a:latin typeface="Arial"/>
                <a:ea typeface="DejaVu Sans"/>
              </a:rPr>
              <a:t> – jednotkou nukleových kyselin - 4 druhy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Arial"/>
                <a:ea typeface="DejaVu Sans"/>
              </a:rPr>
              <a:t>	       </a:t>
            </a:r>
            <a:r>
              <a:rPr lang="cs-CZ" b="1" dirty="0">
                <a:solidFill>
                  <a:srgbClr val="000000"/>
                </a:solidFill>
                <a:latin typeface="Arial"/>
                <a:ea typeface="DejaVu Sans"/>
              </a:rPr>
              <a:t>Cukr + báze + zbytek </a:t>
            </a:r>
            <a:r>
              <a:rPr lang="cs-CZ" b="1" dirty="0" err="1">
                <a:solidFill>
                  <a:srgbClr val="000000"/>
                </a:solidFill>
                <a:latin typeface="Arial"/>
                <a:ea typeface="DejaVu Sans"/>
              </a:rPr>
              <a:t>kys</a:t>
            </a:r>
            <a:r>
              <a:rPr lang="cs-CZ" b="1" dirty="0">
                <a:solidFill>
                  <a:srgbClr val="000000"/>
                </a:solidFill>
                <a:latin typeface="Arial"/>
                <a:ea typeface="DejaVu Sans"/>
              </a:rPr>
              <a:t>. fosforečné 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35EDE7B-0DE0-43AB-BD10-C0DBF65A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2835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Nukleové kyseliny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993BFDA-64A9-4A14-A411-D23267B1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419" y="1670233"/>
            <a:ext cx="846492" cy="388077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5C0D1483-E41D-4CB3-B1A3-F15AC6697C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27656" y="2194920"/>
            <a:ext cx="3516344" cy="319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6" name="TextShape 3"/>
          <p:cNvSpPr txBox="1"/>
          <p:nvPr/>
        </p:nvSpPr>
        <p:spPr>
          <a:xfrm>
            <a:off x="4673520" y="1600200"/>
            <a:ext cx="4015080" cy="452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5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84018" y="131580"/>
            <a:ext cx="2381040" cy="25714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A7B4787-E665-4482-8F33-D42EB302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03" y="544614"/>
            <a:ext cx="4837315" cy="568737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  <a:highlight>
                  <a:srgbClr val="FFFF00"/>
                </a:highlight>
              </a:rPr>
              <a:t>Nukleotid</a:t>
            </a:r>
            <a:r>
              <a:rPr lang="cs-CZ" dirty="0"/>
              <a:t/>
            </a:r>
            <a:br>
              <a:rPr lang="cs-CZ" dirty="0"/>
            </a:br>
            <a:r>
              <a:rPr lang="cs-CZ" sz="1800" dirty="0">
                <a:solidFill>
                  <a:srgbClr val="000000"/>
                </a:solidFill>
                <a:latin typeface="Arial"/>
                <a:ea typeface="DejaVu Sans"/>
              </a:rPr>
              <a:t>5 uhlíkatý cukr (pentóza)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>
                <a:solidFill>
                  <a:srgbClr val="000000"/>
                </a:solidFill>
                <a:latin typeface="Arial"/>
                <a:ea typeface="DejaVu Sans"/>
              </a:rPr>
              <a:t>2-deoxy-D-ribóza (DNA) /D-ribóza (RNA)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>
                <a:solidFill>
                  <a:srgbClr val="000000"/>
                </a:solidFill>
                <a:latin typeface="Arial"/>
                <a:ea typeface="DejaVu Sans"/>
              </a:rPr>
              <a:t>Fosfát (zbytek kyseliny fosforečné) HPO3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>
                <a:solidFill>
                  <a:srgbClr val="000000"/>
                </a:solidFill>
                <a:latin typeface="Arial"/>
                <a:ea typeface="DejaVu Sans"/>
              </a:rPr>
              <a:t>Báze – 4 druhy</a:t>
            </a:r>
            <a:br>
              <a:rPr lang="cs-CZ" sz="1800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cs-CZ" sz="2000" dirty="0">
                <a:solidFill>
                  <a:srgbClr val="000000"/>
                </a:solidFill>
                <a:latin typeface="Arial"/>
                <a:ea typeface="DejaVu Sans"/>
              </a:rPr>
              <a:t/>
            </a:r>
            <a:br>
              <a:rPr lang="cs-CZ" sz="2000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cs-CZ" dirty="0">
                <a:solidFill>
                  <a:schemeClr val="tx1"/>
                </a:solidFill>
                <a:highlight>
                  <a:srgbClr val="FFFF00"/>
                </a:highlight>
              </a:rPr>
              <a:t>Nukleosid</a:t>
            </a:r>
            <a:r>
              <a:rPr lang="cs-CZ" sz="2000" dirty="0">
                <a:solidFill>
                  <a:srgbClr val="000000"/>
                </a:solidFill>
                <a:latin typeface="Arial"/>
                <a:ea typeface="DejaVu Sans"/>
              </a:rPr>
              <a:t/>
            </a:r>
            <a:br>
              <a:rPr lang="cs-CZ" sz="2000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cs-CZ" sz="1800" dirty="0">
                <a:solidFill>
                  <a:srgbClr val="000000"/>
                </a:solidFill>
                <a:latin typeface="Arial"/>
                <a:ea typeface="DejaVu Sans"/>
              </a:rPr>
              <a:t>5 uhlíkatý cukr (pentóza)</a:t>
            </a:r>
            <a:r>
              <a:rPr lang="cs-CZ" sz="1800" dirty="0">
                <a:solidFill>
                  <a:srgbClr val="90C226"/>
                </a:solidFill>
              </a:rPr>
              <a:t/>
            </a:r>
            <a:br>
              <a:rPr lang="cs-CZ" sz="1800" dirty="0">
                <a:solidFill>
                  <a:srgbClr val="90C226"/>
                </a:solidFill>
              </a:rPr>
            </a:br>
            <a:r>
              <a:rPr lang="cs-CZ" sz="1800" dirty="0">
                <a:solidFill>
                  <a:srgbClr val="000000"/>
                </a:solidFill>
                <a:latin typeface="Arial"/>
                <a:ea typeface="DejaVu Sans"/>
              </a:rPr>
              <a:t>2-deoxy-D-ribóza (DNA)/D-ribóza (RNA)</a:t>
            </a:r>
            <a:r>
              <a:rPr lang="cs-CZ" sz="1800" dirty="0">
                <a:solidFill>
                  <a:srgbClr val="90C226"/>
                </a:solidFill>
              </a:rPr>
              <a:t/>
            </a:r>
            <a:br>
              <a:rPr lang="cs-CZ" sz="1800" dirty="0">
                <a:solidFill>
                  <a:srgbClr val="90C226"/>
                </a:solidFill>
              </a:rPr>
            </a:br>
            <a:r>
              <a:rPr lang="cs-CZ" sz="1800" dirty="0">
                <a:solidFill>
                  <a:srgbClr val="000000"/>
                </a:solidFill>
                <a:latin typeface="Arial"/>
                <a:ea typeface="DejaVu Sans"/>
              </a:rPr>
              <a:t>Báze – 4 druhy </a:t>
            </a:r>
            <a:br>
              <a:rPr lang="cs-CZ" sz="1800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cs-CZ" sz="1800" dirty="0">
                <a:solidFill>
                  <a:srgbClr val="000000"/>
                </a:solidFill>
                <a:latin typeface="Arial"/>
                <a:ea typeface="DejaVu Sans"/>
              </a:rPr>
              <a:t/>
            </a:r>
            <a:br>
              <a:rPr lang="cs-CZ" sz="1800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cs-CZ" sz="1800" dirty="0">
                <a:solidFill>
                  <a:srgbClr val="000000"/>
                </a:solidFill>
                <a:latin typeface="Arial"/>
                <a:ea typeface="DejaVu Sans"/>
                <a:cs typeface="+mn-cs"/>
              </a:rPr>
              <a:t>Spojení horizontální: vodíkové můstky</a:t>
            </a:r>
            <a:r>
              <a:rPr lang="cs-CZ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cs-CZ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cs-CZ" sz="1800" dirty="0">
                <a:solidFill>
                  <a:srgbClr val="000000"/>
                </a:solidFill>
                <a:latin typeface="Arial"/>
                <a:ea typeface="DejaVu Sans"/>
                <a:cs typeface="+mn-cs"/>
              </a:rPr>
              <a:t>Spojení vertikální: </a:t>
            </a:r>
            <a:r>
              <a:rPr lang="cs-CZ" sz="1800" dirty="0" err="1">
                <a:solidFill>
                  <a:srgbClr val="000000"/>
                </a:solidFill>
                <a:latin typeface="Arial"/>
                <a:ea typeface="DejaVu Sans"/>
                <a:cs typeface="+mn-cs"/>
              </a:rPr>
              <a:t>fosfodiesterové</a:t>
            </a:r>
            <a:r>
              <a:rPr lang="cs-CZ" sz="1800" dirty="0">
                <a:solidFill>
                  <a:srgbClr val="000000"/>
                </a:solidFill>
                <a:latin typeface="Arial"/>
                <a:ea typeface="DejaVu Sans"/>
                <a:cs typeface="+mn-cs"/>
              </a:rPr>
              <a:t> vazby </a:t>
            </a:r>
            <a:r>
              <a:rPr lang="cs-CZ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cs-CZ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EC9E9EA-7DAA-4EF9-8072-21C50B133D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63538" y="3140197"/>
            <a:ext cx="3904920" cy="3580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dirty="0"/>
          </a:p>
        </p:txBody>
      </p:sp>
      <p:sp>
        <p:nvSpPr>
          <p:cNvPr id="264" name="TextShape 2"/>
          <p:cNvSpPr txBox="1"/>
          <p:nvPr/>
        </p:nvSpPr>
        <p:spPr>
          <a:xfrm>
            <a:off x="609599" y="1149128"/>
            <a:ext cx="8228880" cy="45252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26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62" y="2936324"/>
            <a:ext cx="5602986" cy="361245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25A8D7-93F3-47F2-9211-638BECC6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040"/>
          </a:xfrm>
        </p:spPr>
        <p:txBody>
          <a:bodyPr/>
          <a:lstStyle/>
          <a:p>
            <a:pPr algn="ctr"/>
            <a:r>
              <a:rPr lang="cs-CZ" dirty="0"/>
              <a:t>Dusíkaté báze - párování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="" xmlns:a16="http://schemas.microsoft.com/office/drawing/2014/main" id="{052F3471-D59B-4A73-A61E-E1481038E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166410"/>
              </p:ext>
            </p:extLst>
          </p:nvPr>
        </p:nvGraphicFramePr>
        <p:xfrm>
          <a:off x="2771335" y="1488180"/>
          <a:ext cx="284167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837">
                  <a:extLst>
                    <a:ext uri="{9D8B030D-6E8A-4147-A177-3AD203B41FA5}">
                      <a16:colId xmlns="" xmlns:a16="http://schemas.microsoft.com/office/drawing/2014/main" val="1239126323"/>
                    </a:ext>
                  </a:extLst>
                </a:gridCol>
                <a:gridCol w="1420837">
                  <a:extLst>
                    <a:ext uri="{9D8B030D-6E8A-4147-A177-3AD203B41FA5}">
                      <a16:colId xmlns="" xmlns:a16="http://schemas.microsoft.com/office/drawing/2014/main" val="3398800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624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A-T</a:t>
                      </a:r>
                    </a:p>
                    <a:p>
                      <a:pPr algn="ctr"/>
                      <a:r>
                        <a:rPr lang="cs-CZ" dirty="0"/>
                        <a:t>C-G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A-U</a:t>
                      </a:r>
                    </a:p>
                    <a:p>
                      <a:pPr algn="ctr"/>
                      <a:r>
                        <a:rPr lang="cs-CZ" dirty="0"/>
                        <a:t>C-G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95114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/>
              <a:t>DNA – deoxyribonukleová kyselina</a:t>
            </a:r>
            <a:endParaRPr/>
          </a:p>
        </p:txBody>
      </p:sp>
      <p:sp>
        <p:nvSpPr>
          <p:cNvPr id="260" name="TextShape 2"/>
          <p:cNvSpPr txBox="1"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dirty="0"/>
              <a:t>Skládá se ze 2 vláken – řetězců („double helix“)</a:t>
            </a:r>
          </a:p>
          <a:p>
            <a:r>
              <a:rPr lang="cs-CZ" dirty="0"/>
              <a:t>	- komplementární a antiparalelní</a:t>
            </a:r>
          </a:p>
          <a:p>
            <a:endParaRPr dirty="0"/>
          </a:p>
          <a:p>
            <a:r>
              <a:rPr lang="cs-CZ" dirty="0"/>
              <a:t>Řetězce se otáčí proti sobě a vytvářejí dvoušroubovici</a:t>
            </a:r>
            <a:endParaRPr dirty="0"/>
          </a:p>
          <a:p>
            <a:r>
              <a:rPr lang="cs-CZ" dirty="0"/>
              <a:t>Spojení prostřednictvím vodíkových můstků v místě </a:t>
            </a:r>
            <a:r>
              <a:rPr lang="cs-CZ" dirty="0" err="1"/>
              <a:t>bazí</a:t>
            </a:r>
            <a:endParaRPr dirty="0"/>
          </a:p>
          <a:p>
            <a:endParaRPr dirty="0"/>
          </a:p>
          <a:p>
            <a:r>
              <a:rPr lang="cs-CZ" dirty="0"/>
              <a:t>Stabilní (neopouští prostor buněčného jádra)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26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129" y="3862800"/>
            <a:ext cx="5676480" cy="2781000"/>
          </a:xfrm>
          <a:prstGeom prst="rect">
            <a:avLst/>
          </a:prstGeom>
        </p:spPr>
      </p:pic>
      <p:pic>
        <p:nvPicPr>
          <p:cNvPr id="262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36485" y="24480"/>
            <a:ext cx="2745720" cy="3838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4046C3A-987E-464F-87DF-68E7036C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8310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Antiparalelní řetězce DNA a komplementarita </a:t>
            </a:r>
            <a:r>
              <a:rPr lang="cs-CZ" sz="2000" dirty="0" err="1">
                <a:solidFill>
                  <a:schemeClr val="tx1"/>
                </a:solidFill>
              </a:rPr>
              <a:t>bazí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5993225-74C6-4381-AA95-9F77C6301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140" y="1369314"/>
            <a:ext cx="7990332" cy="54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/>
              <a:t>Gen</a:t>
            </a:r>
            <a:endParaRPr/>
          </a:p>
        </p:txBody>
      </p:sp>
      <p:pic>
        <p:nvPicPr>
          <p:cNvPr id="271" name="Obrázek 270"/>
          <p:cNvPicPr/>
          <p:nvPr/>
        </p:nvPicPr>
        <p:blipFill>
          <a:blip r:embed="rId2"/>
          <a:stretch>
            <a:fillRect/>
          </a:stretch>
        </p:blipFill>
        <p:spPr>
          <a:xfrm>
            <a:off x="6198646" y="360"/>
            <a:ext cx="1477800" cy="6857640"/>
          </a:xfrm>
          <a:prstGeom prst="rect">
            <a:avLst/>
          </a:prstGeom>
        </p:spPr>
      </p:pic>
      <p:pic>
        <p:nvPicPr>
          <p:cNvPr id="272" name="Obrázek 271"/>
          <p:cNvPicPr/>
          <p:nvPr/>
        </p:nvPicPr>
        <p:blipFill>
          <a:blip r:embed="rId3"/>
          <a:stretch>
            <a:fillRect/>
          </a:stretch>
        </p:blipFill>
        <p:spPr>
          <a:xfrm>
            <a:off x="503792" y="1051940"/>
            <a:ext cx="5324040" cy="336204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5292E70B-FB36-4250-88A4-EF635C773661}"/>
              </a:ext>
            </a:extLst>
          </p:cNvPr>
          <p:cNvSpPr/>
          <p:nvPr/>
        </p:nvSpPr>
        <p:spPr>
          <a:xfrm>
            <a:off x="337625" y="5191240"/>
            <a:ext cx="54902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20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latin typeface="Arial"/>
                <a:ea typeface="DejaVu Sans"/>
              </a:rPr>
              <a:t>Sled nukleotidů (bází) v sobě uchovává genetickou informaci. 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Arial"/>
                <a:ea typeface="DejaVu Sans"/>
              </a:rPr>
              <a:t>Různým sledem nukleotidů lze dosáhnout velkého počtu kombinací.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2000" dirty="0"/>
              <a:t>RNA – ribonukleová kyselina</a:t>
            </a:r>
            <a:endParaRPr sz="2000" dirty="0"/>
          </a:p>
        </p:txBody>
      </p:sp>
      <p:sp>
        <p:nvSpPr>
          <p:cNvPr id="260" name="TextShape 2"/>
          <p:cNvSpPr txBox="1"/>
          <p:nvPr/>
        </p:nvSpPr>
        <p:spPr>
          <a:xfrm>
            <a:off x="457200" y="1208063"/>
            <a:ext cx="8228880" cy="5309474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b="1" u="sng" dirty="0">
                <a:solidFill>
                  <a:srgbClr val="000000"/>
                </a:solidFill>
                <a:latin typeface="Arial"/>
                <a:ea typeface="DejaVu Sans"/>
              </a:rPr>
              <a:t>Funkce</a:t>
            </a:r>
            <a:endParaRPr lang="cs-CZ" b="1" u="sng" dirty="0"/>
          </a:p>
          <a:p>
            <a:r>
              <a:rPr lang="cs-CZ" altLang="cs-CZ" dirty="0"/>
              <a:t>je prostředníkem realizace (exprese) informací uložených v DNA</a:t>
            </a:r>
          </a:p>
          <a:p>
            <a:r>
              <a:rPr lang="cs-CZ" altLang="cs-CZ" dirty="0"/>
              <a:t>=proteosyntéza=syntéza bílkovin</a:t>
            </a:r>
            <a:endParaRPr lang="en-US" alt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b="1" u="sng" dirty="0">
                <a:solidFill>
                  <a:srgbClr val="000000"/>
                </a:solidFill>
                <a:latin typeface="Arial"/>
                <a:ea typeface="DejaVu Sans"/>
              </a:rPr>
              <a:t>Stavba</a:t>
            </a:r>
            <a:endParaRPr lang="cs-CZ" b="1" u="sng" dirty="0"/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Arial"/>
                <a:ea typeface="DejaVu Sans"/>
              </a:rPr>
              <a:t>řetězec – polymer nukleotidů vzájemně spojených </a:t>
            </a:r>
          </a:p>
          <a:p>
            <a:pPr>
              <a:spcBef>
                <a:spcPct val="0"/>
              </a:spcBef>
            </a:pPr>
            <a:endParaRPr lang="cs-CZ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spcBef>
                <a:spcPct val="0"/>
              </a:spcBef>
            </a:pPr>
            <a:r>
              <a:rPr lang="cs-CZ" dirty="0">
                <a:solidFill>
                  <a:srgbClr val="000000"/>
                </a:solidFill>
                <a:latin typeface="Arial"/>
                <a:ea typeface="DejaVu Sans"/>
              </a:rPr>
              <a:t>5 uhlíkatý cukr (pentóza):</a:t>
            </a:r>
            <a:r>
              <a:rPr lang="cs-CZ" b="1" dirty="0">
                <a:solidFill>
                  <a:srgbClr val="000000"/>
                </a:solidFill>
                <a:latin typeface="Arial"/>
                <a:ea typeface="DejaVu Sans"/>
              </a:rPr>
              <a:t>D-ribóza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000000"/>
                </a:solidFill>
                <a:latin typeface="Arial"/>
                <a:ea typeface="DejaVu Sans"/>
              </a:rPr>
              <a:t>Fosfát (zbytek kyseliny fosforečné) HPO3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000000"/>
                </a:solidFill>
                <a:latin typeface="Arial"/>
                <a:ea typeface="DejaVu Sans"/>
              </a:rPr>
              <a:t>Báze – 4 druhy – A, </a:t>
            </a:r>
            <a:r>
              <a:rPr lang="cs-CZ" b="1" dirty="0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lang="cs-CZ" dirty="0">
                <a:solidFill>
                  <a:srgbClr val="000000"/>
                </a:solidFill>
                <a:latin typeface="Arial"/>
                <a:ea typeface="DejaVu Sans"/>
              </a:rPr>
              <a:t>, C, G</a:t>
            </a:r>
          </a:p>
          <a:p>
            <a:endParaRPr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na rozdíl od DNA obvykle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jednovláknová</a:t>
            </a:r>
            <a:endParaRPr lang="cs-CZ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často ovšem díky vnitřnímu párování </a:t>
            </a:r>
          </a:p>
          <a:p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	zaujímá 	složitější struktur</a:t>
            </a:r>
            <a:endParaRPr dirty="0"/>
          </a:p>
          <a:p>
            <a:endParaRPr dirty="0"/>
          </a:p>
        </p:txBody>
      </p:sp>
      <p:pic>
        <p:nvPicPr>
          <p:cNvPr id="1026" name="Picture 2" descr="https://upload.wikimedia.org/wikipedia/commons/thumb/3/3f/Stem-loop.svg/336px-Stem-loop.svg.png">
            <a:extLst>
              <a:ext uri="{FF2B5EF4-FFF2-40B4-BE49-F238E27FC236}">
                <a16:creationId xmlns="" xmlns:a16="http://schemas.microsoft.com/office/drawing/2014/main" id="{CA526C16-7B0F-4F46-A47F-C01E7532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3" y="4635131"/>
            <a:ext cx="32004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RNA">
            <a:extLst>
              <a:ext uri="{FF2B5EF4-FFF2-40B4-BE49-F238E27FC236}">
                <a16:creationId xmlns="" xmlns:a16="http://schemas.microsoft.com/office/drawing/2014/main" id="{707B354E-CF39-4323-8C7E-1B7BB4BA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52" y="1806598"/>
            <a:ext cx="2095500" cy="21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RNA">
            <a:extLst>
              <a:ext uri="{FF2B5EF4-FFF2-40B4-BE49-F238E27FC236}">
                <a16:creationId xmlns="" xmlns:a16="http://schemas.microsoft.com/office/drawing/2014/main" id="{32012A31-0980-41D5-942D-25166D2F2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27" y="3931158"/>
            <a:ext cx="2729675" cy="292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61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AB9AFC81-F8F2-4E14-A554-CC8AAF316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7714" cy="90971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>
                <a:solidFill>
                  <a:schemeClr val="tx1"/>
                </a:solidFill>
              </a:rPr>
              <a:t>Druhy RNA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FCD3551E-73E2-4AC9-9BAC-895174BCDF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0374" y="1358730"/>
            <a:ext cx="6671945" cy="505613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2800" dirty="0"/>
              <a:t>m-RNA</a:t>
            </a:r>
          </a:p>
          <a:p>
            <a:r>
              <a:rPr lang="cs-CZ" dirty="0"/>
              <a:t>Messenger RNA, informační RNA, mediátorová RNA;</a:t>
            </a:r>
          </a:p>
          <a:p>
            <a:r>
              <a:rPr lang="cs-CZ" dirty="0"/>
              <a:t>přenáší dědičnou informaci, která je uložena v genu  a kóduje přesné pořadí AMK v bílkovině;</a:t>
            </a:r>
          </a:p>
          <a:p>
            <a:r>
              <a:rPr lang="cs-CZ" dirty="0"/>
              <a:t>vzniká přepisem (transkripcí) z DNA a následným sestřihem (</a:t>
            </a:r>
            <a:r>
              <a:rPr lang="cs-CZ" dirty="0" err="1"/>
              <a:t>splicing</a:t>
            </a:r>
            <a:r>
              <a:rPr lang="cs-CZ" dirty="0"/>
              <a:t>);</a:t>
            </a:r>
          </a:p>
          <a:p>
            <a:r>
              <a:rPr lang="cs-CZ" dirty="0"/>
              <a:t>z jádra je transportována do cytoplazmy, kde se ve spojení s </a:t>
            </a:r>
            <a:r>
              <a:rPr lang="cs-CZ" dirty="0" err="1"/>
              <a:t>ribosomy</a:t>
            </a:r>
            <a:r>
              <a:rPr lang="cs-CZ" dirty="0"/>
              <a:t> účastní syntézy bílkovin (translace)</a:t>
            </a:r>
          </a:p>
          <a:p>
            <a:pPr marL="0" indent="0" eaLnBrk="1" hangingPunct="1">
              <a:buNone/>
            </a:pPr>
            <a:endParaRPr lang="cs-CZ" altLang="cs-CZ" dirty="0"/>
          </a:p>
        </p:txBody>
      </p:sp>
      <p:sp>
        <p:nvSpPr>
          <p:cNvPr id="32773" name="AutoShape 10" descr="Související obrázek">
            <a:extLst>
              <a:ext uri="{FF2B5EF4-FFF2-40B4-BE49-F238E27FC236}">
                <a16:creationId xmlns="" xmlns:a16="http://schemas.microsoft.com/office/drawing/2014/main" id="{3E60667B-4E4E-42B5-B7FA-25B6E21852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050" name="Picture 2" descr="Související obrázek">
            <a:extLst>
              <a:ext uri="{FF2B5EF4-FFF2-40B4-BE49-F238E27FC236}">
                <a16:creationId xmlns="" xmlns:a16="http://schemas.microsoft.com/office/drawing/2014/main" id="{AA9CB0DA-F97D-4C51-B51B-84B73862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94" y="4460044"/>
            <a:ext cx="57626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0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21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lang="cs-CZ" sz="3200" dirty="0" smtClean="0">
                <a:solidFill>
                  <a:srgbClr val="000000"/>
                </a:solidFill>
                <a:latin typeface="Calibri"/>
                <a:ea typeface="DejaVu Sans"/>
              </a:rPr>
              <a:t>vičení - přednášky</a:t>
            </a:r>
            <a:endParaRPr lang="cs-CZ" sz="32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0000"/>
                </a:solidFill>
                <a:latin typeface="Calibri"/>
                <a:ea typeface="DejaVu Sans"/>
              </a:rPr>
              <a:t>m</a:t>
            </a:r>
            <a:r>
              <a:rPr lang="cs-CZ" sz="3200" dirty="0" smtClean="0">
                <a:solidFill>
                  <a:srgbClr val="000000"/>
                </a:solidFill>
                <a:latin typeface="Calibri"/>
                <a:ea typeface="DejaVu Sans"/>
              </a:rPr>
              <a:t>ateriály k dispozici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0000"/>
                </a:solidFill>
                <a:latin typeface="Calibri"/>
                <a:ea typeface="DejaVu Sans"/>
              </a:rPr>
              <a:t>předmět </a:t>
            </a:r>
            <a:r>
              <a:rPr lang="cs-CZ" sz="3200" dirty="0">
                <a:solidFill>
                  <a:srgbClr val="000000"/>
                </a:solidFill>
                <a:latin typeface="Calibri"/>
                <a:ea typeface="DejaVu Sans"/>
              </a:rPr>
              <a:t>je ukončen zápočet </a:t>
            </a:r>
            <a:r>
              <a:rPr lang="cs-CZ" sz="3200" dirty="0" smtClean="0">
                <a:solidFill>
                  <a:srgbClr val="000000"/>
                </a:solidFill>
                <a:latin typeface="Calibri"/>
                <a:ea typeface="DejaVu Sans"/>
              </a:rPr>
              <a:t>– test na počítači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0000"/>
                </a:solidFill>
                <a:latin typeface="Calibri"/>
                <a:ea typeface="DejaVu Sans"/>
              </a:rPr>
              <a:t>klíčová slova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AB9AFC81-F8F2-4E14-A554-CC8AAF316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7714" cy="90971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>
                <a:solidFill>
                  <a:schemeClr val="tx1"/>
                </a:solidFill>
              </a:rPr>
              <a:t>Druhy RNA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FCD3551E-73E2-4AC9-9BAC-895174BCDF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0375" y="1358730"/>
            <a:ext cx="5799748" cy="505613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2800" dirty="0"/>
              <a:t>t-RNA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Helvetica Neue"/>
              </a:rPr>
              <a:t>Transferová RNA;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Helvetica Neue"/>
              </a:rPr>
              <a:t>přináší aminokyseliny na správné místo vznikajícího polypeptidu – na </a:t>
            </a:r>
            <a:r>
              <a:rPr lang="cs-CZ" dirty="0" err="1">
                <a:solidFill>
                  <a:schemeClr val="tx1"/>
                </a:solidFill>
                <a:latin typeface="Helvetica Neue"/>
              </a:rPr>
              <a:t>proteosyntetický</a:t>
            </a:r>
            <a:r>
              <a:rPr lang="cs-CZ" dirty="0">
                <a:solidFill>
                  <a:schemeClr val="tx1"/>
                </a:solidFill>
                <a:latin typeface="Helvetica Neue"/>
              </a:rPr>
              <a:t> aparát buňky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Helvetica Neue"/>
              </a:rPr>
              <a:t>za klasické schéma molekuly </a:t>
            </a:r>
            <a:r>
              <a:rPr lang="cs-CZ" dirty="0" err="1">
                <a:solidFill>
                  <a:srgbClr val="000000"/>
                </a:solidFill>
                <a:latin typeface="Helvetica Neue"/>
              </a:rPr>
              <a:t>tRNA</a:t>
            </a:r>
            <a:r>
              <a:rPr lang="cs-CZ" dirty="0">
                <a:solidFill>
                  <a:srgbClr val="000000"/>
                </a:solidFill>
                <a:latin typeface="Helvetica Neue"/>
              </a:rPr>
              <a:t> je považován „trojlístek jetele“;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Helvetica Neue"/>
              </a:rPr>
              <a:t>na konci CCA 3´ je navázána esterovou vazbou přenášená AMK.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Helvetica Neue"/>
              </a:rPr>
              <a:t>vzniká transkripcí </a:t>
            </a:r>
            <a:r>
              <a:rPr lang="cs-CZ" dirty="0" err="1">
                <a:solidFill>
                  <a:srgbClr val="000000"/>
                </a:solidFill>
                <a:latin typeface="Helvetica Neue"/>
              </a:rPr>
              <a:t>polymerasou</a:t>
            </a:r>
            <a:r>
              <a:rPr lang="cs-CZ" dirty="0">
                <a:solidFill>
                  <a:srgbClr val="000000"/>
                </a:solidFill>
                <a:latin typeface="Helvetica Neue"/>
              </a:rPr>
              <a:t> III genů roztroušených na různých místech genomu;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Helvetica Neue"/>
              </a:rPr>
              <a:t>primární transkript je upraven sestřihem, kdy jsou odstraněny introny;</a:t>
            </a:r>
          </a:p>
        </p:txBody>
      </p:sp>
      <p:sp>
        <p:nvSpPr>
          <p:cNvPr id="32773" name="AutoShape 10" descr="Související obrázek">
            <a:extLst>
              <a:ext uri="{FF2B5EF4-FFF2-40B4-BE49-F238E27FC236}">
                <a16:creationId xmlns="" xmlns:a16="http://schemas.microsoft.com/office/drawing/2014/main" id="{3E60667B-4E4E-42B5-B7FA-25B6E21852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2775" name="Picture 18" descr="Související obrázek">
            <a:extLst>
              <a:ext uri="{FF2B5EF4-FFF2-40B4-BE49-F238E27FC236}">
                <a16:creationId xmlns="" xmlns:a16="http://schemas.microsoft.com/office/drawing/2014/main" id="{90C29C3A-2DAE-4BEB-9224-91557EAA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2" y="1358730"/>
            <a:ext cx="2382838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834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AB9AFC81-F8F2-4E14-A554-CC8AAF316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052" y="668365"/>
            <a:ext cx="6347714" cy="93759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>
                <a:solidFill>
                  <a:schemeClr val="tx1"/>
                </a:solidFill>
              </a:rPr>
              <a:t>Druhy RNA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FCD3551E-73E2-4AC9-9BAC-895174BCDF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0375" y="1358730"/>
            <a:ext cx="7248720" cy="505613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2800" dirty="0"/>
              <a:t>r-RNA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Helvetica Neue"/>
              </a:rPr>
              <a:t>Ribozomová RNA;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Helvetica Neue"/>
              </a:rPr>
              <a:t>spolu se specifickými bílkovinami se podílí na tvorbě ribozomu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Helvetica Neue"/>
              </a:rPr>
              <a:t>pravděpodobně </a:t>
            </a:r>
            <a:r>
              <a:rPr lang="cs-CZ" dirty="0">
                <a:solidFill>
                  <a:srgbClr val="000000"/>
                </a:solidFill>
                <a:latin typeface="Helvetica Neue"/>
              </a:rPr>
              <a:t>zodpovědná za funkci ribozomu - proteosyntéza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00000"/>
                </a:solidFill>
                <a:latin typeface="Helvetica Neue"/>
              </a:rPr>
              <a:t>Jednovláknitá</a:t>
            </a:r>
            <a:r>
              <a:rPr lang="cs-CZ" dirty="0" smtClean="0">
                <a:solidFill>
                  <a:srgbClr val="000000"/>
                </a:solidFill>
                <a:latin typeface="Helvetica Neue"/>
              </a:rPr>
              <a:t> i </a:t>
            </a:r>
            <a:r>
              <a:rPr lang="cs-CZ" dirty="0">
                <a:solidFill>
                  <a:srgbClr val="000000"/>
                </a:solidFill>
                <a:latin typeface="Helvetica Neue"/>
              </a:rPr>
              <a:t>dvoušroubovice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Helvetica Neue"/>
              </a:rPr>
              <a:t>vzniká v jadérku podle zvláštního 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Helvetica Neue"/>
              </a:rPr>
              <a:t>	předpisu </a:t>
            </a:r>
            <a:r>
              <a:rPr lang="cs-CZ" dirty="0" err="1">
                <a:solidFill>
                  <a:srgbClr val="000000"/>
                </a:solidFill>
                <a:latin typeface="Helvetica Neue"/>
              </a:rPr>
              <a:t>rDNA</a:t>
            </a:r>
            <a:endParaRPr lang="cs-CZ" dirty="0">
              <a:solidFill>
                <a:srgbClr val="000000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2773" name="AutoShape 10" descr="Související obrázek">
            <a:extLst>
              <a:ext uri="{FF2B5EF4-FFF2-40B4-BE49-F238E27FC236}">
                <a16:creationId xmlns="" xmlns:a16="http://schemas.microsoft.com/office/drawing/2014/main" id="{3E60667B-4E4E-42B5-B7FA-25B6E21852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124" name="Picture 4" descr="Výsledek obrázku pro r RNA">
            <a:extLst>
              <a:ext uri="{FF2B5EF4-FFF2-40B4-BE49-F238E27FC236}">
                <a16:creationId xmlns="" xmlns:a16="http://schemas.microsoft.com/office/drawing/2014/main" id="{0A55CD39-7FDF-4C75-BA08-162A8D78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36" y="3145536"/>
            <a:ext cx="3712464" cy="37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ribosome">
            <a:extLst>
              <a:ext uri="{FF2B5EF4-FFF2-40B4-BE49-F238E27FC236}">
                <a16:creationId xmlns="" xmlns:a16="http://schemas.microsoft.com/office/drawing/2014/main" id="{E1389EB0-BD77-4414-8712-D19FEF3E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84" y="4408346"/>
            <a:ext cx="3057144" cy="22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62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8173EEA-CF11-4C90-B641-EA75DC92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D93DB4FF-ED2F-4823-ADB6-FC9125CCA4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r RNA">
            <a:extLst>
              <a:ext uri="{FF2B5EF4-FFF2-40B4-BE49-F238E27FC236}">
                <a16:creationId xmlns="" xmlns:a16="http://schemas.microsoft.com/office/drawing/2014/main" id="{7110434F-3074-4315-BC93-DF39E26514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84" y="1602873"/>
            <a:ext cx="6307455" cy="47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57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87D38040-4FE7-4554-BB80-C9C0115F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ící obrázek">
            <a:extLst>
              <a:ext uri="{FF2B5EF4-FFF2-40B4-BE49-F238E27FC236}">
                <a16:creationId xmlns="" xmlns:a16="http://schemas.microsoft.com/office/drawing/2014/main" id="{BA6342B8-B88B-4699-B4B8-F308B02C53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85350"/>
            <a:ext cx="7766304" cy="58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39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>
            <a:extLst>
              <a:ext uri="{FF2B5EF4-FFF2-40B4-BE49-F238E27FC236}">
                <a16:creationId xmlns="" xmlns:a16="http://schemas.microsoft.com/office/drawing/2014/main" id="{CE1EC548-A8D3-4C17-8DC7-7FBA40E183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41300"/>
            <a:ext cx="7772400" cy="48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b="1">
                <a:solidFill>
                  <a:schemeClr val="bg1"/>
                </a:solidFill>
              </a:rPr>
              <a:t>Jednotná molekulární strategie buněk</a:t>
            </a:r>
          </a:p>
        </p:txBody>
      </p:sp>
      <p:sp>
        <p:nvSpPr>
          <p:cNvPr id="53262" name="Text Box 14">
            <a:extLst>
              <a:ext uri="{FF2B5EF4-FFF2-40B4-BE49-F238E27FC236}">
                <a16:creationId xmlns="" xmlns:a16="http://schemas.microsoft.com/office/drawing/2014/main" id="{ECF440EF-24D7-45AA-8FCF-F12169153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390262"/>
            <a:ext cx="848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u="sng" dirty="0">
                <a:highlight>
                  <a:srgbClr val="FFFF00"/>
                </a:highlight>
              </a:rPr>
              <a:t>Polysacharidy a lipidy</a:t>
            </a:r>
            <a:r>
              <a:rPr lang="cs-CZ" altLang="cs-CZ" sz="2400" dirty="0">
                <a:highlight>
                  <a:srgbClr val="FFFF00"/>
                </a:highlight>
              </a:rPr>
              <a:t> </a:t>
            </a:r>
            <a:r>
              <a:rPr lang="cs-CZ" altLang="cs-CZ" sz="2400" dirty="0"/>
              <a:t>… stavební a zásobní funkci</a:t>
            </a:r>
          </a:p>
        </p:txBody>
      </p:sp>
      <p:sp>
        <p:nvSpPr>
          <p:cNvPr id="53263" name="Text Box 15">
            <a:extLst>
              <a:ext uri="{FF2B5EF4-FFF2-40B4-BE49-F238E27FC236}">
                <a16:creationId xmlns="" xmlns:a16="http://schemas.microsoft.com/office/drawing/2014/main" id="{D1E50F8C-8E21-4BB0-BB63-6E73130D7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132520"/>
            <a:ext cx="84836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highlight>
                  <a:srgbClr val="FFFF00"/>
                </a:highlight>
              </a:rPr>
              <a:t>Bílkoviny (proteiny</a:t>
            </a:r>
            <a:r>
              <a:rPr lang="cs-CZ" altLang="cs-CZ" sz="2400" b="1" dirty="0">
                <a:highlight>
                  <a:srgbClr val="FFFF00"/>
                </a:highlight>
              </a:rPr>
              <a:t>)</a:t>
            </a:r>
            <a:r>
              <a:rPr lang="cs-CZ" altLang="cs-CZ" sz="2400" dirty="0">
                <a:highlight>
                  <a:srgbClr val="FFFF00"/>
                </a:highlight>
              </a:rPr>
              <a:t> </a:t>
            </a:r>
            <a:r>
              <a:rPr lang="cs-CZ" altLang="cs-CZ" sz="2400" dirty="0"/>
              <a:t>… univerzální, mohou mít funkci: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      </a:t>
            </a:r>
            <a:r>
              <a:rPr lang="cs-CZ" altLang="cs-CZ" sz="2000" dirty="0"/>
              <a:t>stavební, zásobní, biochemickou (enzymy),  transportní, pohybovou,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        kontrolní, signální,..</a:t>
            </a:r>
            <a:r>
              <a:rPr lang="cs-CZ" altLang="cs-CZ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			….  skládají se z AK (aminokyselin) 				spojených peptidickou vazbou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i="1" dirty="0"/>
          </a:p>
        </p:txBody>
      </p:sp>
      <p:pic>
        <p:nvPicPr>
          <p:cNvPr id="5122" name="Picture 2" descr="Výsledek obrázku pro bílkoviny struktura">
            <a:extLst>
              <a:ext uri="{FF2B5EF4-FFF2-40B4-BE49-F238E27FC236}">
                <a16:creationId xmlns="" xmlns:a16="http://schemas.microsoft.com/office/drawing/2014/main" id="{0D1F706E-0F85-43CA-9AA9-D2699D411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1" y="4166997"/>
            <a:ext cx="1600834" cy="6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bílkoviny struktura">
            <a:extLst>
              <a:ext uri="{FF2B5EF4-FFF2-40B4-BE49-F238E27FC236}">
                <a16:creationId xmlns="" xmlns:a16="http://schemas.microsoft.com/office/drawing/2014/main" id="{FB156133-3574-470A-9388-FA23A2C1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70" y="3381004"/>
            <a:ext cx="5156850" cy="33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48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3" name="TextShape 2"/>
          <p:cNvSpPr txBox="1"/>
          <p:nvPr/>
        </p:nvSpPr>
        <p:spPr>
          <a:xfrm>
            <a:off x="915120" y="1874888"/>
            <a:ext cx="8228880" cy="416281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  <a:p>
            <a:endParaRPr/>
          </a:p>
        </p:txBody>
      </p:sp>
      <p:pic>
        <p:nvPicPr>
          <p:cNvPr id="3074" name="Picture 2" descr="Výsledek obrázku pro bílkoviny struktura">
            <a:extLst>
              <a:ext uri="{FF2B5EF4-FFF2-40B4-BE49-F238E27FC236}">
                <a16:creationId xmlns="" xmlns:a16="http://schemas.microsoft.com/office/drawing/2014/main" id="{1DC2D402-3849-4B53-A1B6-0A27C8CD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0" y="152400"/>
            <a:ext cx="7620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F3B57E6-9AF0-4065-ACF7-A96314B2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56D4018-1371-42DC-A136-66F4E4CF6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076482" cy="3880773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cs-CZ" sz="2400" i="1" dirty="0"/>
              <a:t>Specifický vztah mezi strukturou a funkcí</a:t>
            </a:r>
            <a:r>
              <a:rPr lang="cs-CZ" altLang="cs-CZ" sz="2400" dirty="0"/>
              <a:t>:</a:t>
            </a:r>
          </a:p>
          <a:p>
            <a:pPr>
              <a:spcBef>
                <a:spcPct val="0"/>
              </a:spcBef>
              <a:buNone/>
            </a:pPr>
            <a:endParaRPr lang="cs-CZ" altLang="cs-CZ" sz="2400" b="1" dirty="0"/>
          </a:p>
          <a:p>
            <a:pPr>
              <a:spcBef>
                <a:spcPct val="0"/>
              </a:spcBef>
              <a:buNone/>
            </a:pPr>
            <a:r>
              <a:rPr lang="cs-CZ" altLang="cs-CZ" sz="2400" b="1" dirty="0"/>
              <a:t>posloupnost aminokyselin   </a:t>
            </a:r>
            <a:r>
              <a:rPr lang="en-US" altLang="cs-CZ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/>
              <a:t> struktura 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/>
              <a:t>funkce</a:t>
            </a:r>
          </a:p>
          <a:p>
            <a:pPr>
              <a:spcBef>
                <a:spcPct val="0"/>
              </a:spcBef>
              <a:buNone/>
            </a:pPr>
            <a:endParaRPr lang="cs-CZ" altLang="cs-CZ" sz="2400" b="1" dirty="0"/>
          </a:p>
          <a:p>
            <a:pPr>
              <a:spcBef>
                <a:spcPct val="0"/>
              </a:spcBef>
              <a:buNone/>
            </a:pPr>
            <a:endParaRPr lang="cs-CZ" altLang="cs-CZ" sz="2400" i="1" dirty="0"/>
          </a:p>
          <a:p>
            <a:pPr>
              <a:spcBef>
                <a:spcPct val="0"/>
              </a:spcBef>
              <a:buNone/>
            </a:pPr>
            <a:r>
              <a:rPr lang="cs-CZ" altLang="cs-CZ" sz="2400" i="1" dirty="0"/>
              <a:t>Kritická podmínka pro zachování životních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400" i="1" dirty="0"/>
              <a:t>pochodů buňky: </a:t>
            </a:r>
          </a:p>
          <a:p>
            <a:pPr>
              <a:spcBef>
                <a:spcPct val="0"/>
              </a:spcBef>
              <a:buNone/>
            </a:pPr>
            <a:endParaRPr lang="cs-CZ" altLang="cs-CZ" sz="2400" i="1" dirty="0"/>
          </a:p>
          <a:p>
            <a:pPr algn="ctr">
              <a:spcBef>
                <a:spcPct val="0"/>
              </a:spcBef>
              <a:buNone/>
            </a:pPr>
            <a:r>
              <a:rPr lang="cs-CZ" alt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80"/>
                </a:highlight>
              </a:rPr>
              <a:t>mít možnost podle potřeby vytvořit protein </a:t>
            </a:r>
          </a:p>
          <a:p>
            <a:pPr algn="ctr">
              <a:spcBef>
                <a:spcPct val="0"/>
              </a:spcBef>
              <a:buNone/>
            </a:pPr>
            <a:r>
              <a:rPr lang="cs-CZ" alt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80"/>
                </a:highlight>
              </a:rPr>
              <a:t>pro zabezpečení dané funkce</a:t>
            </a:r>
            <a:endParaRPr lang="en-US" altLang="cs-CZ" sz="2400" dirty="0">
              <a:solidFill>
                <a:schemeClr val="accent2">
                  <a:lumMod val="40000"/>
                  <a:lumOff val="60000"/>
                </a:schemeClr>
              </a:solidFill>
              <a:highlight>
                <a:srgbClr val="000080"/>
              </a:highlight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A1FAB4D1-BBA2-457F-8F2F-2679F88D70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196850"/>
            <a:ext cx="8191500" cy="850900"/>
          </a:xfrm>
        </p:spPr>
        <p:txBody>
          <a:bodyPr/>
          <a:lstStyle/>
          <a:p>
            <a:pPr algn="ctr" eaLnBrk="1" hangingPunct="1"/>
            <a:r>
              <a:rPr lang="cs-CZ" altLang="cs-CZ" sz="3200" b="1" dirty="0">
                <a:solidFill>
                  <a:schemeClr val="tx1"/>
                </a:solidFill>
              </a:rPr>
              <a:t>Centrální dogma molekulární biologie</a:t>
            </a:r>
          </a:p>
        </p:txBody>
      </p:sp>
      <p:pic>
        <p:nvPicPr>
          <p:cNvPr id="5123" name="Picture 4" descr="hrube_schema_exprese">
            <a:extLst>
              <a:ext uri="{FF2B5EF4-FFF2-40B4-BE49-F238E27FC236}">
                <a16:creationId xmlns="" xmlns:a16="http://schemas.microsoft.com/office/drawing/2014/main" id="{1AC1548B-F655-44C6-83DD-A1F891FE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54" y="2432197"/>
            <a:ext cx="359727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>
            <a:extLst>
              <a:ext uri="{FF2B5EF4-FFF2-40B4-BE49-F238E27FC236}">
                <a16:creationId xmlns="" xmlns:a16="http://schemas.microsoft.com/office/drawing/2014/main" id="{8D88248E-7A57-4FB3-BB60-B88BB2036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228725"/>
            <a:ext cx="8251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accent5">
                    <a:lumMod val="75000"/>
                  </a:schemeClr>
                </a:solidFill>
              </a:rPr>
              <a:t>Přenos genetické informace  v živých organismech vždy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alt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cs typeface="Times New Roman" panose="02020603050405020304" pitchFamily="18" charset="0"/>
              </a:rPr>
              <a:t>DNA </a:t>
            </a:r>
            <a:r>
              <a:rPr lang="en-US" alt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cs typeface="Times New Roman" panose="02020603050405020304" pitchFamily="18" charset="0"/>
              </a:rPr>
              <a:t> RNA </a:t>
            </a:r>
            <a:r>
              <a:rPr lang="en-US" alt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cs typeface="Times New Roman" panose="02020603050405020304" pitchFamily="18" charset="0"/>
              </a:rPr>
              <a:t>protei</a:t>
            </a:r>
            <a:r>
              <a:rPr lang="cs-CZ" alt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0080"/>
                </a:highligh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20297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D5783089-2142-4BE1-82C9-842B137F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12EC58CC-B158-48F7-BDAD-0F7938FB5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Klíčová slova: </a:t>
            </a:r>
          </a:p>
          <a:p>
            <a:pPr marL="0" indent="0">
              <a:buNone/>
            </a:pPr>
            <a:r>
              <a:rPr lang="cs-CZ" sz="2000" dirty="0"/>
              <a:t>Nukleosid, nukleotid, skladba a </a:t>
            </a:r>
            <a:r>
              <a:rPr lang="cs-CZ" sz="2000" dirty="0" err="1"/>
              <a:t>fce</a:t>
            </a:r>
            <a:r>
              <a:rPr lang="cs-CZ" sz="2000" dirty="0"/>
              <a:t> NK, </a:t>
            </a:r>
            <a:r>
              <a:rPr lang="cs-CZ" sz="2000" dirty="0" smtClean="0"/>
              <a:t>báze, párování </a:t>
            </a:r>
            <a:r>
              <a:rPr lang="cs-CZ" sz="2000" dirty="0" err="1"/>
              <a:t>bazí</a:t>
            </a:r>
            <a:r>
              <a:rPr lang="cs-CZ" sz="2000" dirty="0"/>
              <a:t>, </a:t>
            </a:r>
            <a:r>
              <a:rPr lang="cs-CZ" sz="2000" dirty="0" smtClean="0"/>
              <a:t>základní pojmy genetiky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6061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9438" y="1401908"/>
            <a:ext cx="6347715" cy="1826581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michaela.klementova@centrum.cz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26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dirty="0">
                <a:solidFill>
                  <a:srgbClr val="000000"/>
                </a:solidFill>
                <a:latin typeface="Calibri"/>
                <a:ea typeface="DejaVu Sans"/>
              </a:rPr>
              <a:t>Genetika v životě ...</a:t>
            </a:r>
            <a:endParaRPr dirty="0"/>
          </a:p>
        </p:txBody>
      </p:sp>
      <p:sp>
        <p:nvSpPr>
          <p:cNvPr id="21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</p:sp>
      <p:sp>
        <p:nvSpPr>
          <p:cNvPr id="214" name="TextShape 3"/>
          <p:cNvSpPr txBox="1"/>
          <p:nvPr/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21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960756" y="1462195"/>
            <a:ext cx="2239920" cy="1066320"/>
          </a:xfrm>
          <a:prstGeom prst="rect">
            <a:avLst/>
          </a:prstGeom>
        </p:spPr>
      </p:pic>
      <p:pic>
        <p:nvPicPr>
          <p:cNvPr id="21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511738" y="1163963"/>
            <a:ext cx="1218960" cy="1627200"/>
          </a:xfrm>
          <a:prstGeom prst="rect">
            <a:avLst/>
          </a:prstGeom>
        </p:spPr>
      </p:pic>
      <p:pic>
        <p:nvPicPr>
          <p:cNvPr id="218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829358" y="3071593"/>
            <a:ext cx="2219400" cy="1588680"/>
          </a:xfrm>
          <a:prstGeom prst="rect">
            <a:avLst/>
          </a:prstGeom>
        </p:spPr>
      </p:pic>
      <p:pic>
        <p:nvPicPr>
          <p:cNvPr id="219" name="Obrázek 218"/>
          <p:cNvPicPr/>
          <p:nvPr/>
        </p:nvPicPr>
        <p:blipFill>
          <a:blip r:embed="rId5"/>
          <a:stretch>
            <a:fillRect/>
          </a:stretch>
        </p:blipFill>
        <p:spPr>
          <a:xfrm>
            <a:off x="2825945" y="1221563"/>
            <a:ext cx="2268000" cy="1512000"/>
          </a:xfrm>
          <a:prstGeom prst="rect">
            <a:avLst/>
          </a:prstGeom>
        </p:spPr>
      </p:pic>
      <p:sp>
        <p:nvSpPr>
          <p:cNvPr id="215" name="TextShape 4"/>
          <p:cNvSpPr txBox="1"/>
          <p:nvPr/>
        </p:nvSpPr>
        <p:spPr>
          <a:xfrm>
            <a:off x="562704" y="2664116"/>
            <a:ext cx="8146440" cy="1860556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Šlechtitelství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000" dirty="0"/>
              <a:t>GMO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Kriminalistika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Prenatální </a:t>
            </a:r>
            <a:r>
              <a:rPr lang="cs-CZ" sz="2000" dirty="0" err="1"/>
              <a:t>screening</a:t>
            </a:r>
            <a:r>
              <a:rPr lang="cs-CZ" sz="2000" dirty="0"/>
              <a:t> </a:t>
            </a:r>
            <a:r>
              <a:rPr lang="cs-CZ" sz="2000" dirty="0" smtClean="0"/>
              <a:t>vrozených vad </a:t>
            </a:r>
            <a:endParaRPr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Vrozené </a:t>
            </a:r>
            <a:r>
              <a:rPr lang="cs-CZ" sz="2000" dirty="0"/>
              <a:t>vady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Určení otcovství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Výroba vakcín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Diagnostika infekčních nemocí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Terapie?</a:t>
            </a:r>
            <a:endParaRPr sz="2000" dirty="0"/>
          </a:p>
          <a:p>
            <a:pPr algn="ctr">
              <a:lnSpc>
                <a:spcPct val="100000"/>
              </a:lnSpc>
            </a:pPr>
            <a:r>
              <a:rPr lang="cs-CZ" dirty="0"/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26" name="Picture 2" descr="Výsledek obrázku pro kvasinky HPV vakcíny">
            <a:extLst>
              <a:ext uri="{FF2B5EF4-FFF2-40B4-BE49-F238E27FC236}">
                <a16:creationId xmlns="" xmlns:a16="http://schemas.microsoft.com/office/drawing/2014/main" id="{DD6D41D0-94ED-497C-8A75-D9A085E6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18" y="5177288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D60C102E-41FE-468C-947D-A8CDC3335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189707" y="3273050"/>
            <a:ext cx="1762220" cy="2046256"/>
          </a:xfrm>
          <a:prstGeom prst="rect">
            <a:avLst/>
          </a:prstGeom>
        </p:spPr>
      </p:pic>
      <p:pic>
        <p:nvPicPr>
          <p:cNvPr id="1028" name="Picture 4" descr="Výsledek obrázku pro mozek">
            <a:extLst>
              <a:ext uri="{FF2B5EF4-FFF2-40B4-BE49-F238E27FC236}">
                <a16:creationId xmlns="" xmlns:a16="http://schemas.microsoft.com/office/drawing/2014/main" id="{352D0914-76A3-49AD-8B57-CB6C2EC79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17" y="4821951"/>
            <a:ext cx="2438095" cy="15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dirty="0">
                <a:solidFill>
                  <a:srgbClr val="000000"/>
                </a:solidFill>
                <a:latin typeface="Calibri"/>
                <a:ea typeface="DejaVu Sans"/>
              </a:rPr>
              <a:t>Genetika</a:t>
            </a:r>
            <a:endParaRPr dirty="0"/>
          </a:p>
        </p:txBody>
      </p:sp>
      <p:sp>
        <p:nvSpPr>
          <p:cNvPr id="22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0000"/>
                </a:solidFill>
                <a:latin typeface="Calibri"/>
                <a:ea typeface="DejaVu Sans"/>
              </a:rPr>
              <a:t>patří mezi biologické vědy </a:t>
            </a:r>
            <a:endParaRPr lang="cs-CZ" sz="32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0000"/>
                </a:solidFill>
                <a:latin typeface="Calibri"/>
                <a:ea typeface="DejaVu Sans"/>
              </a:rPr>
              <a:t>je </a:t>
            </a:r>
            <a:r>
              <a:rPr lang="cs-CZ" sz="3200" dirty="0">
                <a:solidFill>
                  <a:srgbClr val="000000"/>
                </a:solidFill>
                <a:latin typeface="Calibri"/>
                <a:ea typeface="DejaVu Sans"/>
              </a:rPr>
              <a:t>věda zabývající se dědičností a proměnlivostí živých soustav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2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89837" y="3964860"/>
            <a:ext cx="1000080" cy="1072440"/>
          </a:xfrm>
          <a:prstGeom prst="rect">
            <a:avLst/>
          </a:prstGeom>
        </p:spPr>
      </p:pic>
      <p:pic>
        <p:nvPicPr>
          <p:cNvPr id="22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869124" y="3580380"/>
            <a:ext cx="702360" cy="1456920"/>
          </a:xfrm>
          <a:prstGeom prst="rect">
            <a:avLst/>
          </a:prstGeom>
        </p:spPr>
      </p:pic>
      <p:pic>
        <p:nvPicPr>
          <p:cNvPr id="22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189593" y="4179725"/>
            <a:ext cx="564480" cy="571320"/>
          </a:xfrm>
          <a:prstGeom prst="rect">
            <a:avLst/>
          </a:prstGeom>
        </p:spPr>
      </p:pic>
      <p:pic>
        <p:nvPicPr>
          <p:cNvPr id="225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4395528" y="3801143"/>
            <a:ext cx="2045880" cy="1363680"/>
          </a:xfrm>
          <a:prstGeom prst="rect">
            <a:avLst/>
          </a:prstGeom>
        </p:spPr>
      </p:pic>
      <p:pic>
        <p:nvPicPr>
          <p:cNvPr id="226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6996938" y="3779765"/>
            <a:ext cx="1828440" cy="137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sp>
        <p:nvSpPr>
          <p:cNvPr id="249" name="CustomShape 2"/>
          <p:cNvSpPr/>
          <p:nvPr/>
        </p:nvSpPr>
        <p:spPr>
          <a:xfrm>
            <a:off x="488105" y="1623675"/>
            <a:ext cx="8228880" cy="4968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300" b="1" dirty="0">
                <a:solidFill>
                  <a:srgbClr val="000000"/>
                </a:solidFill>
                <a:latin typeface="Calibri"/>
                <a:ea typeface="DejaVu Sans"/>
              </a:rPr>
              <a:t>Molekulární biologie 	</a:t>
            </a: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- zabývá se studiem buněčných a biologických procesů na jejich molekulární úrovni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		- Molekulární biologie se proto věnuje popisu biologických makromolekul a jejich 			vzájemným funkčním vztahům.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		- DNA, RNA, bílkoviny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 		- integruje ve svém přístupu hlediska biologická, chemická, fyzikální i genetická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1300" b="1" dirty="0">
                <a:solidFill>
                  <a:srgbClr val="000000"/>
                </a:solidFill>
                <a:latin typeface="Calibri"/>
                <a:ea typeface="DejaVu Sans"/>
              </a:rPr>
              <a:t>Molekulární genetika </a:t>
            </a: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- usiluje o popsání genetických jevů na molekulární úrovni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Ústřední (centrální) dogma :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Do genetiky je schovaná celá řada oborů a celá řada na ni navazuje nebo se kryje: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1300" b="1" dirty="0">
                <a:solidFill>
                  <a:srgbClr val="000000"/>
                </a:solidFill>
                <a:latin typeface="Calibri"/>
                <a:ea typeface="DejaVu Sans"/>
              </a:rPr>
              <a:t>Cytologie </a:t>
            </a: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- též buněčná biologie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1300" b="1" dirty="0">
                <a:solidFill>
                  <a:srgbClr val="000000"/>
                </a:solidFill>
                <a:latin typeface="Calibri"/>
                <a:ea typeface="DejaVu Sans"/>
              </a:rPr>
              <a:t>Cytogenetika </a:t>
            </a: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- nauka, která zkoumají DNA na chromozomální í úrovni na základě molekulárně genetických principů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1300" b="1" dirty="0">
                <a:solidFill>
                  <a:srgbClr val="000000"/>
                </a:solidFill>
                <a:latin typeface="Calibri"/>
                <a:ea typeface="DejaVu Sans"/>
              </a:rPr>
              <a:t>Klinická genetika 	</a:t>
            </a: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- neboli lékařská genetika je samostatný medicínský obor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		- aplikuje získané poznatky do současné medicínské praxe.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		- obor preventivně a diagnosticky zaměřený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		- do budoucnosti se dá očekávat, že přinese i léčebné možnosti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imunogenetika, </a:t>
            </a:r>
            <a:r>
              <a:rPr lang="cs-CZ" sz="1300" dirty="0" err="1">
                <a:solidFill>
                  <a:srgbClr val="000000"/>
                </a:solidFill>
                <a:latin typeface="Calibri"/>
                <a:ea typeface="DejaVu Sans"/>
              </a:rPr>
              <a:t>onkogenetika</a:t>
            </a:r>
            <a:r>
              <a:rPr lang="cs-CZ" sz="1300" dirty="0">
                <a:solidFill>
                  <a:srgbClr val="000000"/>
                </a:solidFill>
                <a:latin typeface="Calibri"/>
                <a:ea typeface="DejaVu Sans"/>
              </a:rPr>
              <a:t>, populační genetika, genetika rostlin (bakterií, virů...), evoluční genetika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5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43922" y="3161697"/>
            <a:ext cx="2037600" cy="5860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853A420-E5B8-443F-9377-617C0E72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071361" cy="1320800"/>
          </a:xfrm>
        </p:spPr>
        <p:txBody>
          <a:bodyPr/>
          <a:lstStyle/>
          <a:p>
            <a:pPr algn="ctr"/>
            <a:r>
              <a:rPr lang="cs-CZ" dirty="0"/>
              <a:t>Molekulární biologie a genetika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C196660-2496-4691-A80B-DFAF6729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531" y="1026942"/>
            <a:ext cx="163925" cy="5147751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2" name="TextShape 2"/>
          <p:cNvSpPr txBox="1"/>
          <p:nvPr/>
        </p:nvSpPr>
        <p:spPr>
          <a:xfrm>
            <a:off x="722520" y="1089859"/>
            <a:ext cx="7239794" cy="554588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400" b="1" dirty="0"/>
              <a:t>Jedinec</a:t>
            </a:r>
            <a:r>
              <a:rPr lang="cs-CZ" sz="2400" dirty="0"/>
              <a:t>= živá soustava, která je schopná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 vykonávat všechny biologické funkce a je schopná samostatného života 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Geneticky příbuzní jedinci se sdružují </a:t>
            </a:r>
            <a:r>
              <a:rPr lang="cs-CZ" sz="2400" b="1" dirty="0"/>
              <a:t>v populace</a:t>
            </a:r>
            <a:r>
              <a:rPr lang="cs-CZ" sz="2400" dirty="0"/>
              <a:t>.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Soubor geneticky příbuzných populací tvoří </a:t>
            </a:r>
            <a:r>
              <a:rPr lang="cs-CZ" sz="2400" b="1" dirty="0"/>
              <a:t>druh</a:t>
            </a:r>
            <a:r>
              <a:rPr lang="cs-CZ" sz="2400" dirty="0"/>
              <a:t>.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U pohlavně množících se organizmů je společnou vlastností populací tvořících druh jejich schopnost křížit se a vytvářet plodné potomstvo</a:t>
            </a:r>
            <a:r>
              <a:rPr lang="cs-CZ" dirty="0"/>
              <a:t>. </a:t>
            </a:r>
            <a:endParaRPr dirty="0"/>
          </a:p>
        </p:txBody>
      </p:sp>
      <p:sp>
        <p:nvSpPr>
          <p:cNvPr id="233" name="TextShape 3"/>
          <p:cNvSpPr txBox="1"/>
          <p:nvPr/>
        </p:nvSpPr>
        <p:spPr>
          <a:xfrm>
            <a:off x="4673520" y="1600200"/>
            <a:ext cx="4015080" cy="452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85742" y="1618685"/>
            <a:ext cx="702360" cy="1456920"/>
          </a:xfrm>
          <a:prstGeom prst="rect">
            <a:avLst/>
          </a:prstGeom>
        </p:spPr>
      </p:pic>
      <p:sp>
        <p:nvSpPr>
          <p:cNvPr id="235" name="TextShape 1"/>
          <p:cNvSpPr txBox="1"/>
          <p:nvPr/>
        </p:nvSpPr>
        <p:spPr>
          <a:xfrm>
            <a:off x="457200" y="1600200"/>
            <a:ext cx="822888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dirty="0">
                <a:latin typeface=""/>
              </a:rPr>
              <a:t>			        </a:t>
            </a:r>
            <a:endParaRPr dirty="0"/>
          </a:p>
        </p:txBody>
      </p:sp>
      <p:pic>
        <p:nvPicPr>
          <p:cNvPr id="23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0433" y="3129203"/>
            <a:ext cx="564480" cy="571320"/>
          </a:xfrm>
          <a:prstGeom prst="rect">
            <a:avLst/>
          </a:prstGeom>
        </p:spPr>
      </p:pic>
      <p:pic>
        <p:nvPicPr>
          <p:cNvPr id="237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20783" y="2975324"/>
            <a:ext cx="1000080" cy="1072440"/>
          </a:xfrm>
          <a:prstGeom prst="rect">
            <a:avLst/>
          </a:prstGeom>
        </p:spPr>
      </p:pic>
      <p:pic>
        <p:nvPicPr>
          <p:cNvPr id="238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5166471" y="369845"/>
            <a:ext cx="3466800" cy="1738440"/>
          </a:xfrm>
          <a:prstGeom prst="rect">
            <a:avLst/>
          </a:prstGeom>
        </p:spPr>
      </p:pic>
      <p:pic>
        <p:nvPicPr>
          <p:cNvPr id="239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6946270" y="2761920"/>
            <a:ext cx="2102760" cy="1577160"/>
          </a:xfrm>
          <a:prstGeom prst="rect">
            <a:avLst/>
          </a:prstGeom>
        </p:spPr>
      </p:pic>
      <p:pic>
        <p:nvPicPr>
          <p:cNvPr id="240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4322811" y="2108285"/>
            <a:ext cx="2428560" cy="1539720"/>
          </a:xfrm>
          <a:prstGeom prst="rect">
            <a:avLst/>
          </a:prstGeom>
        </p:spPr>
      </p:pic>
      <p:pic>
        <p:nvPicPr>
          <p:cNvPr id="241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946260" y="4653000"/>
            <a:ext cx="2646720" cy="2143080"/>
          </a:xfrm>
          <a:prstGeom prst="rect">
            <a:avLst/>
          </a:prstGeom>
        </p:spPr>
      </p:pic>
      <p:pic>
        <p:nvPicPr>
          <p:cNvPr id="242" name="Pictur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4655991" y="4918140"/>
            <a:ext cx="4190760" cy="1028520"/>
          </a:xfrm>
          <a:prstGeom prst="rect">
            <a:avLst/>
          </a:prstGeom>
        </p:spPr>
      </p:pic>
      <p:sp>
        <p:nvSpPr>
          <p:cNvPr id="243" name="TextShape 2"/>
          <p:cNvSpPr txBox="1"/>
          <p:nvPr/>
        </p:nvSpPr>
        <p:spPr>
          <a:xfrm>
            <a:off x="457200" y="274680"/>
            <a:ext cx="8228880" cy="10692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900" indent="-342900">
              <a:buAutoNum type="arabicPeriod"/>
            </a:pPr>
            <a:r>
              <a:rPr lang="cs-CZ" dirty="0"/>
              <a:t>úroveň: populační, klinická aplikace; </a:t>
            </a:r>
          </a:p>
          <a:p>
            <a:pPr marL="342900" indent="-342900">
              <a:buAutoNum type="arabicPeriod"/>
            </a:pPr>
            <a:r>
              <a:rPr lang="cs-CZ" dirty="0"/>
              <a:t>úroveň: buněčná, biologická; </a:t>
            </a:r>
          </a:p>
          <a:p>
            <a:pPr marL="342900" indent="-342900">
              <a:buAutoNum type="arabicPeriod"/>
            </a:pPr>
            <a:r>
              <a:rPr lang="cs-CZ" dirty="0"/>
              <a:t>úroveň: chemická</a:t>
            </a:r>
            <a:endParaRPr dirty="0"/>
          </a:p>
        </p:txBody>
      </p:sp>
      <p:sp>
        <p:nvSpPr>
          <p:cNvPr id="244" name="CustomShape 3"/>
          <p:cNvSpPr/>
          <p:nvPr/>
        </p:nvSpPr>
        <p:spPr>
          <a:xfrm>
            <a:off x="3553061" y="2579580"/>
            <a:ext cx="40680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Symbol"/>
                <a:ea typeface="DejaVu Sans"/>
              </a:rPr>
              <a:t>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83D47857-1BFC-4ADC-A8BC-82935A0217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0"/>
            <a:ext cx="8191500" cy="85090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chemeClr val="bg1"/>
                </a:solidFill>
              </a:rPr>
              <a:t>Znaky živého organismu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="" xmlns:a16="http://schemas.microsoft.com/office/drawing/2014/main" id="{868C44F0-CAC5-4F6F-B7E4-68463A707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893763"/>
            <a:ext cx="6165850" cy="3077766"/>
          </a:xfrm>
          <a:prstGeom prst="rect">
            <a:avLst/>
          </a:prstGeom>
          <a:noFill/>
          <a:ln w="22225">
            <a:solidFill>
              <a:srgbClr val="FEE7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altLang="cs-CZ" sz="1800" dirty="0">
              <a:solidFill>
                <a:schemeClr val="bg1"/>
              </a:solidFill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cs-CZ" altLang="cs-CZ" sz="1800" dirty="0">
                <a:solidFill>
                  <a:schemeClr val="bg1"/>
                </a:solidFill>
              </a:rPr>
              <a:t>   </a:t>
            </a:r>
            <a:endParaRPr lang="cs-CZ" altLang="cs-CZ" sz="18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dirty="0"/>
              <a:t>možnost růstu, diferenciace a reprodukce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dirty="0"/>
              <a:t>získávání energie z živin pro své životní potřeby</a:t>
            </a:r>
          </a:p>
          <a:p>
            <a:pPr marL="342900" indent="-342900" eaLnBrk="1" hangingPunct="1">
              <a:spcBef>
                <a:spcPct val="0"/>
              </a:spcBef>
            </a:pPr>
            <a:endParaRPr lang="cs-CZ" altLang="cs-CZ" sz="20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dirty="0"/>
              <a:t>aktivní udržování vnitřní uspořádanosti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18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dirty="0"/>
              <a:t>aktivní reakce na změny vnějších podmínek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altLang="cs-CZ" sz="2000" dirty="0">
              <a:solidFill>
                <a:schemeClr val="bg1"/>
              </a:solidFill>
            </a:endParaRPr>
          </a:p>
        </p:txBody>
      </p:sp>
      <p:pic>
        <p:nvPicPr>
          <p:cNvPr id="3076" name="Picture 5" descr="Zabi_vajicko">
            <a:extLst>
              <a:ext uri="{FF2B5EF4-FFF2-40B4-BE49-F238E27FC236}">
                <a16:creationId xmlns="" xmlns:a16="http://schemas.microsoft.com/office/drawing/2014/main" id="{20416EB9-C22D-4332-957C-0CE49331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1541" r="1630" b="1541"/>
          <a:stretch>
            <a:fillRect/>
          </a:stretch>
        </p:blipFill>
        <p:spPr bwMode="auto">
          <a:xfrm>
            <a:off x="258763" y="466725"/>
            <a:ext cx="1117600" cy="11842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6" descr="kvasinka">
            <a:extLst>
              <a:ext uri="{FF2B5EF4-FFF2-40B4-BE49-F238E27FC236}">
                <a16:creationId xmlns="" xmlns:a16="http://schemas.microsoft.com/office/drawing/2014/main" id="{C6EBF15D-0A1F-4153-B726-98BAB729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60091" r="53447" b="2763"/>
          <a:stretch>
            <a:fillRect/>
          </a:stretch>
        </p:blipFill>
        <p:spPr bwMode="auto">
          <a:xfrm>
            <a:off x="7397652" y="3971529"/>
            <a:ext cx="1697037" cy="19367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7">
            <a:extLst>
              <a:ext uri="{FF2B5EF4-FFF2-40B4-BE49-F238E27FC236}">
                <a16:creationId xmlns="" xmlns:a16="http://schemas.microsoft.com/office/drawing/2014/main" id="{C5766E22-253E-43AF-B163-98017069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50825"/>
            <a:ext cx="981075" cy="13525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8" descr="tvary_bakterii">
            <a:extLst>
              <a:ext uri="{FF2B5EF4-FFF2-40B4-BE49-F238E27FC236}">
                <a16:creationId xmlns="" xmlns:a16="http://schemas.microsoft.com/office/drawing/2014/main" id="{805E05FB-49F4-4EFA-851B-C346ED89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7" b="22906"/>
          <a:stretch>
            <a:fillRect/>
          </a:stretch>
        </p:blipFill>
        <p:spPr bwMode="auto">
          <a:xfrm>
            <a:off x="169642" y="3971529"/>
            <a:ext cx="1858963" cy="12255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9">
            <a:extLst>
              <a:ext uri="{FF2B5EF4-FFF2-40B4-BE49-F238E27FC236}">
                <a16:creationId xmlns="" xmlns:a16="http://schemas.microsoft.com/office/drawing/2014/main" id="{AFDD7EB8-3858-4E69-A5D9-4689FC9B5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4" y="2120466"/>
            <a:ext cx="1216025" cy="110331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0">
            <a:extLst>
              <a:ext uri="{FF2B5EF4-FFF2-40B4-BE49-F238E27FC236}">
                <a16:creationId xmlns="" xmlns:a16="http://schemas.microsoft.com/office/drawing/2014/main" id="{1F4E33E6-34B0-496F-A3BA-73D3509C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3149" r="3036" b="3149"/>
          <a:stretch>
            <a:fillRect/>
          </a:stretch>
        </p:blipFill>
        <p:spPr bwMode="auto">
          <a:xfrm>
            <a:off x="192088" y="2420938"/>
            <a:ext cx="1035050" cy="99536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4">
            <a:extLst>
              <a:ext uri="{FF2B5EF4-FFF2-40B4-BE49-F238E27FC236}">
                <a16:creationId xmlns="" xmlns:a16="http://schemas.microsoft.com/office/drawing/2014/main" id="{6EBAA5B7-55CC-4F33-B83D-3B105CD2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4902200"/>
            <a:ext cx="5232400" cy="847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Všechny tyto životní projevy se realizují primárně na úrovni buněk</a:t>
            </a:r>
            <a:endParaRPr lang="en-US" altLang="cs-CZ" sz="2400"/>
          </a:p>
        </p:txBody>
      </p:sp>
    </p:spTree>
    <p:extLst>
      <p:ext uri="{BB962C8B-B14F-4D97-AF65-F5344CB8AC3E}">
        <p14:creationId xmlns:p14="http://schemas.microsoft.com/office/powerpoint/2010/main" val="78064787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488</Words>
  <Application>Microsoft Office PowerPoint</Application>
  <PresentationFormat>Předvádění na obrazovce (4:3)</PresentationFormat>
  <Paragraphs>225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Fazeta</vt:lpstr>
      <vt:lpstr>Prezentace aplikace PowerPoint</vt:lpstr>
      <vt:lpstr>Prezentace aplikace PowerPoint</vt:lpstr>
      <vt:lpstr>michaela.klementova@centrum.cz</vt:lpstr>
      <vt:lpstr>Prezentace aplikace PowerPoint</vt:lpstr>
      <vt:lpstr>Prezentace aplikace PowerPoint</vt:lpstr>
      <vt:lpstr>Molekulární biologie a genetika</vt:lpstr>
      <vt:lpstr>Prezentace aplikace PowerPoint</vt:lpstr>
      <vt:lpstr>Prezentace aplikace PowerPoint</vt:lpstr>
      <vt:lpstr>Znaky živého organismu</vt:lpstr>
      <vt:lpstr>Prezentace aplikace PowerPoint</vt:lpstr>
      <vt:lpstr>Prezentace aplikace PowerPoint</vt:lpstr>
      <vt:lpstr>Nukleové kyseliny</vt:lpstr>
      <vt:lpstr>Nukleotid 5 uhlíkatý cukr (pentóza) 2-deoxy-D-ribóza (DNA) /D-ribóza (RNA) Fosfát (zbytek kyseliny fosforečné) HPO3 Báze – 4 druhy  Nukleosid 5 uhlíkatý cukr (pentóza) 2-deoxy-D-ribóza (DNA)/D-ribóza (RNA) Báze – 4 druhy   Spojení horizontální: vodíkové můstky Spojení vertikální: fosfodiesterové vazby   </vt:lpstr>
      <vt:lpstr>Dusíkaté báze - párování</vt:lpstr>
      <vt:lpstr>Prezentace aplikace PowerPoint</vt:lpstr>
      <vt:lpstr>Antiparalelní řetězce DNA a komplementarita bazí</vt:lpstr>
      <vt:lpstr>Prezentace aplikace PowerPoint</vt:lpstr>
      <vt:lpstr>Prezentace aplikace PowerPoint</vt:lpstr>
      <vt:lpstr>Druhy RNA</vt:lpstr>
      <vt:lpstr>Druhy RNA</vt:lpstr>
      <vt:lpstr>Druhy RNA</vt:lpstr>
      <vt:lpstr>Prezentace aplikace PowerPoint</vt:lpstr>
      <vt:lpstr>Prezentace aplikace PowerPoint</vt:lpstr>
      <vt:lpstr>Jednotná molekulární strategie buněk</vt:lpstr>
      <vt:lpstr>Prezentace aplikace PowerPoint</vt:lpstr>
      <vt:lpstr>Prezentace aplikace PowerPoint</vt:lpstr>
      <vt:lpstr>Centrální dogma molekulární biologie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Míša</cp:lastModifiedBy>
  <cp:revision>29</cp:revision>
  <dcterms:modified xsi:type="dcterms:W3CDTF">2020-09-11T08:08:43Z</dcterms:modified>
</cp:coreProperties>
</file>