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64" r:id="rId2"/>
    <p:sldId id="269" r:id="rId3"/>
    <p:sldId id="301" r:id="rId4"/>
    <p:sldId id="281" r:id="rId5"/>
    <p:sldId id="270" r:id="rId6"/>
    <p:sldId id="302" r:id="rId7"/>
    <p:sldId id="271" r:id="rId8"/>
    <p:sldId id="303" r:id="rId9"/>
    <p:sldId id="272" r:id="rId10"/>
    <p:sldId id="266" r:id="rId11"/>
    <p:sldId id="284" r:id="rId12"/>
    <p:sldId id="279" r:id="rId13"/>
    <p:sldId id="275" r:id="rId14"/>
    <p:sldId id="274" r:id="rId15"/>
    <p:sldId id="280" r:id="rId16"/>
    <p:sldId id="282" r:id="rId17"/>
    <p:sldId id="273" r:id="rId18"/>
    <p:sldId id="296" r:id="rId19"/>
    <p:sldId id="289" r:id="rId20"/>
    <p:sldId id="277" r:id="rId21"/>
    <p:sldId id="290" r:id="rId22"/>
    <p:sldId id="297" r:id="rId23"/>
    <p:sldId id="292" r:id="rId24"/>
    <p:sldId id="291" r:id="rId25"/>
    <p:sldId id="295" r:id="rId26"/>
    <p:sldId id="278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17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39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5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64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9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63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75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42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9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09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686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9373375-9336-45F9-AAAD-32E27F801FBF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CA677DE-0814-4961-9AE7-148C5CCBF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88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21020196-B1DB-4D69-A3F7-5F16E85D6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776" y="1811711"/>
            <a:ext cx="10772775" cy="132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6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Genetická  výbava buněk</a:t>
            </a:r>
            <a:endParaRPr lang="cs-CZ" altLang="cs-CZ" sz="6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16EFDD3-DF4F-4CC5-8DCA-EC9209B91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3072384"/>
            <a:ext cx="10753725" cy="2705481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Cytogenetika</a:t>
            </a:r>
          </a:p>
          <a:p>
            <a:pPr algn="ctr"/>
            <a:endParaRPr lang="cs-CZ" dirty="0"/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14E91487-B120-43A2-8403-15ECADFCE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337" y="3417718"/>
            <a:ext cx="7109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2400" b="1" dirty="0"/>
              <a:t>… zkoumá dědičnost  a proměnlivost organismů na buněčné úrovni</a:t>
            </a:r>
          </a:p>
        </p:txBody>
      </p:sp>
    </p:spTree>
    <p:extLst>
      <p:ext uri="{BB962C8B-B14F-4D97-AF65-F5344CB8AC3E}">
        <p14:creationId xmlns:p14="http://schemas.microsoft.com/office/powerpoint/2010/main" val="144100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2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BB5B4-AF37-407F-BF6B-CFCF3BE49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490330"/>
            <a:ext cx="10782300" cy="5579166"/>
          </a:xfrm>
        </p:spPr>
        <p:txBody>
          <a:bodyPr/>
          <a:lstStyle/>
          <a:p>
            <a:pPr marL="411163" lvl="0" indent="-342900" algn="ctr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</a:pPr>
            <a: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>DNA jednoho „průměrného“ </a:t>
            </a:r>
            <a:r>
              <a:rPr lang="cs-CZ" altLang="cs-CZ" sz="2800" spc="0" dirty="0" smtClean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>chromozomu </a:t>
            </a: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>člověka měří 6 cm (!)</a:t>
            </a:r>
            <a:b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</a:b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>DNA všech 46 lidských </a:t>
            </a:r>
            <a:r>
              <a:rPr lang="cs-CZ" altLang="cs-CZ" sz="2800" spc="0" dirty="0" smtClean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>chromozomů </a:t>
            </a:r>
            <a:r>
              <a:rPr lang="cs-CZ" altLang="cs-CZ" sz="2800" spc="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+mn-ea"/>
                <a:cs typeface="+mn-cs"/>
              </a:rPr>
              <a:t>měří 2 metry (!!)</a:t>
            </a:r>
            <a: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cs-CZ" altLang="cs-CZ" sz="2800" spc="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88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C0013CD-CB75-4789-AA27-3EC03736C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4" y="499533"/>
            <a:ext cx="10772775" cy="6148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Chromozomy</a:t>
            </a:r>
            <a:endParaRPr lang="cs-CZ" sz="4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279D60A-CA16-4A72-8A97-D9E05CA7D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656" y="1414464"/>
            <a:ext cx="10753725" cy="43634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Pentlicovitý útvar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Uprostřed se nalézá zúžení zvané centromera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dirty="0"/>
              <a:t>ovšem i </a:t>
            </a:r>
            <a:r>
              <a:rPr lang="cs-CZ" altLang="cs-CZ" sz="2800" dirty="0" err="1"/>
              <a:t>interfásový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chromozom </a:t>
            </a:r>
            <a:r>
              <a:rPr lang="cs-CZ" altLang="cs-CZ" sz="2800" dirty="0"/>
              <a:t>si udržuje jistou úroveň sbalení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dirty="0"/>
              <a:t>předpokládá se, že v interfázi zůstává zachováno 30nm vlákno, které </a:t>
            </a:r>
            <a:r>
              <a:rPr lang="cs-CZ" altLang="cs-CZ" sz="2800" dirty="0" err="1"/>
              <a:t>nehistonové</a:t>
            </a:r>
            <a:r>
              <a:rPr lang="cs-CZ" altLang="cs-CZ" sz="2800" dirty="0"/>
              <a:t> proteiny váží k nukleární lamině a snad i k nukleární matrix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dirty="0"/>
              <a:t>toto připevnění tak dává každému z </a:t>
            </a:r>
            <a:r>
              <a:rPr lang="cs-CZ" altLang="cs-CZ" sz="2800" dirty="0" err="1"/>
              <a:t>interfázových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chromozomů </a:t>
            </a:r>
            <a:r>
              <a:rPr lang="cs-CZ" altLang="cs-CZ" sz="2800" dirty="0"/>
              <a:t>své přesné místo v jádře a zabraňuje tak zamotání jednotlivých </a:t>
            </a:r>
            <a:r>
              <a:rPr lang="cs-CZ" altLang="cs-CZ" sz="2800" dirty="0" smtClean="0"/>
              <a:t>chromozomů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4015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E1778525-4C6B-4C99-A961-F09B8B3AF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533401"/>
            <a:ext cx="7772400" cy="701675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rgbClr val="FFFFCC"/>
                </a:solidFill>
                <a:latin typeface="Arial" panose="020B0604020202020204" pitchFamily="34" charset="0"/>
              </a:rPr>
              <a:t>Popis chromozómu</a:t>
            </a:r>
          </a:p>
        </p:txBody>
      </p:sp>
      <p:graphicFrame>
        <p:nvGraphicFramePr>
          <p:cNvPr id="156676" name="Object 4">
            <a:extLst>
              <a:ext uri="{FF2B5EF4-FFF2-40B4-BE49-F238E27FC236}">
                <a16:creationId xmlns:a16="http://schemas.microsoft.com/office/drawing/2014/main" id="{1A456AC0-ED32-4049-8A46-DFC17878B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1" y="2133601"/>
          <a:ext cx="4270375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3" imgW="4269679" imgH="4193435" progId="Photoshop.Image.5">
                  <p:embed/>
                </p:oleObj>
              </mc:Choice>
              <mc:Fallback>
                <p:oleObj name="Image" r:id="rId3" imgW="4269679" imgH="4193435" progId="Photoshop.Image.5">
                  <p:embed/>
                  <p:pic>
                    <p:nvPicPr>
                      <p:cNvPr id="156676" name="Object 4">
                        <a:extLst>
                          <a:ext uri="{FF2B5EF4-FFF2-40B4-BE49-F238E27FC236}">
                            <a16:creationId xmlns:a16="http://schemas.microsoft.com/office/drawing/2014/main" id="{1A456AC0-ED32-4049-8A46-DFC17878B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2133601"/>
                        <a:ext cx="4270375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Text Box 5">
            <a:extLst>
              <a:ext uri="{FF2B5EF4-FFF2-40B4-BE49-F238E27FC236}">
                <a16:creationId xmlns:a16="http://schemas.microsoft.com/office/drawing/2014/main" id="{8B7A970A-7F42-44E6-A3C0-FA71D624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67201"/>
            <a:ext cx="1143000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dlouhé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chemeClr val="bg1"/>
                </a:solidFill>
              </a:rPr>
              <a:t>rameno</a:t>
            </a:r>
          </a:p>
        </p:txBody>
      </p:sp>
      <p:sp>
        <p:nvSpPr>
          <p:cNvPr id="156678" name="Text Box 6">
            <a:extLst>
              <a:ext uri="{FF2B5EF4-FFF2-40B4-BE49-F238E27FC236}">
                <a16:creationId xmlns:a16="http://schemas.microsoft.com/office/drawing/2014/main" id="{3FB2026D-42B1-47E3-9B9F-2FD4169E7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90801"/>
            <a:ext cx="1143000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krátké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chemeClr val="bg1"/>
                </a:solidFill>
              </a:rPr>
              <a:t>rameno</a:t>
            </a:r>
          </a:p>
        </p:txBody>
      </p:sp>
      <p:sp>
        <p:nvSpPr>
          <p:cNvPr id="156679" name="Text Box 7">
            <a:extLst>
              <a:ext uri="{FF2B5EF4-FFF2-40B4-BE49-F238E27FC236}">
                <a16:creationId xmlns:a16="http://schemas.microsoft.com/office/drawing/2014/main" id="{FC43E1A9-8DEB-4DC1-A951-8B694969F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29000"/>
            <a:ext cx="13716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centroméra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56680" name="Text Box 8">
            <a:extLst>
              <a:ext uri="{FF2B5EF4-FFF2-40B4-BE49-F238E27FC236}">
                <a16:creationId xmlns:a16="http://schemas.microsoft.com/office/drawing/2014/main" id="{2969B06D-822F-41D1-BA39-891BAFCF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72200"/>
            <a:ext cx="50292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sesterské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chemeClr val="bg1"/>
                </a:solidFill>
              </a:rPr>
              <a:t>chromatidy</a:t>
            </a:r>
            <a:r>
              <a:rPr lang="cs-CZ" altLang="cs-CZ" sz="1800" dirty="0"/>
              <a:t> – </a:t>
            </a:r>
            <a:r>
              <a:rPr lang="cs-CZ" altLang="cs-CZ" sz="1800" dirty="0">
                <a:solidFill>
                  <a:schemeClr val="bg1"/>
                </a:solidFill>
              </a:rPr>
              <a:t>vzniklé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chemeClr val="bg1"/>
                </a:solidFill>
              </a:rPr>
              <a:t>replikací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56682" name="Text Box 10">
            <a:extLst>
              <a:ext uri="{FF2B5EF4-FFF2-40B4-BE49-F238E27FC236}">
                <a16:creationId xmlns:a16="http://schemas.microsoft.com/office/drawing/2014/main" id="{5F6D6D56-6B99-4065-8072-A9D8AD15E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43200"/>
            <a:ext cx="6858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56683" name="Text Box 11">
            <a:extLst>
              <a:ext uri="{FF2B5EF4-FFF2-40B4-BE49-F238E27FC236}">
                <a16:creationId xmlns:a16="http://schemas.microsoft.com/office/drawing/2014/main" id="{5A063D87-D76D-4064-ACF8-E44A56CC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1200"/>
            <a:ext cx="11430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teloméry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56684" name="Line 12">
            <a:extLst>
              <a:ext uri="{FF2B5EF4-FFF2-40B4-BE49-F238E27FC236}">
                <a16:creationId xmlns:a16="http://schemas.microsoft.com/office/drawing/2014/main" id="{9E2FCA16-1CD2-426B-8699-394DBEE52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638800"/>
            <a:ext cx="1143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6685" name="Line 13">
            <a:extLst>
              <a:ext uri="{FF2B5EF4-FFF2-40B4-BE49-F238E27FC236}">
                <a16:creationId xmlns:a16="http://schemas.microsoft.com/office/drawing/2014/main" id="{B4CCECCB-04DE-4A8E-B548-108F329E4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638800"/>
            <a:ext cx="16764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327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519AE5BA-202B-45DF-8545-DE2EEB48B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0791" y="265114"/>
            <a:ext cx="7772400" cy="1311275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Kondenzace a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dekondenzace</a:t>
            </a: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 DNA</a:t>
            </a:r>
          </a:p>
        </p:txBody>
      </p:sp>
      <p:sp>
        <p:nvSpPr>
          <p:cNvPr id="145413" name="Text Box 5">
            <a:extLst>
              <a:ext uri="{FF2B5EF4-FFF2-40B4-BE49-F238E27FC236}">
                <a16:creationId xmlns:a16="http://schemas.microsoft.com/office/drawing/2014/main" id="{16ED414A-3D10-47B7-86F6-E6D3DBA92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209" y="1841503"/>
            <a:ext cx="649356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cs-CZ" altLang="cs-CZ" sz="2400" dirty="0"/>
              <a:t>V jádrech buněk dochází ke střídání dvou stavů:</a:t>
            </a:r>
          </a:p>
          <a:p>
            <a:pPr algn="just" eaLnBrk="1" hangingPunct="1">
              <a:buFontTx/>
              <a:buNone/>
            </a:pPr>
            <a:endParaRPr lang="cs-CZ" altLang="cs-CZ" sz="2400" dirty="0"/>
          </a:p>
          <a:p>
            <a:pPr algn="just" eaLnBrk="1" hangingPunct="1">
              <a:buFontTx/>
              <a:buNone/>
            </a:pPr>
            <a:r>
              <a:rPr lang="cs-CZ" altLang="cs-CZ" sz="2400" dirty="0"/>
              <a:t>1. Molekuly DNA jsou minimálně kondenzované a chromozómy nejsou pozorovatelné. Tato etapa života buňky se označuje </a:t>
            </a:r>
            <a:r>
              <a:rPr lang="cs-CZ" altLang="cs-CZ" sz="2400" b="1" dirty="0">
                <a:solidFill>
                  <a:srgbClr val="FFFFCC"/>
                </a:solidFill>
              </a:rPr>
              <a:t>interfáze</a:t>
            </a:r>
            <a:r>
              <a:rPr lang="cs-CZ" altLang="cs-CZ" sz="2400" dirty="0"/>
              <a:t>.</a:t>
            </a:r>
          </a:p>
          <a:p>
            <a:pPr algn="just" eaLnBrk="1" hangingPunct="1">
              <a:buFontTx/>
              <a:buNone/>
            </a:pPr>
            <a:endParaRPr lang="cs-CZ" altLang="cs-CZ" sz="2400" dirty="0"/>
          </a:p>
          <a:p>
            <a:pPr algn="just" eaLnBrk="1" hangingPunct="1">
              <a:buFontTx/>
              <a:buNone/>
            </a:pPr>
            <a:r>
              <a:rPr lang="cs-CZ" altLang="cs-CZ" sz="2400" dirty="0"/>
              <a:t>2. Molekuly DNA jsou maximálně kondenzované v útvary, které se nazývají  chromozómy a umožňují </a:t>
            </a:r>
            <a:r>
              <a:rPr lang="cs-CZ" altLang="cs-CZ" sz="2400" b="1" dirty="0">
                <a:solidFill>
                  <a:srgbClr val="FFFFCC"/>
                </a:solidFill>
              </a:rPr>
              <a:t>dělení jader</a:t>
            </a:r>
            <a:r>
              <a:rPr lang="cs-CZ" altLang="cs-CZ" sz="2400" dirty="0"/>
              <a:t>. </a:t>
            </a:r>
          </a:p>
        </p:txBody>
      </p:sp>
      <p:pic>
        <p:nvPicPr>
          <p:cNvPr id="5122" name="Picture 2" descr="Související obrázek">
            <a:extLst>
              <a:ext uri="{FF2B5EF4-FFF2-40B4-BE49-F238E27FC236}">
                <a16:creationId xmlns:a16="http://schemas.microsoft.com/office/drawing/2014/main" id="{7C7FBF23-FBCA-4183-9B28-811A6D31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29407" y="2404877"/>
            <a:ext cx="6964085" cy="21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4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69C0713D-BE8D-431D-A66A-CDF662ACD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316" y="233442"/>
            <a:ext cx="4555318" cy="3195558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Organizace</a:t>
            </a:r>
            <a:b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</a:b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 jaderného </a:t>
            </a:r>
            <a:b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</a:b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genomu</a:t>
            </a:r>
            <a:b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</a:b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/>
            </a:r>
            <a:b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</a:br>
            <a:endParaRPr lang="cs-CZ" altLang="cs-CZ" sz="4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4" descr="Související obrázek">
            <a:extLst>
              <a:ext uri="{FF2B5EF4-FFF2-40B4-BE49-F238E27FC236}">
                <a16:creationId xmlns:a16="http://schemas.microsoft.com/office/drawing/2014/main" id="{B485AFC8-0423-45F2-8073-D5F0D8B2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47" y="0"/>
            <a:ext cx="563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5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0F7F1668-F775-4AE2-A4A0-D7AD1A6F3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533401"/>
            <a:ext cx="7772400" cy="701675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rgbClr val="FFFFCC"/>
                </a:solidFill>
                <a:latin typeface="Arial" panose="020B0604020202020204" pitchFamily="34" charset="0"/>
              </a:rPr>
              <a:t>Satelity chromozómů</a:t>
            </a:r>
          </a:p>
        </p:txBody>
      </p:sp>
      <p:graphicFrame>
        <p:nvGraphicFramePr>
          <p:cNvPr id="158724" name="Object 4">
            <a:extLst>
              <a:ext uri="{FF2B5EF4-FFF2-40B4-BE49-F238E27FC236}">
                <a16:creationId xmlns:a16="http://schemas.microsoft.com/office/drawing/2014/main" id="{24774399-34D7-4FCB-B360-FADCBBC6C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057400"/>
          <a:ext cx="24765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mage" r:id="rId3" imgW="1143260" imgH="1829217" progId="Photoshop.Image.5">
                  <p:embed/>
                </p:oleObj>
              </mc:Choice>
              <mc:Fallback>
                <p:oleObj name="Image" r:id="rId3" imgW="1143260" imgH="1829217" progId="Photoshop.Image.5">
                  <p:embed/>
                  <p:pic>
                    <p:nvPicPr>
                      <p:cNvPr id="158724" name="Object 4">
                        <a:extLst>
                          <a:ext uri="{FF2B5EF4-FFF2-40B4-BE49-F238E27FC236}">
                            <a16:creationId xmlns:a16="http://schemas.microsoft.com/office/drawing/2014/main" id="{24774399-34D7-4FCB-B360-FADCBBC6C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2476500" cy="396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5" name="Text Box 5">
            <a:extLst>
              <a:ext uri="{FF2B5EF4-FFF2-40B4-BE49-F238E27FC236}">
                <a16:creationId xmlns:a16="http://schemas.microsoft.com/office/drawing/2014/main" id="{8A30CA05-C82B-43DB-988C-2C579EDF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199" y="2209800"/>
            <a:ext cx="64055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cs-CZ" altLang="cs-CZ" sz="2400" b="1" dirty="0">
                <a:solidFill>
                  <a:srgbClr val="FFFFCC"/>
                </a:solidFill>
              </a:rPr>
              <a:t>satelit</a:t>
            </a:r>
            <a:r>
              <a:rPr lang="cs-CZ" altLang="cs-CZ" sz="2400" dirty="0"/>
              <a:t> - přívěsek.</a:t>
            </a:r>
          </a:p>
          <a:p>
            <a:pPr algn="just" eaLnBrk="1" hangingPunct="1">
              <a:buFontTx/>
              <a:buNone/>
            </a:pPr>
            <a:endParaRPr lang="cs-CZ" altLang="cs-CZ" sz="2400" b="1" dirty="0">
              <a:solidFill>
                <a:srgbClr val="FFFFCC"/>
              </a:solidFill>
            </a:endParaRPr>
          </a:p>
          <a:p>
            <a:pPr algn="just" eaLnBrk="1" hangingPunct="1">
              <a:buFontTx/>
              <a:buNone/>
            </a:pPr>
            <a:r>
              <a:rPr lang="cs-CZ" altLang="cs-CZ" sz="2400" b="1" dirty="0">
                <a:solidFill>
                  <a:srgbClr val="FFFFCC"/>
                </a:solidFill>
              </a:rPr>
              <a:t>sekundární konstrikce </a:t>
            </a:r>
            <a:r>
              <a:rPr lang="cs-CZ" altLang="cs-CZ" sz="2400" dirty="0"/>
              <a:t>- místo oddělující satelit</a:t>
            </a:r>
          </a:p>
        </p:txBody>
      </p:sp>
      <p:sp>
        <p:nvSpPr>
          <p:cNvPr id="158726" name="Text Box 6">
            <a:extLst>
              <a:ext uri="{FF2B5EF4-FFF2-40B4-BE49-F238E27FC236}">
                <a16:creationId xmlns:a16="http://schemas.microsoft.com/office/drawing/2014/main" id="{6F482188-53EE-4D41-8FA7-6854441A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6800"/>
            <a:ext cx="1295400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rameno</a:t>
            </a:r>
          </a:p>
        </p:txBody>
      </p:sp>
      <p:sp>
        <p:nvSpPr>
          <p:cNvPr id="158727" name="Text Box 7">
            <a:extLst>
              <a:ext uri="{FF2B5EF4-FFF2-40B4-BE49-F238E27FC236}">
                <a16:creationId xmlns:a16="http://schemas.microsoft.com/office/drawing/2014/main" id="{B33B46B9-E279-4CF6-8A68-0F382246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34000"/>
            <a:ext cx="2895600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sekundární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chemeClr val="bg1"/>
                </a:solidFill>
              </a:rPr>
              <a:t>konstrikce</a:t>
            </a:r>
          </a:p>
        </p:txBody>
      </p:sp>
      <p:sp>
        <p:nvSpPr>
          <p:cNvPr id="158728" name="Text Box 8">
            <a:extLst>
              <a:ext uri="{FF2B5EF4-FFF2-40B4-BE49-F238E27FC236}">
                <a16:creationId xmlns:a16="http://schemas.microsoft.com/office/drawing/2014/main" id="{F1238A2D-10A0-4F1B-AF7C-751D32D5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72200"/>
            <a:ext cx="1295400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satelit</a:t>
            </a:r>
          </a:p>
        </p:txBody>
      </p:sp>
      <p:sp>
        <p:nvSpPr>
          <p:cNvPr id="158730" name="Line 10">
            <a:extLst>
              <a:ext uri="{FF2B5EF4-FFF2-40B4-BE49-F238E27FC236}">
                <a16:creationId xmlns:a16="http://schemas.microsoft.com/office/drawing/2014/main" id="{D07EBF3D-4BBB-432F-BE8A-51374094E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88" y="50577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8731" name="Line 11">
            <a:extLst>
              <a:ext uri="{FF2B5EF4-FFF2-40B4-BE49-F238E27FC236}">
                <a16:creationId xmlns:a16="http://schemas.microsoft.com/office/drawing/2014/main" id="{D0126AD9-78AD-401E-9ED7-15C3055C6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55340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8732" name="Line 12">
            <a:extLst>
              <a:ext uri="{FF2B5EF4-FFF2-40B4-BE49-F238E27FC236}">
                <a16:creationId xmlns:a16="http://schemas.microsoft.com/office/drawing/2014/main" id="{2AECC47E-45C7-4AC7-8231-45520460A4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58674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83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FF187-8AA3-41DC-AD63-CDAD82AC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>
            <a:extLst>
              <a:ext uri="{FF2B5EF4-FFF2-40B4-BE49-F238E27FC236}">
                <a16:creationId xmlns:a16="http://schemas.microsoft.com/office/drawing/2014/main" id="{CA2D7760-5703-4DE6-842C-24FBA0578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46" y="0"/>
            <a:ext cx="9153729" cy="68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8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D7980F14-3F74-49D5-B6A2-00E4A6496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1383" y="480393"/>
            <a:ext cx="7772400" cy="701675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Chromatin</a:t>
            </a:r>
          </a:p>
        </p:txBody>
      </p:sp>
      <p:sp>
        <p:nvSpPr>
          <p:cNvPr id="143364" name="Text Box 4">
            <a:extLst>
              <a:ext uri="{FF2B5EF4-FFF2-40B4-BE49-F238E27FC236}">
                <a16:creationId xmlns:a16="http://schemas.microsoft.com/office/drawing/2014/main" id="{F09C4D28-A2D5-48DD-BA78-68E484C8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43" y="1012135"/>
            <a:ext cx="1000477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cs-CZ" altLang="cs-CZ" b="1" dirty="0">
                <a:solidFill>
                  <a:srgbClr val="FFFFCC"/>
                </a:solidFill>
              </a:rPr>
              <a:t>podle barvitelnost: </a:t>
            </a:r>
          </a:p>
          <a:p>
            <a:pPr algn="just" eaLnBrk="1" hangingPunct="1">
              <a:buFontTx/>
              <a:buNone/>
            </a:pPr>
            <a:endParaRPr lang="cs-CZ" altLang="cs-CZ" b="1" dirty="0">
              <a:solidFill>
                <a:srgbClr val="FFFFCC"/>
              </a:solidFill>
            </a:endParaRPr>
          </a:p>
          <a:p>
            <a:pPr algn="just" eaLnBrk="1" hangingPunct="1">
              <a:buFontTx/>
              <a:buNone/>
            </a:pPr>
            <a:r>
              <a:rPr lang="cs-CZ" altLang="cs-CZ" b="1" dirty="0">
                <a:solidFill>
                  <a:srgbClr val="FFFFCC"/>
                </a:solidFill>
              </a:rPr>
              <a:t>heterochromatin</a:t>
            </a:r>
            <a:r>
              <a:rPr lang="cs-CZ" altLang="cs-CZ" dirty="0"/>
              <a:t> - transkripčně málo aktivní (vysoký stupeň kondenzace DNA), barví se tmavěji</a:t>
            </a:r>
          </a:p>
          <a:p>
            <a:pPr algn="just" eaLnBrk="1" hangingPunct="1">
              <a:buFontTx/>
              <a:buNone/>
            </a:pPr>
            <a:endParaRPr lang="cs-CZ" altLang="cs-CZ" dirty="0"/>
          </a:p>
          <a:p>
            <a:pPr algn="just" eaLnBrk="1" hangingPunct="1">
              <a:buFontTx/>
              <a:buNone/>
            </a:pPr>
            <a:r>
              <a:rPr lang="cs-CZ" altLang="cs-CZ" b="1" dirty="0" err="1">
                <a:solidFill>
                  <a:srgbClr val="FFFFCC"/>
                </a:solidFill>
              </a:rPr>
              <a:t>euchromatin</a:t>
            </a:r>
            <a:r>
              <a:rPr lang="cs-CZ" altLang="cs-CZ" dirty="0"/>
              <a:t> - </a:t>
            </a:r>
            <a:r>
              <a:rPr lang="cs-CZ" dirty="0"/>
              <a:t>transkripčně</a:t>
            </a:r>
            <a:r>
              <a:rPr lang="cs-CZ" altLang="cs-CZ" dirty="0"/>
              <a:t> aktivní oblast jádra  (nízký stupeň kondenzace DNA, vlákno je více rozvinuté), barví se světleji</a:t>
            </a:r>
          </a:p>
        </p:txBody>
      </p:sp>
      <p:pic>
        <p:nvPicPr>
          <p:cNvPr id="7170" name="Picture 2" descr="Výsledek obrázku pro euchromatin">
            <a:extLst>
              <a:ext uri="{FF2B5EF4-FFF2-40B4-BE49-F238E27FC236}">
                <a16:creationId xmlns:a16="http://schemas.microsoft.com/office/drawing/2014/main" id="{8DBDDC1F-4D1D-4B27-B260-647EE1C9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28" y="4328491"/>
            <a:ext cx="4114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8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F7F60-1CC3-49AB-B940-9C7E70BF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01967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Chromozom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DD1AA9-20A0-4E87-A071-9B5B6077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1" y="1587611"/>
            <a:ext cx="10753725" cy="3766185"/>
          </a:xfrm>
        </p:spPr>
        <p:txBody>
          <a:bodyPr>
            <a:noAutofit/>
          </a:bodyPr>
          <a:lstStyle/>
          <a:p>
            <a:r>
              <a:rPr lang="cs-CZ" sz="2800" dirty="0"/>
              <a:t>Každá rostlinná nebo živočišná buňka má přesně daný počet chromozomů: </a:t>
            </a:r>
          </a:p>
          <a:p>
            <a:r>
              <a:rPr lang="cs-CZ" sz="3200" dirty="0"/>
              <a:t>Člověk		46</a:t>
            </a:r>
          </a:p>
          <a:p>
            <a:r>
              <a:rPr lang="cs-CZ" sz="3200" dirty="0"/>
              <a:t>Šimpanz		48</a:t>
            </a:r>
          </a:p>
          <a:p>
            <a:r>
              <a:rPr lang="cs-CZ" sz="3200" dirty="0"/>
              <a:t>Kapr			104</a:t>
            </a:r>
          </a:p>
          <a:p>
            <a:r>
              <a:rPr lang="cs-CZ" sz="3200" dirty="0"/>
              <a:t>Komár		6</a:t>
            </a:r>
          </a:p>
          <a:p>
            <a:r>
              <a:rPr lang="cs-CZ" sz="3200" dirty="0"/>
              <a:t>Borovice		24</a:t>
            </a:r>
          </a:p>
          <a:p>
            <a:r>
              <a:rPr lang="cs-CZ" sz="3200" dirty="0"/>
              <a:t>Hrách		14</a:t>
            </a:r>
          </a:p>
        </p:txBody>
      </p:sp>
    </p:spTree>
    <p:extLst>
      <p:ext uri="{BB962C8B-B14F-4D97-AF65-F5344CB8AC3E}">
        <p14:creationId xmlns:p14="http://schemas.microsoft.com/office/powerpoint/2010/main" val="279062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2326-954F-452B-873B-BB6EBD63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Karyotyp,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autozómy</a:t>
            </a: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gonozómy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4A32F2-F2F4-40BA-858B-9CBF43BD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cs-CZ" sz="2800" kern="0" dirty="0">
                <a:solidFill>
                  <a:schemeClr val="tx1"/>
                </a:solidFill>
                <a:latin typeface="Arial"/>
                <a:cs typeface="Arial"/>
              </a:rPr>
              <a:t>každý typ chromozomu se vyskytuje v jedné buňce dvakrát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cs-CZ" sz="2800" kern="0" dirty="0" smtClean="0">
                <a:solidFill>
                  <a:schemeClr val="tx1"/>
                </a:solidFill>
                <a:latin typeface="Arial"/>
                <a:cs typeface="Arial"/>
              </a:rPr>
              <a:t>chromosomy </a:t>
            </a:r>
            <a:r>
              <a:rPr lang="cs-CZ" sz="2800" kern="0" dirty="0">
                <a:solidFill>
                  <a:schemeClr val="tx1"/>
                </a:solidFill>
                <a:latin typeface="Arial"/>
                <a:cs typeface="Arial"/>
              </a:rPr>
              <a:t>se odlišují svou velikostí a postavením centromery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cs-CZ" altLang="cs-CZ" sz="2800" kern="0" dirty="0" smtClean="0">
                <a:solidFill>
                  <a:schemeClr val="tx1"/>
                </a:solidFill>
                <a:latin typeface="Arial"/>
                <a:cs typeface="Arial"/>
              </a:rPr>
              <a:t>každý </a:t>
            </a:r>
            <a:r>
              <a:rPr lang="cs-CZ" altLang="cs-CZ" sz="2800" kern="0" dirty="0">
                <a:solidFill>
                  <a:schemeClr val="tx1"/>
                </a:solidFill>
                <a:latin typeface="Arial"/>
                <a:cs typeface="Arial"/>
              </a:rPr>
              <a:t>biologický druh má svou charakteristickou chrom. výbavu (počet a morfologii) = </a:t>
            </a:r>
            <a:r>
              <a:rPr lang="cs-CZ" altLang="cs-CZ" sz="28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</a:rPr>
              <a:t>karyotyp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cs-CZ" sz="2800" kern="0" dirty="0" smtClean="0">
                <a:solidFill>
                  <a:schemeClr val="tx1"/>
                </a:solidFill>
                <a:latin typeface="Arial"/>
                <a:cs typeface="Arial"/>
              </a:rPr>
              <a:t>V somatické buňce člověka lze v jádře nalézt celkem 46 chromozomů (23 párů)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01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DBF8B06-C6BE-4607-9740-2F45CD7DD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606" y="433273"/>
            <a:ext cx="10772775" cy="918450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Genetická výbava virů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6BA5A9-A1BD-4C75-B53A-11E97D5B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351724"/>
            <a:ext cx="10753725" cy="52081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Liší se velikostí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Nukleovou kyselinou (DNA/RNA), bílkovinný obal (kapsida), povrchové obaly s receptory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Primitivní obsahují jen genetickou informaci v kapsidě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Složité obsahují v kapsidě enzymy a povrchovou membránu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71" y="3771899"/>
            <a:ext cx="6028944" cy="2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9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C0E7B09-8D18-4568-8FF5-E41BF0007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1"/>
            <a:ext cx="7772400" cy="1311275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Karyotyp,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autozómy</a:t>
            </a: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gonozómy</a:t>
            </a:r>
            <a:endParaRPr lang="cs-CZ" altLang="cs-CZ" sz="4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A6E317C4-A5A3-47C7-AAE2-C76D6AE8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99" y="1738834"/>
            <a:ext cx="4048062" cy="38915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2" name="Text Box 6">
            <a:extLst>
              <a:ext uri="{FF2B5EF4-FFF2-40B4-BE49-F238E27FC236}">
                <a16:creationId xmlns:a16="http://schemas.microsoft.com/office/drawing/2014/main" id="{0F3D5149-906F-4E23-9C57-7177B10EA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399" y="6054587"/>
            <a:ext cx="4529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dirty="0"/>
              <a:t>karyotyp geneticky zdravého muže</a:t>
            </a:r>
          </a:p>
        </p:txBody>
      </p:sp>
    </p:spTree>
    <p:extLst>
      <p:ext uri="{BB962C8B-B14F-4D97-AF65-F5344CB8AC3E}">
        <p14:creationId xmlns:p14="http://schemas.microsoft.com/office/powerpoint/2010/main" val="4116832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6DA016D-A02D-4004-9013-06BB0B889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676" y="0"/>
            <a:ext cx="10772775" cy="1658198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Karyoty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Karyotyp</a:t>
            </a: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autozómy</a:t>
            </a: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gonozómy</a:t>
            </a:r>
            <a:r>
              <a:rPr lang="cs-CZ" dirty="0" err="1"/>
              <a:t>p</a:t>
            </a:r>
            <a:endParaRPr lang="cs-CZ" dirty="0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B5BA800-6C85-4502-AC2F-1D9643F1E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231" y="1479344"/>
            <a:ext cx="9549777" cy="502747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   chromozomy se vyskytují </a:t>
            </a:r>
            <a:r>
              <a:rPr lang="cs-CZ" sz="2800" b="1" dirty="0"/>
              <a:t>vždy v páru </a:t>
            </a:r>
            <a:r>
              <a:rPr lang="cs-CZ" sz="2800" dirty="0"/>
              <a:t>(jeden od matky, druhý               od otce)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  dvojice totožných chromosomů = </a:t>
            </a:r>
            <a:r>
              <a:rPr lang="cs-CZ" sz="2800" b="1" dirty="0"/>
              <a:t>homologické chromozomy</a:t>
            </a:r>
            <a:endParaRPr lang="cs-CZ" sz="28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homologické chromozomy obsahují geny kontrolující tytéž dědičné kvality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pokud například je na jednom chromozomu </a:t>
            </a:r>
            <a:r>
              <a:rPr lang="cs-CZ" sz="2800" dirty="0" err="1"/>
              <a:t>lokus</a:t>
            </a:r>
            <a:r>
              <a:rPr lang="cs-CZ" sz="2800" dirty="0"/>
              <a:t> obsahující gen ovlivňující barvu očí, pak na homologickém </a:t>
            </a:r>
            <a:r>
              <a:rPr lang="cs-CZ" sz="2800" dirty="0" smtClean="0"/>
              <a:t>chromozomu </a:t>
            </a:r>
            <a:r>
              <a:rPr lang="cs-CZ" sz="2800" dirty="0"/>
              <a:t>bude na témže místě rovněž gen ovlivňující barvu očí</a:t>
            </a:r>
          </a:p>
          <a:p>
            <a:pPr marL="4572" lvl="1" indent="0">
              <a:buNone/>
              <a:defRPr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Každý znak je ale určen minimálně </a:t>
            </a:r>
            <a:r>
              <a:rPr lang="cs-CZ" sz="2800" b="1" dirty="0"/>
              <a:t>dvěma alelami téhož genu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28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29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480" y="214720"/>
            <a:ext cx="10772775" cy="1209346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Alela</a:t>
            </a:r>
            <a:endParaRPr lang="cs-CZ" sz="4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774" y="1187221"/>
            <a:ext cx="10753725" cy="3766185"/>
          </a:xfrm>
        </p:spPr>
        <p:txBody>
          <a:bodyPr/>
          <a:lstStyle/>
          <a:p>
            <a:r>
              <a:rPr lang="cs-CZ" sz="2800" dirty="0" smtClean="0"/>
              <a:t>= je varianta </a:t>
            </a:r>
            <a:r>
              <a:rPr lang="cs-CZ" sz="2800" dirty="0"/>
              <a:t>genu na molekulární </a:t>
            </a:r>
            <a:r>
              <a:rPr lang="cs-CZ" sz="2800" dirty="0" smtClean="0"/>
              <a:t>úrovni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alela zajišťuje konkrétní fenotypový projev genu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každá </a:t>
            </a:r>
            <a:r>
              <a:rPr lang="cs-CZ" dirty="0"/>
              <a:t>alela má nepatrný rozdíl v sekvenci </a:t>
            </a:r>
            <a:r>
              <a:rPr lang="cs-CZ" dirty="0" smtClean="0"/>
              <a:t>nukleotidů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 jedince mohou na homologních jaderných chromozomech být přítomny pouze dvě alely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alely</a:t>
            </a:r>
            <a:r>
              <a:rPr lang="cs-CZ" dirty="0" smtClean="0"/>
              <a:t> </a:t>
            </a:r>
            <a:r>
              <a:rPr lang="cs-CZ" dirty="0"/>
              <a:t>se buď vyskytují v populaci ve dvou formách, tzn. že existují dvě odlišné alely daného </a:t>
            </a:r>
            <a:r>
              <a:rPr lang="cs-CZ" dirty="0" smtClean="0"/>
              <a:t>genu </a:t>
            </a:r>
            <a:r>
              <a:rPr lang="cs-CZ" dirty="0"/>
              <a:t>nebo ve více formách – mnohotná </a:t>
            </a:r>
            <a:r>
              <a:rPr lang="cs-CZ" dirty="0" err="1" smtClean="0"/>
              <a:t>alelie</a:t>
            </a:r>
            <a:endParaRPr lang="cs-CZ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26" y="3855504"/>
            <a:ext cx="4122194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9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F0172C6-28C9-4FE0-AE67-2C9E2F1F9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606" y="406768"/>
            <a:ext cx="10772775" cy="8521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/>
              <a:t>Pohlavní </a:t>
            </a: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Karyotyp,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autozómy</a:t>
            </a:r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gonozómy</a:t>
            </a:r>
            <a:endParaRPr lang="cs-CZ" sz="4000" dirty="0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AB3C615-D318-4F99-BC23-1BEEAC903C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7607" y="1468340"/>
            <a:ext cx="10500724" cy="376618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cs-CZ" sz="2800" dirty="0"/>
              <a:t>- </a:t>
            </a:r>
            <a:r>
              <a:rPr lang="cs-CZ" sz="2800" dirty="0" smtClean="0"/>
              <a:t>chromozomy </a:t>
            </a:r>
            <a:r>
              <a:rPr lang="cs-CZ" sz="2800" dirty="0"/>
              <a:t>X a Y (23 pár) nazýváme pohlavní </a:t>
            </a:r>
            <a:r>
              <a:rPr lang="cs-CZ" sz="2800" dirty="0" smtClean="0"/>
              <a:t>chromozomy </a:t>
            </a:r>
            <a:r>
              <a:rPr lang="cs-CZ" sz="2800" u="sng" dirty="0"/>
              <a:t>(</a:t>
            </a:r>
            <a:r>
              <a:rPr lang="cs-CZ" sz="2800" u="sng" dirty="0" err="1"/>
              <a:t>gonosomy</a:t>
            </a:r>
            <a:r>
              <a:rPr lang="cs-CZ" sz="2800" dirty="0"/>
              <a:t>),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cs-CZ" sz="2800" dirty="0"/>
              <a:t>- ostatní </a:t>
            </a:r>
            <a:r>
              <a:rPr lang="cs-CZ" sz="2800" dirty="0" smtClean="0"/>
              <a:t>chromozomy </a:t>
            </a:r>
            <a:r>
              <a:rPr lang="cs-CZ" sz="2800" dirty="0"/>
              <a:t>nazýváme </a:t>
            </a:r>
            <a:r>
              <a:rPr lang="cs-CZ" sz="2800" u="sng" dirty="0" err="1"/>
              <a:t>autosomy</a:t>
            </a:r>
            <a:endParaRPr lang="cs-CZ" sz="2800" u="sng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Lidská somatická buňka obsahuje: </a:t>
            </a:r>
            <a:r>
              <a:rPr lang="cs-CZ" sz="2800" u="sng" dirty="0"/>
              <a:t>46 </a:t>
            </a:r>
            <a:r>
              <a:rPr lang="cs-CZ" sz="2800" u="sng" dirty="0" smtClean="0"/>
              <a:t>chromozomů </a:t>
            </a:r>
            <a:r>
              <a:rPr lang="cs-CZ" sz="2800" dirty="0"/>
              <a:t>= 23 </a:t>
            </a:r>
            <a:r>
              <a:rPr lang="cs-CZ" sz="2800" dirty="0" smtClean="0"/>
              <a:t>chromozomů </a:t>
            </a:r>
            <a:r>
              <a:rPr lang="cs-CZ" sz="2800" dirty="0"/>
              <a:t>jsme zdědili od maminky, 23 </a:t>
            </a:r>
            <a:r>
              <a:rPr lang="cs-CZ" sz="2800" dirty="0" smtClean="0"/>
              <a:t>chromozomů </a:t>
            </a:r>
            <a:r>
              <a:rPr lang="cs-CZ" sz="2800" dirty="0"/>
              <a:t>máme od otce, hovoříme o diploidní buňce (2n)</a:t>
            </a:r>
          </a:p>
          <a:p>
            <a:pPr eaLnBrk="1" hangingPunct="1">
              <a:defRPr/>
            </a:pPr>
            <a:r>
              <a:rPr lang="cs-CZ" sz="2800" dirty="0"/>
              <a:t>Lidské gamety (spermie a oocyty) obsahují pouze </a:t>
            </a:r>
            <a:r>
              <a:rPr lang="cs-CZ" sz="2800" u="sng" dirty="0"/>
              <a:t>23 </a:t>
            </a:r>
            <a:r>
              <a:rPr lang="cs-CZ" sz="2800" u="sng" dirty="0" smtClean="0"/>
              <a:t>chromozomů</a:t>
            </a:r>
            <a:r>
              <a:rPr lang="cs-CZ" sz="2800" dirty="0"/>
              <a:t>, hovoříme o haploidní buňce (n)</a:t>
            </a:r>
          </a:p>
          <a:p>
            <a:pPr marL="0" lvl="2" indent="0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42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B791A04-AFDC-48A1-8E0B-8FE46E6CB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617" y="622300"/>
            <a:ext cx="11476383" cy="673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400" dirty="0" err="1">
                <a:latin typeface="Arial" panose="020B0604020202020204" pitchFamily="34" charset="0"/>
                <a:cs typeface="Arial" panose="020B0604020202020204" pitchFamily="34" charset="0"/>
              </a:rPr>
              <a:t>Pohlavn</a:t>
            </a:r>
            <a:r>
              <a:rPr lang="cs-CZ" altLang="cs-CZ" sz="4400" b="1" dirty="0" err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Karyotyp</a:t>
            </a:r>
            <a:r>
              <a:rPr lang="cs-CZ" altLang="cs-CZ" sz="44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4400" b="1" dirty="0" err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autozómy</a:t>
            </a:r>
            <a:r>
              <a:rPr lang="cs-CZ" altLang="cs-CZ" sz="44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4400" b="1" dirty="0" err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gonozómy</a:t>
            </a:r>
            <a:r>
              <a:rPr lang="cs-CZ" sz="4400" dirty="0" err="1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/>
              <a:t>chromozomy</a:t>
            </a:r>
            <a:endParaRPr lang="cs-CZ" dirty="0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AB46D5E-5368-4E58-A70A-6455172F5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6434" y="1295400"/>
            <a:ext cx="10270435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u="sng" dirty="0" err="1"/>
              <a:t>Gonozomy</a:t>
            </a:r>
            <a:endParaRPr lang="cs-CZ" sz="2800" b="1" u="sng" dirty="0"/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i="0" dirty="0"/>
              <a:t>ženy mají dva homologické </a:t>
            </a:r>
            <a:r>
              <a:rPr lang="cs-CZ" sz="2600" i="0" dirty="0" smtClean="0"/>
              <a:t>chromozomy </a:t>
            </a:r>
            <a:r>
              <a:rPr lang="cs-CZ" sz="2600" i="0" dirty="0"/>
              <a:t>označované písmenem X, píšeme tedy XX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i="0" dirty="0"/>
              <a:t>muži mají jeden </a:t>
            </a:r>
            <a:r>
              <a:rPr lang="cs-CZ" sz="2600" i="0" dirty="0" smtClean="0"/>
              <a:t>chromozom </a:t>
            </a:r>
            <a:r>
              <a:rPr lang="cs-CZ" sz="2600" i="0" dirty="0"/>
              <a:t>typu X a druhý typu Y, píšeme XY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i="0" dirty="0"/>
              <a:t>jen malá část </a:t>
            </a:r>
            <a:r>
              <a:rPr lang="cs-CZ" sz="2600" i="0" dirty="0" smtClean="0"/>
              <a:t>chromozomu </a:t>
            </a:r>
            <a:r>
              <a:rPr lang="cs-CZ" sz="2600" i="0" dirty="0"/>
              <a:t>Y je homologická s </a:t>
            </a:r>
            <a:r>
              <a:rPr lang="cs-CZ" sz="2600" i="0" dirty="0" smtClean="0"/>
              <a:t>chromozomem </a:t>
            </a:r>
            <a:r>
              <a:rPr lang="cs-CZ" sz="2600" i="0" dirty="0"/>
              <a:t>X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i="0" dirty="0"/>
              <a:t>většina genů na </a:t>
            </a:r>
            <a:r>
              <a:rPr lang="cs-CZ" sz="2600" i="0" dirty="0" smtClean="0"/>
              <a:t>chromozomu </a:t>
            </a:r>
            <a:r>
              <a:rPr lang="cs-CZ" sz="2600" i="0" dirty="0"/>
              <a:t>X nemá své protějšky na </a:t>
            </a:r>
            <a:r>
              <a:rPr lang="cs-CZ" sz="2600" i="0" dirty="0" smtClean="0"/>
              <a:t>chromozomu </a:t>
            </a:r>
            <a:r>
              <a:rPr lang="cs-CZ" sz="2600" i="0" dirty="0"/>
              <a:t>Y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i="0" dirty="0"/>
              <a:t>většina genů na </a:t>
            </a:r>
            <a:r>
              <a:rPr lang="cs-CZ" sz="2600" i="0" dirty="0" smtClean="0"/>
              <a:t>chromozomu </a:t>
            </a:r>
            <a:r>
              <a:rPr lang="cs-CZ" sz="2600" i="0" dirty="0"/>
              <a:t>Y nemá své protějšky na </a:t>
            </a:r>
            <a:r>
              <a:rPr lang="cs-CZ" sz="2600" i="0" dirty="0" smtClean="0"/>
              <a:t>chromozomu </a:t>
            </a:r>
            <a:r>
              <a:rPr lang="cs-CZ" sz="2600" i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5819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A8DC51D-625D-4B5F-BFB2-8B8B2DCC8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4" y="339725"/>
            <a:ext cx="8226425" cy="471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/>
              <a:t>Karyotyp</a:t>
            </a:r>
          </a:p>
        </p:txBody>
      </p:sp>
      <p:pic>
        <p:nvPicPr>
          <p:cNvPr id="50179" name="Picture 3" descr="13-03-HumanKaryotype-L4">
            <a:extLst>
              <a:ext uri="{FF2B5EF4-FFF2-40B4-BE49-F238E27FC236}">
                <a16:creationId xmlns:a16="http://schemas.microsoft.com/office/drawing/2014/main" id="{AB1BBF7E-872F-4526-8C73-C5E2FC6F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82296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4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86ACF9AA-3411-4246-85E2-0CF456698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533401"/>
            <a:ext cx="7772400" cy="701675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rgbClr val="FFFFCC"/>
                </a:solidFill>
                <a:latin typeface="Arial" panose="020B0604020202020204" pitchFamily="34" charset="0"/>
              </a:rPr>
              <a:t>Idiogram</a:t>
            </a:r>
          </a:p>
        </p:txBody>
      </p:sp>
      <p:graphicFrame>
        <p:nvGraphicFramePr>
          <p:cNvPr id="153604" name="Object 4">
            <a:extLst>
              <a:ext uri="{FF2B5EF4-FFF2-40B4-BE49-F238E27FC236}">
                <a16:creationId xmlns:a16="http://schemas.microsoft.com/office/drawing/2014/main" id="{A034FE11-B6EF-4754-8890-0D1C9B895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013711"/>
              </p:ext>
            </p:extLst>
          </p:nvPr>
        </p:nvGraphicFramePr>
        <p:xfrm>
          <a:off x="1357312" y="1535159"/>
          <a:ext cx="3944624" cy="395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3" imgW="4752559" imgH="4765267" progId="Photoshop.Image.5">
                  <p:embed/>
                </p:oleObj>
              </mc:Choice>
              <mc:Fallback>
                <p:oleObj name="Image" r:id="rId3" imgW="4752559" imgH="4765267" progId="Photoshop.Image.5">
                  <p:embed/>
                  <p:pic>
                    <p:nvPicPr>
                      <p:cNvPr id="153604" name="Object 4">
                        <a:extLst>
                          <a:ext uri="{FF2B5EF4-FFF2-40B4-BE49-F238E27FC236}">
                            <a16:creationId xmlns:a16="http://schemas.microsoft.com/office/drawing/2014/main" id="{A034FE11-B6EF-4754-8890-0D1C9B895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2" y="1535159"/>
                        <a:ext cx="3944624" cy="39551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5" name="Text Box 5">
            <a:extLst>
              <a:ext uri="{FF2B5EF4-FFF2-40B4-BE49-F238E27FC236}">
                <a16:creationId xmlns:a16="http://schemas.microsoft.com/office/drawing/2014/main" id="{7ACEB5A6-AAF5-40C6-AC27-ED961604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7" y="2133600"/>
            <a:ext cx="4943475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cs-CZ" altLang="cs-CZ" sz="2400" b="1" dirty="0" err="1">
                <a:solidFill>
                  <a:srgbClr val="FFFFCC"/>
                </a:solidFill>
              </a:rPr>
              <a:t>idiogram</a:t>
            </a:r>
            <a:r>
              <a:rPr lang="cs-CZ" altLang="cs-CZ" sz="2400" dirty="0"/>
              <a:t> - grafické vyjádření ideálního karyotypu </a:t>
            </a:r>
          </a:p>
          <a:p>
            <a:pPr algn="just" eaLnBrk="1" hangingPunct="1">
              <a:buFontTx/>
              <a:buNone/>
            </a:pPr>
            <a:r>
              <a:rPr lang="cs-CZ" altLang="cs-CZ" sz="2400" dirty="0"/>
              <a:t>Pro popis chromozómů se využívá techniky </a:t>
            </a:r>
            <a:r>
              <a:rPr lang="cs-CZ" altLang="cs-CZ" sz="2400" b="1" dirty="0">
                <a:solidFill>
                  <a:srgbClr val="FFFFCC"/>
                </a:solidFill>
              </a:rPr>
              <a:t>proužkování</a:t>
            </a:r>
            <a:r>
              <a:rPr lang="cs-CZ" altLang="cs-CZ" sz="2400" dirty="0" smtClean="0"/>
              <a:t>.</a:t>
            </a:r>
          </a:p>
          <a:p>
            <a:pPr marL="0" lvl="1" indent="0" algn="just" eaLnBrk="1" hangingPunct="1"/>
            <a:r>
              <a:rPr lang="cs-CZ" altLang="cs-CZ" sz="1800" dirty="0" smtClean="0"/>
              <a:t>(Barvením </a:t>
            </a:r>
            <a:r>
              <a:rPr lang="cs-CZ" altLang="cs-CZ" sz="1800" dirty="0"/>
              <a:t>chromozomů (např. </a:t>
            </a:r>
            <a:r>
              <a:rPr lang="cs-CZ" altLang="cs-CZ" sz="1800" dirty="0" err="1"/>
              <a:t>Giems</a:t>
            </a:r>
            <a:r>
              <a:rPr lang="cs-CZ" altLang="cs-CZ" sz="1800" dirty="0"/>
              <a:t>) se dosáhne charakteristického pruhování a tím rozlišení jednotlivých </a:t>
            </a:r>
            <a:r>
              <a:rPr lang="cs-CZ" altLang="cs-CZ" sz="1800" dirty="0" smtClean="0"/>
              <a:t>chromozomů.)</a:t>
            </a:r>
            <a:endParaRPr lang="cs-CZ" altLang="cs-CZ" sz="1800" dirty="0"/>
          </a:p>
          <a:p>
            <a:pPr algn="just" eaLnBrk="1" hangingPunct="1">
              <a:buFontTx/>
              <a:buNone/>
            </a:pPr>
            <a:endParaRPr lang="cs-CZ" altLang="cs-CZ" sz="2400" dirty="0"/>
          </a:p>
        </p:txBody>
      </p:sp>
      <p:sp>
        <p:nvSpPr>
          <p:cNvPr id="153606" name="Text Box 6">
            <a:extLst>
              <a:ext uri="{FF2B5EF4-FFF2-40B4-BE49-F238E27FC236}">
                <a16:creationId xmlns:a16="http://schemas.microsoft.com/office/drawing/2014/main" id="{3E414B07-81F7-463A-8187-316ABF44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686426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dirty="0" err="1"/>
              <a:t>idiogram</a:t>
            </a:r>
            <a:r>
              <a:rPr lang="cs-CZ" altLang="cs-CZ" sz="2000" dirty="0"/>
              <a:t> geneticky zdravého muže</a:t>
            </a:r>
          </a:p>
        </p:txBody>
      </p:sp>
    </p:spTree>
    <p:extLst>
      <p:ext uri="{BB962C8B-B14F-4D97-AF65-F5344CB8AC3E}">
        <p14:creationId xmlns:p14="http://schemas.microsoft.com/office/powerpoint/2010/main" val="203710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DFC230C-1079-469B-B17F-0156936B2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Odlišní exprese genů u odlišných buněk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B5BC7F0-56DD-47E3-B42E-FDA8B26174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656" y="2011680"/>
            <a:ext cx="10753725" cy="4124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Všechny buňky našeho těla vznikly mitózou, první buňkou byla zygota. A (téměř) všechny buňky našeho těla obsahují stejný genom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Jak je tedy možné, že se naše tělo skládá z cca 200 typů buněk? (svalové, nervové…?)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Typická lidská buňka přepisuje v daném čase jen asi 20 % svých genů, velmi diferencované buňky, jako jsou svalové buňky přepisují dokonce ještě menší procento genů.</a:t>
            </a:r>
          </a:p>
          <a:p>
            <a:r>
              <a:rPr lang="cs-CZ" altLang="cs-CZ" dirty="0"/>
              <a:t>Jednotlivé buňky se tedy od sebe liší ani ne tak tím, že by obsahovaly odlišné geny, nýbrž tím, že odlišné geny jsou exprimovány.</a:t>
            </a:r>
          </a:p>
          <a:p>
            <a:r>
              <a:rPr lang="cs-CZ" altLang="cs-CZ" dirty="0"/>
              <a:t>Otázkou tedy jest, jak může RNA polymeráza najít v nezměrném moři písmen začátek správného genu, který má v této buňce v tomto čase přepsat?!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1508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6357AA0-54BC-4B81-BE25-8542EEC3C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4" y="499533"/>
            <a:ext cx="10772775" cy="57389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494530D-0AA6-4AA3-8ADE-1D8DD445E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656" y="1073426"/>
            <a:ext cx="10753725" cy="4704439"/>
          </a:xfrm>
        </p:spPr>
        <p:txBody>
          <a:bodyPr/>
          <a:lstStyle/>
          <a:p>
            <a:pPr eaLnBrk="1" hangingPunct="1"/>
            <a:r>
              <a:rPr lang="cs-CZ" altLang="cs-CZ" dirty="0"/>
              <a:t>„</a:t>
            </a:r>
            <a:r>
              <a:rPr lang="cs-CZ" altLang="cs-CZ" dirty="0" err="1"/>
              <a:t>housekeeping</a:t>
            </a:r>
            <a:r>
              <a:rPr lang="cs-CZ" altLang="cs-CZ" dirty="0"/>
              <a:t> </a:t>
            </a:r>
            <a:r>
              <a:rPr lang="cs-CZ" altLang="cs-CZ" dirty="0" err="1"/>
              <a:t>genes</a:t>
            </a:r>
            <a:r>
              <a:rPr lang="cs-CZ" altLang="cs-CZ" dirty="0"/>
              <a:t>“ – geny, které se přepisují ve všech buňkách</a:t>
            </a:r>
          </a:p>
          <a:p>
            <a:pPr lvl="1" eaLnBrk="1" hangingPunct="1"/>
            <a:r>
              <a:rPr lang="cs-CZ" altLang="cs-CZ" dirty="0"/>
              <a:t>patří sem např. geny pro histony, geny </a:t>
            </a:r>
            <a:r>
              <a:rPr lang="cs-CZ" altLang="cs-CZ"/>
              <a:t>pro </a:t>
            </a:r>
            <a:r>
              <a:rPr lang="cs-CZ" altLang="cs-CZ" smtClean="0"/>
              <a:t>ribozomální </a:t>
            </a:r>
            <a:r>
              <a:rPr lang="cs-CZ" altLang="cs-CZ" dirty="0"/>
              <a:t>proteiny atd.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sz="2800" dirty="0"/>
          </a:p>
          <a:p>
            <a:pPr lvl="1" eaLnBrk="1" hangingPunct="1"/>
            <a:r>
              <a:rPr lang="cs-CZ" altLang="cs-CZ" sz="2800" dirty="0"/>
              <a:t>Klíčová slova: </a:t>
            </a:r>
            <a:r>
              <a:rPr lang="cs-CZ" altLang="cs-CZ" sz="2800" dirty="0" smtClean="0"/>
              <a:t>chromatin, </a:t>
            </a:r>
            <a:r>
              <a:rPr lang="cs-CZ" altLang="cs-CZ" sz="2800" dirty="0"/>
              <a:t>chromozom, </a:t>
            </a:r>
            <a:r>
              <a:rPr lang="cs-CZ" altLang="cs-CZ" sz="2800" dirty="0" smtClean="0"/>
              <a:t>karyotyp, alela, autozomy, </a:t>
            </a:r>
            <a:r>
              <a:rPr lang="cs-CZ" altLang="cs-CZ" sz="2800" dirty="0" err="1" smtClean="0"/>
              <a:t>gonozmy</a:t>
            </a:r>
            <a:r>
              <a:rPr lang="cs-CZ" altLang="cs-CZ" sz="2800" dirty="0" smtClean="0"/>
              <a:t> (XX žena, XY muž)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48753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DBF8B06-C6BE-4607-9740-2F45CD7DD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606" y="433273"/>
            <a:ext cx="10772775" cy="918450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Genetická výbava virů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6BA5A9-A1BD-4C75-B53A-11E97D5B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351724"/>
            <a:ext cx="10753725" cy="52081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Genom vykazuje značnou variabilita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DNA viry, RNA viry, růžná sekundární struktura</a:t>
            </a:r>
          </a:p>
          <a:p>
            <a:endParaRPr lang="cs-CZ" dirty="0"/>
          </a:p>
        </p:txBody>
      </p:sp>
      <p:pic>
        <p:nvPicPr>
          <p:cNvPr id="138244" name="Picture 4" descr="C:\Dokumenty\Já a moje firma. Práce\Espero Publishing\Knihy\Základy buněčné biologie\Obrázky\9_PowerPoint\9.27.jpg">
            <a:extLst>
              <a:ext uri="{FF2B5EF4-FFF2-40B4-BE49-F238E27FC236}">
                <a16:creationId xmlns:a16="http://schemas.microsoft.com/office/drawing/2014/main" id="{2ACBB57E-FD8E-404D-BB9E-AC8B1A17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05" y="2532445"/>
            <a:ext cx="7165975" cy="3835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4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DBF8B06-C6BE-4607-9740-2F45CD7DD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606" y="433273"/>
            <a:ext cx="10772775" cy="918450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Genetická výbava virů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6BA5A9-A1BD-4C75-B53A-11E97D5B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351724"/>
            <a:ext cx="10753725" cy="52081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Nemají vlastní aparát pro vlastní reprodukci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Po vstupu do vnímavé buňky viry zahajují reprodukční cyklus. Pro svoji reprodukci využívají transkripční a translační aparát vnímavé hostitelské buňky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Genom viru se začlení do genomu hostitelské buňky a replikuje se s ní - to nazýváme lyzogenní cyklus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Je-li DNA viru integrována do chromozomu hostitelské buňky, nazýváme ji provirus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Při směsných infekcích dochází k vzájemné rekombinaci genetické informace. Proces přispívá k variabilitě genotypu a fenotypu virů.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277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A15E5AEB-848A-474A-AE8C-68DFA59DE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4" y="499533"/>
            <a:ext cx="10772775" cy="1024467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Genetická výbava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prokaryot</a:t>
            </a:r>
            <a:endParaRPr lang="cs-CZ" altLang="cs-CZ" sz="4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A92B0CA-0F46-4A51-B971-D8209613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720132"/>
            <a:ext cx="10753725" cy="46409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</a:rPr>
              <a:t>bakteriální chromozóm – </a:t>
            </a:r>
            <a:r>
              <a:rPr lang="cs-CZ" altLang="cs-CZ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nukleoid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chemeClr val="tx1"/>
                </a:solidFill>
              </a:rPr>
              <a:t>- z</a:t>
            </a:r>
            <a:r>
              <a:rPr lang="cs-CZ" altLang="cs-CZ" dirty="0">
                <a:solidFill>
                  <a:schemeClr val="tx1"/>
                </a:solidFill>
              </a:rPr>
              <a:t>ákladní rozměrná kružnicová </a:t>
            </a:r>
            <a:r>
              <a:rPr lang="cs-CZ" altLang="cs-CZ" dirty="0" smtClean="0">
                <a:solidFill>
                  <a:schemeClr val="tx1"/>
                </a:solidFill>
              </a:rPr>
              <a:t>molekula DNA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1"/>
                </a:solidFill>
              </a:rPr>
              <a:t> Jádro bez membrány, chromozom je součástí cytoplazmy, nedělí se mitoticky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velikost genomu bakterií je druhově specifická, pohybuje se kolem šesti až osmi tisíc genů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 klidovém stádiu je haploidní, během dělení může probíhat ještě replikace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Před transkripcí neproběhne </a:t>
            </a:r>
            <a:r>
              <a:rPr lang="cs-CZ" dirty="0" err="1"/>
              <a:t>splicing</a:t>
            </a:r>
            <a:r>
              <a:rPr lang="cs-CZ" dirty="0"/>
              <a:t> (</a:t>
            </a:r>
            <a:r>
              <a:rPr lang="cs-CZ" dirty="0" err="1"/>
              <a:t>nepřítoné</a:t>
            </a:r>
            <a:r>
              <a:rPr lang="cs-CZ" dirty="0"/>
              <a:t> introny)</a:t>
            </a:r>
            <a:endParaRPr lang="cs-CZ" alt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923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A15E5AEB-848A-474A-AE8C-68DFA59DE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4" y="499533"/>
            <a:ext cx="10772775" cy="1024467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Genetická výbava </a:t>
            </a:r>
            <a:r>
              <a:rPr lang="cs-CZ" altLang="cs-CZ" sz="4000" b="1" dirty="0" err="1">
                <a:solidFill>
                  <a:srgbClr val="FFFFCC"/>
                </a:solidFill>
                <a:latin typeface="Arial" panose="020B0604020202020204" pitchFamily="34" charset="0"/>
              </a:rPr>
              <a:t>prokaryot</a:t>
            </a:r>
            <a:endParaRPr lang="cs-CZ" altLang="cs-CZ" sz="4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A92B0CA-0F46-4A51-B971-D8209613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720132"/>
            <a:ext cx="10753725" cy="46409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b="1" dirty="0" err="1" smtClean="0">
                <a:solidFill>
                  <a:schemeClr val="tx1"/>
                </a:solidFill>
              </a:rPr>
              <a:t>plazmidy</a:t>
            </a:r>
            <a:r>
              <a:rPr lang="cs-CZ" altLang="cs-CZ" b="1" dirty="0" smtClean="0">
                <a:solidFill>
                  <a:schemeClr val="tx1"/>
                </a:solidFill>
              </a:rPr>
              <a:t> - </a:t>
            </a:r>
            <a:r>
              <a:rPr lang="cs-CZ" altLang="cs-CZ" dirty="0" smtClean="0">
                <a:solidFill>
                  <a:schemeClr val="tx1"/>
                </a:solidFill>
              </a:rPr>
              <a:t>menší cirkulární molekuly </a:t>
            </a:r>
            <a:r>
              <a:rPr lang="cs-CZ" altLang="cs-CZ" dirty="0" err="1" smtClean="0">
                <a:solidFill>
                  <a:schemeClr val="tx1"/>
                </a:solidFill>
              </a:rPr>
              <a:t>ds</a:t>
            </a:r>
            <a:r>
              <a:rPr lang="cs-CZ" altLang="cs-CZ" dirty="0" smtClean="0">
                <a:solidFill>
                  <a:schemeClr val="tx1"/>
                </a:solidFill>
              </a:rPr>
              <a:t> DNA (souvisí s konjugací nebo virulencí)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jeden nebo více malých kruhových DNA, které nejsou nezbytně nutné k přežití a dělení bakterie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mají schopnost integrace do chromozomu. V buňce se může nacházet 1–100 </a:t>
            </a:r>
            <a:r>
              <a:rPr lang="cs-CZ" dirty="0" err="1" smtClean="0"/>
              <a:t>plazmidů</a:t>
            </a:r>
            <a:r>
              <a:rPr lang="cs-CZ" dirty="0" smtClean="0"/>
              <a:t> (</a:t>
            </a:r>
            <a:r>
              <a:rPr lang="cs-CZ" dirty="0" err="1" smtClean="0"/>
              <a:t>plazmidové</a:t>
            </a:r>
            <a:r>
              <a:rPr lang="cs-CZ" dirty="0" smtClean="0"/>
              <a:t> číslo). Mohou obsahovat geny, které mění vlastnosti bakterie.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32" y="4585607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05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D7C05A73-1EB1-49A5-A283-2A6F35846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4" y="499533"/>
            <a:ext cx="10772775" cy="1077476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Genetická výbava eukaryot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2FE2308-CDD5-43A4-81C5-F25EFEB3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9" y="1417982"/>
            <a:ext cx="10084904" cy="50358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Genom</a:t>
            </a:r>
            <a:r>
              <a:rPr lang="cs-CZ" altLang="cs-CZ" dirty="0">
                <a:solidFill>
                  <a:schemeClr val="tx1"/>
                </a:solidFill>
              </a:rPr>
              <a:t> – veškerá genetická výbava organizmu uložená v jádře ve formě lineárních molekul </a:t>
            </a:r>
            <a:r>
              <a:rPr lang="cs-CZ" altLang="cs-CZ" dirty="0" err="1">
                <a:solidFill>
                  <a:schemeClr val="tx1"/>
                </a:solidFill>
              </a:rPr>
              <a:t>ds</a:t>
            </a:r>
            <a:r>
              <a:rPr lang="cs-CZ" altLang="cs-CZ" dirty="0">
                <a:solidFill>
                  <a:schemeClr val="tx1"/>
                </a:solidFill>
              </a:rPr>
              <a:t> DNA</a:t>
            </a:r>
          </a:p>
          <a:p>
            <a:pPr marL="0" indent="0" algn="just">
              <a:buNone/>
            </a:pPr>
            <a:r>
              <a:rPr lang="cs-CZ" altLang="cs-CZ" b="1" dirty="0" err="1">
                <a:solidFill>
                  <a:schemeClr val="tx1"/>
                </a:solidFill>
              </a:rPr>
              <a:t>Plazmon</a:t>
            </a:r>
            <a:r>
              <a:rPr lang="cs-CZ" altLang="cs-CZ" dirty="0">
                <a:solidFill>
                  <a:schemeClr val="tx1"/>
                </a:solidFill>
              </a:rPr>
              <a:t> - soubor cirkulárních nebo lineárních molekul DNA v semiautonomních organelách (mitochondrie, plastidy)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1"/>
                </a:solidFill>
              </a:rPr>
              <a:t>jádro obaleno membránou, dělí se mitoticky</a:t>
            </a:r>
          </a:p>
          <a:p>
            <a:pPr defTabSz="4572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1"/>
                </a:solidFill>
              </a:rPr>
              <a:t>délka a počet DNA molekul v jádře vylučuje jejich volné uložení. Proto dochází k několikastupňové organizaci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Chromatin</a:t>
            </a:r>
            <a:r>
              <a:rPr lang="cs-CZ" altLang="cs-CZ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=</a:t>
            </a:r>
            <a:r>
              <a:rPr lang="cs-CZ" dirty="0"/>
              <a:t> komplex DNA a některých proteinů.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dirty="0">
                <a:solidFill>
                  <a:schemeClr val="tx1"/>
                </a:solidFill>
              </a:rPr>
              <a:t>Organizace chromatinu je maximální při přípravě pro buněčné dělení, kdy jsou zformovány </a:t>
            </a:r>
            <a:r>
              <a:rPr lang="cs-CZ" altLang="cs-CZ" dirty="0" smtClean="0">
                <a:solidFill>
                  <a:schemeClr val="tx1"/>
                </a:solidFill>
              </a:rPr>
              <a:t>chromozomy</a:t>
            </a:r>
            <a:r>
              <a:rPr lang="cs-CZ" altLang="cs-CZ" dirty="0">
                <a:solidFill>
                  <a:schemeClr val="tx1"/>
                </a:solidFill>
              </a:rPr>
              <a:t>. Při ostatních životních fázích buňky dochází </a:t>
            </a:r>
          </a:p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dirty="0">
                <a:solidFill>
                  <a:schemeClr val="tx1"/>
                </a:solidFill>
              </a:rPr>
              <a:t>k částečnému rozvolnění.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22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D7C05A73-1EB1-49A5-A283-2A6F35846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4" y="499533"/>
            <a:ext cx="10772775" cy="1077476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FFCC"/>
                </a:solidFill>
                <a:latin typeface="Arial" panose="020B0604020202020204" pitchFamily="34" charset="0"/>
              </a:rPr>
              <a:t>Genetická výbava </a:t>
            </a:r>
            <a:r>
              <a:rPr lang="cs-CZ" altLang="cs-CZ" sz="4000" b="1" dirty="0" err="1" smtClean="0">
                <a:solidFill>
                  <a:srgbClr val="FFFFCC"/>
                </a:solidFill>
                <a:latin typeface="Arial" panose="020B0604020202020204" pitchFamily="34" charset="0"/>
              </a:rPr>
              <a:t>prokaryot</a:t>
            </a:r>
            <a:r>
              <a:rPr lang="cs-CZ" altLang="cs-CZ" sz="4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 vs. </a:t>
            </a:r>
            <a:r>
              <a:rPr lang="cs-CZ" altLang="cs-CZ" sz="4000" b="1" dirty="0" err="1" smtClean="0">
                <a:solidFill>
                  <a:srgbClr val="FFFFCC"/>
                </a:solidFill>
                <a:latin typeface="Arial" panose="020B0604020202020204" pitchFamily="34" charset="0"/>
              </a:rPr>
              <a:t>eukaryot</a:t>
            </a:r>
            <a:endParaRPr lang="cs-CZ" altLang="cs-CZ" sz="4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Nukleoid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66" y="2114810"/>
            <a:ext cx="8529638" cy="35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-786394" y="4414053"/>
            <a:ext cx="12298171" cy="354853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67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08F7F3E-ED2C-4881-9B9F-93A45A170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52401"/>
            <a:ext cx="8229600" cy="701675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rgbClr val="FFFFCC"/>
                </a:solidFill>
                <a:latin typeface="Arial" panose="020B0604020202020204" pitchFamily="34" charset="0"/>
              </a:rPr>
              <a:t>Mikroskopická struktura jádra</a:t>
            </a:r>
          </a:p>
        </p:txBody>
      </p:sp>
      <p:pic>
        <p:nvPicPr>
          <p:cNvPr id="96261" name="Picture 5">
            <a:extLst>
              <a:ext uri="{FF2B5EF4-FFF2-40B4-BE49-F238E27FC236}">
                <a16:creationId xmlns:a16="http://schemas.microsoft.com/office/drawing/2014/main" id="{438DD75F-70FB-455A-948F-DA8D1190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898900" cy="563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2" name="Text Box 6">
            <a:extLst>
              <a:ext uri="{FF2B5EF4-FFF2-40B4-BE49-F238E27FC236}">
                <a16:creationId xmlns:a16="http://schemas.microsoft.com/office/drawing/2014/main" id="{EEE61306-950D-4AE2-8CF4-2EFE29DF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953001"/>
            <a:ext cx="2133600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/>
              <a:t>endoplazmatické retikulum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28A22184-9683-4008-AB63-9E7F2EF9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895600"/>
            <a:ext cx="21336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/>
              <a:t>heterochromatin</a:t>
            </a:r>
          </a:p>
        </p:txBody>
      </p:sp>
      <p:sp>
        <p:nvSpPr>
          <p:cNvPr id="96264" name="Text Box 8">
            <a:extLst>
              <a:ext uri="{FF2B5EF4-FFF2-40B4-BE49-F238E27FC236}">
                <a16:creationId xmlns:a16="http://schemas.microsoft.com/office/drawing/2014/main" id="{89D6B2FC-75B5-4DF8-AA0D-50C55FF3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09800"/>
            <a:ext cx="16002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/>
              <a:t>euchromatin</a:t>
            </a:r>
          </a:p>
        </p:txBody>
      </p:sp>
      <p:sp>
        <p:nvSpPr>
          <p:cNvPr id="96265" name="Text Box 9">
            <a:extLst>
              <a:ext uri="{FF2B5EF4-FFF2-40B4-BE49-F238E27FC236}">
                <a16:creationId xmlns:a16="http://schemas.microsoft.com/office/drawing/2014/main" id="{B6D6315C-AD81-4E34-9C66-18CDA6580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524000"/>
            <a:ext cx="16002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/>
              <a:t>jaderná blána</a:t>
            </a:r>
          </a:p>
        </p:txBody>
      </p:sp>
      <p:sp>
        <p:nvSpPr>
          <p:cNvPr id="96266" name="Text Box 10">
            <a:extLst>
              <a:ext uri="{FF2B5EF4-FFF2-40B4-BE49-F238E27FC236}">
                <a16:creationId xmlns:a16="http://schemas.microsoft.com/office/drawing/2014/main" id="{8A413172-441F-4C48-A8F5-62EEB76A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066800"/>
            <a:ext cx="16002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/>
              <a:t>jaderný pór</a:t>
            </a:r>
          </a:p>
        </p:txBody>
      </p:sp>
      <p:sp>
        <p:nvSpPr>
          <p:cNvPr id="96267" name="Text Box 11">
            <a:extLst>
              <a:ext uri="{FF2B5EF4-FFF2-40B4-BE49-F238E27FC236}">
                <a16:creationId xmlns:a16="http://schemas.microsoft.com/office/drawing/2014/main" id="{37FB2F44-0E89-4184-BFAE-01374500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971800"/>
            <a:ext cx="11430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/>
              <a:t>jadérko</a:t>
            </a:r>
          </a:p>
        </p:txBody>
      </p:sp>
      <p:sp>
        <p:nvSpPr>
          <p:cNvPr id="96268" name="Text Box 12">
            <a:extLst>
              <a:ext uri="{FF2B5EF4-FFF2-40B4-BE49-F238E27FC236}">
                <a16:creationId xmlns:a16="http://schemas.microsoft.com/office/drawing/2014/main" id="{E9517DE7-1FD5-4648-9C2B-C0030754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00600"/>
            <a:ext cx="24384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/>
              <a:t>organizátor jadérka</a:t>
            </a:r>
          </a:p>
        </p:txBody>
      </p:sp>
    </p:spTree>
    <p:extLst>
      <p:ext uri="{BB962C8B-B14F-4D97-AF65-F5344CB8AC3E}">
        <p14:creationId xmlns:p14="http://schemas.microsoft.com/office/powerpoint/2010/main" val="92659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Override1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0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1064</Words>
  <Application>Microsoft Office PowerPoint</Application>
  <PresentationFormat>Širokoúhlá obrazovka</PresentationFormat>
  <Paragraphs>142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 Light</vt:lpstr>
      <vt:lpstr>Wingdings</vt:lpstr>
      <vt:lpstr>Metropolitní</vt:lpstr>
      <vt:lpstr>Image</vt:lpstr>
      <vt:lpstr>Genetická  výbava buněk</vt:lpstr>
      <vt:lpstr>Genetická výbava virů</vt:lpstr>
      <vt:lpstr>Genetická výbava virů</vt:lpstr>
      <vt:lpstr>Genetická výbava virů</vt:lpstr>
      <vt:lpstr>Genetická výbava prokaryot</vt:lpstr>
      <vt:lpstr>Genetická výbava prokaryot</vt:lpstr>
      <vt:lpstr>Genetická výbava eukaryot</vt:lpstr>
      <vt:lpstr>Genetická výbava prokaryot vs. eukaryot</vt:lpstr>
      <vt:lpstr>Mikroskopická struktura jádra</vt:lpstr>
      <vt:lpstr>     DNA jednoho „průměrného“ chromozomu člověka měří 6 cm (!)     DNA všech 46 lidských chromozomů měří 2 metry (!!) </vt:lpstr>
      <vt:lpstr>Chromozomy</vt:lpstr>
      <vt:lpstr>Popis chromozómu</vt:lpstr>
      <vt:lpstr>Kondenzace a dekondenzace DNA</vt:lpstr>
      <vt:lpstr>Organizace  jaderného  genomu  </vt:lpstr>
      <vt:lpstr>Satelity chromozómů</vt:lpstr>
      <vt:lpstr>Prezentace aplikace PowerPoint</vt:lpstr>
      <vt:lpstr>Chromatin</vt:lpstr>
      <vt:lpstr>Chromozom</vt:lpstr>
      <vt:lpstr>Karyotyp, autozómy a gonozómy</vt:lpstr>
      <vt:lpstr>Karyotyp, autozómy a gonozómy</vt:lpstr>
      <vt:lpstr>KaryotyKaryotyp, autozómy a gonozómyp</vt:lpstr>
      <vt:lpstr>Alela</vt:lpstr>
      <vt:lpstr>Pohlavní Karyotyp, autozómy a gonozómy</vt:lpstr>
      <vt:lpstr>PohlavnKaryotyp, autozómy a gonozómyí chromozomy</vt:lpstr>
      <vt:lpstr>Karyotyp</vt:lpstr>
      <vt:lpstr>Idiogram</vt:lpstr>
      <vt:lpstr>Odlišní exprese genů u odlišných buněk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</dc:creator>
  <cp:lastModifiedBy>Administrator</cp:lastModifiedBy>
  <cp:revision>36</cp:revision>
  <dcterms:created xsi:type="dcterms:W3CDTF">2017-09-11T12:19:18Z</dcterms:created>
  <dcterms:modified xsi:type="dcterms:W3CDTF">2020-09-14T13:11:03Z</dcterms:modified>
</cp:coreProperties>
</file>