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  <p:sldId id="262" r:id="rId3"/>
    <p:sldId id="259" r:id="rId4"/>
    <p:sldId id="257" r:id="rId5"/>
    <p:sldId id="258" r:id="rId6"/>
    <p:sldId id="260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D111-1287-467D-B73F-5922A8A40F83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807A-274C-4C53-B4F3-AECD89C21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720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D111-1287-467D-B73F-5922A8A40F83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807A-274C-4C53-B4F3-AECD89C21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956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D111-1287-467D-B73F-5922A8A40F83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807A-274C-4C53-B4F3-AECD89C21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263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D111-1287-467D-B73F-5922A8A40F83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807A-274C-4C53-B4F3-AECD89C21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548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D111-1287-467D-B73F-5922A8A40F83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807A-274C-4C53-B4F3-AECD89C21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520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D111-1287-467D-B73F-5922A8A40F83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807A-274C-4C53-B4F3-AECD89C21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442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7485" y="273050"/>
            <a:ext cx="10968567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7484" y="1598613"/>
            <a:ext cx="5382683" cy="44973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6193367" y="1598613"/>
            <a:ext cx="5382684" cy="4497387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xmlns="" id="{777B7C9D-B887-4689-8B6D-4519BD9C79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xmlns="" id="{DD059F3C-A3A6-4788-A1BF-435B6D7D1C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xmlns="" id="{2007D91F-F199-446D-837E-E6EAE7D316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40A58B-A422-430B-9A60-685A42A677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43451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D111-1287-467D-B73F-5922A8A40F83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807A-274C-4C53-B4F3-AECD89C21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58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D111-1287-467D-B73F-5922A8A40F83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807A-274C-4C53-B4F3-AECD89C21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483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D111-1287-467D-B73F-5922A8A40F83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807A-274C-4C53-B4F3-AECD89C21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353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D111-1287-467D-B73F-5922A8A40F83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807A-274C-4C53-B4F3-AECD89C21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40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D111-1287-467D-B73F-5922A8A40F83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807A-274C-4C53-B4F3-AECD89C21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225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D111-1287-467D-B73F-5922A8A40F83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807A-274C-4C53-B4F3-AECD89C21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99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D111-1287-467D-B73F-5922A8A40F83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B807A-274C-4C53-B4F3-AECD89C21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40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3837D111-1287-467D-B73F-5922A8A40F83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F2EB807A-274C-4C53-B4F3-AECD89C21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792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837D111-1287-467D-B73F-5922A8A40F83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F2EB807A-274C-4C53-B4F3-AECD89C212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8048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2.doc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C74FA35-527E-4EB3-8A42-8D71CC464A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Dědičnost krevních skupin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1241F914-19C2-4D2F-A733-F2B72A89B9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339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b):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7484" y="1433721"/>
            <a:ext cx="11159795" cy="48471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Dítě:  </a:t>
            </a:r>
          </a:p>
          <a:p>
            <a:pPr marL="0" indent="0">
              <a:buNone/>
            </a:pPr>
            <a:r>
              <a:rPr lang="cs-CZ" sz="2000" dirty="0" smtClean="0"/>
              <a:t>Fenotyp: AB …. Genotyp: AB</a:t>
            </a:r>
          </a:p>
          <a:p>
            <a:pPr marL="0" indent="0">
              <a:buNone/>
            </a:pPr>
            <a:r>
              <a:rPr lang="cs-CZ" sz="2000" dirty="0" smtClean="0"/>
              <a:t>Matka: </a:t>
            </a:r>
          </a:p>
          <a:p>
            <a:pPr marL="0" indent="0">
              <a:buNone/>
            </a:pPr>
            <a:r>
              <a:rPr lang="cs-CZ" sz="2000" dirty="0" smtClean="0"/>
              <a:t>Fenotyp: B…. Genotyp: B0 nebo BB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Otec 1: </a:t>
            </a:r>
          </a:p>
          <a:p>
            <a:pPr marL="0" indent="0">
              <a:buNone/>
            </a:pPr>
            <a:r>
              <a:rPr lang="cs-CZ" dirty="0" smtClean="0"/>
              <a:t>Fenotyp: A… Genotyp: A0 nebo AA</a:t>
            </a:r>
          </a:p>
          <a:p>
            <a:pPr marL="0" indent="0">
              <a:buNone/>
            </a:pPr>
            <a:r>
              <a:rPr lang="cs-CZ" dirty="0" smtClean="0"/>
              <a:t>Otec 2: </a:t>
            </a:r>
          </a:p>
          <a:p>
            <a:pPr marL="0" indent="0">
              <a:buNone/>
            </a:pPr>
            <a:r>
              <a:rPr lang="cs-CZ" dirty="0" smtClean="0"/>
              <a:t>Fenotyp: B… Genotyp: B0 nebo BB</a:t>
            </a:r>
            <a:r>
              <a:rPr lang="cs-CZ" b="1" dirty="0" smtClean="0"/>
              <a:t>												</a:t>
            </a:r>
          </a:p>
          <a:p>
            <a:pPr marL="0" indent="0">
              <a:buNone/>
            </a:pPr>
            <a:r>
              <a:rPr lang="cs-CZ" sz="2200" b="1" dirty="0" smtClean="0"/>
              <a:t>													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Picture 2" descr="Výsledek obrázku pro dědičnost krevní skupiny">
            <a:extLst>
              <a:ext uri="{FF2B5EF4-FFF2-40B4-BE49-F238E27FC236}">
                <a16:creationId xmlns:a16="http://schemas.microsoft.com/office/drawing/2014/main" xmlns="" id="{5439C371-0BD1-4394-8422-13FA6991EE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864" y="2146353"/>
            <a:ext cx="5967857" cy="2522855"/>
          </a:xfrm>
          <a:prstGeom prst="rect">
            <a:avLst/>
          </a:prstGeom>
          <a:noFill/>
          <a:effectLst>
            <a:outerShdw blurRad="50800" dir="1440000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88608"/>
              </p:ext>
            </p:extLst>
          </p:nvPr>
        </p:nvGraphicFramePr>
        <p:xfrm>
          <a:off x="7219924" y="5653478"/>
          <a:ext cx="5889625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kument" r:id="rId4" imgW="5889940" imgH="646870" progId="Word.Document.12">
                  <p:embed/>
                </p:oleObj>
              </mc:Choice>
              <mc:Fallback>
                <p:oleObj name="Dokument" r:id="rId4" imgW="5889940" imgH="646870" progId="Word.Document.12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9924" y="5653478"/>
                        <a:ext cx="5889625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110161"/>
              </p:ext>
            </p:extLst>
          </p:nvPr>
        </p:nvGraphicFramePr>
        <p:xfrm>
          <a:off x="1078692" y="5624776"/>
          <a:ext cx="4257807" cy="103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7807"/>
              </a:tblGrid>
              <a:tr h="301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600" dirty="0">
                          <a:effectLst/>
                        </a:rPr>
                        <a:t>P:     B0, BB </a:t>
                      </a:r>
                      <a:r>
                        <a:rPr lang="cs-CZ" sz="2600" dirty="0" err="1">
                          <a:effectLst/>
                        </a:rPr>
                        <a:t>xx</a:t>
                      </a:r>
                      <a:r>
                        <a:rPr lang="cs-CZ" sz="2600" dirty="0">
                          <a:effectLst/>
                        </a:rPr>
                        <a:t> AB, A0, AA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600" dirty="0">
                          <a:effectLst/>
                        </a:rPr>
                        <a:t>F1:         AB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38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xmlns="" id="{600D7549-097E-491B-9881-A0B48CECC5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83649" y="776295"/>
            <a:ext cx="9784080" cy="9842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dirty="0"/>
              <a:t>Krevní skupiny systému AB0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xmlns="" id="{8471FA09-84BD-4602-A640-098C76A038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8539" y="1760533"/>
            <a:ext cx="9333880" cy="5066125"/>
          </a:xfrm>
        </p:spPr>
        <p:txBody>
          <a:bodyPr>
            <a:normAutofit lnSpcReduction="10000"/>
          </a:bodyPr>
          <a:lstStyle/>
          <a:p>
            <a:pPr lvl="1">
              <a:lnSpc>
                <a:spcPct val="90000"/>
              </a:lnSpc>
              <a:buNone/>
              <a:defRPr/>
            </a:pPr>
            <a:endParaRPr lang="cs-CZ" altLang="cs-CZ" sz="2400" dirty="0"/>
          </a:p>
          <a:p>
            <a:pPr lvl="1">
              <a:lnSpc>
                <a:spcPct val="90000"/>
              </a:lnSpc>
              <a:buNone/>
              <a:defRPr/>
            </a:pPr>
            <a:endParaRPr lang="cs-CZ" altLang="cs-CZ" sz="2400" dirty="0"/>
          </a:p>
          <a:p>
            <a:pPr lvl="1">
              <a:lnSpc>
                <a:spcPct val="90000"/>
              </a:lnSpc>
              <a:buNone/>
              <a:defRPr/>
            </a:pPr>
            <a:endParaRPr lang="cs-CZ" altLang="cs-CZ" sz="2400" dirty="0"/>
          </a:p>
          <a:p>
            <a:pPr lvl="1">
              <a:lnSpc>
                <a:spcPct val="90000"/>
              </a:lnSpc>
              <a:buNone/>
              <a:defRPr/>
            </a:pPr>
            <a:endParaRPr lang="cs-CZ" altLang="cs-CZ" sz="2400" dirty="0"/>
          </a:p>
          <a:p>
            <a:pPr lvl="1">
              <a:lnSpc>
                <a:spcPct val="90000"/>
              </a:lnSpc>
              <a:buNone/>
              <a:defRPr/>
            </a:pPr>
            <a:endParaRPr lang="cs-CZ" altLang="cs-CZ" sz="2400" dirty="0"/>
          </a:p>
          <a:p>
            <a:pPr lvl="1">
              <a:lnSpc>
                <a:spcPct val="90000"/>
              </a:lnSpc>
              <a:buNone/>
              <a:defRPr/>
            </a:pPr>
            <a:r>
              <a:rPr lang="cs-CZ" altLang="cs-CZ" sz="2400" dirty="0"/>
              <a:t>Krevní skupina je určena antigeny </a:t>
            </a:r>
          </a:p>
          <a:p>
            <a:pPr lvl="1">
              <a:lnSpc>
                <a:spcPct val="90000"/>
              </a:lnSpc>
              <a:buNone/>
              <a:defRPr/>
            </a:pPr>
            <a:r>
              <a:rPr lang="cs-CZ" altLang="cs-CZ" sz="2400" dirty="0"/>
              <a:t>na povrchu červených krvinek. </a:t>
            </a:r>
          </a:p>
          <a:p>
            <a:pPr lvl="1">
              <a:lnSpc>
                <a:spcPct val="90000"/>
              </a:lnSpc>
              <a:buNone/>
              <a:defRPr/>
            </a:pPr>
            <a:endParaRPr lang="cs-CZ" altLang="cs-CZ" sz="2400" dirty="0"/>
          </a:p>
          <a:p>
            <a:pPr lvl="1">
              <a:lnSpc>
                <a:spcPct val="90000"/>
              </a:lnSpc>
              <a:buNone/>
              <a:defRPr/>
            </a:pPr>
            <a:r>
              <a:rPr lang="cs-CZ" altLang="cs-CZ" sz="2400" dirty="0"/>
              <a:t>Nepřítomnost některého z těchto </a:t>
            </a:r>
          </a:p>
          <a:p>
            <a:pPr lvl="1">
              <a:lnSpc>
                <a:spcPct val="90000"/>
              </a:lnSpc>
              <a:buNone/>
              <a:defRPr/>
            </a:pPr>
            <a:r>
              <a:rPr lang="cs-CZ" altLang="cs-CZ" sz="2400" dirty="0"/>
              <a:t>znaků vede k přirozené produkci </a:t>
            </a:r>
          </a:p>
          <a:p>
            <a:pPr lvl="1">
              <a:lnSpc>
                <a:spcPct val="90000"/>
              </a:lnSpc>
              <a:buNone/>
              <a:defRPr/>
            </a:pPr>
            <a:r>
              <a:rPr lang="cs-CZ" altLang="cs-CZ" sz="2400" dirty="0"/>
              <a:t>příslušných protilátek .</a:t>
            </a:r>
          </a:p>
          <a:p>
            <a:pPr lvl="1">
              <a:lnSpc>
                <a:spcPct val="90000"/>
              </a:lnSpc>
              <a:buNone/>
              <a:defRPr/>
            </a:pPr>
            <a:endParaRPr lang="cs-CZ" altLang="cs-CZ" sz="2400" dirty="0"/>
          </a:p>
          <a:p>
            <a:pPr lvl="1">
              <a:lnSpc>
                <a:spcPct val="90000"/>
              </a:lnSpc>
              <a:buNone/>
              <a:defRPr/>
            </a:pPr>
            <a:endParaRPr lang="cs-CZ" altLang="cs-CZ" sz="2400" dirty="0"/>
          </a:p>
          <a:p>
            <a:pPr lvl="1">
              <a:lnSpc>
                <a:spcPct val="90000"/>
              </a:lnSpc>
              <a:buNone/>
              <a:defRPr/>
            </a:pPr>
            <a:endParaRPr lang="cs-CZ" altLang="cs-CZ" sz="2400" dirty="0"/>
          </a:p>
          <a:p>
            <a:pPr lvl="1">
              <a:lnSpc>
                <a:spcPct val="90000"/>
              </a:lnSpc>
              <a:buNone/>
              <a:defRPr/>
            </a:pPr>
            <a:endParaRPr lang="cs-CZ" altLang="cs-CZ" sz="2400" dirty="0"/>
          </a:p>
          <a:p>
            <a:pPr lvl="1">
              <a:lnSpc>
                <a:spcPct val="90000"/>
              </a:lnSpc>
              <a:buNone/>
              <a:defRPr/>
            </a:pPr>
            <a:endParaRPr lang="cs-CZ" altLang="cs-CZ" sz="2400" dirty="0"/>
          </a:p>
          <a:p>
            <a:pPr lvl="1">
              <a:lnSpc>
                <a:spcPct val="90000"/>
              </a:lnSpc>
              <a:buNone/>
              <a:defRPr/>
            </a:pPr>
            <a:endParaRPr lang="cs-CZ" altLang="cs-CZ" sz="2400" dirty="0"/>
          </a:p>
        </p:txBody>
      </p:sp>
      <p:pic>
        <p:nvPicPr>
          <p:cNvPr id="1030" name="Picture 6" descr="Výsledek obrázku pro krevní skupiny">
            <a:extLst>
              <a:ext uri="{FF2B5EF4-FFF2-40B4-BE49-F238E27FC236}">
                <a16:creationId xmlns:a16="http://schemas.microsoft.com/office/drawing/2014/main" xmlns="" id="{472A7074-59FA-4E99-BB86-813DF4B9FE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494" y="2617195"/>
            <a:ext cx="4714875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833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xmlns="" id="{7E07A75B-5A0F-4A51-9C37-3596653E74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0357" y="446086"/>
            <a:ext cx="8362950" cy="99377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600" dirty="0"/>
              <a:t>Systém AB0 v ČR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xmlns="" id="{B413E3E8-29F5-4A11-B777-F81264DF809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1295400"/>
            <a:ext cx="7772400" cy="8382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cs-CZ" altLang="cs-CZ" sz="1600"/>
          </a:p>
          <a:p>
            <a:pPr eaLnBrk="1" hangingPunct="1">
              <a:defRPr/>
            </a:pPr>
            <a:endParaRPr lang="cs-CZ" altLang="cs-CZ" sz="2800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5899A81B-DD8C-4D3B-9ACB-1B47323BD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74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grpSp>
        <p:nvGrpSpPr>
          <p:cNvPr id="13317" name="Group 5">
            <a:extLst>
              <a:ext uri="{FF2B5EF4-FFF2-40B4-BE49-F238E27FC236}">
                <a16:creationId xmlns:a16="http://schemas.microsoft.com/office/drawing/2014/main" xmlns="" id="{00FE39F0-2E63-444B-895D-3181E2EA0D71}"/>
              </a:ext>
            </a:extLst>
          </p:cNvPr>
          <p:cNvGrpSpPr>
            <a:grpSpLocks/>
          </p:cNvGrpSpPr>
          <p:nvPr/>
        </p:nvGrpSpPr>
        <p:grpSpPr bwMode="auto">
          <a:xfrm>
            <a:off x="2447925" y="2460627"/>
            <a:ext cx="8116912" cy="3729158"/>
            <a:chOff x="0" y="0"/>
            <a:chExt cx="5763" cy="1440"/>
          </a:xfrm>
        </p:grpSpPr>
        <p:grpSp>
          <p:nvGrpSpPr>
            <p:cNvPr id="13323" name="Group 6">
              <a:extLst>
                <a:ext uri="{FF2B5EF4-FFF2-40B4-BE49-F238E27FC236}">
                  <a16:creationId xmlns:a16="http://schemas.microsoft.com/office/drawing/2014/main" xmlns="" id="{B6279B56-A8B6-43F1-9463-17CFFFD626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1421" cy="288"/>
              <a:chOff x="0" y="0"/>
              <a:chExt cx="1421" cy="288"/>
            </a:xfrm>
          </p:grpSpPr>
          <p:sp>
            <p:nvSpPr>
              <p:cNvPr id="13419" name="Rectangle 7">
                <a:extLst>
                  <a:ext uri="{FF2B5EF4-FFF2-40B4-BE49-F238E27FC236}">
                    <a16:creationId xmlns:a16="http://schemas.microsoft.com/office/drawing/2014/main" xmlns="" id="{E0EFF046-9EAD-49BE-BAAD-7240D1CAF1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1421" cy="288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grpSp>
            <p:nvGrpSpPr>
              <p:cNvPr id="13420" name="Group 8">
                <a:extLst>
                  <a:ext uri="{FF2B5EF4-FFF2-40B4-BE49-F238E27FC236}">
                    <a16:creationId xmlns:a16="http://schemas.microsoft.com/office/drawing/2014/main" xmlns="" id="{9ABCD9ED-4E5C-4AB6-9E12-C90A68B3862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1421" cy="288"/>
                <a:chOff x="0" y="0"/>
                <a:chExt cx="1421" cy="288"/>
              </a:xfrm>
            </p:grpSpPr>
            <p:sp>
              <p:nvSpPr>
                <p:cNvPr id="13421" name="Rectangle 9">
                  <a:extLst>
                    <a:ext uri="{FF2B5EF4-FFF2-40B4-BE49-F238E27FC236}">
                      <a16:creationId xmlns:a16="http://schemas.microsoft.com/office/drawing/2014/main" xmlns="" id="{37019B7F-C69B-4833-B978-38B30400E2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421" cy="288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 b="1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Skupina</a:t>
                  </a:r>
                  <a:endParaRPr lang="cs-CZ" altLang="cs-CZ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422" name="Rectangle 10">
                  <a:extLst>
                    <a:ext uri="{FF2B5EF4-FFF2-40B4-BE49-F238E27FC236}">
                      <a16:creationId xmlns:a16="http://schemas.microsoft.com/office/drawing/2014/main" xmlns="" id="{11FD2B29-8806-45D9-8F8E-465F1FA2FA8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421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</p:grpSp>
        <p:grpSp>
          <p:nvGrpSpPr>
            <p:cNvPr id="13324" name="Group 11">
              <a:extLst>
                <a:ext uri="{FF2B5EF4-FFF2-40B4-BE49-F238E27FC236}">
                  <a16:creationId xmlns:a16="http://schemas.microsoft.com/office/drawing/2014/main" xmlns="" id="{8B7CE062-0A4B-446C-800E-CC0ABC9154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1" y="0"/>
              <a:ext cx="1428" cy="288"/>
              <a:chOff x="1421" y="0"/>
              <a:chExt cx="1428" cy="288"/>
            </a:xfrm>
          </p:grpSpPr>
          <p:sp>
            <p:nvSpPr>
              <p:cNvPr id="13415" name="Rectangle 12">
                <a:extLst>
                  <a:ext uri="{FF2B5EF4-FFF2-40B4-BE49-F238E27FC236}">
                    <a16:creationId xmlns:a16="http://schemas.microsoft.com/office/drawing/2014/main" xmlns="" id="{433B48BB-1C98-4627-9273-761470636F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1" y="0"/>
                <a:ext cx="1428" cy="288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grpSp>
            <p:nvGrpSpPr>
              <p:cNvPr id="13416" name="Group 13">
                <a:extLst>
                  <a:ext uri="{FF2B5EF4-FFF2-40B4-BE49-F238E27FC236}">
                    <a16:creationId xmlns:a16="http://schemas.microsoft.com/office/drawing/2014/main" xmlns="" id="{216D2C82-56A5-42D1-96D9-87F51A9E72F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21" y="0"/>
                <a:ext cx="1428" cy="288"/>
                <a:chOff x="1421" y="0"/>
                <a:chExt cx="1428" cy="288"/>
              </a:xfrm>
            </p:grpSpPr>
            <p:sp>
              <p:nvSpPr>
                <p:cNvPr id="13417" name="Rectangle 14">
                  <a:extLst>
                    <a:ext uri="{FF2B5EF4-FFF2-40B4-BE49-F238E27FC236}">
                      <a16:creationId xmlns:a16="http://schemas.microsoft.com/office/drawing/2014/main" xmlns="" id="{3970449D-A808-4F3B-BF8E-5F02E28779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1" y="0"/>
                  <a:ext cx="1428" cy="288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Antigen</a:t>
                  </a:r>
                </a:p>
              </p:txBody>
            </p:sp>
            <p:sp>
              <p:nvSpPr>
                <p:cNvPr id="13418" name="Rectangle 15">
                  <a:extLst>
                    <a:ext uri="{FF2B5EF4-FFF2-40B4-BE49-F238E27FC236}">
                      <a16:creationId xmlns:a16="http://schemas.microsoft.com/office/drawing/2014/main" xmlns="" id="{27EF8BFF-543D-455C-B1BF-7E1B9115CD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1" y="0"/>
                  <a:ext cx="1428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</p:grpSp>
        <p:grpSp>
          <p:nvGrpSpPr>
            <p:cNvPr id="13325" name="Group 16">
              <a:extLst>
                <a:ext uri="{FF2B5EF4-FFF2-40B4-BE49-F238E27FC236}">
                  <a16:creationId xmlns:a16="http://schemas.microsoft.com/office/drawing/2014/main" xmlns="" id="{572A487F-0D6B-4A03-A862-0987681916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49" y="0"/>
              <a:ext cx="1479" cy="288"/>
              <a:chOff x="2849" y="0"/>
              <a:chExt cx="1479" cy="288"/>
            </a:xfrm>
          </p:grpSpPr>
          <p:sp>
            <p:nvSpPr>
              <p:cNvPr id="13411" name="Rectangle 17">
                <a:extLst>
                  <a:ext uri="{FF2B5EF4-FFF2-40B4-BE49-F238E27FC236}">
                    <a16:creationId xmlns:a16="http://schemas.microsoft.com/office/drawing/2014/main" xmlns="" id="{B765F907-35AC-400A-8250-F4B2EAA480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9" y="0"/>
                <a:ext cx="1479" cy="288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grpSp>
            <p:nvGrpSpPr>
              <p:cNvPr id="13412" name="Group 18">
                <a:extLst>
                  <a:ext uri="{FF2B5EF4-FFF2-40B4-BE49-F238E27FC236}">
                    <a16:creationId xmlns:a16="http://schemas.microsoft.com/office/drawing/2014/main" xmlns="" id="{55C35C4B-FC56-4624-84B3-57D1F8DE098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49" y="0"/>
                <a:ext cx="1479" cy="288"/>
                <a:chOff x="2849" y="0"/>
                <a:chExt cx="1479" cy="288"/>
              </a:xfrm>
            </p:grpSpPr>
            <p:sp>
              <p:nvSpPr>
                <p:cNvPr id="13413" name="Rectangle 19">
                  <a:extLst>
                    <a:ext uri="{FF2B5EF4-FFF2-40B4-BE49-F238E27FC236}">
                      <a16:creationId xmlns:a16="http://schemas.microsoft.com/office/drawing/2014/main" xmlns="" id="{E99EE0B0-E64C-4201-ADC1-5A06EC5506E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49" y="0"/>
                  <a:ext cx="1479" cy="288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Protilátka</a:t>
                  </a:r>
                </a:p>
              </p:txBody>
            </p:sp>
            <p:sp>
              <p:nvSpPr>
                <p:cNvPr id="13414" name="Rectangle 20">
                  <a:extLst>
                    <a:ext uri="{FF2B5EF4-FFF2-40B4-BE49-F238E27FC236}">
                      <a16:creationId xmlns:a16="http://schemas.microsoft.com/office/drawing/2014/main" xmlns="" id="{B78A8903-4572-43D4-9837-D59B445EA7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49" y="0"/>
                  <a:ext cx="1479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</p:grpSp>
        <p:grpSp>
          <p:nvGrpSpPr>
            <p:cNvPr id="13326" name="Group 21">
              <a:extLst>
                <a:ext uri="{FF2B5EF4-FFF2-40B4-BE49-F238E27FC236}">
                  <a16:creationId xmlns:a16="http://schemas.microsoft.com/office/drawing/2014/main" xmlns="" id="{EEB10F9E-AD91-417F-880E-6DC3CE1DAA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8" y="0"/>
              <a:ext cx="1435" cy="288"/>
              <a:chOff x="4328" y="0"/>
              <a:chExt cx="1435" cy="288"/>
            </a:xfrm>
          </p:grpSpPr>
          <p:sp>
            <p:nvSpPr>
              <p:cNvPr id="13407" name="Rectangle 22">
                <a:extLst>
                  <a:ext uri="{FF2B5EF4-FFF2-40B4-BE49-F238E27FC236}">
                    <a16:creationId xmlns:a16="http://schemas.microsoft.com/office/drawing/2014/main" xmlns="" id="{C41BF3E8-5A6B-430E-8D75-BC2EFFC503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8" y="0"/>
                <a:ext cx="1435" cy="288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grpSp>
            <p:nvGrpSpPr>
              <p:cNvPr id="13408" name="Group 23">
                <a:extLst>
                  <a:ext uri="{FF2B5EF4-FFF2-40B4-BE49-F238E27FC236}">
                    <a16:creationId xmlns:a16="http://schemas.microsoft.com/office/drawing/2014/main" xmlns="" id="{2410BF29-1FA6-4A84-99F4-AFC2CE8D1C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28" y="0"/>
                <a:ext cx="1435" cy="288"/>
                <a:chOff x="4328" y="0"/>
                <a:chExt cx="1435" cy="288"/>
              </a:xfrm>
            </p:grpSpPr>
            <p:sp>
              <p:nvSpPr>
                <p:cNvPr id="13409" name="Rectangle 24">
                  <a:extLst>
                    <a:ext uri="{FF2B5EF4-FFF2-40B4-BE49-F238E27FC236}">
                      <a16:creationId xmlns:a16="http://schemas.microsoft.com/office/drawing/2014/main" xmlns="" id="{E5729FDF-080A-4C0F-AB38-8DAA316A4E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28" y="0"/>
                  <a:ext cx="1435" cy="288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 sz="1800" b="1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Frekvence</a:t>
                  </a:r>
                </a:p>
                <a:p>
                  <a:pPr algn="ctr" eaLnBrk="1" hangingPunct="1"/>
                  <a:r>
                    <a:rPr lang="cs-CZ" altLang="cs-CZ" sz="1800" b="1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v naší populaci</a:t>
                  </a:r>
                </a:p>
              </p:txBody>
            </p:sp>
            <p:sp>
              <p:nvSpPr>
                <p:cNvPr id="13410" name="Rectangle 25">
                  <a:extLst>
                    <a:ext uri="{FF2B5EF4-FFF2-40B4-BE49-F238E27FC236}">
                      <a16:creationId xmlns:a16="http://schemas.microsoft.com/office/drawing/2014/main" xmlns="" id="{C00D941A-26C3-40C4-8280-1CDE78AB0A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28" y="0"/>
                  <a:ext cx="1435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</p:grpSp>
        <p:grpSp>
          <p:nvGrpSpPr>
            <p:cNvPr id="13327" name="Group 26">
              <a:extLst>
                <a:ext uri="{FF2B5EF4-FFF2-40B4-BE49-F238E27FC236}">
                  <a16:creationId xmlns:a16="http://schemas.microsoft.com/office/drawing/2014/main" xmlns="" id="{3DB1BD5D-8B4E-48BA-B58E-664E1CB67D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288"/>
              <a:ext cx="1421" cy="288"/>
              <a:chOff x="0" y="288"/>
              <a:chExt cx="1421" cy="288"/>
            </a:xfrm>
          </p:grpSpPr>
          <p:sp>
            <p:nvSpPr>
              <p:cNvPr id="13403" name="Rectangle 27">
                <a:extLst>
                  <a:ext uri="{FF2B5EF4-FFF2-40B4-BE49-F238E27FC236}">
                    <a16:creationId xmlns:a16="http://schemas.microsoft.com/office/drawing/2014/main" xmlns="" id="{7717B598-6B46-4A42-A5EF-82D717C180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288"/>
                <a:ext cx="1421" cy="288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grpSp>
            <p:nvGrpSpPr>
              <p:cNvPr id="13404" name="Group 28">
                <a:extLst>
                  <a:ext uri="{FF2B5EF4-FFF2-40B4-BE49-F238E27FC236}">
                    <a16:creationId xmlns:a16="http://schemas.microsoft.com/office/drawing/2014/main" xmlns="" id="{C4DF74B8-9781-4866-B7D4-7D71AF89B65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88"/>
                <a:ext cx="1421" cy="288"/>
                <a:chOff x="0" y="288"/>
                <a:chExt cx="1421" cy="288"/>
              </a:xfrm>
            </p:grpSpPr>
            <p:sp>
              <p:nvSpPr>
                <p:cNvPr id="13405" name="Rectangle 29">
                  <a:extLst>
                    <a:ext uri="{FF2B5EF4-FFF2-40B4-BE49-F238E27FC236}">
                      <a16:creationId xmlns:a16="http://schemas.microsoft.com/office/drawing/2014/main" xmlns="" id="{31D45ED8-4112-456D-BBB5-D3893D94BD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88"/>
                  <a:ext cx="1421" cy="288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A</a:t>
                  </a:r>
                </a:p>
              </p:txBody>
            </p:sp>
            <p:sp>
              <p:nvSpPr>
                <p:cNvPr id="13406" name="Rectangle 30">
                  <a:extLst>
                    <a:ext uri="{FF2B5EF4-FFF2-40B4-BE49-F238E27FC236}">
                      <a16:creationId xmlns:a16="http://schemas.microsoft.com/office/drawing/2014/main" xmlns="" id="{34DA64C5-58AA-4752-AD33-EA195E5CE2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88"/>
                  <a:ext cx="1421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</p:grpSp>
        <p:grpSp>
          <p:nvGrpSpPr>
            <p:cNvPr id="13328" name="Group 31">
              <a:extLst>
                <a:ext uri="{FF2B5EF4-FFF2-40B4-BE49-F238E27FC236}">
                  <a16:creationId xmlns:a16="http://schemas.microsoft.com/office/drawing/2014/main" xmlns="" id="{CD53503E-6628-4FA3-95CF-00B42F9343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1" y="288"/>
              <a:ext cx="1428" cy="288"/>
              <a:chOff x="1421" y="288"/>
              <a:chExt cx="1428" cy="288"/>
            </a:xfrm>
          </p:grpSpPr>
          <p:sp>
            <p:nvSpPr>
              <p:cNvPr id="13399" name="Rectangle 32">
                <a:extLst>
                  <a:ext uri="{FF2B5EF4-FFF2-40B4-BE49-F238E27FC236}">
                    <a16:creationId xmlns:a16="http://schemas.microsoft.com/office/drawing/2014/main" xmlns="" id="{8D730398-2677-4089-862E-8D2DE27A27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1" y="288"/>
                <a:ext cx="1428" cy="288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grpSp>
            <p:nvGrpSpPr>
              <p:cNvPr id="13400" name="Group 33">
                <a:extLst>
                  <a:ext uri="{FF2B5EF4-FFF2-40B4-BE49-F238E27FC236}">
                    <a16:creationId xmlns:a16="http://schemas.microsoft.com/office/drawing/2014/main" xmlns="" id="{9FDFD0C5-E268-4612-AFF7-51F2868AD92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21" y="288"/>
                <a:ext cx="1428" cy="288"/>
                <a:chOff x="1421" y="288"/>
                <a:chExt cx="1428" cy="288"/>
              </a:xfrm>
            </p:grpSpPr>
            <p:sp>
              <p:nvSpPr>
                <p:cNvPr id="13401" name="Rectangle 34">
                  <a:extLst>
                    <a:ext uri="{FF2B5EF4-FFF2-40B4-BE49-F238E27FC236}">
                      <a16:creationId xmlns:a16="http://schemas.microsoft.com/office/drawing/2014/main" xmlns="" id="{8AC99EFD-C795-4FEF-BAC1-4578A46BB9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1" y="288"/>
                  <a:ext cx="1428" cy="288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 dirty="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A</a:t>
                  </a:r>
                </a:p>
              </p:txBody>
            </p:sp>
            <p:sp>
              <p:nvSpPr>
                <p:cNvPr id="13402" name="Rectangle 35">
                  <a:extLst>
                    <a:ext uri="{FF2B5EF4-FFF2-40B4-BE49-F238E27FC236}">
                      <a16:creationId xmlns:a16="http://schemas.microsoft.com/office/drawing/2014/main" xmlns="" id="{CDC667A0-3425-49E6-B2B1-8FB5616337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1" y="288"/>
                  <a:ext cx="1428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</p:grpSp>
        <p:grpSp>
          <p:nvGrpSpPr>
            <p:cNvPr id="13329" name="Group 36">
              <a:extLst>
                <a:ext uri="{FF2B5EF4-FFF2-40B4-BE49-F238E27FC236}">
                  <a16:creationId xmlns:a16="http://schemas.microsoft.com/office/drawing/2014/main" xmlns="" id="{736FAF90-4245-4C3D-83A3-C9CA0B4D09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49" y="288"/>
              <a:ext cx="1479" cy="288"/>
              <a:chOff x="2849" y="288"/>
              <a:chExt cx="1479" cy="288"/>
            </a:xfrm>
          </p:grpSpPr>
          <p:sp>
            <p:nvSpPr>
              <p:cNvPr id="13395" name="Rectangle 37">
                <a:extLst>
                  <a:ext uri="{FF2B5EF4-FFF2-40B4-BE49-F238E27FC236}">
                    <a16:creationId xmlns:a16="http://schemas.microsoft.com/office/drawing/2014/main" xmlns="" id="{45579E45-097F-4D74-A3B9-6AFFB4FDAD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9" y="288"/>
                <a:ext cx="1479" cy="288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grpSp>
            <p:nvGrpSpPr>
              <p:cNvPr id="13396" name="Group 38">
                <a:extLst>
                  <a:ext uri="{FF2B5EF4-FFF2-40B4-BE49-F238E27FC236}">
                    <a16:creationId xmlns:a16="http://schemas.microsoft.com/office/drawing/2014/main" xmlns="" id="{2BA9372B-DADF-40FF-8DA1-37909254488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49" y="288"/>
                <a:ext cx="1479" cy="288"/>
                <a:chOff x="2849" y="288"/>
                <a:chExt cx="1479" cy="288"/>
              </a:xfrm>
            </p:grpSpPr>
            <p:sp>
              <p:nvSpPr>
                <p:cNvPr id="13397" name="Rectangle 39">
                  <a:extLst>
                    <a:ext uri="{FF2B5EF4-FFF2-40B4-BE49-F238E27FC236}">
                      <a16:creationId xmlns:a16="http://schemas.microsoft.com/office/drawing/2014/main" xmlns="" id="{C3D124F6-2509-4920-8890-AF5095EAEF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49" y="288"/>
                  <a:ext cx="1479" cy="288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anti-B</a:t>
                  </a:r>
                </a:p>
              </p:txBody>
            </p:sp>
            <p:sp>
              <p:nvSpPr>
                <p:cNvPr id="13398" name="Rectangle 40">
                  <a:extLst>
                    <a:ext uri="{FF2B5EF4-FFF2-40B4-BE49-F238E27FC236}">
                      <a16:creationId xmlns:a16="http://schemas.microsoft.com/office/drawing/2014/main" xmlns="" id="{B185F0AA-8E2F-40A9-8FC3-14845EED30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49" y="288"/>
                  <a:ext cx="1479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</p:grpSp>
        <p:grpSp>
          <p:nvGrpSpPr>
            <p:cNvPr id="13330" name="Group 41">
              <a:extLst>
                <a:ext uri="{FF2B5EF4-FFF2-40B4-BE49-F238E27FC236}">
                  <a16:creationId xmlns:a16="http://schemas.microsoft.com/office/drawing/2014/main" xmlns="" id="{251C55B0-4F5A-4670-BD09-B83495BB73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8" y="288"/>
              <a:ext cx="1435" cy="288"/>
              <a:chOff x="4328" y="288"/>
              <a:chExt cx="1435" cy="288"/>
            </a:xfrm>
          </p:grpSpPr>
          <p:sp>
            <p:nvSpPr>
              <p:cNvPr id="13391" name="Rectangle 42">
                <a:extLst>
                  <a:ext uri="{FF2B5EF4-FFF2-40B4-BE49-F238E27FC236}">
                    <a16:creationId xmlns:a16="http://schemas.microsoft.com/office/drawing/2014/main" xmlns="" id="{D3D26C01-1613-43B7-83E2-67E4A986A2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8" y="288"/>
                <a:ext cx="1435" cy="288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grpSp>
            <p:nvGrpSpPr>
              <p:cNvPr id="13392" name="Group 43">
                <a:extLst>
                  <a:ext uri="{FF2B5EF4-FFF2-40B4-BE49-F238E27FC236}">
                    <a16:creationId xmlns:a16="http://schemas.microsoft.com/office/drawing/2014/main" xmlns="" id="{F6EF8ADA-E8AC-49E0-B0C0-C49E124FC2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28" y="288"/>
                <a:ext cx="1435" cy="288"/>
                <a:chOff x="4328" y="288"/>
                <a:chExt cx="1435" cy="288"/>
              </a:xfrm>
            </p:grpSpPr>
            <p:sp>
              <p:nvSpPr>
                <p:cNvPr id="13393" name="Rectangle 44">
                  <a:extLst>
                    <a:ext uri="{FF2B5EF4-FFF2-40B4-BE49-F238E27FC236}">
                      <a16:creationId xmlns:a16="http://schemas.microsoft.com/office/drawing/2014/main" xmlns="" id="{06A45CDF-1955-4B17-B227-9B16A4D4D8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28" y="288"/>
                  <a:ext cx="1435" cy="288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42 %</a:t>
                  </a:r>
                </a:p>
              </p:txBody>
            </p:sp>
            <p:sp>
              <p:nvSpPr>
                <p:cNvPr id="13394" name="Rectangle 45">
                  <a:extLst>
                    <a:ext uri="{FF2B5EF4-FFF2-40B4-BE49-F238E27FC236}">
                      <a16:creationId xmlns:a16="http://schemas.microsoft.com/office/drawing/2014/main" xmlns="" id="{516DA6DD-1EC1-474F-9235-46760A5022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28" y="288"/>
                  <a:ext cx="1435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</p:grpSp>
        <p:grpSp>
          <p:nvGrpSpPr>
            <p:cNvPr id="13331" name="Group 46">
              <a:extLst>
                <a:ext uri="{FF2B5EF4-FFF2-40B4-BE49-F238E27FC236}">
                  <a16:creationId xmlns:a16="http://schemas.microsoft.com/office/drawing/2014/main" xmlns="" id="{3EE38BF2-8956-4FA4-BE83-95E5313E9A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576"/>
              <a:ext cx="1421" cy="288"/>
              <a:chOff x="0" y="576"/>
              <a:chExt cx="1421" cy="288"/>
            </a:xfrm>
          </p:grpSpPr>
          <p:sp>
            <p:nvSpPr>
              <p:cNvPr id="13387" name="Rectangle 47">
                <a:extLst>
                  <a:ext uri="{FF2B5EF4-FFF2-40B4-BE49-F238E27FC236}">
                    <a16:creationId xmlns:a16="http://schemas.microsoft.com/office/drawing/2014/main" xmlns="" id="{4A31BE67-9813-40DC-9035-254F5C7F41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576"/>
                <a:ext cx="1421" cy="288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grpSp>
            <p:nvGrpSpPr>
              <p:cNvPr id="13388" name="Group 48">
                <a:extLst>
                  <a:ext uri="{FF2B5EF4-FFF2-40B4-BE49-F238E27FC236}">
                    <a16:creationId xmlns:a16="http://schemas.microsoft.com/office/drawing/2014/main" xmlns="" id="{42E57976-CE79-4A16-A3E2-8F403DDD35F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576"/>
                <a:ext cx="1421" cy="288"/>
                <a:chOff x="0" y="576"/>
                <a:chExt cx="1421" cy="288"/>
              </a:xfrm>
            </p:grpSpPr>
            <p:sp>
              <p:nvSpPr>
                <p:cNvPr id="13389" name="Rectangle 49">
                  <a:extLst>
                    <a:ext uri="{FF2B5EF4-FFF2-40B4-BE49-F238E27FC236}">
                      <a16:creationId xmlns:a16="http://schemas.microsoft.com/office/drawing/2014/main" xmlns="" id="{3A6AB3CC-A275-476B-BC06-0F6CF43172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576"/>
                  <a:ext cx="1421" cy="288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B</a:t>
                  </a:r>
                </a:p>
              </p:txBody>
            </p:sp>
            <p:sp>
              <p:nvSpPr>
                <p:cNvPr id="13390" name="Rectangle 50">
                  <a:extLst>
                    <a:ext uri="{FF2B5EF4-FFF2-40B4-BE49-F238E27FC236}">
                      <a16:creationId xmlns:a16="http://schemas.microsoft.com/office/drawing/2014/main" xmlns="" id="{AF920675-F512-4FCF-8B2D-C777AD660C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576"/>
                  <a:ext cx="1421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</p:grpSp>
        <p:grpSp>
          <p:nvGrpSpPr>
            <p:cNvPr id="13332" name="Group 51">
              <a:extLst>
                <a:ext uri="{FF2B5EF4-FFF2-40B4-BE49-F238E27FC236}">
                  <a16:creationId xmlns:a16="http://schemas.microsoft.com/office/drawing/2014/main" xmlns="" id="{91342D1D-9874-4817-A143-B1FB0F4C36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1" y="576"/>
              <a:ext cx="1428" cy="288"/>
              <a:chOff x="1421" y="576"/>
              <a:chExt cx="1428" cy="288"/>
            </a:xfrm>
          </p:grpSpPr>
          <p:sp>
            <p:nvSpPr>
              <p:cNvPr id="13383" name="Rectangle 52">
                <a:extLst>
                  <a:ext uri="{FF2B5EF4-FFF2-40B4-BE49-F238E27FC236}">
                    <a16:creationId xmlns:a16="http://schemas.microsoft.com/office/drawing/2014/main" xmlns="" id="{1B9F2B59-C040-438E-8B76-7E574F9488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1" y="576"/>
                <a:ext cx="1428" cy="288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grpSp>
            <p:nvGrpSpPr>
              <p:cNvPr id="13384" name="Group 53">
                <a:extLst>
                  <a:ext uri="{FF2B5EF4-FFF2-40B4-BE49-F238E27FC236}">
                    <a16:creationId xmlns:a16="http://schemas.microsoft.com/office/drawing/2014/main" xmlns="" id="{A4AB9969-ADD5-4D79-AFAA-3B76CA75230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21" y="576"/>
                <a:ext cx="1428" cy="288"/>
                <a:chOff x="1421" y="576"/>
                <a:chExt cx="1428" cy="288"/>
              </a:xfrm>
            </p:grpSpPr>
            <p:sp>
              <p:nvSpPr>
                <p:cNvPr id="13385" name="Rectangle 54">
                  <a:extLst>
                    <a:ext uri="{FF2B5EF4-FFF2-40B4-BE49-F238E27FC236}">
                      <a16:creationId xmlns:a16="http://schemas.microsoft.com/office/drawing/2014/main" xmlns="" id="{D002D841-41BE-4BE5-9FED-8FF0E7454A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1" y="576"/>
                  <a:ext cx="1428" cy="288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B</a:t>
                  </a:r>
                </a:p>
              </p:txBody>
            </p:sp>
            <p:sp>
              <p:nvSpPr>
                <p:cNvPr id="13386" name="Rectangle 55">
                  <a:extLst>
                    <a:ext uri="{FF2B5EF4-FFF2-40B4-BE49-F238E27FC236}">
                      <a16:creationId xmlns:a16="http://schemas.microsoft.com/office/drawing/2014/main" xmlns="" id="{1CD4B317-F091-4475-BAEA-963313BC9B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1" y="576"/>
                  <a:ext cx="1428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</p:grpSp>
        <p:grpSp>
          <p:nvGrpSpPr>
            <p:cNvPr id="13333" name="Group 56">
              <a:extLst>
                <a:ext uri="{FF2B5EF4-FFF2-40B4-BE49-F238E27FC236}">
                  <a16:creationId xmlns:a16="http://schemas.microsoft.com/office/drawing/2014/main" xmlns="" id="{E9CD1590-3656-4B9E-AA58-294FCA28E9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49" y="576"/>
              <a:ext cx="1479" cy="288"/>
              <a:chOff x="2849" y="576"/>
              <a:chExt cx="1479" cy="288"/>
            </a:xfrm>
          </p:grpSpPr>
          <p:sp>
            <p:nvSpPr>
              <p:cNvPr id="13379" name="Rectangle 57">
                <a:extLst>
                  <a:ext uri="{FF2B5EF4-FFF2-40B4-BE49-F238E27FC236}">
                    <a16:creationId xmlns:a16="http://schemas.microsoft.com/office/drawing/2014/main" xmlns="" id="{A35B98B2-F87D-4639-89E1-DE774B4CB0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9" y="576"/>
                <a:ext cx="1479" cy="288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grpSp>
            <p:nvGrpSpPr>
              <p:cNvPr id="13380" name="Group 58">
                <a:extLst>
                  <a:ext uri="{FF2B5EF4-FFF2-40B4-BE49-F238E27FC236}">
                    <a16:creationId xmlns:a16="http://schemas.microsoft.com/office/drawing/2014/main" xmlns="" id="{8D83A205-79C6-4EEA-9DC0-DBDFB7C1829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49" y="576"/>
                <a:ext cx="1479" cy="288"/>
                <a:chOff x="2849" y="576"/>
                <a:chExt cx="1479" cy="288"/>
              </a:xfrm>
            </p:grpSpPr>
            <p:sp>
              <p:nvSpPr>
                <p:cNvPr id="13381" name="Rectangle 59">
                  <a:extLst>
                    <a:ext uri="{FF2B5EF4-FFF2-40B4-BE49-F238E27FC236}">
                      <a16:creationId xmlns:a16="http://schemas.microsoft.com/office/drawing/2014/main" xmlns="" id="{1E28B772-F6F8-4DF2-ACEE-8E17BC504C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49" y="576"/>
                  <a:ext cx="1479" cy="288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anti-A</a:t>
                  </a:r>
                </a:p>
              </p:txBody>
            </p:sp>
            <p:sp>
              <p:nvSpPr>
                <p:cNvPr id="13382" name="Rectangle 60">
                  <a:extLst>
                    <a:ext uri="{FF2B5EF4-FFF2-40B4-BE49-F238E27FC236}">
                      <a16:creationId xmlns:a16="http://schemas.microsoft.com/office/drawing/2014/main" xmlns="" id="{FB9189E9-59D6-45CC-AD97-3D5FD84A34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49" y="576"/>
                  <a:ext cx="1479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</p:grpSp>
        <p:grpSp>
          <p:nvGrpSpPr>
            <p:cNvPr id="13334" name="Group 61">
              <a:extLst>
                <a:ext uri="{FF2B5EF4-FFF2-40B4-BE49-F238E27FC236}">
                  <a16:creationId xmlns:a16="http://schemas.microsoft.com/office/drawing/2014/main" xmlns="" id="{E129E3A2-3D14-4F36-B459-5FE41B0CB2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8" y="576"/>
              <a:ext cx="1435" cy="288"/>
              <a:chOff x="4328" y="576"/>
              <a:chExt cx="1435" cy="288"/>
            </a:xfrm>
          </p:grpSpPr>
          <p:sp>
            <p:nvSpPr>
              <p:cNvPr id="13375" name="Rectangle 62">
                <a:extLst>
                  <a:ext uri="{FF2B5EF4-FFF2-40B4-BE49-F238E27FC236}">
                    <a16:creationId xmlns:a16="http://schemas.microsoft.com/office/drawing/2014/main" xmlns="" id="{9AFEAD91-E4E0-423D-9393-F55B49FAC3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8" y="576"/>
                <a:ext cx="1435" cy="288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grpSp>
            <p:nvGrpSpPr>
              <p:cNvPr id="13376" name="Group 63">
                <a:extLst>
                  <a:ext uri="{FF2B5EF4-FFF2-40B4-BE49-F238E27FC236}">
                    <a16:creationId xmlns:a16="http://schemas.microsoft.com/office/drawing/2014/main" xmlns="" id="{D7B58680-6658-4594-B26A-E2181D0D51D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28" y="576"/>
                <a:ext cx="1435" cy="288"/>
                <a:chOff x="4328" y="576"/>
                <a:chExt cx="1435" cy="288"/>
              </a:xfrm>
            </p:grpSpPr>
            <p:sp>
              <p:nvSpPr>
                <p:cNvPr id="13377" name="Rectangle 64">
                  <a:extLst>
                    <a:ext uri="{FF2B5EF4-FFF2-40B4-BE49-F238E27FC236}">
                      <a16:creationId xmlns:a16="http://schemas.microsoft.com/office/drawing/2014/main" xmlns="" id="{DB2CD2FC-5B20-434A-B4B9-73C4409A35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28" y="576"/>
                  <a:ext cx="1435" cy="288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18 %</a:t>
                  </a:r>
                </a:p>
              </p:txBody>
            </p:sp>
            <p:sp>
              <p:nvSpPr>
                <p:cNvPr id="13378" name="Rectangle 65">
                  <a:extLst>
                    <a:ext uri="{FF2B5EF4-FFF2-40B4-BE49-F238E27FC236}">
                      <a16:creationId xmlns:a16="http://schemas.microsoft.com/office/drawing/2014/main" xmlns="" id="{28804B17-D22C-415D-911A-F43DA7E13F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28" y="576"/>
                  <a:ext cx="1435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</p:grpSp>
        <p:grpSp>
          <p:nvGrpSpPr>
            <p:cNvPr id="13335" name="Group 66">
              <a:extLst>
                <a:ext uri="{FF2B5EF4-FFF2-40B4-BE49-F238E27FC236}">
                  <a16:creationId xmlns:a16="http://schemas.microsoft.com/office/drawing/2014/main" xmlns="" id="{00073507-772E-4421-9E7C-4A99D28651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864"/>
              <a:ext cx="1421" cy="288"/>
              <a:chOff x="0" y="864"/>
              <a:chExt cx="1421" cy="288"/>
            </a:xfrm>
          </p:grpSpPr>
          <p:sp>
            <p:nvSpPr>
              <p:cNvPr id="13371" name="Rectangle 67">
                <a:extLst>
                  <a:ext uri="{FF2B5EF4-FFF2-40B4-BE49-F238E27FC236}">
                    <a16:creationId xmlns:a16="http://schemas.microsoft.com/office/drawing/2014/main" xmlns="" id="{66EC081C-C211-431C-8EA3-5778174EB5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864"/>
                <a:ext cx="1421" cy="288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grpSp>
            <p:nvGrpSpPr>
              <p:cNvPr id="13372" name="Group 68">
                <a:extLst>
                  <a:ext uri="{FF2B5EF4-FFF2-40B4-BE49-F238E27FC236}">
                    <a16:creationId xmlns:a16="http://schemas.microsoft.com/office/drawing/2014/main" xmlns="" id="{A51D7B07-B66C-41B5-AB2F-F4D064EBD9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864"/>
                <a:ext cx="1421" cy="288"/>
                <a:chOff x="0" y="864"/>
                <a:chExt cx="1421" cy="288"/>
              </a:xfrm>
            </p:grpSpPr>
            <p:sp>
              <p:nvSpPr>
                <p:cNvPr id="13373" name="Rectangle 69">
                  <a:extLst>
                    <a:ext uri="{FF2B5EF4-FFF2-40B4-BE49-F238E27FC236}">
                      <a16:creationId xmlns:a16="http://schemas.microsoft.com/office/drawing/2014/main" xmlns="" id="{0B3238E5-4CC7-4733-8FC7-876E3178C9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864"/>
                  <a:ext cx="1421" cy="288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0</a:t>
                  </a:r>
                </a:p>
              </p:txBody>
            </p:sp>
            <p:sp>
              <p:nvSpPr>
                <p:cNvPr id="13374" name="Rectangle 70">
                  <a:extLst>
                    <a:ext uri="{FF2B5EF4-FFF2-40B4-BE49-F238E27FC236}">
                      <a16:creationId xmlns:a16="http://schemas.microsoft.com/office/drawing/2014/main" xmlns="" id="{E7DF1AAD-FDDC-400F-B172-69B6F5A077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864"/>
                  <a:ext cx="1421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</p:grpSp>
        <p:grpSp>
          <p:nvGrpSpPr>
            <p:cNvPr id="13336" name="Group 71">
              <a:extLst>
                <a:ext uri="{FF2B5EF4-FFF2-40B4-BE49-F238E27FC236}">
                  <a16:creationId xmlns:a16="http://schemas.microsoft.com/office/drawing/2014/main" xmlns="" id="{4EFF9DA4-8CDC-4A1E-8809-B20B51EF28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1" y="864"/>
              <a:ext cx="1428" cy="288"/>
              <a:chOff x="1421" y="864"/>
              <a:chExt cx="1428" cy="288"/>
            </a:xfrm>
          </p:grpSpPr>
          <p:sp>
            <p:nvSpPr>
              <p:cNvPr id="13367" name="Rectangle 72">
                <a:extLst>
                  <a:ext uri="{FF2B5EF4-FFF2-40B4-BE49-F238E27FC236}">
                    <a16:creationId xmlns:a16="http://schemas.microsoft.com/office/drawing/2014/main" xmlns="" id="{5E53E8C6-EF97-4DB0-9F66-F8525124BB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1" y="864"/>
                <a:ext cx="1428" cy="288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grpSp>
            <p:nvGrpSpPr>
              <p:cNvPr id="13368" name="Group 73">
                <a:extLst>
                  <a:ext uri="{FF2B5EF4-FFF2-40B4-BE49-F238E27FC236}">
                    <a16:creationId xmlns:a16="http://schemas.microsoft.com/office/drawing/2014/main" xmlns="" id="{1C16CBE7-CA3A-4A6A-A88A-BA186F328CF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21" y="864"/>
                <a:ext cx="1428" cy="288"/>
                <a:chOff x="1421" y="864"/>
                <a:chExt cx="1428" cy="288"/>
              </a:xfrm>
            </p:grpSpPr>
            <p:sp>
              <p:nvSpPr>
                <p:cNvPr id="13369" name="Rectangle 74">
                  <a:extLst>
                    <a:ext uri="{FF2B5EF4-FFF2-40B4-BE49-F238E27FC236}">
                      <a16:creationId xmlns:a16="http://schemas.microsoft.com/office/drawing/2014/main" xmlns="" id="{94E7C843-7ED3-4D01-99CD-A220238637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1" y="864"/>
                  <a:ext cx="1428" cy="288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---</a:t>
                  </a:r>
                </a:p>
              </p:txBody>
            </p:sp>
            <p:sp>
              <p:nvSpPr>
                <p:cNvPr id="13370" name="Rectangle 75">
                  <a:extLst>
                    <a:ext uri="{FF2B5EF4-FFF2-40B4-BE49-F238E27FC236}">
                      <a16:creationId xmlns:a16="http://schemas.microsoft.com/office/drawing/2014/main" xmlns="" id="{D63EAB49-A8C1-4A2E-B579-D64940F7E1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1" y="864"/>
                  <a:ext cx="1428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</p:grpSp>
        <p:grpSp>
          <p:nvGrpSpPr>
            <p:cNvPr id="13337" name="Group 76">
              <a:extLst>
                <a:ext uri="{FF2B5EF4-FFF2-40B4-BE49-F238E27FC236}">
                  <a16:creationId xmlns:a16="http://schemas.microsoft.com/office/drawing/2014/main" xmlns="" id="{F1AABC6D-AFD2-4628-977A-D8D22D138A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49" y="864"/>
              <a:ext cx="1479" cy="288"/>
              <a:chOff x="2849" y="864"/>
              <a:chExt cx="1479" cy="288"/>
            </a:xfrm>
          </p:grpSpPr>
          <p:sp>
            <p:nvSpPr>
              <p:cNvPr id="13363" name="Rectangle 77">
                <a:extLst>
                  <a:ext uri="{FF2B5EF4-FFF2-40B4-BE49-F238E27FC236}">
                    <a16:creationId xmlns:a16="http://schemas.microsoft.com/office/drawing/2014/main" xmlns="" id="{F290C8A6-4640-4418-8B8E-EA76721EBE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9" y="864"/>
                <a:ext cx="1479" cy="288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grpSp>
            <p:nvGrpSpPr>
              <p:cNvPr id="13364" name="Group 78">
                <a:extLst>
                  <a:ext uri="{FF2B5EF4-FFF2-40B4-BE49-F238E27FC236}">
                    <a16:creationId xmlns:a16="http://schemas.microsoft.com/office/drawing/2014/main" xmlns="" id="{41509E3A-C597-43E2-8BC0-214491FB82E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49" y="864"/>
                <a:ext cx="1479" cy="288"/>
                <a:chOff x="2849" y="864"/>
                <a:chExt cx="1479" cy="288"/>
              </a:xfrm>
            </p:grpSpPr>
            <p:sp>
              <p:nvSpPr>
                <p:cNvPr id="13365" name="Rectangle 79">
                  <a:extLst>
                    <a:ext uri="{FF2B5EF4-FFF2-40B4-BE49-F238E27FC236}">
                      <a16:creationId xmlns:a16="http://schemas.microsoft.com/office/drawing/2014/main" xmlns="" id="{EE3075E8-385F-4833-97E9-E4E59A60DB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49" y="864"/>
                  <a:ext cx="1479" cy="288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anti-A, anti-B</a:t>
                  </a:r>
                </a:p>
              </p:txBody>
            </p:sp>
            <p:sp>
              <p:nvSpPr>
                <p:cNvPr id="13366" name="Rectangle 80">
                  <a:extLst>
                    <a:ext uri="{FF2B5EF4-FFF2-40B4-BE49-F238E27FC236}">
                      <a16:creationId xmlns:a16="http://schemas.microsoft.com/office/drawing/2014/main" xmlns="" id="{7E1575D2-3433-4EAB-8948-E32F769E19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49" y="864"/>
                  <a:ext cx="1479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</p:grpSp>
        <p:grpSp>
          <p:nvGrpSpPr>
            <p:cNvPr id="13338" name="Group 81">
              <a:extLst>
                <a:ext uri="{FF2B5EF4-FFF2-40B4-BE49-F238E27FC236}">
                  <a16:creationId xmlns:a16="http://schemas.microsoft.com/office/drawing/2014/main" xmlns="" id="{241F2643-DA4C-4E8D-A8B2-BB0F774C55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8" y="864"/>
              <a:ext cx="1435" cy="288"/>
              <a:chOff x="4328" y="864"/>
              <a:chExt cx="1435" cy="288"/>
            </a:xfrm>
          </p:grpSpPr>
          <p:sp>
            <p:nvSpPr>
              <p:cNvPr id="13359" name="Rectangle 82">
                <a:extLst>
                  <a:ext uri="{FF2B5EF4-FFF2-40B4-BE49-F238E27FC236}">
                    <a16:creationId xmlns:a16="http://schemas.microsoft.com/office/drawing/2014/main" xmlns="" id="{29B799E4-CCB8-44BF-B166-A9BEA30648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8" y="864"/>
                <a:ext cx="1435" cy="288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grpSp>
            <p:nvGrpSpPr>
              <p:cNvPr id="13360" name="Group 83">
                <a:extLst>
                  <a:ext uri="{FF2B5EF4-FFF2-40B4-BE49-F238E27FC236}">
                    <a16:creationId xmlns:a16="http://schemas.microsoft.com/office/drawing/2014/main" xmlns="" id="{3153701F-DD29-40A8-B616-7EB7387B892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28" y="864"/>
                <a:ext cx="1435" cy="288"/>
                <a:chOff x="4328" y="864"/>
                <a:chExt cx="1435" cy="288"/>
              </a:xfrm>
            </p:grpSpPr>
            <p:sp>
              <p:nvSpPr>
                <p:cNvPr id="13361" name="Rectangle 84">
                  <a:extLst>
                    <a:ext uri="{FF2B5EF4-FFF2-40B4-BE49-F238E27FC236}">
                      <a16:creationId xmlns:a16="http://schemas.microsoft.com/office/drawing/2014/main" xmlns="" id="{A0A6A342-CFC3-4B63-B659-FEC04E2D29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28" y="864"/>
                  <a:ext cx="1435" cy="288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32 %</a:t>
                  </a:r>
                </a:p>
              </p:txBody>
            </p:sp>
            <p:sp>
              <p:nvSpPr>
                <p:cNvPr id="13362" name="Rectangle 85">
                  <a:extLst>
                    <a:ext uri="{FF2B5EF4-FFF2-40B4-BE49-F238E27FC236}">
                      <a16:creationId xmlns:a16="http://schemas.microsoft.com/office/drawing/2014/main" xmlns="" id="{990DA86C-A17C-4B2B-8C00-E74BBCA7E7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28" y="864"/>
                  <a:ext cx="1435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</p:grpSp>
        <p:grpSp>
          <p:nvGrpSpPr>
            <p:cNvPr id="13339" name="Group 86">
              <a:extLst>
                <a:ext uri="{FF2B5EF4-FFF2-40B4-BE49-F238E27FC236}">
                  <a16:creationId xmlns:a16="http://schemas.microsoft.com/office/drawing/2014/main" xmlns="" id="{4F6D053F-2C7E-4BA5-AC87-93150B6A76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52"/>
              <a:ext cx="1421" cy="288"/>
              <a:chOff x="0" y="1152"/>
              <a:chExt cx="1421" cy="288"/>
            </a:xfrm>
          </p:grpSpPr>
          <p:sp>
            <p:nvSpPr>
              <p:cNvPr id="13355" name="Rectangle 87">
                <a:extLst>
                  <a:ext uri="{FF2B5EF4-FFF2-40B4-BE49-F238E27FC236}">
                    <a16:creationId xmlns:a16="http://schemas.microsoft.com/office/drawing/2014/main" xmlns="" id="{36940681-C8B6-4B36-AEB4-5E2604DD8F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152"/>
                <a:ext cx="1421" cy="288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grpSp>
            <p:nvGrpSpPr>
              <p:cNvPr id="13356" name="Group 88">
                <a:extLst>
                  <a:ext uri="{FF2B5EF4-FFF2-40B4-BE49-F238E27FC236}">
                    <a16:creationId xmlns:a16="http://schemas.microsoft.com/office/drawing/2014/main" xmlns="" id="{0523936D-5D85-43B5-B9F9-323D708B8B9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152"/>
                <a:ext cx="1421" cy="288"/>
                <a:chOff x="0" y="1152"/>
                <a:chExt cx="1421" cy="288"/>
              </a:xfrm>
            </p:grpSpPr>
            <p:sp>
              <p:nvSpPr>
                <p:cNvPr id="13357" name="Rectangle 89">
                  <a:extLst>
                    <a:ext uri="{FF2B5EF4-FFF2-40B4-BE49-F238E27FC236}">
                      <a16:creationId xmlns:a16="http://schemas.microsoft.com/office/drawing/2014/main" xmlns="" id="{B775D26B-11C1-4CAF-A329-83E3AA8831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152"/>
                  <a:ext cx="1421" cy="288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AB</a:t>
                  </a:r>
                </a:p>
              </p:txBody>
            </p:sp>
            <p:sp>
              <p:nvSpPr>
                <p:cNvPr id="13358" name="Rectangle 90">
                  <a:extLst>
                    <a:ext uri="{FF2B5EF4-FFF2-40B4-BE49-F238E27FC236}">
                      <a16:creationId xmlns:a16="http://schemas.microsoft.com/office/drawing/2014/main" xmlns="" id="{CB7CB0E7-D072-42C6-B8DE-970A11DFC5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152"/>
                  <a:ext cx="1421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</p:grpSp>
        <p:grpSp>
          <p:nvGrpSpPr>
            <p:cNvPr id="13340" name="Group 91">
              <a:extLst>
                <a:ext uri="{FF2B5EF4-FFF2-40B4-BE49-F238E27FC236}">
                  <a16:creationId xmlns:a16="http://schemas.microsoft.com/office/drawing/2014/main" xmlns="" id="{14053F3A-6C72-4DAB-8A60-B9CA9C2B77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1" y="1152"/>
              <a:ext cx="1428" cy="288"/>
              <a:chOff x="1421" y="1152"/>
              <a:chExt cx="1428" cy="288"/>
            </a:xfrm>
          </p:grpSpPr>
          <p:sp>
            <p:nvSpPr>
              <p:cNvPr id="13351" name="Rectangle 92">
                <a:extLst>
                  <a:ext uri="{FF2B5EF4-FFF2-40B4-BE49-F238E27FC236}">
                    <a16:creationId xmlns:a16="http://schemas.microsoft.com/office/drawing/2014/main" xmlns="" id="{D5ECE24D-F258-44D4-A423-881F77BCCE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1" y="1152"/>
                <a:ext cx="1428" cy="288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grpSp>
            <p:nvGrpSpPr>
              <p:cNvPr id="13352" name="Group 93">
                <a:extLst>
                  <a:ext uri="{FF2B5EF4-FFF2-40B4-BE49-F238E27FC236}">
                    <a16:creationId xmlns:a16="http://schemas.microsoft.com/office/drawing/2014/main" xmlns="" id="{D555568F-32DC-4950-A732-D0C22354C27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21" y="1152"/>
                <a:ext cx="1428" cy="288"/>
                <a:chOff x="1421" y="1152"/>
                <a:chExt cx="1428" cy="288"/>
              </a:xfrm>
            </p:grpSpPr>
            <p:sp>
              <p:nvSpPr>
                <p:cNvPr id="13353" name="Rectangle 94">
                  <a:extLst>
                    <a:ext uri="{FF2B5EF4-FFF2-40B4-BE49-F238E27FC236}">
                      <a16:creationId xmlns:a16="http://schemas.microsoft.com/office/drawing/2014/main" xmlns="" id="{9616C996-47BE-4192-A736-FD87EB5F67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1" y="1152"/>
                  <a:ext cx="1428" cy="288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A, B</a:t>
                  </a:r>
                </a:p>
              </p:txBody>
            </p:sp>
            <p:sp>
              <p:nvSpPr>
                <p:cNvPr id="13354" name="Rectangle 95">
                  <a:extLst>
                    <a:ext uri="{FF2B5EF4-FFF2-40B4-BE49-F238E27FC236}">
                      <a16:creationId xmlns:a16="http://schemas.microsoft.com/office/drawing/2014/main" xmlns="" id="{7E27F5AD-00F6-44E3-8B68-1975452CC6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1" y="1152"/>
                  <a:ext cx="1428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</p:grpSp>
        <p:grpSp>
          <p:nvGrpSpPr>
            <p:cNvPr id="13341" name="Group 96">
              <a:extLst>
                <a:ext uri="{FF2B5EF4-FFF2-40B4-BE49-F238E27FC236}">
                  <a16:creationId xmlns:a16="http://schemas.microsoft.com/office/drawing/2014/main" xmlns="" id="{066C190C-02B9-43BB-A027-1F1267134A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49" y="1152"/>
              <a:ext cx="1479" cy="288"/>
              <a:chOff x="2849" y="1152"/>
              <a:chExt cx="1479" cy="288"/>
            </a:xfrm>
          </p:grpSpPr>
          <p:sp>
            <p:nvSpPr>
              <p:cNvPr id="13347" name="Rectangle 97">
                <a:extLst>
                  <a:ext uri="{FF2B5EF4-FFF2-40B4-BE49-F238E27FC236}">
                    <a16:creationId xmlns:a16="http://schemas.microsoft.com/office/drawing/2014/main" xmlns="" id="{CB4AC254-3039-421C-A028-71EDCF293F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9" y="1152"/>
                <a:ext cx="1479" cy="288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grpSp>
            <p:nvGrpSpPr>
              <p:cNvPr id="13348" name="Group 98">
                <a:extLst>
                  <a:ext uri="{FF2B5EF4-FFF2-40B4-BE49-F238E27FC236}">
                    <a16:creationId xmlns:a16="http://schemas.microsoft.com/office/drawing/2014/main" xmlns="" id="{3BE4969B-AEF8-49DF-9861-725C0EC4FDF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49" y="1152"/>
                <a:ext cx="1479" cy="288"/>
                <a:chOff x="2849" y="1152"/>
                <a:chExt cx="1479" cy="288"/>
              </a:xfrm>
            </p:grpSpPr>
            <p:sp>
              <p:nvSpPr>
                <p:cNvPr id="13349" name="Rectangle 99">
                  <a:extLst>
                    <a:ext uri="{FF2B5EF4-FFF2-40B4-BE49-F238E27FC236}">
                      <a16:creationId xmlns:a16="http://schemas.microsoft.com/office/drawing/2014/main" xmlns="" id="{9615370C-1CE0-4A48-901B-B16DF57998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49" y="1152"/>
                  <a:ext cx="1479" cy="288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---</a:t>
                  </a:r>
                </a:p>
              </p:txBody>
            </p:sp>
            <p:sp>
              <p:nvSpPr>
                <p:cNvPr id="13350" name="Rectangle 100">
                  <a:extLst>
                    <a:ext uri="{FF2B5EF4-FFF2-40B4-BE49-F238E27FC236}">
                      <a16:creationId xmlns:a16="http://schemas.microsoft.com/office/drawing/2014/main" xmlns="" id="{5049C3BD-E4C9-4FE6-B66C-66200892EA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49" y="1152"/>
                  <a:ext cx="1479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</p:grpSp>
        <p:grpSp>
          <p:nvGrpSpPr>
            <p:cNvPr id="13342" name="Group 101">
              <a:extLst>
                <a:ext uri="{FF2B5EF4-FFF2-40B4-BE49-F238E27FC236}">
                  <a16:creationId xmlns:a16="http://schemas.microsoft.com/office/drawing/2014/main" xmlns="" id="{F3E0E9A1-1BCA-4C0D-A72B-3E3F35240F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8" y="1152"/>
              <a:ext cx="1435" cy="288"/>
              <a:chOff x="4328" y="1152"/>
              <a:chExt cx="1435" cy="288"/>
            </a:xfrm>
          </p:grpSpPr>
          <p:sp>
            <p:nvSpPr>
              <p:cNvPr id="13343" name="Rectangle 102">
                <a:extLst>
                  <a:ext uri="{FF2B5EF4-FFF2-40B4-BE49-F238E27FC236}">
                    <a16:creationId xmlns:a16="http://schemas.microsoft.com/office/drawing/2014/main" xmlns="" id="{26FC1570-DA08-45EA-B4F6-0FE024299B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8" y="1152"/>
                <a:ext cx="1435" cy="288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grpSp>
            <p:nvGrpSpPr>
              <p:cNvPr id="13344" name="Group 103">
                <a:extLst>
                  <a:ext uri="{FF2B5EF4-FFF2-40B4-BE49-F238E27FC236}">
                    <a16:creationId xmlns:a16="http://schemas.microsoft.com/office/drawing/2014/main" xmlns="" id="{136B21E2-2BEE-4414-9E23-EA5EA4705AF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28" y="1152"/>
                <a:ext cx="1435" cy="288"/>
                <a:chOff x="4328" y="1152"/>
                <a:chExt cx="1435" cy="288"/>
              </a:xfrm>
            </p:grpSpPr>
            <p:sp>
              <p:nvSpPr>
                <p:cNvPr id="13345" name="Rectangle 104">
                  <a:extLst>
                    <a:ext uri="{FF2B5EF4-FFF2-40B4-BE49-F238E27FC236}">
                      <a16:creationId xmlns:a16="http://schemas.microsoft.com/office/drawing/2014/main" xmlns="" id="{F08EB08A-28E6-4F77-88C5-769956F1EA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28" y="1152"/>
                  <a:ext cx="1435" cy="288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8 %</a:t>
                  </a:r>
                </a:p>
              </p:txBody>
            </p:sp>
            <p:sp>
              <p:nvSpPr>
                <p:cNvPr id="13346" name="Rectangle 105">
                  <a:extLst>
                    <a:ext uri="{FF2B5EF4-FFF2-40B4-BE49-F238E27FC236}">
                      <a16:creationId xmlns:a16="http://schemas.microsoft.com/office/drawing/2014/main" xmlns="" id="{F1B0C262-45B3-46E8-98F8-8D1D3466C5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28" y="1152"/>
                  <a:ext cx="1435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510454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xmlns="" id="{600D7549-097E-491B-9881-A0B48CECC5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83649" y="776295"/>
            <a:ext cx="9784080" cy="9842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dirty="0"/>
              <a:t>Krevní skupiny systému AB0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xmlns="" id="{8471FA09-84BD-4602-A640-098C76A038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8539" y="1760533"/>
            <a:ext cx="9333880" cy="5066125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Gen, který je určuje, se vyskytuje ve třech alelách:  </a:t>
            </a:r>
            <a:r>
              <a:rPr lang="cs-CZ" altLang="cs-CZ" sz="2400" b="1" dirty="0">
                <a:solidFill>
                  <a:srgbClr val="FFFF99"/>
                </a:solidFill>
              </a:rPr>
              <a:t>I</a:t>
            </a:r>
            <a:r>
              <a:rPr lang="cs-CZ" altLang="cs-CZ" sz="2400" b="1" baseline="-25000" dirty="0">
                <a:solidFill>
                  <a:srgbClr val="FFFF99"/>
                </a:solidFill>
              </a:rPr>
              <a:t>A</a:t>
            </a:r>
            <a:r>
              <a:rPr lang="cs-CZ" altLang="cs-CZ" sz="2400" b="1" dirty="0">
                <a:solidFill>
                  <a:srgbClr val="FFFF99"/>
                </a:solidFill>
              </a:rPr>
              <a:t> , I</a:t>
            </a:r>
            <a:r>
              <a:rPr lang="cs-CZ" altLang="cs-CZ" sz="2400" b="1" baseline="-25000" dirty="0">
                <a:solidFill>
                  <a:srgbClr val="FFFF99"/>
                </a:solidFill>
              </a:rPr>
              <a:t>B</a:t>
            </a:r>
            <a:r>
              <a:rPr lang="cs-CZ" altLang="cs-CZ" sz="2400" b="1" dirty="0">
                <a:solidFill>
                  <a:srgbClr val="FFFF99"/>
                </a:solidFill>
              </a:rPr>
              <a:t> , i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b="1" dirty="0"/>
              <a:t>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solidFill>
                  <a:srgbClr val="FFFF99"/>
                </a:solidFill>
              </a:rPr>
              <a:t>Alela I</a:t>
            </a:r>
            <a:r>
              <a:rPr lang="cs-CZ" altLang="cs-CZ" sz="2400" baseline="-25000" dirty="0">
                <a:solidFill>
                  <a:srgbClr val="FFFF99"/>
                </a:solidFill>
              </a:rPr>
              <a:t>A</a:t>
            </a:r>
            <a:r>
              <a:rPr lang="cs-CZ" altLang="cs-CZ" sz="2400" baseline="-25000" dirty="0"/>
              <a:t> </a:t>
            </a:r>
            <a:r>
              <a:rPr lang="cs-CZ" altLang="cs-CZ" sz="2400" dirty="0"/>
              <a:t>určuje přítomnost antigenu A na červ. krvinkách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solidFill>
                  <a:srgbClr val="FFFF99"/>
                </a:solidFill>
              </a:rPr>
              <a:t>Alela I</a:t>
            </a:r>
            <a:r>
              <a:rPr lang="cs-CZ" altLang="cs-CZ" sz="2400" baseline="-25000" dirty="0">
                <a:solidFill>
                  <a:srgbClr val="FFFF99"/>
                </a:solidFill>
              </a:rPr>
              <a:t>B</a:t>
            </a:r>
            <a:r>
              <a:rPr lang="cs-CZ" altLang="cs-CZ" sz="2400" baseline="-25000" dirty="0"/>
              <a:t> </a:t>
            </a:r>
            <a:r>
              <a:rPr lang="cs-CZ" altLang="cs-CZ" sz="2400" dirty="0"/>
              <a:t>určuje přítomnost antigenu B na červ. krvinkách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solidFill>
                  <a:srgbClr val="FFFF99"/>
                </a:solidFill>
              </a:rPr>
              <a:t>Alela i</a:t>
            </a:r>
            <a:r>
              <a:rPr lang="cs-CZ" altLang="cs-CZ" sz="2400" dirty="0"/>
              <a:t> nenese žádnou informaci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xmlns="" id="{1633753A-9A61-4877-907D-F706BBB30E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197947"/>
              </p:ext>
            </p:extLst>
          </p:nvPr>
        </p:nvGraphicFramePr>
        <p:xfrm>
          <a:off x="238539" y="5967527"/>
          <a:ext cx="1154368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3685">
                  <a:extLst>
                    <a:ext uri="{9D8B030D-6E8A-4147-A177-3AD203B41FA5}">
                      <a16:colId xmlns:a16="http://schemas.microsoft.com/office/drawing/2014/main" xmlns="" val="3423737952"/>
                    </a:ext>
                  </a:extLst>
                </a:gridCol>
              </a:tblGrid>
              <a:tr h="34050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400" dirty="0"/>
                        <a:t>Alely I</a:t>
                      </a:r>
                      <a:r>
                        <a:rPr lang="cs-CZ" altLang="cs-CZ" sz="2400" baseline="-25000" dirty="0"/>
                        <a:t>A</a:t>
                      </a:r>
                      <a:r>
                        <a:rPr lang="cs-CZ" altLang="cs-CZ" sz="2400" dirty="0"/>
                        <a:t> , I</a:t>
                      </a:r>
                      <a:r>
                        <a:rPr lang="cs-CZ" altLang="cs-CZ" sz="2400" baseline="-25000" dirty="0"/>
                        <a:t>B</a:t>
                      </a:r>
                      <a:r>
                        <a:rPr lang="cs-CZ" altLang="cs-CZ" sz="2400" dirty="0"/>
                        <a:t> jsou vzájemně </a:t>
                      </a:r>
                      <a:r>
                        <a:rPr lang="cs-CZ" altLang="cs-CZ" sz="2400" u="sng" dirty="0" err="1"/>
                        <a:t>kodominantní</a:t>
                      </a:r>
                      <a:r>
                        <a:rPr lang="cs-CZ" altLang="cs-CZ" sz="2400" dirty="0"/>
                        <a:t> a vůči alele i jsou </a:t>
                      </a:r>
                      <a:r>
                        <a:rPr lang="cs-CZ" altLang="cs-CZ" sz="2400" u="sng" dirty="0"/>
                        <a:t>úplně dominantní</a:t>
                      </a:r>
                      <a:r>
                        <a:rPr lang="cs-CZ" altLang="cs-CZ" sz="2400" dirty="0"/>
                        <a:t> 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61682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0808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xmlns="" id="{3659E65A-731E-43E7-9069-69661F9D7B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Krevní skupiny systému AB0</a:t>
            </a:r>
          </a:p>
        </p:txBody>
      </p:sp>
      <p:grpSp>
        <p:nvGrpSpPr>
          <p:cNvPr id="12291" name="Group 106">
            <a:extLst>
              <a:ext uri="{FF2B5EF4-FFF2-40B4-BE49-F238E27FC236}">
                <a16:creationId xmlns:a16="http://schemas.microsoft.com/office/drawing/2014/main" xmlns="" id="{E5A3214B-F4C4-4983-A0B9-354A3D00A08E}"/>
              </a:ext>
            </a:extLst>
          </p:cNvPr>
          <p:cNvGrpSpPr>
            <a:grpSpLocks/>
          </p:cNvGrpSpPr>
          <p:nvPr/>
        </p:nvGrpSpPr>
        <p:grpSpPr bwMode="auto">
          <a:xfrm>
            <a:off x="2324408" y="2491409"/>
            <a:ext cx="7543181" cy="3816350"/>
            <a:chOff x="342" y="1165"/>
            <a:chExt cx="3354" cy="2081"/>
          </a:xfrm>
        </p:grpSpPr>
        <p:grpSp>
          <p:nvGrpSpPr>
            <p:cNvPr id="12292" name="Group 5">
              <a:extLst>
                <a:ext uri="{FF2B5EF4-FFF2-40B4-BE49-F238E27FC236}">
                  <a16:creationId xmlns:a16="http://schemas.microsoft.com/office/drawing/2014/main" xmlns="" id="{CD387959-A621-496B-B34E-C0B8490012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" y="1165"/>
              <a:ext cx="1218" cy="416"/>
              <a:chOff x="0" y="0"/>
              <a:chExt cx="1421" cy="288"/>
            </a:xfrm>
          </p:grpSpPr>
          <p:sp>
            <p:nvSpPr>
              <p:cNvPr id="12338" name="Rectangle 6">
                <a:extLst>
                  <a:ext uri="{FF2B5EF4-FFF2-40B4-BE49-F238E27FC236}">
                    <a16:creationId xmlns:a16="http://schemas.microsoft.com/office/drawing/2014/main" xmlns="" id="{B448ECF6-F8F7-4579-9434-8030417B79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1421" cy="288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 sz="2800"/>
              </a:p>
            </p:txBody>
          </p:sp>
          <p:grpSp>
            <p:nvGrpSpPr>
              <p:cNvPr id="12339" name="Group 7">
                <a:extLst>
                  <a:ext uri="{FF2B5EF4-FFF2-40B4-BE49-F238E27FC236}">
                    <a16:creationId xmlns:a16="http://schemas.microsoft.com/office/drawing/2014/main" xmlns="" id="{F2CB7B1C-C56D-49C8-8559-DAB61DF3E11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1421" cy="288"/>
                <a:chOff x="0" y="0"/>
                <a:chExt cx="1421" cy="288"/>
              </a:xfrm>
            </p:grpSpPr>
            <p:sp>
              <p:nvSpPr>
                <p:cNvPr id="12340" name="Rectangle 8">
                  <a:extLst>
                    <a:ext uri="{FF2B5EF4-FFF2-40B4-BE49-F238E27FC236}">
                      <a16:creationId xmlns:a16="http://schemas.microsoft.com/office/drawing/2014/main" xmlns="" id="{0BC81DC3-DBD5-436F-A2AC-87E5E4689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421" cy="288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 sz="28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Krevní skupina</a:t>
                  </a:r>
                  <a:endParaRPr lang="cs-CZ" altLang="cs-CZ" sz="2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341" name="Rectangle 9">
                  <a:extLst>
                    <a:ext uri="{FF2B5EF4-FFF2-40B4-BE49-F238E27FC236}">
                      <a16:creationId xmlns:a16="http://schemas.microsoft.com/office/drawing/2014/main" xmlns="" id="{98E89621-0158-4A43-BDE3-729C8BB3B0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421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 sz="2800"/>
                </a:p>
              </p:txBody>
            </p:sp>
          </p:grpSp>
        </p:grpSp>
        <p:grpSp>
          <p:nvGrpSpPr>
            <p:cNvPr id="12293" name="Group 10">
              <a:extLst>
                <a:ext uri="{FF2B5EF4-FFF2-40B4-BE49-F238E27FC236}">
                  <a16:creationId xmlns:a16="http://schemas.microsoft.com/office/drawing/2014/main" xmlns="" id="{5F5FD817-0AD3-49A0-9743-7783CAF648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60" y="1165"/>
              <a:ext cx="2136" cy="416"/>
              <a:chOff x="1421" y="0"/>
              <a:chExt cx="1428" cy="288"/>
            </a:xfrm>
          </p:grpSpPr>
          <p:sp>
            <p:nvSpPr>
              <p:cNvPr id="12334" name="Rectangle 11">
                <a:extLst>
                  <a:ext uri="{FF2B5EF4-FFF2-40B4-BE49-F238E27FC236}">
                    <a16:creationId xmlns:a16="http://schemas.microsoft.com/office/drawing/2014/main" xmlns="" id="{BA18E00F-F8CB-407D-A7D2-E7CFCB93DE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1" y="0"/>
                <a:ext cx="1428" cy="288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 sz="2800"/>
              </a:p>
            </p:txBody>
          </p:sp>
          <p:grpSp>
            <p:nvGrpSpPr>
              <p:cNvPr id="12335" name="Group 12">
                <a:extLst>
                  <a:ext uri="{FF2B5EF4-FFF2-40B4-BE49-F238E27FC236}">
                    <a16:creationId xmlns:a16="http://schemas.microsoft.com/office/drawing/2014/main" xmlns="" id="{14C27537-A9E2-4F40-B8D2-25B1E8008E7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21" y="0"/>
                <a:ext cx="1428" cy="288"/>
                <a:chOff x="1421" y="0"/>
                <a:chExt cx="1428" cy="288"/>
              </a:xfrm>
            </p:grpSpPr>
            <p:sp>
              <p:nvSpPr>
                <p:cNvPr id="12336" name="Rectangle 13">
                  <a:extLst>
                    <a:ext uri="{FF2B5EF4-FFF2-40B4-BE49-F238E27FC236}">
                      <a16:creationId xmlns:a16="http://schemas.microsoft.com/office/drawing/2014/main" xmlns="" id="{933CA7A6-D170-4F5C-AAB9-9DFBB2F171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1" y="0"/>
                  <a:ext cx="1428" cy="288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 sz="28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Možné genotypy</a:t>
                  </a:r>
                </a:p>
              </p:txBody>
            </p:sp>
            <p:sp>
              <p:nvSpPr>
                <p:cNvPr id="12337" name="Rectangle 14">
                  <a:extLst>
                    <a:ext uri="{FF2B5EF4-FFF2-40B4-BE49-F238E27FC236}">
                      <a16:creationId xmlns:a16="http://schemas.microsoft.com/office/drawing/2014/main" xmlns="" id="{22329A02-069D-4048-8A71-C063AD1C49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1" y="0"/>
                  <a:ext cx="1428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 sz="2800"/>
                </a:p>
              </p:txBody>
            </p:sp>
          </p:grpSp>
        </p:grpSp>
        <p:grpSp>
          <p:nvGrpSpPr>
            <p:cNvPr id="12294" name="Group 25">
              <a:extLst>
                <a:ext uri="{FF2B5EF4-FFF2-40B4-BE49-F238E27FC236}">
                  <a16:creationId xmlns:a16="http://schemas.microsoft.com/office/drawing/2014/main" xmlns="" id="{BBE7DBBB-E6B0-43F7-BFEE-83122C26C7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" y="1581"/>
              <a:ext cx="1218" cy="416"/>
              <a:chOff x="0" y="288"/>
              <a:chExt cx="1421" cy="288"/>
            </a:xfrm>
          </p:grpSpPr>
          <p:sp>
            <p:nvSpPr>
              <p:cNvPr id="12330" name="Rectangle 26">
                <a:extLst>
                  <a:ext uri="{FF2B5EF4-FFF2-40B4-BE49-F238E27FC236}">
                    <a16:creationId xmlns:a16="http://schemas.microsoft.com/office/drawing/2014/main" xmlns="" id="{B7638372-920A-4FC6-A1AC-A841DFA295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288"/>
                <a:ext cx="1421" cy="288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 sz="2800"/>
              </a:p>
            </p:txBody>
          </p:sp>
          <p:grpSp>
            <p:nvGrpSpPr>
              <p:cNvPr id="12331" name="Group 27">
                <a:extLst>
                  <a:ext uri="{FF2B5EF4-FFF2-40B4-BE49-F238E27FC236}">
                    <a16:creationId xmlns:a16="http://schemas.microsoft.com/office/drawing/2014/main" xmlns="" id="{68CAD329-1554-46FF-8346-6CD1B691D98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88"/>
                <a:ext cx="1421" cy="288"/>
                <a:chOff x="0" y="288"/>
                <a:chExt cx="1421" cy="288"/>
              </a:xfrm>
            </p:grpSpPr>
            <p:sp>
              <p:nvSpPr>
                <p:cNvPr id="12332" name="Rectangle 28">
                  <a:extLst>
                    <a:ext uri="{FF2B5EF4-FFF2-40B4-BE49-F238E27FC236}">
                      <a16:creationId xmlns:a16="http://schemas.microsoft.com/office/drawing/2014/main" xmlns="" id="{5131A36B-6444-4D82-B8B6-0923C43638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88"/>
                  <a:ext cx="1421" cy="288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 sz="28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A</a:t>
                  </a:r>
                </a:p>
              </p:txBody>
            </p:sp>
            <p:sp>
              <p:nvSpPr>
                <p:cNvPr id="12333" name="Rectangle 29">
                  <a:extLst>
                    <a:ext uri="{FF2B5EF4-FFF2-40B4-BE49-F238E27FC236}">
                      <a16:creationId xmlns:a16="http://schemas.microsoft.com/office/drawing/2014/main" xmlns="" id="{0E921710-CF78-48CF-9BA5-A5E984D472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88"/>
                  <a:ext cx="1421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 sz="2800"/>
                </a:p>
              </p:txBody>
            </p:sp>
          </p:grpSp>
        </p:grpSp>
        <p:grpSp>
          <p:nvGrpSpPr>
            <p:cNvPr id="12295" name="Group 30">
              <a:extLst>
                <a:ext uri="{FF2B5EF4-FFF2-40B4-BE49-F238E27FC236}">
                  <a16:creationId xmlns:a16="http://schemas.microsoft.com/office/drawing/2014/main" xmlns="" id="{F183404E-29A6-41B9-B606-968262BE82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60" y="1581"/>
              <a:ext cx="2136" cy="416"/>
              <a:chOff x="1421" y="288"/>
              <a:chExt cx="1428" cy="288"/>
            </a:xfrm>
          </p:grpSpPr>
          <p:sp>
            <p:nvSpPr>
              <p:cNvPr id="12326" name="Rectangle 31">
                <a:extLst>
                  <a:ext uri="{FF2B5EF4-FFF2-40B4-BE49-F238E27FC236}">
                    <a16:creationId xmlns:a16="http://schemas.microsoft.com/office/drawing/2014/main" xmlns="" id="{A42BB0FA-DB9C-4587-A419-79BB14C07F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1" y="288"/>
                <a:ext cx="1428" cy="288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 sz="2800"/>
              </a:p>
            </p:txBody>
          </p:sp>
          <p:grpSp>
            <p:nvGrpSpPr>
              <p:cNvPr id="12327" name="Group 32">
                <a:extLst>
                  <a:ext uri="{FF2B5EF4-FFF2-40B4-BE49-F238E27FC236}">
                    <a16:creationId xmlns:a16="http://schemas.microsoft.com/office/drawing/2014/main" xmlns="" id="{E32C12D2-D299-49E8-8272-F67A224562E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21" y="288"/>
                <a:ext cx="1428" cy="288"/>
                <a:chOff x="1421" y="288"/>
                <a:chExt cx="1428" cy="288"/>
              </a:xfrm>
            </p:grpSpPr>
            <p:sp>
              <p:nvSpPr>
                <p:cNvPr id="72737" name="Rectangle 33">
                  <a:extLst>
                    <a:ext uri="{FF2B5EF4-FFF2-40B4-BE49-F238E27FC236}">
                      <a16:creationId xmlns:a16="http://schemas.microsoft.com/office/drawing/2014/main" xmlns="" id="{E894C091-5B25-4878-8254-B8CAF3C35B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1" y="288"/>
                  <a:ext cx="1428" cy="288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r>
                    <a:rPr lang="cs-CZ" altLang="cs-CZ" sz="280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Arial" charset="0"/>
                    </a:rPr>
                    <a:t>I</a:t>
                  </a:r>
                  <a:r>
                    <a:rPr lang="cs-CZ" altLang="cs-CZ" sz="2800" baseline="-2500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Arial" charset="0"/>
                    </a:rPr>
                    <a:t>A</a:t>
                  </a:r>
                  <a:r>
                    <a:rPr lang="cs-CZ" altLang="cs-CZ" sz="280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Arial" charset="0"/>
                    </a:rPr>
                    <a:t> I</a:t>
                  </a:r>
                  <a:r>
                    <a:rPr lang="cs-CZ" altLang="cs-CZ" sz="2800" baseline="-2500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Arial" charset="0"/>
                    </a:rPr>
                    <a:t>A,        </a:t>
                  </a:r>
                  <a:r>
                    <a:rPr lang="cs-CZ" altLang="cs-CZ" sz="280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Arial" charset="0"/>
                    </a:rPr>
                    <a:t>I</a:t>
                  </a:r>
                  <a:r>
                    <a:rPr lang="cs-CZ" altLang="cs-CZ" sz="2800" baseline="-2500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Arial" charset="0"/>
                    </a:rPr>
                    <a:t>A</a:t>
                  </a:r>
                  <a:r>
                    <a:rPr lang="cs-CZ" altLang="cs-CZ" sz="280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Arial" charset="0"/>
                    </a:rPr>
                    <a:t>i</a:t>
                  </a:r>
                  <a:endParaRPr lang="cs-CZ" altLang="cs-CZ" sz="2800" baseline="-250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Arial" charset="0"/>
                  </a:endParaRPr>
                </a:p>
              </p:txBody>
            </p:sp>
            <p:sp>
              <p:nvSpPr>
                <p:cNvPr id="12329" name="Rectangle 34">
                  <a:extLst>
                    <a:ext uri="{FF2B5EF4-FFF2-40B4-BE49-F238E27FC236}">
                      <a16:creationId xmlns:a16="http://schemas.microsoft.com/office/drawing/2014/main" xmlns="" id="{D3A248D7-5526-4644-AFE6-B0C49B8E3E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1" y="288"/>
                  <a:ext cx="1428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 sz="2800"/>
                </a:p>
              </p:txBody>
            </p:sp>
          </p:grpSp>
        </p:grpSp>
        <p:grpSp>
          <p:nvGrpSpPr>
            <p:cNvPr id="12296" name="Group 45">
              <a:extLst>
                <a:ext uri="{FF2B5EF4-FFF2-40B4-BE49-F238E27FC236}">
                  <a16:creationId xmlns:a16="http://schemas.microsoft.com/office/drawing/2014/main" xmlns="" id="{6F417092-6266-4950-8DBF-1F47BF6E8B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" y="1997"/>
              <a:ext cx="1218" cy="417"/>
              <a:chOff x="0" y="576"/>
              <a:chExt cx="1421" cy="288"/>
            </a:xfrm>
          </p:grpSpPr>
          <p:sp>
            <p:nvSpPr>
              <p:cNvPr id="12322" name="Rectangle 46">
                <a:extLst>
                  <a:ext uri="{FF2B5EF4-FFF2-40B4-BE49-F238E27FC236}">
                    <a16:creationId xmlns:a16="http://schemas.microsoft.com/office/drawing/2014/main" xmlns="" id="{05C845F5-465B-4161-A89A-99E1521A4C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576"/>
                <a:ext cx="1421" cy="288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 sz="2800"/>
              </a:p>
            </p:txBody>
          </p:sp>
          <p:grpSp>
            <p:nvGrpSpPr>
              <p:cNvPr id="12323" name="Group 47">
                <a:extLst>
                  <a:ext uri="{FF2B5EF4-FFF2-40B4-BE49-F238E27FC236}">
                    <a16:creationId xmlns:a16="http://schemas.microsoft.com/office/drawing/2014/main" xmlns="" id="{A6380865-C052-4830-A389-F2BD7441107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576"/>
                <a:ext cx="1421" cy="288"/>
                <a:chOff x="0" y="576"/>
                <a:chExt cx="1421" cy="288"/>
              </a:xfrm>
            </p:grpSpPr>
            <p:sp>
              <p:nvSpPr>
                <p:cNvPr id="12324" name="Rectangle 48">
                  <a:extLst>
                    <a:ext uri="{FF2B5EF4-FFF2-40B4-BE49-F238E27FC236}">
                      <a16:creationId xmlns:a16="http://schemas.microsoft.com/office/drawing/2014/main" xmlns="" id="{0C44C09A-9218-464E-AB41-8C5296064B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576"/>
                  <a:ext cx="1421" cy="288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 sz="28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B</a:t>
                  </a:r>
                </a:p>
              </p:txBody>
            </p:sp>
            <p:sp>
              <p:nvSpPr>
                <p:cNvPr id="12325" name="Rectangle 49">
                  <a:extLst>
                    <a:ext uri="{FF2B5EF4-FFF2-40B4-BE49-F238E27FC236}">
                      <a16:creationId xmlns:a16="http://schemas.microsoft.com/office/drawing/2014/main" xmlns="" id="{1697725B-1A00-4DBA-94B4-7A08B9FA0DE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576"/>
                  <a:ext cx="1421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 sz="2800"/>
                </a:p>
              </p:txBody>
            </p:sp>
          </p:grpSp>
        </p:grpSp>
        <p:grpSp>
          <p:nvGrpSpPr>
            <p:cNvPr id="12297" name="Group 50">
              <a:extLst>
                <a:ext uri="{FF2B5EF4-FFF2-40B4-BE49-F238E27FC236}">
                  <a16:creationId xmlns:a16="http://schemas.microsoft.com/office/drawing/2014/main" xmlns="" id="{19FE411A-8101-4884-885E-99FA3A44B8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60" y="1997"/>
              <a:ext cx="2136" cy="417"/>
              <a:chOff x="1421" y="576"/>
              <a:chExt cx="1428" cy="288"/>
            </a:xfrm>
          </p:grpSpPr>
          <p:sp>
            <p:nvSpPr>
              <p:cNvPr id="12318" name="Rectangle 51">
                <a:extLst>
                  <a:ext uri="{FF2B5EF4-FFF2-40B4-BE49-F238E27FC236}">
                    <a16:creationId xmlns:a16="http://schemas.microsoft.com/office/drawing/2014/main" xmlns="" id="{7D530D58-6AA1-468E-A450-87E352B07F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1" y="576"/>
                <a:ext cx="1428" cy="288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 sz="2800"/>
              </a:p>
            </p:txBody>
          </p:sp>
          <p:grpSp>
            <p:nvGrpSpPr>
              <p:cNvPr id="12319" name="Group 52">
                <a:extLst>
                  <a:ext uri="{FF2B5EF4-FFF2-40B4-BE49-F238E27FC236}">
                    <a16:creationId xmlns:a16="http://schemas.microsoft.com/office/drawing/2014/main" xmlns="" id="{7D590BDC-8A61-417E-BE35-91260A53A36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21" y="576"/>
                <a:ext cx="1428" cy="288"/>
                <a:chOff x="1421" y="576"/>
                <a:chExt cx="1428" cy="288"/>
              </a:xfrm>
            </p:grpSpPr>
            <p:sp>
              <p:nvSpPr>
                <p:cNvPr id="12320" name="Rectangle 53">
                  <a:extLst>
                    <a:ext uri="{FF2B5EF4-FFF2-40B4-BE49-F238E27FC236}">
                      <a16:creationId xmlns:a16="http://schemas.microsoft.com/office/drawing/2014/main" xmlns="" id="{0D43C813-701C-43E2-A99A-001971D3DB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1" y="576"/>
                  <a:ext cx="1428" cy="288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 sz="28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I</a:t>
                  </a:r>
                  <a:r>
                    <a:rPr lang="cs-CZ" altLang="cs-CZ" sz="2800" baseline="-25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B</a:t>
                  </a:r>
                  <a:r>
                    <a:rPr lang="cs-CZ" altLang="cs-CZ" sz="28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I</a:t>
                  </a:r>
                  <a:r>
                    <a:rPr lang="cs-CZ" altLang="cs-CZ" sz="2800" baseline="-25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B      </a:t>
                  </a:r>
                  <a:r>
                    <a:rPr lang="cs-CZ" altLang="cs-CZ" sz="28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I</a:t>
                  </a:r>
                  <a:r>
                    <a:rPr lang="cs-CZ" altLang="cs-CZ" sz="2800" baseline="-250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B</a:t>
                  </a:r>
                  <a:r>
                    <a:rPr lang="cs-CZ" altLang="cs-CZ" sz="28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i</a:t>
                  </a:r>
                  <a:endParaRPr lang="cs-CZ" altLang="cs-CZ" sz="2800" baseline="-25000">
                    <a:solidFill>
                      <a:srgbClr val="000000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321" name="Rectangle 54">
                  <a:extLst>
                    <a:ext uri="{FF2B5EF4-FFF2-40B4-BE49-F238E27FC236}">
                      <a16:creationId xmlns:a16="http://schemas.microsoft.com/office/drawing/2014/main" xmlns="" id="{9B4ED737-35CA-4C80-8B8C-2BA7DBA299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1" y="576"/>
                  <a:ext cx="1428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 sz="2800"/>
                </a:p>
              </p:txBody>
            </p:sp>
          </p:grpSp>
        </p:grpSp>
        <p:grpSp>
          <p:nvGrpSpPr>
            <p:cNvPr id="12298" name="Group 65">
              <a:extLst>
                <a:ext uri="{FF2B5EF4-FFF2-40B4-BE49-F238E27FC236}">
                  <a16:creationId xmlns:a16="http://schemas.microsoft.com/office/drawing/2014/main" xmlns="" id="{F3B2B804-F7BA-4C33-B837-9778E5D980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" y="2414"/>
              <a:ext cx="1218" cy="416"/>
              <a:chOff x="0" y="864"/>
              <a:chExt cx="1421" cy="288"/>
            </a:xfrm>
          </p:grpSpPr>
          <p:sp>
            <p:nvSpPr>
              <p:cNvPr id="12314" name="Rectangle 66">
                <a:extLst>
                  <a:ext uri="{FF2B5EF4-FFF2-40B4-BE49-F238E27FC236}">
                    <a16:creationId xmlns:a16="http://schemas.microsoft.com/office/drawing/2014/main" xmlns="" id="{B57AE3CE-AB90-430D-9FB8-5B51E82C1C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864"/>
                <a:ext cx="1421" cy="288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 sz="2800"/>
              </a:p>
            </p:txBody>
          </p:sp>
          <p:grpSp>
            <p:nvGrpSpPr>
              <p:cNvPr id="12315" name="Group 67">
                <a:extLst>
                  <a:ext uri="{FF2B5EF4-FFF2-40B4-BE49-F238E27FC236}">
                    <a16:creationId xmlns:a16="http://schemas.microsoft.com/office/drawing/2014/main" xmlns="" id="{C6726E7B-4F0D-4D3B-8AD3-20F11E6020A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864"/>
                <a:ext cx="1421" cy="288"/>
                <a:chOff x="0" y="864"/>
                <a:chExt cx="1421" cy="288"/>
              </a:xfrm>
            </p:grpSpPr>
            <p:sp>
              <p:nvSpPr>
                <p:cNvPr id="12316" name="Rectangle 68">
                  <a:extLst>
                    <a:ext uri="{FF2B5EF4-FFF2-40B4-BE49-F238E27FC236}">
                      <a16:creationId xmlns:a16="http://schemas.microsoft.com/office/drawing/2014/main" xmlns="" id="{31223ACC-715B-4FED-9B5F-D7649D486B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864"/>
                  <a:ext cx="1421" cy="288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 sz="28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0</a:t>
                  </a:r>
                </a:p>
              </p:txBody>
            </p:sp>
            <p:sp>
              <p:nvSpPr>
                <p:cNvPr id="12317" name="Rectangle 69">
                  <a:extLst>
                    <a:ext uri="{FF2B5EF4-FFF2-40B4-BE49-F238E27FC236}">
                      <a16:creationId xmlns:a16="http://schemas.microsoft.com/office/drawing/2014/main" xmlns="" id="{644DD941-15CE-444D-A15D-F2B67E16F5F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864"/>
                  <a:ext cx="1421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 sz="2800"/>
                </a:p>
              </p:txBody>
            </p:sp>
          </p:grpSp>
        </p:grpSp>
        <p:grpSp>
          <p:nvGrpSpPr>
            <p:cNvPr id="12299" name="Group 70">
              <a:extLst>
                <a:ext uri="{FF2B5EF4-FFF2-40B4-BE49-F238E27FC236}">
                  <a16:creationId xmlns:a16="http://schemas.microsoft.com/office/drawing/2014/main" xmlns="" id="{5FC8DE8F-A190-4FCB-B8BB-5F206B58EE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60" y="2414"/>
              <a:ext cx="2136" cy="416"/>
              <a:chOff x="1421" y="864"/>
              <a:chExt cx="1428" cy="288"/>
            </a:xfrm>
          </p:grpSpPr>
          <p:sp>
            <p:nvSpPr>
              <p:cNvPr id="12310" name="Rectangle 71">
                <a:extLst>
                  <a:ext uri="{FF2B5EF4-FFF2-40B4-BE49-F238E27FC236}">
                    <a16:creationId xmlns:a16="http://schemas.microsoft.com/office/drawing/2014/main" xmlns="" id="{93833D6C-274F-4069-8C00-E5A0E8C332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1" y="864"/>
                <a:ext cx="1428" cy="288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 sz="2800"/>
              </a:p>
            </p:txBody>
          </p:sp>
          <p:grpSp>
            <p:nvGrpSpPr>
              <p:cNvPr id="12311" name="Group 72">
                <a:extLst>
                  <a:ext uri="{FF2B5EF4-FFF2-40B4-BE49-F238E27FC236}">
                    <a16:creationId xmlns:a16="http://schemas.microsoft.com/office/drawing/2014/main" xmlns="" id="{05655D97-655D-474E-AAAC-C3C8CB93E1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21" y="864"/>
                <a:ext cx="1428" cy="288"/>
                <a:chOff x="1421" y="864"/>
                <a:chExt cx="1428" cy="288"/>
              </a:xfrm>
            </p:grpSpPr>
            <p:sp>
              <p:nvSpPr>
                <p:cNvPr id="12312" name="Rectangle 73">
                  <a:extLst>
                    <a:ext uri="{FF2B5EF4-FFF2-40B4-BE49-F238E27FC236}">
                      <a16:creationId xmlns:a16="http://schemas.microsoft.com/office/drawing/2014/main" xmlns="" id="{40EA0AF4-DAC1-45B6-A73A-2D78184414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1" y="864"/>
                  <a:ext cx="1428" cy="288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 sz="28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ii</a:t>
                  </a:r>
                </a:p>
              </p:txBody>
            </p:sp>
            <p:sp>
              <p:nvSpPr>
                <p:cNvPr id="12313" name="Rectangle 74">
                  <a:extLst>
                    <a:ext uri="{FF2B5EF4-FFF2-40B4-BE49-F238E27FC236}">
                      <a16:creationId xmlns:a16="http://schemas.microsoft.com/office/drawing/2014/main" xmlns="" id="{2286BBA2-BBA5-4D62-9A8F-84D7D70628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1" y="864"/>
                  <a:ext cx="1428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 sz="2800"/>
                </a:p>
              </p:txBody>
            </p:sp>
          </p:grpSp>
        </p:grpSp>
        <p:grpSp>
          <p:nvGrpSpPr>
            <p:cNvPr id="12300" name="Group 85">
              <a:extLst>
                <a:ext uri="{FF2B5EF4-FFF2-40B4-BE49-F238E27FC236}">
                  <a16:creationId xmlns:a16="http://schemas.microsoft.com/office/drawing/2014/main" xmlns="" id="{398942A7-2C79-417F-B510-FA95F3694C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" y="2830"/>
              <a:ext cx="1218" cy="416"/>
              <a:chOff x="0" y="1152"/>
              <a:chExt cx="1421" cy="288"/>
            </a:xfrm>
          </p:grpSpPr>
          <p:sp>
            <p:nvSpPr>
              <p:cNvPr id="12306" name="Rectangle 86">
                <a:extLst>
                  <a:ext uri="{FF2B5EF4-FFF2-40B4-BE49-F238E27FC236}">
                    <a16:creationId xmlns:a16="http://schemas.microsoft.com/office/drawing/2014/main" xmlns="" id="{F2DEBD61-3BB4-4193-9F19-B6D40AA8A8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152"/>
                <a:ext cx="1421" cy="288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 sz="2800"/>
              </a:p>
            </p:txBody>
          </p:sp>
          <p:grpSp>
            <p:nvGrpSpPr>
              <p:cNvPr id="12307" name="Group 87">
                <a:extLst>
                  <a:ext uri="{FF2B5EF4-FFF2-40B4-BE49-F238E27FC236}">
                    <a16:creationId xmlns:a16="http://schemas.microsoft.com/office/drawing/2014/main" xmlns="" id="{DFF0071E-ECB2-4331-B305-6C46FE1397C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152"/>
                <a:ext cx="1421" cy="288"/>
                <a:chOff x="0" y="1152"/>
                <a:chExt cx="1421" cy="288"/>
              </a:xfrm>
            </p:grpSpPr>
            <p:sp>
              <p:nvSpPr>
                <p:cNvPr id="12308" name="Rectangle 88">
                  <a:extLst>
                    <a:ext uri="{FF2B5EF4-FFF2-40B4-BE49-F238E27FC236}">
                      <a16:creationId xmlns:a16="http://schemas.microsoft.com/office/drawing/2014/main" xmlns="" id="{D9B74255-1D99-4ECA-927D-D2FE89D83A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152"/>
                  <a:ext cx="1421" cy="288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cs-CZ" altLang="cs-CZ" sz="2800">
                      <a:solidFill>
                        <a:srgbClr val="000000"/>
                      </a:solidFill>
                      <a:cs typeface="Arial" panose="020B0604020202020204" pitchFamily="34" charset="0"/>
                    </a:rPr>
                    <a:t>AB</a:t>
                  </a:r>
                </a:p>
              </p:txBody>
            </p:sp>
            <p:sp>
              <p:nvSpPr>
                <p:cNvPr id="12309" name="Rectangle 89">
                  <a:extLst>
                    <a:ext uri="{FF2B5EF4-FFF2-40B4-BE49-F238E27FC236}">
                      <a16:creationId xmlns:a16="http://schemas.microsoft.com/office/drawing/2014/main" xmlns="" id="{AAB0750F-5078-44E3-BF81-7C103D3C8E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152"/>
                  <a:ext cx="1421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 sz="2800"/>
                </a:p>
              </p:txBody>
            </p:sp>
          </p:grpSp>
        </p:grpSp>
        <p:grpSp>
          <p:nvGrpSpPr>
            <p:cNvPr id="12301" name="Group 90">
              <a:extLst>
                <a:ext uri="{FF2B5EF4-FFF2-40B4-BE49-F238E27FC236}">
                  <a16:creationId xmlns:a16="http://schemas.microsoft.com/office/drawing/2014/main" xmlns="" id="{AAD224E2-EC35-4DBE-A6E9-F42023147D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60" y="2830"/>
              <a:ext cx="2136" cy="416"/>
              <a:chOff x="1421" y="1152"/>
              <a:chExt cx="1428" cy="288"/>
            </a:xfrm>
          </p:grpSpPr>
          <p:sp>
            <p:nvSpPr>
              <p:cNvPr id="12302" name="Rectangle 91">
                <a:extLst>
                  <a:ext uri="{FF2B5EF4-FFF2-40B4-BE49-F238E27FC236}">
                    <a16:creationId xmlns:a16="http://schemas.microsoft.com/office/drawing/2014/main" xmlns="" id="{2EDB2EB7-C3D9-4B88-A323-991518D978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1" y="1152"/>
                <a:ext cx="1428" cy="288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 sz="2800"/>
              </a:p>
            </p:txBody>
          </p:sp>
          <p:grpSp>
            <p:nvGrpSpPr>
              <p:cNvPr id="12303" name="Group 92">
                <a:extLst>
                  <a:ext uri="{FF2B5EF4-FFF2-40B4-BE49-F238E27FC236}">
                    <a16:creationId xmlns:a16="http://schemas.microsoft.com/office/drawing/2014/main" xmlns="" id="{9B5F7249-50A6-4C87-BF11-E3A9890EEC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21" y="1152"/>
                <a:ext cx="1428" cy="288"/>
                <a:chOff x="1421" y="1152"/>
                <a:chExt cx="1428" cy="288"/>
              </a:xfrm>
            </p:grpSpPr>
            <p:sp>
              <p:nvSpPr>
                <p:cNvPr id="72797" name="Rectangle 93">
                  <a:extLst>
                    <a:ext uri="{FF2B5EF4-FFF2-40B4-BE49-F238E27FC236}">
                      <a16:creationId xmlns:a16="http://schemas.microsoft.com/office/drawing/2014/main" xmlns="" id="{66C80CF3-2B35-4C59-8DC8-C6DE5206C3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1" y="1152"/>
                  <a:ext cx="1428" cy="288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r>
                    <a:rPr lang="cs-CZ" altLang="cs-CZ" sz="280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Arial" charset="0"/>
                    </a:rPr>
                    <a:t>I</a:t>
                  </a:r>
                  <a:r>
                    <a:rPr lang="cs-CZ" altLang="cs-CZ" sz="2800" baseline="-2500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Arial" charset="0"/>
                    </a:rPr>
                    <a:t>A</a:t>
                  </a:r>
                  <a:r>
                    <a:rPr lang="cs-CZ" altLang="cs-CZ" sz="280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Arial" charset="0"/>
                    </a:rPr>
                    <a:t> I</a:t>
                  </a:r>
                  <a:r>
                    <a:rPr lang="cs-CZ" altLang="cs-CZ" sz="2800" baseline="-2500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Arial" charset="0"/>
                    </a:rPr>
                    <a:t>B</a:t>
                  </a:r>
                </a:p>
              </p:txBody>
            </p:sp>
            <p:sp>
              <p:nvSpPr>
                <p:cNvPr id="12305" name="Rectangle 94">
                  <a:extLst>
                    <a:ext uri="{FF2B5EF4-FFF2-40B4-BE49-F238E27FC236}">
                      <a16:creationId xmlns:a16="http://schemas.microsoft.com/office/drawing/2014/main" xmlns="" id="{CA6F3545-EDB4-48B8-B3D9-BA5437BBE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1" y="1152"/>
                  <a:ext cx="1428" cy="28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 sz="280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032655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668D28BD-899B-46C3-9F43-47D5BFE3A8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Krevní skupiny systému AB0</a:t>
            </a:r>
          </a:p>
        </p:txBody>
      </p:sp>
      <p:pic>
        <p:nvPicPr>
          <p:cNvPr id="2050" name="Picture 2" descr="Výsledek obrázku pro dědičnost krevní skupiny">
            <a:extLst>
              <a:ext uri="{FF2B5EF4-FFF2-40B4-BE49-F238E27FC236}">
                <a16:creationId xmlns:a16="http://schemas.microsoft.com/office/drawing/2014/main" xmlns="" id="{5439C371-0BD1-4394-8422-13FA6991EE9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212" y="2655997"/>
            <a:ext cx="7860086" cy="332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83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C21D633-A585-4EC6-A7BB-FB60E6C2D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Výsledek obrázku pro křížení krevní skupiny">
            <a:extLst>
              <a:ext uri="{FF2B5EF4-FFF2-40B4-BE49-F238E27FC236}">
                <a16:creationId xmlns:a16="http://schemas.microsoft.com/office/drawing/2014/main" xmlns="" id="{38432F20-9009-43C1-8886-4467477BB34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132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042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7485" y="273049"/>
            <a:ext cx="10968567" cy="1405849"/>
          </a:xfrm>
        </p:spPr>
        <p:txBody>
          <a:bodyPr/>
          <a:lstStyle/>
          <a:p>
            <a:r>
              <a:rPr lang="cs-CZ" dirty="0" smtClean="0"/>
              <a:t>Příklad: </a:t>
            </a:r>
            <a:br>
              <a:rPr lang="cs-CZ" dirty="0" smtClean="0"/>
            </a:br>
            <a:r>
              <a:rPr lang="cs-CZ" sz="3200" dirty="0" smtClean="0"/>
              <a:t>Kterého z mužů lze vyloučit jako otce dítěte? </a:t>
            </a: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7484" y="1598613"/>
            <a:ext cx="11204765" cy="4497387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/>
              <a:t>a) matka má krevní skupinu B, dítě 0, jeden muž A, druhý AB.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b) matka má krevní skupinu B, dítě AB, jeden muž A, druhý B.</a:t>
            </a:r>
          </a:p>
          <a:p>
            <a:endParaRPr lang="cs-CZ" dirty="0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/>
      </p:sp>
    </p:spTree>
    <p:extLst>
      <p:ext uri="{BB962C8B-B14F-4D97-AF65-F5344CB8AC3E}">
        <p14:creationId xmlns:p14="http://schemas.microsoft.com/office/powerpoint/2010/main" val="375330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a):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77505" y="1778495"/>
            <a:ext cx="9885630" cy="44973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/>
              <a:t>Dítě:  </a:t>
            </a:r>
          </a:p>
          <a:p>
            <a:pPr marL="0" indent="0">
              <a:buNone/>
            </a:pPr>
            <a:r>
              <a:rPr lang="cs-CZ" sz="2000" dirty="0" smtClean="0"/>
              <a:t>Fenotyp: 0 …. Genotyp: 0 (</a:t>
            </a:r>
            <a:r>
              <a:rPr lang="cs-CZ" sz="2000" dirty="0" err="1" smtClean="0"/>
              <a:t>ii</a:t>
            </a:r>
            <a:r>
              <a:rPr lang="cs-CZ" sz="2000" dirty="0" smtClean="0"/>
              <a:t>)</a:t>
            </a:r>
          </a:p>
          <a:p>
            <a:pPr marL="0" indent="0">
              <a:buNone/>
            </a:pPr>
            <a:r>
              <a:rPr lang="cs-CZ" sz="2000" dirty="0" smtClean="0"/>
              <a:t>Matka: </a:t>
            </a:r>
          </a:p>
          <a:p>
            <a:pPr marL="0" indent="0">
              <a:buNone/>
            </a:pPr>
            <a:r>
              <a:rPr lang="cs-CZ" sz="2000" dirty="0" smtClean="0"/>
              <a:t>Fenotyp: B…. Genotyp: B0 nebo BB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Otec 1: </a:t>
            </a:r>
          </a:p>
          <a:p>
            <a:pPr marL="0" indent="0">
              <a:buNone/>
            </a:pPr>
            <a:r>
              <a:rPr lang="cs-CZ" dirty="0" smtClean="0"/>
              <a:t>Fenotyp: A… Genotyp: A0 nebo AA</a:t>
            </a:r>
          </a:p>
          <a:p>
            <a:pPr marL="0" indent="0">
              <a:buNone/>
            </a:pPr>
            <a:r>
              <a:rPr lang="cs-CZ" dirty="0" smtClean="0"/>
              <a:t>Otec 2: </a:t>
            </a:r>
          </a:p>
          <a:p>
            <a:pPr marL="0" indent="0">
              <a:buNone/>
            </a:pPr>
            <a:r>
              <a:rPr lang="cs-CZ" dirty="0" smtClean="0"/>
              <a:t>Fenotyp: AB… Genotyp: AB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000" b="1" dirty="0" smtClean="0"/>
              <a:t>													</a:t>
            </a:r>
            <a:endParaRPr lang="cs-CZ" dirty="0"/>
          </a:p>
        </p:txBody>
      </p:sp>
      <p:pic>
        <p:nvPicPr>
          <p:cNvPr id="5" name="Picture 2" descr="Výsledek obrázku pro dědičnost krevní skupiny">
            <a:extLst>
              <a:ext uri="{FF2B5EF4-FFF2-40B4-BE49-F238E27FC236}">
                <a16:creationId xmlns:a16="http://schemas.microsoft.com/office/drawing/2014/main" xmlns="" id="{5439C371-0BD1-4394-8422-13FA6991EE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1829" y="2555412"/>
            <a:ext cx="5967857" cy="2522855"/>
          </a:xfrm>
          <a:prstGeom prst="rect">
            <a:avLst/>
          </a:prstGeom>
          <a:noFill/>
          <a:effectLst>
            <a:outerShdw blurRad="50800" dir="1440000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323792"/>
              </p:ext>
            </p:extLst>
          </p:nvPr>
        </p:nvGraphicFramePr>
        <p:xfrm>
          <a:off x="7039300" y="5702222"/>
          <a:ext cx="5889625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kument" r:id="rId4" imgW="5889940" imgH="646870" progId="Word.Document.12">
                  <p:embed/>
                </p:oleObj>
              </mc:Choice>
              <mc:Fallback>
                <p:oleObj name="Dokument" r:id="rId4" imgW="5889940" imgH="64687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39300" y="5702222"/>
                        <a:ext cx="5889625" cy="646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211950"/>
              </p:ext>
            </p:extLst>
          </p:nvPr>
        </p:nvGraphicFramePr>
        <p:xfrm>
          <a:off x="1169009" y="5553629"/>
          <a:ext cx="2683250" cy="103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3250"/>
              </a:tblGrid>
              <a:tr h="301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600" dirty="0">
                          <a:effectLst/>
                        </a:rPr>
                        <a:t>P:     A0 </a:t>
                      </a:r>
                      <a:r>
                        <a:rPr lang="cs-CZ" sz="2600" dirty="0" err="1">
                          <a:effectLst/>
                        </a:rPr>
                        <a:t>xx</a:t>
                      </a:r>
                      <a:r>
                        <a:rPr lang="cs-CZ" sz="2600" dirty="0">
                          <a:effectLst/>
                        </a:rPr>
                        <a:t> B0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600" dirty="0">
                          <a:effectLst/>
                        </a:rPr>
                        <a:t>F1:         00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332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Citáty</Template>
  <TotalTime>2888</TotalTime>
  <Words>305</Words>
  <Application>Microsoft Office PowerPoint</Application>
  <PresentationFormat>Vlastní</PresentationFormat>
  <Paragraphs>92</Paragraphs>
  <Slides>10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Citáty</vt:lpstr>
      <vt:lpstr>Microsoft Word Document</vt:lpstr>
      <vt:lpstr>Dědičnost krevních skupin</vt:lpstr>
      <vt:lpstr>Krevní skupiny systému AB0 </vt:lpstr>
      <vt:lpstr>Systém AB0 v ČR</vt:lpstr>
      <vt:lpstr>Krevní skupiny systému AB0 </vt:lpstr>
      <vt:lpstr>Krevní skupiny systému AB0</vt:lpstr>
      <vt:lpstr>Krevní skupiny systému AB0</vt:lpstr>
      <vt:lpstr>Prezentace aplikace PowerPoint</vt:lpstr>
      <vt:lpstr>Příklad:  Kterého z mužů lze vyloučit jako otce dítěte? </vt:lpstr>
      <vt:lpstr>Řešení a): </vt:lpstr>
      <vt:lpstr>Řešení b):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Dědičnost krevních skupin</dc:title>
  <dc:creator>Michael</dc:creator>
  <cp:lastModifiedBy>Michaela Klementová</cp:lastModifiedBy>
  <cp:revision>11</cp:revision>
  <dcterms:created xsi:type="dcterms:W3CDTF">2017-09-17T11:55:10Z</dcterms:created>
  <dcterms:modified xsi:type="dcterms:W3CDTF">2017-10-24T10:58:04Z</dcterms:modified>
</cp:coreProperties>
</file>