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jpeg" ContentType="image/jpeg"/>
  <Override PartName="/ppt/media/image22.png" ContentType="image/png"/>
  <Override PartName="/ppt/media/image20.jpeg" ContentType="image/jpeg"/>
  <Override PartName="/ppt/media/image21.jpeg" ContentType="image/jpeg"/>
  <Override PartName="/ppt/media/image23.png" ContentType="image/png"/>
  <Override PartName="/ppt/media/image2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8800" y="-17280"/>
            <a:ext cx="9196560" cy="1085400"/>
            <a:chOff x="-28800" y="-17280"/>
            <a:chExt cx="9196560" cy="108540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360" y="201240"/>
              <a:ext cx="9162000" cy="6480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040"/>
              <a:ext cx="9174600" cy="5292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" name="Group 3"/>
          <p:cNvGrpSpPr/>
          <p:nvPr/>
        </p:nvGrpSpPr>
        <p:grpSpPr>
          <a:xfrm>
            <a:off x="-28800" y="-17280"/>
            <a:ext cx="9196560" cy="1085400"/>
            <a:chOff x="-28800" y="-17280"/>
            <a:chExt cx="9196560" cy="1085400"/>
          </a:xfrm>
        </p:grpSpPr>
        <p:sp>
          <p:nvSpPr>
            <p:cNvPr id="46" name="CustomShape 4"/>
            <p:cNvSpPr/>
            <p:nvPr/>
          </p:nvSpPr>
          <p:spPr>
            <a:xfrm rot="21435600">
              <a:off x="-18360" y="201240"/>
              <a:ext cx="9162000" cy="6480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5"/>
            <p:cNvSpPr/>
            <p:nvPr/>
          </p:nvSpPr>
          <p:spPr>
            <a:xfrm rot="21435600">
              <a:off x="-14040" y="275040"/>
              <a:ext cx="9174600" cy="5292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" name="Group 3"/>
          <p:cNvGrpSpPr/>
          <p:nvPr/>
        </p:nvGrpSpPr>
        <p:grpSpPr>
          <a:xfrm>
            <a:off x="-28800" y="-17280"/>
            <a:ext cx="9196560" cy="1085400"/>
            <a:chOff x="-28800" y="-17280"/>
            <a:chExt cx="9196560" cy="1085400"/>
          </a:xfrm>
        </p:grpSpPr>
        <p:sp>
          <p:nvSpPr>
            <p:cNvPr id="89" name="CustomShape 4"/>
            <p:cNvSpPr/>
            <p:nvPr/>
          </p:nvSpPr>
          <p:spPr>
            <a:xfrm rot="21435600">
              <a:off x="-18360" y="201240"/>
              <a:ext cx="9162000" cy="6480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5"/>
            <p:cNvSpPr/>
            <p:nvPr/>
          </p:nvSpPr>
          <p:spPr>
            <a:xfrm rot="21435600">
              <a:off x="-14040" y="275040"/>
              <a:ext cx="9174600" cy="5292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2" name="Group 3"/>
          <p:cNvGrpSpPr/>
          <p:nvPr/>
        </p:nvGrpSpPr>
        <p:grpSpPr>
          <a:xfrm>
            <a:off x="-28800" y="-17280"/>
            <a:ext cx="9196560" cy="1085400"/>
            <a:chOff x="-28800" y="-17280"/>
            <a:chExt cx="9196560" cy="1085400"/>
          </a:xfrm>
        </p:grpSpPr>
        <p:sp>
          <p:nvSpPr>
            <p:cNvPr id="133" name="CustomShape 4"/>
            <p:cNvSpPr/>
            <p:nvPr/>
          </p:nvSpPr>
          <p:spPr>
            <a:xfrm rot="21435600">
              <a:off x="-18360" y="201240"/>
              <a:ext cx="9162000" cy="6480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5"/>
            <p:cNvSpPr/>
            <p:nvPr/>
          </p:nvSpPr>
          <p:spPr>
            <a:xfrm rot="21435600">
              <a:off x="-14040" y="275040"/>
              <a:ext cx="9174600" cy="5292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5" name="Group 3"/>
          <p:cNvGrpSpPr/>
          <p:nvPr/>
        </p:nvGrpSpPr>
        <p:grpSpPr>
          <a:xfrm>
            <a:off x="-28800" y="-17280"/>
            <a:ext cx="9196560" cy="1085400"/>
            <a:chOff x="-28800" y="-17280"/>
            <a:chExt cx="9196560" cy="1085400"/>
          </a:xfrm>
        </p:grpSpPr>
        <p:sp>
          <p:nvSpPr>
            <p:cNvPr id="176" name="CustomShape 4"/>
            <p:cNvSpPr/>
            <p:nvPr/>
          </p:nvSpPr>
          <p:spPr>
            <a:xfrm rot="21435600">
              <a:off x="-18360" y="201240"/>
              <a:ext cx="9162000" cy="6480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5"/>
            <p:cNvSpPr/>
            <p:nvPr/>
          </p:nvSpPr>
          <p:spPr>
            <a:xfrm rot="21435600">
              <a:off x="-14040" y="275040"/>
              <a:ext cx="9174600" cy="5292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80" name="PlaceHolder 8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9" name="Group 3"/>
          <p:cNvGrpSpPr/>
          <p:nvPr/>
        </p:nvGrpSpPr>
        <p:grpSpPr>
          <a:xfrm>
            <a:off x="-28800" y="-17280"/>
            <a:ext cx="9196560" cy="1085400"/>
            <a:chOff x="-28800" y="-17280"/>
            <a:chExt cx="9196560" cy="1085400"/>
          </a:xfrm>
        </p:grpSpPr>
        <p:sp>
          <p:nvSpPr>
            <p:cNvPr id="220" name="CustomShape 4"/>
            <p:cNvSpPr/>
            <p:nvPr/>
          </p:nvSpPr>
          <p:spPr>
            <a:xfrm rot="21435600">
              <a:off x="-18360" y="201240"/>
              <a:ext cx="9162000" cy="6480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5"/>
            <p:cNvSpPr/>
            <p:nvPr/>
          </p:nvSpPr>
          <p:spPr>
            <a:xfrm rot="21435600">
              <a:off x="-14040" y="275040"/>
              <a:ext cx="9174600" cy="5292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2" name="Group 3"/>
          <p:cNvGrpSpPr/>
          <p:nvPr/>
        </p:nvGrpSpPr>
        <p:grpSpPr>
          <a:xfrm>
            <a:off x="-28800" y="-17280"/>
            <a:ext cx="9196560" cy="1085400"/>
            <a:chOff x="-28800" y="-17280"/>
            <a:chExt cx="9196560" cy="1085400"/>
          </a:xfrm>
        </p:grpSpPr>
        <p:sp>
          <p:nvSpPr>
            <p:cNvPr id="263" name="CustomShape 4"/>
            <p:cNvSpPr/>
            <p:nvPr/>
          </p:nvSpPr>
          <p:spPr>
            <a:xfrm rot="21435600">
              <a:off x="-18360" y="201240"/>
              <a:ext cx="9162000" cy="6480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5"/>
            <p:cNvSpPr/>
            <p:nvPr/>
          </p:nvSpPr>
          <p:spPr>
            <a:xfrm rot="21435600">
              <a:off x="-14040" y="275040"/>
              <a:ext cx="9174600" cy="5292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628560" y="365040"/>
            <a:ext cx="7885080" cy="613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342720" indent="-341280" algn="ctr">
              <a:lnSpc>
                <a:spcPct val="90000"/>
              </a:lnSpc>
              <a:spcBef>
                <a:spcPts val="748"/>
              </a:spcBef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cs-CZ" sz="4400" spc="-1" strike="noStrike">
                <a:solidFill>
                  <a:srgbClr val="000000"/>
                </a:solidFill>
                <a:latin typeface="Corbel"/>
              </a:rPr>
              <a:t>Geneticky podmíněné choroby</a:t>
            </a:r>
            <a:endParaRPr b="0" lang="cs-CZ" sz="4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cs-CZ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Chromozomální abnormality</a:t>
            </a:r>
            <a:endParaRPr b="0" lang="cs-CZ" sz="5000" spc="-1" strike="noStrike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457200" y="193536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odhad více než 50% zygot nese CHA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většina se potratí ještě před rozpoznáním těhotenství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&gt; 50% potratů v 8.-15.týdnu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30 % všech potratů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většinou změny de novo (rodiče normální)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0,6% živě narozených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2,5% nedonošených dětí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cca 5% mrtvě narozených dětí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772560" y="720000"/>
            <a:ext cx="7327080" cy="524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Frekvence trisomií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Na 1000 živě narozených dětí 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Trisomie 21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1,2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Downův syndrom </a:t>
            </a:r>
            <a:endParaRPr b="0" lang="cs-CZ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Trisomie 18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0,2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Edwardsův syndrom</a:t>
            </a:r>
            <a:endParaRPr b="0" lang="cs-CZ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Trisomie 13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0,1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Patauův syndrom </a:t>
            </a:r>
            <a:endParaRPr b="0" lang="cs-CZ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delece na 5. chr.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0,05 Syndrom kočičího křiku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Výskyt a závislost na věku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Počet na 1000 narozených dětí (otec v podstatě neovlivňuje) </a:t>
            </a:r>
            <a:endParaRPr b="0" lang="cs-CZ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u 20 letých matek 1 </a:t>
            </a:r>
            <a:endParaRPr b="0" lang="cs-CZ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u 30 letých matek 1,5 </a:t>
            </a:r>
            <a:endParaRPr b="0" lang="cs-CZ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u 36 letých matek 7 </a:t>
            </a:r>
            <a:endParaRPr b="0" lang="cs-CZ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u 40 letých matek 15 </a:t>
            </a:r>
            <a:endParaRPr b="0" lang="cs-CZ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u 45 letých matek 50</a:t>
            </a: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4617b"/>
                </a:solidFill>
                <a:latin typeface="Calibri"/>
                <a:ea typeface="DejaVu Sans"/>
              </a:rPr>
              <a:t>Mechanizmy vzniku numerických CHA</a:t>
            </a:r>
            <a:br/>
            <a:endParaRPr b="0" lang="cs-CZ" sz="40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10760" y="1440000"/>
            <a:ext cx="8228520" cy="46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1. Chyby v gametogenezi: 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A.Nondisjunkce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= nerozdělení homologních chromozomů  (1. meiotické dělení) nebo chromatid v průběhu meiozy (2. meiotické dělení)</a:t>
            </a: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Důsledkem je vznik disomické  (má jeden chromomozom navíc) a nulizomické gamety (chybí jeden chromozom).</a:t>
            </a: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Jeli postižen 1 pár chromozomů – po oplození – trizomie, monozomie.</a:t>
            </a: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Nondisjunkce postihuje všechny páry chromozomů – neredukovaná gameta – po oplození – triploidie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B. Opoždění chromozomu v anafázi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meiozy – nuzisomická gameta - monosomie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4617b"/>
                </a:solidFill>
                <a:latin typeface="Calibri"/>
                <a:ea typeface="DejaVu Sans"/>
              </a:rPr>
              <a:t>Mechanizmy vzniku numerických CHA</a:t>
            </a:r>
            <a:br/>
            <a:endParaRPr b="0" lang="cs-CZ" sz="4000" spc="-1" strike="noStrike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57200" y="1600200"/>
            <a:ext cx="8228520" cy="433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2. Postzygotické chyby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Symbol"/>
              <a:buChar char=""/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A. Nondisjunkce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 – chybné rozdělení chromatid 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Symbol"/>
              <a:buChar char="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při mitotickém dělení zygoty - vznik mozaiky 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Symbol"/>
              <a:buChar char="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(= přítomnost 2 nebo více linií s odlišných 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Symbol"/>
              <a:buChar char="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karyotypem)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Symbol"/>
              <a:buChar char="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Mozaika trizomie s normální linií ale častěji vzniká ztrátou chromozomu z trizomické zygoty!!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Symbol"/>
              <a:buChar char=""/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B. opoždění chromozomu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 v anafázi</a:t>
            </a: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 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mitotického dělení – vznik mozaiky (normální a monozomická linie) 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4617b"/>
                </a:solidFill>
                <a:latin typeface="Calibri"/>
                <a:ea typeface="DejaVu Sans"/>
              </a:rPr>
              <a:t>Mechanizmy vzniku numerických CHA</a:t>
            </a:r>
            <a:br/>
            <a:endParaRPr b="0" lang="cs-CZ" sz="4000" spc="-1" strike="noStrike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180000" y="1794960"/>
            <a:ext cx="885528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3. Chyby fertilizace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Dispermie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– oplození vajíčka 2 spermiemi – triploidie se 2 otcovskými sadami</a:t>
            </a: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Vznik chiméry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– vznik ze dvou zygot - oplozením vajíčka a polového tělíska, každé jednou spermií </a:t>
            </a: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s odlišným gonozomem –karyotyp 46,XX/46,XY….analogie k dvouvaječným dvojčatům</a:t>
            </a: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nstantia"/>
                <a:ea typeface="DejaVu Sans"/>
              </a:rPr>
              <a:t>(Chimera = takový organismus, který je tvořen alespoň dvěmi buněčnými liniemi s odlišnou genetickou informací, která pochází z různých jedinců.)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" descr=""/>
          <p:cNvPicPr/>
          <p:nvPr/>
        </p:nvPicPr>
        <p:blipFill>
          <a:blip r:embed="rId1"/>
          <a:stretch/>
        </p:blipFill>
        <p:spPr>
          <a:xfrm>
            <a:off x="466920" y="1362240"/>
            <a:ext cx="8209800" cy="413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" descr=""/>
          <p:cNvPicPr/>
          <p:nvPr/>
        </p:nvPicPr>
        <p:blipFill>
          <a:blip r:embed="rId1"/>
          <a:srcRect l="0" t="0" r="2915" b="0"/>
          <a:stretch/>
        </p:blipFill>
        <p:spPr>
          <a:xfrm>
            <a:off x="2160000" y="0"/>
            <a:ext cx="5042880" cy="3959640"/>
          </a:xfrm>
          <a:prstGeom prst="rect">
            <a:avLst/>
          </a:prstGeom>
          <a:ln w="0"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2143440" y="4140000"/>
            <a:ext cx="4876200" cy="259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180000" y="180000"/>
            <a:ext cx="8228520" cy="8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37000"/>
          </a:bodyPr>
          <a:p>
            <a:pPr algn="ctr">
              <a:lnSpc>
                <a:spcPct val="100000"/>
              </a:lnSpc>
            </a:pPr>
            <a:br/>
            <a:br/>
            <a:r>
              <a:rPr b="0" lang="cs-CZ" sz="8000" spc="-1" strike="noStrike">
                <a:solidFill>
                  <a:srgbClr val="04617b"/>
                </a:solidFill>
                <a:latin typeface="Calibri"/>
                <a:ea typeface="DejaVu Sans"/>
              </a:rPr>
              <a:t>aneuploidie</a:t>
            </a:r>
            <a:endParaRPr b="0" lang="cs-CZ" sz="8000" spc="-1" strike="noStrike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51640" y="1196640"/>
            <a:ext cx="8424000" cy="546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8000"/>
          </a:bodyPr>
          <a:p>
            <a:pPr marL="91440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= změna počtu chromozomů v saděů, kdy je jeden chromozom navíc, tedy trizomie (2n+1), nebo 1 chromozom chybí – monozomie (2n-1)</a:t>
            </a:r>
            <a:endParaRPr b="0" lang="cs-CZ" sz="2000" spc="-1" strike="noStrike">
              <a:latin typeface="Arial"/>
            </a:endParaRPr>
          </a:p>
          <a:p>
            <a:pPr marL="91440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porucha rozdělení sesterských chromozomů [meiotická non-disjunkce] </a:t>
            </a: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pozd</a:t>
            </a: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ě</a:t>
            </a:r>
            <a:r>
              <a:rPr b="0" lang="en-GB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ji</a:t>
            </a: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 během rýhování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somatick</a:t>
            </a: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á mozaika </a:t>
            </a: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většina autozomálních trizomií nedovoluje přežití</a:t>
            </a: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přežití s trizomií 21, 18, 13 …..pacienti s trizomií 21 přežívají i do dospělosti, trizomie 8, ale ta se u živě narozených vždy vyskytuje v mozaice s převahou normální buněčné linie</a:t>
            </a: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monosomie se týkají pouze chromozomu X, monosomie autozomů - potraty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 lvl="1" marL="64008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monosomie</a:t>
            </a: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gonozomální</a:t>
            </a:r>
            <a:endParaRPr b="0" lang="cs-CZ" sz="2000" spc="-1" strike="noStrike">
              <a:latin typeface="Arial"/>
            </a:endParaRPr>
          </a:p>
          <a:p>
            <a:pPr lvl="3" marL="1188720" indent="-2091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Turnerův sy. (45, X0)</a:t>
            </a:r>
            <a:endParaRPr b="0" lang="cs-CZ" sz="2000" spc="-1" strike="noStrike">
              <a:latin typeface="Arial"/>
            </a:endParaRPr>
          </a:p>
          <a:p>
            <a:pPr lvl="1" marL="64008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trisomie</a:t>
            </a: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autozomální</a:t>
            </a:r>
            <a:endParaRPr b="0" lang="cs-CZ" sz="2000" spc="-1" strike="noStrike">
              <a:latin typeface="Arial"/>
            </a:endParaRPr>
          </a:p>
          <a:p>
            <a:pPr lvl="3" marL="1188720" indent="-2091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Downův sy. (47, XX/XY + 21)</a:t>
            </a:r>
            <a:endParaRPr b="0" lang="cs-CZ" sz="2000" spc="-1" strike="noStrike">
              <a:latin typeface="Arial"/>
            </a:endParaRPr>
          </a:p>
          <a:p>
            <a:pPr lvl="3" marL="1188720" indent="-2091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Edwardsův sy. (47, XX/XY +18)</a:t>
            </a:r>
            <a:endParaRPr b="0" lang="cs-CZ" sz="2000" spc="-1" strike="noStrike">
              <a:latin typeface="Arial"/>
            </a:endParaRPr>
          </a:p>
          <a:p>
            <a:pPr lvl="3" marL="1188720" indent="-2091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Patauův sy. (47, XX/XY +13) </a:t>
            </a:r>
            <a:endParaRPr b="0" lang="cs-CZ" sz="2000" spc="-1" strike="noStrike">
              <a:latin typeface="Arial"/>
            </a:endParaRPr>
          </a:p>
          <a:p>
            <a:pPr lvl="2" marL="914400" indent="-2458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gonozomální</a:t>
            </a:r>
            <a:endParaRPr b="0" lang="cs-CZ" sz="2000" spc="-1" strike="noStrike">
              <a:latin typeface="Arial"/>
            </a:endParaRPr>
          </a:p>
          <a:p>
            <a:pPr lvl="3" marL="1188720" indent="-2091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Klinefelterův sy. (47, XXY)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68360" y="333360"/>
            <a:ext cx="8424720" cy="646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1" lang="cs-CZ" sz="2200" spc="-1" strike="noStrike">
                <a:solidFill>
                  <a:srgbClr val="000000"/>
                </a:solidFill>
                <a:latin typeface="Corbel"/>
              </a:rPr>
              <a:t>Všechny lidské choroby lze rozdělit na: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- geneticky podmíněné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- způsobené zevními vlivy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- vyvolané kombinací obou faktorů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Pokroky v molekulárně genetickém výzkumu </a:t>
            </a:r>
            <a:r>
              <a:rPr b="0" lang="cs-CZ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 genetická složka u mnoha „negenetických“ nemocí (vnímavost vůči bakteriálním infekcím, imunologická odpověď modifikovaná genetickými faktory)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1" lang="cs-CZ" sz="2200" spc="-1" strike="noStrike">
                <a:solidFill>
                  <a:srgbClr val="000000"/>
                </a:solidFill>
                <a:latin typeface="Corbel"/>
              </a:rPr>
              <a:t>Důležité pojmy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- hereditární = zděděný po rodičích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- familiární = přenášená z generace na generaci a postihující více členů rodiny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- kongenitální = přítomná při narození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ne všechny genetické choroby jsou kongenitální (Huntingtonova chorea: 3-4 dekáda)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rbel"/>
              </a:rPr>
              <a:t>ne všechny kongenitální nemoci mají genetický původ (kongenitální syfilis, toxoplasmóza)</a:t>
            </a:r>
            <a:endParaRPr b="0" lang="cs-CZ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cs-CZ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polyploidie </a:t>
            </a:r>
            <a:br/>
            <a:endParaRPr b="0" lang="cs-CZ" sz="50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442080" y="141264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=je zmnožení chromozomální sady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cs-CZ" sz="2400" spc="-1" strike="noStrike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nstantia"/>
                <a:ea typeface="DejaVu Sans"/>
              </a:rPr>
              <a:t>porucha rozdělení celých sad – splynutí neredukované gamety nebo oplození 2 spermiemi (dispermie)</a:t>
            </a:r>
            <a:endParaRPr b="0" lang="cs-CZ" sz="2200" spc="-1" strike="noStrike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nstantia"/>
                <a:ea typeface="DejaVu Sans"/>
              </a:rPr>
              <a:t>u triplodie je 69 chromozomů (3n), u tetraplodie 92 chromozomů  (4n)</a:t>
            </a:r>
            <a:endParaRPr b="0" lang="cs-CZ" sz="2200" spc="-1" strike="noStrike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nstantia"/>
                <a:ea typeface="DejaVu Sans"/>
              </a:rPr>
              <a:t>u člověka neslučitelné se životem</a:t>
            </a:r>
            <a:endParaRPr b="0" lang="cs-CZ" sz="2200" spc="-1" strike="noStrike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nstantia"/>
                <a:ea typeface="DejaVu Sans"/>
              </a:rPr>
              <a:t>těhotenství je samovolně ukončeno potratem</a:t>
            </a:r>
            <a:endParaRPr b="0" lang="cs-CZ" sz="2200" spc="-1" strike="noStrike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nstantia"/>
                <a:ea typeface="DejaVu Sans"/>
              </a:rPr>
              <a:t>molla hydatidosa (a pak těhotenství nutno ukončit potratem)</a:t>
            </a:r>
            <a:endParaRPr b="0" lang="cs-CZ" sz="2200" spc="-1" strike="noStrike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Constantia"/>
                <a:ea typeface="DejaVu Sans"/>
              </a:rPr>
              <a:t>porod novorozence s triploidií – velmi časná letalita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cs-CZ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Downův sy. (trisomie 21)</a:t>
            </a:r>
            <a:br/>
            <a:endParaRPr b="0" lang="cs-CZ" sz="50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230760" y="1470240"/>
            <a:ext cx="8228520" cy="46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1000"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cs-CZ" sz="4800" spc="-1" strike="noStrike">
                <a:solidFill>
                  <a:srgbClr val="000000"/>
                </a:solidFill>
                <a:latin typeface="Constantia"/>
                <a:ea typeface="DejaVu Sans"/>
              </a:rPr>
              <a:t>- </a:t>
            </a: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nejčastější chromozomální choroba 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</a:t>
            </a: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(1 : 700 porodů)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- incidence silně závislá na </a:t>
            </a:r>
            <a:r>
              <a:rPr b="1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věku matky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- mladší než 20 let: 1 : 1550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- ve větu 35 let: 1 : 350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- starší než 45 let: 1 : 25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cs-CZ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cs-CZ" sz="4400" spc="-1" strike="noStrike">
                <a:solidFill>
                  <a:srgbClr val="000000"/>
                </a:solidFill>
                <a:latin typeface="Constantia"/>
                <a:ea typeface="DejaVu Sans"/>
              </a:rPr>
              <a:t>Klinické příznaky</a:t>
            </a:r>
            <a:endParaRPr b="0" lang="cs-CZ" sz="4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plochý obličej, epikantické řasy, opičí rýhy na dlaních</a:t>
            </a:r>
            <a:endParaRPr b="0" lang="cs-CZ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mentální retardardace (IQ 25 až 50)</a:t>
            </a:r>
            <a:endParaRPr b="0" lang="cs-CZ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kongenitální malformace (srdeční vady ve 40%)</a:t>
            </a:r>
            <a:endParaRPr b="0" lang="cs-CZ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zvýšená vnímavost k infekcím (neobjasněno)</a:t>
            </a:r>
            <a:endParaRPr b="0" lang="cs-CZ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zvýšené riziko vzniku akutní leukemie</a:t>
            </a:r>
            <a:endParaRPr b="0" lang="cs-CZ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Alzheimerova choroba ve středním věku</a:t>
            </a:r>
            <a:endParaRPr b="0" lang="cs-CZ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720"/>
              </a:spcBef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5400" spc="-1" strike="noStrike">
                <a:solidFill>
                  <a:srgbClr val="000000"/>
                </a:solidFill>
                <a:latin typeface="Constantia"/>
                <a:ea typeface="DejaVu Sans"/>
              </a:rPr>
              <a:t>střední doba přežití: 47 let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5400" spc="-1" strike="noStrike">
              <a:latin typeface="Arial"/>
            </a:endParaRPr>
          </a:p>
        </p:txBody>
      </p:sp>
      <p:pic>
        <p:nvPicPr>
          <p:cNvPr id="361" name="Picture 2" descr="Související obrázek"/>
          <p:cNvPicPr/>
          <p:nvPr/>
        </p:nvPicPr>
        <p:blipFill>
          <a:blip r:embed="rId1"/>
          <a:stretch/>
        </p:blipFill>
        <p:spPr>
          <a:xfrm>
            <a:off x="5652000" y="1470240"/>
            <a:ext cx="3182760" cy="196776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6" descr="Související obrázek"/>
          <p:cNvPicPr/>
          <p:nvPr/>
        </p:nvPicPr>
        <p:blipFill>
          <a:blip r:embed="rId2"/>
          <a:stretch/>
        </p:blipFill>
        <p:spPr>
          <a:xfrm>
            <a:off x="5760000" y="4500000"/>
            <a:ext cx="3344040" cy="195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67640" y="40464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69000"/>
          </a:bodyPr>
          <a:p>
            <a:pPr algn="ctr">
              <a:lnSpc>
                <a:spcPct val="80000"/>
              </a:lnSpc>
            </a:pPr>
            <a:br/>
            <a:r>
              <a:rPr b="0" lang="cs-CZ" sz="4900" spc="-1" strike="noStrike">
                <a:solidFill>
                  <a:srgbClr val="000000"/>
                </a:solidFill>
                <a:latin typeface="Calibri"/>
                <a:ea typeface="DejaVu Sans"/>
              </a:rPr>
              <a:t>Edwardsův sy. (trisomie 18)</a:t>
            </a:r>
            <a:br/>
            <a:endParaRPr b="0" lang="cs-CZ" sz="49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467640" y="128952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1 : 8000 porodů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prominující záhlaví, mikrognacie, 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  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nízko položené boltce, překrývající 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  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se prsty, prominující paty, 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  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flektovaný palec nohy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mentální retardace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vrozené srdeční vady, 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malformace ledvin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600" spc="-1" strike="noStrike">
              <a:latin typeface="Arial"/>
            </a:endParaRPr>
          </a:p>
        </p:txBody>
      </p:sp>
      <p:pic>
        <p:nvPicPr>
          <p:cNvPr id="365" name="Picture 2" descr="Související obrázek"/>
          <p:cNvPicPr/>
          <p:nvPr/>
        </p:nvPicPr>
        <p:blipFill>
          <a:blip r:embed="rId1"/>
          <a:stretch/>
        </p:blipFill>
        <p:spPr>
          <a:xfrm>
            <a:off x="5364000" y="2610000"/>
            <a:ext cx="3447000" cy="42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467640" y="54864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91000"/>
          </a:bodyPr>
          <a:p>
            <a:pPr algn="ctr">
              <a:lnSpc>
                <a:spcPct val="80000"/>
              </a:lnSpc>
            </a:pPr>
            <a:br/>
            <a:r>
              <a:rPr b="0" lang="fi-FI" sz="4900" spc="-1" strike="noStrike">
                <a:solidFill>
                  <a:srgbClr val="000000"/>
                </a:solidFill>
                <a:latin typeface="Calibri"/>
                <a:ea typeface="DejaVu Sans"/>
              </a:rPr>
              <a:t>Patauův sy. (</a:t>
            </a:r>
            <a:r>
              <a:rPr b="0" lang="cs-CZ" sz="4900" spc="-1" strike="noStrike">
                <a:solidFill>
                  <a:srgbClr val="000000"/>
                </a:solidFill>
                <a:latin typeface="Calibri"/>
                <a:ea typeface="DejaVu Sans"/>
              </a:rPr>
              <a:t>trisomie </a:t>
            </a:r>
            <a:r>
              <a:rPr b="0" lang="fi-FI" sz="4900" spc="-1" strike="noStrike">
                <a:solidFill>
                  <a:srgbClr val="000000"/>
                </a:solidFill>
                <a:latin typeface="Calibri"/>
                <a:ea typeface="DejaVu Sans"/>
              </a:rPr>
              <a:t>13</a:t>
            </a:r>
            <a:r>
              <a:rPr b="0" lang="fi-FI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br/>
            <a:r>
              <a:rPr b="0" lang="fi-FI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336960" y="177660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1 : 15000 porodů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mikrocefalie, mikrofthalmie, rozštěp rtu a patra, polydaktylie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mentální retardace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vrozené vady srdce a ledvin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cs-CZ" sz="2600" spc="-1" strike="noStrike">
              <a:latin typeface="Arial"/>
            </a:endParaRPr>
          </a:p>
        </p:txBody>
      </p:sp>
      <p:pic>
        <p:nvPicPr>
          <p:cNvPr id="368" name="Picture 2" descr="Související obrázek"/>
          <p:cNvPicPr/>
          <p:nvPr/>
        </p:nvPicPr>
        <p:blipFill>
          <a:blip r:embed="rId1"/>
          <a:stretch/>
        </p:blipFill>
        <p:spPr>
          <a:xfrm>
            <a:off x="683640" y="4725000"/>
            <a:ext cx="1427760" cy="142776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4" descr="Výsledek obrázku pro patau syndrome"/>
          <p:cNvPicPr/>
          <p:nvPr/>
        </p:nvPicPr>
        <p:blipFill>
          <a:blip r:embed="rId2"/>
          <a:stretch/>
        </p:blipFill>
        <p:spPr>
          <a:xfrm>
            <a:off x="2747520" y="4725000"/>
            <a:ext cx="1850040" cy="1442880"/>
          </a:xfrm>
          <a:prstGeom prst="rect">
            <a:avLst/>
          </a:prstGeom>
          <a:ln w="0">
            <a:noFill/>
          </a:ln>
        </p:spPr>
      </p:pic>
      <p:pic>
        <p:nvPicPr>
          <p:cNvPr id="370" name="" descr=""/>
          <p:cNvPicPr/>
          <p:nvPr/>
        </p:nvPicPr>
        <p:blipFill>
          <a:blip r:embed="rId3"/>
          <a:stretch/>
        </p:blipFill>
        <p:spPr>
          <a:xfrm>
            <a:off x="5400000" y="2847960"/>
            <a:ext cx="3448800" cy="399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611640" y="980640"/>
            <a:ext cx="791964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Gonozomální choroby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Zvláštní rysy gonozomů: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- </a:t>
            </a:r>
            <a:r>
              <a:rPr b="0" lang="cs-CZ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X chromozom: 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široká škála karyotypů od 45(X0) po 49 (XXXXY) slučitelná se životem (aktivní pouze jeden X chromozom)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- Y chromozom nese pouze velmi malé množství genetické informace </a:t>
            </a:r>
            <a:r>
              <a:rPr b="0" lang="cs-CZ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→ 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dva nebo tři Y chromozomy u fenotypicky normálních mužů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55000"/>
          </a:bodyPr>
          <a:p>
            <a:pPr algn="ctr">
              <a:lnSpc>
                <a:spcPct val="100000"/>
              </a:lnSpc>
            </a:pPr>
            <a:br/>
            <a:r>
              <a:rPr b="0" lang="cs-CZ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Turnerův sy. (monozomie X)</a:t>
            </a:r>
            <a:br/>
            <a:endParaRPr b="0" lang="cs-CZ" sz="5000" spc="-1" strike="noStrike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457200" y="1620000"/>
            <a:ext cx="8228520" cy="46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7000"/>
          </a:bodyPr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monosomie krátkého raménka nebo celého chromozomu X (45, X0) u žen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1 : 3000 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hypogonadismus (těžká atrofie ovarií → primární amenorea)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nízký vzrůst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štítovitý hrudník, široce položené bradavky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dilatované lymfatické cévy na krku (cystický hygrom) → později kožní řasy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adolescence: infantilní habitus, sporé pubické ochlupení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vrozené vady: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- dvoucípá aortální chlopeň, koarktace aorty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- podkovovitá ledvina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autoimunní hypothyreóza</a:t>
            </a:r>
            <a:endParaRPr b="0" lang="cs-CZ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mentální status obvykle normální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6829200" y="4140000"/>
            <a:ext cx="1856520" cy="24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55000"/>
          </a:bodyPr>
          <a:p>
            <a:pPr algn="ctr">
              <a:lnSpc>
                <a:spcPct val="100000"/>
              </a:lnSpc>
            </a:pPr>
            <a:br/>
            <a:r>
              <a:rPr b="0" lang="cs-CZ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Klinefelterův sy. (47, XXY)</a:t>
            </a:r>
            <a:br/>
            <a:endParaRPr b="0" lang="cs-CZ" sz="5000" spc="-1" strike="noStrike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491040" y="148464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nejméně dva chromozomy X a jeden nebo více chromozomů Y (47, XXY) u mužů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1 : 1000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rizikové faktory: vyšší věk matky, ozáření v anamnéze některého z rodičů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nejčastější příčina mužského hypogonadismu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atrofie varlat → snížená hladina testosteronu, sterilita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vysoký vzrůst, eunuchoidní habitus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snížený růst vousů a ochlupení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gynekomastie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lehká (někdy neprokázaná) mentální retardace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vyšší riziko vzniku ca prsu a SLE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cs-CZ" sz="2600" spc="-1" strike="noStrike">
              <a:latin typeface="Arial"/>
            </a:endParaRPr>
          </a:p>
        </p:txBody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7187040" y="4320000"/>
            <a:ext cx="1452600" cy="23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323640" y="188640"/>
            <a:ext cx="822852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cs-CZ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Superfemale</a:t>
            </a:r>
            <a:r>
              <a:rPr b="0" lang="cs-CZ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 </a:t>
            </a:r>
            <a:r>
              <a:rPr b="0" lang="cs-CZ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sy</a:t>
            </a:r>
            <a:r>
              <a:rPr b="0" lang="cs-CZ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. (47,XXX)</a:t>
            </a:r>
            <a:endParaRPr b="0" lang="cs-CZ" sz="5000" spc="-1" strike="noStrike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457200" y="193536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triple X, trizomie chromozomu X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nemá výrazný klinický obraz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některé ženy jsou vyšetřovány kvůli infertilitě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mohou se vyskytnout menší problémy psychosociálního rázu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323640" y="188640"/>
            <a:ext cx="822852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cs-CZ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Supermale</a:t>
            </a:r>
            <a:r>
              <a:rPr b="0" lang="cs-CZ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 </a:t>
            </a:r>
            <a:r>
              <a:rPr b="0" lang="cs-CZ" sz="4500" spc="-1" strike="noStrike">
                <a:solidFill>
                  <a:srgbClr val="000000"/>
                </a:solidFill>
                <a:latin typeface="Calibri"/>
                <a:ea typeface="DejaVu Sans"/>
              </a:rPr>
              <a:t>sy</a:t>
            </a:r>
            <a:r>
              <a:rPr b="0" lang="cs-CZ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. (47,XYY)</a:t>
            </a:r>
            <a:endParaRPr b="0" lang="cs-CZ" sz="5000" spc="-1" strike="noStrike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457200" y="193536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je způsoben přítomností dvou a více chromozomů Y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dříve se tento syndrom označoval jako „Supermale“ – tento termín se dnes již nepoužívá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syndrom má minimum klinických příznaků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muži mohou mít vyšší postavu a mírné psychosociální poruchy</a:t>
            </a: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Balancováné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5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v buňkách je normální množství genetického materiálu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nedošlo ke ztrátě ani k přebývání části chromozomální výbavy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nositelé obvykle nemají žádné fenotypové projevy, kromě vzácných situací, kdy se chromozomálním zlomem poškodí nějaký významný funkční gen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závažné je riziko pro jejich potomstvo – může docházet ke tvorbě gamet s nebalancovanou chromozomální výbavou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Reciproké translokace jsou vzájemné, reciproké výměny segmentů mezi dvěma nehomologními chromozomy, počet chromozomů zůstává stejný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Např.: translokace t(9;22) u myeloidní leukémie – Filadelfský chromozom, translokace t(8;14) u Burkittova lymfomu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inverze, inzerce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50920" y="333360"/>
            <a:ext cx="8353440" cy="558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1" lang="cs-CZ" sz="2400" spc="-1" strike="noStrike">
                <a:solidFill>
                  <a:srgbClr val="000000"/>
                </a:solidFill>
                <a:latin typeface="Corbel"/>
              </a:rPr>
              <a:t>Hlavní skupiny genetických chorob: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1" lang="cs-CZ" sz="2400" spc="-1" strike="noStrike">
                <a:solidFill>
                  <a:srgbClr val="000000"/>
                </a:solidFill>
                <a:latin typeface="Corbel"/>
              </a:rPr>
              <a:t>Monogenně podmíněné (mendelistické) choroby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buClr>
                <a:srgbClr val="ffffff"/>
              </a:buClr>
              <a:buFont typeface="Corbel"/>
              <a:buChar char="-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orbel"/>
              </a:rPr>
              <a:t>mutace jednoho genu s výrazným efektem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rbel"/>
              </a:rPr>
              <a:t>- vzácné choroby (metabolické vady, střádavé choroby)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rbel"/>
              </a:rPr>
              <a:t>- obvykle hereditární a familiární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1" lang="cs-CZ" sz="2400" spc="-1" strike="noStrike">
                <a:solidFill>
                  <a:srgbClr val="000000"/>
                </a:solidFill>
                <a:latin typeface="Corbel"/>
              </a:rPr>
              <a:t>Choroby s multifaktoriálním (polygenním) typem dědičnosti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rbel"/>
              </a:rPr>
              <a:t>- porucha více genů s malým efektem + zevní vlivy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rbel"/>
              </a:rPr>
              <a:t>- některé běžné choroby (arteriální hypertenze, diabetes mellitus)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1" lang="cs-CZ" sz="2400" spc="-1" strike="noStrike">
                <a:solidFill>
                  <a:srgbClr val="000000"/>
                </a:solidFill>
                <a:latin typeface="Corbel"/>
              </a:rPr>
              <a:t>Cytogenetické choroby (chromozomové a genomové abnormality)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32720"/>
                <a:tab algn="l" pos="9882000"/>
                <a:tab algn="l" pos="10331280"/>
                <a:tab algn="l" pos="10780560"/>
                <a:tab algn="l" pos="1078200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rbel"/>
              </a:rPr>
              <a:t>- odchylky počtu nebo struktury chromozomů</a:t>
            </a:r>
            <a:endParaRPr b="0" lang="cs-CZ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Nebalancované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3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změna genomu ve smyslu chybění nebo přebývání určité části genetického materiálu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tento stav s sebou nese většinou závažné klinické důsledky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delece, duplikace, ring chromozom, izochromozom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2200" spc="-1" strike="noStrike">
                <a:latin typeface="Arial"/>
              </a:rPr>
              <a:t>Izochromozom</a:t>
            </a:r>
            <a:r>
              <a:rPr b="0" lang="cs-CZ" sz="2200" spc="-1" strike="noStrike">
                <a:latin typeface="Arial"/>
              </a:rPr>
              <a:t> je chromozom, který má duplikované jedno rameno, zatímco druhé je deletované. Vzniká chybným (příčným) štěpením centromery (namísto podélného) v druhém meiotickém dělení nebo v mitóze. Nejčastějším případem izochromozomu u živě narozených je izochromozom pro dlouhá ramena X chromozomu, přítomný u části pacientek s Turnerovým syndromem. Pacientka s takovýmto chromozomálním nálezem může být fertilní (je zachována kritická oblast genů na dlouhých ramenech X). Často se isochromosomy vyskytují v karyotypech nádorových buněk.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3000"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latin typeface="Arial"/>
              </a:rPr>
              <a:t>Syndrom Cri du chat neboli syndrom kočičího křiku – či mňoukání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je způsoben delecí na krátkém raménku chromozomu 5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rozsah této delece může být různý, může jít až o deleci celého krátkého raménka, pak je ale rozsah postižení závažnější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nejtypičtějším příznakem je charakteristický zvuk, způsobený anomálií hrtanu, který postižení jedinci vydávají a podle kterého dostal syndrom své jméno 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další příznaky zahrnují těžkou mentální retardaci, mikrocefalii, poruchy motoriky, růstovou retardaci, vrozené vady srdce aj.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latin typeface="Arial"/>
              </a:rPr>
              <a:t>Wolfův-Hirschhornův syndrom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je způsoben delecí krátkých ramen 4. chromozomu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pacienti jsou retardováni, mají dymorfické rysy, rozštěpy rtu a patra, mikrocefalii, srdeční vady, hypospadii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0" y="-214200"/>
            <a:ext cx="9144000" cy="178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  <a:tab algn="l" pos="10331280"/>
                <a:tab algn="l" pos="10780560"/>
                <a:tab algn="l" pos="10782000"/>
              </a:tabLst>
            </a:pPr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Frekvence různých typů dědičných onemocnění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7" name="Table 2"/>
          <p:cNvGraphicFramePr/>
          <p:nvPr/>
        </p:nvGraphicFramePr>
        <p:xfrm>
          <a:off x="214200" y="1500120"/>
          <a:ext cx="8716680" cy="5081400"/>
        </p:xfrm>
        <a:graphic>
          <a:graphicData uri="http://schemas.openxmlformats.org/drawingml/2006/table">
            <a:tbl>
              <a:tblPr/>
              <a:tblGrid>
                <a:gridCol w="2319840"/>
                <a:gridCol w="2132280"/>
                <a:gridCol w="2132280"/>
                <a:gridCol w="2132280"/>
              </a:tblGrid>
              <a:tr h="671760"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000" spc="-1" strike="noStrike">
                          <a:latin typeface="Times New Roman"/>
                        </a:rPr>
                        <a:t>Typ dědičnosti</a:t>
                      </a:r>
                      <a:endParaRPr b="0" lang="cs-CZ" sz="2000" spc="-1" strike="noStrike">
                        <a:latin typeface="Times New Roman"/>
                      </a:endParaRPr>
                    </a:p>
                  </a:txBody>
                  <a:tcPr marL="9360" marR="9360">
                    <a:lnL w="144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1600" spc="-1" strike="noStrike">
                          <a:latin typeface="Times New Roman"/>
                        </a:rPr>
                        <a:t>Incidence při porodu</a:t>
                      </a:r>
                      <a:endParaRPr b="0" lang="cs-CZ" sz="1600" spc="-1" strike="noStrike"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1600" spc="-1" strike="noStrike">
                          <a:latin typeface="Times New Roman"/>
                        </a:rPr>
                        <a:t>Prevalence ve věku 25 let</a:t>
                      </a:r>
                      <a:endParaRPr b="0" lang="cs-CZ" sz="1600" spc="-1" strike="noStrike"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1600" spc="-1" strike="noStrike">
                          <a:latin typeface="Times New Roman"/>
                        </a:rPr>
                        <a:t>Prevalence v populaci</a:t>
                      </a:r>
                      <a:endParaRPr b="0" lang="cs-CZ" sz="1600" spc="-1" strike="noStrike"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424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1600" spc="-1" strike="noStrike">
                          <a:latin typeface="Times New Roman"/>
                        </a:rPr>
                        <a:t>(na 1000)</a:t>
                      </a:r>
                      <a:endParaRPr b="0" lang="cs-CZ" sz="1600" spc="-1" strike="noStrike"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1600" spc="-1" strike="noStrike">
                          <a:latin typeface="Times New Roman"/>
                        </a:rPr>
                        <a:t>(na 1000)</a:t>
                      </a:r>
                      <a:endParaRPr b="0" lang="cs-CZ" sz="1600" spc="-1" strike="noStrike"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1600" spc="-1" strike="noStrike">
                          <a:latin typeface="Times New Roman"/>
                        </a:rPr>
                        <a:t>(na 1000)</a:t>
                      </a:r>
                      <a:endParaRPr b="0" lang="cs-CZ" sz="1600" spc="-1" strike="noStrike"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813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000" spc="-1" strike="noStrike">
                          <a:solidFill>
                            <a:srgbClr val="c9211e"/>
                          </a:solidFill>
                          <a:latin typeface="Linux Biolinum G"/>
                        </a:rPr>
                        <a:t>Cytogenetické choroby</a:t>
                      </a:r>
                      <a:endParaRPr b="0" lang="cs-CZ" sz="2000" spc="-1" strike="noStrike">
                        <a:solidFill>
                          <a:srgbClr val="c9211e"/>
                        </a:solidFill>
                        <a:latin typeface="Linux Biolinum G"/>
                      </a:endParaRPr>
                    </a:p>
                  </a:txBody>
                  <a:tcPr marL="9360" marR="9360">
                    <a:lnL w="144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6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1,8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3,8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021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000" spc="-1" strike="noStrike">
                          <a:solidFill>
                            <a:srgbClr val="c9211e"/>
                          </a:solidFill>
                          <a:latin typeface="Linux Biolinum G"/>
                        </a:rPr>
                        <a:t>Onemocnění způsobená mutacemi jednoho genu</a:t>
                      </a:r>
                      <a:endParaRPr b="0" lang="cs-CZ" sz="2000" spc="-1" strike="noStrike">
                        <a:solidFill>
                          <a:srgbClr val="c9211e"/>
                        </a:solidFill>
                        <a:latin typeface="Linux Biolinum G"/>
                      </a:endParaRPr>
                    </a:p>
                  </a:txBody>
                  <a:tcPr marL="9360" marR="9360">
                    <a:lnL w="144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10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3,6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20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021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000" spc="-1" strike="noStrike">
                          <a:solidFill>
                            <a:srgbClr val="c9211e"/>
                          </a:solidFill>
                          <a:latin typeface="Linux Biolinum G"/>
                        </a:rPr>
                        <a:t>Onemocnní  s multifaktoriální dědičností</a:t>
                      </a:r>
                      <a:endParaRPr b="0" lang="cs-CZ" sz="2000" spc="-1" strike="noStrike">
                        <a:solidFill>
                          <a:srgbClr val="c9211e"/>
                        </a:solidFill>
                        <a:latin typeface="Linux Biolinum G"/>
                      </a:endParaRPr>
                    </a:p>
                  </a:txBody>
                  <a:tcPr marL="9360" marR="9360">
                    <a:lnL w="144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~50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~50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86000"/>
                        </a:lnSpc>
                        <a:tabLst>
                          <a:tab algn="l" pos="0"/>
                          <a:tab algn="l" pos="685800"/>
                          <a:tab algn="l" pos="1371600"/>
                          <a:tab algn="l" pos="2057400"/>
                          <a:tab algn="l" pos="2743200"/>
                          <a:tab algn="l" pos="3429000"/>
                          <a:tab algn="l" pos="4114800"/>
                          <a:tab algn="l" pos="4800600"/>
                          <a:tab algn="l" pos="5486400"/>
                          <a:tab algn="l" pos="6172200"/>
                          <a:tab algn="l" pos="6858000"/>
                          <a:tab algn="l" pos="7543800"/>
                          <a:tab algn="l" pos="8229600"/>
                          <a:tab algn="l" pos="8915400"/>
                          <a:tab algn="l" pos="9601200"/>
                          <a:tab algn="l" pos="10287000"/>
                          <a:tab algn="l" pos="10331280"/>
                          <a:tab algn="l" pos="10780560"/>
                          <a:tab algn="l" pos="10782000"/>
                        </a:tabLst>
                      </a:pPr>
                      <a:r>
                        <a:rPr b="1" lang="cs-CZ" sz="2400" spc="-1" strike="noStrike">
                          <a:solidFill>
                            <a:srgbClr val="c9211e"/>
                          </a:solidFill>
                          <a:latin typeface="Times New Roman"/>
                        </a:rPr>
                        <a:t>~600</a:t>
                      </a:r>
                      <a:endParaRPr b="0" lang="cs-CZ" sz="2400" spc="-1" strike="noStrike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>
                    <a:lnL w="72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79640" y="1371600"/>
            <a:ext cx="864000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cs-CZ" sz="5600" spc="-1" strike="noStrike">
                <a:solidFill>
                  <a:srgbClr val="3465a4"/>
                </a:solidFill>
                <a:latin typeface="Calibri"/>
                <a:ea typeface="DejaVu Sans"/>
              </a:rPr>
              <a:t>Chromozomové abnormality</a:t>
            </a:r>
            <a:endParaRPr b="0" lang="cs-CZ" sz="5600" spc="-1" strike="noStrike">
              <a:solidFill>
                <a:srgbClr val="3465a4"/>
              </a:solid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187640" y="335700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45000" bIns="45000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ffffff"/>
                </a:solidFill>
                <a:latin typeface="Constantia"/>
                <a:ea typeface="DejaVu Sans"/>
              </a:rPr>
              <a:t>RNDr. Michaela Klementová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cs-CZ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Chromozomální abnormality</a:t>
            </a:r>
            <a:endParaRPr b="0" lang="cs-CZ" sz="50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457200" y="1935360"/>
            <a:ext cx="822852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= chromozomální aberace</a:t>
            </a:r>
            <a:endParaRPr b="0" lang="cs-CZ" sz="2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jsou způsobené chyběním nebo přebýváním části chromozomu 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nebo chyběním nebo přebýváním celého chromozomu 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nebo více chromozomů (někdy nazýváno genomové abnormality)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choroby vzniklé v důsledku takových změn se označují jako </a:t>
            </a: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cytogenetické choroby</a:t>
            </a: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cs-CZ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Chromozomy</a:t>
            </a:r>
            <a:endParaRPr b="0" lang="cs-CZ" sz="5000" spc="-1" strike="noStrike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457200" y="1935360"/>
            <a:ext cx="8362080" cy="43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Každý člověk má v každé buňce kompletní genetickou výbavu -- 46 chromozomů. 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- 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44 tzv. somatických chromozomů 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- 2 pohlavní chromozomy X a Y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1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endParaRPr b="0" lang="cs-CZ" sz="26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žena má ve své genetické výbavě dva X chromozomy 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    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- </a:t>
            </a:r>
            <a:r>
              <a:rPr b="1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zapisujeme 46,XX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endParaRPr b="0" lang="cs-CZ" sz="2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0bd0d9"/>
              </a:buClr>
              <a:buSzPct val="9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muž má jeden X a jeden Y chromozom - </a:t>
            </a:r>
            <a:r>
              <a:rPr b="1" lang="cs-CZ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zapisujeme 46,XY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410760" y="2973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"/>
          <p:cNvSpPr/>
          <p:nvPr/>
        </p:nvSpPr>
        <p:spPr>
          <a:xfrm>
            <a:off x="179640" y="1600200"/>
            <a:ext cx="374328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3800" spc="-1" strike="noStrike">
                <a:solidFill>
                  <a:srgbClr val="000000"/>
                </a:solidFill>
                <a:latin typeface="Constantia"/>
                <a:ea typeface="DejaVu Sans"/>
              </a:rPr>
              <a:t>numerické </a:t>
            </a:r>
            <a:endParaRPr b="0" lang="cs-CZ" sz="3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cs-CZ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vrozené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3800" spc="-1" strike="noStrike">
                <a:solidFill>
                  <a:srgbClr val="000000"/>
                </a:solidFill>
                <a:latin typeface="Constantia"/>
                <a:ea typeface="DejaVu Sans"/>
              </a:rPr>
              <a:t>strukturální</a:t>
            </a:r>
            <a:endParaRPr b="0" lang="cs-CZ" sz="3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endParaRPr b="0" lang="cs-CZ" sz="3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3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endParaRPr b="0" lang="cs-CZ" sz="3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algn="l" pos="0"/>
              </a:tabLst>
            </a:pPr>
            <a:endParaRPr b="0" lang="cs-CZ" sz="3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algn="l" pos="0"/>
              </a:tabLst>
            </a:pPr>
            <a:endParaRPr b="0" lang="cs-CZ" sz="380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852000" y="1600200"/>
            <a:ext cx="5147280" cy="506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8000"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                                  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monosomie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cs-CZ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Aneuploidie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trisomie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                                  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triploidie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cs-CZ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Polyploidie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tetraploidie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cs-CZ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Balancované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Robertsonská 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translokace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                         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reciproká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translokace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          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            inverze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cs-CZ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Nebalancované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endParaRPr b="0" lang="cs-CZ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                   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delece</a:t>
            </a:r>
            <a:endParaRPr b="0" lang="cs-CZ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duplikace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ring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dicentr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	</a:t>
            </a:r>
            <a:r>
              <a:rPr b="0" lang="cs-CZ" sz="2900" spc="-1" strike="noStrike">
                <a:solidFill>
                  <a:srgbClr val="000000"/>
                </a:solidFill>
                <a:latin typeface="Constantia"/>
                <a:ea typeface="DejaVu Sans"/>
              </a:rPr>
              <a:t>izochromozom</a:t>
            </a:r>
            <a:endParaRPr b="0" lang="cs-CZ" sz="2900" spc="-1" strike="noStrike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567360" y="3483360"/>
            <a:ext cx="502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8" name="Picture 2" descr=""/>
          <p:cNvPicPr/>
          <p:nvPr/>
        </p:nvPicPr>
        <p:blipFill>
          <a:blip r:embed="rId1"/>
          <a:stretch/>
        </p:blipFill>
        <p:spPr>
          <a:xfrm rot="17806800">
            <a:off x="522360" y="2562840"/>
            <a:ext cx="591120" cy="212400"/>
          </a:xfrm>
          <a:prstGeom prst="rect">
            <a:avLst/>
          </a:prstGeom>
          <a:ln w="0">
            <a:noFill/>
          </a:ln>
        </p:spPr>
      </p:pic>
      <p:sp>
        <p:nvSpPr>
          <p:cNvPr id="319" name="CustomShape 5"/>
          <p:cNvSpPr/>
          <p:nvPr/>
        </p:nvSpPr>
        <p:spPr>
          <a:xfrm flipV="1">
            <a:off x="3492000" y="2145960"/>
            <a:ext cx="358920" cy="22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0" name="Picture 3" descr=""/>
          <p:cNvPicPr/>
          <p:nvPr/>
        </p:nvPicPr>
        <p:blipFill>
          <a:blip r:embed="rId2"/>
          <a:stretch/>
        </p:blipFill>
        <p:spPr>
          <a:xfrm>
            <a:off x="3465360" y="3270600"/>
            <a:ext cx="443520" cy="31644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4" descr=""/>
          <p:cNvPicPr/>
          <p:nvPr/>
        </p:nvPicPr>
        <p:blipFill>
          <a:blip r:embed="rId3"/>
          <a:stretch/>
        </p:blipFill>
        <p:spPr>
          <a:xfrm rot="4333800">
            <a:off x="3642480" y="4105800"/>
            <a:ext cx="443520" cy="31644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5" descr=""/>
          <p:cNvPicPr/>
          <p:nvPr/>
        </p:nvPicPr>
        <p:blipFill>
          <a:blip r:embed="rId4"/>
          <a:stretch/>
        </p:blipFill>
        <p:spPr>
          <a:xfrm>
            <a:off x="3523320" y="2377800"/>
            <a:ext cx="443520" cy="522720"/>
          </a:xfrm>
          <a:prstGeom prst="rect">
            <a:avLst/>
          </a:prstGeom>
          <a:ln w="0">
            <a:noFill/>
          </a:ln>
        </p:spPr>
      </p:pic>
      <p:sp>
        <p:nvSpPr>
          <p:cNvPr id="323" name="CustomShape 6"/>
          <p:cNvSpPr/>
          <p:nvPr/>
        </p:nvSpPr>
        <p:spPr>
          <a:xfrm flipV="1">
            <a:off x="5436000" y="1770120"/>
            <a:ext cx="1006920" cy="21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5436000" y="1989000"/>
            <a:ext cx="1006920" cy="15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5436000" y="2843280"/>
            <a:ext cx="934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5436000" y="2843280"/>
            <a:ext cx="934920" cy="24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5593320" y="3717000"/>
            <a:ext cx="862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5580000" y="3717000"/>
            <a:ext cx="86292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580000" y="3753360"/>
            <a:ext cx="862920" cy="75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13"/>
          <p:cNvSpPr/>
          <p:nvPr/>
        </p:nvSpPr>
        <p:spPr>
          <a:xfrm>
            <a:off x="5796000" y="5085360"/>
            <a:ext cx="790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14"/>
          <p:cNvSpPr/>
          <p:nvPr/>
        </p:nvSpPr>
        <p:spPr>
          <a:xfrm>
            <a:off x="5796000" y="5085360"/>
            <a:ext cx="66024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5796000" y="5085360"/>
            <a:ext cx="660240" cy="57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5796000" y="5085360"/>
            <a:ext cx="646920" cy="93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17"/>
          <p:cNvSpPr/>
          <p:nvPr/>
        </p:nvSpPr>
        <p:spPr>
          <a:xfrm>
            <a:off x="540000" y="720000"/>
            <a:ext cx="7919280" cy="66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04617b"/>
                </a:solidFill>
                <a:latin typeface="Calibri"/>
                <a:ea typeface="DejaVu Sans"/>
              </a:rPr>
              <a:t>Rozdělení chromozomálních abnormalit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7041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6" name="Picture 2" descr=""/>
          <p:cNvPicPr/>
          <p:nvPr/>
        </p:nvPicPr>
        <p:blipFill>
          <a:blip r:embed="rId1"/>
          <a:stretch/>
        </p:blipFill>
        <p:spPr>
          <a:xfrm>
            <a:off x="2988000" y="0"/>
            <a:ext cx="3239280" cy="678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Application>LibreOffice/7.0.3.1$Windows_X86_64 LibreOffice_project/d7547858d014d4cf69878db179d326fc3483e082</Application>
  <Words>635</Words>
  <Paragraphs>151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2017-09-18T13:03:53Z</dcterms:created>
  <dc:creator>Michaela Klementová</dc:creator>
  <dc:description/>
  <dc:language>cs-CZ</dc:language>
  <cp:lastModifiedBy/>
  <dcterms:modified xsi:type="dcterms:W3CDTF">2021-04-04T12:14:48Z</dcterms:modified>
  <cp:revision>41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