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5" r:id="rId3"/>
    <p:sldId id="320" r:id="rId4"/>
    <p:sldId id="321" r:id="rId5"/>
    <p:sldId id="330" r:id="rId6"/>
    <p:sldId id="322" r:id="rId7"/>
    <p:sldId id="324" r:id="rId8"/>
    <p:sldId id="323" r:id="rId9"/>
    <p:sldId id="327" r:id="rId10"/>
    <p:sldId id="300" r:id="rId11"/>
    <p:sldId id="329" r:id="rId12"/>
    <p:sldId id="332" r:id="rId13"/>
    <p:sldId id="333" r:id="rId14"/>
    <p:sldId id="334" r:id="rId15"/>
    <p:sldId id="348" r:id="rId16"/>
    <p:sldId id="345" r:id="rId17"/>
    <p:sldId id="347" r:id="rId18"/>
    <p:sldId id="349" r:id="rId19"/>
    <p:sldId id="351" r:id="rId20"/>
    <p:sldId id="335" r:id="rId21"/>
    <p:sldId id="337" r:id="rId22"/>
    <p:sldId id="336" r:id="rId23"/>
    <p:sldId id="338" r:id="rId24"/>
    <p:sldId id="340" r:id="rId25"/>
    <p:sldId id="342" r:id="rId26"/>
    <p:sldId id="343" r:id="rId27"/>
    <p:sldId id="352" r:id="rId28"/>
    <p:sldId id="353" r:id="rId29"/>
    <p:sldId id="354" r:id="rId30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9" autoAdjust="0"/>
    <p:restoredTop sz="94660"/>
  </p:normalViewPr>
  <p:slideViewPr>
    <p:cSldViewPr>
      <p:cViewPr varScale="1">
        <p:scale>
          <a:sx n="157" d="100"/>
          <a:sy n="157" d="100"/>
        </p:scale>
        <p:origin x="1944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7CF7BC6-B5F0-44D6-9811-80D8ED1580E6}" type="datetimeFigureOut">
              <a:rPr lang="cs-CZ" smtClean="0"/>
              <a:pPr/>
              <a:t>13.05.2024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F2F873A-1E54-432D-A169-A2D0835B5E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056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ECD27-CC55-4DD0-AED7-5CC53E2F6D98}" type="datetimeFigureOut">
              <a:rPr lang="cs-CZ" smtClean="0"/>
              <a:pPr/>
              <a:t>13.05.2024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C645B-A6E8-4119-A50D-AE618B4B19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4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5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FD947-1CD7-4B9C-833B-8340021035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3A5F2-FE8F-44AA-85EE-54A62BF10B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5B90A-44BA-44BE-839D-211B81E060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5B49D-38F7-4C50-9061-7E72919DD6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noProof="0"/>
              <a:t>Klepnutím na ikonu přidáte klipart.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B442E-740F-40D3-AFFB-DBB2F6FD3A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E753-6E7E-47F7-8141-9570DE15C8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AE661-AB1B-4FA9-9498-A6902672C0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E4CB0-0FB1-4BA1-BAA4-FED995BB78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F947D-E16A-47D7-A060-DF35CA6384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D21CE-D423-468C-A64C-336EEF833A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878B8-C87C-4D00-BE13-C116312D7D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D0A9C-D074-45EE-B254-A62BABB201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0B88A-8160-401F-8D74-C484433555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Po klepnutí můžete upravit nadřazený styl nadpisu.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Po klepnutí můžete upravit nadřazené styly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98CB7DB0-6A1E-46EF-9476-E886C1EEAB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om/url?sa=i&amp;rct=j&amp;q=&amp;esrc=s&amp;source=images&amp;cd=&amp;cad=rja&amp;uact=8&amp;ved=0ahUKEwjLzL-Q_5_PAhXF7BQKHZZyD0EQjRwIBw&amp;url=http://www.slideshare.net/AbinoDavid/acute-limb-ischemia-14815482&amp;bvm=bv.133387755,d.d24&amp;psig=AFQjCNE8KG42I0a4J0WPCJsK1wboWguPSg&amp;ust=1474531139273622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latin typeface="+mn-lt"/>
              </a:rPr>
              <a:t>TEN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>
                <a:latin typeface="Garamond" pitchFamily="18" charset="0"/>
              </a:rPr>
              <a:t>Kapitoly z vnitřního lékařství</a:t>
            </a:r>
          </a:p>
          <a:p>
            <a:r>
              <a:rPr lang="cs-CZ" dirty="0"/>
              <a:t> zimní semestr SUO 2024</a:t>
            </a:r>
          </a:p>
          <a:p>
            <a:br>
              <a:rPr lang="cs-CZ" dirty="0"/>
            </a:br>
            <a:endParaRPr lang="cs-CZ" b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Plicní embolie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Trombus vzniklý v některé z hlubokých žil se uvolní, krevním oběhem je unášen přes srdce do plic, kde ucpe některou z plicních tepen</a:t>
            </a:r>
            <a:endParaRPr lang="cs-CZ" sz="2400" b="1" dirty="0">
              <a:solidFill>
                <a:schemeClr val="tx2"/>
              </a:solidFill>
            </a:endParaRPr>
          </a:p>
          <a:p>
            <a:endParaRPr lang="cs-CZ" b="1" dirty="0">
              <a:solidFill>
                <a:schemeClr val="tx2"/>
              </a:solidFill>
              <a:latin typeface="Garamond" pitchFamily="18" charset="0"/>
            </a:endParaRPr>
          </a:p>
        </p:txBody>
      </p:sp>
      <p:pic>
        <p:nvPicPr>
          <p:cNvPr id="3074" name="Picture 2" descr="https://userscontent2.emaze.com/images/1d863ae5-55d0-46bb-9e58-c5a59b4fefe4/ca03c2cb224c6594b881d011bcb24da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996951"/>
            <a:ext cx="4092199" cy="32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23528" y="6270711"/>
            <a:ext cx="83529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1- </a:t>
            </a:r>
            <a:r>
              <a:rPr lang="en-US" sz="800" dirty="0"/>
              <a:t>https://userscontent2.emaze.com/images/1d863ae5-55d0-46bb-9e58-c5a59b4fefe4/ca03c2cb224c6594b881d011bcb24da4.jpeg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410431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Plicní embolie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Plicní tkáň za uzávěrem nemůže okysličovat krev - rozvoj </a:t>
            </a:r>
            <a:r>
              <a:rPr lang="cs-CZ" sz="2400" b="1" dirty="0">
                <a:solidFill>
                  <a:schemeClr val="tx2"/>
                </a:solidFill>
              </a:rPr>
              <a:t>dušnosti</a:t>
            </a:r>
          </a:p>
          <a:p>
            <a:r>
              <a:rPr lang="cs-CZ" sz="2400" b="1" dirty="0"/>
              <a:t>Sama je hůře zásobena kyslíkem a živinami – dráždění okolí - </a:t>
            </a:r>
            <a:r>
              <a:rPr lang="cs-CZ" sz="2400" b="1" dirty="0">
                <a:solidFill>
                  <a:schemeClr val="tx2"/>
                </a:solidFill>
              </a:rPr>
              <a:t>bolesti na hrudi</a:t>
            </a:r>
            <a:r>
              <a:rPr lang="cs-CZ" sz="2400" b="1" dirty="0"/>
              <a:t>, suchý </a:t>
            </a:r>
            <a:r>
              <a:rPr lang="cs-CZ" sz="2400" b="1" dirty="0">
                <a:solidFill>
                  <a:schemeClr val="tx2"/>
                </a:solidFill>
              </a:rPr>
              <a:t>kašel</a:t>
            </a:r>
            <a:r>
              <a:rPr lang="cs-CZ" sz="2400" b="1" dirty="0"/>
              <a:t>, </a:t>
            </a:r>
            <a:r>
              <a:rPr lang="cs-CZ" sz="2400" b="1" dirty="0">
                <a:solidFill>
                  <a:schemeClr val="tx2"/>
                </a:solidFill>
              </a:rPr>
              <a:t>vykašlávání krve</a:t>
            </a:r>
            <a:r>
              <a:rPr lang="cs-CZ" sz="2400" b="1" dirty="0"/>
              <a:t>, někdy až rozvoj plicního infarktu</a:t>
            </a:r>
          </a:p>
          <a:p>
            <a:r>
              <a:rPr lang="cs-CZ" sz="2400" b="1" dirty="0"/>
              <a:t>Při ucpání velkých větví plicních tepen (masivní embolie) je výrazně přetíženo srdce, které akutně selhává – </a:t>
            </a:r>
            <a:r>
              <a:rPr lang="cs-CZ" sz="2400" b="1" dirty="0">
                <a:solidFill>
                  <a:schemeClr val="tx2"/>
                </a:solidFill>
              </a:rPr>
              <a:t>ztráta vědomí</a:t>
            </a:r>
            <a:r>
              <a:rPr lang="cs-CZ" sz="2400" b="1" dirty="0"/>
              <a:t>,</a:t>
            </a:r>
            <a:r>
              <a:rPr lang="cs-CZ" sz="2400" b="1" dirty="0">
                <a:solidFill>
                  <a:schemeClr val="tx2"/>
                </a:solidFill>
              </a:rPr>
              <a:t> tachykardie</a:t>
            </a:r>
            <a:r>
              <a:rPr lang="cs-CZ" sz="2400" b="1" dirty="0"/>
              <a:t>, silná dušnost</a:t>
            </a:r>
          </a:p>
          <a:p>
            <a:r>
              <a:rPr lang="cs-CZ" sz="2400" b="1" dirty="0"/>
              <a:t>Život ohrožující stav, bývá příčinou náhlých úmrtí</a:t>
            </a:r>
          </a:p>
          <a:p>
            <a:r>
              <a:rPr lang="cs-CZ" sz="2400" b="1" dirty="0"/>
              <a:t>Léčba – trombolýza u masivních embolií, antikoagulační léčba </a:t>
            </a:r>
          </a:p>
        </p:txBody>
      </p:sp>
    </p:spTree>
    <p:extLst>
      <p:ext uri="{BB962C8B-B14F-4D97-AF65-F5344CB8AC3E}">
        <p14:creationId xmlns:p14="http://schemas.microsoft.com/office/powerpoint/2010/main" val="2799974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Plicní embolie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3528" y="6270711"/>
            <a:ext cx="83529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1- </a:t>
            </a:r>
            <a:r>
              <a:rPr lang="en-US" sz="800" dirty="0"/>
              <a:t>By </a:t>
            </a:r>
            <a:r>
              <a:rPr lang="en-US" sz="800" dirty="0" err="1"/>
              <a:t>Bakerstmd</a:t>
            </a:r>
            <a:r>
              <a:rPr lang="en-US" sz="800" dirty="0"/>
              <a:t> - Own work, CC BY-SA 4.0, https://commons.wikimedia.org/w/index.php?curid=39263792</a:t>
            </a:r>
            <a:endParaRPr lang="cs-CZ" sz="800" dirty="0"/>
          </a:p>
        </p:txBody>
      </p:sp>
      <p:pic>
        <p:nvPicPr>
          <p:cNvPr id="4098" name="Picture 2" descr="https://upload.wikimedia.org/wikipedia/commons/thumb/6/61/Saddle_thromboembolus_wArrows.jpg/1024px-Saddle_thromboembolus_wArrow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86110"/>
            <a:ext cx="6868523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55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Plicní embolie - 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cs-CZ" b="1" dirty="0">
                <a:latin typeface="Garamond" pitchFamily="18" charset="0"/>
              </a:rPr>
              <a:t>CT angiografie plicních tepen</a:t>
            </a:r>
          </a:p>
        </p:txBody>
      </p:sp>
      <p:pic>
        <p:nvPicPr>
          <p:cNvPr id="6146" name="Picture 2" descr="SADDLE 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3957901" cy="329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ediastinum, Heart &amp; Vessels (Shower of pulmonary emboli - CT, CT, 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67384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3528" y="6270711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1- </a:t>
            </a:r>
            <a:r>
              <a:rPr lang="en-US" sz="800" dirty="0"/>
              <a:t>Public Domain, https://en.wikipedia.org/w/index.php?curid=11043634</a:t>
            </a:r>
            <a:endParaRPr lang="cs-CZ" sz="800" dirty="0"/>
          </a:p>
          <a:p>
            <a:r>
              <a:rPr lang="en-US" sz="800" dirty="0"/>
              <a:t>2</a:t>
            </a:r>
            <a:r>
              <a:rPr lang="cs-CZ" sz="800" dirty="0"/>
              <a:t>- http://www.radiologytutorials.com/main.cgi?tut=/main.cgi&amp;frame=main&amp;tt=1&amp;t=51&amp;s=2</a:t>
            </a:r>
          </a:p>
        </p:txBody>
      </p:sp>
    </p:spTree>
    <p:extLst>
      <p:ext uri="{BB962C8B-B14F-4D97-AF65-F5344CB8AC3E}">
        <p14:creationId xmlns:p14="http://schemas.microsoft.com/office/powerpoint/2010/main" val="2068337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Plicní embolie - 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Ventilačně </a:t>
            </a:r>
            <a:r>
              <a:rPr lang="cs-CZ" sz="2400" b="1" dirty="0" err="1"/>
              <a:t>perfuzní</a:t>
            </a:r>
            <a:r>
              <a:rPr lang="cs-CZ" sz="2400" b="1" dirty="0"/>
              <a:t> scintigrafie plic</a:t>
            </a:r>
          </a:p>
          <a:p>
            <a:pPr lvl="1"/>
            <a:r>
              <a:rPr lang="cs-CZ" b="1" dirty="0"/>
              <a:t>Pacient vdechne radioaktivně značený plyn a je mu aplikována značená látka do krve. Pokud jsou na plicích místa, kam se dostane plyn, ale ne krev, je podezření na plicní embolii</a:t>
            </a:r>
          </a:p>
        </p:txBody>
      </p:sp>
      <p:pic>
        <p:nvPicPr>
          <p:cNvPr id="7170" name="Picture 2" descr="http://www.med.harvard.edu/JPNM/TF94_95/Nov15/Ventilatio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35718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7544" y="6021288"/>
            <a:ext cx="828092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/>
              <a:t>http://www.med.harvard.edu/JPNM/TF94_95/Nov15/Ventilation.GIF</a:t>
            </a:r>
          </a:p>
        </p:txBody>
      </p:sp>
    </p:spTree>
    <p:extLst>
      <p:ext uri="{BB962C8B-B14F-4D97-AF65-F5344CB8AC3E}">
        <p14:creationId xmlns:p14="http://schemas.microsoft.com/office/powerpoint/2010/main" val="1405739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Stratifikace embolie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b="1" dirty="0" err="1"/>
              <a:t>Markery</a:t>
            </a:r>
            <a:r>
              <a:rPr lang="cs-CZ" b="1" dirty="0"/>
              <a:t> rizika</a:t>
            </a:r>
          </a:p>
          <a:p>
            <a:pPr>
              <a:defRPr/>
            </a:pPr>
            <a:r>
              <a:rPr lang="cs-CZ" dirty="0"/>
              <a:t>Klinické-šok,hypotenze</a:t>
            </a:r>
          </a:p>
          <a:p>
            <a:pPr>
              <a:defRPr/>
            </a:pPr>
            <a:r>
              <a:rPr lang="cs-CZ" dirty="0"/>
              <a:t>Dysfunkce PK-</a:t>
            </a:r>
            <a:r>
              <a:rPr lang="cs-CZ" dirty="0" err="1"/>
              <a:t>echokardio</a:t>
            </a:r>
            <a:r>
              <a:rPr lang="cs-CZ" dirty="0"/>
              <a:t>, </a:t>
            </a:r>
            <a:r>
              <a:rPr lang="cs-CZ" dirty="0" err="1"/>
              <a:t>NTproBNP</a:t>
            </a:r>
            <a:endParaRPr lang="cs-CZ" dirty="0"/>
          </a:p>
          <a:p>
            <a:pPr>
              <a:defRPr/>
            </a:pPr>
            <a:r>
              <a:rPr lang="cs-CZ" dirty="0"/>
              <a:t>Poškození myokardu –Troponin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b="1" dirty="0"/>
              <a:t>Strategie léčby</a:t>
            </a:r>
          </a:p>
          <a:p>
            <a:pPr>
              <a:defRPr/>
            </a:pPr>
            <a:r>
              <a:rPr lang="cs-CZ" dirty="0"/>
              <a:t>Antikoagulační  </a:t>
            </a:r>
            <a:r>
              <a:rPr lang="cs-CZ" dirty="0">
                <a:solidFill>
                  <a:srgbClr val="C00000"/>
                </a:solidFill>
              </a:rPr>
              <a:t>X</a:t>
            </a:r>
            <a:r>
              <a:rPr lang="cs-CZ" dirty="0"/>
              <a:t> </a:t>
            </a:r>
            <a:r>
              <a:rPr lang="cs-CZ" dirty="0" err="1"/>
              <a:t>Trombolytická</a:t>
            </a:r>
            <a:r>
              <a:rPr lang="cs-CZ" dirty="0"/>
              <a:t> </a:t>
            </a:r>
            <a:r>
              <a:rPr lang="cs-CZ" dirty="0">
                <a:solidFill>
                  <a:srgbClr val="C00000"/>
                </a:solidFill>
              </a:rPr>
              <a:t>X </a:t>
            </a:r>
            <a:r>
              <a:rPr lang="cs-CZ" dirty="0" err="1"/>
              <a:t>Embolectomie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Trombolytická</a:t>
            </a:r>
            <a:r>
              <a:rPr lang="cs-CZ" b="1" dirty="0"/>
              <a:t> terapie</a:t>
            </a:r>
          </a:p>
          <a:p>
            <a:r>
              <a:rPr lang="cs-CZ" dirty="0"/>
              <a:t>Rozsáhlé </a:t>
            </a:r>
            <a:r>
              <a:rPr lang="cs-CZ" dirty="0" err="1"/>
              <a:t>ilikofemoralní</a:t>
            </a:r>
            <a:r>
              <a:rPr lang="cs-CZ" dirty="0"/>
              <a:t>, </a:t>
            </a:r>
            <a:r>
              <a:rPr lang="cs-CZ" dirty="0" err="1"/>
              <a:t>subklaviální</a:t>
            </a:r>
            <a:r>
              <a:rPr lang="cs-CZ" dirty="0"/>
              <a:t> žíly</a:t>
            </a:r>
          </a:p>
          <a:p>
            <a:endParaRPr lang="cs-CZ" dirty="0"/>
          </a:p>
          <a:p>
            <a:r>
              <a:rPr lang="cs-CZ" dirty="0" err="1"/>
              <a:t>Rt</a:t>
            </a:r>
            <a:r>
              <a:rPr lang="cs-CZ" dirty="0"/>
              <a:t>-PA –tkáňový aktivátor </a:t>
            </a:r>
            <a:r>
              <a:rPr lang="cs-CZ" dirty="0" err="1"/>
              <a:t>plasminu</a:t>
            </a:r>
            <a:r>
              <a:rPr lang="cs-CZ" dirty="0"/>
              <a:t>-</a:t>
            </a:r>
            <a:r>
              <a:rPr lang="cs-CZ" dirty="0" err="1"/>
              <a:t>Altepláza</a:t>
            </a:r>
            <a:endParaRPr lang="cs-CZ" dirty="0"/>
          </a:p>
          <a:p>
            <a:r>
              <a:rPr lang="cs-CZ" dirty="0"/>
              <a:t>Současně Heparin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LWMH</a:t>
            </a:r>
          </a:p>
          <a:p>
            <a:endParaRPr lang="cs-CZ" dirty="0"/>
          </a:p>
          <a:p>
            <a:r>
              <a:rPr lang="cs-CZ" dirty="0"/>
              <a:t>Nefrakcionovaný heparin</a:t>
            </a:r>
          </a:p>
          <a:p>
            <a:r>
              <a:rPr lang="cs-CZ" dirty="0" err="1"/>
              <a:t>Warfarin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NOAC (DOAC)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/>
              <a:t>Antikoagulanci</a:t>
            </a:r>
          </a:p>
        </p:txBody>
      </p:sp>
      <p:sp>
        <p:nvSpPr>
          <p:cNvPr id="122883" name="Zástupný symbol pro text 2"/>
          <p:cNvSpPr>
            <a:spLocks noGrp="1"/>
          </p:cNvSpPr>
          <p:nvPr>
            <p:ph type="body"/>
          </p:nvPr>
        </p:nvSpPr>
        <p:spPr>
          <a:xfrm>
            <a:off x="457200" y="277813"/>
            <a:ext cx="8229600" cy="1139825"/>
          </a:xfrm>
          <a:ln/>
        </p:spPr>
        <p:txBody>
          <a:bodyPr/>
          <a:lstStyle/>
          <a:p>
            <a:endParaRPr lang="cs-CZ"/>
          </a:p>
        </p:txBody>
      </p:sp>
      <p:pic>
        <p:nvPicPr>
          <p:cNvPr id="122884" name="Obrázek 5" descr="antikoagulancia_efekt_origin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83534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Antikoagulancie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Warfarin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NOAC</a:t>
            </a:r>
          </a:p>
          <a:p>
            <a:r>
              <a:rPr lang="cs-CZ" dirty="0" err="1"/>
              <a:t>Dabigatran</a:t>
            </a:r>
            <a:endParaRPr lang="cs-CZ" dirty="0"/>
          </a:p>
          <a:p>
            <a:r>
              <a:rPr lang="cs-CZ" dirty="0" err="1"/>
              <a:t>Xarelto</a:t>
            </a:r>
            <a:endParaRPr lang="cs-CZ" dirty="0"/>
          </a:p>
          <a:p>
            <a:r>
              <a:rPr lang="cs-CZ" dirty="0" err="1"/>
              <a:t>Eliqius</a:t>
            </a:r>
            <a:endParaRPr lang="cs-CZ" dirty="0"/>
          </a:p>
        </p:txBody>
      </p:sp>
      <p:pic>
        <p:nvPicPr>
          <p:cNvPr id="4" name="Obrázek 3" descr="Farmakodynamika_warfarinu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00808"/>
            <a:ext cx="2825750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+mn-lt"/>
              </a:rPr>
              <a:t>Trombembolická</a:t>
            </a:r>
            <a:r>
              <a:rPr lang="cs-CZ" b="1" dirty="0">
                <a:latin typeface="+mn-lt"/>
              </a:rPr>
              <a:t> nemoc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err="1"/>
              <a:t>Trombembolická</a:t>
            </a:r>
            <a:r>
              <a:rPr lang="cs-CZ" sz="2400" b="1" dirty="0"/>
              <a:t> nemoc (TEN) </a:t>
            </a:r>
          </a:p>
          <a:p>
            <a:endParaRPr lang="cs-CZ" sz="2400" b="1" dirty="0"/>
          </a:p>
          <a:p>
            <a:r>
              <a:rPr lang="cs-CZ" sz="2400" b="1" dirty="0"/>
              <a:t>je souhrnné označení pro stavy, při kterých se v žilách tvoří krevní sraženina a ucpává je (</a:t>
            </a:r>
            <a:r>
              <a:rPr lang="cs-CZ" sz="2400" b="1" dirty="0">
                <a:solidFill>
                  <a:schemeClr val="tx2"/>
                </a:solidFill>
              </a:rPr>
              <a:t>žilní trombóza</a:t>
            </a:r>
            <a:r>
              <a:rPr lang="cs-CZ" sz="2400" b="1" dirty="0"/>
              <a:t> a </a:t>
            </a:r>
            <a:r>
              <a:rPr lang="cs-CZ" sz="2400" b="1" dirty="0">
                <a:solidFill>
                  <a:schemeClr val="tx2"/>
                </a:solidFill>
              </a:rPr>
              <a:t>tromboflebitida</a:t>
            </a:r>
            <a:r>
              <a:rPr lang="cs-CZ" sz="2400" b="1" dirty="0"/>
              <a:t>), ev. se tato sraženina uvolní a je krevním oběhem unášena přes srdce do plic, kde ucpe plicní tepny (</a:t>
            </a:r>
            <a:r>
              <a:rPr lang="cs-CZ" sz="2400" b="1" dirty="0">
                <a:solidFill>
                  <a:schemeClr val="tx2"/>
                </a:solidFill>
              </a:rPr>
              <a:t>plicní embolie</a:t>
            </a:r>
            <a:r>
              <a:rPr lang="cs-CZ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4728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Žilní insuficience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Porucha odtoku krve žilami z dolních končetin</a:t>
            </a:r>
          </a:p>
          <a:p>
            <a:pPr lvl="1"/>
            <a:r>
              <a:rPr lang="cs-CZ" b="1" dirty="0"/>
              <a:t>Dědičné vlivy</a:t>
            </a:r>
          </a:p>
          <a:p>
            <a:pPr lvl="1"/>
            <a:r>
              <a:rPr lang="cs-CZ" b="1" dirty="0"/>
              <a:t>Sedavé zaměstnání, dlouhé stání, nedostatek pohybu</a:t>
            </a:r>
          </a:p>
          <a:p>
            <a:pPr lvl="1"/>
            <a:r>
              <a:rPr lang="cs-CZ" b="1" dirty="0"/>
              <a:t>Obezita</a:t>
            </a:r>
          </a:p>
          <a:p>
            <a:pPr lvl="1"/>
            <a:r>
              <a:rPr lang="cs-CZ" b="1" dirty="0"/>
              <a:t>Stav po trombóze</a:t>
            </a:r>
          </a:p>
          <a:p>
            <a:r>
              <a:rPr lang="cs-CZ" sz="2400" b="1" dirty="0"/>
              <a:t>Porucha funkce žilních chlopní</a:t>
            </a:r>
          </a:p>
          <a:p>
            <a:r>
              <a:rPr lang="cs-CZ" sz="2400" b="1" dirty="0"/>
              <a:t>Kůže je zbarvená dohněda, končetiny otékají, bolí, tvoří se křečové žíly (</a:t>
            </a:r>
            <a:r>
              <a:rPr lang="cs-CZ" sz="2400" b="1" dirty="0">
                <a:solidFill>
                  <a:schemeClr val="tx2"/>
                </a:solidFill>
              </a:rPr>
              <a:t>varixy</a:t>
            </a:r>
            <a:r>
              <a:rPr lang="cs-CZ" sz="2400" b="1" dirty="0"/>
              <a:t>), u pokročilých forem </a:t>
            </a:r>
            <a:r>
              <a:rPr lang="cs-CZ" sz="2400" b="1" dirty="0">
                <a:solidFill>
                  <a:schemeClr val="tx2"/>
                </a:solidFill>
              </a:rPr>
              <a:t>bércové vředy</a:t>
            </a:r>
            <a:endParaRPr lang="cs-CZ" sz="2400" b="1" dirty="0"/>
          </a:p>
          <a:p>
            <a:r>
              <a:rPr lang="cs-CZ" sz="2400" b="1" dirty="0"/>
              <a:t>Léčba – kompresní punčochy, operace varixů, režimová opatření, léky zvyšující napětí cévní stěny</a:t>
            </a:r>
          </a:p>
        </p:txBody>
      </p:sp>
    </p:spTree>
    <p:extLst>
      <p:ext uri="{BB962C8B-B14F-4D97-AF65-F5344CB8AC3E}">
        <p14:creationId xmlns:p14="http://schemas.microsoft.com/office/powerpoint/2010/main" val="3175531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Žilní insuficience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6270711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1- </a:t>
            </a:r>
            <a:r>
              <a:rPr lang="en-US" sz="800" dirty="0"/>
              <a:t>By James </a:t>
            </a:r>
            <a:r>
              <a:rPr lang="en-US" sz="800" dirty="0" err="1"/>
              <a:t>Heilman</a:t>
            </a:r>
            <a:r>
              <a:rPr lang="en-US" sz="800" dirty="0"/>
              <a:t>, MD - Own work, CC BY-SA 4.0, https://commons.wikimedia.org/w/index.php?curid=40522198</a:t>
            </a:r>
            <a:endParaRPr lang="cs-CZ" sz="800" dirty="0"/>
          </a:p>
          <a:p>
            <a:r>
              <a:rPr lang="cs-CZ" sz="800" dirty="0"/>
              <a:t>2- http://cdn.images.express.co.uk/img/dynamic/11/590x/secondary/Varicose-veins-392420.jpg</a:t>
            </a:r>
          </a:p>
          <a:p>
            <a:r>
              <a:rPr lang="cs-CZ" sz="800" dirty="0"/>
              <a:t>3- http://67.media.tumblr.com/tumblr_lhxz3lJdWr1qd0g3po1_540.jpg</a:t>
            </a:r>
          </a:p>
        </p:txBody>
      </p:sp>
      <p:pic>
        <p:nvPicPr>
          <p:cNvPr id="8194" name="Picture 2" descr="VenousInsufficiency-left-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213307" cy="366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dn.images.express.co.uk/img/dynamic/11/590x/secondary/Varicose-veins-392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3"/>
            <a:ext cx="2630408" cy="366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67.media.tumblr.com/tumblr_lhxz3lJdWr1qd0g3po1_5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08754"/>
            <a:ext cx="3464818" cy="267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976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Ischemická choroba končetin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Porucha zásobení nejčastěji dolních končetin okysličenou krví v důsledku sníženého průtoku tepnami</a:t>
            </a:r>
            <a:endParaRPr lang="cs-CZ" sz="2400" b="1" dirty="0">
              <a:solidFill>
                <a:schemeClr val="tx2"/>
              </a:solidFill>
            </a:endParaRPr>
          </a:p>
          <a:p>
            <a:r>
              <a:rPr lang="cs-CZ" sz="2400" b="1" dirty="0"/>
              <a:t>Příčiny:</a:t>
            </a:r>
          </a:p>
          <a:p>
            <a:pPr lvl="1"/>
            <a:r>
              <a:rPr lang="cs-CZ" b="1" dirty="0"/>
              <a:t>Ateroskleróza</a:t>
            </a:r>
          </a:p>
          <a:p>
            <a:pPr lvl="1"/>
            <a:r>
              <a:rPr lang="cs-CZ" b="1" dirty="0"/>
              <a:t>Embolizace</a:t>
            </a:r>
          </a:p>
          <a:p>
            <a:r>
              <a:rPr lang="cs-CZ" sz="2400" b="1" dirty="0"/>
              <a:t>Příznaky:</a:t>
            </a:r>
          </a:p>
          <a:p>
            <a:pPr lvl="1"/>
            <a:r>
              <a:rPr lang="cs-CZ" b="1" dirty="0">
                <a:solidFill>
                  <a:schemeClr val="tx2"/>
                </a:solidFill>
              </a:rPr>
              <a:t>Klaudikace</a:t>
            </a:r>
            <a:r>
              <a:rPr lang="cs-CZ" b="1" dirty="0"/>
              <a:t> – bolesti dolní končetiny při námaze, později i v klidu</a:t>
            </a:r>
          </a:p>
          <a:p>
            <a:pPr lvl="1"/>
            <a:r>
              <a:rPr lang="cs-CZ" b="1" dirty="0"/>
              <a:t>Končetina je chladná, bledá</a:t>
            </a:r>
          </a:p>
          <a:p>
            <a:pPr lvl="1"/>
            <a:r>
              <a:rPr lang="cs-CZ" b="1" dirty="0"/>
              <a:t>Tvorba vředů, suchá gangréna</a:t>
            </a:r>
          </a:p>
        </p:txBody>
      </p:sp>
    </p:spTree>
    <p:extLst>
      <p:ext uri="{BB962C8B-B14F-4D97-AF65-F5344CB8AC3E}">
        <p14:creationId xmlns:p14="http://schemas.microsoft.com/office/powerpoint/2010/main" val="422056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Ischemická choroba končetin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73216"/>
          </a:xfrm>
        </p:spPr>
        <p:txBody>
          <a:bodyPr/>
          <a:lstStyle/>
          <a:p>
            <a:r>
              <a:rPr lang="cs-CZ" sz="2400" b="1" dirty="0"/>
              <a:t>Léčba</a:t>
            </a:r>
          </a:p>
          <a:p>
            <a:pPr lvl="1"/>
            <a:r>
              <a:rPr lang="cs-CZ" b="1" dirty="0"/>
              <a:t>Snížení krevního tlaku, léčba cukrovky a vysokého cholesterolu</a:t>
            </a:r>
          </a:p>
          <a:p>
            <a:pPr lvl="1"/>
            <a:r>
              <a:rPr lang="cs-CZ" b="1" dirty="0"/>
              <a:t>Operační řešení – bypass, cévní protézy, amputace</a:t>
            </a:r>
          </a:p>
          <a:p>
            <a:pPr lvl="1"/>
            <a:r>
              <a:rPr lang="cs-CZ" b="1" dirty="0" err="1"/>
              <a:t>Miniinvazivní</a:t>
            </a:r>
            <a:r>
              <a:rPr lang="cs-CZ" b="1" dirty="0"/>
              <a:t> techniky - stenty</a:t>
            </a:r>
          </a:p>
          <a:p>
            <a:r>
              <a:rPr lang="cs-CZ" sz="2400" b="1" dirty="0"/>
              <a:t>Kritická končetinová ischemie</a:t>
            </a:r>
          </a:p>
          <a:p>
            <a:pPr lvl="1"/>
            <a:r>
              <a:rPr lang="cs-CZ" b="1" dirty="0"/>
              <a:t>Pokročilé stadium ischemické choroby</a:t>
            </a:r>
          </a:p>
          <a:p>
            <a:pPr lvl="1"/>
            <a:r>
              <a:rPr lang="cs-CZ" b="1" dirty="0"/>
              <a:t>Vzniká postupnou progresí aterosklerózy, popř. akutně při embolizaci</a:t>
            </a:r>
          </a:p>
          <a:p>
            <a:pPr lvl="1"/>
            <a:r>
              <a:rPr lang="cs-CZ" b="1" dirty="0"/>
              <a:t>Klidová silná bolest, brnění a porucha hybnosti</a:t>
            </a:r>
          </a:p>
          <a:p>
            <a:pPr lvl="1"/>
            <a:r>
              <a:rPr lang="cs-CZ" b="1" dirty="0"/>
              <a:t>Bledá, chladná končetina, později fialové zbarvení</a:t>
            </a:r>
          </a:p>
          <a:p>
            <a:pPr lvl="1"/>
            <a:r>
              <a:rPr lang="cs-CZ" b="1" dirty="0"/>
              <a:t>Nehmatná pulzace</a:t>
            </a:r>
          </a:p>
        </p:txBody>
      </p:sp>
    </p:spTree>
    <p:extLst>
      <p:ext uri="{BB962C8B-B14F-4D97-AF65-F5344CB8AC3E}">
        <p14:creationId xmlns:p14="http://schemas.microsoft.com/office/powerpoint/2010/main" val="2966857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Ischemická choroba končetin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6270711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1- </a:t>
            </a:r>
            <a:r>
              <a:rPr lang="en-US" sz="800" dirty="0"/>
              <a:t>http://1.bp.blogspot.com/-xN_wXdfU8Us/Vb9EV66X92I/AAAAAAAABck/v2n2_B9rpBw/w1200-h630-p-nu/Acute%2Blimb%2Bischemia%2B-%2Blegs%2Bpale.jpg</a:t>
            </a:r>
            <a:endParaRPr lang="cs-CZ" sz="800" dirty="0"/>
          </a:p>
          <a:p>
            <a:r>
              <a:rPr lang="cs-CZ" sz="800" dirty="0"/>
              <a:t>2- http://health.vic.gov.au/pu_basics/imgs/module1/topic3/m1_t3_s14_fb1.jpg</a:t>
            </a:r>
          </a:p>
          <a:p>
            <a:r>
              <a:rPr lang="cs-CZ" sz="800" dirty="0"/>
              <a:t>3 - http://image.slidesharecdn.com/acutelimbischemia-121020140216-phpapp01/95/acute-limb-ischemia-3-638.jpg?cb=1350741857</a:t>
            </a:r>
          </a:p>
          <a:p>
            <a:endParaRPr lang="cs-CZ" sz="800" dirty="0"/>
          </a:p>
        </p:txBody>
      </p:sp>
      <p:pic>
        <p:nvPicPr>
          <p:cNvPr id="11266" name="Picture 2" descr="http://1.bp.blogspot.com/-xN_wXdfU8Us/Vb9EV66X92I/AAAAAAAABck/v2n2_B9rpBw/w1200-h630-p-nu/Acute%2Blimb%2Bischemia%2B-%2Blegs%2Bpal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r="29335"/>
          <a:stretch/>
        </p:blipFill>
        <p:spPr bwMode="auto">
          <a:xfrm>
            <a:off x="606635" y="1556792"/>
            <a:ext cx="2655517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health.vic.gov.au/pu_basics/imgs/module1/topic3/m1_t3_s14_fb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t="8538" r="4741" b="3267"/>
          <a:stretch/>
        </p:blipFill>
        <p:spPr bwMode="auto">
          <a:xfrm>
            <a:off x="606634" y="4271375"/>
            <a:ext cx="2655518" cy="199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Výsledek obrázku pro acute limb ischemi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21" y="2060848"/>
            <a:ext cx="4929772" cy="369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696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Aneurysma břišní aorty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Vakovité rozšíření břišní aorty</a:t>
            </a:r>
          </a:p>
          <a:p>
            <a:r>
              <a:rPr lang="cs-CZ" sz="2400" b="1" dirty="0"/>
              <a:t>Vyšší riziko u některých vrozených onemocnění, dále u kuřáků a osob s vysokým tlakem</a:t>
            </a:r>
          </a:p>
          <a:p>
            <a:r>
              <a:rPr lang="cs-CZ" sz="2400" b="1" dirty="0"/>
              <a:t>Většinou bez příznaků, může ale prasknout – významné krvácení často končící smrtí</a:t>
            </a:r>
          </a:p>
          <a:p>
            <a:r>
              <a:rPr lang="cs-CZ" sz="2400" b="1" dirty="0"/>
              <a:t>Diagnóza pomocí ultrazvuku a CT</a:t>
            </a:r>
          </a:p>
          <a:p>
            <a:r>
              <a:rPr lang="cs-CZ" sz="2400" b="1" dirty="0"/>
              <a:t>Léčba</a:t>
            </a:r>
          </a:p>
          <a:p>
            <a:pPr lvl="1"/>
            <a:r>
              <a:rPr lang="cs-CZ" b="1" dirty="0"/>
              <a:t>Sledování (zda roste) a kontrola rizikových faktorů</a:t>
            </a:r>
          </a:p>
          <a:p>
            <a:pPr lvl="1"/>
            <a:r>
              <a:rPr lang="cs-CZ" b="1" dirty="0"/>
              <a:t>Operační náhrada postiženého úseku aorty cévní protézou</a:t>
            </a:r>
          </a:p>
          <a:p>
            <a:pPr lvl="1"/>
            <a:r>
              <a:rPr lang="cs-CZ" b="1" dirty="0" err="1"/>
              <a:t>Endovaskulární</a:t>
            </a:r>
            <a:r>
              <a:rPr lang="cs-CZ" b="1" dirty="0"/>
              <a:t> výkony</a:t>
            </a:r>
          </a:p>
        </p:txBody>
      </p:sp>
    </p:spTree>
    <p:extLst>
      <p:ext uri="{BB962C8B-B14F-4D97-AF65-F5344CB8AC3E}">
        <p14:creationId xmlns:p14="http://schemas.microsoft.com/office/powerpoint/2010/main" val="3515015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Aneurysma břišní aorty</a:t>
            </a:r>
          </a:p>
        </p:txBody>
      </p:sp>
      <p:pic>
        <p:nvPicPr>
          <p:cNvPr id="14338" name="Picture 2" descr="http://www.intechopen.com/source/html/40483/media/image4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0" t="7020" r="6388" b="50000"/>
          <a:stretch/>
        </p:blipFill>
        <p:spPr bwMode="auto">
          <a:xfrm>
            <a:off x="5364088" y="2489258"/>
            <a:ext cx="3432132" cy="259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learningradiology.com/images/cardiacimages1/AAA%203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216024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northernsydneyvascular.com.au/images/AorticAneurysm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56"/>
          <a:stretch/>
        </p:blipFill>
        <p:spPr bwMode="auto">
          <a:xfrm>
            <a:off x="2877190" y="1988840"/>
            <a:ext cx="2342882" cy="361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23528" y="591676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1- </a:t>
            </a:r>
            <a:r>
              <a:rPr lang="en-US" sz="800" dirty="0"/>
              <a:t>http://learningradiology.com/images/cardiacimages1/AAA%203D.jpg</a:t>
            </a:r>
            <a:endParaRPr lang="cs-CZ" sz="800" dirty="0"/>
          </a:p>
          <a:p>
            <a:r>
              <a:rPr lang="cs-CZ" sz="800" dirty="0"/>
              <a:t>2- http://www.northernsydneyvascular.com.au/images/AorticAneurysm4.jpg</a:t>
            </a:r>
          </a:p>
          <a:p>
            <a:r>
              <a:rPr lang="cs-CZ" sz="800" dirty="0"/>
              <a:t>3 - http://www.intechopen.com/source/html/40483/media/image4.jpeg</a:t>
            </a:r>
          </a:p>
          <a:p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0070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Onecon__ni_hrudni_aorty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447847" cy="634608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tent-300x3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11182"/>
            <a:ext cx="7200800" cy="664681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c342305b3394c9af91fd6be946bc98e4v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3516"/>
            <a:ext cx="7992888" cy="603099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+mn-lt"/>
              </a:rPr>
              <a:t>Trombembolická</a:t>
            </a:r>
            <a:r>
              <a:rPr lang="cs-CZ" b="1" dirty="0">
                <a:latin typeface="+mn-lt"/>
              </a:rPr>
              <a:t> nemoc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Za normálních okolností se krev uvnitř cév nesráží, zejména díky jejich hydrofobní výstelce – </a:t>
            </a:r>
            <a:r>
              <a:rPr lang="cs-CZ" sz="2400" b="1" dirty="0">
                <a:solidFill>
                  <a:schemeClr val="tx2"/>
                </a:solidFill>
              </a:rPr>
              <a:t>endotelu</a:t>
            </a:r>
          </a:p>
          <a:p>
            <a:r>
              <a:rPr lang="cs-CZ" sz="2400" b="1" dirty="0"/>
              <a:t>K tvorbě sraženiny uvnitř cév (</a:t>
            </a:r>
            <a:r>
              <a:rPr lang="cs-CZ" sz="2400" b="1" dirty="0">
                <a:solidFill>
                  <a:schemeClr val="tx2"/>
                </a:solidFill>
              </a:rPr>
              <a:t>trombus</a:t>
            </a:r>
            <a:r>
              <a:rPr lang="cs-CZ" sz="2400" b="1" dirty="0"/>
              <a:t>), dochází na základě několika rizikových faktorů (</a:t>
            </a:r>
            <a:r>
              <a:rPr lang="cs-CZ" sz="2400" b="1" dirty="0" err="1">
                <a:solidFill>
                  <a:schemeClr val="tx2"/>
                </a:solidFill>
              </a:rPr>
              <a:t>Virchowova</a:t>
            </a:r>
            <a:r>
              <a:rPr lang="cs-CZ" sz="2400" b="1" dirty="0">
                <a:solidFill>
                  <a:schemeClr val="tx2"/>
                </a:solidFill>
              </a:rPr>
              <a:t> trias</a:t>
            </a:r>
            <a:r>
              <a:rPr lang="cs-CZ" sz="2400" b="1" dirty="0"/>
              <a:t>):</a:t>
            </a:r>
          </a:p>
          <a:p>
            <a:pPr lvl="1"/>
            <a:r>
              <a:rPr lang="cs-CZ" b="1" dirty="0"/>
              <a:t>Zpomalení průtoku krve - imobilizace</a:t>
            </a:r>
          </a:p>
          <a:p>
            <a:pPr lvl="2"/>
            <a:r>
              <a:rPr lang="cs-CZ" sz="2400" b="1" dirty="0"/>
              <a:t>Pooperační stavy, sádrová fixace</a:t>
            </a:r>
          </a:p>
          <a:p>
            <a:pPr lvl="2"/>
            <a:r>
              <a:rPr lang="cs-CZ" sz="2400" b="1" dirty="0"/>
              <a:t>Dlouhé cestování autobusem, letadlem</a:t>
            </a:r>
          </a:p>
          <a:p>
            <a:pPr lvl="1"/>
            <a:r>
              <a:rPr lang="cs-CZ" b="1" dirty="0"/>
              <a:t>Poškození cévní stěny</a:t>
            </a:r>
          </a:p>
          <a:p>
            <a:pPr lvl="2"/>
            <a:r>
              <a:rPr lang="cs-CZ" sz="2400" b="1" dirty="0" err="1"/>
              <a:t>Kanylace</a:t>
            </a:r>
            <a:r>
              <a:rPr lang="cs-CZ" sz="2400" b="1" dirty="0"/>
              <a:t> cévy</a:t>
            </a:r>
          </a:p>
          <a:p>
            <a:pPr lvl="1"/>
            <a:r>
              <a:rPr lang="cs-CZ" b="1" dirty="0" err="1"/>
              <a:t>Hyperkoagulační</a:t>
            </a:r>
            <a:r>
              <a:rPr lang="cs-CZ" b="1" dirty="0"/>
              <a:t> stav</a:t>
            </a:r>
          </a:p>
        </p:txBody>
      </p:sp>
    </p:spTree>
    <p:extLst>
      <p:ext uri="{BB962C8B-B14F-4D97-AF65-F5344CB8AC3E}">
        <p14:creationId xmlns:p14="http://schemas.microsoft.com/office/powerpoint/2010/main" val="17986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+mn-lt"/>
              </a:rPr>
              <a:t>Hyperkoagulační</a:t>
            </a:r>
            <a:r>
              <a:rPr lang="cs-CZ" b="1" dirty="0">
                <a:latin typeface="+mn-lt"/>
              </a:rPr>
              <a:t> stav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Stav, při kterém má krev větší tendenci se srážet – koagulovat</a:t>
            </a:r>
          </a:p>
          <a:p>
            <a:pPr lvl="1"/>
            <a:r>
              <a:rPr lang="cs-CZ" b="1" dirty="0"/>
              <a:t>Vrozené poruchy krevního srážení – </a:t>
            </a:r>
            <a:r>
              <a:rPr lang="cs-CZ" b="1" dirty="0">
                <a:solidFill>
                  <a:schemeClr val="tx2"/>
                </a:solidFill>
              </a:rPr>
              <a:t>trombofilie</a:t>
            </a:r>
            <a:r>
              <a:rPr lang="cs-CZ" b="1" dirty="0"/>
              <a:t>, např. Leidenská mutace</a:t>
            </a:r>
          </a:p>
          <a:p>
            <a:pPr lvl="1"/>
            <a:r>
              <a:rPr lang="cs-CZ" b="1" dirty="0"/>
              <a:t>Nádorová onemocnění</a:t>
            </a:r>
          </a:p>
          <a:p>
            <a:pPr lvl="1"/>
            <a:r>
              <a:rPr lang="cs-CZ" b="1" dirty="0"/>
              <a:t>Dehydratace</a:t>
            </a:r>
          </a:p>
          <a:p>
            <a:pPr lvl="1"/>
            <a:r>
              <a:rPr lang="cs-CZ" b="1" dirty="0"/>
              <a:t>Kouření</a:t>
            </a:r>
          </a:p>
          <a:p>
            <a:pPr lvl="1"/>
            <a:r>
              <a:rPr lang="cs-CZ" b="1" dirty="0"/>
              <a:t>Těhotenství</a:t>
            </a:r>
          </a:p>
          <a:p>
            <a:pPr lvl="1"/>
            <a:r>
              <a:rPr lang="cs-CZ" b="1" dirty="0"/>
              <a:t>Hormonální antikoncepce</a:t>
            </a:r>
          </a:p>
          <a:p>
            <a:pPr lvl="2"/>
            <a:r>
              <a:rPr lang="cs-CZ" sz="2400" b="1" dirty="0"/>
              <a:t>Riziková u pacientek, jejichž přímí příbuzní prodělali TEN</a:t>
            </a:r>
          </a:p>
          <a:p>
            <a:pPr lvl="2"/>
            <a:r>
              <a:rPr lang="cs-CZ" sz="2400" b="1" dirty="0"/>
              <a:t>Nutno dávat pozor v rizikových situacích (cestování, úrazy)</a:t>
            </a:r>
          </a:p>
          <a:p>
            <a:pPr lvl="2"/>
            <a:endParaRPr lang="cs-CZ" b="1" dirty="0">
              <a:latin typeface="Garamond" pitchFamily="18" charset="0"/>
            </a:endParaRPr>
          </a:p>
          <a:p>
            <a:pPr lvl="1"/>
            <a:endParaRPr lang="cs-CZ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52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Antikoagulační 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Léky snižující krevní srážlivost – rozpouštějí tromby a emboly, zamezují jejich další tvorbě</a:t>
            </a:r>
          </a:p>
          <a:p>
            <a:endParaRPr lang="cs-CZ" sz="2400" b="1" dirty="0"/>
          </a:p>
          <a:p>
            <a:pPr lvl="1"/>
            <a:r>
              <a:rPr lang="cs-CZ" b="1" dirty="0"/>
              <a:t>Heparin a nízkomolekulární heparin</a:t>
            </a:r>
          </a:p>
          <a:p>
            <a:pPr lvl="1"/>
            <a:endParaRPr lang="cs-CZ" b="1" dirty="0"/>
          </a:p>
          <a:p>
            <a:pPr lvl="1"/>
            <a:r>
              <a:rPr lang="cs-CZ" b="1" dirty="0" err="1"/>
              <a:t>Warfarin</a:t>
            </a:r>
            <a:endParaRPr lang="cs-CZ" b="1" dirty="0"/>
          </a:p>
          <a:p>
            <a:pPr lvl="1"/>
            <a:endParaRPr lang="cs-CZ" b="1" dirty="0"/>
          </a:p>
          <a:p>
            <a:pPr lvl="1"/>
            <a:r>
              <a:rPr lang="cs-CZ" b="1" dirty="0"/>
              <a:t>Nová antikoagulancia</a:t>
            </a:r>
          </a:p>
          <a:p>
            <a:pPr lvl="1"/>
            <a:endParaRPr lang="cs-CZ" b="1" dirty="0"/>
          </a:p>
          <a:p>
            <a:r>
              <a:rPr lang="cs-CZ" sz="2400" b="1" dirty="0"/>
              <a:t>Při antikoagulační léčbě je vyšší riziko krvácení</a:t>
            </a:r>
          </a:p>
          <a:p>
            <a:pPr lvl="2"/>
            <a:endParaRPr lang="cs-CZ" sz="2400" b="1" dirty="0"/>
          </a:p>
          <a:p>
            <a:pPr lvl="1"/>
            <a:endParaRPr lang="cs-CZ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4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Povrchová tromboflebitida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Garamond" pitchFamily="18" charset="0"/>
              </a:rPr>
              <a:t>Tvorba trombu v povrchové žíle, nejčastěji na končetině, spojená se zánětem okolních tkání</a:t>
            </a:r>
          </a:p>
          <a:p>
            <a:r>
              <a:rPr lang="cs-CZ" b="1" dirty="0">
                <a:latin typeface="Garamond" pitchFamily="18" charset="0"/>
              </a:rPr>
              <a:t>Vznikají často v křečových žilách, dalším vyvolávajícím momentem může být </a:t>
            </a:r>
            <a:r>
              <a:rPr lang="cs-CZ" b="1" dirty="0" err="1">
                <a:latin typeface="Garamond" pitchFamily="18" charset="0"/>
              </a:rPr>
              <a:t>kanylace</a:t>
            </a:r>
            <a:r>
              <a:rPr lang="cs-CZ" b="1" dirty="0">
                <a:latin typeface="Garamond" pitchFamily="18" charset="0"/>
              </a:rPr>
              <a:t>, ev. úraz a imobilizace</a:t>
            </a:r>
          </a:p>
          <a:p>
            <a:r>
              <a:rPr lang="cs-CZ" b="1" dirty="0">
                <a:latin typeface="Garamond" pitchFamily="18" charset="0"/>
              </a:rPr>
              <a:t>Projeví se bolestivým pruhovitým zarudnutím a zduřením v průběhu žíly</a:t>
            </a:r>
          </a:p>
          <a:p>
            <a:r>
              <a:rPr lang="cs-CZ" b="1" dirty="0">
                <a:latin typeface="Garamond" pitchFamily="18" charset="0"/>
              </a:rPr>
              <a:t>Léčí se studenými obklady a léky proti bolesti, ev. krátkou antikoagulační léčbou</a:t>
            </a:r>
          </a:p>
          <a:p>
            <a:pPr lvl="2"/>
            <a:endParaRPr lang="cs-CZ" b="1" dirty="0">
              <a:latin typeface="Garamond" pitchFamily="18" charset="0"/>
            </a:endParaRPr>
          </a:p>
          <a:p>
            <a:pPr lvl="1"/>
            <a:endParaRPr lang="cs-CZ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8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Hluboká žilní trombóza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Tvorba trombu ve větší, hluboké žíle – nejčastěji na dolních končetinách</a:t>
            </a:r>
          </a:p>
          <a:p>
            <a:endParaRPr lang="cs-CZ" sz="2400" b="1" dirty="0"/>
          </a:p>
          <a:p>
            <a:r>
              <a:rPr lang="cs-CZ" sz="2400" b="1" dirty="0"/>
              <a:t>Projeví se bolestivým otokem a zarudnutím postižené končetiny</a:t>
            </a:r>
          </a:p>
          <a:p>
            <a:r>
              <a:rPr lang="cs-CZ" sz="2400" b="1" dirty="0"/>
              <a:t>Vysoké riziko plicní embolizace</a:t>
            </a:r>
          </a:p>
          <a:p>
            <a:r>
              <a:rPr lang="cs-CZ" sz="2400" b="1" dirty="0"/>
              <a:t>I po </a:t>
            </a:r>
            <a:r>
              <a:rPr lang="cs-CZ" sz="2400" b="1" dirty="0" err="1"/>
              <a:t>přeléčení</a:t>
            </a:r>
            <a:r>
              <a:rPr lang="cs-CZ" sz="2400" b="1" dirty="0"/>
              <a:t> někdy trvá bolestivost a otoky</a:t>
            </a:r>
          </a:p>
          <a:p>
            <a:endParaRPr lang="cs-CZ" sz="2400" b="1" dirty="0"/>
          </a:p>
          <a:p>
            <a:r>
              <a:rPr lang="cs-CZ" sz="2400" b="1" dirty="0"/>
              <a:t>Diagnóza – ultrazvukové vyšetření žil</a:t>
            </a:r>
          </a:p>
          <a:p>
            <a:r>
              <a:rPr lang="cs-CZ" sz="2400" b="1" dirty="0"/>
              <a:t>Léčí se bandážemi nebo kompresními punčochami, nejméně tříměsíční antikoagulační léčba</a:t>
            </a:r>
          </a:p>
          <a:p>
            <a:pPr lvl="2"/>
            <a:endParaRPr lang="cs-CZ" b="1" dirty="0">
              <a:latin typeface="Garamond" pitchFamily="18" charset="0"/>
            </a:endParaRPr>
          </a:p>
          <a:p>
            <a:pPr lvl="1"/>
            <a:endParaRPr lang="cs-CZ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89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Hluboká žilní trombóza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3528" y="6270711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1- </a:t>
            </a:r>
            <a:r>
              <a:rPr lang="en-US" sz="800" dirty="0"/>
              <a:t>By James </a:t>
            </a:r>
            <a:r>
              <a:rPr lang="en-US" sz="800" dirty="0" err="1"/>
              <a:t>Heilman</a:t>
            </a:r>
            <a:r>
              <a:rPr lang="en-US" sz="800" dirty="0"/>
              <a:t>, MD - Own work, CC BY-SA 3.0, https://commons.wikimedia.org/w/index.php?curid=9444797</a:t>
            </a:r>
            <a:endParaRPr lang="cs-CZ" sz="800" dirty="0"/>
          </a:p>
          <a:p>
            <a:r>
              <a:rPr lang="cs-CZ" sz="800" dirty="0"/>
              <a:t>2- </a:t>
            </a:r>
            <a:r>
              <a:rPr lang="en-US" sz="800" dirty="0"/>
              <a:t>http://ksi.uconn.edu/wp-content/uploads/sites/1222/2015/03/DVT.png</a:t>
            </a:r>
            <a:endParaRPr lang="cs-CZ" sz="800" dirty="0"/>
          </a:p>
        </p:txBody>
      </p:sp>
      <p:pic>
        <p:nvPicPr>
          <p:cNvPr id="1030" name="Picture 6" descr="Deep vein thrombosis of the right le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2" y="1628800"/>
            <a:ext cx="2795786" cy="44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ksi.uconn.edu/wp-content/uploads/sites/1222/2015/03/DV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t="3690" r="15361" b="17757"/>
          <a:stretch/>
        </p:blipFill>
        <p:spPr bwMode="auto">
          <a:xfrm>
            <a:off x="4008138" y="2207691"/>
            <a:ext cx="4380286" cy="330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Hluboká žilní trombóza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Trombóza může vzácněji vzniknout i v jiných žilách v těle – na krku, v pánevních žilách apod., většinou při nádorovém onemocnění nebo po lékařském výkonu</a:t>
            </a:r>
          </a:p>
          <a:p>
            <a:pPr lvl="2"/>
            <a:endParaRPr lang="cs-CZ" b="1" dirty="0">
              <a:latin typeface="Garamond" pitchFamily="18" charset="0"/>
            </a:endParaRPr>
          </a:p>
          <a:p>
            <a:pPr lvl="1"/>
            <a:endParaRPr lang="cs-CZ" b="1" dirty="0">
              <a:latin typeface="Garamond" pitchFamily="18" charset="0"/>
            </a:endParaRPr>
          </a:p>
        </p:txBody>
      </p:sp>
      <p:pic>
        <p:nvPicPr>
          <p:cNvPr id="2050" name="Picture 2" descr="https://www.researchgate.net/publication/265970672/figure/fig2/AS:213899640086541@1428009056928/Photographs-from-fracture-clinic-demonstrating-thrombosis-of-the-external-jugular-vei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3399"/>
          <a:stretch/>
        </p:blipFill>
        <p:spPr bwMode="auto">
          <a:xfrm>
            <a:off x="2555776" y="3356992"/>
            <a:ext cx="4095750" cy="281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23528" y="6270711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1- </a:t>
            </a:r>
            <a:r>
              <a:rPr lang="en-US" sz="800" dirty="0"/>
              <a:t>https://www.researchgate.net/publication/265970672/figure/fig2/AS:213899640086541@1428009056928/Photographs-from-fracture-clinic-demonstrating-thrombosis-of-the-external-jugular-vein.png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89238209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Vlastní 10">
      <a:dk1>
        <a:sysClr val="windowText" lastClr="000000"/>
      </a:dk1>
      <a:lt1>
        <a:srgbClr val="FFFFFF"/>
      </a:lt1>
      <a:dk2>
        <a:srgbClr val="C00000"/>
      </a:dk2>
      <a:lt2>
        <a:srgbClr val="BCBCBC"/>
      </a:lt2>
      <a:accent1>
        <a:srgbClr val="595959"/>
      </a:accent1>
      <a:accent2>
        <a:srgbClr val="595959"/>
      </a:accent2>
      <a:accent3>
        <a:srgbClr val="595959"/>
      </a:accent3>
      <a:accent4>
        <a:srgbClr val="BCBCBC"/>
      </a:accent4>
      <a:accent5>
        <a:srgbClr val="595959"/>
      </a:accent5>
      <a:accent6>
        <a:srgbClr val="9B9B9B"/>
      </a:accent6>
      <a:hlink>
        <a:srgbClr val="0000FF"/>
      </a:hlink>
      <a:folHlink>
        <a:srgbClr val="800080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1181</TotalTime>
  <Words>1202</Words>
  <Application>Microsoft Office PowerPoint</Application>
  <PresentationFormat>Předvádění na obrazovce (4:3)</PresentationFormat>
  <Paragraphs>156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Calibri</vt:lpstr>
      <vt:lpstr>Garamond</vt:lpstr>
      <vt:lpstr>Times New Roman</vt:lpstr>
      <vt:lpstr>Verdana</vt:lpstr>
      <vt:lpstr>Wingdings</vt:lpstr>
      <vt:lpstr>Default Theme</vt:lpstr>
      <vt:lpstr>TEN</vt:lpstr>
      <vt:lpstr>Trombembolická nemoc</vt:lpstr>
      <vt:lpstr>Trombembolická nemoc</vt:lpstr>
      <vt:lpstr>Hyperkoagulační stav</vt:lpstr>
      <vt:lpstr>Antikoagulační léčba</vt:lpstr>
      <vt:lpstr>Povrchová tromboflebitida</vt:lpstr>
      <vt:lpstr>Hluboká žilní trombóza</vt:lpstr>
      <vt:lpstr>Hluboká žilní trombóza</vt:lpstr>
      <vt:lpstr>Hluboká žilní trombóza</vt:lpstr>
      <vt:lpstr>Plicní embolie</vt:lpstr>
      <vt:lpstr>Plicní embolie</vt:lpstr>
      <vt:lpstr>Plicní embolie</vt:lpstr>
      <vt:lpstr>Plicní embolie - diagnostika</vt:lpstr>
      <vt:lpstr>Plicní embolie - diagnostika</vt:lpstr>
      <vt:lpstr>Stratifikace embolie</vt:lpstr>
      <vt:lpstr>Terapie</vt:lpstr>
      <vt:lpstr>Terapie</vt:lpstr>
      <vt:lpstr>Antikoagulanci</vt:lpstr>
      <vt:lpstr>Antikoagulancie</vt:lpstr>
      <vt:lpstr>Žilní insuficience</vt:lpstr>
      <vt:lpstr>Žilní insuficience</vt:lpstr>
      <vt:lpstr>Ischemická choroba končetin</vt:lpstr>
      <vt:lpstr>Ischemická choroba končetin</vt:lpstr>
      <vt:lpstr>Ischemická choroba končetin</vt:lpstr>
      <vt:lpstr>Aneurysma břišní aorty</vt:lpstr>
      <vt:lpstr>Aneurysma břišní aorty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SIADH</dc:title>
  <dc:creator>Jakub Seget</dc:creator>
  <cp:lastModifiedBy>Veronika Slováček Hagenová</cp:lastModifiedBy>
  <cp:revision>79</cp:revision>
  <dcterms:created xsi:type="dcterms:W3CDTF">2014-10-07T01:14:53Z</dcterms:created>
  <dcterms:modified xsi:type="dcterms:W3CDTF">2024-05-13T07:09:11Z</dcterms:modified>
</cp:coreProperties>
</file>