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28.png" ContentType="image/png"/>
  <Override PartName="/ppt/media/image1.jpeg" ContentType="image/jpeg"/>
  <Override PartName="/ppt/media/image3.png" ContentType="image/png"/>
  <Override PartName="/ppt/media/image2.png" ContentType="image/png"/>
  <Override PartName="/ppt/media/image4.jpeg" ContentType="image/jpeg"/>
  <Override PartName="/ppt/media/image5.png" ContentType="image/png"/>
  <Override PartName="/ppt/media/image6.png" ContentType="image/png"/>
  <Override PartName="/ppt/media/image7.jpeg" ContentType="image/jpeg"/>
  <Override PartName="/ppt/media/image31.png" ContentType="image/png"/>
  <Override PartName="/ppt/media/image8.png" ContentType="image/png"/>
  <Override PartName="/ppt/media/image23.jpeg" ContentType="image/jpeg"/>
  <Override PartName="/ppt/media/image9.png" ContentType="image/png"/>
  <Override PartName="/ppt/media/image10.jpeg" ContentType="image/jpeg"/>
  <Override PartName="/ppt/media/image11.png" ContentType="image/png"/>
  <Override PartName="/ppt/media/image12.png" ContentType="image/png"/>
  <Override PartName="/ppt/media/image33.gif" ContentType="image/gif"/>
  <Override PartName="/ppt/media/image13.jpeg" ContentType="image/jpeg"/>
  <Override PartName="/ppt/media/image19.png" ContentType="image/png"/>
  <Override PartName="/ppt/media/image14.png" ContentType="image/png"/>
  <Override PartName="/ppt/media/image15.png" ContentType="image/png"/>
  <Override PartName="/ppt/media/image16.jpeg" ContentType="image/jpeg"/>
  <Override PartName="/ppt/media/image17.png" ContentType="image/png"/>
  <Override PartName="/ppt/media/image38.gif" ContentType="image/gif"/>
  <Override PartName="/ppt/media/image18.png" ContentType="image/png"/>
  <Override PartName="/ppt/media/image20.png" ContentType="image/png"/>
  <Override PartName="/ppt/media/image21.jpeg" ContentType="image/jpeg"/>
  <Override PartName="/ppt/media/image22.png" ContentType="image/png"/>
  <Override PartName="/ppt/media/image24.png" ContentType="image/png"/>
  <Override PartName="/ppt/media/image25.png" ContentType="image/png"/>
  <Override PartName="/ppt/media/image26.jpeg" ContentType="image/jpeg"/>
  <Override PartName="/ppt/media/image27.png" ContentType="image/png"/>
  <Override PartName="/ppt/media/image29.png" ContentType="image/png"/>
  <Override PartName="/ppt/media/image30.png" ContentType="image/png"/>
  <Override PartName="/ppt/media/image32.png" ContentType="image/png"/>
  <Override PartName="/ppt/media/image34.gif" ContentType="image/gif"/>
  <Override PartName="/ppt/media/image35.png" ContentType="image/png"/>
  <Override PartName="/ppt/media/image36.png" ContentType="image/png"/>
  <Override PartName="/ppt/media/image37.gif" ContentType="image/gif"/>
  <Override PartName="/ppt/media/image39.png" ContentType="image/png"/>
  <Override PartName="/ppt/media/image40.png" ContentType="image/png"/>
  <Override PartName="/ppt/media/image41.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34" name="PlaceHolder 2"/>
          <p:cNvSpPr>
            <a:spLocks noGrp="1"/>
          </p:cNvSpPr>
          <p:nvPr>
            <p:ph type="body"/>
          </p:nvPr>
        </p:nvSpPr>
        <p:spPr>
          <a:xfrm>
            <a:off x="2126160" y="204984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35" name="PlaceHolder 3"/>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37"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38"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39"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40" name="PlaceHolder 5"/>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42" name="PlaceHolder 2"/>
          <p:cNvSpPr>
            <a:spLocks noGrp="1"/>
          </p:cNvSpPr>
          <p:nvPr>
            <p:ph type="body"/>
          </p:nvPr>
        </p:nvSpPr>
        <p:spPr>
          <a:xfrm>
            <a:off x="212616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43" name="PlaceHolder 3"/>
          <p:cNvSpPr>
            <a:spLocks noGrp="1"/>
          </p:cNvSpPr>
          <p:nvPr>
            <p:ph type="body"/>
          </p:nvPr>
        </p:nvSpPr>
        <p:spPr>
          <a:xfrm>
            <a:off x="40579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44" name="PlaceHolder 4"/>
          <p:cNvSpPr>
            <a:spLocks noGrp="1"/>
          </p:cNvSpPr>
          <p:nvPr>
            <p:ph type="body"/>
          </p:nvPr>
        </p:nvSpPr>
        <p:spPr>
          <a:xfrm>
            <a:off x="59893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45" name="PlaceHolder 5"/>
          <p:cNvSpPr>
            <a:spLocks noGrp="1"/>
          </p:cNvSpPr>
          <p:nvPr>
            <p:ph type="body"/>
          </p:nvPr>
        </p:nvSpPr>
        <p:spPr>
          <a:xfrm>
            <a:off x="212616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46" name="PlaceHolder 6"/>
          <p:cNvSpPr>
            <a:spLocks noGrp="1"/>
          </p:cNvSpPr>
          <p:nvPr>
            <p:ph type="body"/>
          </p:nvPr>
        </p:nvSpPr>
        <p:spPr>
          <a:xfrm>
            <a:off x="40579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47" name="PlaceHolder 7"/>
          <p:cNvSpPr>
            <a:spLocks noGrp="1"/>
          </p:cNvSpPr>
          <p:nvPr>
            <p:ph type="body"/>
          </p:nvPr>
        </p:nvSpPr>
        <p:spPr>
          <a:xfrm>
            <a:off x="59893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9"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60" name="PlaceHolder 2"/>
          <p:cNvSpPr>
            <a:spLocks noGrp="1"/>
          </p:cNvSpPr>
          <p:nvPr>
            <p:ph type="subTitle"/>
          </p:nvPr>
        </p:nvSpPr>
        <p:spPr>
          <a:xfrm>
            <a:off x="2126160" y="2049840"/>
            <a:ext cx="5712840" cy="399960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62" name="PlaceHolder 2"/>
          <p:cNvSpPr>
            <a:spLocks noGrp="1"/>
          </p:cNvSpPr>
          <p:nvPr>
            <p:ph type="body"/>
          </p:nvPr>
        </p:nvSpPr>
        <p:spPr>
          <a:xfrm>
            <a:off x="2126160" y="2049840"/>
            <a:ext cx="5712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64"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65"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6"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7" name="PlaceHolder 1"/>
          <p:cNvSpPr>
            <a:spLocks noGrp="1"/>
          </p:cNvSpPr>
          <p:nvPr>
            <p:ph type="subTitle"/>
          </p:nvPr>
        </p:nvSpPr>
        <p:spPr>
          <a:xfrm>
            <a:off x="1961280" y="808200"/>
            <a:ext cx="5877720" cy="49924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69"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70"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71"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3" name="PlaceHolder 2"/>
          <p:cNvSpPr>
            <a:spLocks noGrp="1"/>
          </p:cNvSpPr>
          <p:nvPr>
            <p:ph type="subTitle"/>
          </p:nvPr>
        </p:nvSpPr>
        <p:spPr>
          <a:xfrm>
            <a:off x="2126160" y="2049840"/>
            <a:ext cx="5712840" cy="399960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73"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74"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75" name="PlaceHolder 4"/>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77"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78"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79" name="PlaceHolder 4"/>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81" name="PlaceHolder 2"/>
          <p:cNvSpPr>
            <a:spLocks noGrp="1"/>
          </p:cNvSpPr>
          <p:nvPr>
            <p:ph type="body"/>
          </p:nvPr>
        </p:nvSpPr>
        <p:spPr>
          <a:xfrm>
            <a:off x="2126160" y="204984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82" name="PlaceHolder 3"/>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84"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85"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86"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87" name="PlaceHolder 5"/>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89" name="PlaceHolder 2"/>
          <p:cNvSpPr>
            <a:spLocks noGrp="1"/>
          </p:cNvSpPr>
          <p:nvPr>
            <p:ph type="body"/>
          </p:nvPr>
        </p:nvSpPr>
        <p:spPr>
          <a:xfrm>
            <a:off x="212616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90" name="PlaceHolder 3"/>
          <p:cNvSpPr>
            <a:spLocks noGrp="1"/>
          </p:cNvSpPr>
          <p:nvPr>
            <p:ph type="body"/>
          </p:nvPr>
        </p:nvSpPr>
        <p:spPr>
          <a:xfrm>
            <a:off x="40579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91" name="PlaceHolder 4"/>
          <p:cNvSpPr>
            <a:spLocks noGrp="1"/>
          </p:cNvSpPr>
          <p:nvPr>
            <p:ph type="body"/>
          </p:nvPr>
        </p:nvSpPr>
        <p:spPr>
          <a:xfrm>
            <a:off x="59893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92" name="PlaceHolder 5"/>
          <p:cNvSpPr>
            <a:spLocks noGrp="1"/>
          </p:cNvSpPr>
          <p:nvPr>
            <p:ph type="body"/>
          </p:nvPr>
        </p:nvSpPr>
        <p:spPr>
          <a:xfrm>
            <a:off x="212616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93" name="PlaceHolder 6"/>
          <p:cNvSpPr>
            <a:spLocks noGrp="1"/>
          </p:cNvSpPr>
          <p:nvPr>
            <p:ph type="body"/>
          </p:nvPr>
        </p:nvSpPr>
        <p:spPr>
          <a:xfrm>
            <a:off x="40579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94" name="PlaceHolder 7"/>
          <p:cNvSpPr>
            <a:spLocks noGrp="1"/>
          </p:cNvSpPr>
          <p:nvPr>
            <p:ph type="body"/>
          </p:nvPr>
        </p:nvSpPr>
        <p:spPr>
          <a:xfrm>
            <a:off x="59893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7"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08" name="PlaceHolder 2"/>
          <p:cNvSpPr>
            <a:spLocks noGrp="1"/>
          </p:cNvSpPr>
          <p:nvPr>
            <p:ph type="subTitle"/>
          </p:nvPr>
        </p:nvSpPr>
        <p:spPr>
          <a:xfrm>
            <a:off x="2126160" y="2049840"/>
            <a:ext cx="5712840" cy="399960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10" name="PlaceHolder 2"/>
          <p:cNvSpPr>
            <a:spLocks noGrp="1"/>
          </p:cNvSpPr>
          <p:nvPr>
            <p:ph type="body"/>
          </p:nvPr>
        </p:nvSpPr>
        <p:spPr>
          <a:xfrm>
            <a:off x="2126160" y="2049840"/>
            <a:ext cx="5712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12"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113"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4"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5" name="PlaceHolder 2"/>
          <p:cNvSpPr>
            <a:spLocks noGrp="1"/>
          </p:cNvSpPr>
          <p:nvPr>
            <p:ph type="body"/>
          </p:nvPr>
        </p:nvSpPr>
        <p:spPr>
          <a:xfrm>
            <a:off x="2126160" y="2049840"/>
            <a:ext cx="5712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5" name="PlaceHolder 1"/>
          <p:cNvSpPr>
            <a:spLocks noGrp="1"/>
          </p:cNvSpPr>
          <p:nvPr>
            <p:ph type="subTitle"/>
          </p:nvPr>
        </p:nvSpPr>
        <p:spPr>
          <a:xfrm>
            <a:off x="1961280" y="808200"/>
            <a:ext cx="5877720" cy="49924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17"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18"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119"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21"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122"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23" name="PlaceHolder 4"/>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25"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26"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27" name="PlaceHolder 4"/>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29" name="PlaceHolder 2"/>
          <p:cNvSpPr>
            <a:spLocks noGrp="1"/>
          </p:cNvSpPr>
          <p:nvPr>
            <p:ph type="body"/>
          </p:nvPr>
        </p:nvSpPr>
        <p:spPr>
          <a:xfrm>
            <a:off x="2126160" y="204984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30" name="PlaceHolder 3"/>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32"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33"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34"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35" name="PlaceHolder 5"/>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37" name="PlaceHolder 2"/>
          <p:cNvSpPr>
            <a:spLocks noGrp="1"/>
          </p:cNvSpPr>
          <p:nvPr>
            <p:ph type="body"/>
          </p:nvPr>
        </p:nvSpPr>
        <p:spPr>
          <a:xfrm>
            <a:off x="212616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38" name="PlaceHolder 3"/>
          <p:cNvSpPr>
            <a:spLocks noGrp="1"/>
          </p:cNvSpPr>
          <p:nvPr>
            <p:ph type="body"/>
          </p:nvPr>
        </p:nvSpPr>
        <p:spPr>
          <a:xfrm>
            <a:off x="40579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39" name="PlaceHolder 4"/>
          <p:cNvSpPr>
            <a:spLocks noGrp="1"/>
          </p:cNvSpPr>
          <p:nvPr>
            <p:ph type="body"/>
          </p:nvPr>
        </p:nvSpPr>
        <p:spPr>
          <a:xfrm>
            <a:off x="59893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40" name="PlaceHolder 5"/>
          <p:cNvSpPr>
            <a:spLocks noGrp="1"/>
          </p:cNvSpPr>
          <p:nvPr>
            <p:ph type="body"/>
          </p:nvPr>
        </p:nvSpPr>
        <p:spPr>
          <a:xfrm>
            <a:off x="212616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41" name="PlaceHolder 6"/>
          <p:cNvSpPr>
            <a:spLocks noGrp="1"/>
          </p:cNvSpPr>
          <p:nvPr>
            <p:ph type="body"/>
          </p:nvPr>
        </p:nvSpPr>
        <p:spPr>
          <a:xfrm>
            <a:off x="40579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42" name="PlaceHolder 7"/>
          <p:cNvSpPr>
            <a:spLocks noGrp="1"/>
          </p:cNvSpPr>
          <p:nvPr>
            <p:ph type="body"/>
          </p:nvPr>
        </p:nvSpPr>
        <p:spPr>
          <a:xfrm>
            <a:off x="59893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56" name="PlaceHolder 2"/>
          <p:cNvSpPr>
            <a:spLocks noGrp="1"/>
          </p:cNvSpPr>
          <p:nvPr>
            <p:ph type="subTitle"/>
          </p:nvPr>
        </p:nvSpPr>
        <p:spPr>
          <a:xfrm>
            <a:off x="2126160" y="2049840"/>
            <a:ext cx="5712840" cy="399960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58" name="PlaceHolder 2"/>
          <p:cNvSpPr>
            <a:spLocks noGrp="1"/>
          </p:cNvSpPr>
          <p:nvPr>
            <p:ph type="body"/>
          </p:nvPr>
        </p:nvSpPr>
        <p:spPr>
          <a:xfrm>
            <a:off x="2126160" y="2049840"/>
            <a:ext cx="5712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7"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18"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60"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161"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1961280" y="808200"/>
            <a:ext cx="5877720" cy="49924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65"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66"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167"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69"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170"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71" name="PlaceHolder 4"/>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73"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74"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75" name="PlaceHolder 4"/>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77" name="PlaceHolder 2"/>
          <p:cNvSpPr>
            <a:spLocks noGrp="1"/>
          </p:cNvSpPr>
          <p:nvPr>
            <p:ph type="body"/>
          </p:nvPr>
        </p:nvSpPr>
        <p:spPr>
          <a:xfrm>
            <a:off x="2126160" y="204984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78" name="PlaceHolder 3"/>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80"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81"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82"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83" name="PlaceHolder 5"/>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185" name="PlaceHolder 2"/>
          <p:cNvSpPr>
            <a:spLocks noGrp="1"/>
          </p:cNvSpPr>
          <p:nvPr>
            <p:ph type="body"/>
          </p:nvPr>
        </p:nvSpPr>
        <p:spPr>
          <a:xfrm>
            <a:off x="212616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86" name="PlaceHolder 3"/>
          <p:cNvSpPr>
            <a:spLocks noGrp="1"/>
          </p:cNvSpPr>
          <p:nvPr>
            <p:ph type="body"/>
          </p:nvPr>
        </p:nvSpPr>
        <p:spPr>
          <a:xfrm>
            <a:off x="40579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87" name="PlaceHolder 4"/>
          <p:cNvSpPr>
            <a:spLocks noGrp="1"/>
          </p:cNvSpPr>
          <p:nvPr>
            <p:ph type="body"/>
          </p:nvPr>
        </p:nvSpPr>
        <p:spPr>
          <a:xfrm>
            <a:off x="59893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88" name="PlaceHolder 5"/>
          <p:cNvSpPr>
            <a:spLocks noGrp="1"/>
          </p:cNvSpPr>
          <p:nvPr>
            <p:ph type="body"/>
          </p:nvPr>
        </p:nvSpPr>
        <p:spPr>
          <a:xfrm>
            <a:off x="212616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89" name="PlaceHolder 6"/>
          <p:cNvSpPr>
            <a:spLocks noGrp="1"/>
          </p:cNvSpPr>
          <p:nvPr>
            <p:ph type="body"/>
          </p:nvPr>
        </p:nvSpPr>
        <p:spPr>
          <a:xfrm>
            <a:off x="40579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190" name="PlaceHolder 7"/>
          <p:cNvSpPr>
            <a:spLocks noGrp="1"/>
          </p:cNvSpPr>
          <p:nvPr>
            <p:ph type="body"/>
          </p:nvPr>
        </p:nvSpPr>
        <p:spPr>
          <a:xfrm>
            <a:off x="59893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9"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00" name="PlaceHolder 2"/>
          <p:cNvSpPr>
            <a:spLocks noGrp="1"/>
          </p:cNvSpPr>
          <p:nvPr>
            <p:ph type="subTitle"/>
          </p:nvPr>
        </p:nvSpPr>
        <p:spPr>
          <a:xfrm>
            <a:off x="2126160" y="2049840"/>
            <a:ext cx="5712840" cy="399960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02" name="PlaceHolder 2"/>
          <p:cNvSpPr>
            <a:spLocks noGrp="1"/>
          </p:cNvSpPr>
          <p:nvPr>
            <p:ph type="body"/>
          </p:nvPr>
        </p:nvSpPr>
        <p:spPr>
          <a:xfrm>
            <a:off x="2126160" y="2049840"/>
            <a:ext cx="5712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04"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205"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6"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7" name="PlaceHolder 1"/>
          <p:cNvSpPr>
            <a:spLocks noGrp="1"/>
          </p:cNvSpPr>
          <p:nvPr>
            <p:ph type="subTitle"/>
          </p:nvPr>
        </p:nvSpPr>
        <p:spPr>
          <a:xfrm>
            <a:off x="1961280" y="808200"/>
            <a:ext cx="5877720" cy="49924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09"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10"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211"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13"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214"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15" name="PlaceHolder 4"/>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17"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18"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19" name="PlaceHolder 4"/>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21" name="PlaceHolder 2"/>
          <p:cNvSpPr>
            <a:spLocks noGrp="1"/>
          </p:cNvSpPr>
          <p:nvPr>
            <p:ph type="body"/>
          </p:nvPr>
        </p:nvSpPr>
        <p:spPr>
          <a:xfrm>
            <a:off x="2126160" y="204984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22" name="PlaceHolder 3"/>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24"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25"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26"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27" name="PlaceHolder 5"/>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1961280" y="808200"/>
            <a:ext cx="5877720" cy="49924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29" name="PlaceHolder 2"/>
          <p:cNvSpPr>
            <a:spLocks noGrp="1"/>
          </p:cNvSpPr>
          <p:nvPr>
            <p:ph type="body"/>
          </p:nvPr>
        </p:nvSpPr>
        <p:spPr>
          <a:xfrm>
            <a:off x="212616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30" name="PlaceHolder 3"/>
          <p:cNvSpPr>
            <a:spLocks noGrp="1"/>
          </p:cNvSpPr>
          <p:nvPr>
            <p:ph type="body"/>
          </p:nvPr>
        </p:nvSpPr>
        <p:spPr>
          <a:xfrm>
            <a:off x="40579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31" name="PlaceHolder 4"/>
          <p:cNvSpPr>
            <a:spLocks noGrp="1"/>
          </p:cNvSpPr>
          <p:nvPr>
            <p:ph type="body"/>
          </p:nvPr>
        </p:nvSpPr>
        <p:spPr>
          <a:xfrm>
            <a:off x="59893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32" name="PlaceHolder 5"/>
          <p:cNvSpPr>
            <a:spLocks noGrp="1"/>
          </p:cNvSpPr>
          <p:nvPr>
            <p:ph type="body"/>
          </p:nvPr>
        </p:nvSpPr>
        <p:spPr>
          <a:xfrm>
            <a:off x="212616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33" name="PlaceHolder 6"/>
          <p:cNvSpPr>
            <a:spLocks noGrp="1"/>
          </p:cNvSpPr>
          <p:nvPr>
            <p:ph type="body"/>
          </p:nvPr>
        </p:nvSpPr>
        <p:spPr>
          <a:xfrm>
            <a:off x="40579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34" name="PlaceHolder 7"/>
          <p:cNvSpPr>
            <a:spLocks noGrp="1"/>
          </p:cNvSpPr>
          <p:nvPr>
            <p:ph type="body"/>
          </p:nvPr>
        </p:nvSpPr>
        <p:spPr>
          <a:xfrm>
            <a:off x="59893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1"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42" name="PlaceHolder 2"/>
          <p:cNvSpPr>
            <a:spLocks noGrp="1"/>
          </p:cNvSpPr>
          <p:nvPr>
            <p:ph type="subTitle"/>
          </p:nvPr>
        </p:nvSpPr>
        <p:spPr>
          <a:xfrm>
            <a:off x="2126160" y="2049840"/>
            <a:ext cx="5712840" cy="399960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44" name="PlaceHolder 2"/>
          <p:cNvSpPr>
            <a:spLocks noGrp="1"/>
          </p:cNvSpPr>
          <p:nvPr>
            <p:ph type="body"/>
          </p:nvPr>
        </p:nvSpPr>
        <p:spPr>
          <a:xfrm>
            <a:off x="2126160" y="2049840"/>
            <a:ext cx="5712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46"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247"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8"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9" name="PlaceHolder 1"/>
          <p:cNvSpPr>
            <a:spLocks noGrp="1"/>
          </p:cNvSpPr>
          <p:nvPr>
            <p:ph type="subTitle"/>
          </p:nvPr>
        </p:nvSpPr>
        <p:spPr>
          <a:xfrm>
            <a:off x="1961280" y="808200"/>
            <a:ext cx="5877720" cy="49924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51"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52"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253"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55"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256"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57" name="PlaceHolder 4"/>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59"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60"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61" name="PlaceHolder 4"/>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2"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3" name="PlaceHolder 3"/>
          <p:cNvSpPr>
            <a:spLocks noGrp="1"/>
          </p:cNvSpPr>
          <p:nvPr>
            <p:ph type="body"/>
          </p:nvPr>
        </p:nvSpPr>
        <p:spPr>
          <a:xfrm>
            <a:off x="505368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24"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63" name="PlaceHolder 2"/>
          <p:cNvSpPr>
            <a:spLocks noGrp="1"/>
          </p:cNvSpPr>
          <p:nvPr>
            <p:ph type="body"/>
          </p:nvPr>
        </p:nvSpPr>
        <p:spPr>
          <a:xfrm>
            <a:off x="2126160" y="204984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64" name="PlaceHolder 3"/>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66"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67"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68" name="PlaceHolder 4"/>
          <p:cNvSpPr>
            <a:spLocks noGrp="1"/>
          </p:cNvSpPr>
          <p:nvPr>
            <p:ph type="body"/>
          </p:nvPr>
        </p:nvSpPr>
        <p:spPr>
          <a:xfrm>
            <a:off x="212616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69" name="PlaceHolder 5"/>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71" name="PlaceHolder 2"/>
          <p:cNvSpPr>
            <a:spLocks noGrp="1"/>
          </p:cNvSpPr>
          <p:nvPr>
            <p:ph type="body"/>
          </p:nvPr>
        </p:nvSpPr>
        <p:spPr>
          <a:xfrm>
            <a:off x="212616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72" name="PlaceHolder 3"/>
          <p:cNvSpPr>
            <a:spLocks noGrp="1"/>
          </p:cNvSpPr>
          <p:nvPr>
            <p:ph type="body"/>
          </p:nvPr>
        </p:nvSpPr>
        <p:spPr>
          <a:xfrm>
            <a:off x="40579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73" name="PlaceHolder 4"/>
          <p:cNvSpPr>
            <a:spLocks noGrp="1"/>
          </p:cNvSpPr>
          <p:nvPr>
            <p:ph type="body"/>
          </p:nvPr>
        </p:nvSpPr>
        <p:spPr>
          <a:xfrm>
            <a:off x="5989320" y="204984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74" name="PlaceHolder 5"/>
          <p:cNvSpPr>
            <a:spLocks noGrp="1"/>
          </p:cNvSpPr>
          <p:nvPr>
            <p:ph type="body"/>
          </p:nvPr>
        </p:nvSpPr>
        <p:spPr>
          <a:xfrm>
            <a:off x="212616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75" name="PlaceHolder 6"/>
          <p:cNvSpPr>
            <a:spLocks noGrp="1"/>
          </p:cNvSpPr>
          <p:nvPr>
            <p:ph type="body"/>
          </p:nvPr>
        </p:nvSpPr>
        <p:spPr>
          <a:xfrm>
            <a:off x="40579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76" name="PlaceHolder 7"/>
          <p:cNvSpPr>
            <a:spLocks noGrp="1"/>
          </p:cNvSpPr>
          <p:nvPr>
            <p:ph type="body"/>
          </p:nvPr>
        </p:nvSpPr>
        <p:spPr>
          <a:xfrm>
            <a:off x="5989320" y="4139280"/>
            <a:ext cx="18392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26" name="PlaceHolder 2"/>
          <p:cNvSpPr>
            <a:spLocks noGrp="1"/>
          </p:cNvSpPr>
          <p:nvPr>
            <p:ph type="body"/>
          </p:nvPr>
        </p:nvSpPr>
        <p:spPr>
          <a:xfrm>
            <a:off x="2126160" y="2049840"/>
            <a:ext cx="2787840" cy="3999600"/>
          </a:xfrm>
          <a:prstGeom prst="rect">
            <a:avLst/>
          </a:prstGeom>
        </p:spPr>
        <p:txBody>
          <a:bodyPr lIns="0" rIns="0" tIns="0" bIns="0">
            <a:normAutofit/>
          </a:bodyPr>
          <a:p>
            <a:endParaRPr b="0" lang="en-US" sz="1800" spc="-1" strike="noStrike">
              <a:solidFill>
                <a:srgbClr val="ffffff"/>
              </a:solidFill>
              <a:latin typeface="Arial"/>
            </a:endParaRPr>
          </a:p>
        </p:txBody>
      </p:sp>
      <p:sp>
        <p:nvSpPr>
          <p:cNvPr id="27"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28" name="PlaceHolder 4"/>
          <p:cNvSpPr>
            <a:spLocks noGrp="1"/>
          </p:cNvSpPr>
          <p:nvPr>
            <p:ph type="body"/>
          </p:nvPr>
        </p:nvSpPr>
        <p:spPr>
          <a:xfrm>
            <a:off x="5053680" y="413928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961280" y="808200"/>
            <a:ext cx="5877720" cy="1076760"/>
          </a:xfrm>
          <a:prstGeom prst="rect">
            <a:avLst/>
          </a:prstGeom>
        </p:spPr>
        <p:txBody>
          <a:bodyPr lIns="0" rIns="0" tIns="0" bIns="0" anchor="ctr">
            <a:noAutofit/>
          </a:bodyPr>
          <a:p>
            <a:endParaRPr b="0" lang="en-US" sz="1800" spc="-1" strike="noStrike">
              <a:solidFill>
                <a:srgbClr val="ffffff"/>
              </a:solidFill>
              <a:latin typeface="Arial"/>
            </a:endParaRPr>
          </a:p>
        </p:txBody>
      </p:sp>
      <p:sp>
        <p:nvSpPr>
          <p:cNvPr id="30" name="PlaceHolder 2"/>
          <p:cNvSpPr>
            <a:spLocks noGrp="1"/>
          </p:cNvSpPr>
          <p:nvPr>
            <p:ph type="body"/>
          </p:nvPr>
        </p:nvSpPr>
        <p:spPr>
          <a:xfrm>
            <a:off x="212616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31" name="PlaceHolder 3"/>
          <p:cNvSpPr>
            <a:spLocks noGrp="1"/>
          </p:cNvSpPr>
          <p:nvPr>
            <p:ph type="body"/>
          </p:nvPr>
        </p:nvSpPr>
        <p:spPr>
          <a:xfrm>
            <a:off x="5053680" y="2049840"/>
            <a:ext cx="2787840" cy="1907640"/>
          </a:xfrm>
          <a:prstGeom prst="rect">
            <a:avLst/>
          </a:prstGeom>
        </p:spPr>
        <p:txBody>
          <a:bodyPr lIns="0" rIns="0" tIns="0" bIns="0">
            <a:normAutofit/>
          </a:bodyPr>
          <a:p>
            <a:endParaRPr b="0" lang="en-US" sz="1800" spc="-1" strike="noStrike">
              <a:solidFill>
                <a:srgbClr val="ffffff"/>
              </a:solidFill>
              <a:latin typeface="Arial"/>
            </a:endParaRPr>
          </a:p>
        </p:txBody>
      </p:sp>
      <p:sp>
        <p:nvSpPr>
          <p:cNvPr id="32" name="PlaceHolder 4"/>
          <p:cNvSpPr>
            <a:spLocks noGrp="1"/>
          </p:cNvSpPr>
          <p:nvPr>
            <p:ph type="body"/>
          </p:nvPr>
        </p:nvSpPr>
        <p:spPr>
          <a:xfrm>
            <a:off x="2126160" y="4139280"/>
            <a:ext cx="5712840" cy="1907640"/>
          </a:xfrm>
          <a:prstGeom prst="rect">
            <a:avLst/>
          </a:prstGeom>
        </p:spPr>
        <p:txBody>
          <a:bodyPr lIns="0" rIns="0" tIns="0" bIns="0">
            <a:normAutofit/>
          </a:bodyPr>
          <a:p>
            <a:endParaRPr b="0" lang="en-US" sz="18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jpe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jpe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6.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Picture 17" descr=""/>
          <p:cNvPicPr/>
          <p:nvPr/>
        </p:nvPicPr>
        <p:blipFill>
          <a:blip r:embed="rId3"/>
          <a:stretch/>
        </p:blipFill>
        <p:spPr>
          <a:xfrm>
            <a:off x="1371240" y="2912400"/>
            <a:ext cx="7772400" cy="3945240"/>
          </a:xfrm>
          <a:prstGeom prst="rect">
            <a:avLst/>
          </a:prstGeom>
          <a:ln w="0">
            <a:noFill/>
          </a:ln>
        </p:spPr>
      </p:pic>
      <p:pic>
        <p:nvPicPr>
          <p:cNvPr id="1" name="Picture 14" descr=""/>
          <p:cNvPicPr/>
          <p:nvPr/>
        </p:nvPicPr>
        <p:blipFill>
          <a:blip r:embed="rId4"/>
          <a:srcRect l="0" t="0" r="25001" b="0"/>
          <a:stretch/>
        </p:blipFill>
        <p:spPr>
          <a:xfrm>
            <a:off x="0" y="0"/>
            <a:ext cx="9143640" cy="6857640"/>
          </a:xfrm>
          <a:prstGeom prst="rect">
            <a:avLst/>
          </a:prstGeom>
          <a:ln w="0">
            <a:noFill/>
          </a:ln>
        </p:spPr>
      </p:pic>
      <p:sp>
        <p:nvSpPr>
          <p:cNvPr id="2" name="CustomShape 1"/>
          <p:cNvSpPr/>
          <p:nvPr/>
        </p:nvSpPr>
        <p:spPr>
          <a:xfrm>
            <a:off x="0" y="0"/>
            <a:ext cx="9637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3" name="CustomShape 2"/>
          <p:cNvSpPr/>
          <p:nvPr/>
        </p:nvSpPr>
        <p:spPr>
          <a:xfrm>
            <a:off x="961920" y="0"/>
            <a:ext cx="4536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4" name="CustomShape 3"/>
          <p:cNvSpPr/>
          <p:nvPr/>
        </p:nvSpPr>
        <p:spPr>
          <a:xfrm>
            <a:off x="1007640" y="0"/>
            <a:ext cx="5898600" cy="685764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5" name="CustomShape 4"/>
          <p:cNvSpPr/>
          <p:nvPr/>
        </p:nvSpPr>
        <p:spPr>
          <a:xfrm>
            <a:off x="6906240" y="0"/>
            <a:ext cx="2700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title"/>
          </p:nvPr>
        </p:nvSpPr>
        <p:spPr>
          <a:xfrm>
            <a:off x="1958760" y="3429000"/>
            <a:ext cx="4138200" cy="2268360"/>
          </a:xfrm>
          <a:prstGeom prst="rect">
            <a:avLst/>
          </a:prstGeom>
        </p:spPr>
        <p:txBody>
          <a:bodyPr>
            <a:normAutofit/>
          </a:bodyPr>
          <a:p>
            <a:pPr algn="r">
              <a:lnSpc>
                <a:spcPct val="90000"/>
              </a:lnSpc>
            </a:pPr>
            <a:r>
              <a:rPr b="0" lang="cs-CZ" sz="4200" spc="-1" strike="noStrike">
                <a:solidFill>
                  <a:srgbClr val="ffffff"/>
                </a:solidFill>
                <a:latin typeface="Arial"/>
              </a:rPr>
              <a:t>Kliknutím lze upravit styl.</a:t>
            </a:r>
            <a:endParaRPr b="0" lang="en-US" sz="4200" spc="-1" strike="noStrike">
              <a:solidFill>
                <a:srgbClr val="ffffff"/>
              </a:solidFill>
              <a:latin typeface="Arial"/>
            </a:endParaRPr>
          </a:p>
        </p:txBody>
      </p:sp>
      <p:sp>
        <p:nvSpPr>
          <p:cNvPr id="7" name="PlaceHolder 6"/>
          <p:cNvSpPr>
            <a:spLocks noGrp="1"/>
          </p:cNvSpPr>
          <p:nvPr>
            <p:ph type="dt"/>
          </p:nvPr>
        </p:nvSpPr>
        <p:spPr>
          <a:xfrm rot="5400000">
            <a:off x="-828000" y="5272200"/>
            <a:ext cx="2662200" cy="178920"/>
          </a:xfrm>
          <a:prstGeom prst="rect">
            <a:avLst/>
          </a:prstGeom>
        </p:spPr>
        <p:txBody>
          <a:bodyPr tIns="18360">
            <a:noAutofit/>
          </a:bodyPr>
          <a:p>
            <a:pPr algn="r">
              <a:lnSpc>
                <a:spcPct val="100000"/>
              </a:lnSpc>
            </a:pPr>
            <a:fld id="{3230AAE0-4AEC-47C1-8F0B-C009CBD3D16D}" type="datetime">
              <a:rPr b="0" lang="cs-CZ" sz="900" spc="-1" strike="noStrike">
                <a:solidFill>
                  <a:srgbClr val="ffffff"/>
                </a:solidFill>
                <a:latin typeface="Arial"/>
              </a:rPr>
              <a:t>2. 4. 2021</a:t>
            </a:fld>
            <a:endParaRPr b="0" lang="cs-CZ" sz="900" spc="-1" strike="noStrike">
              <a:latin typeface="Times New Roman"/>
            </a:endParaRPr>
          </a:p>
        </p:txBody>
      </p:sp>
      <p:sp>
        <p:nvSpPr>
          <p:cNvPr id="8" name="PlaceHolder 7"/>
          <p:cNvSpPr>
            <a:spLocks noGrp="1"/>
          </p:cNvSpPr>
          <p:nvPr>
            <p:ph type="ftr"/>
          </p:nvPr>
        </p:nvSpPr>
        <p:spPr>
          <a:xfrm rot="5400000">
            <a:off x="-2257920" y="3659040"/>
            <a:ext cx="5884920" cy="183240"/>
          </a:xfrm>
          <a:prstGeom prst="rect">
            <a:avLst/>
          </a:prstGeom>
        </p:spPr>
        <p:txBody>
          <a:bodyPr bIns="18360" anchor="b">
            <a:noAutofit/>
          </a:bodyPr>
          <a:p>
            <a:endParaRPr b="0" lang="cs-CZ" sz="2400" spc="-1" strike="noStrike">
              <a:latin typeface="Times New Roman"/>
            </a:endParaRPr>
          </a:p>
        </p:txBody>
      </p:sp>
      <p:sp>
        <p:nvSpPr>
          <p:cNvPr id="9" name="PlaceHolder 8"/>
          <p:cNvSpPr>
            <a:spLocks noGrp="1"/>
          </p:cNvSpPr>
          <p:nvPr>
            <p:ph type="sldNum"/>
          </p:nvPr>
        </p:nvSpPr>
        <p:spPr>
          <a:xfrm>
            <a:off x="162000" y="164520"/>
            <a:ext cx="637920" cy="322560"/>
          </a:xfrm>
          <a:prstGeom prst="rect">
            <a:avLst/>
          </a:prstGeom>
        </p:spPr>
        <p:txBody>
          <a:bodyPr rIns="45720" anchor="ctr">
            <a:noAutofit/>
          </a:bodyPr>
          <a:p>
            <a:pPr algn="r">
              <a:lnSpc>
                <a:spcPct val="100000"/>
              </a:lnSpc>
            </a:pPr>
            <a:fld id="{378004D8-B089-49FD-96E7-E93FC895AB8E}" type="slidenum">
              <a:rPr b="0" lang="cs-CZ" sz="1600" spc="-1" strike="noStrike">
                <a:solidFill>
                  <a:srgbClr val="ffffff"/>
                </a:solidFill>
                <a:latin typeface="Arial"/>
              </a:rPr>
              <a:t>&lt;číslo&gt;</a:t>
            </a:fld>
            <a:endParaRPr b="0" lang="cs-CZ" sz="1600" spc="-1" strike="noStrike">
              <a:latin typeface="Times New Roman"/>
            </a:endParaRPr>
          </a:p>
        </p:txBody>
      </p:sp>
      <p:sp>
        <p:nvSpPr>
          <p:cNvPr id="10" name="CustomShape 9"/>
          <p:cNvSpPr/>
          <p:nvPr/>
        </p:nvSpPr>
        <p:spPr>
          <a:xfrm>
            <a:off x="1641600" y="3262320"/>
            <a:ext cx="311400" cy="42552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en-US" sz="2200" spc="-1" strike="noStrike">
                <a:solidFill>
                  <a:srgbClr val="a9acee"/>
                </a:solidFill>
                <a:latin typeface="Wingdings 3"/>
              </a:rPr>
              <a:t>z</a:t>
            </a:r>
            <a:endParaRPr b="0" lang="cs-CZ" sz="2200" spc="-1" strike="noStrike">
              <a:latin typeface="Arial"/>
            </a:endParaRPr>
          </a:p>
        </p:txBody>
      </p:sp>
      <p:sp>
        <p:nvSpPr>
          <p:cNvPr id="11" name="PlaceHolder 10"/>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ffffff"/>
                </a:solidFill>
                <a:latin typeface="Arial"/>
              </a:rPr>
              <a:t>Klikněte pro úpravu formátu textu osnovy</a:t>
            </a:r>
            <a:endParaRPr b="0" lang="en-US" sz="1800" spc="-1" strike="noStrike">
              <a:solidFill>
                <a:srgbClr val="ffffff"/>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ffffff"/>
                </a:solidFill>
                <a:latin typeface="Arial"/>
              </a:rPr>
              <a:t>Druhá úroveň</a:t>
            </a:r>
            <a:endParaRPr b="0" lang="en-US" sz="1400" spc="-1" strike="noStrike">
              <a:solidFill>
                <a:srgbClr val="ffffff"/>
              </a:solidFill>
              <a:latin typeface="Arial"/>
            </a:endParaRPr>
          </a:p>
          <a:p>
            <a:pPr lvl="2" marL="1296000" indent="-288000">
              <a:spcBef>
                <a:spcPts val="850"/>
              </a:spcBef>
              <a:buClr>
                <a:srgbClr val="000000"/>
              </a:buClr>
              <a:buSzPct val="45000"/>
              <a:buFont typeface="Wingdings" charset="2"/>
              <a:buChar char=""/>
            </a:pPr>
            <a:r>
              <a:rPr b="0" lang="en-US" sz="1200" spc="-1" strike="noStrike">
                <a:solidFill>
                  <a:srgbClr val="ffffff"/>
                </a:solidFill>
                <a:latin typeface="Arial"/>
              </a:rPr>
              <a:t>Třetí úroveň</a:t>
            </a:r>
            <a:endParaRPr b="0" lang="en-US" sz="1200" spc="-1" strike="noStrike">
              <a:solidFill>
                <a:srgbClr val="ffffff"/>
              </a:solidFill>
              <a:latin typeface="Arial"/>
            </a:endParaRPr>
          </a:p>
          <a:p>
            <a:pPr lvl="3" marL="1728000" indent="-216000">
              <a:spcBef>
                <a:spcPts val="567"/>
              </a:spcBef>
              <a:buClr>
                <a:srgbClr val="000000"/>
              </a:buClr>
              <a:buSzPct val="75000"/>
              <a:buFont typeface="Symbol" charset="2"/>
              <a:buChar char=""/>
            </a:pPr>
            <a:r>
              <a:rPr b="0" lang="en-US" sz="1200" spc="-1" strike="noStrike">
                <a:solidFill>
                  <a:srgbClr val="ffffff"/>
                </a:solidFill>
                <a:latin typeface="Arial"/>
              </a:rPr>
              <a:t>Čtvrtá úroveň osnovy</a:t>
            </a:r>
            <a:endParaRPr b="0" lang="en-US" sz="1200" spc="-1" strike="noStrike">
              <a:solidFill>
                <a:srgbClr val="ffffff"/>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Arial"/>
              </a:rPr>
              <a:t>Pátá úroveň osnovy</a:t>
            </a:r>
            <a:endParaRPr b="0" lang="en-US" sz="2000" spc="-1" strike="noStrike">
              <a:solidFill>
                <a:srgbClr val="ffffff"/>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Arial"/>
              </a:rPr>
              <a:t>Šestá úroveň</a:t>
            </a:r>
            <a:endParaRPr b="0" lang="en-US" sz="2000" spc="-1" strike="noStrike">
              <a:solidFill>
                <a:srgbClr val="ffffff"/>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Arial"/>
              </a:rPr>
              <a:t>Sedmá úroveň</a:t>
            </a:r>
            <a:endParaRPr b="0" lang="en-US"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48" name="Picture 17" descr=""/>
          <p:cNvPicPr/>
          <p:nvPr/>
        </p:nvPicPr>
        <p:blipFill>
          <a:blip r:embed="rId3"/>
          <a:stretch/>
        </p:blipFill>
        <p:spPr>
          <a:xfrm>
            <a:off x="1371240" y="2912400"/>
            <a:ext cx="7772400" cy="3945240"/>
          </a:xfrm>
          <a:prstGeom prst="rect">
            <a:avLst/>
          </a:prstGeom>
          <a:ln w="0">
            <a:noFill/>
          </a:ln>
        </p:spPr>
      </p:pic>
      <p:pic>
        <p:nvPicPr>
          <p:cNvPr id="49" name="Picture 14" descr=""/>
          <p:cNvPicPr/>
          <p:nvPr/>
        </p:nvPicPr>
        <p:blipFill>
          <a:blip r:embed="rId4"/>
          <a:srcRect l="0" t="0" r="25001" b="0"/>
          <a:stretch/>
        </p:blipFill>
        <p:spPr>
          <a:xfrm>
            <a:off x="0" y="0"/>
            <a:ext cx="9143640" cy="6857640"/>
          </a:xfrm>
          <a:prstGeom prst="rect">
            <a:avLst/>
          </a:prstGeom>
          <a:ln w="0">
            <a:noFill/>
          </a:ln>
        </p:spPr>
      </p:pic>
      <p:sp>
        <p:nvSpPr>
          <p:cNvPr id="50" name="CustomShape 1"/>
          <p:cNvSpPr/>
          <p:nvPr/>
        </p:nvSpPr>
        <p:spPr>
          <a:xfrm>
            <a:off x="0" y="0"/>
            <a:ext cx="9637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51" name="CustomShape 2"/>
          <p:cNvSpPr/>
          <p:nvPr/>
        </p:nvSpPr>
        <p:spPr>
          <a:xfrm>
            <a:off x="961920" y="0"/>
            <a:ext cx="4536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52" name="CustomShape 3"/>
          <p:cNvSpPr/>
          <p:nvPr/>
        </p:nvSpPr>
        <p:spPr>
          <a:xfrm>
            <a:off x="1007640" y="0"/>
            <a:ext cx="7315200" cy="685764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53" name="CustomShape 4"/>
          <p:cNvSpPr/>
          <p:nvPr/>
        </p:nvSpPr>
        <p:spPr>
          <a:xfrm>
            <a:off x="8321040" y="0"/>
            <a:ext cx="2700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54" name="PlaceHolder 5"/>
          <p:cNvSpPr>
            <a:spLocks noGrp="1"/>
          </p:cNvSpPr>
          <p:nvPr>
            <p:ph type="dt"/>
          </p:nvPr>
        </p:nvSpPr>
        <p:spPr>
          <a:xfrm rot="5400000">
            <a:off x="-828000" y="5272200"/>
            <a:ext cx="2662200" cy="178920"/>
          </a:xfrm>
          <a:prstGeom prst="rect">
            <a:avLst/>
          </a:prstGeom>
        </p:spPr>
        <p:txBody>
          <a:bodyPr tIns="18360">
            <a:noAutofit/>
          </a:bodyPr>
          <a:p>
            <a:pPr algn="r">
              <a:lnSpc>
                <a:spcPct val="100000"/>
              </a:lnSpc>
            </a:pPr>
            <a:fld id="{102238FF-7FFC-4B26-94A4-2DF08A515599}" type="datetime">
              <a:rPr b="0" lang="cs-CZ" sz="900" spc="-1" strike="noStrike">
                <a:solidFill>
                  <a:srgbClr val="ffffff"/>
                </a:solidFill>
                <a:latin typeface="Arial"/>
              </a:rPr>
              <a:t>2. 4. 2021</a:t>
            </a:fld>
            <a:endParaRPr b="0" lang="cs-CZ" sz="900" spc="-1" strike="noStrike">
              <a:latin typeface="Times New Roman"/>
            </a:endParaRPr>
          </a:p>
        </p:txBody>
      </p:sp>
      <p:sp>
        <p:nvSpPr>
          <p:cNvPr id="55" name="PlaceHolder 6"/>
          <p:cNvSpPr>
            <a:spLocks noGrp="1"/>
          </p:cNvSpPr>
          <p:nvPr>
            <p:ph type="ftr"/>
          </p:nvPr>
        </p:nvSpPr>
        <p:spPr>
          <a:xfrm rot="5400000">
            <a:off x="-2257920" y="3659040"/>
            <a:ext cx="5884920" cy="183240"/>
          </a:xfrm>
          <a:prstGeom prst="rect">
            <a:avLst/>
          </a:prstGeom>
        </p:spPr>
        <p:txBody>
          <a:bodyPr bIns="18360" anchor="b">
            <a:noAutofit/>
          </a:bodyPr>
          <a:p>
            <a:endParaRPr b="0" lang="cs-CZ" sz="2400" spc="-1" strike="noStrike">
              <a:latin typeface="Times New Roman"/>
            </a:endParaRPr>
          </a:p>
        </p:txBody>
      </p:sp>
      <p:sp>
        <p:nvSpPr>
          <p:cNvPr id="56" name="PlaceHolder 7"/>
          <p:cNvSpPr>
            <a:spLocks noGrp="1"/>
          </p:cNvSpPr>
          <p:nvPr>
            <p:ph type="sldNum"/>
          </p:nvPr>
        </p:nvSpPr>
        <p:spPr>
          <a:xfrm>
            <a:off x="162000" y="164520"/>
            <a:ext cx="637920" cy="322560"/>
          </a:xfrm>
          <a:prstGeom prst="rect">
            <a:avLst/>
          </a:prstGeom>
        </p:spPr>
        <p:txBody>
          <a:bodyPr rIns="45720" anchor="ctr">
            <a:noAutofit/>
          </a:bodyPr>
          <a:p>
            <a:pPr algn="r">
              <a:lnSpc>
                <a:spcPct val="100000"/>
              </a:lnSpc>
            </a:pPr>
            <a:fld id="{FC2109D7-DC25-4A09-B712-932A14619F16}" type="slidenum">
              <a:rPr b="0" lang="cs-CZ" sz="1600" spc="-1" strike="noStrike">
                <a:solidFill>
                  <a:srgbClr val="ffffff"/>
                </a:solidFill>
                <a:latin typeface="Arial"/>
              </a:rPr>
              <a:t>&lt;číslo&gt;</a:t>
            </a:fld>
            <a:endParaRPr b="0" lang="cs-CZ" sz="1600" spc="-1" strike="noStrike">
              <a:latin typeface="Times New Roman"/>
            </a:endParaRPr>
          </a:p>
        </p:txBody>
      </p:sp>
      <p:sp>
        <p:nvSpPr>
          <p:cNvPr id="57" name="PlaceHolder 8"/>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ffffff"/>
                </a:solidFill>
                <a:latin typeface="Arial"/>
              </a:rPr>
              <a:t>Klikněte pro úpravu formátu textu nadpisu</a:t>
            </a:r>
            <a:endParaRPr b="0" lang="en-US" sz="1800" spc="-1" strike="noStrike">
              <a:solidFill>
                <a:srgbClr val="ffffff"/>
              </a:solidFill>
              <a:latin typeface="Arial"/>
            </a:endParaRPr>
          </a:p>
        </p:txBody>
      </p:sp>
      <p:sp>
        <p:nvSpPr>
          <p:cNvPr id="58" name="PlaceHolder 9"/>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ffffff"/>
                </a:solidFill>
                <a:latin typeface="Arial"/>
              </a:rPr>
              <a:t>Klikněte pro úpravu formátu textu osnovy</a:t>
            </a:r>
            <a:endParaRPr b="0" lang="en-US" sz="1800" spc="-1" strike="noStrike">
              <a:solidFill>
                <a:srgbClr val="ffffff"/>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ffffff"/>
                </a:solidFill>
                <a:latin typeface="Arial"/>
              </a:rPr>
              <a:t>Druhá úroveň</a:t>
            </a:r>
            <a:endParaRPr b="0" lang="en-US" sz="1400" spc="-1" strike="noStrike">
              <a:solidFill>
                <a:srgbClr val="ffffff"/>
              </a:solidFill>
              <a:latin typeface="Arial"/>
            </a:endParaRPr>
          </a:p>
          <a:p>
            <a:pPr lvl="2" marL="1296000" indent="-288000">
              <a:spcBef>
                <a:spcPts val="850"/>
              </a:spcBef>
              <a:buClr>
                <a:srgbClr val="000000"/>
              </a:buClr>
              <a:buSzPct val="45000"/>
              <a:buFont typeface="Wingdings" charset="2"/>
              <a:buChar char=""/>
            </a:pPr>
            <a:r>
              <a:rPr b="0" lang="en-US" sz="1200" spc="-1" strike="noStrike">
                <a:solidFill>
                  <a:srgbClr val="ffffff"/>
                </a:solidFill>
                <a:latin typeface="Arial"/>
              </a:rPr>
              <a:t>Třetí úroveň</a:t>
            </a:r>
            <a:endParaRPr b="0" lang="en-US" sz="1200" spc="-1" strike="noStrike">
              <a:solidFill>
                <a:srgbClr val="ffffff"/>
              </a:solidFill>
              <a:latin typeface="Arial"/>
            </a:endParaRPr>
          </a:p>
          <a:p>
            <a:pPr lvl="3" marL="1728000" indent="-216000">
              <a:spcBef>
                <a:spcPts val="567"/>
              </a:spcBef>
              <a:buClr>
                <a:srgbClr val="000000"/>
              </a:buClr>
              <a:buSzPct val="75000"/>
              <a:buFont typeface="Symbol" charset="2"/>
              <a:buChar char=""/>
            </a:pPr>
            <a:r>
              <a:rPr b="0" lang="en-US" sz="1200" spc="-1" strike="noStrike">
                <a:solidFill>
                  <a:srgbClr val="ffffff"/>
                </a:solidFill>
                <a:latin typeface="Arial"/>
              </a:rPr>
              <a:t>Čtvrtá úroveň osnovy</a:t>
            </a:r>
            <a:endParaRPr b="0" lang="en-US" sz="1200" spc="-1" strike="noStrike">
              <a:solidFill>
                <a:srgbClr val="ffffff"/>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Arial"/>
              </a:rPr>
              <a:t>Pátá úroveň osnovy</a:t>
            </a:r>
            <a:endParaRPr b="0" lang="en-US" sz="2000" spc="-1" strike="noStrike">
              <a:solidFill>
                <a:srgbClr val="ffffff"/>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Arial"/>
              </a:rPr>
              <a:t>Šestá úroveň</a:t>
            </a:r>
            <a:endParaRPr b="0" lang="en-US" sz="2000" spc="-1" strike="noStrike">
              <a:solidFill>
                <a:srgbClr val="ffffff"/>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Arial"/>
              </a:rPr>
              <a:t>Sedmá úroveň</a:t>
            </a:r>
            <a:endParaRPr b="0" lang="en-US"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95" name="Picture 17" descr=""/>
          <p:cNvPicPr/>
          <p:nvPr/>
        </p:nvPicPr>
        <p:blipFill>
          <a:blip r:embed="rId3"/>
          <a:stretch/>
        </p:blipFill>
        <p:spPr>
          <a:xfrm>
            <a:off x="1371240" y="2912400"/>
            <a:ext cx="7772400" cy="3945240"/>
          </a:xfrm>
          <a:prstGeom prst="rect">
            <a:avLst/>
          </a:prstGeom>
          <a:ln w="0">
            <a:noFill/>
          </a:ln>
        </p:spPr>
      </p:pic>
      <p:pic>
        <p:nvPicPr>
          <p:cNvPr id="96" name="Picture 14" descr=""/>
          <p:cNvPicPr/>
          <p:nvPr/>
        </p:nvPicPr>
        <p:blipFill>
          <a:blip r:embed="rId4"/>
          <a:srcRect l="0" t="0" r="25001" b="0"/>
          <a:stretch/>
        </p:blipFill>
        <p:spPr>
          <a:xfrm>
            <a:off x="0" y="0"/>
            <a:ext cx="9143640" cy="6857640"/>
          </a:xfrm>
          <a:prstGeom prst="rect">
            <a:avLst/>
          </a:prstGeom>
          <a:ln w="0">
            <a:noFill/>
          </a:ln>
        </p:spPr>
      </p:pic>
      <p:sp>
        <p:nvSpPr>
          <p:cNvPr id="97" name="CustomShape 1"/>
          <p:cNvSpPr/>
          <p:nvPr/>
        </p:nvSpPr>
        <p:spPr>
          <a:xfrm>
            <a:off x="0" y="0"/>
            <a:ext cx="9637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98" name="CustomShape 2"/>
          <p:cNvSpPr/>
          <p:nvPr/>
        </p:nvSpPr>
        <p:spPr>
          <a:xfrm>
            <a:off x="961920" y="0"/>
            <a:ext cx="4536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99" name="CustomShape 3"/>
          <p:cNvSpPr/>
          <p:nvPr/>
        </p:nvSpPr>
        <p:spPr>
          <a:xfrm>
            <a:off x="8321040" y="0"/>
            <a:ext cx="2700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00" name="CustomShape 4"/>
          <p:cNvSpPr/>
          <p:nvPr/>
        </p:nvSpPr>
        <p:spPr>
          <a:xfrm>
            <a:off x="1007640" y="0"/>
            <a:ext cx="7315200" cy="685764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101" name="PlaceHolder 5"/>
          <p:cNvSpPr>
            <a:spLocks noGrp="1"/>
          </p:cNvSpPr>
          <p:nvPr>
            <p:ph type="title"/>
          </p:nvPr>
        </p:nvSpPr>
        <p:spPr>
          <a:xfrm>
            <a:off x="1961280" y="808200"/>
            <a:ext cx="5877720" cy="1076760"/>
          </a:xfrm>
          <a:prstGeom prst="rect">
            <a:avLst/>
          </a:prstGeom>
        </p:spPr>
        <p:txBody>
          <a:bodyPr>
            <a:noAutofit/>
          </a:bodyPr>
          <a:p>
            <a:pPr algn="r">
              <a:lnSpc>
                <a:spcPct val="90000"/>
              </a:lnSpc>
            </a:pPr>
            <a:r>
              <a:rPr b="0" lang="cs-CZ" sz="2800" spc="-1" strike="noStrike">
                <a:solidFill>
                  <a:srgbClr val="ffffff"/>
                </a:solidFill>
                <a:latin typeface="Arial"/>
              </a:rPr>
              <a:t>Kliknutím lze upravit styl.</a:t>
            </a:r>
            <a:endParaRPr b="0" lang="en-US" sz="2800" spc="-1" strike="noStrike">
              <a:solidFill>
                <a:srgbClr val="ffffff"/>
              </a:solidFill>
              <a:latin typeface="Arial"/>
            </a:endParaRPr>
          </a:p>
        </p:txBody>
      </p:sp>
      <p:sp>
        <p:nvSpPr>
          <p:cNvPr id="102" name="PlaceHolder 6"/>
          <p:cNvSpPr>
            <a:spLocks noGrp="1"/>
          </p:cNvSpPr>
          <p:nvPr>
            <p:ph type="body"/>
          </p:nvPr>
        </p:nvSpPr>
        <p:spPr>
          <a:xfrm>
            <a:off x="2126160" y="2049840"/>
            <a:ext cx="5712840" cy="3999600"/>
          </a:xfrm>
          <a:prstGeom prst="rect">
            <a:avLst/>
          </a:prstGeom>
        </p:spPr>
        <p:txBody>
          <a:bodyPr anchor="ctr">
            <a:noAutofit/>
          </a:bodyPr>
          <a:p>
            <a:pPr marL="258480" indent="-258120">
              <a:lnSpc>
                <a:spcPct val="120000"/>
              </a:lnSpc>
              <a:spcBef>
                <a:spcPts val="751"/>
              </a:spcBef>
              <a:spcAft>
                <a:spcPts val="451"/>
              </a:spcAft>
              <a:buClr>
                <a:srgbClr val="a9acee"/>
              </a:buClr>
              <a:buSzPct val="90000"/>
              <a:buFont typeface="Wingdings" charset="2"/>
              <a:buChar char=""/>
            </a:pPr>
            <a:r>
              <a:rPr b="0" lang="cs-CZ" sz="1800" spc="-1" strike="noStrike">
                <a:solidFill>
                  <a:srgbClr val="ffffff"/>
                </a:solidFill>
                <a:latin typeface="Arial"/>
              </a:rPr>
              <a:t>Upravte styly předlohy textu.</a:t>
            </a:r>
            <a:endParaRPr b="0" lang="en-US" sz="1800" spc="-1" strike="noStrike">
              <a:solidFill>
                <a:srgbClr val="ffffff"/>
              </a:solidFill>
              <a:latin typeface="Arial"/>
            </a:endParaRPr>
          </a:p>
          <a:p>
            <a:pPr lvl="1" marL="596520" indent="-253080">
              <a:lnSpc>
                <a:spcPct val="120000"/>
              </a:lnSpc>
              <a:spcBef>
                <a:spcPts val="374"/>
              </a:spcBef>
              <a:spcAft>
                <a:spcPts val="451"/>
              </a:spcAft>
              <a:buClr>
                <a:srgbClr val="a9acee"/>
              </a:buClr>
              <a:buSzPct val="90000"/>
              <a:buFont typeface="Wingdings" charset="2"/>
              <a:buChar char=""/>
            </a:pPr>
            <a:r>
              <a:rPr b="0" lang="cs-CZ" sz="1600" spc="-1" strike="noStrike">
                <a:solidFill>
                  <a:srgbClr val="ffffff"/>
                </a:solidFill>
                <a:latin typeface="Arial"/>
              </a:rPr>
              <a:t>Druhá úroveň</a:t>
            </a:r>
            <a:endParaRPr b="0" lang="en-US" sz="1600" spc="-1" strike="noStrike">
              <a:solidFill>
                <a:srgbClr val="ffffff"/>
              </a:solidFill>
              <a:latin typeface="Arial"/>
            </a:endParaRPr>
          </a:p>
          <a:p>
            <a:pPr lvl="2" marL="944280" indent="-258120">
              <a:lnSpc>
                <a:spcPct val="120000"/>
              </a:lnSpc>
              <a:spcBef>
                <a:spcPts val="374"/>
              </a:spcBef>
              <a:spcAft>
                <a:spcPts val="451"/>
              </a:spcAft>
              <a:buClr>
                <a:srgbClr val="a9acee"/>
              </a:buClr>
              <a:buSzPct val="90000"/>
              <a:buFont typeface="Wingdings" charset="2"/>
              <a:buChar char=""/>
            </a:pPr>
            <a:r>
              <a:rPr b="0" lang="cs-CZ" sz="1400" spc="-1" strike="noStrike">
                <a:solidFill>
                  <a:srgbClr val="ffffff"/>
                </a:solidFill>
                <a:latin typeface="Arial"/>
              </a:rPr>
              <a:t>Třetí úroveň</a:t>
            </a:r>
            <a:endParaRPr b="0" lang="en-US" sz="1400" spc="-1" strike="noStrike">
              <a:solidFill>
                <a:srgbClr val="ffffff"/>
              </a:solidFill>
              <a:latin typeface="Arial"/>
            </a:endParaRPr>
          </a:p>
          <a:p>
            <a:pPr lvl="3" marL="1282320" indent="-253080">
              <a:lnSpc>
                <a:spcPct val="120000"/>
              </a:lnSpc>
              <a:spcBef>
                <a:spcPts val="374"/>
              </a:spcBef>
              <a:spcAft>
                <a:spcPts val="451"/>
              </a:spcAft>
              <a:buClr>
                <a:srgbClr val="a9acee"/>
              </a:buClr>
              <a:buSzPct val="90000"/>
              <a:buFont typeface="Wingdings" charset="2"/>
              <a:buChar char=""/>
            </a:pPr>
            <a:r>
              <a:rPr b="0" lang="cs-CZ" sz="1200" spc="-1" strike="noStrike">
                <a:solidFill>
                  <a:srgbClr val="ffffff"/>
                </a:solidFill>
                <a:latin typeface="Arial"/>
              </a:rPr>
              <a:t>Čtvrtá úroveň</a:t>
            </a:r>
            <a:endParaRPr b="0" lang="en-US" sz="1200" spc="-1" strike="noStrike">
              <a:solidFill>
                <a:srgbClr val="ffffff"/>
              </a:solidFill>
              <a:latin typeface="Arial"/>
            </a:endParaRPr>
          </a:p>
          <a:p>
            <a:pPr lvl="4" marL="1630080" indent="-258120">
              <a:lnSpc>
                <a:spcPct val="120000"/>
              </a:lnSpc>
              <a:spcBef>
                <a:spcPts val="374"/>
              </a:spcBef>
              <a:spcAft>
                <a:spcPts val="451"/>
              </a:spcAft>
              <a:buClr>
                <a:srgbClr val="a9acee"/>
              </a:buClr>
              <a:buSzPct val="90000"/>
              <a:buFont typeface="Wingdings" charset="2"/>
              <a:buChar char=""/>
            </a:pPr>
            <a:r>
              <a:rPr b="0" lang="cs-CZ" sz="1200" spc="-1" strike="noStrike">
                <a:solidFill>
                  <a:srgbClr val="ffffff"/>
                </a:solidFill>
                <a:latin typeface="Arial"/>
              </a:rPr>
              <a:t>Pátá úroveň</a:t>
            </a:r>
            <a:endParaRPr b="0" lang="en-US" sz="1200" spc="-1" strike="noStrike">
              <a:solidFill>
                <a:srgbClr val="ffffff"/>
              </a:solidFill>
              <a:latin typeface="Arial"/>
            </a:endParaRPr>
          </a:p>
        </p:txBody>
      </p:sp>
      <p:sp>
        <p:nvSpPr>
          <p:cNvPr id="103" name="PlaceHolder 7"/>
          <p:cNvSpPr>
            <a:spLocks noGrp="1"/>
          </p:cNvSpPr>
          <p:nvPr>
            <p:ph type="dt"/>
          </p:nvPr>
        </p:nvSpPr>
        <p:spPr>
          <a:xfrm rot="5400000">
            <a:off x="-828000" y="5272200"/>
            <a:ext cx="2662200" cy="178920"/>
          </a:xfrm>
          <a:prstGeom prst="rect">
            <a:avLst/>
          </a:prstGeom>
        </p:spPr>
        <p:txBody>
          <a:bodyPr tIns="18360">
            <a:noAutofit/>
          </a:bodyPr>
          <a:p>
            <a:pPr algn="r">
              <a:lnSpc>
                <a:spcPct val="100000"/>
              </a:lnSpc>
            </a:pPr>
            <a:fld id="{38472629-ACA8-4303-BFE4-7057A441EFAF}" type="datetime">
              <a:rPr b="0" lang="cs-CZ" sz="900" spc="-1" strike="noStrike">
                <a:solidFill>
                  <a:srgbClr val="ffffff"/>
                </a:solidFill>
                <a:latin typeface="Arial"/>
              </a:rPr>
              <a:t>2. 4. 2021</a:t>
            </a:fld>
            <a:endParaRPr b="0" lang="cs-CZ" sz="900" spc="-1" strike="noStrike">
              <a:latin typeface="Times New Roman"/>
            </a:endParaRPr>
          </a:p>
        </p:txBody>
      </p:sp>
      <p:sp>
        <p:nvSpPr>
          <p:cNvPr id="104" name="PlaceHolder 8"/>
          <p:cNvSpPr>
            <a:spLocks noGrp="1"/>
          </p:cNvSpPr>
          <p:nvPr>
            <p:ph type="ftr"/>
          </p:nvPr>
        </p:nvSpPr>
        <p:spPr>
          <a:xfrm rot="5400000">
            <a:off x="-2257920" y="3659040"/>
            <a:ext cx="5884920" cy="183240"/>
          </a:xfrm>
          <a:prstGeom prst="rect">
            <a:avLst/>
          </a:prstGeom>
        </p:spPr>
        <p:txBody>
          <a:bodyPr bIns="18360" anchor="b">
            <a:noAutofit/>
          </a:bodyPr>
          <a:p>
            <a:endParaRPr b="0" lang="cs-CZ" sz="2400" spc="-1" strike="noStrike">
              <a:latin typeface="Times New Roman"/>
            </a:endParaRPr>
          </a:p>
        </p:txBody>
      </p:sp>
      <p:sp>
        <p:nvSpPr>
          <p:cNvPr id="105" name="PlaceHolder 9"/>
          <p:cNvSpPr>
            <a:spLocks noGrp="1"/>
          </p:cNvSpPr>
          <p:nvPr>
            <p:ph type="sldNum"/>
          </p:nvPr>
        </p:nvSpPr>
        <p:spPr>
          <a:xfrm>
            <a:off x="162000" y="164520"/>
            <a:ext cx="637920" cy="322560"/>
          </a:xfrm>
          <a:prstGeom prst="rect">
            <a:avLst/>
          </a:prstGeom>
        </p:spPr>
        <p:txBody>
          <a:bodyPr rIns="45720" anchor="ctr">
            <a:noAutofit/>
          </a:bodyPr>
          <a:p>
            <a:pPr algn="r">
              <a:lnSpc>
                <a:spcPct val="100000"/>
              </a:lnSpc>
            </a:pPr>
            <a:fld id="{00B5ACEC-63BD-4105-8724-80ADEF359C6D}" type="slidenum">
              <a:rPr b="0" lang="cs-CZ" sz="1600" spc="-1" strike="noStrike">
                <a:solidFill>
                  <a:srgbClr val="ffffff"/>
                </a:solidFill>
                <a:latin typeface="Arial"/>
              </a:rPr>
              <a:t>&lt;číslo&gt;</a:t>
            </a:fld>
            <a:endParaRPr b="0" lang="cs-CZ" sz="1600" spc="-1" strike="noStrike">
              <a:latin typeface="Times New Roman"/>
            </a:endParaRPr>
          </a:p>
        </p:txBody>
      </p:sp>
      <p:sp>
        <p:nvSpPr>
          <p:cNvPr id="106" name="CustomShape 10"/>
          <p:cNvSpPr/>
          <p:nvPr/>
        </p:nvSpPr>
        <p:spPr>
          <a:xfrm>
            <a:off x="1652040" y="636480"/>
            <a:ext cx="311400" cy="33372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en-US" sz="1600" spc="-1" strike="noStrike">
                <a:solidFill>
                  <a:srgbClr val="a9acee"/>
                </a:solidFill>
                <a:latin typeface="Wingdings 3"/>
              </a:rPr>
              <a:t>z</a:t>
            </a:r>
            <a:endParaRPr b="0" lang="cs-CZ" sz="16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43" name="Picture 17" descr=""/>
          <p:cNvPicPr/>
          <p:nvPr/>
        </p:nvPicPr>
        <p:blipFill>
          <a:blip r:embed="rId3"/>
          <a:stretch/>
        </p:blipFill>
        <p:spPr>
          <a:xfrm>
            <a:off x="1371240" y="2912400"/>
            <a:ext cx="7772400" cy="3945240"/>
          </a:xfrm>
          <a:prstGeom prst="rect">
            <a:avLst/>
          </a:prstGeom>
          <a:ln w="0">
            <a:noFill/>
          </a:ln>
        </p:spPr>
      </p:pic>
      <p:pic>
        <p:nvPicPr>
          <p:cNvPr id="144" name="Picture 14" descr=""/>
          <p:cNvPicPr/>
          <p:nvPr/>
        </p:nvPicPr>
        <p:blipFill>
          <a:blip r:embed="rId4"/>
          <a:srcRect l="0" t="0" r="25001" b="0"/>
          <a:stretch/>
        </p:blipFill>
        <p:spPr>
          <a:xfrm>
            <a:off x="0" y="0"/>
            <a:ext cx="9143640" cy="6857640"/>
          </a:xfrm>
          <a:prstGeom prst="rect">
            <a:avLst/>
          </a:prstGeom>
          <a:ln w="0">
            <a:noFill/>
          </a:ln>
        </p:spPr>
      </p:pic>
      <p:sp>
        <p:nvSpPr>
          <p:cNvPr id="145" name="CustomShape 1"/>
          <p:cNvSpPr/>
          <p:nvPr/>
        </p:nvSpPr>
        <p:spPr>
          <a:xfrm>
            <a:off x="0" y="0"/>
            <a:ext cx="9637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6" name="CustomShape 2"/>
          <p:cNvSpPr/>
          <p:nvPr/>
        </p:nvSpPr>
        <p:spPr>
          <a:xfrm>
            <a:off x="961920" y="0"/>
            <a:ext cx="4536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47" name="CustomShape 3"/>
          <p:cNvSpPr/>
          <p:nvPr/>
        </p:nvSpPr>
        <p:spPr>
          <a:xfrm>
            <a:off x="1007640" y="0"/>
            <a:ext cx="7315200" cy="685764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p:style>
      </p:sp>
      <p:sp>
        <p:nvSpPr>
          <p:cNvPr id="148" name="CustomShape 4"/>
          <p:cNvSpPr/>
          <p:nvPr/>
        </p:nvSpPr>
        <p:spPr>
          <a:xfrm>
            <a:off x="8321040" y="0"/>
            <a:ext cx="2700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49" name="CustomShape 5"/>
          <p:cNvSpPr/>
          <p:nvPr/>
        </p:nvSpPr>
        <p:spPr>
          <a:xfrm>
            <a:off x="1652040" y="636480"/>
            <a:ext cx="311400" cy="33372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en-US" sz="1600" spc="-1" strike="noStrike">
                <a:solidFill>
                  <a:srgbClr val="a9acee"/>
                </a:solidFill>
                <a:latin typeface="Wingdings 3"/>
              </a:rPr>
              <a:t>z</a:t>
            </a:r>
            <a:endParaRPr b="0" lang="cs-CZ" sz="1600" spc="-1" strike="noStrike">
              <a:latin typeface="Arial"/>
            </a:endParaRPr>
          </a:p>
        </p:txBody>
      </p:sp>
      <p:sp>
        <p:nvSpPr>
          <p:cNvPr id="150" name="PlaceHolder 6"/>
          <p:cNvSpPr>
            <a:spLocks noGrp="1"/>
          </p:cNvSpPr>
          <p:nvPr>
            <p:ph type="title"/>
          </p:nvPr>
        </p:nvSpPr>
        <p:spPr>
          <a:xfrm>
            <a:off x="1961280" y="808200"/>
            <a:ext cx="5877720" cy="1076760"/>
          </a:xfrm>
          <a:prstGeom prst="rect">
            <a:avLst/>
          </a:prstGeom>
        </p:spPr>
        <p:txBody>
          <a:bodyPr>
            <a:noAutofit/>
          </a:bodyPr>
          <a:p>
            <a:pPr algn="r">
              <a:lnSpc>
                <a:spcPct val="90000"/>
              </a:lnSpc>
            </a:pPr>
            <a:r>
              <a:rPr b="0" lang="cs-CZ" sz="2800" spc="-1" strike="noStrike">
                <a:solidFill>
                  <a:srgbClr val="ffffff"/>
                </a:solidFill>
                <a:latin typeface="Arial"/>
              </a:rPr>
              <a:t>Kliknutím lze upravit styl.</a:t>
            </a:r>
            <a:endParaRPr b="0" lang="en-US" sz="2800" spc="-1" strike="noStrike">
              <a:solidFill>
                <a:srgbClr val="ffffff"/>
              </a:solidFill>
              <a:latin typeface="Arial"/>
            </a:endParaRPr>
          </a:p>
        </p:txBody>
      </p:sp>
      <p:sp>
        <p:nvSpPr>
          <p:cNvPr id="151" name="PlaceHolder 7"/>
          <p:cNvSpPr>
            <a:spLocks noGrp="1"/>
          </p:cNvSpPr>
          <p:nvPr>
            <p:ph type="dt"/>
          </p:nvPr>
        </p:nvSpPr>
        <p:spPr>
          <a:xfrm rot="5400000">
            <a:off x="-828000" y="5272200"/>
            <a:ext cx="2662200" cy="178920"/>
          </a:xfrm>
          <a:prstGeom prst="rect">
            <a:avLst/>
          </a:prstGeom>
        </p:spPr>
        <p:txBody>
          <a:bodyPr tIns="18360">
            <a:noAutofit/>
          </a:bodyPr>
          <a:p>
            <a:pPr algn="r">
              <a:lnSpc>
                <a:spcPct val="100000"/>
              </a:lnSpc>
            </a:pPr>
            <a:fld id="{670D7F81-93F9-4E70-8FA5-1830FA48EF90}" type="datetime">
              <a:rPr b="0" lang="cs-CZ" sz="900" spc="-1" strike="noStrike">
                <a:solidFill>
                  <a:srgbClr val="ffffff"/>
                </a:solidFill>
                <a:latin typeface="Arial"/>
              </a:rPr>
              <a:t>2. 4. 2021</a:t>
            </a:fld>
            <a:endParaRPr b="0" lang="cs-CZ" sz="900" spc="-1" strike="noStrike">
              <a:latin typeface="Times New Roman"/>
            </a:endParaRPr>
          </a:p>
        </p:txBody>
      </p:sp>
      <p:sp>
        <p:nvSpPr>
          <p:cNvPr id="152" name="PlaceHolder 8"/>
          <p:cNvSpPr>
            <a:spLocks noGrp="1"/>
          </p:cNvSpPr>
          <p:nvPr>
            <p:ph type="ftr"/>
          </p:nvPr>
        </p:nvSpPr>
        <p:spPr>
          <a:xfrm rot="5400000">
            <a:off x="-2257920" y="3659040"/>
            <a:ext cx="5884920" cy="183240"/>
          </a:xfrm>
          <a:prstGeom prst="rect">
            <a:avLst/>
          </a:prstGeom>
        </p:spPr>
        <p:txBody>
          <a:bodyPr bIns="18360" anchor="b">
            <a:noAutofit/>
          </a:bodyPr>
          <a:p>
            <a:endParaRPr b="0" lang="cs-CZ" sz="2400" spc="-1" strike="noStrike">
              <a:latin typeface="Times New Roman"/>
            </a:endParaRPr>
          </a:p>
        </p:txBody>
      </p:sp>
      <p:sp>
        <p:nvSpPr>
          <p:cNvPr id="153" name="PlaceHolder 9"/>
          <p:cNvSpPr>
            <a:spLocks noGrp="1"/>
          </p:cNvSpPr>
          <p:nvPr>
            <p:ph type="sldNum"/>
          </p:nvPr>
        </p:nvSpPr>
        <p:spPr>
          <a:xfrm>
            <a:off x="162000" y="164520"/>
            <a:ext cx="637920" cy="322560"/>
          </a:xfrm>
          <a:prstGeom prst="rect">
            <a:avLst/>
          </a:prstGeom>
        </p:spPr>
        <p:txBody>
          <a:bodyPr rIns="45720" anchor="ctr">
            <a:noAutofit/>
          </a:bodyPr>
          <a:p>
            <a:pPr algn="r">
              <a:lnSpc>
                <a:spcPct val="100000"/>
              </a:lnSpc>
            </a:pPr>
            <a:fld id="{CD15E91A-CAF5-4389-B793-34A1383E25D9}" type="slidenum">
              <a:rPr b="0" lang="cs-CZ" sz="1600" spc="-1" strike="noStrike">
                <a:solidFill>
                  <a:srgbClr val="ffffff"/>
                </a:solidFill>
                <a:latin typeface="Arial"/>
              </a:rPr>
              <a:t>&lt;číslo&gt;</a:t>
            </a:fld>
            <a:endParaRPr b="0" lang="cs-CZ" sz="1600" spc="-1" strike="noStrike">
              <a:latin typeface="Times New Roman"/>
            </a:endParaRPr>
          </a:p>
        </p:txBody>
      </p:sp>
      <p:sp>
        <p:nvSpPr>
          <p:cNvPr id="154" name="PlaceHolder 10"/>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ffffff"/>
                </a:solidFill>
                <a:latin typeface="Arial"/>
              </a:rPr>
              <a:t>Klikněte pro úpravu formátu textu osnovy</a:t>
            </a:r>
            <a:endParaRPr b="0" lang="en-US" sz="1800" spc="-1" strike="noStrike">
              <a:solidFill>
                <a:srgbClr val="ffffff"/>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ffffff"/>
                </a:solidFill>
                <a:latin typeface="Arial"/>
              </a:rPr>
              <a:t>Druhá úroveň</a:t>
            </a:r>
            <a:endParaRPr b="0" lang="en-US" sz="1400" spc="-1" strike="noStrike">
              <a:solidFill>
                <a:srgbClr val="ffffff"/>
              </a:solidFill>
              <a:latin typeface="Arial"/>
            </a:endParaRPr>
          </a:p>
          <a:p>
            <a:pPr lvl="2" marL="1296000" indent="-288000">
              <a:spcBef>
                <a:spcPts val="850"/>
              </a:spcBef>
              <a:buClr>
                <a:srgbClr val="000000"/>
              </a:buClr>
              <a:buSzPct val="45000"/>
              <a:buFont typeface="Wingdings" charset="2"/>
              <a:buChar char=""/>
            </a:pPr>
            <a:r>
              <a:rPr b="0" lang="en-US" sz="1200" spc="-1" strike="noStrike">
                <a:solidFill>
                  <a:srgbClr val="ffffff"/>
                </a:solidFill>
                <a:latin typeface="Arial"/>
              </a:rPr>
              <a:t>Třetí úroveň</a:t>
            </a:r>
            <a:endParaRPr b="0" lang="en-US" sz="1200" spc="-1" strike="noStrike">
              <a:solidFill>
                <a:srgbClr val="ffffff"/>
              </a:solidFill>
              <a:latin typeface="Arial"/>
            </a:endParaRPr>
          </a:p>
          <a:p>
            <a:pPr lvl="3" marL="1728000" indent="-216000">
              <a:spcBef>
                <a:spcPts val="567"/>
              </a:spcBef>
              <a:buClr>
                <a:srgbClr val="000000"/>
              </a:buClr>
              <a:buSzPct val="75000"/>
              <a:buFont typeface="Symbol" charset="2"/>
              <a:buChar char=""/>
            </a:pPr>
            <a:r>
              <a:rPr b="0" lang="en-US" sz="1200" spc="-1" strike="noStrike">
                <a:solidFill>
                  <a:srgbClr val="ffffff"/>
                </a:solidFill>
                <a:latin typeface="Arial"/>
              </a:rPr>
              <a:t>Čtvrtá úroveň osnovy</a:t>
            </a:r>
            <a:endParaRPr b="0" lang="en-US" sz="1200" spc="-1" strike="noStrike">
              <a:solidFill>
                <a:srgbClr val="ffffff"/>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Arial"/>
              </a:rPr>
              <a:t>Pátá úroveň osnovy</a:t>
            </a:r>
            <a:endParaRPr b="0" lang="en-US" sz="2000" spc="-1" strike="noStrike">
              <a:solidFill>
                <a:srgbClr val="ffffff"/>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Arial"/>
              </a:rPr>
              <a:t>Šestá úroveň</a:t>
            </a:r>
            <a:endParaRPr b="0" lang="en-US" sz="2000" spc="-1" strike="noStrike">
              <a:solidFill>
                <a:srgbClr val="ffffff"/>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Arial"/>
              </a:rPr>
              <a:t>Sedmá úroveň</a:t>
            </a:r>
            <a:endParaRPr b="0" lang="en-US"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91" name="Picture 17" descr=""/>
          <p:cNvPicPr/>
          <p:nvPr/>
        </p:nvPicPr>
        <p:blipFill>
          <a:blip r:embed="rId3"/>
          <a:stretch/>
        </p:blipFill>
        <p:spPr>
          <a:xfrm>
            <a:off x="1371240" y="2912400"/>
            <a:ext cx="7772400" cy="3945240"/>
          </a:xfrm>
          <a:prstGeom prst="rect">
            <a:avLst/>
          </a:prstGeom>
          <a:ln w="0">
            <a:noFill/>
          </a:ln>
        </p:spPr>
      </p:pic>
      <p:pic>
        <p:nvPicPr>
          <p:cNvPr id="192" name="Picture 14" descr=""/>
          <p:cNvPicPr/>
          <p:nvPr/>
        </p:nvPicPr>
        <p:blipFill>
          <a:blip r:embed="rId4"/>
          <a:srcRect l="0" t="0" r="25001" b="0"/>
          <a:stretch/>
        </p:blipFill>
        <p:spPr>
          <a:xfrm>
            <a:off x="0" y="0"/>
            <a:ext cx="9143640" cy="6857640"/>
          </a:xfrm>
          <a:prstGeom prst="rect">
            <a:avLst/>
          </a:prstGeom>
          <a:ln w="0">
            <a:noFill/>
          </a:ln>
        </p:spPr>
      </p:pic>
      <p:sp>
        <p:nvSpPr>
          <p:cNvPr id="193" name="CustomShape 1"/>
          <p:cNvSpPr/>
          <p:nvPr/>
        </p:nvSpPr>
        <p:spPr>
          <a:xfrm>
            <a:off x="0" y="0"/>
            <a:ext cx="9637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94" name="CustomShape 2"/>
          <p:cNvSpPr/>
          <p:nvPr/>
        </p:nvSpPr>
        <p:spPr>
          <a:xfrm>
            <a:off x="961920" y="0"/>
            <a:ext cx="4536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95" name="PlaceHolder 3"/>
          <p:cNvSpPr>
            <a:spLocks noGrp="1"/>
          </p:cNvSpPr>
          <p:nvPr>
            <p:ph type="title"/>
          </p:nvPr>
        </p:nvSpPr>
        <p:spPr>
          <a:xfrm>
            <a:off x="108000" y="115920"/>
            <a:ext cx="8927640" cy="777600"/>
          </a:xfrm>
          <a:prstGeom prst="rect">
            <a:avLst/>
          </a:prstGeom>
        </p:spPr>
        <p:txBody>
          <a:bodyPr>
            <a:noAutofit/>
          </a:bodyPr>
          <a:p>
            <a:pPr algn="r">
              <a:lnSpc>
                <a:spcPct val="90000"/>
              </a:lnSpc>
            </a:pPr>
            <a:r>
              <a:rPr b="0" lang="cs-CZ" sz="2800" spc="-1" strike="noStrike">
                <a:solidFill>
                  <a:srgbClr val="ffffff"/>
                </a:solidFill>
                <a:latin typeface="Arial"/>
              </a:rPr>
              <a:t>Kliknutím lze upravit styl.</a:t>
            </a:r>
            <a:endParaRPr b="0" lang="en-US" sz="2800" spc="-1" strike="noStrike">
              <a:solidFill>
                <a:srgbClr val="ffffff"/>
              </a:solidFill>
              <a:latin typeface="Arial"/>
            </a:endParaRPr>
          </a:p>
        </p:txBody>
      </p:sp>
      <p:sp>
        <p:nvSpPr>
          <p:cNvPr id="196" name="PlaceHolder 4"/>
          <p:cNvSpPr>
            <a:spLocks noGrp="1"/>
          </p:cNvSpPr>
          <p:nvPr>
            <p:ph type="body"/>
          </p:nvPr>
        </p:nvSpPr>
        <p:spPr>
          <a:xfrm>
            <a:off x="179280" y="1268280"/>
            <a:ext cx="4316040" cy="5328720"/>
          </a:xfrm>
          <a:prstGeom prst="rect">
            <a:avLst/>
          </a:prstGeom>
        </p:spPr>
        <p:txBody>
          <a:bodyPr>
            <a:noAutofit/>
          </a:bodyPr>
          <a:p>
            <a:pPr marL="258480" indent="-258120">
              <a:lnSpc>
                <a:spcPct val="120000"/>
              </a:lnSpc>
              <a:spcBef>
                <a:spcPts val="751"/>
              </a:spcBef>
              <a:spcAft>
                <a:spcPts val="451"/>
              </a:spcAft>
              <a:buClr>
                <a:srgbClr val="a9acee"/>
              </a:buClr>
              <a:buSzPct val="90000"/>
              <a:buFont typeface="Wingdings" charset="2"/>
              <a:buChar char=""/>
            </a:pPr>
            <a:r>
              <a:rPr b="0" lang="cs-CZ" sz="1800" spc="-1" strike="noStrike">
                <a:solidFill>
                  <a:srgbClr val="ffffff"/>
                </a:solidFill>
                <a:latin typeface="Arial"/>
              </a:rPr>
              <a:t>Kliknutím lze upravit styly předlohy textu.</a:t>
            </a:r>
            <a:endParaRPr b="0" lang="en-US" sz="1800" spc="-1" strike="noStrike">
              <a:solidFill>
                <a:srgbClr val="ffffff"/>
              </a:solidFill>
              <a:latin typeface="Arial"/>
            </a:endParaRPr>
          </a:p>
          <a:p>
            <a:pPr lvl="1" marL="596520" indent="-253080">
              <a:lnSpc>
                <a:spcPct val="120000"/>
              </a:lnSpc>
              <a:spcBef>
                <a:spcPts val="374"/>
              </a:spcBef>
              <a:spcAft>
                <a:spcPts val="451"/>
              </a:spcAft>
              <a:buClr>
                <a:srgbClr val="a9acee"/>
              </a:buClr>
              <a:buSzPct val="90000"/>
              <a:buFont typeface="Wingdings" charset="2"/>
              <a:buChar char=""/>
            </a:pPr>
            <a:r>
              <a:rPr b="0" lang="cs-CZ" sz="1600" spc="-1" strike="noStrike">
                <a:solidFill>
                  <a:srgbClr val="ffffff"/>
                </a:solidFill>
                <a:latin typeface="Arial"/>
              </a:rPr>
              <a:t>Druhá úroveň</a:t>
            </a:r>
            <a:endParaRPr b="0" lang="en-US" sz="1600" spc="-1" strike="noStrike">
              <a:solidFill>
                <a:srgbClr val="ffffff"/>
              </a:solidFill>
              <a:latin typeface="Arial"/>
            </a:endParaRPr>
          </a:p>
          <a:p>
            <a:pPr lvl="2" marL="944280" indent="-258120">
              <a:lnSpc>
                <a:spcPct val="120000"/>
              </a:lnSpc>
              <a:spcBef>
                <a:spcPts val="374"/>
              </a:spcBef>
              <a:spcAft>
                <a:spcPts val="451"/>
              </a:spcAft>
              <a:buClr>
                <a:srgbClr val="a9acee"/>
              </a:buClr>
              <a:buSzPct val="90000"/>
              <a:buFont typeface="Wingdings" charset="2"/>
              <a:buChar char=""/>
            </a:pPr>
            <a:r>
              <a:rPr b="0" lang="cs-CZ" sz="1400" spc="-1" strike="noStrike">
                <a:solidFill>
                  <a:srgbClr val="ffffff"/>
                </a:solidFill>
                <a:latin typeface="Arial"/>
              </a:rPr>
              <a:t>Třetí úroveň</a:t>
            </a:r>
            <a:endParaRPr b="0" lang="en-US" sz="1400" spc="-1" strike="noStrike">
              <a:solidFill>
                <a:srgbClr val="ffffff"/>
              </a:solidFill>
              <a:latin typeface="Arial"/>
            </a:endParaRPr>
          </a:p>
          <a:p>
            <a:pPr lvl="3" marL="1282320" indent="-253080">
              <a:lnSpc>
                <a:spcPct val="120000"/>
              </a:lnSpc>
              <a:spcBef>
                <a:spcPts val="374"/>
              </a:spcBef>
              <a:spcAft>
                <a:spcPts val="451"/>
              </a:spcAft>
              <a:buClr>
                <a:srgbClr val="a9acee"/>
              </a:buClr>
              <a:buSzPct val="90000"/>
              <a:buFont typeface="Wingdings" charset="2"/>
              <a:buChar char=""/>
            </a:pPr>
            <a:r>
              <a:rPr b="0" lang="cs-CZ" sz="1200" spc="-1" strike="noStrike">
                <a:solidFill>
                  <a:srgbClr val="ffffff"/>
                </a:solidFill>
                <a:latin typeface="Arial"/>
              </a:rPr>
              <a:t>Čtvrtá úroveň</a:t>
            </a:r>
            <a:endParaRPr b="0" lang="en-US" sz="1200" spc="-1" strike="noStrike">
              <a:solidFill>
                <a:srgbClr val="ffffff"/>
              </a:solidFill>
              <a:latin typeface="Arial"/>
            </a:endParaRPr>
          </a:p>
          <a:p>
            <a:pPr lvl="4" marL="1630080" indent="-258120">
              <a:lnSpc>
                <a:spcPct val="120000"/>
              </a:lnSpc>
              <a:spcBef>
                <a:spcPts val="374"/>
              </a:spcBef>
              <a:spcAft>
                <a:spcPts val="451"/>
              </a:spcAft>
              <a:buClr>
                <a:srgbClr val="a9acee"/>
              </a:buClr>
              <a:buSzPct val="90000"/>
              <a:buFont typeface="Wingdings" charset="2"/>
              <a:buChar char=""/>
            </a:pPr>
            <a:r>
              <a:rPr b="0" lang="cs-CZ" sz="1200" spc="-1" strike="noStrike">
                <a:solidFill>
                  <a:srgbClr val="ffffff"/>
                </a:solidFill>
                <a:latin typeface="Arial"/>
              </a:rPr>
              <a:t>Pátá úroveň</a:t>
            </a:r>
            <a:endParaRPr b="0" lang="en-US" sz="1200" spc="-1" strike="noStrike">
              <a:solidFill>
                <a:srgbClr val="ffffff"/>
              </a:solidFill>
              <a:latin typeface="Arial"/>
            </a:endParaRPr>
          </a:p>
        </p:txBody>
      </p:sp>
      <p:sp>
        <p:nvSpPr>
          <p:cNvPr id="197" name="PlaceHolder 5"/>
          <p:cNvSpPr>
            <a:spLocks noGrp="1"/>
          </p:cNvSpPr>
          <p:nvPr>
            <p:ph type="body"/>
          </p:nvPr>
        </p:nvSpPr>
        <p:spPr>
          <a:xfrm>
            <a:off x="4648320" y="1268280"/>
            <a:ext cx="4316040" cy="2587320"/>
          </a:xfrm>
          <a:prstGeom prst="rect">
            <a:avLst/>
          </a:prstGeom>
        </p:spPr>
        <p:txBody>
          <a:bodyPr>
            <a:noAutofit/>
          </a:bodyPr>
          <a:p>
            <a:pPr marL="258480" indent="-258120">
              <a:lnSpc>
                <a:spcPct val="120000"/>
              </a:lnSpc>
              <a:spcBef>
                <a:spcPts val="751"/>
              </a:spcBef>
              <a:spcAft>
                <a:spcPts val="451"/>
              </a:spcAft>
              <a:buClr>
                <a:srgbClr val="a9acee"/>
              </a:buClr>
              <a:buSzPct val="90000"/>
              <a:buFont typeface="Wingdings" charset="2"/>
              <a:buChar char=""/>
            </a:pPr>
            <a:r>
              <a:rPr b="0" lang="cs-CZ" sz="1800" spc="-1" strike="noStrike">
                <a:solidFill>
                  <a:srgbClr val="ffffff"/>
                </a:solidFill>
                <a:latin typeface="Arial"/>
              </a:rPr>
              <a:t>Kliknutím lze upravit styly předlohy textu.</a:t>
            </a:r>
            <a:endParaRPr b="0" lang="en-US" sz="1800" spc="-1" strike="noStrike">
              <a:solidFill>
                <a:srgbClr val="ffffff"/>
              </a:solidFill>
              <a:latin typeface="Arial"/>
            </a:endParaRPr>
          </a:p>
          <a:p>
            <a:pPr lvl="1" marL="596520" indent="-253080">
              <a:lnSpc>
                <a:spcPct val="120000"/>
              </a:lnSpc>
              <a:spcBef>
                <a:spcPts val="374"/>
              </a:spcBef>
              <a:spcAft>
                <a:spcPts val="451"/>
              </a:spcAft>
              <a:buClr>
                <a:srgbClr val="a9acee"/>
              </a:buClr>
              <a:buSzPct val="90000"/>
              <a:buFont typeface="Wingdings" charset="2"/>
              <a:buChar char=""/>
            </a:pPr>
            <a:r>
              <a:rPr b="0" lang="cs-CZ" sz="1600" spc="-1" strike="noStrike">
                <a:solidFill>
                  <a:srgbClr val="ffffff"/>
                </a:solidFill>
                <a:latin typeface="Arial"/>
              </a:rPr>
              <a:t>Druhá úroveň</a:t>
            </a:r>
            <a:endParaRPr b="0" lang="en-US" sz="1600" spc="-1" strike="noStrike">
              <a:solidFill>
                <a:srgbClr val="ffffff"/>
              </a:solidFill>
              <a:latin typeface="Arial"/>
            </a:endParaRPr>
          </a:p>
          <a:p>
            <a:pPr lvl="2" marL="944280" indent="-258120">
              <a:lnSpc>
                <a:spcPct val="120000"/>
              </a:lnSpc>
              <a:spcBef>
                <a:spcPts val="374"/>
              </a:spcBef>
              <a:spcAft>
                <a:spcPts val="451"/>
              </a:spcAft>
              <a:buClr>
                <a:srgbClr val="a9acee"/>
              </a:buClr>
              <a:buSzPct val="90000"/>
              <a:buFont typeface="Wingdings" charset="2"/>
              <a:buChar char=""/>
            </a:pPr>
            <a:r>
              <a:rPr b="0" lang="cs-CZ" sz="1400" spc="-1" strike="noStrike">
                <a:solidFill>
                  <a:srgbClr val="ffffff"/>
                </a:solidFill>
                <a:latin typeface="Arial"/>
              </a:rPr>
              <a:t>Třetí úroveň</a:t>
            </a:r>
            <a:endParaRPr b="0" lang="en-US" sz="1400" spc="-1" strike="noStrike">
              <a:solidFill>
                <a:srgbClr val="ffffff"/>
              </a:solidFill>
              <a:latin typeface="Arial"/>
            </a:endParaRPr>
          </a:p>
          <a:p>
            <a:pPr lvl="3" marL="1282320" indent="-253080">
              <a:lnSpc>
                <a:spcPct val="120000"/>
              </a:lnSpc>
              <a:spcBef>
                <a:spcPts val="374"/>
              </a:spcBef>
              <a:spcAft>
                <a:spcPts val="451"/>
              </a:spcAft>
              <a:buClr>
                <a:srgbClr val="a9acee"/>
              </a:buClr>
              <a:buSzPct val="90000"/>
              <a:buFont typeface="Wingdings" charset="2"/>
              <a:buChar char=""/>
            </a:pPr>
            <a:r>
              <a:rPr b="0" lang="cs-CZ" sz="1200" spc="-1" strike="noStrike">
                <a:solidFill>
                  <a:srgbClr val="ffffff"/>
                </a:solidFill>
                <a:latin typeface="Arial"/>
              </a:rPr>
              <a:t>Čtvrtá úroveň</a:t>
            </a:r>
            <a:endParaRPr b="0" lang="en-US" sz="1200" spc="-1" strike="noStrike">
              <a:solidFill>
                <a:srgbClr val="ffffff"/>
              </a:solidFill>
              <a:latin typeface="Arial"/>
            </a:endParaRPr>
          </a:p>
          <a:p>
            <a:pPr lvl="4" marL="1630080" indent="-258120">
              <a:lnSpc>
                <a:spcPct val="120000"/>
              </a:lnSpc>
              <a:spcBef>
                <a:spcPts val="374"/>
              </a:spcBef>
              <a:spcAft>
                <a:spcPts val="451"/>
              </a:spcAft>
              <a:buClr>
                <a:srgbClr val="a9acee"/>
              </a:buClr>
              <a:buSzPct val="90000"/>
              <a:buFont typeface="Wingdings" charset="2"/>
              <a:buChar char=""/>
            </a:pPr>
            <a:r>
              <a:rPr b="0" lang="cs-CZ" sz="1200" spc="-1" strike="noStrike">
                <a:solidFill>
                  <a:srgbClr val="ffffff"/>
                </a:solidFill>
                <a:latin typeface="Arial"/>
              </a:rPr>
              <a:t>Pátá úroveň</a:t>
            </a:r>
            <a:endParaRPr b="0" lang="en-US" sz="1200" spc="-1" strike="noStrike">
              <a:solidFill>
                <a:srgbClr val="ffffff"/>
              </a:solidFill>
              <a:latin typeface="Arial"/>
            </a:endParaRPr>
          </a:p>
        </p:txBody>
      </p:sp>
      <p:sp>
        <p:nvSpPr>
          <p:cNvPr id="198" name="PlaceHolder 6"/>
          <p:cNvSpPr>
            <a:spLocks noGrp="1"/>
          </p:cNvSpPr>
          <p:nvPr>
            <p:ph type="body"/>
          </p:nvPr>
        </p:nvSpPr>
        <p:spPr>
          <a:xfrm>
            <a:off x="4648320" y="4008600"/>
            <a:ext cx="4316040" cy="2588760"/>
          </a:xfrm>
          <a:prstGeom prst="rect">
            <a:avLst/>
          </a:prstGeom>
        </p:spPr>
        <p:txBody>
          <a:bodyPr>
            <a:noAutofit/>
          </a:bodyPr>
          <a:p>
            <a:pPr marL="258480" indent="-258120">
              <a:lnSpc>
                <a:spcPct val="120000"/>
              </a:lnSpc>
              <a:spcBef>
                <a:spcPts val="751"/>
              </a:spcBef>
              <a:spcAft>
                <a:spcPts val="451"/>
              </a:spcAft>
              <a:buClr>
                <a:srgbClr val="a9acee"/>
              </a:buClr>
              <a:buSzPct val="90000"/>
              <a:buFont typeface="Wingdings" charset="2"/>
              <a:buChar char=""/>
            </a:pPr>
            <a:r>
              <a:rPr b="0" lang="cs-CZ" sz="1800" spc="-1" strike="noStrike">
                <a:solidFill>
                  <a:srgbClr val="ffffff"/>
                </a:solidFill>
                <a:latin typeface="Arial"/>
              </a:rPr>
              <a:t>Kliknutím lze upravit styly předlohy textu.</a:t>
            </a:r>
            <a:endParaRPr b="0" lang="en-US" sz="1800" spc="-1" strike="noStrike">
              <a:solidFill>
                <a:srgbClr val="ffffff"/>
              </a:solidFill>
              <a:latin typeface="Arial"/>
            </a:endParaRPr>
          </a:p>
          <a:p>
            <a:pPr lvl="1" marL="596520" indent="-253080">
              <a:lnSpc>
                <a:spcPct val="120000"/>
              </a:lnSpc>
              <a:spcBef>
                <a:spcPts val="374"/>
              </a:spcBef>
              <a:spcAft>
                <a:spcPts val="451"/>
              </a:spcAft>
              <a:buClr>
                <a:srgbClr val="a9acee"/>
              </a:buClr>
              <a:buSzPct val="90000"/>
              <a:buFont typeface="Wingdings" charset="2"/>
              <a:buChar char=""/>
            </a:pPr>
            <a:r>
              <a:rPr b="0" lang="cs-CZ" sz="1600" spc="-1" strike="noStrike">
                <a:solidFill>
                  <a:srgbClr val="ffffff"/>
                </a:solidFill>
                <a:latin typeface="Arial"/>
              </a:rPr>
              <a:t>Druhá úroveň</a:t>
            </a:r>
            <a:endParaRPr b="0" lang="en-US" sz="1600" spc="-1" strike="noStrike">
              <a:solidFill>
                <a:srgbClr val="ffffff"/>
              </a:solidFill>
              <a:latin typeface="Arial"/>
            </a:endParaRPr>
          </a:p>
          <a:p>
            <a:pPr lvl="2" marL="944280" indent="-258120">
              <a:lnSpc>
                <a:spcPct val="120000"/>
              </a:lnSpc>
              <a:spcBef>
                <a:spcPts val="374"/>
              </a:spcBef>
              <a:spcAft>
                <a:spcPts val="451"/>
              </a:spcAft>
              <a:buClr>
                <a:srgbClr val="a9acee"/>
              </a:buClr>
              <a:buSzPct val="90000"/>
              <a:buFont typeface="Wingdings" charset="2"/>
              <a:buChar char=""/>
            </a:pPr>
            <a:r>
              <a:rPr b="0" lang="cs-CZ" sz="1400" spc="-1" strike="noStrike">
                <a:solidFill>
                  <a:srgbClr val="ffffff"/>
                </a:solidFill>
                <a:latin typeface="Arial"/>
              </a:rPr>
              <a:t>Třetí úroveň</a:t>
            </a:r>
            <a:endParaRPr b="0" lang="en-US" sz="1400" spc="-1" strike="noStrike">
              <a:solidFill>
                <a:srgbClr val="ffffff"/>
              </a:solidFill>
              <a:latin typeface="Arial"/>
            </a:endParaRPr>
          </a:p>
          <a:p>
            <a:pPr lvl="3" marL="1282320" indent="-253080">
              <a:lnSpc>
                <a:spcPct val="120000"/>
              </a:lnSpc>
              <a:spcBef>
                <a:spcPts val="374"/>
              </a:spcBef>
              <a:spcAft>
                <a:spcPts val="451"/>
              </a:spcAft>
              <a:buClr>
                <a:srgbClr val="a9acee"/>
              </a:buClr>
              <a:buSzPct val="90000"/>
              <a:buFont typeface="Wingdings" charset="2"/>
              <a:buChar char=""/>
            </a:pPr>
            <a:r>
              <a:rPr b="0" lang="cs-CZ" sz="1200" spc="-1" strike="noStrike">
                <a:solidFill>
                  <a:srgbClr val="ffffff"/>
                </a:solidFill>
                <a:latin typeface="Arial"/>
              </a:rPr>
              <a:t>Čtvrtá úroveň</a:t>
            </a:r>
            <a:endParaRPr b="0" lang="en-US" sz="1200" spc="-1" strike="noStrike">
              <a:solidFill>
                <a:srgbClr val="ffffff"/>
              </a:solidFill>
              <a:latin typeface="Arial"/>
            </a:endParaRPr>
          </a:p>
          <a:p>
            <a:pPr lvl="4" marL="1630080" indent="-258120">
              <a:lnSpc>
                <a:spcPct val="120000"/>
              </a:lnSpc>
              <a:spcBef>
                <a:spcPts val="374"/>
              </a:spcBef>
              <a:spcAft>
                <a:spcPts val="451"/>
              </a:spcAft>
              <a:buClr>
                <a:srgbClr val="a9acee"/>
              </a:buClr>
              <a:buSzPct val="90000"/>
              <a:buFont typeface="Wingdings" charset="2"/>
              <a:buChar char=""/>
            </a:pPr>
            <a:r>
              <a:rPr b="0" lang="cs-CZ" sz="1200" spc="-1" strike="noStrike">
                <a:solidFill>
                  <a:srgbClr val="ffffff"/>
                </a:solidFill>
                <a:latin typeface="Arial"/>
              </a:rPr>
              <a:t>Pátá úroveň</a:t>
            </a:r>
            <a:endParaRPr b="0" lang="en-US" sz="12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235" name="Picture 17" descr=""/>
          <p:cNvPicPr/>
          <p:nvPr/>
        </p:nvPicPr>
        <p:blipFill>
          <a:blip r:embed="rId3"/>
          <a:stretch/>
        </p:blipFill>
        <p:spPr>
          <a:xfrm>
            <a:off x="1371240" y="2912400"/>
            <a:ext cx="7772400" cy="3945240"/>
          </a:xfrm>
          <a:prstGeom prst="rect">
            <a:avLst/>
          </a:prstGeom>
          <a:ln w="0">
            <a:noFill/>
          </a:ln>
        </p:spPr>
      </p:pic>
      <p:pic>
        <p:nvPicPr>
          <p:cNvPr id="236" name="Picture 14" descr=""/>
          <p:cNvPicPr/>
          <p:nvPr/>
        </p:nvPicPr>
        <p:blipFill>
          <a:blip r:embed="rId4"/>
          <a:srcRect l="0" t="0" r="25001" b="0"/>
          <a:stretch/>
        </p:blipFill>
        <p:spPr>
          <a:xfrm>
            <a:off x="0" y="0"/>
            <a:ext cx="9143640" cy="6857640"/>
          </a:xfrm>
          <a:prstGeom prst="rect">
            <a:avLst/>
          </a:prstGeom>
          <a:ln w="0">
            <a:noFill/>
          </a:ln>
        </p:spPr>
      </p:pic>
      <p:sp>
        <p:nvSpPr>
          <p:cNvPr id="237" name="CustomShape 1"/>
          <p:cNvSpPr/>
          <p:nvPr/>
        </p:nvSpPr>
        <p:spPr>
          <a:xfrm>
            <a:off x="0" y="0"/>
            <a:ext cx="9637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38" name="CustomShape 2"/>
          <p:cNvSpPr/>
          <p:nvPr/>
        </p:nvSpPr>
        <p:spPr>
          <a:xfrm>
            <a:off x="961920" y="0"/>
            <a:ext cx="4536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239" name="PlaceHolder 3"/>
          <p:cNvSpPr>
            <a:spLocks noGrp="1"/>
          </p:cNvSpPr>
          <p:nvPr>
            <p:ph type="title"/>
          </p:nvPr>
        </p:nvSpPr>
        <p:spPr>
          <a:xfrm>
            <a:off x="108000" y="115920"/>
            <a:ext cx="8927640" cy="777600"/>
          </a:xfrm>
          <a:prstGeom prst="rect">
            <a:avLst/>
          </a:prstGeom>
        </p:spPr>
        <p:txBody>
          <a:bodyPr>
            <a:noAutofit/>
          </a:bodyPr>
          <a:p>
            <a:pPr algn="r">
              <a:lnSpc>
                <a:spcPct val="90000"/>
              </a:lnSpc>
            </a:pPr>
            <a:r>
              <a:rPr b="0" lang="cs-CZ" sz="2800" spc="-1" strike="noStrike">
                <a:solidFill>
                  <a:srgbClr val="ffffff"/>
                </a:solidFill>
                <a:latin typeface="Arial"/>
              </a:rPr>
              <a:t>Kliknutím lze upravit styl.</a:t>
            </a:r>
            <a:endParaRPr b="0" lang="en-US" sz="2800" spc="-1" strike="noStrike">
              <a:solidFill>
                <a:srgbClr val="ffffff"/>
              </a:solidFill>
              <a:latin typeface="Arial"/>
            </a:endParaRPr>
          </a:p>
        </p:txBody>
      </p:sp>
      <p:sp>
        <p:nvSpPr>
          <p:cNvPr id="240" name="PlaceHolder 4"/>
          <p:cNvSpPr>
            <a:spLocks noGrp="1"/>
          </p:cNvSpPr>
          <p:nvPr>
            <p:ph type="body"/>
          </p:nvPr>
        </p:nvSpPr>
        <p:spPr>
          <a:xfrm>
            <a:off x="179280" y="1268280"/>
            <a:ext cx="8784720" cy="532872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en-US" sz="1800" spc="-1" strike="noStrike">
                <a:solidFill>
                  <a:srgbClr val="ffffff"/>
                </a:solidFill>
                <a:latin typeface="Arial"/>
              </a:rPr>
              <a:t>Klikněte pro úpravu formátu textu osnovy</a:t>
            </a:r>
            <a:endParaRPr b="0" lang="en-US" sz="1800" spc="-1" strike="noStrike">
              <a:solidFill>
                <a:srgbClr val="ffffff"/>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ffffff"/>
                </a:solidFill>
                <a:latin typeface="Arial"/>
              </a:rPr>
              <a:t>Druhá úroveň</a:t>
            </a:r>
            <a:endParaRPr b="0" lang="en-US" sz="1800" spc="-1" strike="noStrike">
              <a:solidFill>
                <a:srgbClr val="ffffff"/>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ffffff"/>
                </a:solidFill>
                <a:latin typeface="Arial"/>
              </a:rPr>
              <a:t>Třetí úroveň</a:t>
            </a:r>
            <a:endParaRPr b="0" lang="en-US" sz="1800" spc="-1" strike="noStrike">
              <a:solidFill>
                <a:srgbClr val="ffffff"/>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ffffff"/>
                </a:solidFill>
                <a:latin typeface="Arial"/>
              </a:rPr>
              <a:t>Čtvrtá úroveň osnovy</a:t>
            </a:r>
            <a:endParaRPr b="0" lang="en-US" sz="1800" spc="-1" strike="noStrike">
              <a:solidFill>
                <a:srgbClr val="ffffff"/>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ffffff"/>
                </a:solidFill>
                <a:latin typeface="Arial"/>
              </a:rPr>
              <a:t>Pátá úroveň osnovy</a:t>
            </a:r>
            <a:endParaRPr b="0" lang="en-US" sz="1800" spc="-1" strike="noStrike">
              <a:solidFill>
                <a:srgbClr val="ffffff"/>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ffffff"/>
                </a:solidFill>
                <a:latin typeface="Arial"/>
              </a:rPr>
              <a:t>Šestá úroveň</a:t>
            </a:r>
            <a:endParaRPr b="0" lang="en-US" sz="1800" spc="-1" strike="noStrike">
              <a:solidFill>
                <a:srgbClr val="ffffff"/>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ffffff"/>
                </a:solidFill>
                <a:latin typeface="Arial"/>
              </a:rPr>
              <a:t>Sedmá úroveň</a:t>
            </a:r>
            <a:endParaRPr b="0" lang="en-US"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4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56.xml"/>
</Relationships>
</file>

<file path=ppt/slides/_rels/slide16.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4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56.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4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33.gif"/><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34.gif"/><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4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37.gif"/><Relationship Id="rId2" Type="http://schemas.openxmlformats.org/officeDocument/2006/relationships/image" Target="../media/image38.gif"/><Relationship Id="rId3"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61.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slideLayout" Target="../slideLayouts/slideLayout4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TextShape 1"/>
          <p:cNvSpPr txBox="1"/>
          <p:nvPr/>
        </p:nvSpPr>
        <p:spPr>
          <a:xfrm>
            <a:off x="1547640" y="2349000"/>
            <a:ext cx="5328360" cy="1439640"/>
          </a:xfrm>
          <a:prstGeom prst="rect">
            <a:avLst/>
          </a:prstGeom>
          <a:noFill/>
          <a:ln w="0">
            <a:noFill/>
          </a:ln>
        </p:spPr>
        <p:txBody>
          <a:bodyPr tIns="0" anchor="b">
            <a:normAutofit fontScale="17000"/>
          </a:bodyPr>
          <a:p>
            <a:pPr algn="r">
              <a:lnSpc>
                <a:spcPct val="120000"/>
              </a:lnSpc>
              <a:spcBef>
                <a:spcPts val="751"/>
              </a:spcBef>
              <a:spcAft>
                <a:spcPts val="451"/>
              </a:spcAft>
              <a:tabLst>
                <a:tab algn="l" pos="0"/>
              </a:tabLst>
            </a:pPr>
            <a:r>
              <a:rPr b="1" lang="cs-CZ" sz="8400" spc="-1" strike="noStrike" cap="all">
                <a:solidFill>
                  <a:srgbClr val="ffffff"/>
                </a:solidFill>
                <a:latin typeface="Arial"/>
              </a:rPr>
              <a:t>Obecná genetika</a:t>
            </a:r>
            <a:endParaRPr b="0" lang="cs-CZ" sz="8400" spc="-1" strike="noStrike">
              <a:latin typeface="Arial"/>
            </a:endParaRPr>
          </a:p>
          <a:p>
            <a:pPr algn="r">
              <a:lnSpc>
                <a:spcPct val="120000"/>
              </a:lnSpc>
              <a:spcBef>
                <a:spcPts val="751"/>
              </a:spcBef>
              <a:spcAft>
                <a:spcPts val="451"/>
              </a:spcAft>
              <a:tabLst>
                <a:tab algn="l" pos="0"/>
              </a:tabLst>
            </a:pPr>
            <a:endParaRPr b="0" lang="cs-CZ" sz="8400" spc="-1" strike="noStrike">
              <a:latin typeface="Arial"/>
            </a:endParaRPr>
          </a:p>
          <a:p>
            <a:pPr algn="r">
              <a:lnSpc>
                <a:spcPct val="120000"/>
              </a:lnSpc>
              <a:spcBef>
                <a:spcPts val="751"/>
              </a:spcBef>
              <a:spcAft>
                <a:spcPts val="451"/>
              </a:spcAft>
              <a:tabLst>
                <a:tab algn="l" pos="0"/>
              </a:tabLst>
            </a:pPr>
            <a:endParaRPr b="0" lang="cs-CZ" sz="8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1740960" y="548640"/>
            <a:ext cx="5877720" cy="532440"/>
          </a:xfrm>
          <a:prstGeom prst="rect">
            <a:avLst/>
          </a:prstGeom>
          <a:noFill/>
          <a:ln w="0">
            <a:noFill/>
          </a:ln>
        </p:spPr>
        <p:txBody>
          <a:bodyPr>
            <a:noAutofit/>
          </a:bodyPr>
          <a:p>
            <a:pPr algn="r">
              <a:lnSpc>
                <a:spcPct val="90000"/>
              </a:lnSpc>
            </a:pPr>
            <a:r>
              <a:rPr b="0" lang="cs-CZ" sz="2800" spc="-1" strike="noStrike">
                <a:solidFill>
                  <a:srgbClr val="bff7ff"/>
                </a:solidFill>
                <a:latin typeface="Arial"/>
              </a:rPr>
              <a:t>Alely</a:t>
            </a:r>
            <a:endParaRPr b="0" lang="en-US" sz="2800" spc="-1" strike="noStrike">
              <a:solidFill>
                <a:srgbClr val="ffffff"/>
              </a:solidFill>
              <a:latin typeface="Arial"/>
            </a:endParaRPr>
          </a:p>
        </p:txBody>
      </p:sp>
      <p:sp>
        <p:nvSpPr>
          <p:cNvPr id="299" name="TextShape 2"/>
          <p:cNvSpPr txBox="1"/>
          <p:nvPr/>
        </p:nvSpPr>
        <p:spPr>
          <a:xfrm>
            <a:off x="1187640" y="1268640"/>
            <a:ext cx="7272360" cy="5328360"/>
          </a:xfrm>
          <a:prstGeom prst="rect">
            <a:avLst/>
          </a:prstGeom>
          <a:noFill/>
          <a:ln w="0">
            <a:noFill/>
          </a:ln>
        </p:spPr>
        <p:txBody>
          <a:bodyPr anchor="ctr">
            <a:normAutofit fontScale="94000"/>
          </a:bodyPr>
          <a:p>
            <a:pPr marL="258480" indent="-258120">
              <a:lnSpc>
                <a:spcPct val="120000"/>
              </a:lnSpc>
              <a:spcBef>
                <a:spcPts val="751"/>
              </a:spcBef>
              <a:spcAft>
                <a:spcPts val="451"/>
              </a:spcAft>
              <a:buClr>
                <a:srgbClr val="a9acee"/>
              </a:buClr>
              <a:buSzPct val="90000"/>
              <a:buFont typeface="Wingdings" charset="2"/>
              <a:buChar char=""/>
            </a:pPr>
            <a:r>
              <a:rPr b="0" lang="cs-CZ" sz="2000" spc="-1" strike="noStrike">
                <a:solidFill>
                  <a:srgbClr val="ffffff"/>
                </a:solidFill>
                <a:latin typeface="Arial"/>
              </a:rPr>
              <a:t>= různé varianty téhož genu. Pro jeden gen máme v našem těle dvě alely; jednu jsme zdědili od otce, druhou o matky. Hovoříme např. o genu pro barvu květů, a o alele způsobující fialovou barvu a o alele způsobující bílou barvu květu.</a:t>
            </a:r>
            <a:endParaRPr b="0" lang="en-US" sz="20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pPr>
            <a:r>
              <a:rPr b="0" lang="cs-CZ" sz="2000" spc="-1" strike="noStrike">
                <a:solidFill>
                  <a:srgbClr val="ffffff"/>
                </a:solidFill>
                <a:latin typeface="Arial"/>
              </a:rPr>
              <a:t>každá „dědičná vlastnost“ je u diploidního organismu řízena dvěma geny</a:t>
            </a:r>
            <a:endParaRPr b="0" lang="en-US" sz="20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pPr>
            <a:r>
              <a:rPr b="0" lang="cs-CZ" sz="2000" spc="-1" strike="noStrike">
                <a:solidFill>
                  <a:srgbClr val="ffffff"/>
                </a:solidFill>
                <a:latin typeface="Arial"/>
              </a:rPr>
              <a:t>výjimkou jsou u muže geny na chromozómu X a na chromozómu Y. (Pozn. genů na chromozómu Y je velmi málo)</a:t>
            </a:r>
            <a:endParaRPr b="0" lang="en-US" sz="20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pPr>
            <a:r>
              <a:rPr b="0" lang="cs-CZ" sz="2000" spc="-1" strike="noStrike">
                <a:solidFill>
                  <a:srgbClr val="ffffff"/>
                </a:solidFill>
                <a:latin typeface="Arial"/>
              </a:rPr>
              <a:t>To ale neznamená, že v populaci jsou vždy jen dvě alely. Známe např. tři alely pro dědičnost krevních skupin, I</a:t>
            </a:r>
            <a:r>
              <a:rPr b="0" lang="cs-CZ" sz="2000" spc="-1" strike="noStrike" baseline="30000">
                <a:solidFill>
                  <a:srgbClr val="ffffff"/>
                </a:solidFill>
                <a:latin typeface="Arial"/>
              </a:rPr>
              <a:t>A</a:t>
            </a:r>
            <a:r>
              <a:rPr b="0" lang="cs-CZ" sz="2000" spc="-1" strike="noStrike">
                <a:solidFill>
                  <a:srgbClr val="ffffff"/>
                </a:solidFill>
                <a:latin typeface="Arial"/>
              </a:rPr>
              <a:t>, I</a:t>
            </a:r>
            <a:r>
              <a:rPr b="0" lang="cs-CZ" sz="2000" spc="-1" strike="noStrike" baseline="30000">
                <a:solidFill>
                  <a:srgbClr val="ffffff"/>
                </a:solidFill>
                <a:latin typeface="Arial"/>
              </a:rPr>
              <a:t>B</a:t>
            </a:r>
            <a:r>
              <a:rPr b="0" lang="cs-CZ" sz="2000" spc="-1" strike="noStrike">
                <a:solidFill>
                  <a:srgbClr val="ffffff"/>
                </a:solidFill>
                <a:latin typeface="Arial"/>
              </a:rPr>
              <a:t>, i. </a:t>
            </a:r>
            <a:endParaRPr b="0" lang="en-US" sz="20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pPr>
            <a:r>
              <a:rPr b="0" lang="cs-CZ" sz="2000" spc="-1" strike="noStrike">
                <a:solidFill>
                  <a:srgbClr val="ffffff"/>
                </a:solidFill>
                <a:latin typeface="Arial"/>
              </a:rPr>
              <a:t>V konkrétním člověku jsou vždy pouze dvě z nich. V populaci kolují všechny tři.</a:t>
            </a:r>
            <a:endParaRPr b="0" lang="en-US" sz="2000" spc="-1" strike="noStrike">
              <a:solidFill>
                <a:srgbClr val="ffffff"/>
              </a:solidFill>
              <a:latin typeface="Arial"/>
            </a:endParaRPr>
          </a:p>
          <a:p>
            <a:pPr marL="153000">
              <a:lnSpc>
                <a:spcPct val="120000"/>
              </a:lnSpc>
              <a:spcBef>
                <a:spcPts val="751"/>
              </a:spcBef>
              <a:tabLst>
                <a:tab algn="l" pos="0"/>
              </a:tabLst>
            </a:pPr>
            <a:endParaRPr b="0" lang="en-US" sz="2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300" name="Picture 3" descr=""/>
          <p:cNvPicPr/>
          <p:nvPr/>
        </p:nvPicPr>
        <p:blipFill>
          <a:blip r:embed="rId2"/>
          <a:stretch/>
        </p:blipFill>
        <p:spPr>
          <a:xfrm rot="16200000">
            <a:off x="-260640" y="845640"/>
            <a:ext cx="2761920" cy="1736640"/>
          </a:xfrm>
          <a:prstGeom prst="rect">
            <a:avLst/>
          </a:prstGeom>
          <a:ln w="0">
            <a:noFill/>
          </a:ln>
        </p:spPr>
      </p:pic>
      <p:sp>
        <p:nvSpPr>
          <p:cNvPr id="301" name="TextShape 1"/>
          <p:cNvSpPr txBox="1"/>
          <p:nvPr/>
        </p:nvSpPr>
        <p:spPr>
          <a:xfrm>
            <a:off x="3660840" y="320400"/>
            <a:ext cx="4752000" cy="5757840"/>
          </a:xfrm>
          <a:prstGeom prst="rect">
            <a:avLst/>
          </a:prstGeom>
          <a:noFill/>
          <a:ln w="0">
            <a:noFill/>
          </a:ln>
        </p:spPr>
        <p:txBody>
          <a:bodyPr anchor="ctr">
            <a:noAutofit/>
          </a:bodyPr>
          <a:p>
            <a:pPr>
              <a:lnSpc>
                <a:spcPct val="120000"/>
              </a:lnSpc>
              <a:spcBef>
                <a:spcPts val="751"/>
              </a:spcBef>
              <a:spcAft>
                <a:spcPts val="451"/>
              </a:spcAft>
              <a:tabLst>
                <a:tab algn="l" pos="0"/>
              </a:tabLst>
            </a:pPr>
            <a:endParaRPr b="0" lang="en-US" sz="1800" spc="-1" strike="noStrike">
              <a:solidFill>
                <a:srgbClr val="ffffff"/>
              </a:solidFill>
              <a:latin typeface="Arial"/>
            </a:endParaRPr>
          </a:p>
          <a:p>
            <a:pPr>
              <a:lnSpc>
                <a:spcPct val="120000"/>
              </a:lnSpc>
              <a:spcBef>
                <a:spcPts val="751"/>
              </a:spcBef>
              <a:spcAft>
                <a:spcPts val="451"/>
              </a:spcAft>
              <a:tabLst>
                <a:tab algn="l" pos="0"/>
              </a:tabLst>
            </a:pPr>
            <a:r>
              <a:rPr b="0" lang="cs-CZ" sz="2800" spc="-1" strike="noStrike">
                <a:solidFill>
                  <a:srgbClr val="ffffff"/>
                </a:solidFill>
                <a:latin typeface="Arial"/>
              </a:rPr>
              <a:t>GEN = úsek DNA kódující určitý znak</a:t>
            </a:r>
            <a:endParaRPr b="0" lang="en-US" sz="2800" spc="-1" strike="noStrike">
              <a:solidFill>
                <a:srgbClr val="ffffff"/>
              </a:solidFill>
              <a:latin typeface="Arial"/>
            </a:endParaRPr>
          </a:p>
          <a:p>
            <a:pPr>
              <a:lnSpc>
                <a:spcPct val="120000"/>
              </a:lnSpc>
              <a:spcBef>
                <a:spcPts val="751"/>
              </a:spcBef>
              <a:spcAft>
                <a:spcPts val="451"/>
              </a:spcAft>
              <a:tabLst>
                <a:tab algn="l" pos="0"/>
              </a:tabLst>
            </a:pPr>
            <a:endParaRPr b="0" lang="en-US" sz="2800" spc="-1" strike="noStrike">
              <a:solidFill>
                <a:srgbClr val="ffffff"/>
              </a:solidFill>
              <a:latin typeface="Arial"/>
            </a:endParaRPr>
          </a:p>
          <a:p>
            <a:pPr>
              <a:lnSpc>
                <a:spcPct val="120000"/>
              </a:lnSpc>
              <a:spcBef>
                <a:spcPts val="751"/>
              </a:spcBef>
              <a:spcAft>
                <a:spcPts val="451"/>
              </a:spcAft>
              <a:tabLst>
                <a:tab algn="l" pos="0"/>
              </a:tabLst>
            </a:pPr>
            <a:r>
              <a:rPr b="0" lang="cs-CZ" sz="2800" spc="-1" strike="noStrike">
                <a:solidFill>
                  <a:srgbClr val="ffffff"/>
                </a:solidFill>
                <a:latin typeface="Arial"/>
              </a:rPr>
              <a:t>ALELA = konkrétní forma genu</a:t>
            </a:r>
            <a:endParaRPr b="0" lang="en-US" sz="2800" spc="-1" strike="noStrike">
              <a:solidFill>
                <a:srgbClr val="ffffff"/>
              </a:solidFill>
              <a:latin typeface="Arial"/>
            </a:endParaRPr>
          </a:p>
          <a:p>
            <a:pPr>
              <a:lnSpc>
                <a:spcPct val="120000"/>
              </a:lnSpc>
              <a:spcBef>
                <a:spcPts val="751"/>
              </a:spcBef>
              <a:spcAft>
                <a:spcPts val="451"/>
              </a:spcAft>
              <a:tabLst>
                <a:tab algn="l" pos="0"/>
              </a:tabLst>
            </a:pPr>
            <a:endParaRPr b="0" lang="en-US" sz="2800" spc="-1" strike="noStrike">
              <a:solidFill>
                <a:srgbClr val="ffffff"/>
              </a:solidFill>
              <a:latin typeface="Arial"/>
            </a:endParaRPr>
          </a:p>
          <a:p>
            <a:pPr>
              <a:lnSpc>
                <a:spcPct val="120000"/>
              </a:lnSpc>
              <a:spcBef>
                <a:spcPts val="751"/>
              </a:spcBef>
              <a:spcAft>
                <a:spcPts val="451"/>
              </a:spcAft>
              <a:tabLst>
                <a:tab algn="l" pos="0"/>
              </a:tabLst>
            </a:pPr>
            <a:r>
              <a:rPr b="0" lang="cs-CZ" sz="2800" spc="-1" strike="noStrike">
                <a:solidFill>
                  <a:srgbClr val="ffffff"/>
                </a:solidFill>
                <a:latin typeface="Arial"/>
              </a:rPr>
              <a:t>ZNAK = konkrétní projev alel</a:t>
            </a:r>
            <a:endParaRPr b="0" lang="en-US" sz="2800" spc="-1" strike="noStrike">
              <a:solidFill>
                <a:srgbClr val="ffffff"/>
              </a:solidFill>
              <a:latin typeface="Arial"/>
            </a:endParaRPr>
          </a:p>
        </p:txBody>
      </p:sp>
      <p:pic>
        <p:nvPicPr>
          <p:cNvPr id="302" name="Picture 2" descr=""/>
          <p:cNvPicPr/>
          <p:nvPr/>
        </p:nvPicPr>
        <p:blipFill>
          <a:blip r:embed="rId3"/>
          <a:stretch/>
        </p:blipFill>
        <p:spPr>
          <a:xfrm>
            <a:off x="1331640" y="2205000"/>
            <a:ext cx="1847520" cy="2519640"/>
          </a:xfrm>
          <a:prstGeom prst="rect">
            <a:avLst/>
          </a:prstGeom>
          <a:ln w="0">
            <a:noFill/>
          </a:ln>
        </p:spPr>
      </p:pic>
      <p:pic>
        <p:nvPicPr>
          <p:cNvPr id="303" name="Picture 4" descr=""/>
          <p:cNvPicPr/>
          <p:nvPr/>
        </p:nvPicPr>
        <p:blipFill>
          <a:blip r:embed="rId4"/>
          <a:stretch/>
        </p:blipFill>
        <p:spPr>
          <a:xfrm>
            <a:off x="206280" y="4725000"/>
            <a:ext cx="2303640" cy="1727640"/>
          </a:xfrm>
          <a:prstGeom prst="rect">
            <a:avLst/>
          </a:prstGeom>
          <a:ln w="0">
            <a:noFill/>
          </a:ln>
        </p:spPr>
      </p:pic>
      <p:sp>
        <p:nvSpPr>
          <p:cNvPr id="304" name="TextShape 2"/>
          <p:cNvSpPr txBox="1"/>
          <p:nvPr/>
        </p:nvSpPr>
        <p:spPr>
          <a:xfrm>
            <a:off x="-6840" y="104400"/>
            <a:ext cx="8229240" cy="837720"/>
          </a:xfrm>
          <a:prstGeom prst="rect">
            <a:avLst/>
          </a:prstGeom>
          <a:noFill/>
          <a:ln w="0">
            <a:noFill/>
          </a:ln>
        </p:spPr>
        <p:txBody>
          <a:bodyPr>
            <a:normAutofit/>
          </a:bodyPr>
          <a:p>
            <a:pPr algn="r">
              <a:lnSpc>
                <a:spcPct val="90000"/>
              </a:lnSpc>
            </a:pPr>
            <a:r>
              <a:rPr b="0" lang="cs-CZ" sz="2800" spc="-1" strike="noStrike">
                <a:solidFill>
                  <a:srgbClr val="bff7ff"/>
                </a:solidFill>
                <a:latin typeface="Arial"/>
              </a:rPr>
              <a:t>Základní pojmy genetiky</a:t>
            </a:r>
            <a:endParaRPr b="0" lang="en-US"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TextShape 1"/>
          <p:cNvSpPr txBox="1"/>
          <p:nvPr/>
        </p:nvSpPr>
        <p:spPr>
          <a:xfrm>
            <a:off x="23040" y="74520"/>
            <a:ext cx="7772040" cy="914040"/>
          </a:xfrm>
          <a:prstGeom prst="rect">
            <a:avLst/>
          </a:prstGeom>
          <a:noFill/>
          <a:ln w="0">
            <a:noFill/>
          </a:ln>
        </p:spPr>
        <p:txBody>
          <a:bodyPr>
            <a:noAutofit/>
          </a:bodyPr>
          <a:p>
            <a:pPr algn="r">
              <a:lnSpc>
                <a:spcPct val="90000"/>
              </a:lnSpc>
            </a:pPr>
            <a:br/>
            <a:r>
              <a:rPr b="0" lang="cs-CZ" sz="2800" spc="-1" strike="noStrike">
                <a:solidFill>
                  <a:srgbClr val="bff7ff"/>
                </a:solidFill>
                <a:latin typeface="Arial"/>
              </a:rPr>
              <a:t>Alely</a:t>
            </a:r>
            <a:endParaRPr b="0" lang="en-US" sz="2800" spc="-1" strike="noStrike">
              <a:solidFill>
                <a:srgbClr val="ffffff"/>
              </a:solidFill>
              <a:latin typeface="Arial"/>
            </a:endParaRPr>
          </a:p>
        </p:txBody>
      </p:sp>
      <p:pic>
        <p:nvPicPr>
          <p:cNvPr id="306" name="Picture 1027" descr="14-03-Alleles-L"/>
          <p:cNvPicPr/>
          <p:nvPr/>
        </p:nvPicPr>
        <p:blipFill>
          <a:blip r:embed="rId1"/>
          <a:stretch/>
        </p:blipFill>
        <p:spPr>
          <a:xfrm>
            <a:off x="1938240" y="1336680"/>
            <a:ext cx="5663520" cy="4247640"/>
          </a:xfrm>
          <a:prstGeom prst="rect">
            <a:avLst/>
          </a:prstGeom>
          <a:ln w="0">
            <a:noFill/>
          </a:ln>
        </p:spPr>
      </p:pic>
      <p:sp>
        <p:nvSpPr>
          <p:cNvPr id="307" name="CustomShape 2"/>
          <p:cNvSpPr/>
          <p:nvPr/>
        </p:nvSpPr>
        <p:spPr>
          <a:xfrm>
            <a:off x="1619640" y="5932080"/>
            <a:ext cx="6552360" cy="821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cs-CZ" sz="2400" spc="-1" strike="noStrike" u="sng">
                <a:solidFill>
                  <a:srgbClr val="ffffff"/>
                </a:solidFill>
                <a:uFillTx/>
                <a:latin typeface="Times New Roman"/>
              </a:rPr>
              <a:t>Lokus</a:t>
            </a:r>
            <a:r>
              <a:rPr b="0" lang="cs-CZ" sz="2400" spc="-1" strike="noStrike">
                <a:solidFill>
                  <a:srgbClr val="ffffff"/>
                </a:solidFill>
                <a:latin typeface="Times New Roman"/>
              </a:rPr>
              <a:t> = konkrétní místo na chromozómu, na kterém se nachází určitý gen</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TextShape 1"/>
          <p:cNvSpPr txBox="1"/>
          <p:nvPr/>
        </p:nvSpPr>
        <p:spPr>
          <a:xfrm>
            <a:off x="1043640" y="1340640"/>
            <a:ext cx="7272360" cy="5112360"/>
          </a:xfrm>
          <a:prstGeom prst="rect">
            <a:avLst/>
          </a:prstGeom>
          <a:noFill/>
          <a:ln w="0">
            <a:noFill/>
          </a:ln>
        </p:spPr>
        <p:txBody>
          <a:bodyPr anchor="ctr">
            <a:normAutofit/>
          </a:bodyPr>
          <a:p>
            <a:pPr marL="258480" indent="-258120">
              <a:lnSpc>
                <a:spcPct val="90000"/>
              </a:lnSpc>
              <a:spcBef>
                <a:spcPts val="751"/>
              </a:spcBef>
              <a:spcAft>
                <a:spcPts val="451"/>
              </a:spcAft>
              <a:buClr>
                <a:srgbClr val="a9acee"/>
              </a:buClr>
              <a:buSzPct val="90000"/>
              <a:buFont typeface="Wingdings" charset="2"/>
              <a:buChar char=""/>
            </a:pPr>
            <a:r>
              <a:rPr b="0" lang="cs-CZ" sz="2800" spc="-1" strike="noStrike" u="sng">
                <a:solidFill>
                  <a:srgbClr val="ffffff"/>
                </a:solidFill>
                <a:uFillTx/>
                <a:latin typeface="Arial"/>
              </a:rPr>
              <a:t>genom</a:t>
            </a:r>
            <a:r>
              <a:rPr b="0" lang="cs-CZ" sz="2800" spc="-1" strike="noStrike">
                <a:solidFill>
                  <a:srgbClr val="ffffff"/>
                </a:solidFill>
                <a:latin typeface="Arial"/>
              </a:rPr>
              <a:t> = kompletní genetický materiál daného organismu</a:t>
            </a:r>
            <a:endParaRPr b="0" lang="en-US" sz="2800" spc="-1" strike="noStrike">
              <a:solidFill>
                <a:srgbClr val="ffffff"/>
              </a:solidFill>
              <a:latin typeface="Arial"/>
            </a:endParaRPr>
          </a:p>
          <a:p>
            <a:pPr>
              <a:lnSpc>
                <a:spcPct val="90000"/>
              </a:lnSpc>
              <a:spcBef>
                <a:spcPts val="751"/>
              </a:spcBef>
              <a:spcAft>
                <a:spcPts val="451"/>
              </a:spcAft>
              <a:tabLst>
                <a:tab algn="l" pos="0"/>
              </a:tabLst>
            </a:pPr>
            <a:endParaRPr b="0" lang="en-US" sz="2800" spc="-1" strike="noStrike">
              <a:solidFill>
                <a:srgbClr val="ffffff"/>
              </a:solidFill>
              <a:latin typeface="Arial"/>
            </a:endParaRPr>
          </a:p>
          <a:p>
            <a:pPr marL="258480" indent="-258120">
              <a:lnSpc>
                <a:spcPct val="90000"/>
              </a:lnSpc>
              <a:spcBef>
                <a:spcPts val="751"/>
              </a:spcBef>
              <a:spcAft>
                <a:spcPts val="451"/>
              </a:spcAft>
              <a:buClr>
                <a:srgbClr val="a9acee"/>
              </a:buClr>
              <a:buSzPct val="90000"/>
              <a:buFont typeface="Wingdings" charset="2"/>
              <a:buChar char=""/>
              <a:tabLst>
                <a:tab algn="l" pos="0"/>
              </a:tabLst>
            </a:pPr>
            <a:r>
              <a:rPr b="0" lang="cs-CZ" sz="2800" spc="-1" strike="noStrike" u="sng">
                <a:solidFill>
                  <a:srgbClr val="ffffff"/>
                </a:solidFill>
                <a:uFillTx/>
                <a:latin typeface="Arial"/>
              </a:rPr>
              <a:t>genotyp</a:t>
            </a:r>
            <a:r>
              <a:rPr b="0" lang="cs-CZ" sz="2800" spc="-1" strike="noStrike">
                <a:solidFill>
                  <a:srgbClr val="ffffff"/>
                </a:solidFill>
                <a:latin typeface="Arial"/>
              </a:rPr>
              <a:t> = soubor alel, které má organismus k dispozici</a:t>
            </a:r>
            <a:endParaRPr b="0" lang="en-US" sz="2800" spc="-1" strike="noStrike">
              <a:solidFill>
                <a:srgbClr val="ffffff"/>
              </a:solidFill>
              <a:latin typeface="Arial"/>
            </a:endParaRPr>
          </a:p>
          <a:p>
            <a:pPr>
              <a:lnSpc>
                <a:spcPct val="90000"/>
              </a:lnSpc>
              <a:spcBef>
                <a:spcPts val="751"/>
              </a:spcBef>
              <a:spcAft>
                <a:spcPts val="451"/>
              </a:spcAft>
              <a:tabLst>
                <a:tab algn="l" pos="0"/>
              </a:tabLst>
            </a:pPr>
            <a:endParaRPr b="0" lang="en-US" sz="2800" spc="-1" strike="noStrike">
              <a:solidFill>
                <a:srgbClr val="ffffff"/>
              </a:solidFill>
              <a:latin typeface="Arial"/>
            </a:endParaRPr>
          </a:p>
          <a:p>
            <a:pPr marL="258480" indent="-258120">
              <a:lnSpc>
                <a:spcPct val="90000"/>
              </a:lnSpc>
              <a:spcBef>
                <a:spcPts val="751"/>
              </a:spcBef>
              <a:spcAft>
                <a:spcPts val="451"/>
              </a:spcAft>
              <a:buClr>
                <a:srgbClr val="a9acee"/>
              </a:buClr>
              <a:buSzPct val="90000"/>
              <a:buFont typeface="Wingdings" charset="2"/>
              <a:buChar char=""/>
              <a:tabLst>
                <a:tab algn="l" pos="0"/>
              </a:tabLst>
            </a:pPr>
            <a:r>
              <a:rPr b="0" lang="cs-CZ" sz="2800" spc="-1" strike="noStrike" u="sng">
                <a:solidFill>
                  <a:srgbClr val="ffffff"/>
                </a:solidFill>
                <a:uFillTx/>
                <a:latin typeface="Arial"/>
              </a:rPr>
              <a:t>fenotyp</a:t>
            </a:r>
            <a:r>
              <a:rPr b="0" lang="cs-CZ" sz="2800" spc="-1" strike="noStrike">
                <a:solidFill>
                  <a:srgbClr val="ffffff"/>
                </a:solidFill>
                <a:latin typeface="Arial"/>
              </a:rPr>
              <a:t> = fyzické a fyziologické rysy daného organismu (=to, jak organismus aktuálně vypadá)</a:t>
            </a:r>
            <a:endParaRPr b="0" lang="en-US" sz="2800" spc="-1" strike="noStrike">
              <a:solidFill>
                <a:srgbClr val="ffffff"/>
              </a:solidFill>
              <a:latin typeface="Arial"/>
            </a:endParaRPr>
          </a:p>
        </p:txBody>
      </p:sp>
      <p:sp>
        <p:nvSpPr>
          <p:cNvPr id="309" name="CustomShape 2"/>
          <p:cNvSpPr/>
          <p:nvPr/>
        </p:nvSpPr>
        <p:spPr>
          <a:xfrm>
            <a:off x="1740960" y="548640"/>
            <a:ext cx="5877720" cy="532440"/>
          </a:xfrm>
          <a:prstGeom prst="rect">
            <a:avLst/>
          </a:prstGeom>
          <a:noFill/>
          <a:ln w="0">
            <a:noFill/>
          </a:ln>
        </p:spPr>
        <p:style>
          <a:lnRef idx="0"/>
          <a:fillRef idx="0"/>
          <a:effectRef idx="0"/>
          <a:fontRef idx="minor"/>
        </p:style>
        <p:txBody>
          <a:bodyPr>
            <a:normAutofit/>
          </a:bodyPr>
          <a:p>
            <a:pPr algn="r">
              <a:lnSpc>
                <a:spcPct val="90000"/>
              </a:lnSpc>
            </a:pPr>
            <a:r>
              <a:rPr b="0" lang="cs-CZ" sz="2800" spc="-1" strike="noStrike">
                <a:solidFill>
                  <a:srgbClr val="bff7ff"/>
                </a:solidFill>
                <a:latin typeface="Arial"/>
              </a:rPr>
              <a:t>Základní pojmy genetiky</a:t>
            </a: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TextShape 1"/>
          <p:cNvSpPr txBox="1"/>
          <p:nvPr/>
        </p:nvSpPr>
        <p:spPr>
          <a:xfrm>
            <a:off x="1043640" y="1340640"/>
            <a:ext cx="7272360" cy="5112360"/>
          </a:xfrm>
          <a:prstGeom prst="rect">
            <a:avLst/>
          </a:prstGeom>
          <a:noFill/>
          <a:ln w="0">
            <a:noFill/>
          </a:ln>
        </p:spPr>
        <p:txBody>
          <a:bodyPr anchor="ctr">
            <a:normAutofit fontScale="66000"/>
          </a:bodyPr>
          <a:p>
            <a:pPr>
              <a:lnSpc>
                <a:spcPct val="90000"/>
              </a:lnSpc>
              <a:spcBef>
                <a:spcPts val="751"/>
              </a:spcBef>
              <a:spcAft>
                <a:spcPts val="451"/>
              </a:spcAft>
              <a:tabLst>
                <a:tab algn="l" pos="0"/>
              </a:tabLst>
            </a:pPr>
            <a:r>
              <a:rPr b="0" lang="cs-CZ" sz="2800" spc="-1" strike="noStrike" u="sng">
                <a:solidFill>
                  <a:srgbClr val="ffffff"/>
                </a:solidFill>
                <a:uFillTx/>
                <a:latin typeface="Arial"/>
              </a:rPr>
              <a:t>Křížení</a:t>
            </a:r>
            <a:r>
              <a:rPr b="0" lang="cs-CZ" sz="2800" spc="-1" strike="noStrike">
                <a:solidFill>
                  <a:srgbClr val="ffffff"/>
                </a:solidFill>
                <a:latin typeface="Arial"/>
              </a:rPr>
              <a:t> = hybridizace; </a:t>
            </a:r>
            <a:r>
              <a:rPr b="0" lang="cs-CZ" sz="2800" spc="-1" strike="noStrike" u="sng">
                <a:solidFill>
                  <a:srgbClr val="ffffff"/>
                </a:solidFill>
                <a:uFillTx/>
                <a:latin typeface="Arial"/>
              </a:rPr>
              <a:t>hybrid</a:t>
            </a:r>
            <a:r>
              <a:rPr b="0" lang="cs-CZ" sz="2800" spc="-1" strike="noStrike">
                <a:solidFill>
                  <a:srgbClr val="ffffff"/>
                </a:solidFill>
                <a:latin typeface="Arial"/>
              </a:rPr>
              <a:t> = křízenec</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Základní metoda genetiky organismů</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Záměrné pohlavní rozmnožování dvou vybraných jedinců, při němž sledujeme výskyt určitého znaku u všech jejich potomků</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Podle počtu sledovaných znaků rozlišujeme:</a:t>
            </a:r>
            <a:endParaRPr b="0" lang="en-US" sz="2800" spc="-1" strike="noStrike">
              <a:solidFill>
                <a:srgbClr val="ffffff"/>
              </a:solidFill>
              <a:latin typeface="Arial"/>
            </a:endParaRPr>
          </a:p>
          <a:p>
            <a:pPr marL="258480" indent="-258120">
              <a:lnSpc>
                <a:spcPct val="120000"/>
              </a:lnSpc>
              <a:spcBef>
                <a:spcPts val="751"/>
              </a:spcBef>
              <a:spcAft>
                <a:spcPts val="451"/>
              </a:spcAft>
              <a:tabLst>
                <a:tab algn="l" pos="0"/>
              </a:tabLst>
            </a:pPr>
            <a:r>
              <a:rPr b="0" lang="cs-CZ" sz="2800" spc="-1" strike="noStrike">
                <a:solidFill>
                  <a:srgbClr val="ffffff"/>
                </a:solidFill>
                <a:latin typeface="Arial"/>
              </a:rPr>
              <a:t>	</a:t>
            </a:r>
            <a:r>
              <a:rPr b="0" lang="cs-CZ" sz="2800" spc="-1" strike="noStrike">
                <a:solidFill>
                  <a:srgbClr val="ffffff"/>
                </a:solidFill>
                <a:latin typeface="Arial"/>
              </a:rPr>
              <a:t>	</a:t>
            </a:r>
            <a:r>
              <a:rPr b="0" lang="cs-CZ" sz="2800" spc="-1" strike="noStrike">
                <a:solidFill>
                  <a:srgbClr val="ffff99"/>
                </a:solidFill>
                <a:latin typeface="Arial"/>
              </a:rPr>
              <a:t>monohybridizace</a:t>
            </a:r>
            <a:r>
              <a:rPr b="0" lang="cs-CZ" sz="2800" spc="-1" strike="noStrike">
                <a:solidFill>
                  <a:srgbClr val="ffffff"/>
                </a:solidFill>
                <a:latin typeface="Arial"/>
              </a:rPr>
              <a:t> (jeden znak)</a:t>
            </a:r>
            <a:endParaRPr b="0" lang="en-US" sz="2800" spc="-1" strike="noStrike">
              <a:solidFill>
                <a:srgbClr val="ffffff"/>
              </a:solidFill>
              <a:latin typeface="Arial"/>
            </a:endParaRPr>
          </a:p>
          <a:p>
            <a:pPr marL="258480" indent="-258120">
              <a:lnSpc>
                <a:spcPct val="120000"/>
              </a:lnSpc>
              <a:spcBef>
                <a:spcPts val="751"/>
              </a:spcBef>
              <a:spcAft>
                <a:spcPts val="451"/>
              </a:spcAft>
              <a:tabLst>
                <a:tab algn="l" pos="0"/>
              </a:tabLst>
            </a:pPr>
            <a:r>
              <a:rPr b="0" lang="cs-CZ" sz="2800" spc="-1" strike="noStrike">
                <a:solidFill>
                  <a:srgbClr val="ffffff"/>
                </a:solidFill>
                <a:latin typeface="Arial"/>
              </a:rPr>
              <a:t>	</a:t>
            </a:r>
            <a:r>
              <a:rPr b="0" lang="cs-CZ" sz="2800" spc="-1" strike="noStrike">
                <a:solidFill>
                  <a:srgbClr val="ffffff"/>
                </a:solidFill>
                <a:latin typeface="Arial"/>
              </a:rPr>
              <a:t>	</a:t>
            </a:r>
            <a:r>
              <a:rPr b="0" lang="cs-CZ" sz="2800" spc="-1" strike="noStrike">
                <a:solidFill>
                  <a:srgbClr val="ffff99"/>
                </a:solidFill>
                <a:latin typeface="Arial"/>
              </a:rPr>
              <a:t>dihybridizace</a:t>
            </a:r>
            <a:r>
              <a:rPr b="0" lang="cs-CZ" sz="2800" spc="-1" strike="noStrike">
                <a:solidFill>
                  <a:srgbClr val="ffffff"/>
                </a:solidFill>
                <a:latin typeface="Arial"/>
              </a:rPr>
              <a:t> (dva znaky)</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Cíl – genetický výzkum nebo šlechtitelský záměr</a:t>
            </a:r>
            <a:endParaRPr b="0" lang="en-US" sz="2800" spc="-1" strike="noStrike">
              <a:solidFill>
                <a:srgbClr val="ffffff"/>
              </a:solidFill>
              <a:latin typeface="Arial"/>
            </a:endParaRPr>
          </a:p>
          <a:p>
            <a:pPr>
              <a:lnSpc>
                <a:spcPct val="90000"/>
              </a:lnSpc>
              <a:spcBef>
                <a:spcPts val="751"/>
              </a:spcBef>
              <a:spcAft>
                <a:spcPts val="451"/>
              </a:spcAft>
              <a:tabLst>
                <a:tab algn="l" pos="0"/>
              </a:tabLst>
            </a:pPr>
            <a:endParaRPr b="0" lang="en-US" sz="2800" spc="-1" strike="noStrike">
              <a:solidFill>
                <a:srgbClr val="ffffff"/>
              </a:solidFill>
              <a:latin typeface="Arial"/>
            </a:endParaRPr>
          </a:p>
        </p:txBody>
      </p:sp>
      <p:sp>
        <p:nvSpPr>
          <p:cNvPr id="311" name="CustomShape 2"/>
          <p:cNvSpPr/>
          <p:nvPr/>
        </p:nvSpPr>
        <p:spPr>
          <a:xfrm>
            <a:off x="1740960" y="548640"/>
            <a:ext cx="5877720" cy="532440"/>
          </a:xfrm>
          <a:prstGeom prst="rect">
            <a:avLst/>
          </a:prstGeom>
          <a:noFill/>
          <a:ln w="0">
            <a:noFill/>
          </a:ln>
        </p:spPr>
        <p:style>
          <a:lnRef idx="0"/>
          <a:fillRef idx="0"/>
          <a:effectRef idx="0"/>
          <a:fontRef idx="minor"/>
        </p:style>
        <p:txBody>
          <a:bodyPr>
            <a:normAutofit/>
          </a:bodyPr>
          <a:p>
            <a:pPr algn="r">
              <a:lnSpc>
                <a:spcPct val="90000"/>
              </a:lnSpc>
            </a:pPr>
            <a:r>
              <a:rPr b="0" lang="cs-CZ" sz="2800" spc="-1" strike="noStrike">
                <a:solidFill>
                  <a:srgbClr val="bff7ff"/>
                </a:solidFill>
                <a:latin typeface="Arial"/>
              </a:rPr>
              <a:t>Základní pojmy genetiky</a:t>
            </a: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2" name="Picture 10" descr="allele"/>
          <p:cNvPicPr/>
          <p:nvPr/>
        </p:nvPicPr>
        <p:blipFill>
          <a:blip r:embed="rId1"/>
          <a:stretch/>
        </p:blipFill>
        <p:spPr>
          <a:xfrm>
            <a:off x="5508000" y="3976200"/>
            <a:ext cx="3242880" cy="2238120"/>
          </a:xfrm>
          <a:prstGeom prst="rect">
            <a:avLst/>
          </a:prstGeom>
          <a:ln w="0">
            <a:noFill/>
          </a:ln>
        </p:spPr>
      </p:pic>
      <p:pic>
        <p:nvPicPr>
          <p:cNvPr id="313" name="Picture 5" descr="GEN"/>
          <p:cNvPicPr/>
          <p:nvPr/>
        </p:nvPicPr>
        <p:blipFill>
          <a:blip r:embed="rId2"/>
          <a:stretch/>
        </p:blipFill>
        <p:spPr>
          <a:xfrm>
            <a:off x="5019840" y="822960"/>
            <a:ext cx="4266720" cy="2580840"/>
          </a:xfrm>
          <a:prstGeom prst="rect">
            <a:avLst/>
          </a:prstGeom>
          <a:ln w="0">
            <a:noFill/>
          </a:ln>
        </p:spPr>
      </p:pic>
      <p:sp>
        <p:nvSpPr>
          <p:cNvPr id="314" name="TextShape 1"/>
          <p:cNvSpPr txBox="1"/>
          <p:nvPr/>
        </p:nvSpPr>
        <p:spPr>
          <a:xfrm>
            <a:off x="108000" y="115920"/>
            <a:ext cx="8927640" cy="777600"/>
          </a:xfrm>
          <a:prstGeom prst="rect">
            <a:avLst/>
          </a:prstGeom>
          <a:noFill/>
          <a:ln w="0">
            <a:noFill/>
          </a:ln>
        </p:spPr>
        <p:txBody>
          <a:bodyPr>
            <a:noAutofit/>
          </a:bodyPr>
          <a:p>
            <a:pPr algn="r">
              <a:lnSpc>
                <a:spcPct val="90000"/>
              </a:lnSpc>
            </a:pPr>
            <a:r>
              <a:rPr b="0" lang="cs-CZ" sz="4000" spc="-1" strike="noStrike">
                <a:solidFill>
                  <a:srgbClr val="ffffff"/>
                </a:solidFill>
                <a:latin typeface="Arial"/>
              </a:rPr>
              <a:t>Gen </a:t>
            </a:r>
            <a:r>
              <a:rPr b="0" lang="cs-CZ" sz="4000" spc="-1" strike="noStrike">
                <a:solidFill>
                  <a:srgbClr val="ffffff"/>
                </a:solidFill>
                <a:latin typeface="Symbol"/>
              </a:rPr>
              <a:t></a:t>
            </a:r>
            <a:r>
              <a:rPr b="0" lang="cs-CZ" sz="4000" spc="-1" strike="noStrike">
                <a:solidFill>
                  <a:srgbClr val="ffffff"/>
                </a:solidFill>
                <a:latin typeface="Arial"/>
              </a:rPr>
              <a:t> alela </a:t>
            </a:r>
            <a:r>
              <a:rPr b="0" lang="cs-CZ" sz="4000" spc="-1" strike="noStrike">
                <a:solidFill>
                  <a:srgbClr val="ffffff"/>
                </a:solidFill>
                <a:latin typeface="Symbol"/>
              </a:rPr>
              <a:t></a:t>
            </a:r>
            <a:r>
              <a:rPr b="0" lang="cs-CZ" sz="4000" spc="-1" strike="noStrike">
                <a:solidFill>
                  <a:srgbClr val="ffffff"/>
                </a:solidFill>
                <a:latin typeface="Arial"/>
              </a:rPr>
              <a:t> genotyp </a:t>
            </a:r>
            <a:r>
              <a:rPr b="0" lang="cs-CZ" sz="4000" spc="-1" strike="noStrike">
                <a:solidFill>
                  <a:srgbClr val="ffffff"/>
                </a:solidFill>
                <a:latin typeface="Symbol"/>
              </a:rPr>
              <a:t></a:t>
            </a:r>
            <a:r>
              <a:rPr b="0" lang="cs-CZ" sz="4000" spc="-1" strike="noStrike">
                <a:solidFill>
                  <a:srgbClr val="ffffff"/>
                </a:solidFill>
                <a:latin typeface="Arial"/>
              </a:rPr>
              <a:t> fenotyp</a:t>
            </a:r>
            <a:endParaRPr b="0" lang="en-US" sz="4000" spc="-1" strike="noStrike">
              <a:solidFill>
                <a:srgbClr val="ffffff"/>
              </a:solidFill>
              <a:latin typeface="Arial"/>
            </a:endParaRPr>
          </a:p>
        </p:txBody>
      </p:sp>
      <p:sp>
        <p:nvSpPr>
          <p:cNvPr id="315" name="TextShape 2"/>
          <p:cNvSpPr txBox="1"/>
          <p:nvPr/>
        </p:nvSpPr>
        <p:spPr>
          <a:xfrm>
            <a:off x="755640" y="899280"/>
            <a:ext cx="4316040" cy="5616360"/>
          </a:xfrm>
          <a:prstGeom prst="rect">
            <a:avLst/>
          </a:prstGeom>
          <a:noFill/>
          <a:ln w="0">
            <a:noFill/>
          </a:ln>
        </p:spPr>
        <p:txBody>
          <a:bodyPr>
            <a:noAutofit/>
          </a:bodyPr>
          <a:p>
            <a:pPr marL="258480" indent="-258120">
              <a:lnSpc>
                <a:spcPct val="80000"/>
              </a:lnSpc>
              <a:spcBef>
                <a:spcPts val="751"/>
              </a:spcBef>
              <a:spcAft>
                <a:spcPts val="451"/>
              </a:spcAft>
              <a:buClr>
                <a:srgbClr val="a9acee"/>
              </a:buClr>
              <a:buSzPct val="90000"/>
              <a:buFont typeface="Wingdings" charset="2"/>
              <a:buChar char=""/>
            </a:pPr>
            <a:r>
              <a:rPr b="1" lang="cs-CZ" sz="1600" spc="-1" strike="noStrike">
                <a:solidFill>
                  <a:srgbClr val="002060"/>
                </a:solidFill>
                <a:latin typeface="Arial"/>
              </a:rPr>
              <a:t>gen </a:t>
            </a:r>
            <a:r>
              <a:rPr b="0" lang="cs-CZ" sz="1600" spc="-1" strike="noStrike">
                <a:solidFill>
                  <a:srgbClr val="002060"/>
                </a:solidFill>
                <a:latin typeface="Arial"/>
              </a:rPr>
              <a:t>– základní jednotka dědičnosti</a:t>
            </a:r>
            <a:endParaRPr b="0" lang="en-US" sz="1600" spc="-1" strike="noStrike">
              <a:solidFill>
                <a:srgbClr val="ffffff"/>
              </a:solidFill>
              <a:latin typeface="Arial"/>
            </a:endParaRPr>
          </a:p>
          <a:p>
            <a:pPr lvl="1" marL="596520" indent="-253080">
              <a:lnSpc>
                <a:spcPct val="80000"/>
              </a:lnSpc>
              <a:spcBef>
                <a:spcPts val="374"/>
              </a:spcBef>
              <a:spcAft>
                <a:spcPts val="451"/>
              </a:spcAft>
              <a:buClr>
                <a:srgbClr val="a9acee"/>
              </a:buClr>
              <a:buSzPct val="90000"/>
              <a:buFont typeface="Wingdings" charset="2"/>
              <a:buChar char=""/>
            </a:pPr>
            <a:r>
              <a:rPr b="0" lang="cs-CZ" sz="1400" spc="-1" strike="noStrike">
                <a:solidFill>
                  <a:srgbClr val="002060"/>
                </a:solidFill>
                <a:latin typeface="Arial"/>
              </a:rPr>
              <a:t>segment molekuly DNA, který obsahuje kód pro aminokyseliny přísl. polypeptidu a nezbytné regulační sekvence pro regulaci své exprese</a:t>
            </a:r>
            <a:endParaRPr b="0" lang="en-US" sz="1400" spc="-1" strike="noStrike">
              <a:solidFill>
                <a:srgbClr val="ffffff"/>
              </a:solidFill>
              <a:latin typeface="Arial"/>
            </a:endParaRPr>
          </a:p>
          <a:p>
            <a:pPr lvl="2" marL="944280" indent="-258120">
              <a:lnSpc>
                <a:spcPct val="80000"/>
              </a:lnSpc>
              <a:spcBef>
                <a:spcPts val="374"/>
              </a:spcBef>
              <a:spcAft>
                <a:spcPts val="451"/>
              </a:spcAft>
              <a:buClr>
                <a:srgbClr val="a9acee"/>
              </a:buClr>
              <a:buSzPct val="90000"/>
              <a:buFont typeface="Wingdings" charset="2"/>
              <a:buChar char=""/>
            </a:pPr>
            <a:r>
              <a:rPr b="0" lang="cs-CZ" sz="1200" spc="-1" strike="noStrike">
                <a:solidFill>
                  <a:srgbClr val="002060"/>
                </a:solidFill>
                <a:latin typeface="Arial"/>
              </a:rPr>
              <a:t>exony</a:t>
            </a:r>
            <a:endParaRPr b="0" lang="en-US" sz="1200" spc="-1" strike="noStrike">
              <a:solidFill>
                <a:srgbClr val="ffffff"/>
              </a:solidFill>
              <a:latin typeface="Arial"/>
            </a:endParaRPr>
          </a:p>
          <a:p>
            <a:pPr lvl="2" marL="944280" indent="-258120">
              <a:lnSpc>
                <a:spcPct val="80000"/>
              </a:lnSpc>
              <a:spcBef>
                <a:spcPts val="374"/>
              </a:spcBef>
              <a:spcAft>
                <a:spcPts val="451"/>
              </a:spcAft>
              <a:buClr>
                <a:srgbClr val="a9acee"/>
              </a:buClr>
              <a:buSzPct val="90000"/>
              <a:buFont typeface="Wingdings" charset="2"/>
              <a:buChar char=""/>
            </a:pPr>
            <a:r>
              <a:rPr b="0" lang="cs-CZ" sz="1200" spc="-1" strike="noStrike">
                <a:solidFill>
                  <a:srgbClr val="002060"/>
                </a:solidFill>
                <a:latin typeface="Arial"/>
              </a:rPr>
              <a:t>introny</a:t>
            </a:r>
            <a:endParaRPr b="0" lang="en-US" sz="1200" spc="-1" strike="noStrike">
              <a:solidFill>
                <a:srgbClr val="ffffff"/>
              </a:solidFill>
              <a:latin typeface="Arial"/>
            </a:endParaRPr>
          </a:p>
          <a:p>
            <a:pPr lvl="2" marL="944280" indent="-258120">
              <a:lnSpc>
                <a:spcPct val="80000"/>
              </a:lnSpc>
              <a:spcBef>
                <a:spcPts val="374"/>
              </a:spcBef>
              <a:spcAft>
                <a:spcPts val="451"/>
              </a:spcAft>
              <a:buClr>
                <a:srgbClr val="a9acee"/>
              </a:buClr>
              <a:buSzPct val="90000"/>
              <a:buFont typeface="Wingdings" charset="2"/>
              <a:buChar char=""/>
            </a:pPr>
            <a:r>
              <a:rPr b="0" lang="cs-CZ" sz="1200" spc="-1" strike="noStrike">
                <a:solidFill>
                  <a:srgbClr val="002060"/>
                </a:solidFill>
                <a:latin typeface="Arial"/>
              </a:rPr>
              <a:t>promotor (5’-konec)</a:t>
            </a:r>
            <a:endParaRPr b="0" lang="en-US" sz="1200" spc="-1" strike="noStrike">
              <a:solidFill>
                <a:srgbClr val="ffffff"/>
              </a:solidFill>
              <a:latin typeface="Arial"/>
            </a:endParaRPr>
          </a:p>
          <a:p>
            <a:pPr lvl="3" marL="1282320" indent="-253080">
              <a:lnSpc>
                <a:spcPct val="80000"/>
              </a:lnSpc>
              <a:spcBef>
                <a:spcPts val="374"/>
              </a:spcBef>
              <a:spcAft>
                <a:spcPts val="451"/>
              </a:spcAft>
              <a:buClr>
                <a:srgbClr val="a9acee"/>
              </a:buClr>
              <a:buSzPct val="90000"/>
              <a:buFont typeface="Wingdings" charset="2"/>
              <a:buChar char=""/>
            </a:pPr>
            <a:r>
              <a:rPr b="0" lang="cs-CZ" sz="1000" spc="-1" strike="noStrike">
                <a:solidFill>
                  <a:srgbClr val="002060"/>
                </a:solidFill>
                <a:latin typeface="Arial"/>
              </a:rPr>
              <a:t>vazebná místa pro transkripční faktory</a:t>
            </a:r>
            <a:endParaRPr b="0" lang="en-US" sz="1000" spc="-1" strike="noStrike">
              <a:solidFill>
                <a:srgbClr val="ffffff"/>
              </a:solidFill>
              <a:latin typeface="Arial"/>
            </a:endParaRPr>
          </a:p>
          <a:p>
            <a:pPr lvl="2" marL="944280" indent="-258120">
              <a:lnSpc>
                <a:spcPct val="80000"/>
              </a:lnSpc>
              <a:spcBef>
                <a:spcPts val="374"/>
              </a:spcBef>
              <a:spcAft>
                <a:spcPts val="451"/>
              </a:spcAft>
              <a:buClr>
                <a:srgbClr val="a9acee"/>
              </a:buClr>
              <a:buSzPct val="90000"/>
              <a:buFont typeface="Wingdings" charset="2"/>
              <a:buChar char=""/>
            </a:pPr>
            <a:r>
              <a:rPr b="0" lang="cs-CZ" sz="1200" spc="-1" strike="noStrike">
                <a:solidFill>
                  <a:srgbClr val="002060"/>
                </a:solidFill>
                <a:latin typeface="Arial"/>
              </a:rPr>
              <a:t>3’ nepřepisovaná oblast (UTR)</a:t>
            </a:r>
            <a:r>
              <a:rPr b="0" lang="cs-CZ" sz="1200" spc="-1" strike="noStrike">
                <a:solidFill>
                  <a:srgbClr val="002060"/>
                </a:solidFill>
                <a:latin typeface="Arial"/>
              </a:rPr>
              <a:t>	</a:t>
            </a:r>
            <a:endParaRPr b="0" lang="en-US" sz="1200" spc="-1" strike="noStrike">
              <a:solidFill>
                <a:srgbClr val="ffffff"/>
              </a:solidFill>
              <a:latin typeface="Arial"/>
            </a:endParaRPr>
          </a:p>
          <a:p>
            <a:pPr marL="258480" indent="-258120">
              <a:lnSpc>
                <a:spcPct val="80000"/>
              </a:lnSpc>
              <a:spcBef>
                <a:spcPts val="751"/>
              </a:spcBef>
              <a:spcAft>
                <a:spcPts val="451"/>
              </a:spcAft>
              <a:buClr>
                <a:srgbClr val="a9acee"/>
              </a:buClr>
              <a:buSzPct val="90000"/>
              <a:buFont typeface="Wingdings" charset="2"/>
              <a:buChar char=""/>
            </a:pPr>
            <a:r>
              <a:rPr b="1" lang="cs-CZ" sz="1600" spc="-1" strike="noStrike">
                <a:solidFill>
                  <a:srgbClr val="002060"/>
                </a:solidFill>
                <a:latin typeface="Arial"/>
              </a:rPr>
              <a:t>genové rodiny</a:t>
            </a:r>
            <a:endParaRPr b="0" lang="en-US" sz="1600" spc="-1" strike="noStrike">
              <a:solidFill>
                <a:srgbClr val="ffffff"/>
              </a:solidFill>
              <a:latin typeface="Arial"/>
            </a:endParaRPr>
          </a:p>
          <a:p>
            <a:pPr lvl="1" marL="596520" indent="-253080">
              <a:lnSpc>
                <a:spcPct val="80000"/>
              </a:lnSpc>
              <a:spcBef>
                <a:spcPts val="374"/>
              </a:spcBef>
              <a:spcAft>
                <a:spcPts val="451"/>
              </a:spcAft>
              <a:buClr>
                <a:srgbClr val="a9acee"/>
              </a:buClr>
              <a:buSzPct val="90000"/>
              <a:buFont typeface="Wingdings" charset="2"/>
              <a:buChar char=""/>
            </a:pPr>
            <a:r>
              <a:rPr b="0" lang="cs-CZ" sz="1400" spc="-1" strike="noStrike">
                <a:solidFill>
                  <a:srgbClr val="002060"/>
                </a:solidFill>
                <a:latin typeface="Arial"/>
              </a:rPr>
              <a:t>sekvenčně podobné geny, které vznikly zřejmě duplikací během evoluce</a:t>
            </a:r>
            <a:endParaRPr b="0" lang="en-US" sz="1400" spc="-1" strike="noStrike">
              <a:solidFill>
                <a:srgbClr val="ffffff"/>
              </a:solidFill>
              <a:latin typeface="Arial"/>
            </a:endParaRPr>
          </a:p>
          <a:p>
            <a:pPr lvl="2" marL="944280" indent="-258120">
              <a:lnSpc>
                <a:spcPct val="80000"/>
              </a:lnSpc>
              <a:spcBef>
                <a:spcPts val="374"/>
              </a:spcBef>
              <a:spcAft>
                <a:spcPts val="451"/>
              </a:spcAft>
              <a:buClr>
                <a:srgbClr val="a9acee"/>
              </a:buClr>
              <a:buSzPct val="90000"/>
              <a:buFont typeface="Wingdings" charset="2"/>
              <a:buChar char=""/>
            </a:pPr>
            <a:r>
              <a:rPr b="0" lang="cs-CZ" sz="1200" spc="-1" strike="noStrike">
                <a:solidFill>
                  <a:srgbClr val="002060"/>
                </a:solidFill>
                <a:latin typeface="Arial"/>
              </a:rPr>
              <a:t>např. geny pro (hemo)globiny, imunoglobuliny, …</a:t>
            </a:r>
            <a:endParaRPr b="0" lang="en-US" sz="1200" spc="-1" strike="noStrike">
              <a:solidFill>
                <a:srgbClr val="ffffff"/>
              </a:solidFill>
              <a:latin typeface="Arial"/>
            </a:endParaRPr>
          </a:p>
          <a:p>
            <a:pPr marL="258480" indent="-258120">
              <a:lnSpc>
                <a:spcPct val="80000"/>
              </a:lnSpc>
              <a:spcBef>
                <a:spcPts val="751"/>
              </a:spcBef>
              <a:spcAft>
                <a:spcPts val="451"/>
              </a:spcAft>
              <a:buClr>
                <a:srgbClr val="a9acee"/>
              </a:buClr>
              <a:buSzPct val="90000"/>
              <a:buFont typeface="Wingdings" charset="2"/>
              <a:buChar char=""/>
            </a:pPr>
            <a:r>
              <a:rPr b="1" lang="cs-CZ" sz="1600" spc="-1" strike="noStrike">
                <a:solidFill>
                  <a:srgbClr val="002060"/>
                </a:solidFill>
                <a:latin typeface="Arial"/>
              </a:rPr>
              <a:t>pseudogeny</a:t>
            </a:r>
            <a:endParaRPr b="0" lang="en-US" sz="1600" spc="-1" strike="noStrike">
              <a:solidFill>
                <a:srgbClr val="ffffff"/>
              </a:solidFill>
              <a:latin typeface="Arial"/>
            </a:endParaRPr>
          </a:p>
          <a:p>
            <a:pPr lvl="1" marL="596520" indent="-253080">
              <a:lnSpc>
                <a:spcPct val="80000"/>
              </a:lnSpc>
              <a:spcBef>
                <a:spcPts val="374"/>
              </a:spcBef>
              <a:spcAft>
                <a:spcPts val="451"/>
              </a:spcAft>
              <a:buClr>
                <a:srgbClr val="a9acee"/>
              </a:buClr>
              <a:buSzPct val="90000"/>
              <a:buFont typeface="Wingdings" charset="2"/>
              <a:buChar char=""/>
            </a:pPr>
            <a:r>
              <a:rPr b="0" lang="cs-CZ" sz="1400" spc="-1" strike="noStrike">
                <a:solidFill>
                  <a:srgbClr val="002060"/>
                </a:solidFill>
                <a:latin typeface="Arial"/>
              </a:rPr>
              <a:t>podobné konkrétním genům ale nefunkční</a:t>
            </a:r>
            <a:endParaRPr b="0" lang="en-US" sz="1400" spc="-1" strike="noStrike">
              <a:solidFill>
                <a:srgbClr val="ffffff"/>
              </a:solidFill>
              <a:latin typeface="Arial"/>
            </a:endParaRPr>
          </a:p>
          <a:p>
            <a:pPr marL="258480" indent="-258120">
              <a:lnSpc>
                <a:spcPct val="80000"/>
              </a:lnSpc>
              <a:spcBef>
                <a:spcPts val="751"/>
              </a:spcBef>
              <a:spcAft>
                <a:spcPts val="451"/>
              </a:spcAft>
              <a:tabLst>
                <a:tab algn="l" pos="0"/>
              </a:tabLst>
            </a:pPr>
            <a:endParaRPr b="0" lang="en-US" sz="1400" spc="-1" strike="noStrike">
              <a:solidFill>
                <a:srgbClr val="ffffff"/>
              </a:solidFill>
              <a:latin typeface="Arial"/>
            </a:endParaRPr>
          </a:p>
          <a:p>
            <a:pPr marL="258480" indent="-258120">
              <a:lnSpc>
                <a:spcPct val="80000"/>
              </a:lnSpc>
              <a:spcBef>
                <a:spcPts val="751"/>
              </a:spcBef>
              <a:spcAft>
                <a:spcPts val="451"/>
              </a:spcAft>
              <a:buClr>
                <a:srgbClr val="a9acee"/>
              </a:buClr>
              <a:buSzPct val="90000"/>
              <a:buFont typeface="Wingdings" charset="2"/>
              <a:buChar char=""/>
              <a:tabLst>
                <a:tab algn="l" pos="0"/>
              </a:tabLst>
            </a:pPr>
            <a:r>
              <a:rPr b="1" lang="cs-CZ" sz="1600" spc="-1" strike="noStrike">
                <a:solidFill>
                  <a:srgbClr val="002060"/>
                </a:solidFill>
                <a:latin typeface="Arial"/>
              </a:rPr>
              <a:t>fenotyp</a:t>
            </a:r>
            <a:r>
              <a:rPr b="0" lang="cs-CZ" sz="1600" spc="-1" strike="noStrike">
                <a:solidFill>
                  <a:srgbClr val="002060"/>
                </a:solidFill>
                <a:latin typeface="Arial"/>
              </a:rPr>
              <a:t> – vnější projev (vyjádření) </a:t>
            </a:r>
            <a:r>
              <a:rPr b="0" lang="cs-CZ" sz="1400" spc="-1" strike="noStrike">
                <a:solidFill>
                  <a:srgbClr val="002060"/>
                </a:solidFill>
                <a:latin typeface="Arial"/>
              </a:rPr>
              <a:t>genotypu</a:t>
            </a:r>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457200" y="188640"/>
            <a:ext cx="7772040" cy="761760"/>
          </a:xfrm>
          <a:prstGeom prst="rect">
            <a:avLst/>
          </a:prstGeom>
          <a:noFill/>
          <a:ln w="0">
            <a:noFill/>
          </a:ln>
        </p:spPr>
        <p:txBody>
          <a:bodyPr>
            <a:noAutofit/>
          </a:bodyPr>
          <a:p>
            <a:pPr algn="r">
              <a:lnSpc>
                <a:spcPct val="90000"/>
              </a:lnSpc>
            </a:pPr>
            <a:r>
              <a:rPr b="0" lang="cs-CZ" sz="2800" spc="-1" strike="noStrike">
                <a:solidFill>
                  <a:srgbClr val="bff7ff"/>
                </a:solidFill>
                <a:latin typeface="Arial"/>
              </a:rPr>
              <a:t>Základní Mendelův pokus</a:t>
            </a:r>
            <a:endParaRPr b="0" lang="en-US" sz="2800" spc="-1" strike="noStrike">
              <a:solidFill>
                <a:srgbClr val="ffffff"/>
              </a:solidFill>
              <a:latin typeface="Arial"/>
            </a:endParaRPr>
          </a:p>
        </p:txBody>
      </p:sp>
      <p:pic>
        <p:nvPicPr>
          <p:cNvPr id="317" name="Picture 1027" descr="14-02-PF1F2Hybrids-L"/>
          <p:cNvPicPr/>
          <p:nvPr/>
        </p:nvPicPr>
        <p:blipFill>
          <a:blip r:embed="rId1"/>
          <a:srcRect l="0" t="0" r="0" b="2627"/>
          <a:stretch/>
        </p:blipFill>
        <p:spPr>
          <a:xfrm>
            <a:off x="4270680" y="1057680"/>
            <a:ext cx="4872960" cy="5039640"/>
          </a:xfrm>
          <a:prstGeom prst="rect">
            <a:avLst/>
          </a:prstGeom>
          <a:ln w="0">
            <a:noFill/>
          </a:ln>
        </p:spPr>
      </p:pic>
      <p:sp>
        <p:nvSpPr>
          <p:cNvPr id="318" name="CustomShape 2"/>
          <p:cNvSpPr/>
          <p:nvPr/>
        </p:nvSpPr>
        <p:spPr>
          <a:xfrm>
            <a:off x="1043640" y="1340640"/>
            <a:ext cx="2987280" cy="4579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2400" spc="-1" strike="noStrike">
                <a:solidFill>
                  <a:srgbClr val="ffffff"/>
                </a:solidFill>
                <a:latin typeface="Times New Roman"/>
              </a:rPr>
              <a:t>P generace = parentální, rodičovská</a:t>
            </a:r>
            <a:endParaRPr b="0" lang="cs-CZ" sz="2400" spc="-1" strike="noStrike">
              <a:latin typeface="Arial"/>
            </a:endParaRPr>
          </a:p>
          <a:p>
            <a:pPr>
              <a:lnSpc>
                <a:spcPct val="100000"/>
              </a:lnSpc>
            </a:pPr>
            <a:endParaRPr b="0" lang="cs-CZ" sz="2400" spc="-1" strike="noStrike">
              <a:latin typeface="Arial"/>
            </a:endParaRPr>
          </a:p>
          <a:p>
            <a:pPr>
              <a:lnSpc>
                <a:spcPct val="100000"/>
              </a:lnSpc>
            </a:pPr>
            <a:endParaRPr b="0" lang="cs-CZ" sz="2400" spc="-1" strike="noStrike">
              <a:latin typeface="Arial"/>
            </a:endParaRPr>
          </a:p>
          <a:p>
            <a:pPr>
              <a:lnSpc>
                <a:spcPct val="100000"/>
              </a:lnSpc>
            </a:pPr>
            <a:endParaRPr b="0" lang="cs-CZ" sz="2400" spc="-1" strike="noStrike">
              <a:latin typeface="Arial"/>
            </a:endParaRPr>
          </a:p>
          <a:p>
            <a:pPr>
              <a:lnSpc>
                <a:spcPct val="100000"/>
              </a:lnSpc>
            </a:pPr>
            <a:r>
              <a:rPr b="0" lang="cs-CZ" sz="2400" spc="-1" strike="noStrike">
                <a:solidFill>
                  <a:srgbClr val="ffffff"/>
                </a:solidFill>
                <a:latin typeface="Times New Roman"/>
              </a:rPr>
              <a:t>F</a:t>
            </a:r>
            <a:r>
              <a:rPr b="0" lang="cs-CZ" sz="2400" spc="-1" strike="noStrike" baseline="-25000">
                <a:solidFill>
                  <a:srgbClr val="ffffff"/>
                </a:solidFill>
                <a:latin typeface="Times New Roman"/>
              </a:rPr>
              <a:t>1</a:t>
            </a:r>
            <a:r>
              <a:rPr b="0" lang="cs-CZ" sz="2400" spc="-1" strike="noStrike">
                <a:solidFill>
                  <a:srgbClr val="ffffff"/>
                </a:solidFill>
                <a:latin typeface="Times New Roman"/>
              </a:rPr>
              <a:t> generace = první filiální generace (filius = syn)</a:t>
            </a:r>
            <a:endParaRPr b="0" lang="cs-CZ" sz="2400" spc="-1" strike="noStrike">
              <a:latin typeface="Arial"/>
            </a:endParaRPr>
          </a:p>
          <a:p>
            <a:pPr>
              <a:lnSpc>
                <a:spcPct val="100000"/>
              </a:lnSpc>
            </a:pPr>
            <a:endParaRPr b="0" lang="cs-CZ" sz="2400" spc="-1" strike="noStrike">
              <a:latin typeface="Arial"/>
            </a:endParaRPr>
          </a:p>
          <a:p>
            <a:pPr>
              <a:lnSpc>
                <a:spcPct val="100000"/>
              </a:lnSpc>
            </a:pPr>
            <a:endParaRPr b="0" lang="cs-CZ" sz="2400" spc="-1" strike="noStrike">
              <a:latin typeface="Arial"/>
            </a:endParaRPr>
          </a:p>
          <a:p>
            <a:pPr>
              <a:lnSpc>
                <a:spcPct val="100000"/>
              </a:lnSpc>
            </a:pPr>
            <a:r>
              <a:rPr b="0" lang="cs-CZ" sz="2400" spc="-1" strike="noStrike">
                <a:solidFill>
                  <a:srgbClr val="ffffff"/>
                </a:solidFill>
                <a:latin typeface="Times New Roman"/>
              </a:rPr>
              <a:t>F</a:t>
            </a:r>
            <a:r>
              <a:rPr b="0" lang="cs-CZ" sz="2400" spc="-1" strike="noStrike" baseline="-25000">
                <a:solidFill>
                  <a:srgbClr val="ffffff"/>
                </a:solidFill>
                <a:latin typeface="Times New Roman"/>
              </a:rPr>
              <a:t>2</a:t>
            </a:r>
            <a:r>
              <a:rPr b="0" lang="cs-CZ" sz="2400" spc="-1" strike="noStrike">
                <a:solidFill>
                  <a:srgbClr val="ffffff"/>
                </a:solidFill>
                <a:latin typeface="Times New Roman"/>
              </a:rPr>
              <a:t> generace = druhá filiální generace</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TextShape 1"/>
          <p:cNvSpPr txBox="1"/>
          <p:nvPr/>
        </p:nvSpPr>
        <p:spPr>
          <a:xfrm>
            <a:off x="1961280" y="332640"/>
            <a:ext cx="5877720" cy="1076760"/>
          </a:xfrm>
          <a:prstGeom prst="rect">
            <a:avLst/>
          </a:prstGeom>
          <a:noFill/>
          <a:ln w="0">
            <a:noFill/>
          </a:ln>
        </p:spPr>
        <p:txBody>
          <a:bodyPr>
            <a:noAutofit/>
          </a:bodyPr>
          <a:p>
            <a:pPr algn="r">
              <a:lnSpc>
                <a:spcPct val="90000"/>
              </a:lnSpc>
            </a:pPr>
            <a:r>
              <a:rPr b="0" lang="cs-CZ" sz="2800" spc="-1" strike="noStrike">
                <a:solidFill>
                  <a:srgbClr val="bff7ff"/>
                </a:solidFill>
                <a:latin typeface="Arial"/>
              </a:rPr>
              <a:t>Mendelovy úvahy</a:t>
            </a:r>
            <a:endParaRPr b="0" lang="en-US" sz="2800" spc="-1" strike="noStrike">
              <a:solidFill>
                <a:srgbClr val="ffffff"/>
              </a:solidFill>
              <a:latin typeface="Arial"/>
            </a:endParaRPr>
          </a:p>
        </p:txBody>
      </p:sp>
      <p:sp>
        <p:nvSpPr>
          <p:cNvPr id="320" name="TextShape 2"/>
          <p:cNvSpPr txBox="1"/>
          <p:nvPr/>
        </p:nvSpPr>
        <p:spPr>
          <a:xfrm>
            <a:off x="1259640" y="1196640"/>
            <a:ext cx="6264360" cy="4852800"/>
          </a:xfrm>
          <a:prstGeom prst="rect">
            <a:avLst/>
          </a:prstGeom>
          <a:noFill/>
          <a:ln w="0">
            <a:noFill/>
          </a:ln>
        </p:spPr>
        <p:txBody>
          <a:bodyPr anchor="ctr">
            <a:normAutofit fontScale="64000"/>
          </a:bodyPr>
          <a:p>
            <a:pPr marL="258480" indent="-258120">
              <a:lnSpc>
                <a:spcPct val="110000"/>
              </a:lnSpc>
              <a:spcBef>
                <a:spcPts val="751"/>
              </a:spcBef>
              <a:spcAft>
                <a:spcPts val="451"/>
              </a:spcAft>
              <a:buClr>
                <a:srgbClr val="a9acee"/>
              </a:buClr>
              <a:buSzPct val="90000"/>
              <a:buFont typeface="Wingdings" charset="2"/>
              <a:buChar char=""/>
            </a:pPr>
            <a:r>
              <a:rPr b="0" lang="cs-CZ" sz="2800" spc="-1" strike="noStrike">
                <a:solidFill>
                  <a:srgbClr val="ffffff"/>
                </a:solidFill>
                <a:latin typeface="Arial"/>
              </a:rPr>
              <a:t>dědičný faktor pro bílou barvu květů v F</a:t>
            </a:r>
            <a:r>
              <a:rPr b="0" lang="cs-CZ" sz="2800" spc="-1" strike="noStrike" baseline="-25000">
                <a:solidFill>
                  <a:srgbClr val="ffffff"/>
                </a:solidFill>
                <a:latin typeface="Arial"/>
              </a:rPr>
              <a:t>1</a:t>
            </a:r>
            <a:r>
              <a:rPr b="0" lang="cs-CZ" sz="2800" spc="-1" strike="noStrike">
                <a:solidFill>
                  <a:srgbClr val="ffffff"/>
                </a:solidFill>
                <a:latin typeface="Arial"/>
              </a:rPr>
              <a:t> generaci nezmizel, jen ustoupil znaku </a:t>
            </a:r>
            <a:endParaRPr b="0" lang="en-US" sz="2800" spc="-1" strike="noStrike">
              <a:solidFill>
                <a:srgbClr val="ffffff"/>
              </a:solidFill>
              <a:latin typeface="Arial"/>
            </a:endParaRPr>
          </a:p>
          <a:p>
            <a:pPr>
              <a:lnSpc>
                <a:spcPct val="110000"/>
              </a:lnSpc>
              <a:spcBef>
                <a:spcPts val="751"/>
              </a:spcBef>
              <a:spcAft>
                <a:spcPts val="451"/>
              </a:spcAft>
              <a:tabLst>
                <a:tab algn="l" pos="0"/>
              </a:tabLst>
            </a:pPr>
            <a:r>
              <a:rPr b="0" lang="cs-CZ" sz="2800" spc="-1" strike="noStrike">
                <a:solidFill>
                  <a:srgbClr val="ffffff"/>
                </a:solidFill>
                <a:latin typeface="Arial"/>
              </a:rPr>
              <a:t>   </a:t>
            </a:r>
            <a:r>
              <a:rPr b="0" lang="cs-CZ" sz="2800" spc="-1" strike="noStrike">
                <a:solidFill>
                  <a:srgbClr val="ffffff"/>
                </a:solidFill>
                <a:latin typeface="Arial"/>
              </a:rPr>
              <a:t>pro fialovou barvu</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fialová barva květu je tedy </a:t>
            </a:r>
            <a:r>
              <a:rPr b="0" lang="cs-CZ" sz="2800" spc="-1" strike="noStrike" u="sng">
                <a:solidFill>
                  <a:srgbClr val="ffffff"/>
                </a:solidFill>
                <a:uFillTx/>
                <a:latin typeface="Arial"/>
              </a:rPr>
              <a:t>dominantní znak</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bílá barva květu je </a:t>
            </a:r>
            <a:r>
              <a:rPr b="0" lang="cs-CZ" sz="2800" spc="-1" strike="noStrike" u="sng">
                <a:solidFill>
                  <a:srgbClr val="ffffff"/>
                </a:solidFill>
                <a:uFillTx/>
                <a:latin typeface="Arial"/>
              </a:rPr>
              <a:t>recesívní znak</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bílá barva květu se znovu objevuje u F</a:t>
            </a:r>
            <a:r>
              <a:rPr b="0" lang="cs-CZ" sz="2800" spc="-1" strike="noStrike" baseline="-25000">
                <a:solidFill>
                  <a:srgbClr val="ffffff"/>
                </a:solidFill>
                <a:latin typeface="Arial"/>
              </a:rPr>
              <a:t>2</a:t>
            </a:r>
            <a:r>
              <a:rPr b="0" lang="cs-CZ" sz="2800" spc="-1" strike="noStrike">
                <a:solidFill>
                  <a:srgbClr val="ffffff"/>
                </a:solidFill>
                <a:latin typeface="Arial"/>
              </a:rPr>
              <a:t> generace. Znak pro bílou barvu tedy nebyl v F</a:t>
            </a:r>
            <a:r>
              <a:rPr b="0" lang="cs-CZ" sz="2800" spc="-1" strike="noStrike" baseline="-25000">
                <a:solidFill>
                  <a:srgbClr val="ffffff"/>
                </a:solidFill>
                <a:latin typeface="Arial"/>
              </a:rPr>
              <a:t>1</a:t>
            </a:r>
            <a:r>
              <a:rPr b="0" lang="cs-CZ" sz="2800" spc="-1" strike="noStrike">
                <a:solidFill>
                  <a:srgbClr val="ffffff"/>
                </a:solidFill>
                <a:latin typeface="Arial"/>
              </a:rPr>
              <a:t> generaci ztracen, jen koexistoval spolu se znakem pro fialovou barvu</a:t>
            </a:r>
            <a:endParaRPr b="0" lang="en-US"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1187640" y="980640"/>
            <a:ext cx="7344360" cy="5428800"/>
          </a:xfrm>
          <a:prstGeom prst="rect">
            <a:avLst/>
          </a:prstGeom>
          <a:noFill/>
          <a:ln w="0">
            <a:noFill/>
          </a:ln>
        </p:spPr>
        <p:txBody>
          <a:bodyPr anchor="ctr">
            <a:normAutofit/>
          </a:bodyPr>
          <a:p>
            <a:pPr marL="258480" indent="-258120">
              <a:lnSpc>
                <a:spcPct val="120000"/>
              </a:lnSpc>
              <a:spcBef>
                <a:spcPts val="751"/>
              </a:spcBef>
              <a:spcAft>
                <a:spcPts val="451"/>
              </a:spcAft>
              <a:buClr>
                <a:srgbClr val="a9acee"/>
              </a:buClr>
              <a:buSzPct val="90000"/>
              <a:buFont typeface="Wingdings" charset="2"/>
              <a:buChar char=""/>
            </a:pPr>
            <a:r>
              <a:rPr b="0" lang="cs-CZ" sz="2400" spc="-1" strike="noStrike" u="sng">
                <a:solidFill>
                  <a:srgbClr val="ffffff"/>
                </a:solidFill>
                <a:uFillTx/>
                <a:latin typeface="Arial"/>
              </a:rPr>
              <a:t>homozygot</a:t>
            </a:r>
            <a:r>
              <a:rPr b="0" lang="cs-CZ" sz="2400" spc="-1" strike="noStrike">
                <a:solidFill>
                  <a:srgbClr val="ffffff"/>
                </a:solidFill>
                <a:latin typeface="Arial"/>
              </a:rPr>
              <a:t> = organismus, který má pro daný znak obě alely identické (např. PP nebo pp). Pokud má organismus obě alely dominantní pro sledovaný znak, užíváme termín </a:t>
            </a:r>
            <a:r>
              <a:rPr b="0" lang="cs-CZ" sz="2400" spc="-1" strike="noStrike" u="sng">
                <a:solidFill>
                  <a:srgbClr val="ffffff"/>
                </a:solidFill>
                <a:uFillTx/>
                <a:latin typeface="Arial"/>
              </a:rPr>
              <a:t>dominantní homozygot</a:t>
            </a:r>
            <a:r>
              <a:rPr b="0" lang="cs-CZ" sz="2400" spc="-1" strike="noStrike">
                <a:solidFill>
                  <a:srgbClr val="ffffff"/>
                </a:solidFill>
                <a:latin typeface="Arial"/>
              </a:rPr>
              <a:t> (PP), pokud jsou obě alely recesívní, užíváme termín </a:t>
            </a:r>
            <a:r>
              <a:rPr b="0" lang="cs-CZ" sz="2400" spc="-1" strike="noStrike" u="sng">
                <a:solidFill>
                  <a:srgbClr val="ffffff"/>
                </a:solidFill>
                <a:uFillTx/>
                <a:latin typeface="Arial"/>
              </a:rPr>
              <a:t>recesívní homozygot </a:t>
            </a:r>
            <a:r>
              <a:rPr b="0" lang="cs-CZ" sz="2400" spc="-1" strike="noStrike">
                <a:solidFill>
                  <a:srgbClr val="ffffff"/>
                </a:solidFill>
                <a:latin typeface="Arial"/>
              </a:rPr>
              <a:t>(pp)</a:t>
            </a:r>
            <a:endParaRPr b="0" lang="en-US" sz="2400" spc="-1" strike="noStrike">
              <a:solidFill>
                <a:srgbClr val="ffffff"/>
              </a:solidFill>
              <a:latin typeface="Arial"/>
            </a:endParaRPr>
          </a:p>
          <a:p>
            <a:pPr>
              <a:lnSpc>
                <a:spcPct val="120000"/>
              </a:lnSpc>
              <a:spcBef>
                <a:spcPts val="751"/>
              </a:spcBef>
              <a:spcAft>
                <a:spcPts val="451"/>
              </a:spcAft>
            </a:pPr>
            <a:endParaRPr b="0" lang="en-US" sz="24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pPr>
            <a:r>
              <a:rPr b="0" lang="cs-CZ" sz="2400" spc="-1" strike="noStrike" u="sng">
                <a:solidFill>
                  <a:srgbClr val="ffffff"/>
                </a:solidFill>
                <a:uFillTx/>
                <a:latin typeface="Arial"/>
              </a:rPr>
              <a:t>heterozygot</a:t>
            </a:r>
            <a:r>
              <a:rPr b="0" lang="cs-CZ" sz="2400" spc="-1" strike="noStrike">
                <a:solidFill>
                  <a:srgbClr val="ffffff"/>
                </a:solidFill>
                <a:latin typeface="Arial"/>
              </a:rPr>
              <a:t> = organismus, který má obě alely </a:t>
            </a:r>
            <a:endParaRPr b="0" lang="en-US" sz="2400" spc="-1" strike="noStrike">
              <a:solidFill>
                <a:srgbClr val="ffffff"/>
              </a:solidFill>
              <a:latin typeface="Arial"/>
            </a:endParaRPr>
          </a:p>
          <a:p>
            <a:pPr>
              <a:lnSpc>
                <a:spcPct val="120000"/>
              </a:lnSpc>
              <a:spcBef>
                <a:spcPts val="751"/>
              </a:spcBef>
              <a:spcAft>
                <a:spcPts val="451"/>
              </a:spcAft>
              <a:tabLst>
                <a:tab algn="l" pos="0"/>
              </a:tabLst>
            </a:pPr>
            <a:r>
              <a:rPr b="0" lang="cs-CZ" sz="2400" spc="-1" strike="noStrike">
                <a:solidFill>
                  <a:srgbClr val="ffffff"/>
                </a:solidFill>
                <a:latin typeface="Arial"/>
              </a:rPr>
              <a:t>   </a:t>
            </a:r>
            <a:r>
              <a:rPr b="0" lang="cs-CZ" sz="2400" spc="-1" strike="noStrike">
                <a:solidFill>
                  <a:srgbClr val="ffffff"/>
                </a:solidFill>
                <a:latin typeface="Arial"/>
              </a:rPr>
              <a:t>pro sledovaný znak odlišné (Pp)</a:t>
            </a:r>
            <a:endParaRPr b="0" lang="en-US" sz="2400" spc="-1" strike="noStrike">
              <a:solidFill>
                <a:srgbClr val="ffffff"/>
              </a:solidFill>
              <a:latin typeface="Arial"/>
            </a:endParaRPr>
          </a:p>
        </p:txBody>
      </p:sp>
      <p:sp>
        <p:nvSpPr>
          <p:cNvPr id="322" name="CustomShape 2"/>
          <p:cNvSpPr/>
          <p:nvPr/>
        </p:nvSpPr>
        <p:spPr>
          <a:xfrm>
            <a:off x="2627640" y="548640"/>
            <a:ext cx="5400360" cy="51696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cs-CZ" sz="2800" spc="-1" strike="noStrike">
                <a:solidFill>
                  <a:srgbClr val="bff7ff"/>
                </a:solidFill>
                <a:latin typeface="Arial"/>
              </a:rPr>
              <a:t>Základní pojmy genetiky</a:t>
            </a: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3" name="Obrázek 5" descr=""/>
          <p:cNvPicPr/>
          <p:nvPr/>
        </p:nvPicPr>
        <p:blipFill>
          <a:blip r:embed="rId1"/>
          <a:stretch/>
        </p:blipFill>
        <p:spPr>
          <a:xfrm>
            <a:off x="173520" y="1772640"/>
            <a:ext cx="8937000" cy="4698720"/>
          </a:xfrm>
          <a:prstGeom prst="rect">
            <a:avLst/>
          </a:prstGeom>
          <a:ln w="0">
            <a:noFill/>
          </a:ln>
        </p:spPr>
      </p:pic>
      <p:sp>
        <p:nvSpPr>
          <p:cNvPr id="324" name="TextShape 1"/>
          <p:cNvSpPr txBox="1"/>
          <p:nvPr/>
        </p:nvSpPr>
        <p:spPr>
          <a:xfrm>
            <a:off x="173160" y="476280"/>
            <a:ext cx="8927640" cy="777600"/>
          </a:xfrm>
          <a:prstGeom prst="rect">
            <a:avLst/>
          </a:prstGeom>
          <a:solidFill>
            <a:srgbClr val="1f282e"/>
          </a:solidFill>
          <a:ln w="0">
            <a:noFill/>
          </a:ln>
        </p:spPr>
        <p:txBody>
          <a:bodyPr>
            <a:normAutofit/>
          </a:bodyPr>
          <a:p>
            <a:pPr algn="ctr">
              <a:lnSpc>
                <a:spcPct val="90000"/>
              </a:lnSpc>
            </a:pPr>
            <a:r>
              <a:rPr b="0" lang="cs-CZ" sz="2800" spc="-1" strike="noStrike">
                <a:solidFill>
                  <a:srgbClr val="bff7ff"/>
                </a:solidFill>
                <a:latin typeface="Arial"/>
              </a:rPr>
              <a:t>Mendel zkoumal u hrachu celkem 7 znaků</a:t>
            </a:r>
            <a:endParaRPr b="0" lang="en-US"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457200" y="27468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ffffff"/>
                </a:solidFill>
                <a:latin typeface="Calibri"/>
              </a:rPr>
              <a:t>Historie</a:t>
            </a:r>
            <a:endParaRPr b="0" lang="cs-CZ" sz="4400" spc="-1" strike="noStrike">
              <a:latin typeface="Arial"/>
            </a:endParaRPr>
          </a:p>
        </p:txBody>
      </p:sp>
      <p:sp>
        <p:nvSpPr>
          <p:cNvPr id="279" name="CustomShape 2"/>
          <p:cNvSpPr/>
          <p:nvPr/>
        </p:nvSpPr>
        <p:spPr>
          <a:xfrm>
            <a:off x="1115640" y="1384560"/>
            <a:ext cx="8228880" cy="50684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cs-CZ" sz="3200" spc="-1" strike="noStrike">
                <a:solidFill>
                  <a:srgbClr val="ffffff"/>
                </a:solidFill>
                <a:latin typeface="Calibri"/>
              </a:rPr>
              <a:t>Johann Gregor Mendel</a:t>
            </a:r>
            <a:r>
              <a:rPr b="0" lang="cs-CZ" sz="3200" spc="-1" strike="noStrike">
                <a:solidFill>
                  <a:srgbClr val="ffffff"/>
                </a:solidFill>
                <a:latin typeface="Calibri"/>
              </a:rPr>
              <a:t> (1822 - 1884) </a:t>
            </a:r>
            <a:endParaRPr b="0" lang="cs-CZ" sz="3200" spc="-1" strike="noStrike">
              <a:latin typeface="Arial"/>
            </a:endParaRPr>
          </a:p>
          <a:p>
            <a:pPr>
              <a:lnSpc>
                <a:spcPct val="100000"/>
              </a:lnSpc>
            </a:pPr>
            <a:r>
              <a:rPr b="0" lang="cs-CZ" sz="3200" spc="-1" strike="noStrike">
                <a:solidFill>
                  <a:srgbClr val="ffffff"/>
                </a:solidFill>
                <a:latin typeface="Calibri"/>
              </a:rPr>
              <a:t>	</a:t>
            </a:r>
            <a:r>
              <a:rPr b="0" lang="cs-CZ" sz="2800" spc="-1" strike="noStrike">
                <a:solidFill>
                  <a:srgbClr val="ffffff"/>
                </a:solidFill>
                <a:latin typeface="Calibri"/>
              </a:rPr>
              <a:t>- zakladatel genetiky </a:t>
            </a:r>
            <a:endParaRPr b="0" lang="cs-CZ" sz="2800" spc="-1" strike="noStrike">
              <a:latin typeface="Arial"/>
            </a:endParaRPr>
          </a:p>
          <a:p>
            <a:pPr>
              <a:lnSpc>
                <a:spcPct val="100000"/>
              </a:lnSpc>
            </a:pPr>
            <a:r>
              <a:rPr b="0" lang="cs-CZ" sz="2800" spc="-1" strike="noStrike">
                <a:solidFill>
                  <a:srgbClr val="ffffff"/>
                </a:solidFill>
                <a:latin typeface="Calibri"/>
              </a:rPr>
              <a:t>	</a:t>
            </a:r>
            <a:r>
              <a:rPr b="0" lang="cs-CZ" sz="2800" spc="-1" strike="noStrike">
                <a:solidFill>
                  <a:srgbClr val="ffffff"/>
                </a:solidFill>
                <a:latin typeface="Calibri"/>
              </a:rPr>
              <a:t>- pokusy s rostlinnými kříženci </a:t>
            </a:r>
            <a:endParaRPr b="0" lang="cs-CZ" sz="2800" spc="-1" strike="noStrike">
              <a:latin typeface="Arial"/>
            </a:endParaRPr>
          </a:p>
          <a:p>
            <a:pPr>
              <a:lnSpc>
                <a:spcPct val="100000"/>
              </a:lnSpc>
            </a:pPr>
            <a:r>
              <a:rPr b="0" lang="cs-CZ" sz="2800" spc="-1" strike="noStrike">
                <a:solidFill>
                  <a:srgbClr val="ffffff"/>
                </a:solidFill>
                <a:latin typeface="Calibri"/>
              </a:rPr>
              <a:t>	</a:t>
            </a:r>
            <a:r>
              <a:rPr b="0" lang="cs-CZ" sz="2800" spc="-1" strike="noStrike">
                <a:solidFill>
                  <a:srgbClr val="ffffff"/>
                </a:solidFill>
                <a:latin typeface="Calibri"/>
              </a:rPr>
              <a:t>- „Mendelovy zákony“</a:t>
            </a:r>
            <a:endParaRPr b="0" lang="cs-CZ" sz="2800" spc="-1" strike="noStrike">
              <a:latin typeface="Arial"/>
            </a:endParaRPr>
          </a:p>
          <a:p>
            <a:pPr>
              <a:lnSpc>
                <a:spcPct val="100000"/>
              </a:lnSpc>
            </a:pPr>
            <a:endParaRPr b="0" lang="cs-CZ" sz="2800" spc="-1" strike="noStrike">
              <a:latin typeface="Arial"/>
            </a:endParaRPr>
          </a:p>
          <a:p>
            <a:pPr>
              <a:lnSpc>
                <a:spcPct val="100000"/>
              </a:lnSpc>
            </a:pPr>
            <a:r>
              <a:rPr b="0" lang="cs-CZ" sz="3200" spc="-1" strike="noStrike">
                <a:solidFill>
                  <a:srgbClr val="ffffff"/>
                </a:solidFill>
                <a:latin typeface="Calibri"/>
              </a:rPr>
              <a:t>O 40 let později - znovuobjevení </a:t>
            </a:r>
            <a:endParaRPr b="0" lang="cs-CZ" sz="3200" spc="-1" strike="noStrike">
              <a:latin typeface="Arial"/>
            </a:endParaRPr>
          </a:p>
          <a:p>
            <a:pPr>
              <a:lnSpc>
                <a:spcPct val="100000"/>
              </a:lnSpc>
            </a:pPr>
            <a:r>
              <a:rPr b="0" lang="cs-CZ" sz="3200" spc="-1" strike="noStrike">
                <a:solidFill>
                  <a:srgbClr val="ffffff"/>
                </a:solidFill>
                <a:latin typeface="Calibri"/>
              </a:rPr>
              <a:t>mendelových poznatků: </a:t>
            </a:r>
            <a:endParaRPr b="0" lang="cs-CZ" sz="3200" spc="-1" strike="noStrike">
              <a:latin typeface="Arial"/>
            </a:endParaRPr>
          </a:p>
          <a:p>
            <a:pPr>
              <a:lnSpc>
                <a:spcPct val="100000"/>
              </a:lnSpc>
            </a:pPr>
            <a:endParaRPr b="0" lang="cs-CZ" sz="3200" spc="-1" strike="noStrike">
              <a:latin typeface="Arial"/>
            </a:endParaRPr>
          </a:p>
          <a:p>
            <a:pPr>
              <a:lnSpc>
                <a:spcPct val="100000"/>
              </a:lnSpc>
            </a:pPr>
            <a:r>
              <a:rPr b="0" lang="cs-CZ" sz="3200" spc="-1" strike="noStrike">
                <a:solidFill>
                  <a:srgbClr val="ffffff"/>
                </a:solidFill>
                <a:latin typeface="Calibri"/>
              </a:rPr>
              <a:t>Hugo de Vriese (1848 - 1935)</a:t>
            </a:r>
            <a:endParaRPr b="0" lang="cs-CZ" sz="3200" spc="-1" strike="noStrike">
              <a:latin typeface="Arial"/>
            </a:endParaRPr>
          </a:p>
          <a:p>
            <a:pPr>
              <a:lnSpc>
                <a:spcPct val="100000"/>
              </a:lnSpc>
            </a:pPr>
            <a:r>
              <a:rPr b="0" lang="cs-CZ" sz="3200" spc="-1" strike="noStrike">
                <a:solidFill>
                  <a:srgbClr val="ffffff"/>
                </a:solidFill>
                <a:latin typeface="Calibri"/>
              </a:rPr>
              <a:t>Erich Tschermak von Seysenegg (1871 - 1962)</a:t>
            </a:r>
            <a:endParaRPr b="0" lang="cs-CZ" sz="3200" spc="-1" strike="noStrike">
              <a:latin typeface="Arial"/>
            </a:endParaRPr>
          </a:p>
          <a:p>
            <a:pPr>
              <a:lnSpc>
                <a:spcPct val="100000"/>
              </a:lnSpc>
            </a:pPr>
            <a:r>
              <a:rPr b="0" lang="cs-CZ" sz="3200" spc="-1" strike="noStrike">
                <a:solidFill>
                  <a:srgbClr val="ffffff"/>
                </a:solidFill>
                <a:latin typeface="Calibri"/>
              </a:rPr>
              <a:t>Carl Corrense (1863 - 1933)</a:t>
            </a:r>
            <a:endParaRPr b="0" lang="cs-CZ"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TextShape 1"/>
          <p:cNvSpPr txBox="1"/>
          <p:nvPr/>
        </p:nvSpPr>
        <p:spPr>
          <a:xfrm>
            <a:off x="228600" y="304920"/>
            <a:ext cx="1828440" cy="3047760"/>
          </a:xfrm>
          <a:prstGeom prst="rect">
            <a:avLst/>
          </a:prstGeom>
          <a:noFill/>
          <a:ln w="0">
            <a:noFill/>
          </a:ln>
        </p:spPr>
        <p:txBody>
          <a:bodyPr>
            <a:noAutofit/>
          </a:bodyPr>
          <a:p>
            <a:endParaRPr b="0" lang="en-US" sz="1800" spc="-1" strike="noStrike">
              <a:solidFill>
                <a:srgbClr val="ffffff"/>
              </a:solidFill>
              <a:latin typeface="Arial"/>
            </a:endParaRPr>
          </a:p>
        </p:txBody>
      </p:sp>
      <p:pic>
        <p:nvPicPr>
          <p:cNvPr id="326" name="Picture 3" descr="14T-01-F1CrossesInPeas"/>
          <p:cNvPicPr/>
          <p:nvPr/>
        </p:nvPicPr>
        <p:blipFill>
          <a:blip r:embed="rId1"/>
          <a:srcRect l="0" t="0" r="0" b="2627"/>
          <a:stretch/>
        </p:blipFill>
        <p:spPr>
          <a:xfrm>
            <a:off x="838080" y="0"/>
            <a:ext cx="7619760" cy="66355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TextShape 1"/>
          <p:cNvSpPr txBox="1"/>
          <p:nvPr/>
        </p:nvSpPr>
        <p:spPr>
          <a:xfrm>
            <a:off x="2195640" y="407520"/>
            <a:ext cx="5877720" cy="1076760"/>
          </a:xfrm>
          <a:prstGeom prst="rect">
            <a:avLst/>
          </a:prstGeom>
          <a:noFill/>
          <a:ln w="0">
            <a:noFill/>
          </a:ln>
        </p:spPr>
        <p:txBody>
          <a:bodyPr>
            <a:noAutofit/>
          </a:bodyPr>
          <a:p>
            <a:pPr algn="r">
              <a:lnSpc>
                <a:spcPct val="90000"/>
              </a:lnSpc>
            </a:pPr>
            <a:r>
              <a:rPr b="0" lang="cs-CZ" sz="2800" spc="-1" strike="noStrike">
                <a:solidFill>
                  <a:srgbClr val="bff7ff"/>
                </a:solidFill>
                <a:latin typeface="Arial"/>
              </a:rPr>
              <a:t>„</a:t>
            </a:r>
            <a:r>
              <a:rPr b="0" lang="cs-CZ" sz="2800" spc="-1" strike="noStrike">
                <a:solidFill>
                  <a:srgbClr val="bff7ff"/>
                </a:solidFill>
                <a:latin typeface="Arial"/>
              </a:rPr>
              <a:t>Mendelovy zákony“</a:t>
            </a:r>
            <a:endParaRPr b="0" lang="en-US" sz="2800" spc="-1" strike="noStrike">
              <a:solidFill>
                <a:srgbClr val="ffffff"/>
              </a:solidFill>
              <a:latin typeface="Arial"/>
            </a:endParaRPr>
          </a:p>
        </p:txBody>
      </p:sp>
      <p:sp>
        <p:nvSpPr>
          <p:cNvPr id="328" name="TextShape 2"/>
          <p:cNvSpPr txBox="1"/>
          <p:nvPr/>
        </p:nvSpPr>
        <p:spPr>
          <a:xfrm>
            <a:off x="685800" y="1484640"/>
            <a:ext cx="7772040" cy="4968360"/>
          </a:xfrm>
          <a:prstGeom prst="rect">
            <a:avLst/>
          </a:prstGeom>
          <a:noFill/>
          <a:ln w="0">
            <a:noFill/>
          </a:ln>
        </p:spPr>
        <p:txBody>
          <a:bodyPr anchor="ctr">
            <a:normAutofit/>
          </a:bodyPr>
          <a:p>
            <a:pPr marL="411480" indent="-258120">
              <a:lnSpc>
                <a:spcPct val="90000"/>
              </a:lnSpc>
              <a:spcBef>
                <a:spcPts val="499"/>
              </a:spcBef>
              <a:spcAft>
                <a:spcPts val="499"/>
              </a:spcAft>
              <a:buClr>
                <a:srgbClr val="a9acee"/>
              </a:buClr>
              <a:buSzPct val="90000"/>
              <a:buFont typeface="Wingdings" charset="2"/>
              <a:buChar char=""/>
            </a:pPr>
            <a:r>
              <a:rPr b="1" lang="cs-CZ" sz="2400" spc="-1" strike="noStrike">
                <a:solidFill>
                  <a:srgbClr val="ffffff"/>
                </a:solidFill>
                <a:latin typeface="Arial"/>
              </a:rPr>
              <a:t>1. Zákon o uniformitě F1</a:t>
            </a:r>
            <a:r>
              <a:rPr b="0" lang="cs-CZ" sz="2400" spc="-1" strike="noStrike">
                <a:solidFill>
                  <a:srgbClr val="ffffff"/>
                </a:solidFill>
                <a:latin typeface="Arial"/>
              </a:rPr>
              <a:t> (1. filiální = první generace potomků) </a:t>
            </a:r>
            <a:r>
              <a:rPr b="1" lang="cs-CZ" sz="2400" spc="-1" strike="noStrike">
                <a:solidFill>
                  <a:srgbClr val="ffffff"/>
                </a:solidFill>
                <a:latin typeface="Arial"/>
              </a:rPr>
              <a:t>generace.</a:t>
            </a:r>
            <a:r>
              <a:rPr b="0" lang="cs-CZ" sz="2400" spc="-1" strike="noStrike">
                <a:solidFill>
                  <a:srgbClr val="ffffff"/>
                </a:solidFill>
                <a:latin typeface="Arial"/>
              </a:rPr>
              <a:t> </a:t>
            </a:r>
            <a:endParaRPr b="0" lang="en-US" sz="2400" spc="-1" strike="noStrike">
              <a:solidFill>
                <a:srgbClr val="ffffff"/>
              </a:solidFill>
              <a:latin typeface="Arial"/>
            </a:endParaRPr>
          </a:p>
          <a:p>
            <a:pPr>
              <a:lnSpc>
                <a:spcPct val="90000"/>
              </a:lnSpc>
              <a:spcBef>
                <a:spcPts val="499"/>
              </a:spcBef>
              <a:spcAft>
                <a:spcPts val="499"/>
              </a:spcAft>
            </a:pPr>
            <a:endParaRPr b="0" lang="en-US" sz="2400" spc="-1" strike="noStrike">
              <a:solidFill>
                <a:srgbClr val="ffffff"/>
              </a:solidFill>
              <a:latin typeface="Arial"/>
            </a:endParaRPr>
          </a:p>
          <a:p>
            <a:pPr marL="411480" indent="-258120">
              <a:lnSpc>
                <a:spcPct val="90000"/>
              </a:lnSpc>
              <a:spcBef>
                <a:spcPts val="499"/>
              </a:spcBef>
              <a:spcAft>
                <a:spcPts val="499"/>
              </a:spcAft>
              <a:buClr>
                <a:srgbClr val="a9acee"/>
              </a:buClr>
              <a:buSzPct val="90000"/>
              <a:buFont typeface="Wingdings" charset="2"/>
              <a:buChar char=""/>
            </a:pPr>
            <a:r>
              <a:rPr b="1" lang="cs-CZ" sz="2400" spc="-1" strike="noStrike">
                <a:solidFill>
                  <a:srgbClr val="ffffff"/>
                </a:solidFill>
                <a:latin typeface="Arial"/>
              </a:rPr>
              <a:t>2. Zákon o náhodné segregaci genů</a:t>
            </a:r>
            <a:r>
              <a:rPr b="0" lang="cs-CZ" sz="2400" spc="-1" strike="noStrike">
                <a:solidFill>
                  <a:srgbClr val="ffffff"/>
                </a:solidFill>
                <a:latin typeface="Arial"/>
              </a:rPr>
              <a:t> do gamet. </a:t>
            </a:r>
            <a:endParaRPr b="0" lang="en-US" sz="2400" spc="-1" strike="noStrike">
              <a:solidFill>
                <a:srgbClr val="ffffff"/>
              </a:solidFill>
              <a:latin typeface="Arial"/>
            </a:endParaRPr>
          </a:p>
          <a:p>
            <a:pPr marL="411480" indent="-258120">
              <a:lnSpc>
                <a:spcPct val="90000"/>
              </a:lnSpc>
              <a:spcBef>
                <a:spcPts val="499"/>
              </a:spcBef>
              <a:spcAft>
                <a:spcPts val="499"/>
              </a:spcAft>
              <a:buClr>
                <a:srgbClr val="a9acee"/>
              </a:buClr>
              <a:buSzPct val="90000"/>
              <a:buFont typeface="Wingdings" charset="2"/>
              <a:buChar char=""/>
            </a:pPr>
            <a:r>
              <a:rPr b="0" lang="cs-CZ" sz="2400" spc="-1" strike="noStrike">
                <a:solidFill>
                  <a:srgbClr val="ffffff"/>
                </a:solidFill>
                <a:latin typeface="Arial"/>
              </a:rPr>
              <a:t>Při křížení 2 heterozygotů může být potomkovi předána každá ze dvou alel (dominantní i recesivní) se stejnou pravděpodobností.</a:t>
            </a:r>
            <a:r>
              <a:rPr b="0" lang="cs-CZ" sz="1800" spc="-1" strike="noStrike">
                <a:solidFill>
                  <a:srgbClr val="ffffff"/>
                </a:solidFill>
                <a:latin typeface="Arial"/>
              </a:rPr>
              <a:t> </a:t>
            </a:r>
            <a:endParaRPr b="0" lang="en-US" sz="1800" spc="-1" strike="noStrike">
              <a:solidFill>
                <a:srgbClr val="ffffff"/>
              </a:solidFill>
              <a:latin typeface="Arial"/>
            </a:endParaRPr>
          </a:p>
          <a:p>
            <a:pPr>
              <a:lnSpc>
                <a:spcPct val="90000"/>
              </a:lnSpc>
              <a:spcBef>
                <a:spcPts val="499"/>
              </a:spcBef>
              <a:spcAft>
                <a:spcPts val="499"/>
              </a:spcAft>
            </a:pPr>
            <a:endParaRPr b="0" lang="en-US" sz="1800" spc="-1" strike="noStrike">
              <a:solidFill>
                <a:srgbClr val="ffffff"/>
              </a:solidFill>
              <a:latin typeface="Arial"/>
            </a:endParaRPr>
          </a:p>
          <a:p>
            <a:pPr marL="411480" indent="-258120">
              <a:lnSpc>
                <a:spcPct val="90000"/>
              </a:lnSpc>
              <a:spcBef>
                <a:spcPts val="499"/>
              </a:spcBef>
              <a:spcAft>
                <a:spcPts val="499"/>
              </a:spcAft>
              <a:buClr>
                <a:srgbClr val="a9acee"/>
              </a:buClr>
              <a:buSzPct val="90000"/>
              <a:buFont typeface="Wingdings" charset="2"/>
              <a:buChar char=""/>
            </a:pPr>
            <a:r>
              <a:rPr b="1" lang="cs-CZ" sz="2400" spc="-1" strike="noStrike">
                <a:solidFill>
                  <a:srgbClr val="ffffff"/>
                </a:solidFill>
                <a:latin typeface="Arial"/>
              </a:rPr>
              <a:t>3. Zákon o nezávislé kombinovatelnosti alel</a:t>
            </a:r>
            <a:r>
              <a:rPr b="0" lang="cs-CZ" sz="2400" spc="-1" strike="noStrike">
                <a:solidFill>
                  <a:srgbClr val="ffffff"/>
                </a:solidFill>
                <a:latin typeface="Arial"/>
              </a:rPr>
              <a:t>. </a:t>
            </a:r>
            <a:endParaRPr b="0" lang="en-US" sz="2400" spc="-1" strike="noStrike">
              <a:solidFill>
                <a:srgbClr val="ffffff"/>
              </a:solidFill>
              <a:latin typeface="Arial"/>
            </a:endParaRPr>
          </a:p>
          <a:p>
            <a:pPr marL="411480" indent="-258120">
              <a:lnSpc>
                <a:spcPct val="90000"/>
              </a:lnSpc>
              <a:spcBef>
                <a:spcPts val="499"/>
              </a:spcBef>
              <a:spcAft>
                <a:spcPts val="499"/>
              </a:spcAft>
              <a:buClr>
                <a:srgbClr val="a9acee"/>
              </a:buClr>
              <a:buSzPct val="90000"/>
              <a:buFont typeface="Wingdings" charset="2"/>
              <a:buChar char=""/>
            </a:pPr>
            <a:r>
              <a:rPr b="0" lang="cs-CZ" sz="2400" spc="-1" strike="noStrike">
                <a:solidFill>
                  <a:srgbClr val="ffffff"/>
                </a:solidFill>
                <a:latin typeface="Arial"/>
              </a:rPr>
              <a:t>Při zkoumání 2 alel současně dochází k téže pravidelné segregaci. Máme-li 2 polyhybridy AaBb může každý tvořit 4 různé gamety (AB, Ab, aB, ab).</a:t>
            </a:r>
            <a:r>
              <a:rPr b="0" lang="cs-CZ" sz="1800" spc="-1" strike="noStrike">
                <a:solidFill>
                  <a:srgbClr val="ffffff"/>
                </a:solidFill>
                <a:latin typeface="Arial"/>
              </a:rPr>
              <a:t> </a:t>
            </a:r>
            <a:endParaRPr b="0" lang="en-US" sz="1800" spc="-1" strike="noStrike">
              <a:solidFill>
                <a:srgbClr val="ffffff"/>
              </a:solidFill>
              <a:latin typeface="Arial"/>
            </a:endParaRPr>
          </a:p>
          <a:p>
            <a:pPr>
              <a:lnSpc>
                <a:spcPct val="90000"/>
              </a:lnSpc>
              <a:spcBef>
                <a:spcPts val="751"/>
              </a:spcBef>
            </a:pPr>
            <a:endParaRPr b="0" lang="en-US"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TextShape 1"/>
          <p:cNvSpPr txBox="1"/>
          <p:nvPr/>
        </p:nvSpPr>
        <p:spPr>
          <a:xfrm>
            <a:off x="1961280" y="808200"/>
            <a:ext cx="5877720" cy="1076760"/>
          </a:xfrm>
          <a:prstGeom prst="rect">
            <a:avLst/>
          </a:prstGeom>
          <a:noFill/>
          <a:ln w="0">
            <a:noFill/>
          </a:ln>
        </p:spPr>
        <p:txBody>
          <a:bodyPr>
            <a:noAutofit/>
          </a:bodyPr>
          <a:p>
            <a:pPr algn="ctr">
              <a:lnSpc>
                <a:spcPct val="90000"/>
              </a:lnSpc>
            </a:pPr>
            <a:r>
              <a:rPr b="1" lang="cs-CZ" sz="2800" spc="-1" strike="noStrike">
                <a:solidFill>
                  <a:srgbClr val="ffffff"/>
                </a:solidFill>
                <a:latin typeface="Arial"/>
              </a:rPr>
              <a:t>1. Zákon o uniformitě F1</a:t>
            </a:r>
            <a:endParaRPr b="0" lang="en-US" sz="2800" spc="-1" strike="noStrike">
              <a:solidFill>
                <a:srgbClr val="ffffff"/>
              </a:solidFill>
              <a:latin typeface="Arial"/>
            </a:endParaRPr>
          </a:p>
        </p:txBody>
      </p:sp>
      <p:sp>
        <p:nvSpPr>
          <p:cNvPr id="330" name="TextShape 2"/>
          <p:cNvSpPr txBox="1"/>
          <p:nvPr/>
        </p:nvSpPr>
        <p:spPr>
          <a:xfrm>
            <a:off x="2126160" y="2049840"/>
            <a:ext cx="5712840" cy="3999600"/>
          </a:xfrm>
          <a:prstGeom prst="rect">
            <a:avLst/>
          </a:prstGeom>
          <a:noFill/>
          <a:ln w="0">
            <a:noFill/>
          </a:ln>
        </p:spPr>
        <p:txBody>
          <a:bodyPr anchor="ctr">
            <a:noAutofit/>
          </a:bodyPr>
          <a:p>
            <a:pPr marL="258480" indent="-258120">
              <a:lnSpc>
                <a:spcPct val="120000"/>
              </a:lnSpc>
              <a:spcBef>
                <a:spcPts val="751"/>
              </a:spcBef>
              <a:spcAft>
                <a:spcPts val="451"/>
              </a:spcAft>
              <a:buClr>
                <a:srgbClr val="a9acee"/>
              </a:buClr>
              <a:buSzPct val="90000"/>
              <a:buFont typeface="Wingdings" charset="2"/>
              <a:buChar char=""/>
            </a:pPr>
            <a:r>
              <a:rPr b="0" lang="cs-CZ" sz="2000" spc="-1" strike="noStrike">
                <a:solidFill>
                  <a:srgbClr val="ffffff"/>
                </a:solidFill>
                <a:latin typeface="Arial"/>
              </a:rPr>
              <a:t>Při vzájemném křížení 2 homozygotů vznikají potomci genotypově i fenotypově jednotní. Pokud jde o 2 různé homozygoty jsou potomci vždy heterozygotními hybridy.</a:t>
            </a:r>
            <a:endParaRPr b="0" lang="en-US" sz="2000" spc="-1" strike="noStrike">
              <a:solidFill>
                <a:srgbClr val="ffffff"/>
              </a:solidFill>
              <a:latin typeface="Arial"/>
            </a:endParaRPr>
          </a:p>
          <a:p>
            <a:pPr>
              <a:lnSpc>
                <a:spcPct val="120000"/>
              </a:lnSpc>
              <a:spcBef>
                <a:spcPts val="751"/>
              </a:spcBef>
              <a:spcAft>
                <a:spcPts val="451"/>
              </a:spcAft>
            </a:pPr>
            <a:endParaRPr b="0" lang="en-US" sz="2000" spc="-1" strike="noStrike">
              <a:solidFill>
                <a:srgbClr val="ffffff"/>
              </a:solidFill>
              <a:latin typeface="Arial"/>
            </a:endParaRPr>
          </a:p>
          <a:p>
            <a:pPr>
              <a:lnSpc>
                <a:spcPct val="120000"/>
              </a:lnSpc>
              <a:spcBef>
                <a:spcPts val="751"/>
              </a:spcBef>
              <a:spcAft>
                <a:spcPts val="451"/>
              </a:spcAft>
            </a:pPr>
            <a:endParaRPr b="0" lang="en-US" sz="2000" spc="-1" strike="noStrike">
              <a:solidFill>
                <a:srgbClr val="ffffff"/>
              </a:solidFill>
              <a:latin typeface="Arial"/>
            </a:endParaRPr>
          </a:p>
          <a:p>
            <a:pPr>
              <a:lnSpc>
                <a:spcPct val="120000"/>
              </a:lnSpc>
              <a:spcBef>
                <a:spcPts val="751"/>
              </a:spcBef>
              <a:spcAft>
                <a:spcPts val="451"/>
              </a:spcAft>
            </a:pPr>
            <a:endParaRPr b="0" lang="en-US" sz="2000" spc="-1" strike="noStrike">
              <a:solidFill>
                <a:srgbClr val="ffffff"/>
              </a:solidFill>
              <a:latin typeface="Arial"/>
            </a:endParaRPr>
          </a:p>
          <a:p>
            <a:pPr>
              <a:lnSpc>
                <a:spcPct val="120000"/>
              </a:lnSpc>
              <a:spcBef>
                <a:spcPts val="751"/>
              </a:spcBef>
              <a:spcAft>
                <a:spcPts val="451"/>
              </a:spcAft>
            </a:pPr>
            <a:endParaRPr b="0" lang="en-US" sz="2000" spc="-1" strike="noStrike">
              <a:solidFill>
                <a:srgbClr val="ffffff"/>
              </a:solidFill>
              <a:latin typeface="Arial"/>
            </a:endParaRPr>
          </a:p>
          <a:p>
            <a:pPr>
              <a:lnSpc>
                <a:spcPct val="120000"/>
              </a:lnSpc>
              <a:spcBef>
                <a:spcPts val="751"/>
              </a:spcBef>
              <a:spcAft>
                <a:spcPts val="451"/>
              </a:spcAft>
            </a:pPr>
            <a:endParaRPr b="0" lang="en-US" sz="2000" spc="-1" strike="noStrike">
              <a:solidFill>
                <a:srgbClr val="ffffff"/>
              </a:solidFill>
              <a:latin typeface="Arial"/>
            </a:endParaRPr>
          </a:p>
          <a:p>
            <a:pPr>
              <a:lnSpc>
                <a:spcPct val="120000"/>
              </a:lnSpc>
              <a:spcBef>
                <a:spcPts val="751"/>
              </a:spcBef>
              <a:spcAft>
                <a:spcPts val="451"/>
              </a:spcAft>
              <a:tabLst>
                <a:tab algn="l" pos="0"/>
              </a:tabLst>
            </a:pPr>
            <a:endParaRPr b="0" lang="en-US" sz="2000" spc="-1" strike="noStrike">
              <a:solidFill>
                <a:srgbClr val="ffffff"/>
              </a:solidFill>
              <a:latin typeface="Arial"/>
            </a:endParaRPr>
          </a:p>
        </p:txBody>
      </p:sp>
      <p:sp>
        <p:nvSpPr>
          <p:cNvPr id="331" name="CustomShape 3"/>
          <p:cNvSpPr/>
          <p:nvPr/>
        </p:nvSpPr>
        <p:spPr>
          <a:xfrm>
            <a:off x="1987200" y="3222000"/>
            <a:ext cx="5712840" cy="4124520"/>
          </a:xfrm>
          <a:prstGeom prst="rect">
            <a:avLst/>
          </a:prstGeom>
          <a:noFill/>
          <a:ln w="0">
            <a:noFill/>
          </a:ln>
        </p:spPr>
        <p:style>
          <a:lnRef idx="0"/>
          <a:fillRef idx="0"/>
          <a:effectRef idx="0"/>
          <a:fontRef idx="minor"/>
        </p:style>
      </p:sp>
      <p:pic>
        <p:nvPicPr>
          <p:cNvPr id="332" name="Picture 2" descr="1. Mendelův zákon"/>
          <p:cNvPicPr/>
          <p:nvPr/>
        </p:nvPicPr>
        <p:blipFill>
          <a:blip r:embed="rId1"/>
          <a:stretch/>
        </p:blipFill>
        <p:spPr>
          <a:xfrm>
            <a:off x="2456280" y="3861000"/>
            <a:ext cx="5052600" cy="17996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TextShape 1"/>
          <p:cNvSpPr txBox="1"/>
          <p:nvPr/>
        </p:nvSpPr>
        <p:spPr>
          <a:xfrm>
            <a:off x="1961280" y="808200"/>
            <a:ext cx="5877720" cy="1076760"/>
          </a:xfrm>
          <a:prstGeom prst="rect">
            <a:avLst/>
          </a:prstGeom>
          <a:noFill/>
          <a:ln w="0">
            <a:noFill/>
          </a:ln>
        </p:spPr>
        <p:txBody>
          <a:bodyPr>
            <a:noAutofit/>
          </a:bodyPr>
          <a:p>
            <a:pPr algn="ctr">
              <a:lnSpc>
                <a:spcPct val="90000"/>
              </a:lnSpc>
            </a:pPr>
            <a:r>
              <a:rPr b="1" lang="cs-CZ" sz="2800" spc="-1" strike="noStrike">
                <a:solidFill>
                  <a:srgbClr val="ffffff"/>
                </a:solidFill>
                <a:latin typeface="Arial"/>
              </a:rPr>
              <a:t>2. </a:t>
            </a:r>
            <a:r>
              <a:rPr b="1" lang="pt-BR" sz="2800" spc="-1" strike="noStrike">
                <a:solidFill>
                  <a:srgbClr val="ffffff"/>
                </a:solidFill>
                <a:latin typeface="Arial"/>
              </a:rPr>
              <a:t>Zákon o náhodné segregaci genů do gamet</a:t>
            </a:r>
            <a:endParaRPr b="0" lang="en-US" sz="2800" spc="-1" strike="noStrike">
              <a:solidFill>
                <a:srgbClr val="ffffff"/>
              </a:solidFill>
              <a:latin typeface="Arial"/>
            </a:endParaRPr>
          </a:p>
        </p:txBody>
      </p:sp>
      <p:sp>
        <p:nvSpPr>
          <p:cNvPr id="334" name="TextShape 2"/>
          <p:cNvSpPr txBox="1"/>
          <p:nvPr/>
        </p:nvSpPr>
        <p:spPr>
          <a:xfrm>
            <a:off x="1331640" y="2049840"/>
            <a:ext cx="6507360" cy="3999600"/>
          </a:xfrm>
          <a:prstGeom prst="rect">
            <a:avLst/>
          </a:prstGeom>
          <a:noFill/>
          <a:ln w="0">
            <a:noFill/>
          </a:ln>
        </p:spPr>
        <p:txBody>
          <a:bodyPr anchor="ctr">
            <a:normAutofit/>
          </a:bodyPr>
          <a:p>
            <a:pPr marL="258480" indent="-258120">
              <a:lnSpc>
                <a:spcPct val="120000"/>
              </a:lnSpc>
              <a:spcBef>
                <a:spcPts val="751"/>
              </a:spcBef>
              <a:spcAft>
                <a:spcPts val="451"/>
              </a:spcAft>
              <a:buClr>
                <a:srgbClr val="a9acee"/>
              </a:buClr>
              <a:buSzPct val="90000"/>
              <a:buFont typeface="Wingdings" charset="2"/>
              <a:buChar char=""/>
            </a:pPr>
            <a:r>
              <a:rPr b="0" lang="cs-CZ" sz="1800" spc="-1" strike="noStrike">
                <a:solidFill>
                  <a:srgbClr val="ffffff"/>
                </a:solidFill>
                <a:latin typeface="Arial"/>
              </a:rPr>
              <a:t>Při křížení 2 heterozygotů může být potomkovi předána každá ze dvou alel (dominantní i recesivní) se stejnou pravděpodobností. Dochází tedy ke genotypovému a tím pádem i fenotypovému štěpení = segregaci. Pravděpodobnost pro potomka je tedy 25% (homozygotně dominantní jedinec) : 50% (heterozygot) : 25% (homozygotně recesivní jedinec). Tudíž genotypový štěpný poměr 1:2:1. Fenotypový štěpný poměr je 3:1, pokud je mezi alelami vztah kodominance, odpovídá fenotypový štěpný poměr štěpnému poměru genotypovému (tj. 1:2:1).</a:t>
            </a:r>
            <a:endParaRPr b="0" lang="en-US" sz="1800" spc="-1" strike="noStrike">
              <a:solidFill>
                <a:srgbClr val="ffffff"/>
              </a:solidFill>
              <a:latin typeface="Arial"/>
            </a:endParaRPr>
          </a:p>
        </p:txBody>
      </p:sp>
      <p:sp>
        <p:nvSpPr>
          <p:cNvPr id="335" name="CustomShape 3"/>
          <p:cNvSpPr/>
          <p:nvPr/>
        </p:nvSpPr>
        <p:spPr>
          <a:xfrm>
            <a:off x="1987200" y="3222000"/>
            <a:ext cx="5712840" cy="412452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TextShape 1"/>
          <p:cNvSpPr txBox="1"/>
          <p:nvPr/>
        </p:nvSpPr>
        <p:spPr>
          <a:xfrm>
            <a:off x="1961280" y="808200"/>
            <a:ext cx="5877720" cy="1076760"/>
          </a:xfrm>
          <a:prstGeom prst="rect">
            <a:avLst/>
          </a:prstGeom>
          <a:noFill/>
          <a:ln w="0">
            <a:noFill/>
          </a:ln>
        </p:spPr>
        <p:txBody>
          <a:bodyPr>
            <a:noAutofit/>
          </a:bodyPr>
          <a:p>
            <a:pPr algn="ctr">
              <a:lnSpc>
                <a:spcPct val="90000"/>
              </a:lnSpc>
            </a:pPr>
            <a:r>
              <a:rPr b="1" lang="cs-CZ" sz="2800" spc="-1" strike="noStrike">
                <a:solidFill>
                  <a:srgbClr val="ffffff"/>
                </a:solidFill>
                <a:latin typeface="Arial"/>
              </a:rPr>
              <a:t>2. </a:t>
            </a:r>
            <a:r>
              <a:rPr b="1" lang="pt-BR" sz="2800" spc="-1" strike="noStrike">
                <a:solidFill>
                  <a:srgbClr val="ffffff"/>
                </a:solidFill>
                <a:latin typeface="Arial"/>
              </a:rPr>
              <a:t>Zákon o náhodné segregaci genů do gamet</a:t>
            </a:r>
            <a:endParaRPr b="0" lang="en-US" sz="2800" spc="-1" strike="noStrike">
              <a:solidFill>
                <a:srgbClr val="ffffff"/>
              </a:solidFill>
              <a:latin typeface="Arial"/>
            </a:endParaRPr>
          </a:p>
        </p:txBody>
      </p:sp>
      <p:sp>
        <p:nvSpPr>
          <p:cNvPr id="337" name="CustomShape 2"/>
          <p:cNvSpPr/>
          <p:nvPr/>
        </p:nvSpPr>
        <p:spPr>
          <a:xfrm>
            <a:off x="1961280" y="2133000"/>
            <a:ext cx="5712840" cy="4124520"/>
          </a:xfrm>
          <a:prstGeom prst="rect">
            <a:avLst/>
          </a:prstGeom>
          <a:noFill/>
          <a:ln w="0">
            <a:noFill/>
          </a:ln>
        </p:spPr>
        <p:style>
          <a:lnRef idx="0"/>
          <a:fillRef idx="0"/>
          <a:effectRef idx="0"/>
          <a:fontRef idx="minor"/>
        </p:style>
      </p:sp>
      <p:pic>
        <p:nvPicPr>
          <p:cNvPr id="338" name="Picture 2" descr="2. Mendelův zákon"/>
          <p:cNvPicPr/>
          <p:nvPr/>
        </p:nvPicPr>
        <p:blipFill>
          <a:blip r:embed="rId1"/>
          <a:stretch/>
        </p:blipFill>
        <p:spPr>
          <a:xfrm>
            <a:off x="2476440" y="4293000"/>
            <a:ext cx="5060880" cy="1511640"/>
          </a:xfrm>
          <a:prstGeom prst="rect">
            <a:avLst/>
          </a:prstGeom>
          <a:ln w="0">
            <a:noFill/>
          </a:ln>
        </p:spPr>
      </p:pic>
      <p:sp>
        <p:nvSpPr>
          <p:cNvPr id="339" name="CustomShape 3"/>
          <p:cNvSpPr/>
          <p:nvPr/>
        </p:nvSpPr>
        <p:spPr>
          <a:xfrm>
            <a:off x="2339640" y="2133000"/>
            <a:ext cx="5334120" cy="1614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2000" spc="-1" strike="noStrike">
                <a:solidFill>
                  <a:srgbClr val="ffffff"/>
                </a:solidFill>
                <a:latin typeface="Arial"/>
              </a:rPr>
              <a:t>Obrázek představuje kombinační čtverec, znázorňující křížení dvou heterozygotů. Genotypový štěpný poměr je 1:2:1, fenotypový štěpný poměr je 3:1 při úplné dominanci nebo 1:2:1 při neúplné dominanci.</a:t>
            </a: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1961280" y="808200"/>
            <a:ext cx="5877720" cy="1076760"/>
          </a:xfrm>
          <a:prstGeom prst="rect">
            <a:avLst/>
          </a:prstGeom>
          <a:noFill/>
          <a:ln w="0">
            <a:noFill/>
          </a:ln>
        </p:spPr>
        <p:txBody>
          <a:bodyPr>
            <a:noAutofit/>
          </a:bodyPr>
          <a:p>
            <a:endParaRPr b="0" lang="en-US" sz="1800" spc="-1" strike="noStrike">
              <a:solidFill>
                <a:srgbClr val="ffffff"/>
              </a:solidFill>
              <a:latin typeface="Arial"/>
            </a:endParaRPr>
          </a:p>
        </p:txBody>
      </p:sp>
      <p:sp>
        <p:nvSpPr>
          <p:cNvPr id="341" name="TextShape 2"/>
          <p:cNvSpPr txBox="1"/>
          <p:nvPr/>
        </p:nvSpPr>
        <p:spPr>
          <a:xfrm>
            <a:off x="2126160" y="2049840"/>
            <a:ext cx="5712840" cy="3999600"/>
          </a:xfrm>
          <a:prstGeom prst="rect">
            <a:avLst/>
          </a:prstGeom>
          <a:noFill/>
          <a:ln w="0">
            <a:noFill/>
          </a:ln>
        </p:spPr>
        <p:txBody>
          <a:bodyPr anchor="ctr">
            <a:noAutofit/>
          </a:bodyPr>
          <a:p>
            <a:endParaRPr b="0" lang="en-US" sz="1800" spc="-1" strike="noStrike">
              <a:solidFill>
                <a:srgbClr val="ffffff"/>
              </a:solidFill>
              <a:latin typeface="Arial"/>
            </a:endParaRPr>
          </a:p>
        </p:txBody>
      </p:sp>
      <p:pic>
        <p:nvPicPr>
          <p:cNvPr id="342" name="Picture 3" descr="14-04-LawOfSegregation-L2"/>
          <p:cNvPicPr/>
          <p:nvPr/>
        </p:nvPicPr>
        <p:blipFill>
          <a:blip r:embed="rId1"/>
          <a:stretch/>
        </p:blipFill>
        <p:spPr>
          <a:xfrm>
            <a:off x="2116440" y="34920"/>
            <a:ext cx="4650120" cy="683964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TextShape 1"/>
          <p:cNvSpPr txBox="1"/>
          <p:nvPr/>
        </p:nvSpPr>
        <p:spPr>
          <a:xfrm>
            <a:off x="179640" y="188640"/>
            <a:ext cx="8076960" cy="533160"/>
          </a:xfrm>
          <a:prstGeom prst="rect">
            <a:avLst/>
          </a:prstGeom>
          <a:noFill/>
          <a:ln w="0">
            <a:noFill/>
          </a:ln>
        </p:spPr>
        <p:txBody>
          <a:bodyPr>
            <a:noAutofit/>
          </a:bodyPr>
          <a:p>
            <a:pPr algn="r">
              <a:lnSpc>
                <a:spcPct val="90000"/>
              </a:lnSpc>
            </a:pPr>
            <a:r>
              <a:rPr b="0" lang="cs-CZ" sz="2800" spc="-1" strike="noStrike">
                <a:solidFill>
                  <a:srgbClr val="bff7ff"/>
                </a:solidFill>
                <a:latin typeface="Arial"/>
              </a:rPr>
              <a:t>Genotypový a fenotypový štěpný poměr v F</a:t>
            </a:r>
            <a:r>
              <a:rPr b="0" lang="cs-CZ" sz="2800" spc="-1" strike="noStrike" baseline="-25000">
                <a:solidFill>
                  <a:srgbClr val="bff7ff"/>
                </a:solidFill>
                <a:latin typeface="Arial"/>
              </a:rPr>
              <a:t>2</a:t>
            </a:r>
            <a:r>
              <a:rPr b="0" lang="cs-CZ" sz="2800" spc="-1" strike="noStrike">
                <a:solidFill>
                  <a:srgbClr val="bff7ff"/>
                </a:solidFill>
                <a:latin typeface="Arial"/>
              </a:rPr>
              <a:t> generaci</a:t>
            </a:r>
            <a:endParaRPr b="0" lang="en-US" sz="2800" spc="-1" strike="noStrike">
              <a:solidFill>
                <a:srgbClr val="ffffff"/>
              </a:solidFill>
              <a:latin typeface="Arial"/>
            </a:endParaRPr>
          </a:p>
        </p:txBody>
      </p:sp>
      <p:pic>
        <p:nvPicPr>
          <p:cNvPr id="344" name="Picture 3" descr="14-05-GenotypeVPhenotype-L"/>
          <p:cNvPicPr/>
          <p:nvPr/>
        </p:nvPicPr>
        <p:blipFill>
          <a:blip r:embed="rId1"/>
          <a:srcRect l="0" t="0" r="0" b="2627"/>
          <a:stretch/>
        </p:blipFill>
        <p:spPr>
          <a:xfrm>
            <a:off x="1259640" y="1124640"/>
            <a:ext cx="6409800" cy="556524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Shape 1"/>
          <p:cNvSpPr txBox="1"/>
          <p:nvPr/>
        </p:nvSpPr>
        <p:spPr>
          <a:xfrm>
            <a:off x="1961280" y="808200"/>
            <a:ext cx="5877720" cy="1076760"/>
          </a:xfrm>
          <a:prstGeom prst="rect">
            <a:avLst/>
          </a:prstGeom>
          <a:noFill/>
          <a:ln w="0">
            <a:noFill/>
          </a:ln>
        </p:spPr>
        <p:txBody>
          <a:bodyPr>
            <a:noAutofit/>
          </a:bodyPr>
          <a:p>
            <a:pPr algn="ctr">
              <a:lnSpc>
                <a:spcPct val="90000"/>
              </a:lnSpc>
            </a:pPr>
            <a:r>
              <a:rPr b="1" lang="cs-CZ" sz="2800" spc="-1" strike="noStrike">
                <a:solidFill>
                  <a:srgbClr val="ffffff"/>
                </a:solidFill>
                <a:latin typeface="Arial"/>
              </a:rPr>
              <a:t>3. Zákon o nezávislé kombinovatelnosti alel</a:t>
            </a:r>
            <a:endParaRPr b="0" lang="en-US" sz="2800" spc="-1" strike="noStrike">
              <a:solidFill>
                <a:srgbClr val="ffffff"/>
              </a:solidFill>
              <a:latin typeface="Arial"/>
            </a:endParaRPr>
          </a:p>
        </p:txBody>
      </p:sp>
      <p:sp>
        <p:nvSpPr>
          <p:cNvPr id="346" name="TextShape 2"/>
          <p:cNvSpPr txBox="1"/>
          <p:nvPr/>
        </p:nvSpPr>
        <p:spPr>
          <a:xfrm>
            <a:off x="1999440" y="1885320"/>
            <a:ext cx="5712840" cy="4855680"/>
          </a:xfrm>
          <a:prstGeom prst="rect">
            <a:avLst/>
          </a:prstGeom>
          <a:noFill/>
          <a:ln w="0">
            <a:noFill/>
          </a:ln>
        </p:spPr>
        <p:txBody>
          <a:bodyPr anchor="ctr">
            <a:normAutofit fontScale="61000"/>
          </a:bodyPr>
          <a:p>
            <a:pPr marL="258480" indent="-258120">
              <a:lnSpc>
                <a:spcPct val="120000"/>
              </a:lnSpc>
              <a:spcBef>
                <a:spcPts val="751"/>
              </a:spcBef>
              <a:spcAft>
                <a:spcPts val="451"/>
              </a:spcAft>
              <a:buClr>
                <a:srgbClr val="a9acee"/>
              </a:buClr>
              <a:buSzPct val="90000"/>
              <a:buFont typeface="Wingdings" charset="2"/>
              <a:buChar char=""/>
            </a:pPr>
            <a:r>
              <a:rPr b="0" lang="cs-CZ" sz="2100" spc="-1" strike="noStrike">
                <a:solidFill>
                  <a:srgbClr val="ffffff"/>
                </a:solidFill>
                <a:latin typeface="Arial"/>
              </a:rPr>
              <a:t>Při zkoumání 2 alel současně dochází k téže pravidelné segregaci. Máme li 2 dihybridy AaBb může každý tvořit 4 různé gamety (AB, Ab, aB, ab). Při vzájemném křížení tedy z těchto 2 gamet vzniká 16 různých zygotických kombinací. Některé kombinace se ovšem opakují, takže nakonec vzniká pouze 9 různých genotypů (poměr 1:2:1:2:4:2:1:2:1). Nabízí se nám pouze 4 možné fenotypové projevy (dominantní v obou znacích, v 1. dominantní a v 2. recesivní, v 1. recesivní a v 2. dominantní, v obou recesivní). Fenotypový štěpný poměr je 9:3:3:1. Tento zákon platí pouze v případě, že sledované geny se nachází na různých chromozomech, nebo je jejich genová vazba natolik slabá, že nebrání jejich volné kombinovatelnosti.</a:t>
            </a:r>
            <a:endParaRPr b="0" lang="en-US" sz="2100" spc="-1" strike="noStrike">
              <a:solidFill>
                <a:srgbClr val="ffffff"/>
              </a:solidFill>
              <a:latin typeface="Arial"/>
            </a:endParaRPr>
          </a:p>
          <a:p>
            <a:pPr>
              <a:lnSpc>
                <a:spcPct val="120000"/>
              </a:lnSpc>
              <a:spcBef>
                <a:spcPts val="751"/>
              </a:spcBef>
              <a:spcAft>
                <a:spcPts val="451"/>
              </a:spcAft>
              <a:tabLst>
                <a:tab algn="l" pos="0"/>
              </a:tabLst>
            </a:pPr>
            <a:endParaRPr b="0" lang="en-US" sz="2100" spc="-1" strike="noStrike">
              <a:solidFill>
                <a:srgbClr val="ffffff"/>
              </a:solidFill>
              <a:latin typeface="Arial"/>
            </a:endParaRPr>
          </a:p>
        </p:txBody>
      </p:sp>
      <p:sp>
        <p:nvSpPr>
          <p:cNvPr id="347" name="CustomShape 3"/>
          <p:cNvSpPr/>
          <p:nvPr/>
        </p:nvSpPr>
        <p:spPr>
          <a:xfrm>
            <a:off x="1987200" y="3222000"/>
            <a:ext cx="5712840" cy="412452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1961280" y="808200"/>
            <a:ext cx="5877720" cy="1076760"/>
          </a:xfrm>
          <a:prstGeom prst="rect">
            <a:avLst/>
          </a:prstGeom>
          <a:noFill/>
          <a:ln w="0">
            <a:noFill/>
          </a:ln>
        </p:spPr>
        <p:txBody>
          <a:bodyPr>
            <a:noAutofit/>
          </a:bodyPr>
          <a:p>
            <a:pPr algn="ctr">
              <a:lnSpc>
                <a:spcPct val="90000"/>
              </a:lnSpc>
            </a:pPr>
            <a:r>
              <a:rPr b="1" lang="cs-CZ" sz="2800" spc="-1" strike="noStrike">
                <a:solidFill>
                  <a:srgbClr val="ffffff"/>
                </a:solidFill>
                <a:latin typeface="Arial"/>
              </a:rPr>
              <a:t>3. Zákon o nezávislé kombinovatelnosti alel</a:t>
            </a:r>
            <a:endParaRPr b="0" lang="en-US" sz="2800" spc="-1" strike="noStrike">
              <a:solidFill>
                <a:srgbClr val="ffffff"/>
              </a:solidFill>
              <a:latin typeface="Arial"/>
            </a:endParaRPr>
          </a:p>
        </p:txBody>
      </p:sp>
      <p:sp>
        <p:nvSpPr>
          <p:cNvPr id="349" name="CustomShape 2"/>
          <p:cNvSpPr/>
          <p:nvPr/>
        </p:nvSpPr>
        <p:spPr>
          <a:xfrm>
            <a:off x="1987200" y="3222000"/>
            <a:ext cx="5712840" cy="4124520"/>
          </a:xfrm>
          <a:prstGeom prst="rect">
            <a:avLst/>
          </a:prstGeom>
          <a:noFill/>
          <a:ln w="0">
            <a:noFill/>
          </a:ln>
        </p:spPr>
        <p:style>
          <a:lnRef idx="0"/>
          <a:fillRef idx="0"/>
          <a:effectRef idx="0"/>
          <a:fontRef idx="minor"/>
        </p:style>
      </p:sp>
      <p:pic>
        <p:nvPicPr>
          <p:cNvPr id="350" name="Picture 2" descr="3. Mendelův zákon - genotypy"/>
          <p:cNvPicPr/>
          <p:nvPr/>
        </p:nvPicPr>
        <p:blipFill>
          <a:blip r:embed="rId1"/>
          <a:stretch/>
        </p:blipFill>
        <p:spPr>
          <a:xfrm>
            <a:off x="4159440" y="2098440"/>
            <a:ext cx="5015160" cy="1727640"/>
          </a:xfrm>
          <a:prstGeom prst="rect">
            <a:avLst/>
          </a:prstGeom>
          <a:ln w="0">
            <a:noFill/>
          </a:ln>
        </p:spPr>
      </p:pic>
      <p:sp>
        <p:nvSpPr>
          <p:cNvPr id="351" name="CustomShape 3"/>
          <p:cNvSpPr/>
          <p:nvPr/>
        </p:nvSpPr>
        <p:spPr>
          <a:xfrm>
            <a:off x="1004760" y="2129040"/>
            <a:ext cx="3160800" cy="17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ffffff"/>
                </a:solidFill>
                <a:latin typeface="Arial"/>
              </a:rPr>
              <a:t>Obrázek představuje kombinační čtverec, znázorňující poměr genotypů při dvojnásobném křížení. Stejné zabarvení značí stejný genotyp.</a:t>
            </a:r>
            <a:endParaRPr b="0" lang="cs-CZ" sz="1800" spc="-1" strike="noStrike">
              <a:latin typeface="Arial"/>
            </a:endParaRPr>
          </a:p>
        </p:txBody>
      </p:sp>
      <p:pic>
        <p:nvPicPr>
          <p:cNvPr id="352" name="Picture 4" descr="3. Mendelův zákon - fenotypy"/>
          <p:cNvPicPr/>
          <p:nvPr/>
        </p:nvPicPr>
        <p:blipFill>
          <a:blip r:embed="rId2"/>
          <a:stretch/>
        </p:blipFill>
        <p:spPr>
          <a:xfrm>
            <a:off x="4245120" y="4500000"/>
            <a:ext cx="4917960" cy="1835640"/>
          </a:xfrm>
          <a:prstGeom prst="rect">
            <a:avLst/>
          </a:prstGeom>
          <a:ln w="0">
            <a:noFill/>
          </a:ln>
        </p:spPr>
      </p:pic>
      <p:sp>
        <p:nvSpPr>
          <p:cNvPr id="353" name="CustomShape 4"/>
          <p:cNvSpPr/>
          <p:nvPr/>
        </p:nvSpPr>
        <p:spPr>
          <a:xfrm>
            <a:off x="1004760" y="4500000"/>
            <a:ext cx="3240000" cy="17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ffffff"/>
                </a:solidFill>
                <a:latin typeface="Arial"/>
              </a:rPr>
              <a:t>Obrázek představuje kombinační čtverec, znázorňující poměr fenotypů při dvojnásobném křížení. Stejné zabarvení značí stejný fenotyp.</a:t>
            </a: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TextShape 1"/>
          <p:cNvSpPr txBox="1"/>
          <p:nvPr/>
        </p:nvSpPr>
        <p:spPr>
          <a:xfrm>
            <a:off x="216000" y="476640"/>
            <a:ext cx="8927640" cy="777600"/>
          </a:xfrm>
          <a:prstGeom prst="rect">
            <a:avLst/>
          </a:prstGeom>
          <a:noFill/>
          <a:ln w="0">
            <a:noFill/>
          </a:ln>
        </p:spPr>
        <p:txBody>
          <a:bodyPr>
            <a:normAutofit/>
          </a:bodyPr>
          <a:p>
            <a:pPr algn="ctr">
              <a:lnSpc>
                <a:spcPct val="90000"/>
              </a:lnSpc>
            </a:pPr>
            <a:r>
              <a:rPr b="0" lang="cs-CZ" sz="3600" spc="-1" strike="noStrike">
                <a:solidFill>
                  <a:srgbClr val="002060"/>
                </a:solidFill>
                <a:latin typeface="Comic Sans MS"/>
              </a:rPr>
              <a:t>Čtyři základní typy dědičnosti</a:t>
            </a:r>
            <a:endParaRPr b="0" lang="en-US" sz="3600" spc="-1" strike="noStrike">
              <a:solidFill>
                <a:srgbClr val="ffffff"/>
              </a:solidFill>
              <a:latin typeface="Arial"/>
            </a:endParaRPr>
          </a:p>
        </p:txBody>
      </p:sp>
      <p:graphicFrame>
        <p:nvGraphicFramePr>
          <p:cNvPr id="355" name="Table 2"/>
          <p:cNvGraphicFramePr/>
          <p:nvPr/>
        </p:nvGraphicFramePr>
        <p:xfrm>
          <a:off x="1043640" y="1700640"/>
          <a:ext cx="7992360" cy="2520000"/>
        </p:xfrm>
        <a:graphic>
          <a:graphicData uri="http://schemas.openxmlformats.org/drawingml/2006/table">
            <a:tbl>
              <a:tblPr/>
              <a:tblGrid>
                <a:gridCol w="1800000"/>
                <a:gridCol w="3168000"/>
                <a:gridCol w="3024360"/>
              </a:tblGrid>
              <a:tr h="515880">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tabLst>
                          <a:tab algn="l" pos="0"/>
                        </a:tabLst>
                      </a:pPr>
                      <a:r>
                        <a:rPr b="1" lang="en-GB" sz="2400" spc="-1" strike="noStrike">
                          <a:solidFill>
                            <a:srgbClr val="002060"/>
                          </a:solidFill>
                          <a:latin typeface="Comic Sans MS"/>
                        </a:rPr>
                        <a:t>dominantní</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tabLst>
                          <a:tab algn="l" pos="0"/>
                        </a:tabLst>
                      </a:pPr>
                      <a:r>
                        <a:rPr b="1" lang="en-GB" sz="2400" spc="-1" strike="noStrike">
                          <a:solidFill>
                            <a:srgbClr val="002060"/>
                          </a:solidFill>
                          <a:latin typeface="Comic Sans MS"/>
                        </a:rPr>
                        <a:t>recesivní</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184040">
                <a:tc>
                  <a:txBody>
                    <a:bodyPr>
                      <a:noAutofit/>
                    </a:bodyPr>
                    <a:p>
                      <a:pPr>
                        <a:lnSpc>
                          <a:spcPct val="100000"/>
                        </a:lnSpc>
                        <a:tabLst>
                          <a:tab algn="l" pos="0"/>
                        </a:tabLst>
                      </a:pPr>
                      <a:r>
                        <a:rPr b="1" lang="en-GB" sz="2000" spc="-1" strike="noStrike">
                          <a:solidFill>
                            <a:srgbClr val="002060"/>
                          </a:solidFill>
                          <a:latin typeface="Comic Sans MS"/>
                        </a:rPr>
                        <a:t>autosomální</a:t>
                      </a:r>
                      <a:endParaRPr b="0" lang="cs-CZ" sz="20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tabLst>
                          <a:tab algn="l" pos="0"/>
                        </a:tabLst>
                      </a:pPr>
                      <a:r>
                        <a:rPr b="1" lang="en-GB" sz="2400" spc="-1" strike="noStrike">
                          <a:solidFill>
                            <a:srgbClr val="002060"/>
                          </a:solidFill>
                          <a:latin typeface="Comic Sans MS"/>
                        </a:rPr>
                        <a:t>autosomálně domi</a:t>
                      </a:r>
                      <a:r>
                        <a:rPr b="1" lang="cs-CZ" sz="2400" spc="-1" strike="noStrike">
                          <a:solidFill>
                            <a:srgbClr val="002060"/>
                          </a:solidFill>
                          <a:latin typeface="Comic Sans MS"/>
                        </a:rPr>
                        <a:t>n</a:t>
                      </a:r>
                      <a:r>
                        <a:rPr b="1" lang="en-GB" sz="2400" spc="-1" strike="noStrike">
                          <a:solidFill>
                            <a:srgbClr val="002060"/>
                          </a:solidFill>
                          <a:latin typeface="Comic Sans MS"/>
                        </a:rPr>
                        <a:t>antní (AD)</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tabLst>
                          <a:tab algn="l" pos="0"/>
                        </a:tabLst>
                      </a:pPr>
                      <a:r>
                        <a:rPr b="1" lang="en-GB" sz="2400" spc="-1" strike="noStrike">
                          <a:solidFill>
                            <a:srgbClr val="002060"/>
                          </a:solidFill>
                          <a:latin typeface="Comic Sans MS"/>
                        </a:rPr>
                        <a:t>autosomálně recesivní (AR)</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820080">
                <a:tc>
                  <a:txBody>
                    <a:bodyPr>
                      <a:noAutofit/>
                    </a:bodyPr>
                    <a:p>
                      <a:pPr>
                        <a:lnSpc>
                          <a:spcPct val="100000"/>
                        </a:lnSpc>
                        <a:tabLst>
                          <a:tab algn="l" pos="0"/>
                        </a:tabLst>
                      </a:pPr>
                      <a:r>
                        <a:rPr b="1" lang="en-GB" sz="2000" spc="-1" strike="noStrike">
                          <a:solidFill>
                            <a:srgbClr val="002060"/>
                          </a:solidFill>
                          <a:latin typeface="Comic Sans MS"/>
                        </a:rPr>
                        <a:t>X-vázaný</a:t>
                      </a:r>
                      <a:endParaRPr b="0" lang="cs-CZ" sz="20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tabLst>
                          <a:tab algn="l" pos="0"/>
                        </a:tabLst>
                      </a:pPr>
                      <a:r>
                        <a:rPr b="1" lang="en-GB" sz="2400" spc="-1" strike="noStrike">
                          <a:solidFill>
                            <a:srgbClr val="002060"/>
                          </a:solidFill>
                          <a:latin typeface="Comic Sans MS"/>
                        </a:rPr>
                        <a:t>X-domi</a:t>
                      </a:r>
                      <a:r>
                        <a:rPr b="1" lang="cs-CZ" sz="2400" spc="-1" strike="noStrike">
                          <a:solidFill>
                            <a:srgbClr val="002060"/>
                          </a:solidFill>
                          <a:latin typeface="Comic Sans MS"/>
                        </a:rPr>
                        <a:t>n</a:t>
                      </a:r>
                      <a:r>
                        <a:rPr b="1" lang="en-GB" sz="2400" spc="-1" strike="noStrike">
                          <a:solidFill>
                            <a:srgbClr val="002060"/>
                          </a:solidFill>
                          <a:latin typeface="Comic Sans MS"/>
                        </a:rPr>
                        <a:t>antní (XD)</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tabLst>
                          <a:tab algn="l" pos="0"/>
                        </a:tabLst>
                      </a:pPr>
                      <a:r>
                        <a:rPr b="1" lang="en-GB" sz="2400" spc="-1" strike="noStrike">
                          <a:solidFill>
                            <a:srgbClr val="002060"/>
                          </a:solidFill>
                          <a:latin typeface="Comic Sans MS"/>
                        </a:rPr>
                        <a:t>X-recesivní (XR)</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356" name="CustomShape 3"/>
          <p:cNvSpPr/>
          <p:nvPr/>
        </p:nvSpPr>
        <p:spPr>
          <a:xfrm>
            <a:off x="0" y="3962520"/>
            <a:ext cx="9143640" cy="3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CustomShape 1"/>
          <p:cNvSpPr/>
          <p:nvPr/>
        </p:nvSpPr>
        <p:spPr>
          <a:xfrm>
            <a:off x="457200" y="27468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ffffff"/>
                </a:solidFill>
                <a:latin typeface="Calibri"/>
              </a:rPr>
              <a:t>Historie</a:t>
            </a:r>
            <a:endParaRPr b="0" lang="cs-CZ" sz="4400" spc="-1" strike="noStrike">
              <a:latin typeface="Arial"/>
            </a:endParaRPr>
          </a:p>
        </p:txBody>
      </p:sp>
      <p:sp>
        <p:nvSpPr>
          <p:cNvPr id="281" name="CustomShape 2"/>
          <p:cNvSpPr/>
          <p:nvPr/>
        </p:nvSpPr>
        <p:spPr>
          <a:xfrm>
            <a:off x="1115640" y="1124640"/>
            <a:ext cx="8228880" cy="55443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cs-CZ" sz="3200" spc="-1" strike="noStrike">
                <a:solidFill>
                  <a:srgbClr val="ffffff"/>
                </a:solidFill>
                <a:latin typeface="Calibri"/>
              </a:rPr>
              <a:t>20. století (aplikace mendelizmu):</a:t>
            </a:r>
            <a:endParaRPr b="0" lang="cs-CZ" sz="3200" spc="-1" strike="noStrike">
              <a:latin typeface="Arial"/>
            </a:endParaRPr>
          </a:p>
          <a:p>
            <a:pPr>
              <a:lnSpc>
                <a:spcPct val="100000"/>
              </a:lnSpc>
            </a:pPr>
            <a:endParaRPr b="0" lang="cs-CZ" sz="3200" spc="-1" strike="noStrike">
              <a:latin typeface="Arial"/>
            </a:endParaRPr>
          </a:p>
          <a:p>
            <a:pPr>
              <a:lnSpc>
                <a:spcPct val="100000"/>
              </a:lnSpc>
            </a:pPr>
            <a:r>
              <a:rPr b="0" lang="cs-CZ" sz="2000" spc="-1" strike="noStrike">
                <a:solidFill>
                  <a:srgbClr val="ffffff"/>
                </a:solidFill>
                <a:latin typeface="Calibri"/>
              </a:rPr>
              <a:t>Walter Starborough Sutton - cytologie mitozy, meiozy</a:t>
            </a:r>
            <a:endParaRPr b="0" lang="cs-CZ" sz="2000" spc="-1" strike="noStrike">
              <a:latin typeface="Arial"/>
            </a:endParaRPr>
          </a:p>
          <a:p>
            <a:pPr>
              <a:lnSpc>
                <a:spcPct val="100000"/>
              </a:lnSpc>
            </a:pPr>
            <a:endParaRPr b="0" lang="cs-CZ" sz="2000" spc="-1" strike="noStrike">
              <a:latin typeface="Arial"/>
            </a:endParaRPr>
          </a:p>
          <a:p>
            <a:pPr>
              <a:lnSpc>
                <a:spcPct val="100000"/>
              </a:lnSpc>
            </a:pPr>
            <a:r>
              <a:rPr b="0" lang="cs-CZ" sz="2000" spc="-1" strike="noStrike">
                <a:solidFill>
                  <a:srgbClr val="ffffff"/>
                </a:solidFill>
                <a:latin typeface="Calibri"/>
              </a:rPr>
              <a:t>William Bateson (1861 – 1926)</a:t>
            </a:r>
            <a:endParaRPr b="0" lang="cs-CZ" sz="2000" spc="-1" strike="noStrike">
              <a:latin typeface="Arial"/>
            </a:endParaRPr>
          </a:p>
          <a:p>
            <a:pPr>
              <a:lnSpc>
                <a:spcPct val="100000"/>
              </a:lnSpc>
            </a:pPr>
            <a:r>
              <a:rPr b="0" lang="cs-CZ" sz="2000" spc="-1" strike="noStrike">
                <a:solidFill>
                  <a:srgbClr val="ffffff"/>
                </a:solidFill>
                <a:latin typeface="Calibri"/>
              </a:rPr>
              <a:t>- termín genetika (1906), heterozygot a homozygot</a:t>
            </a:r>
            <a:endParaRPr b="0" lang="cs-CZ" sz="2000" spc="-1" strike="noStrike">
              <a:latin typeface="Arial"/>
            </a:endParaRPr>
          </a:p>
          <a:p>
            <a:pPr>
              <a:lnSpc>
                <a:spcPct val="100000"/>
              </a:lnSpc>
            </a:pPr>
            <a:r>
              <a:rPr b="0" lang="cs-CZ" sz="2000" spc="-1" strike="noStrike">
                <a:solidFill>
                  <a:srgbClr val="ffffff"/>
                </a:solidFill>
                <a:latin typeface="Calibri"/>
              </a:rPr>
              <a:t>- jako první že geny vedou k tvorbě enzymů </a:t>
            </a:r>
            <a:endParaRPr b="0" lang="cs-CZ" sz="2000" spc="-1" strike="noStrike">
              <a:latin typeface="Arial"/>
            </a:endParaRPr>
          </a:p>
          <a:p>
            <a:pPr>
              <a:lnSpc>
                <a:spcPct val="100000"/>
              </a:lnSpc>
            </a:pPr>
            <a:r>
              <a:rPr b="0" lang="cs-CZ" sz="2000" spc="-1" strike="noStrike">
                <a:solidFill>
                  <a:srgbClr val="ffffff"/>
                </a:solidFill>
                <a:latin typeface="Calibri"/>
              </a:rPr>
              <a:t>- přinesl spoustu nových poznatků o genech a genové vazbě</a:t>
            </a:r>
            <a:endParaRPr b="0" lang="cs-CZ" sz="2000" spc="-1" strike="noStrike">
              <a:latin typeface="Arial"/>
            </a:endParaRPr>
          </a:p>
          <a:p>
            <a:pPr>
              <a:lnSpc>
                <a:spcPct val="100000"/>
              </a:lnSpc>
            </a:pPr>
            <a:endParaRPr b="0" lang="cs-CZ" sz="2000" spc="-1" strike="noStrike">
              <a:latin typeface="Arial"/>
            </a:endParaRPr>
          </a:p>
          <a:p>
            <a:pPr>
              <a:lnSpc>
                <a:spcPct val="100000"/>
              </a:lnSpc>
            </a:pPr>
            <a:r>
              <a:rPr b="0" lang="cs-CZ" sz="2000" spc="-1" strike="noStrike">
                <a:solidFill>
                  <a:srgbClr val="ffffff"/>
                </a:solidFill>
                <a:latin typeface="Calibri"/>
              </a:rPr>
              <a:t>Wilhelm Johannsen (1857 - 1927)</a:t>
            </a:r>
            <a:endParaRPr b="0" lang="cs-CZ" sz="2000" spc="-1" strike="noStrike">
              <a:latin typeface="Arial"/>
            </a:endParaRPr>
          </a:p>
          <a:p>
            <a:pPr>
              <a:lnSpc>
                <a:spcPct val="100000"/>
              </a:lnSpc>
            </a:pPr>
            <a:r>
              <a:rPr b="0" lang="cs-CZ" sz="2000" spc="-1" strike="noStrike">
                <a:solidFill>
                  <a:srgbClr val="ffffff"/>
                </a:solidFill>
                <a:latin typeface="Calibri"/>
              </a:rPr>
              <a:t>- pojmy gen, genotyp a fenotyp</a:t>
            </a:r>
            <a:endParaRPr b="0" lang="cs-CZ" sz="2000" spc="-1" strike="noStrike">
              <a:latin typeface="Arial"/>
            </a:endParaRPr>
          </a:p>
          <a:p>
            <a:pPr>
              <a:lnSpc>
                <a:spcPct val="100000"/>
              </a:lnSpc>
            </a:pPr>
            <a:endParaRPr b="0" lang="cs-CZ" sz="2000" spc="-1" strike="noStrike">
              <a:latin typeface="Arial"/>
            </a:endParaRPr>
          </a:p>
          <a:p>
            <a:pPr>
              <a:lnSpc>
                <a:spcPct val="100000"/>
              </a:lnSpc>
            </a:pPr>
            <a:r>
              <a:rPr b="1" lang="cs-CZ" sz="2000" spc="-1" strike="noStrike">
                <a:solidFill>
                  <a:srgbClr val="ffffff"/>
                </a:solidFill>
                <a:latin typeface="Calibri"/>
              </a:rPr>
              <a:t>Thomas Hunt Morgan</a:t>
            </a:r>
            <a:r>
              <a:rPr b="0" lang="cs-CZ" sz="2000" spc="-1" strike="noStrike">
                <a:solidFill>
                  <a:srgbClr val="ffffff"/>
                </a:solidFill>
                <a:latin typeface="Calibri"/>
              </a:rPr>
              <a:t> (1866 - 1945) </a:t>
            </a:r>
            <a:endParaRPr b="0" lang="cs-CZ" sz="2000" spc="-1" strike="noStrike">
              <a:latin typeface="Arial"/>
            </a:endParaRPr>
          </a:p>
          <a:p>
            <a:pPr>
              <a:lnSpc>
                <a:spcPct val="100000"/>
              </a:lnSpc>
            </a:pPr>
            <a:r>
              <a:rPr b="0" lang="cs-CZ" sz="2000" spc="-1" strike="noStrike">
                <a:solidFill>
                  <a:srgbClr val="ffffff"/>
                </a:solidFill>
                <a:latin typeface="Calibri"/>
              </a:rPr>
              <a:t>- práce o chromozomech (Chromosomes and heredity)</a:t>
            </a:r>
            <a:endParaRPr b="0" lang="cs-CZ" sz="2000" spc="-1" strike="noStrike">
              <a:latin typeface="Arial"/>
            </a:endParaRPr>
          </a:p>
          <a:p>
            <a:pPr>
              <a:lnSpc>
                <a:spcPct val="100000"/>
              </a:lnSpc>
            </a:pPr>
            <a:r>
              <a:rPr b="0" lang="cs-CZ" sz="2000" spc="-1" strike="noStrike">
                <a:solidFill>
                  <a:srgbClr val="ffffff"/>
                </a:solidFill>
                <a:latin typeface="Calibri"/>
              </a:rPr>
              <a:t>- modelový organismus používal octomilku (</a:t>
            </a:r>
            <a:r>
              <a:rPr b="0" i="1" lang="cs-CZ" sz="2000" spc="-1" strike="noStrike">
                <a:solidFill>
                  <a:srgbClr val="ffffff"/>
                </a:solidFill>
                <a:latin typeface="Calibri"/>
              </a:rPr>
              <a:t>Drosophila melanogaster</a:t>
            </a:r>
            <a:r>
              <a:rPr b="0" lang="cs-CZ" sz="2000" spc="-1" strike="noStrike">
                <a:solidFill>
                  <a:srgbClr val="ffffff"/>
                </a:solidFill>
                <a:latin typeface="Calibri"/>
              </a:rPr>
              <a:t>). </a:t>
            </a:r>
            <a:endParaRPr b="0" lang="cs-CZ" sz="2000" spc="-1" strike="noStrike">
              <a:latin typeface="Arial"/>
            </a:endParaRPr>
          </a:p>
          <a:p>
            <a:pPr>
              <a:lnSpc>
                <a:spcPct val="100000"/>
              </a:lnSpc>
            </a:pPr>
            <a:r>
              <a:rPr b="0" lang="cs-CZ" sz="2000" spc="-1" strike="noStrike">
                <a:solidFill>
                  <a:srgbClr val="ffffff"/>
                </a:solidFill>
                <a:latin typeface="Calibri"/>
              </a:rPr>
              <a:t>- Morganovy zákony, 1926; 1933 NP</a:t>
            </a:r>
            <a:endParaRPr b="0" lang="cs-CZ" sz="2000" spc="-1" strike="noStrike">
              <a:latin typeface="Arial"/>
            </a:endParaRPr>
          </a:p>
          <a:p>
            <a:pPr>
              <a:lnSpc>
                <a:spcPct val="100000"/>
              </a:lnSpc>
            </a:pPr>
            <a:endParaRPr b="0" lang="cs-CZ" sz="2000" spc="-1" strike="noStrike">
              <a:latin typeface="Arial"/>
            </a:endParaRPr>
          </a:p>
          <a:p>
            <a:pPr>
              <a:lnSpc>
                <a:spcPct val="100000"/>
              </a:lnSpc>
            </a:pP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TextShape 1"/>
          <p:cNvSpPr txBox="1"/>
          <p:nvPr/>
        </p:nvSpPr>
        <p:spPr>
          <a:xfrm>
            <a:off x="2317680" y="191160"/>
            <a:ext cx="5877720" cy="1076760"/>
          </a:xfrm>
          <a:prstGeom prst="rect">
            <a:avLst/>
          </a:prstGeom>
          <a:noFill/>
          <a:ln w="0">
            <a:noFill/>
          </a:ln>
        </p:spPr>
        <p:txBody>
          <a:bodyPr>
            <a:noAutofit/>
          </a:bodyPr>
          <a:p>
            <a:pPr algn="r">
              <a:lnSpc>
                <a:spcPct val="90000"/>
              </a:lnSpc>
            </a:pPr>
            <a:r>
              <a:rPr b="0" lang="cs-CZ" sz="2800" spc="-1" strike="noStrike">
                <a:solidFill>
                  <a:srgbClr val="ffffff"/>
                </a:solidFill>
                <a:latin typeface="Arial"/>
              </a:rPr>
              <a:t>Vzájemný vztah mezi alelami</a:t>
            </a:r>
            <a:endParaRPr b="0" lang="en-US" sz="2800" spc="-1" strike="noStrike">
              <a:solidFill>
                <a:srgbClr val="ffffff"/>
              </a:solidFill>
              <a:latin typeface="Arial"/>
            </a:endParaRPr>
          </a:p>
        </p:txBody>
      </p:sp>
      <p:sp>
        <p:nvSpPr>
          <p:cNvPr id="358" name="TextShape 2"/>
          <p:cNvSpPr txBox="1"/>
          <p:nvPr/>
        </p:nvSpPr>
        <p:spPr>
          <a:xfrm>
            <a:off x="1476360" y="1268280"/>
            <a:ext cx="6551640" cy="5328720"/>
          </a:xfrm>
          <a:prstGeom prst="rect">
            <a:avLst/>
          </a:prstGeom>
          <a:noFill/>
          <a:ln w="0">
            <a:noFill/>
          </a:ln>
        </p:spPr>
        <p:txBody>
          <a:bodyPr>
            <a:noAutofit/>
          </a:bodyPr>
          <a:p>
            <a:pPr marL="258480" indent="-258120">
              <a:lnSpc>
                <a:spcPct val="120000"/>
              </a:lnSpc>
              <a:spcBef>
                <a:spcPts val="751"/>
              </a:spcBef>
              <a:spcAft>
                <a:spcPts val="451"/>
              </a:spcAft>
              <a:buClr>
                <a:srgbClr val="a9acee"/>
              </a:buClr>
              <a:buSzPct val="90000"/>
              <a:buFont typeface="Wingdings" charset="2"/>
              <a:buChar char=""/>
            </a:pPr>
            <a:r>
              <a:rPr b="0" lang="cs-CZ" sz="2800" spc="-1" strike="noStrike">
                <a:solidFill>
                  <a:srgbClr val="ffff99"/>
                </a:solidFill>
                <a:latin typeface="Arial"/>
              </a:rPr>
              <a:t>Úplná dominance a recesivita</a:t>
            </a:r>
            <a:endParaRPr b="0" lang="en-US" sz="2800" spc="-1" strike="noStrike">
              <a:solidFill>
                <a:srgbClr val="ffffff"/>
              </a:solidFill>
              <a:latin typeface="Arial"/>
            </a:endParaRPr>
          </a:p>
          <a:p>
            <a:pPr marL="596520" indent="-253080">
              <a:lnSpc>
                <a:spcPct val="120000"/>
              </a:lnSpc>
              <a:spcBef>
                <a:spcPts val="374"/>
              </a:spcBef>
              <a:spcAft>
                <a:spcPts val="451"/>
              </a:spcAft>
              <a:tabLst>
                <a:tab algn="l" pos="0"/>
              </a:tabLst>
            </a:pPr>
            <a:r>
              <a:rPr b="0" lang="cs-CZ" sz="2000" spc="-1" strike="noStrike">
                <a:solidFill>
                  <a:srgbClr val="ffffff"/>
                </a:solidFill>
                <a:latin typeface="Arial"/>
              </a:rPr>
              <a:t>	</a:t>
            </a:r>
            <a:r>
              <a:rPr b="0" lang="cs-CZ" sz="2000" spc="-1" strike="noStrike">
                <a:solidFill>
                  <a:srgbClr val="ffffff"/>
                </a:solidFill>
                <a:latin typeface="Arial"/>
              </a:rPr>
              <a:t>v heterozygotním genotypu se projeví pouze dominantní alela, nikoli recesivní</a:t>
            </a:r>
            <a:endParaRPr b="0" lang="en-US" sz="2000" spc="-1" strike="noStrike">
              <a:solidFill>
                <a:srgbClr val="ffffff"/>
              </a:solidFill>
              <a:latin typeface="Arial"/>
            </a:endParaRPr>
          </a:p>
          <a:p>
            <a:pPr marL="596520" indent="-253080">
              <a:lnSpc>
                <a:spcPct val="120000"/>
              </a:lnSpc>
              <a:spcBef>
                <a:spcPts val="374"/>
              </a:spcBef>
              <a:spcAft>
                <a:spcPts val="451"/>
              </a:spcAft>
              <a:tabLst>
                <a:tab algn="l" pos="0"/>
              </a:tabLst>
            </a:pPr>
            <a:r>
              <a:rPr b="0" lang="cs-CZ" sz="2000" spc="-1" strike="noStrike">
                <a:solidFill>
                  <a:srgbClr val="ffffff"/>
                </a:solidFill>
                <a:latin typeface="Arial"/>
              </a:rPr>
              <a:t>	</a:t>
            </a:r>
            <a:r>
              <a:rPr b="0" i="1" lang="cs-CZ" sz="2000" spc="-1" strike="noStrike">
                <a:solidFill>
                  <a:srgbClr val="ffffff"/>
                </a:solidFill>
                <a:latin typeface="Arial"/>
              </a:rPr>
              <a:t>př. alela A určuje fialovou barvu květu, alela a bílou, jedinec s genotypem Aa bude červený</a:t>
            </a:r>
            <a:r>
              <a:rPr b="0" i="1" lang="cs-CZ" sz="2000" spc="-1" strike="noStrike">
                <a:solidFill>
                  <a:srgbClr val="ffffff"/>
                </a:solidFill>
                <a:latin typeface="Arial"/>
              </a:rPr>
              <a:t>	</a:t>
            </a:r>
            <a:endParaRPr b="0" lang="en-US" sz="20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20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20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20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20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20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2000" spc="-1" strike="noStrike">
              <a:solidFill>
                <a:srgbClr val="ffffff"/>
              </a:solidFill>
              <a:latin typeface="Arial"/>
            </a:endParaRPr>
          </a:p>
          <a:p>
            <a:pPr marL="596520" indent="-253080">
              <a:lnSpc>
                <a:spcPct val="120000"/>
              </a:lnSpc>
              <a:spcBef>
                <a:spcPts val="374"/>
              </a:spcBef>
              <a:spcAft>
                <a:spcPts val="451"/>
              </a:spcAft>
              <a:tabLst>
                <a:tab algn="l" pos="0"/>
              </a:tabLst>
            </a:pPr>
            <a:r>
              <a:rPr b="0" i="1" lang="cs-CZ" sz="1600" spc="-1" strike="noStrike">
                <a:solidFill>
                  <a:srgbClr val="ffffff"/>
                </a:solidFill>
                <a:latin typeface="Arial"/>
              </a:rPr>
              <a:t>	</a:t>
            </a:r>
            <a:endParaRPr b="0" lang="en-US" sz="16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1600" spc="-1" strike="noStrike">
              <a:solidFill>
                <a:srgbClr val="ffffff"/>
              </a:solidFill>
              <a:latin typeface="Arial"/>
            </a:endParaRPr>
          </a:p>
        </p:txBody>
      </p:sp>
      <p:sp>
        <p:nvSpPr>
          <p:cNvPr id="359" name="CustomShape 3"/>
          <p:cNvSpPr/>
          <p:nvPr/>
        </p:nvSpPr>
        <p:spPr>
          <a:xfrm>
            <a:off x="6083280" y="4588200"/>
            <a:ext cx="1296720" cy="1225080"/>
          </a:xfrm>
          <a:prstGeom prst="ellipse">
            <a:avLst/>
          </a:prstGeom>
          <a:solidFill>
            <a:schemeClr val="accent4">
              <a:lumMod val="75000"/>
            </a:schemeClr>
          </a:solidFill>
          <a:ln w="9525">
            <a:solidFill>
              <a:srgbClr val="000000"/>
            </a:solidFill>
            <a:round/>
          </a:ln>
        </p:spPr>
        <p:style>
          <a:lnRef idx="0"/>
          <a:fillRef idx="0"/>
          <a:effectRef idx="0"/>
          <a:fontRef idx="minor"/>
        </p:style>
      </p:sp>
      <p:sp>
        <p:nvSpPr>
          <p:cNvPr id="360" name="CustomShape 4"/>
          <p:cNvSpPr/>
          <p:nvPr/>
        </p:nvSpPr>
        <p:spPr>
          <a:xfrm>
            <a:off x="2235600" y="4560120"/>
            <a:ext cx="1296720" cy="1225080"/>
          </a:xfrm>
          <a:prstGeom prst="ellipse">
            <a:avLst/>
          </a:prstGeom>
          <a:solidFill>
            <a:schemeClr val="accent4">
              <a:lumMod val="75000"/>
            </a:schemeClr>
          </a:solidFill>
          <a:ln w="9525">
            <a:solidFill>
              <a:srgbClr val="000000"/>
            </a:solidFill>
            <a:round/>
          </a:ln>
        </p:spPr>
        <p:style>
          <a:lnRef idx="0"/>
          <a:fillRef idx="0"/>
          <a:effectRef idx="0"/>
          <a:fontRef idx="minor"/>
        </p:style>
      </p:sp>
      <p:sp>
        <p:nvSpPr>
          <p:cNvPr id="361" name="CustomShape 5"/>
          <p:cNvSpPr/>
          <p:nvPr/>
        </p:nvSpPr>
        <p:spPr>
          <a:xfrm>
            <a:off x="2560320" y="4972320"/>
            <a:ext cx="64728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1" lang="cs-CZ" sz="2400" spc="-1" strike="noStrike">
                <a:solidFill>
                  <a:srgbClr val="000000"/>
                </a:solidFill>
                <a:latin typeface="Arial"/>
              </a:rPr>
              <a:t>AA</a:t>
            </a:r>
            <a:endParaRPr b="0" lang="cs-CZ" sz="2400" spc="-1" strike="noStrike">
              <a:latin typeface="Arial"/>
            </a:endParaRPr>
          </a:p>
        </p:txBody>
      </p:sp>
      <p:sp>
        <p:nvSpPr>
          <p:cNvPr id="362" name="CustomShape 6"/>
          <p:cNvSpPr/>
          <p:nvPr/>
        </p:nvSpPr>
        <p:spPr>
          <a:xfrm>
            <a:off x="4281840" y="4602240"/>
            <a:ext cx="1296720" cy="1225080"/>
          </a:xfrm>
          <a:prstGeom prst="ellipse">
            <a:avLst/>
          </a:prstGeom>
          <a:solidFill>
            <a:srgbClr val="ffffff"/>
          </a:solidFill>
          <a:ln w="9525">
            <a:solidFill>
              <a:srgbClr val="000000"/>
            </a:solidFill>
            <a:round/>
          </a:ln>
        </p:spPr>
        <p:style>
          <a:lnRef idx="0"/>
          <a:fillRef idx="0"/>
          <a:effectRef idx="0"/>
          <a:fontRef idx="minor"/>
        </p:style>
      </p:sp>
      <p:sp>
        <p:nvSpPr>
          <p:cNvPr id="363" name="CustomShape 7"/>
          <p:cNvSpPr/>
          <p:nvPr/>
        </p:nvSpPr>
        <p:spPr>
          <a:xfrm>
            <a:off x="4609080" y="4944240"/>
            <a:ext cx="64728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1" lang="cs-CZ" sz="2400" spc="-1" strike="noStrike">
                <a:solidFill>
                  <a:srgbClr val="000000"/>
                </a:solidFill>
                <a:latin typeface="Arial"/>
              </a:rPr>
              <a:t>aa</a:t>
            </a:r>
            <a:endParaRPr b="0" lang="cs-CZ" sz="2400" spc="-1" strike="noStrike">
              <a:latin typeface="Arial"/>
            </a:endParaRPr>
          </a:p>
        </p:txBody>
      </p:sp>
      <p:sp>
        <p:nvSpPr>
          <p:cNvPr id="364" name="CustomShape 8"/>
          <p:cNvSpPr/>
          <p:nvPr/>
        </p:nvSpPr>
        <p:spPr>
          <a:xfrm>
            <a:off x="6526080" y="4972320"/>
            <a:ext cx="64728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1" lang="cs-CZ" sz="2400" spc="-1" strike="noStrike">
                <a:solidFill>
                  <a:srgbClr val="000000"/>
                </a:solidFill>
                <a:latin typeface="Arial"/>
              </a:rPr>
              <a:t>Aa</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TextShape 1"/>
          <p:cNvSpPr txBox="1"/>
          <p:nvPr/>
        </p:nvSpPr>
        <p:spPr>
          <a:xfrm>
            <a:off x="2280600" y="143640"/>
            <a:ext cx="5877720" cy="1076760"/>
          </a:xfrm>
          <a:prstGeom prst="rect">
            <a:avLst/>
          </a:prstGeom>
          <a:noFill/>
          <a:ln w="0">
            <a:noFill/>
          </a:ln>
        </p:spPr>
        <p:txBody>
          <a:bodyPr>
            <a:noAutofit/>
          </a:bodyPr>
          <a:p>
            <a:pPr algn="r">
              <a:lnSpc>
                <a:spcPct val="90000"/>
              </a:lnSpc>
            </a:pPr>
            <a:r>
              <a:rPr b="0" lang="cs-CZ" sz="2800" spc="-1" strike="noStrike">
                <a:solidFill>
                  <a:srgbClr val="ffffff"/>
                </a:solidFill>
                <a:latin typeface="Arial"/>
              </a:rPr>
              <a:t>Vzájemný vztah mezi alelami</a:t>
            </a:r>
            <a:endParaRPr b="0" lang="en-US" sz="2800" spc="-1" strike="noStrike">
              <a:solidFill>
                <a:srgbClr val="ffffff"/>
              </a:solidFill>
              <a:latin typeface="Arial"/>
            </a:endParaRPr>
          </a:p>
        </p:txBody>
      </p:sp>
      <p:sp>
        <p:nvSpPr>
          <p:cNvPr id="366" name="TextShape 2"/>
          <p:cNvSpPr txBox="1"/>
          <p:nvPr/>
        </p:nvSpPr>
        <p:spPr>
          <a:xfrm>
            <a:off x="1331640" y="1220760"/>
            <a:ext cx="7494120" cy="3419280"/>
          </a:xfrm>
          <a:prstGeom prst="rect">
            <a:avLst/>
          </a:prstGeom>
          <a:noFill/>
          <a:ln w="0">
            <a:noFill/>
          </a:ln>
        </p:spPr>
        <p:txBody>
          <a:bodyPr>
            <a:normAutofit/>
          </a:bodyPr>
          <a:p>
            <a:pPr marL="258480" indent="-258120">
              <a:lnSpc>
                <a:spcPct val="90000"/>
              </a:lnSpc>
              <a:spcBef>
                <a:spcPts val="751"/>
              </a:spcBef>
              <a:spcAft>
                <a:spcPts val="451"/>
              </a:spcAft>
              <a:buClr>
                <a:srgbClr val="a9acee"/>
              </a:buClr>
              <a:buSzPct val="90000"/>
              <a:buFont typeface="Wingdings" charset="2"/>
              <a:buChar char=""/>
            </a:pPr>
            <a:r>
              <a:rPr b="0" lang="cs-CZ" sz="2800" spc="-1" strike="noStrike">
                <a:solidFill>
                  <a:srgbClr val="ffff99"/>
                </a:solidFill>
                <a:latin typeface="Arial"/>
              </a:rPr>
              <a:t>Neúplná dominance a recesivita</a:t>
            </a:r>
            <a:endParaRPr b="0" lang="en-US" sz="2800" spc="-1" strike="noStrike">
              <a:solidFill>
                <a:srgbClr val="ffffff"/>
              </a:solidFill>
              <a:latin typeface="Arial"/>
            </a:endParaRPr>
          </a:p>
          <a:p>
            <a:pPr lvl="1" marL="596520" indent="-253080">
              <a:lnSpc>
                <a:spcPct val="90000"/>
              </a:lnSpc>
              <a:spcBef>
                <a:spcPts val="374"/>
              </a:spcBef>
              <a:spcAft>
                <a:spcPts val="451"/>
              </a:spcAft>
              <a:buClr>
                <a:srgbClr val="a9acee"/>
              </a:buClr>
              <a:buSzPct val="90000"/>
              <a:buFont typeface="Wingdings" charset="2"/>
              <a:buChar char=""/>
            </a:pPr>
            <a:r>
              <a:rPr b="0" lang="cs-CZ" sz="2000" spc="-1" strike="noStrike">
                <a:solidFill>
                  <a:srgbClr val="ffff99"/>
                </a:solidFill>
                <a:latin typeface="Arial"/>
              </a:rPr>
              <a:t>	</a:t>
            </a:r>
            <a:r>
              <a:rPr b="0" lang="cs-CZ" sz="2000" spc="-1" strike="noStrike">
                <a:solidFill>
                  <a:srgbClr val="ffffff"/>
                </a:solidFill>
                <a:latin typeface="Arial"/>
              </a:rPr>
              <a:t>na vytvoření znaku se podílí obě alely, zpravidla </a:t>
            </a:r>
            <a:endParaRPr b="0" lang="en-US" sz="2000" spc="-1" strike="noStrike">
              <a:solidFill>
                <a:srgbClr val="ffffff"/>
              </a:solidFill>
              <a:latin typeface="Arial"/>
            </a:endParaRPr>
          </a:p>
          <a:p>
            <a:pPr marL="343080">
              <a:lnSpc>
                <a:spcPct val="90000"/>
              </a:lnSpc>
              <a:spcBef>
                <a:spcPts val="374"/>
              </a:spcBef>
              <a:spcAft>
                <a:spcPts val="451"/>
              </a:spcAft>
              <a:tabLst>
                <a:tab algn="l" pos="0"/>
              </a:tabLst>
            </a:pPr>
            <a:r>
              <a:rPr b="0" lang="cs-CZ" sz="2000" spc="-1" strike="noStrike">
                <a:solidFill>
                  <a:srgbClr val="ffffff"/>
                </a:solidFill>
                <a:latin typeface="Arial"/>
              </a:rPr>
              <a:t>     </a:t>
            </a:r>
            <a:r>
              <a:rPr b="0" lang="cs-CZ" sz="2000" spc="-1" strike="noStrike">
                <a:solidFill>
                  <a:srgbClr val="ffffff"/>
                </a:solidFill>
                <a:latin typeface="Arial"/>
              </a:rPr>
              <a:t>nestejnou měrou</a:t>
            </a:r>
            <a:endParaRPr b="0" lang="en-US" sz="2000" spc="-1" strike="noStrike">
              <a:solidFill>
                <a:srgbClr val="ffffff"/>
              </a:solidFill>
              <a:latin typeface="Arial"/>
            </a:endParaRPr>
          </a:p>
          <a:p>
            <a:pPr lvl="1" marL="596520" indent="-253080">
              <a:lnSpc>
                <a:spcPct val="90000"/>
              </a:lnSpc>
              <a:spcBef>
                <a:spcPts val="374"/>
              </a:spcBef>
              <a:spcAft>
                <a:spcPts val="451"/>
              </a:spcAft>
              <a:buClr>
                <a:srgbClr val="a9acee"/>
              </a:buClr>
              <a:buSzPct val="90000"/>
              <a:buFont typeface="Wingdings" charset="2"/>
              <a:buChar char=""/>
              <a:tabLst>
                <a:tab algn="l" pos="0"/>
              </a:tabLst>
            </a:pPr>
            <a:r>
              <a:rPr b="0" lang="cs-CZ" sz="2000" spc="-1" strike="noStrike">
                <a:solidFill>
                  <a:srgbClr val="ffffff"/>
                </a:solidFill>
                <a:latin typeface="Arial"/>
              </a:rPr>
              <a:t>	</a:t>
            </a:r>
            <a:r>
              <a:rPr b="0" lang="cs-CZ" sz="2000" spc="-1" strike="noStrike">
                <a:solidFill>
                  <a:srgbClr val="ffffff"/>
                </a:solidFill>
                <a:latin typeface="Arial"/>
              </a:rPr>
              <a:t>jedinec s heterozygotním genotypem se odlišuje </a:t>
            </a:r>
            <a:endParaRPr b="0" lang="en-US" sz="2000" spc="-1" strike="noStrike">
              <a:solidFill>
                <a:srgbClr val="ffffff"/>
              </a:solidFill>
              <a:latin typeface="Arial"/>
            </a:endParaRPr>
          </a:p>
          <a:p>
            <a:pPr marL="343080">
              <a:lnSpc>
                <a:spcPct val="90000"/>
              </a:lnSpc>
              <a:spcBef>
                <a:spcPts val="374"/>
              </a:spcBef>
              <a:spcAft>
                <a:spcPts val="451"/>
              </a:spcAft>
              <a:tabLst>
                <a:tab algn="l" pos="0"/>
              </a:tabLst>
            </a:pPr>
            <a:r>
              <a:rPr b="0" lang="cs-CZ" sz="2000" spc="-1" strike="noStrike">
                <a:solidFill>
                  <a:srgbClr val="ffffff"/>
                </a:solidFill>
                <a:latin typeface="Arial"/>
              </a:rPr>
              <a:t>     </a:t>
            </a:r>
            <a:r>
              <a:rPr b="0" lang="cs-CZ" sz="2000" spc="-1" strike="noStrike">
                <a:solidFill>
                  <a:srgbClr val="ffffff"/>
                </a:solidFill>
                <a:latin typeface="Arial"/>
              </a:rPr>
              <a:t>od obou homozygotů</a:t>
            </a:r>
            <a:endParaRPr b="0" lang="en-US" sz="2000" spc="-1" strike="noStrike">
              <a:solidFill>
                <a:srgbClr val="ffffff"/>
              </a:solidFill>
              <a:latin typeface="Arial"/>
            </a:endParaRPr>
          </a:p>
          <a:p>
            <a:pPr lvl="1" marL="596520" indent="-253080">
              <a:lnSpc>
                <a:spcPct val="90000"/>
              </a:lnSpc>
              <a:spcBef>
                <a:spcPts val="374"/>
              </a:spcBef>
              <a:spcAft>
                <a:spcPts val="451"/>
              </a:spcAft>
              <a:buClr>
                <a:srgbClr val="a9acee"/>
              </a:buClr>
              <a:buSzPct val="90000"/>
              <a:buFont typeface="Wingdings" charset="2"/>
              <a:buChar char=""/>
              <a:tabLst>
                <a:tab algn="l" pos="0"/>
              </a:tabLst>
            </a:pPr>
            <a:r>
              <a:rPr b="0" lang="cs-CZ" sz="2000" spc="-1" strike="noStrike">
                <a:solidFill>
                  <a:srgbClr val="ffffff"/>
                </a:solidFill>
                <a:latin typeface="Arial"/>
              </a:rPr>
              <a:t>	</a:t>
            </a:r>
            <a:r>
              <a:rPr b="0" lang="cs-CZ" sz="2000" spc="-1" strike="noStrike">
                <a:solidFill>
                  <a:srgbClr val="ffffff"/>
                </a:solidFill>
                <a:latin typeface="Arial"/>
              </a:rPr>
              <a:t>zvláštním případem – intermediarita (obě se projeví     </a:t>
            </a:r>
            <a:endParaRPr b="0" lang="en-US" sz="2000" spc="-1" strike="noStrike">
              <a:solidFill>
                <a:srgbClr val="ffffff"/>
              </a:solidFill>
              <a:latin typeface="Arial"/>
            </a:endParaRPr>
          </a:p>
          <a:p>
            <a:pPr marL="343080">
              <a:lnSpc>
                <a:spcPct val="90000"/>
              </a:lnSpc>
              <a:spcBef>
                <a:spcPts val="374"/>
              </a:spcBef>
              <a:spcAft>
                <a:spcPts val="451"/>
              </a:spcAft>
              <a:tabLst>
                <a:tab algn="l" pos="0"/>
              </a:tabLst>
            </a:pPr>
            <a:r>
              <a:rPr b="0" lang="cs-CZ" sz="2000" spc="-1" strike="noStrike">
                <a:solidFill>
                  <a:srgbClr val="ffffff"/>
                </a:solidFill>
                <a:latin typeface="Arial"/>
              </a:rPr>
              <a:t>     </a:t>
            </a:r>
            <a:r>
              <a:rPr b="0" lang="cs-CZ" sz="2000" spc="-1" strike="noStrike">
                <a:solidFill>
                  <a:srgbClr val="ffffff"/>
                </a:solidFill>
                <a:latin typeface="Arial"/>
              </a:rPr>
              <a:t>stejnou měrou</a:t>
            </a:r>
            <a:endParaRPr b="0" lang="en-US" sz="2000" spc="-1" strike="noStrike">
              <a:solidFill>
                <a:srgbClr val="ffffff"/>
              </a:solidFill>
              <a:latin typeface="Arial"/>
            </a:endParaRPr>
          </a:p>
          <a:p>
            <a:pPr marL="596520" indent="-253080">
              <a:lnSpc>
                <a:spcPct val="90000"/>
              </a:lnSpc>
              <a:spcBef>
                <a:spcPts val="374"/>
              </a:spcBef>
              <a:spcAft>
                <a:spcPts val="451"/>
              </a:spcAft>
              <a:tabLst>
                <a:tab algn="l" pos="0"/>
              </a:tabLst>
            </a:pPr>
            <a:r>
              <a:rPr b="0" lang="cs-CZ" sz="2000" spc="-1" strike="noStrike">
                <a:solidFill>
                  <a:srgbClr val="ffffff"/>
                </a:solidFill>
                <a:latin typeface="Arial"/>
              </a:rPr>
              <a:t>	</a:t>
            </a:r>
            <a:r>
              <a:rPr b="0" lang="cs-CZ" sz="2000" spc="-1" strike="noStrike">
                <a:solidFill>
                  <a:srgbClr val="ffffff"/>
                </a:solidFill>
                <a:latin typeface="Arial"/>
              </a:rPr>
              <a:t> </a:t>
            </a:r>
            <a:r>
              <a:rPr b="0" i="1" lang="cs-CZ" sz="2000" spc="-1" strike="noStrike">
                <a:solidFill>
                  <a:srgbClr val="ffffff"/>
                </a:solidFill>
                <a:latin typeface="Arial"/>
              </a:rPr>
              <a:t>př. alela A určuje fialovou barvu květu, alela a bílou, jedinec s genotypem Aa bude růžový</a:t>
            </a:r>
            <a:endParaRPr b="0" lang="en-US" sz="2000" spc="-1" strike="noStrike">
              <a:solidFill>
                <a:srgbClr val="ffffff"/>
              </a:solidFill>
              <a:latin typeface="Arial"/>
            </a:endParaRPr>
          </a:p>
          <a:p>
            <a:pPr marL="596520" indent="-253080">
              <a:lnSpc>
                <a:spcPct val="90000"/>
              </a:lnSpc>
              <a:spcBef>
                <a:spcPts val="374"/>
              </a:spcBef>
              <a:spcAft>
                <a:spcPts val="451"/>
              </a:spcAft>
              <a:tabLst>
                <a:tab algn="l" pos="0"/>
              </a:tabLst>
            </a:pPr>
            <a:endParaRPr b="0" lang="en-US" sz="2000" spc="-1" strike="noStrike">
              <a:solidFill>
                <a:srgbClr val="ffffff"/>
              </a:solidFill>
              <a:latin typeface="Arial"/>
            </a:endParaRPr>
          </a:p>
        </p:txBody>
      </p:sp>
      <p:sp>
        <p:nvSpPr>
          <p:cNvPr id="367" name="CustomShape 3"/>
          <p:cNvSpPr/>
          <p:nvPr/>
        </p:nvSpPr>
        <p:spPr>
          <a:xfrm>
            <a:off x="5852880" y="4640400"/>
            <a:ext cx="1296720" cy="1225080"/>
          </a:xfrm>
          <a:prstGeom prst="ellipse">
            <a:avLst/>
          </a:prstGeom>
          <a:solidFill>
            <a:srgbClr val="ffccff"/>
          </a:solidFill>
          <a:ln w="9525">
            <a:solidFill>
              <a:srgbClr val="000000"/>
            </a:solidFill>
            <a:round/>
          </a:ln>
        </p:spPr>
        <p:style>
          <a:lnRef idx="0"/>
          <a:fillRef idx="0"/>
          <a:effectRef idx="0"/>
          <a:fontRef idx="minor"/>
        </p:style>
      </p:sp>
      <p:sp>
        <p:nvSpPr>
          <p:cNvPr id="368" name="CustomShape 4"/>
          <p:cNvSpPr/>
          <p:nvPr/>
        </p:nvSpPr>
        <p:spPr>
          <a:xfrm>
            <a:off x="2070720" y="4640400"/>
            <a:ext cx="1296720" cy="1225080"/>
          </a:xfrm>
          <a:prstGeom prst="ellipse">
            <a:avLst/>
          </a:prstGeom>
          <a:solidFill>
            <a:schemeClr val="accent4">
              <a:lumMod val="75000"/>
            </a:schemeClr>
          </a:solidFill>
          <a:ln w="9525">
            <a:solidFill>
              <a:srgbClr val="000000"/>
            </a:solidFill>
            <a:round/>
          </a:ln>
        </p:spPr>
        <p:style>
          <a:lnRef idx="0"/>
          <a:fillRef idx="0"/>
          <a:effectRef idx="0"/>
          <a:fontRef idx="minor"/>
        </p:style>
      </p:sp>
      <p:sp>
        <p:nvSpPr>
          <p:cNvPr id="369" name="CustomShape 5"/>
          <p:cNvSpPr/>
          <p:nvPr/>
        </p:nvSpPr>
        <p:spPr>
          <a:xfrm>
            <a:off x="2413080" y="5048280"/>
            <a:ext cx="64728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1" lang="cs-CZ" sz="2400" spc="-1" strike="noStrike">
                <a:solidFill>
                  <a:srgbClr val="000000"/>
                </a:solidFill>
                <a:latin typeface="Arial"/>
              </a:rPr>
              <a:t>AA</a:t>
            </a:r>
            <a:endParaRPr b="0" lang="cs-CZ" sz="2400" spc="-1" strike="noStrike">
              <a:latin typeface="Arial"/>
            </a:endParaRPr>
          </a:p>
        </p:txBody>
      </p:sp>
      <p:sp>
        <p:nvSpPr>
          <p:cNvPr id="370" name="CustomShape 6"/>
          <p:cNvSpPr/>
          <p:nvPr/>
        </p:nvSpPr>
        <p:spPr>
          <a:xfrm>
            <a:off x="3987720" y="4640400"/>
            <a:ext cx="1296720" cy="1225080"/>
          </a:xfrm>
          <a:prstGeom prst="ellipse">
            <a:avLst/>
          </a:prstGeom>
          <a:solidFill>
            <a:srgbClr val="ffffff"/>
          </a:solidFill>
          <a:ln w="9525">
            <a:solidFill>
              <a:srgbClr val="000000"/>
            </a:solidFill>
            <a:round/>
          </a:ln>
        </p:spPr>
        <p:style>
          <a:lnRef idx="0"/>
          <a:fillRef idx="0"/>
          <a:effectRef idx="0"/>
          <a:fontRef idx="minor"/>
        </p:style>
      </p:sp>
      <p:sp>
        <p:nvSpPr>
          <p:cNvPr id="371" name="CustomShape 7"/>
          <p:cNvSpPr/>
          <p:nvPr/>
        </p:nvSpPr>
        <p:spPr>
          <a:xfrm>
            <a:off x="4312440" y="5024520"/>
            <a:ext cx="64728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1" lang="cs-CZ" sz="2400" spc="-1" strike="noStrike">
                <a:solidFill>
                  <a:srgbClr val="000000"/>
                </a:solidFill>
                <a:latin typeface="Arial"/>
              </a:rPr>
              <a:t>aa</a:t>
            </a:r>
            <a:endParaRPr b="0" lang="cs-CZ" sz="2400" spc="-1" strike="noStrike">
              <a:latin typeface="Arial"/>
            </a:endParaRPr>
          </a:p>
        </p:txBody>
      </p:sp>
      <p:sp>
        <p:nvSpPr>
          <p:cNvPr id="372" name="CustomShape 8"/>
          <p:cNvSpPr/>
          <p:nvPr/>
        </p:nvSpPr>
        <p:spPr>
          <a:xfrm>
            <a:off x="6192720" y="5040000"/>
            <a:ext cx="64728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1" lang="cs-CZ" sz="2400" spc="-1" strike="noStrike">
                <a:solidFill>
                  <a:srgbClr val="000000"/>
                </a:solidFill>
                <a:latin typeface="Arial"/>
              </a:rPr>
              <a:t>Aa</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TextShape 1"/>
          <p:cNvSpPr txBox="1"/>
          <p:nvPr/>
        </p:nvSpPr>
        <p:spPr>
          <a:xfrm>
            <a:off x="1961280" y="808200"/>
            <a:ext cx="5877720" cy="1076760"/>
          </a:xfrm>
          <a:prstGeom prst="rect">
            <a:avLst/>
          </a:prstGeom>
          <a:noFill/>
          <a:ln w="0">
            <a:noFill/>
          </a:ln>
        </p:spPr>
        <p:txBody>
          <a:bodyPr>
            <a:noAutofit/>
          </a:bodyPr>
          <a:p>
            <a:pPr algn="r">
              <a:lnSpc>
                <a:spcPct val="90000"/>
              </a:lnSpc>
            </a:pPr>
            <a:r>
              <a:rPr b="0" lang="cs-CZ" sz="2800" spc="-1" strike="noStrike">
                <a:solidFill>
                  <a:srgbClr val="ffffff"/>
                </a:solidFill>
                <a:latin typeface="Arial"/>
              </a:rPr>
              <a:t>Vzájemný vztah mezi alelami</a:t>
            </a:r>
            <a:endParaRPr b="0" lang="en-US" sz="2800" spc="-1" strike="noStrike">
              <a:solidFill>
                <a:srgbClr val="ffffff"/>
              </a:solidFill>
              <a:latin typeface="Arial"/>
            </a:endParaRPr>
          </a:p>
        </p:txBody>
      </p:sp>
      <p:sp>
        <p:nvSpPr>
          <p:cNvPr id="374" name="TextShape 2"/>
          <p:cNvSpPr txBox="1"/>
          <p:nvPr/>
        </p:nvSpPr>
        <p:spPr>
          <a:xfrm>
            <a:off x="2126160" y="2049840"/>
            <a:ext cx="5712840" cy="3999600"/>
          </a:xfrm>
          <a:prstGeom prst="rect">
            <a:avLst/>
          </a:prstGeom>
          <a:noFill/>
          <a:ln w="0">
            <a:noFill/>
          </a:ln>
        </p:spPr>
        <p:txBody>
          <a:bodyPr>
            <a:noAutofit/>
          </a:bodyPr>
          <a:p>
            <a:pPr marL="258480" indent="-258120">
              <a:lnSpc>
                <a:spcPct val="120000"/>
              </a:lnSpc>
              <a:spcBef>
                <a:spcPts val="751"/>
              </a:spcBef>
              <a:spcAft>
                <a:spcPts val="451"/>
              </a:spcAft>
              <a:buClr>
                <a:srgbClr val="a9acee"/>
              </a:buClr>
              <a:buSzPct val="90000"/>
              <a:buFont typeface="Wingdings" charset="2"/>
              <a:buChar char=""/>
            </a:pPr>
            <a:r>
              <a:rPr b="0" lang="cs-CZ" sz="2800" spc="-1" strike="noStrike">
                <a:solidFill>
                  <a:srgbClr val="ffff99"/>
                </a:solidFill>
                <a:latin typeface="Arial"/>
              </a:rPr>
              <a:t>Kodominance</a:t>
            </a:r>
            <a:endParaRPr b="0" lang="en-US" sz="2800" spc="-1" strike="noStrike">
              <a:solidFill>
                <a:srgbClr val="ffffff"/>
              </a:solidFill>
              <a:latin typeface="Arial"/>
            </a:endParaRPr>
          </a:p>
          <a:p>
            <a:pPr lvl="1" marL="596520" indent="-253080">
              <a:lnSpc>
                <a:spcPct val="120000"/>
              </a:lnSpc>
              <a:spcBef>
                <a:spcPts val="374"/>
              </a:spcBef>
              <a:spcAft>
                <a:spcPts val="451"/>
              </a:spcAft>
              <a:buClr>
                <a:srgbClr val="a9acee"/>
              </a:buClr>
              <a:buSzPct val="90000"/>
              <a:buFont typeface="Wingdings" charset="2"/>
              <a:buChar char=""/>
            </a:pPr>
            <a:r>
              <a:rPr b="0" lang="cs-CZ" sz="2400" spc="-1" strike="noStrike">
                <a:solidFill>
                  <a:srgbClr val="ffff99"/>
                </a:solidFill>
                <a:latin typeface="Arial"/>
              </a:rPr>
              <a:t>	</a:t>
            </a:r>
            <a:r>
              <a:rPr b="0" lang="cs-CZ" sz="2400" spc="-1" strike="noStrike">
                <a:solidFill>
                  <a:srgbClr val="ffffff"/>
                </a:solidFill>
                <a:latin typeface="Arial"/>
              </a:rPr>
              <a:t>v heterozygotním genotypu se projeví obě alely vedle sebe, aniž by se vzájemně potlačovaly</a:t>
            </a:r>
            <a:endParaRPr b="0" lang="en-US" sz="2400" spc="-1" strike="noStrike">
              <a:solidFill>
                <a:srgbClr val="ffffff"/>
              </a:solidFill>
              <a:latin typeface="Arial"/>
            </a:endParaRPr>
          </a:p>
          <a:p>
            <a:pPr lvl="1" marL="596520" indent="-253080">
              <a:lnSpc>
                <a:spcPct val="120000"/>
              </a:lnSpc>
              <a:spcBef>
                <a:spcPts val="374"/>
              </a:spcBef>
              <a:spcAft>
                <a:spcPts val="451"/>
              </a:spcAft>
              <a:buClr>
                <a:srgbClr val="a9acee"/>
              </a:buClr>
              <a:buSzPct val="90000"/>
              <a:buFont typeface="Wingdings" charset="2"/>
              <a:buChar char=""/>
            </a:pPr>
            <a:r>
              <a:rPr b="0" lang="cs-CZ" sz="2400" spc="-1" strike="noStrike">
                <a:solidFill>
                  <a:srgbClr val="ffffff"/>
                </a:solidFill>
                <a:latin typeface="Arial"/>
              </a:rPr>
              <a:t>	</a:t>
            </a:r>
            <a:r>
              <a:rPr b="0" lang="cs-CZ" sz="2400" spc="-1" strike="noStrike">
                <a:solidFill>
                  <a:srgbClr val="ffffff"/>
                </a:solidFill>
                <a:latin typeface="Arial"/>
              </a:rPr>
              <a:t>př. krevní skupiny systému AB0</a:t>
            </a:r>
            <a:endParaRPr b="0" lang="en-US" sz="24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24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24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24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2400" spc="-1" strike="noStrike">
              <a:solidFill>
                <a:srgbClr val="ffffff"/>
              </a:solidFill>
              <a:latin typeface="Arial"/>
            </a:endParaRPr>
          </a:p>
          <a:p>
            <a:pPr marL="596520" indent="-253080">
              <a:lnSpc>
                <a:spcPct val="120000"/>
              </a:lnSpc>
              <a:spcBef>
                <a:spcPts val="374"/>
              </a:spcBef>
              <a:spcAft>
                <a:spcPts val="451"/>
              </a:spcAft>
              <a:tabLst>
                <a:tab algn="l" pos="0"/>
              </a:tabLst>
            </a:pP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p:txBody>
      </p:sp>
      <p:sp>
        <p:nvSpPr>
          <p:cNvPr id="375" name="CustomShape 3"/>
          <p:cNvSpPr/>
          <p:nvPr/>
        </p:nvSpPr>
        <p:spPr>
          <a:xfrm>
            <a:off x="2197080" y="4581360"/>
            <a:ext cx="1296720" cy="1225080"/>
          </a:xfrm>
          <a:prstGeom prst="ellipse">
            <a:avLst/>
          </a:prstGeom>
          <a:solidFill>
            <a:schemeClr val="accent4">
              <a:lumMod val="75000"/>
            </a:schemeClr>
          </a:solidFill>
          <a:ln w="9525">
            <a:solidFill>
              <a:srgbClr val="000000"/>
            </a:solidFill>
            <a:round/>
          </a:ln>
        </p:spPr>
        <p:style>
          <a:lnRef idx="0"/>
          <a:fillRef idx="0"/>
          <a:effectRef idx="0"/>
          <a:fontRef idx="minor"/>
        </p:style>
      </p:sp>
      <p:sp>
        <p:nvSpPr>
          <p:cNvPr id="376" name="CustomShape 4"/>
          <p:cNvSpPr/>
          <p:nvPr/>
        </p:nvSpPr>
        <p:spPr>
          <a:xfrm>
            <a:off x="2521800" y="4962240"/>
            <a:ext cx="64728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1" lang="cs-CZ" sz="2400" spc="-1" strike="noStrike">
                <a:solidFill>
                  <a:srgbClr val="000000"/>
                </a:solidFill>
                <a:latin typeface="Arial"/>
              </a:rPr>
              <a:t>AA</a:t>
            </a:r>
            <a:endParaRPr b="0" lang="cs-CZ" sz="2400" spc="-1" strike="noStrike">
              <a:latin typeface="Arial"/>
            </a:endParaRPr>
          </a:p>
        </p:txBody>
      </p:sp>
      <p:sp>
        <p:nvSpPr>
          <p:cNvPr id="377" name="CustomShape 5"/>
          <p:cNvSpPr/>
          <p:nvPr/>
        </p:nvSpPr>
        <p:spPr>
          <a:xfrm>
            <a:off x="3995640" y="4581360"/>
            <a:ext cx="1296720" cy="1225080"/>
          </a:xfrm>
          <a:prstGeom prst="ellipse">
            <a:avLst/>
          </a:prstGeom>
          <a:solidFill>
            <a:srgbClr val="ffffff"/>
          </a:solidFill>
          <a:ln w="9525">
            <a:solidFill>
              <a:srgbClr val="000000"/>
            </a:solidFill>
            <a:round/>
          </a:ln>
        </p:spPr>
        <p:style>
          <a:lnRef idx="0"/>
          <a:fillRef idx="0"/>
          <a:effectRef idx="0"/>
          <a:fontRef idx="minor"/>
        </p:style>
      </p:sp>
      <p:sp>
        <p:nvSpPr>
          <p:cNvPr id="378" name="CustomShape 6"/>
          <p:cNvSpPr/>
          <p:nvPr/>
        </p:nvSpPr>
        <p:spPr>
          <a:xfrm>
            <a:off x="4460400" y="4940280"/>
            <a:ext cx="64728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1" lang="cs-CZ" sz="2400" spc="-1" strike="noStrike">
                <a:solidFill>
                  <a:srgbClr val="000000"/>
                </a:solidFill>
                <a:latin typeface="Arial"/>
              </a:rPr>
              <a:t>aa</a:t>
            </a:r>
            <a:endParaRPr b="0" lang="cs-CZ" sz="2400" spc="-1" strike="noStrike">
              <a:latin typeface="Arial"/>
            </a:endParaRPr>
          </a:p>
        </p:txBody>
      </p:sp>
      <p:grpSp>
        <p:nvGrpSpPr>
          <p:cNvPr id="379" name="Group 7"/>
          <p:cNvGrpSpPr/>
          <p:nvPr/>
        </p:nvGrpSpPr>
        <p:grpSpPr>
          <a:xfrm>
            <a:off x="5793840" y="4542120"/>
            <a:ext cx="1296720" cy="1225080"/>
            <a:chOff x="5793840" y="4542120"/>
            <a:chExt cx="1296720" cy="1225080"/>
          </a:xfrm>
        </p:grpSpPr>
        <p:sp>
          <p:nvSpPr>
            <p:cNvPr id="380" name="CustomShape 8"/>
            <p:cNvSpPr/>
            <p:nvPr/>
          </p:nvSpPr>
          <p:spPr>
            <a:xfrm>
              <a:off x="5793840" y="4542120"/>
              <a:ext cx="1296720" cy="1225080"/>
            </a:xfrm>
            <a:prstGeom prst="ellipse">
              <a:avLst/>
            </a:prstGeom>
            <a:solidFill>
              <a:srgbClr val="ffffff"/>
            </a:solidFill>
            <a:ln w="9525">
              <a:solidFill>
                <a:schemeClr val="tx1"/>
              </a:solidFill>
              <a:round/>
            </a:ln>
          </p:spPr>
          <p:style>
            <a:lnRef idx="0"/>
            <a:fillRef idx="0"/>
            <a:effectRef idx="0"/>
            <a:fontRef idx="minor"/>
          </p:style>
        </p:sp>
        <p:sp>
          <p:nvSpPr>
            <p:cNvPr id="381" name="CustomShape 9"/>
            <p:cNvSpPr/>
            <p:nvPr/>
          </p:nvSpPr>
          <p:spPr>
            <a:xfrm>
              <a:off x="6514560" y="4685040"/>
              <a:ext cx="288720" cy="215640"/>
            </a:xfrm>
            <a:prstGeom prst="ellipse">
              <a:avLst/>
            </a:prstGeom>
            <a:solidFill>
              <a:schemeClr val="accent4">
                <a:lumMod val="75000"/>
              </a:schemeClr>
            </a:solidFill>
            <a:ln w="9525">
              <a:solidFill>
                <a:schemeClr val="tx1"/>
              </a:solidFill>
              <a:round/>
            </a:ln>
          </p:spPr>
          <p:style>
            <a:lnRef idx="0"/>
            <a:fillRef idx="0"/>
            <a:effectRef idx="0"/>
            <a:fontRef idx="minor"/>
          </p:style>
        </p:sp>
        <p:sp>
          <p:nvSpPr>
            <p:cNvPr id="382" name="CustomShape 10"/>
            <p:cNvSpPr/>
            <p:nvPr/>
          </p:nvSpPr>
          <p:spPr>
            <a:xfrm>
              <a:off x="6657480" y="5016960"/>
              <a:ext cx="288720" cy="215640"/>
            </a:xfrm>
            <a:prstGeom prst="ellipse">
              <a:avLst/>
            </a:prstGeom>
            <a:solidFill>
              <a:schemeClr val="accent4">
                <a:lumMod val="75000"/>
              </a:schemeClr>
            </a:solidFill>
            <a:ln w="9525">
              <a:solidFill>
                <a:schemeClr val="tx1"/>
              </a:solidFill>
              <a:round/>
            </a:ln>
          </p:spPr>
          <p:style>
            <a:lnRef idx="0"/>
            <a:fillRef idx="0"/>
            <a:effectRef idx="0"/>
            <a:fontRef idx="minor"/>
          </p:style>
        </p:sp>
        <p:sp>
          <p:nvSpPr>
            <p:cNvPr id="383" name="CustomShape 11"/>
            <p:cNvSpPr/>
            <p:nvPr/>
          </p:nvSpPr>
          <p:spPr>
            <a:xfrm>
              <a:off x="6513120" y="5334120"/>
              <a:ext cx="288720" cy="215640"/>
            </a:xfrm>
            <a:prstGeom prst="ellipse">
              <a:avLst/>
            </a:prstGeom>
            <a:solidFill>
              <a:schemeClr val="accent4">
                <a:lumMod val="75000"/>
              </a:schemeClr>
            </a:solidFill>
            <a:ln w="9525">
              <a:solidFill>
                <a:schemeClr val="tx1"/>
              </a:solidFill>
              <a:round/>
            </a:ln>
          </p:spPr>
          <p:style>
            <a:lnRef idx="0"/>
            <a:fillRef idx="0"/>
            <a:effectRef idx="0"/>
            <a:fontRef idx="minor"/>
          </p:style>
        </p:sp>
        <p:sp>
          <p:nvSpPr>
            <p:cNvPr id="384" name="CustomShape 12"/>
            <p:cNvSpPr/>
            <p:nvPr/>
          </p:nvSpPr>
          <p:spPr>
            <a:xfrm>
              <a:off x="5866920" y="4973760"/>
              <a:ext cx="288720" cy="215640"/>
            </a:xfrm>
            <a:prstGeom prst="ellipse">
              <a:avLst/>
            </a:prstGeom>
            <a:solidFill>
              <a:schemeClr val="accent4">
                <a:lumMod val="75000"/>
              </a:schemeClr>
            </a:solidFill>
            <a:ln w="9525">
              <a:solidFill>
                <a:schemeClr val="tx1"/>
              </a:solidFill>
              <a:round/>
            </a:ln>
          </p:spPr>
          <p:style>
            <a:lnRef idx="0"/>
            <a:fillRef idx="0"/>
            <a:effectRef idx="0"/>
            <a:fontRef idx="minor"/>
          </p:style>
        </p:sp>
        <p:sp>
          <p:nvSpPr>
            <p:cNvPr id="385" name="CustomShape 13"/>
            <p:cNvSpPr/>
            <p:nvPr/>
          </p:nvSpPr>
          <p:spPr>
            <a:xfrm>
              <a:off x="6081120" y="4685040"/>
              <a:ext cx="288720" cy="215640"/>
            </a:xfrm>
            <a:prstGeom prst="ellipse">
              <a:avLst/>
            </a:prstGeom>
            <a:solidFill>
              <a:schemeClr val="accent4">
                <a:lumMod val="75000"/>
              </a:schemeClr>
            </a:solidFill>
            <a:ln w="9525">
              <a:solidFill>
                <a:schemeClr val="tx1"/>
              </a:solidFill>
              <a:round/>
            </a:ln>
          </p:spPr>
          <p:style>
            <a:lnRef idx="0"/>
            <a:fillRef idx="0"/>
            <a:effectRef idx="0"/>
            <a:fontRef idx="minor"/>
          </p:style>
        </p:sp>
        <p:sp>
          <p:nvSpPr>
            <p:cNvPr id="386" name="CustomShape 14"/>
            <p:cNvSpPr/>
            <p:nvPr/>
          </p:nvSpPr>
          <p:spPr>
            <a:xfrm>
              <a:off x="6009840" y="5334120"/>
              <a:ext cx="288720" cy="215640"/>
            </a:xfrm>
            <a:prstGeom prst="ellipse">
              <a:avLst/>
            </a:prstGeom>
            <a:solidFill>
              <a:schemeClr val="accent4">
                <a:lumMod val="75000"/>
              </a:schemeClr>
            </a:solidFill>
            <a:ln w="9525">
              <a:solidFill>
                <a:schemeClr val="tx1"/>
              </a:solidFill>
              <a:round/>
            </a:ln>
          </p:spPr>
          <p:style>
            <a:lnRef idx="0"/>
            <a:fillRef idx="0"/>
            <a:effectRef idx="0"/>
            <a:fontRef idx="minor"/>
          </p:style>
        </p:sp>
      </p:grpSp>
      <p:sp>
        <p:nvSpPr>
          <p:cNvPr id="387" name="CustomShape 15"/>
          <p:cNvSpPr/>
          <p:nvPr/>
        </p:nvSpPr>
        <p:spPr>
          <a:xfrm>
            <a:off x="6159240" y="4909320"/>
            <a:ext cx="64728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1" lang="cs-CZ" sz="2400" spc="-1" strike="noStrike">
                <a:solidFill>
                  <a:srgbClr val="000000"/>
                </a:solidFill>
                <a:latin typeface="Arial"/>
              </a:rPr>
              <a:t>Aa</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Line 1"/>
          <p:cNvSpPr/>
          <p:nvPr/>
        </p:nvSpPr>
        <p:spPr>
          <a:xfrm flipH="1">
            <a:off x="5651280" y="3803400"/>
            <a:ext cx="216000" cy="560520"/>
          </a:xfrm>
          <a:prstGeom prst="line">
            <a:avLst/>
          </a:prstGeom>
          <a:ln w="34925">
            <a:solidFill>
              <a:schemeClr val="tx1"/>
            </a:solidFill>
            <a:round/>
            <a:tailEnd len="med" type="triangle" w="med"/>
          </a:ln>
        </p:spPr>
        <p:style>
          <a:lnRef idx="0"/>
          <a:fillRef idx="0"/>
          <a:effectRef idx="0"/>
          <a:fontRef idx="minor"/>
        </p:style>
      </p:sp>
      <p:sp>
        <p:nvSpPr>
          <p:cNvPr id="389" name="CustomShape 2"/>
          <p:cNvSpPr/>
          <p:nvPr/>
        </p:nvSpPr>
        <p:spPr>
          <a:xfrm>
            <a:off x="4233960" y="5411880"/>
            <a:ext cx="720360" cy="649080"/>
          </a:xfrm>
          <a:prstGeom prst="ellipse">
            <a:avLst/>
          </a:prstGeom>
          <a:solidFill>
            <a:srgbClr val="ff0000"/>
          </a:solidFill>
          <a:ln w="9525">
            <a:solidFill>
              <a:srgbClr val="000000"/>
            </a:solidFill>
            <a:round/>
          </a:ln>
        </p:spPr>
        <p:style>
          <a:lnRef idx="0"/>
          <a:fillRef idx="0"/>
          <a:effectRef idx="0"/>
          <a:fontRef idx="minor"/>
        </p:style>
      </p:sp>
      <p:sp>
        <p:nvSpPr>
          <p:cNvPr id="390" name="CustomShape 3"/>
          <p:cNvSpPr/>
          <p:nvPr/>
        </p:nvSpPr>
        <p:spPr>
          <a:xfrm>
            <a:off x="5237280" y="5411880"/>
            <a:ext cx="720360" cy="649080"/>
          </a:xfrm>
          <a:prstGeom prst="ellipse">
            <a:avLst/>
          </a:prstGeom>
          <a:solidFill>
            <a:srgbClr val="ff0000"/>
          </a:solidFill>
          <a:ln w="9525">
            <a:solidFill>
              <a:srgbClr val="000000"/>
            </a:solidFill>
            <a:round/>
          </a:ln>
        </p:spPr>
        <p:style>
          <a:lnRef idx="0"/>
          <a:fillRef idx="0"/>
          <a:effectRef idx="0"/>
          <a:fontRef idx="minor"/>
        </p:style>
      </p:sp>
      <p:sp>
        <p:nvSpPr>
          <p:cNvPr id="391" name="CustomShape 4"/>
          <p:cNvSpPr/>
          <p:nvPr/>
        </p:nvSpPr>
        <p:spPr>
          <a:xfrm>
            <a:off x="3230640" y="5411880"/>
            <a:ext cx="720360" cy="649080"/>
          </a:xfrm>
          <a:prstGeom prst="ellipse">
            <a:avLst/>
          </a:prstGeom>
          <a:solidFill>
            <a:srgbClr val="ff0000"/>
          </a:solidFill>
          <a:ln w="9525">
            <a:solidFill>
              <a:srgbClr val="000000"/>
            </a:solidFill>
            <a:round/>
          </a:ln>
        </p:spPr>
        <p:style>
          <a:lnRef idx="0"/>
          <a:fillRef idx="0"/>
          <a:effectRef idx="0"/>
          <a:fontRef idx="minor"/>
        </p:style>
      </p:sp>
      <p:sp>
        <p:nvSpPr>
          <p:cNvPr id="392" name="CustomShape 5"/>
          <p:cNvSpPr/>
          <p:nvPr/>
        </p:nvSpPr>
        <p:spPr>
          <a:xfrm>
            <a:off x="6242040" y="5411880"/>
            <a:ext cx="720360" cy="649080"/>
          </a:xfrm>
          <a:prstGeom prst="ellipse">
            <a:avLst/>
          </a:prstGeom>
          <a:solidFill>
            <a:srgbClr val="ff0000"/>
          </a:solidFill>
          <a:ln w="9525">
            <a:solidFill>
              <a:srgbClr val="000000"/>
            </a:solidFill>
            <a:round/>
          </a:ln>
        </p:spPr>
        <p:style>
          <a:lnRef idx="0"/>
          <a:fillRef idx="0"/>
          <a:effectRef idx="0"/>
          <a:fontRef idx="minor"/>
        </p:style>
      </p:sp>
      <p:sp>
        <p:nvSpPr>
          <p:cNvPr id="393" name="CustomShape 6"/>
          <p:cNvSpPr/>
          <p:nvPr/>
        </p:nvSpPr>
        <p:spPr>
          <a:xfrm>
            <a:off x="5580000" y="3213000"/>
            <a:ext cx="720360" cy="649080"/>
          </a:xfrm>
          <a:prstGeom prst="ellipse">
            <a:avLst/>
          </a:prstGeom>
          <a:solidFill>
            <a:srgbClr val="ff0000"/>
          </a:solidFill>
          <a:ln w="9525">
            <a:solidFill>
              <a:srgbClr val="000000"/>
            </a:solidFill>
            <a:round/>
          </a:ln>
        </p:spPr>
        <p:style>
          <a:lnRef idx="0"/>
          <a:fillRef idx="0"/>
          <a:effectRef idx="0"/>
          <a:fontRef idx="minor"/>
        </p:style>
      </p:sp>
      <p:sp>
        <p:nvSpPr>
          <p:cNvPr id="394" name="CustomShape 7"/>
          <p:cNvSpPr/>
          <p:nvPr/>
        </p:nvSpPr>
        <p:spPr>
          <a:xfrm>
            <a:off x="3635280" y="3213000"/>
            <a:ext cx="720360" cy="649080"/>
          </a:xfrm>
          <a:prstGeom prst="ellipse">
            <a:avLst/>
          </a:prstGeom>
          <a:solidFill>
            <a:srgbClr val="ff0000"/>
          </a:solidFill>
          <a:ln w="9525">
            <a:solidFill>
              <a:srgbClr val="000000"/>
            </a:solidFill>
            <a:round/>
          </a:ln>
        </p:spPr>
        <p:style>
          <a:lnRef idx="0"/>
          <a:fillRef idx="0"/>
          <a:effectRef idx="0"/>
          <a:fontRef idx="minor"/>
        </p:style>
      </p:sp>
      <p:sp>
        <p:nvSpPr>
          <p:cNvPr id="395" name="TextShape 8"/>
          <p:cNvSpPr txBox="1"/>
          <p:nvPr/>
        </p:nvSpPr>
        <p:spPr>
          <a:xfrm>
            <a:off x="1956960" y="286920"/>
            <a:ext cx="5877720" cy="1076760"/>
          </a:xfrm>
          <a:prstGeom prst="rect">
            <a:avLst/>
          </a:prstGeom>
          <a:noFill/>
          <a:ln w="0">
            <a:noFill/>
          </a:ln>
        </p:spPr>
        <p:txBody>
          <a:bodyPr>
            <a:noAutofit/>
          </a:bodyPr>
          <a:p>
            <a:pPr algn="r">
              <a:lnSpc>
                <a:spcPct val="90000"/>
              </a:lnSpc>
            </a:pPr>
            <a:r>
              <a:rPr b="0" lang="cs-CZ" sz="4000" spc="-1" strike="noStrike">
                <a:solidFill>
                  <a:srgbClr val="ffffff"/>
                </a:solidFill>
                <a:latin typeface="Arial"/>
              </a:rPr>
              <a:t>Dominantní dědičnost</a:t>
            </a:r>
            <a:endParaRPr b="0" lang="en-US" sz="4000" spc="-1" strike="noStrike">
              <a:solidFill>
                <a:srgbClr val="ffffff"/>
              </a:solidFill>
              <a:latin typeface="Arial"/>
            </a:endParaRPr>
          </a:p>
        </p:txBody>
      </p:sp>
      <p:sp>
        <p:nvSpPr>
          <p:cNvPr id="396" name="TextShape 9"/>
          <p:cNvSpPr txBox="1"/>
          <p:nvPr/>
        </p:nvSpPr>
        <p:spPr>
          <a:xfrm>
            <a:off x="1541160" y="1387440"/>
            <a:ext cx="7788600" cy="1469520"/>
          </a:xfrm>
          <a:prstGeom prst="rect">
            <a:avLst/>
          </a:prstGeom>
          <a:noFill/>
          <a:ln w="0">
            <a:noFill/>
          </a:ln>
        </p:spPr>
        <p:txBody>
          <a:bodyPr>
            <a:noAutofit/>
          </a:bodyPr>
          <a:p>
            <a:pPr marL="258480" indent="-258120">
              <a:lnSpc>
                <a:spcPct val="120000"/>
              </a:lnSpc>
              <a:spcBef>
                <a:spcPts val="751"/>
              </a:spcBef>
              <a:spcAft>
                <a:spcPts val="451"/>
              </a:spcAft>
              <a:tabLst>
                <a:tab algn="l" pos="0"/>
              </a:tabLst>
            </a:pPr>
            <a:r>
              <a:rPr b="0" lang="cs-CZ" sz="1800" spc="-1" strike="noStrike">
                <a:solidFill>
                  <a:srgbClr val="ffff99"/>
                </a:solidFill>
                <a:latin typeface="Arial"/>
              </a:rPr>
              <a:t>Monohybridní křížení </a:t>
            </a:r>
            <a:r>
              <a:rPr b="0" lang="cs-CZ" sz="1800" spc="-1" strike="noStrike">
                <a:solidFill>
                  <a:srgbClr val="ffffff"/>
                </a:solidFill>
                <a:latin typeface="Arial"/>
              </a:rPr>
              <a:t>(sledujeme jeden gen)</a:t>
            </a:r>
            <a:endParaRPr b="0" lang="en-US" sz="1800" spc="-1" strike="noStrike">
              <a:solidFill>
                <a:srgbClr val="ffffff"/>
              </a:solidFill>
              <a:latin typeface="Arial"/>
            </a:endParaRPr>
          </a:p>
          <a:p>
            <a:pPr marL="258480" indent="-258120">
              <a:lnSpc>
                <a:spcPct val="120000"/>
              </a:lnSpc>
              <a:spcBef>
                <a:spcPts val="751"/>
              </a:spcBef>
              <a:spcAft>
                <a:spcPts val="451"/>
              </a:spcAft>
              <a:tabLst>
                <a:tab algn="l" pos="0"/>
              </a:tabLst>
            </a:pPr>
            <a:r>
              <a:rPr b="0" lang="cs-CZ" sz="1800" spc="-1" strike="noStrike">
                <a:solidFill>
                  <a:srgbClr val="ffffff"/>
                </a:solidFill>
                <a:latin typeface="Arial"/>
              </a:rPr>
              <a:t>	</a:t>
            </a:r>
            <a:r>
              <a:rPr b="0" lang="cs-CZ" sz="1800" spc="-1" strike="noStrike">
                <a:solidFill>
                  <a:srgbClr val="ffffff"/>
                </a:solidFill>
                <a:latin typeface="Arial"/>
              </a:rPr>
              <a:t>a) </a:t>
            </a:r>
            <a:r>
              <a:rPr b="0" lang="cs-CZ" sz="1800" spc="-1" strike="noStrike" u="sng">
                <a:solidFill>
                  <a:srgbClr val="ffffff"/>
                </a:solidFill>
                <a:uFillTx/>
                <a:latin typeface="Arial"/>
              </a:rPr>
              <a:t>křížení dvou stejných homozygotů</a:t>
            </a:r>
            <a:endParaRPr b="0" lang="en-US" sz="1800" spc="-1" strike="noStrike">
              <a:solidFill>
                <a:srgbClr val="ffffff"/>
              </a:solidFill>
              <a:latin typeface="Arial"/>
            </a:endParaRPr>
          </a:p>
        </p:txBody>
      </p:sp>
      <p:sp>
        <p:nvSpPr>
          <p:cNvPr id="397" name="CustomShape 10"/>
          <p:cNvSpPr/>
          <p:nvPr/>
        </p:nvSpPr>
        <p:spPr>
          <a:xfrm>
            <a:off x="985680" y="326736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Rodiče      P:         </a:t>
            </a:r>
            <a:endParaRPr b="0" lang="cs-CZ" sz="2800" spc="-1" strike="noStrike">
              <a:latin typeface="Arial"/>
            </a:endParaRPr>
          </a:p>
        </p:txBody>
      </p:sp>
      <p:sp>
        <p:nvSpPr>
          <p:cNvPr id="398" name="CustomShape 11"/>
          <p:cNvSpPr/>
          <p:nvPr/>
        </p:nvSpPr>
        <p:spPr>
          <a:xfrm>
            <a:off x="1089000" y="436392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gamety:         </a:t>
            </a:r>
            <a:endParaRPr b="0" lang="cs-CZ" sz="2800" spc="-1" strike="noStrike">
              <a:latin typeface="Arial"/>
            </a:endParaRPr>
          </a:p>
        </p:txBody>
      </p:sp>
      <p:sp>
        <p:nvSpPr>
          <p:cNvPr id="399" name="CustomShape 12"/>
          <p:cNvSpPr/>
          <p:nvPr/>
        </p:nvSpPr>
        <p:spPr>
          <a:xfrm>
            <a:off x="967680" y="5471640"/>
            <a:ext cx="2447640" cy="10018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Potomci    F</a:t>
            </a:r>
            <a:r>
              <a:rPr b="0" lang="cs-CZ" sz="2800" spc="-1" strike="noStrike" baseline="-25000">
                <a:solidFill>
                  <a:srgbClr val="ffffff"/>
                </a:solidFill>
                <a:latin typeface="Arial"/>
              </a:rPr>
              <a:t>1</a:t>
            </a:r>
            <a:r>
              <a:rPr b="0" lang="cs-CZ" sz="2800" spc="-1" strike="noStrike">
                <a:solidFill>
                  <a:srgbClr val="ffffff"/>
                </a:solidFill>
                <a:latin typeface="Arial"/>
              </a:rPr>
              <a:t>:         </a:t>
            </a:r>
            <a:endParaRPr b="0" lang="cs-CZ" sz="2800" spc="-1" strike="noStrike">
              <a:latin typeface="Arial"/>
            </a:endParaRPr>
          </a:p>
        </p:txBody>
      </p:sp>
      <p:sp>
        <p:nvSpPr>
          <p:cNvPr id="400" name="CustomShape 13"/>
          <p:cNvSpPr/>
          <p:nvPr/>
        </p:nvSpPr>
        <p:spPr>
          <a:xfrm>
            <a:off x="3635280" y="3284640"/>
            <a:ext cx="309528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x      AA         </a:t>
            </a:r>
            <a:endParaRPr b="0" lang="cs-CZ" sz="2800" spc="-1" strike="noStrike">
              <a:latin typeface="Arial"/>
            </a:endParaRPr>
          </a:p>
        </p:txBody>
      </p:sp>
      <p:sp>
        <p:nvSpPr>
          <p:cNvPr id="401" name="CustomShape 14"/>
          <p:cNvSpPr/>
          <p:nvPr/>
        </p:nvSpPr>
        <p:spPr>
          <a:xfrm>
            <a:off x="3348000" y="4363920"/>
            <a:ext cx="403200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     A</a:t>
            </a:r>
            <a:r>
              <a:rPr b="0" lang="cs-CZ" sz="2800" spc="-1" strike="noStrike">
                <a:solidFill>
                  <a:srgbClr val="ffffff"/>
                </a:solidFill>
                <a:latin typeface="Arial"/>
              </a:rPr>
              <a:t>	</a:t>
            </a:r>
            <a:r>
              <a:rPr b="0" lang="cs-CZ" sz="2800" spc="-1" strike="noStrike">
                <a:solidFill>
                  <a:srgbClr val="ffffff"/>
                </a:solidFill>
                <a:latin typeface="Arial"/>
              </a:rPr>
              <a:t>  A</a:t>
            </a:r>
            <a:r>
              <a:rPr b="0" lang="cs-CZ" sz="2800" spc="-1" strike="noStrike">
                <a:solidFill>
                  <a:srgbClr val="ffffff"/>
                </a:solidFill>
                <a:latin typeface="Arial"/>
              </a:rPr>
              <a:t>	</a:t>
            </a:r>
            <a:r>
              <a:rPr b="0" lang="cs-CZ" sz="2800" spc="-1" strike="noStrike">
                <a:solidFill>
                  <a:srgbClr val="ffffff"/>
                </a:solidFill>
                <a:latin typeface="Arial"/>
              </a:rPr>
              <a:t>A     </a:t>
            </a:r>
            <a:endParaRPr b="0" lang="cs-CZ" sz="2800" spc="-1" strike="noStrike">
              <a:latin typeface="Arial"/>
            </a:endParaRPr>
          </a:p>
        </p:txBody>
      </p:sp>
      <p:sp>
        <p:nvSpPr>
          <p:cNvPr id="402" name="CustomShape 15"/>
          <p:cNvSpPr/>
          <p:nvPr/>
        </p:nvSpPr>
        <p:spPr>
          <a:xfrm>
            <a:off x="3276720" y="544500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03" name="CustomShape 16"/>
          <p:cNvSpPr/>
          <p:nvPr/>
        </p:nvSpPr>
        <p:spPr>
          <a:xfrm>
            <a:off x="4284720" y="544500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04" name="CustomShape 17"/>
          <p:cNvSpPr/>
          <p:nvPr/>
        </p:nvSpPr>
        <p:spPr>
          <a:xfrm>
            <a:off x="5292720" y="544500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05" name="CustomShape 18"/>
          <p:cNvSpPr/>
          <p:nvPr/>
        </p:nvSpPr>
        <p:spPr>
          <a:xfrm>
            <a:off x="6300720" y="544500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06" name="Line 19"/>
          <p:cNvSpPr/>
          <p:nvPr/>
        </p:nvSpPr>
        <p:spPr>
          <a:xfrm flipH="1">
            <a:off x="3492360" y="4868640"/>
            <a:ext cx="71280" cy="576360"/>
          </a:xfrm>
          <a:prstGeom prst="line">
            <a:avLst/>
          </a:prstGeom>
          <a:ln w="34925">
            <a:solidFill>
              <a:srgbClr val="ffffff"/>
            </a:solidFill>
            <a:round/>
            <a:tailEnd len="med" type="triangle" w="med"/>
          </a:ln>
        </p:spPr>
        <p:style>
          <a:lnRef idx="0"/>
          <a:fillRef idx="0"/>
          <a:effectRef idx="0"/>
          <a:fontRef idx="minor"/>
        </p:style>
      </p:sp>
      <p:sp>
        <p:nvSpPr>
          <p:cNvPr id="407" name="Line 20"/>
          <p:cNvSpPr/>
          <p:nvPr/>
        </p:nvSpPr>
        <p:spPr>
          <a:xfrm>
            <a:off x="3563640" y="4868640"/>
            <a:ext cx="863640" cy="576360"/>
          </a:xfrm>
          <a:prstGeom prst="line">
            <a:avLst/>
          </a:prstGeom>
          <a:ln w="34925">
            <a:solidFill>
              <a:srgbClr val="ffffff"/>
            </a:solidFill>
            <a:round/>
            <a:tailEnd len="med" type="triangle" w="med"/>
          </a:ln>
        </p:spPr>
        <p:style>
          <a:lnRef idx="0"/>
          <a:fillRef idx="0"/>
          <a:effectRef idx="0"/>
          <a:fontRef idx="minor"/>
        </p:style>
      </p:sp>
      <p:sp>
        <p:nvSpPr>
          <p:cNvPr id="408" name="Line 21"/>
          <p:cNvSpPr/>
          <p:nvPr/>
        </p:nvSpPr>
        <p:spPr>
          <a:xfrm>
            <a:off x="4356000" y="4868640"/>
            <a:ext cx="1079280" cy="576360"/>
          </a:xfrm>
          <a:prstGeom prst="line">
            <a:avLst/>
          </a:prstGeom>
          <a:ln w="34925">
            <a:solidFill>
              <a:srgbClr val="ffffff"/>
            </a:solidFill>
            <a:round/>
            <a:tailEnd len="med" type="triangle" w="med"/>
          </a:ln>
        </p:spPr>
        <p:style>
          <a:lnRef idx="0"/>
          <a:fillRef idx="0"/>
          <a:effectRef idx="0"/>
          <a:fontRef idx="minor"/>
        </p:style>
      </p:sp>
      <p:sp>
        <p:nvSpPr>
          <p:cNvPr id="409" name="Line 22"/>
          <p:cNvSpPr/>
          <p:nvPr/>
        </p:nvSpPr>
        <p:spPr>
          <a:xfrm>
            <a:off x="4356000" y="4868640"/>
            <a:ext cx="2087640" cy="576360"/>
          </a:xfrm>
          <a:prstGeom prst="line">
            <a:avLst/>
          </a:prstGeom>
          <a:ln w="34925">
            <a:solidFill>
              <a:srgbClr val="ffffff"/>
            </a:solidFill>
            <a:round/>
            <a:tailEnd len="med" type="triangle" w="med"/>
          </a:ln>
        </p:spPr>
        <p:style>
          <a:lnRef idx="0"/>
          <a:fillRef idx="0"/>
          <a:effectRef idx="0"/>
          <a:fontRef idx="minor"/>
        </p:style>
      </p:sp>
      <p:sp>
        <p:nvSpPr>
          <p:cNvPr id="410" name="Line 23"/>
          <p:cNvSpPr/>
          <p:nvPr/>
        </p:nvSpPr>
        <p:spPr>
          <a:xfrm flipH="1">
            <a:off x="3779640" y="4868640"/>
            <a:ext cx="1800360" cy="576360"/>
          </a:xfrm>
          <a:prstGeom prst="line">
            <a:avLst/>
          </a:prstGeom>
          <a:ln w="34925">
            <a:solidFill>
              <a:srgbClr val="ffffff"/>
            </a:solidFill>
            <a:round/>
            <a:tailEnd len="med" type="triangle" w="med"/>
          </a:ln>
        </p:spPr>
        <p:style>
          <a:lnRef idx="0"/>
          <a:fillRef idx="0"/>
          <a:effectRef idx="0"/>
          <a:fontRef idx="minor"/>
        </p:style>
      </p:sp>
      <p:sp>
        <p:nvSpPr>
          <p:cNvPr id="411" name="Line 24"/>
          <p:cNvSpPr/>
          <p:nvPr/>
        </p:nvSpPr>
        <p:spPr>
          <a:xfrm>
            <a:off x="5580000" y="4868640"/>
            <a:ext cx="144360" cy="576360"/>
          </a:xfrm>
          <a:prstGeom prst="line">
            <a:avLst/>
          </a:prstGeom>
          <a:ln w="34925">
            <a:solidFill>
              <a:srgbClr val="ffffff"/>
            </a:solidFill>
            <a:round/>
            <a:tailEnd len="med" type="triangle" w="med"/>
          </a:ln>
        </p:spPr>
        <p:style>
          <a:lnRef idx="0"/>
          <a:fillRef idx="0"/>
          <a:effectRef idx="0"/>
          <a:fontRef idx="minor"/>
        </p:style>
      </p:sp>
      <p:sp>
        <p:nvSpPr>
          <p:cNvPr id="412" name="Line 25"/>
          <p:cNvSpPr/>
          <p:nvPr/>
        </p:nvSpPr>
        <p:spPr>
          <a:xfrm flipH="1">
            <a:off x="4787640" y="4868640"/>
            <a:ext cx="1513080" cy="576360"/>
          </a:xfrm>
          <a:prstGeom prst="line">
            <a:avLst/>
          </a:prstGeom>
          <a:ln w="34925">
            <a:solidFill>
              <a:srgbClr val="ffffff"/>
            </a:solidFill>
            <a:round/>
            <a:tailEnd len="med" type="triangle" w="med"/>
          </a:ln>
        </p:spPr>
        <p:style>
          <a:lnRef idx="0"/>
          <a:fillRef idx="0"/>
          <a:effectRef idx="0"/>
          <a:fontRef idx="minor"/>
        </p:style>
      </p:sp>
      <p:sp>
        <p:nvSpPr>
          <p:cNvPr id="413" name="Line 26"/>
          <p:cNvSpPr/>
          <p:nvPr/>
        </p:nvSpPr>
        <p:spPr>
          <a:xfrm>
            <a:off x="6300720" y="4868640"/>
            <a:ext cx="430200" cy="576360"/>
          </a:xfrm>
          <a:prstGeom prst="line">
            <a:avLst/>
          </a:prstGeom>
          <a:ln w="34925">
            <a:solidFill>
              <a:srgbClr val="ffffff"/>
            </a:solidFill>
            <a:round/>
            <a:tailEnd len="med" type="triangle" w="med"/>
          </a:ln>
        </p:spPr>
        <p:style>
          <a:lnRef idx="0"/>
          <a:fillRef idx="0"/>
          <a:effectRef idx="0"/>
          <a:fontRef idx="minor"/>
        </p:style>
      </p:sp>
      <p:sp>
        <p:nvSpPr>
          <p:cNvPr id="414" name="Line 27"/>
          <p:cNvSpPr/>
          <p:nvPr/>
        </p:nvSpPr>
        <p:spPr>
          <a:xfrm flipH="1">
            <a:off x="3635280" y="3862080"/>
            <a:ext cx="215640" cy="501840"/>
          </a:xfrm>
          <a:prstGeom prst="line">
            <a:avLst/>
          </a:prstGeom>
          <a:ln w="34925">
            <a:solidFill>
              <a:schemeClr val="tx1"/>
            </a:solidFill>
            <a:round/>
            <a:tailEnd len="med" type="triangle" w="med"/>
          </a:ln>
        </p:spPr>
        <p:style>
          <a:lnRef idx="0"/>
          <a:fillRef idx="0"/>
          <a:effectRef idx="0"/>
          <a:fontRef idx="minor"/>
        </p:style>
      </p:sp>
      <p:sp>
        <p:nvSpPr>
          <p:cNvPr id="415" name="Line 28"/>
          <p:cNvSpPr/>
          <p:nvPr/>
        </p:nvSpPr>
        <p:spPr>
          <a:xfrm>
            <a:off x="4138560" y="3862080"/>
            <a:ext cx="217440" cy="501840"/>
          </a:xfrm>
          <a:prstGeom prst="line">
            <a:avLst/>
          </a:prstGeom>
          <a:ln w="34925">
            <a:solidFill>
              <a:schemeClr val="tx1"/>
            </a:solidFill>
            <a:round/>
            <a:tailEnd len="med" type="triangle" w="med"/>
          </a:ln>
        </p:spPr>
        <p:style>
          <a:lnRef idx="0"/>
          <a:fillRef idx="0"/>
          <a:effectRef idx="0"/>
          <a:fontRef idx="minor"/>
        </p:style>
      </p:sp>
      <p:sp>
        <p:nvSpPr>
          <p:cNvPr id="416" name="Line 29"/>
          <p:cNvSpPr/>
          <p:nvPr/>
        </p:nvSpPr>
        <p:spPr>
          <a:xfrm>
            <a:off x="6154560" y="3803400"/>
            <a:ext cx="217440" cy="560520"/>
          </a:xfrm>
          <a:prstGeom prst="line">
            <a:avLst/>
          </a:prstGeom>
          <a:ln w="34925">
            <a:solidFill>
              <a:schemeClr val="tx1"/>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Line 1"/>
          <p:cNvSpPr/>
          <p:nvPr/>
        </p:nvSpPr>
        <p:spPr>
          <a:xfrm flipH="1">
            <a:off x="5651280" y="2584440"/>
            <a:ext cx="216000" cy="560160"/>
          </a:xfrm>
          <a:prstGeom prst="line">
            <a:avLst/>
          </a:prstGeom>
          <a:ln w="34925">
            <a:solidFill>
              <a:schemeClr val="tx1"/>
            </a:solidFill>
            <a:round/>
            <a:tailEnd len="med" type="triangle" w="med"/>
          </a:ln>
        </p:spPr>
        <p:style>
          <a:lnRef idx="0"/>
          <a:fillRef idx="0"/>
          <a:effectRef idx="0"/>
          <a:fontRef idx="minor"/>
        </p:style>
      </p:sp>
      <p:sp>
        <p:nvSpPr>
          <p:cNvPr id="418" name="Line 2"/>
          <p:cNvSpPr/>
          <p:nvPr/>
        </p:nvSpPr>
        <p:spPr>
          <a:xfrm>
            <a:off x="6024240" y="2570040"/>
            <a:ext cx="217800" cy="560160"/>
          </a:xfrm>
          <a:prstGeom prst="line">
            <a:avLst/>
          </a:prstGeom>
          <a:ln w="34925">
            <a:solidFill>
              <a:schemeClr val="tx1"/>
            </a:solidFill>
            <a:round/>
            <a:tailEnd len="med" type="triangle" w="med"/>
          </a:ln>
        </p:spPr>
        <p:style>
          <a:lnRef idx="0"/>
          <a:fillRef idx="0"/>
          <a:effectRef idx="0"/>
          <a:fontRef idx="minor"/>
        </p:style>
      </p:sp>
      <p:sp>
        <p:nvSpPr>
          <p:cNvPr id="419" name="CustomShape 3"/>
          <p:cNvSpPr/>
          <p:nvPr/>
        </p:nvSpPr>
        <p:spPr>
          <a:xfrm>
            <a:off x="4238640" y="4151160"/>
            <a:ext cx="720360" cy="649080"/>
          </a:xfrm>
          <a:prstGeom prst="ellipse">
            <a:avLst/>
          </a:prstGeom>
          <a:solidFill>
            <a:srgbClr val="ff0000"/>
          </a:solidFill>
          <a:ln w="9525">
            <a:solidFill>
              <a:srgbClr val="000000"/>
            </a:solidFill>
            <a:round/>
          </a:ln>
        </p:spPr>
        <p:style>
          <a:lnRef idx="0"/>
          <a:fillRef idx="0"/>
          <a:effectRef idx="0"/>
          <a:fontRef idx="minor"/>
        </p:style>
      </p:sp>
      <p:sp>
        <p:nvSpPr>
          <p:cNvPr id="420" name="CustomShape 4"/>
          <p:cNvSpPr/>
          <p:nvPr/>
        </p:nvSpPr>
        <p:spPr>
          <a:xfrm>
            <a:off x="5232240" y="4151160"/>
            <a:ext cx="720360" cy="649080"/>
          </a:xfrm>
          <a:prstGeom prst="ellipse">
            <a:avLst/>
          </a:prstGeom>
          <a:solidFill>
            <a:srgbClr val="ff0000"/>
          </a:solidFill>
          <a:ln w="9525">
            <a:solidFill>
              <a:srgbClr val="000000"/>
            </a:solidFill>
            <a:round/>
          </a:ln>
        </p:spPr>
        <p:style>
          <a:lnRef idx="0"/>
          <a:fillRef idx="0"/>
          <a:effectRef idx="0"/>
          <a:fontRef idx="minor"/>
        </p:style>
      </p:sp>
      <p:sp>
        <p:nvSpPr>
          <p:cNvPr id="421" name="CustomShape 5"/>
          <p:cNvSpPr/>
          <p:nvPr/>
        </p:nvSpPr>
        <p:spPr>
          <a:xfrm>
            <a:off x="3244680" y="4151160"/>
            <a:ext cx="720360" cy="649080"/>
          </a:xfrm>
          <a:prstGeom prst="ellipse">
            <a:avLst/>
          </a:prstGeom>
          <a:solidFill>
            <a:srgbClr val="ff0000"/>
          </a:solidFill>
          <a:ln w="9525">
            <a:solidFill>
              <a:srgbClr val="000000"/>
            </a:solidFill>
            <a:round/>
          </a:ln>
        </p:spPr>
        <p:style>
          <a:lnRef idx="0"/>
          <a:fillRef idx="0"/>
          <a:effectRef idx="0"/>
          <a:fontRef idx="minor"/>
        </p:style>
      </p:sp>
      <p:sp>
        <p:nvSpPr>
          <p:cNvPr id="422" name="CustomShape 6"/>
          <p:cNvSpPr/>
          <p:nvPr/>
        </p:nvSpPr>
        <p:spPr>
          <a:xfrm>
            <a:off x="6227640" y="4151160"/>
            <a:ext cx="720360" cy="649080"/>
          </a:xfrm>
          <a:prstGeom prst="ellipse">
            <a:avLst/>
          </a:prstGeom>
          <a:solidFill>
            <a:srgbClr val="ff0000"/>
          </a:solidFill>
          <a:ln w="9525">
            <a:solidFill>
              <a:srgbClr val="000000"/>
            </a:solidFill>
            <a:round/>
          </a:ln>
        </p:spPr>
        <p:style>
          <a:lnRef idx="0"/>
          <a:fillRef idx="0"/>
          <a:effectRef idx="0"/>
          <a:fontRef idx="minor"/>
        </p:style>
      </p:sp>
      <p:sp>
        <p:nvSpPr>
          <p:cNvPr id="423" name="CustomShape 7"/>
          <p:cNvSpPr/>
          <p:nvPr/>
        </p:nvSpPr>
        <p:spPr>
          <a:xfrm>
            <a:off x="5508720" y="1994040"/>
            <a:ext cx="720360" cy="649080"/>
          </a:xfrm>
          <a:prstGeom prst="ellipse">
            <a:avLst/>
          </a:prstGeom>
          <a:solidFill>
            <a:srgbClr val="ffffff"/>
          </a:solidFill>
          <a:ln w="9525">
            <a:solidFill>
              <a:srgbClr val="000000"/>
            </a:solidFill>
            <a:round/>
          </a:ln>
        </p:spPr>
        <p:style>
          <a:lnRef idx="0"/>
          <a:fillRef idx="0"/>
          <a:effectRef idx="0"/>
          <a:fontRef idx="minor"/>
        </p:style>
      </p:sp>
      <p:sp>
        <p:nvSpPr>
          <p:cNvPr id="424" name="CustomShape 8"/>
          <p:cNvSpPr/>
          <p:nvPr/>
        </p:nvSpPr>
        <p:spPr>
          <a:xfrm>
            <a:off x="3635280" y="1994040"/>
            <a:ext cx="720360" cy="649080"/>
          </a:xfrm>
          <a:prstGeom prst="ellipse">
            <a:avLst/>
          </a:prstGeom>
          <a:solidFill>
            <a:srgbClr val="ff0000"/>
          </a:solidFill>
          <a:ln w="9525">
            <a:solidFill>
              <a:srgbClr val="000000"/>
            </a:solidFill>
            <a:round/>
          </a:ln>
        </p:spPr>
        <p:style>
          <a:lnRef idx="0"/>
          <a:fillRef idx="0"/>
          <a:effectRef idx="0"/>
          <a:fontRef idx="minor"/>
        </p:style>
      </p:sp>
      <p:sp>
        <p:nvSpPr>
          <p:cNvPr id="425" name="TextShape 9"/>
          <p:cNvSpPr txBox="1"/>
          <p:nvPr/>
        </p:nvSpPr>
        <p:spPr>
          <a:xfrm>
            <a:off x="-369720" y="296640"/>
            <a:ext cx="8226000" cy="707760"/>
          </a:xfrm>
          <a:prstGeom prst="rect">
            <a:avLst/>
          </a:prstGeom>
          <a:noFill/>
          <a:ln w="0">
            <a:noFill/>
          </a:ln>
        </p:spPr>
        <p:txBody>
          <a:bodyPr>
            <a:noAutofit/>
          </a:bodyPr>
          <a:p>
            <a:pPr algn="r">
              <a:lnSpc>
                <a:spcPct val="90000"/>
              </a:lnSpc>
            </a:pPr>
            <a:r>
              <a:rPr b="0" lang="cs-CZ" sz="4000" spc="-1" strike="noStrike">
                <a:solidFill>
                  <a:srgbClr val="ffffff"/>
                </a:solidFill>
                <a:latin typeface="Arial"/>
              </a:rPr>
              <a:t>Dominantní dědičnost</a:t>
            </a:r>
            <a:endParaRPr b="0" lang="en-US" sz="4000" spc="-1" strike="noStrike">
              <a:solidFill>
                <a:srgbClr val="ffffff"/>
              </a:solidFill>
              <a:latin typeface="Arial"/>
            </a:endParaRPr>
          </a:p>
        </p:txBody>
      </p:sp>
      <p:sp>
        <p:nvSpPr>
          <p:cNvPr id="426" name="TextShape 10"/>
          <p:cNvSpPr txBox="1"/>
          <p:nvPr/>
        </p:nvSpPr>
        <p:spPr>
          <a:xfrm>
            <a:off x="1574640" y="990720"/>
            <a:ext cx="8226000" cy="990360"/>
          </a:xfrm>
          <a:prstGeom prst="rect">
            <a:avLst/>
          </a:prstGeom>
          <a:noFill/>
          <a:ln w="0">
            <a:noFill/>
          </a:ln>
        </p:spPr>
        <p:txBody>
          <a:bodyPr>
            <a:noAutofit/>
          </a:bodyPr>
          <a:p>
            <a:pPr marL="258480" indent="-258120">
              <a:lnSpc>
                <a:spcPct val="120000"/>
              </a:lnSpc>
              <a:spcBef>
                <a:spcPts val="751"/>
              </a:spcBef>
              <a:spcAft>
                <a:spcPts val="451"/>
              </a:spcAft>
              <a:tabLst>
                <a:tab algn="l" pos="0"/>
              </a:tabLst>
            </a:pPr>
            <a:r>
              <a:rPr b="0" lang="cs-CZ" sz="1800" spc="-1" strike="noStrike">
                <a:solidFill>
                  <a:srgbClr val="ffffff"/>
                </a:solidFill>
                <a:latin typeface="Arial"/>
              </a:rPr>
              <a:t>	</a:t>
            </a:r>
            <a:r>
              <a:rPr b="0" lang="cs-CZ" sz="1800" spc="-1" strike="noStrike">
                <a:solidFill>
                  <a:srgbClr val="ffffff"/>
                </a:solidFill>
                <a:latin typeface="Arial"/>
              </a:rPr>
              <a:t>b) </a:t>
            </a:r>
            <a:r>
              <a:rPr b="0" lang="cs-CZ" sz="1800" spc="-1" strike="noStrike" u="sng">
                <a:solidFill>
                  <a:srgbClr val="ffffff"/>
                </a:solidFill>
                <a:uFillTx/>
                <a:latin typeface="Arial"/>
              </a:rPr>
              <a:t>křížení dvou různých homozygotů</a:t>
            </a:r>
            <a:endParaRPr b="0" lang="en-US" sz="1800" spc="-1" strike="noStrike">
              <a:solidFill>
                <a:srgbClr val="ffffff"/>
              </a:solidFill>
              <a:latin typeface="Arial"/>
            </a:endParaRPr>
          </a:p>
        </p:txBody>
      </p:sp>
      <p:sp>
        <p:nvSpPr>
          <p:cNvPr id="427" name="CustomShape 11"/>
          <p:cNvSpPr/>
          <p:nvPr/>
        </p:nvSpPr>
        <p:spPr>
          <a:xfrm>
            <a:off x="982800" y="206532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Rodiče      P:         </a:t>
            </a:r>
            <a:endParaRPr b="0" lang="cs-CZ" sz="2800" spc="-1" strike="noStrike">
              <a:latin typeface="Arial"/>
            </a:endParaRPr>
          </a:p>
        </p:txBody>
      </p:sp>
      <p:sp>
        <p:nvSpPr>
          <p:cNvPr id="428" name="CustomShape 12"/>
          <p:cNvSpPr/>
          <p:nvPr/>
        </p:nvSpPr>
        <p:spPr>
          <a:xfrm>
            <a:off x="1116000" y="317268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gamety:         </a:t>
            </a:r>
            <a:endParaRPr b="0" lang="cs-CZ" sz="2800" spc="-1" strike="noStrike">
              <a:latin typeface="Arial"/>
            </a:endParaRPr>
          </a:p>
        </p:txBody>
      </p:sp>
      <p:sp>
        <p:nvSpPr>
          <p:cNvPr id="429" name="CustomShape 13"/>
          <p:cNvSpPr/>
          <p:nvPr/>
        </p:nvSpPr>
        <p:spPr>
          <a:xfrm>
            <a:off x="980640" y="4216320"/>
            <a:ext cx="2447640" cy="10018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Potomci    F</a:t>
            </a:r>
            <a:r>
              <a:rPr b="0" lang="cs-CZ" sz="2800" spc="-1" strike="noStrike" baseline="-25000">
                <a:solidFill>
                  <a:srgbClr val="ffffff"/>
                </a:solidFill>
                <a:latin typeface="Arial"/>
              </a:rPr>
              <a:t>1</a:t>
            </a:r>
            <a:r>
              <a:rPr b="0" lang="cs-CZ" sz="2800" spc="-1" strike="noStrike">
                <a:solidFill>
                  <a:srgbClr val="ffffff"/>
                </a:solidFill>
                <a:latin typeface="Arial"/>
              </a:rPr>
              <a:t>:         </a:t>
            </a:r>
            <a:endParaRPr b="0" lang="cs-CZ" sz="2800" spc="-1" strike="noStrike">
              <a:latin typeface="Arial"/>
            </a:endParaRPr>
          </a:p>
        </p:txBody>
      </p:sp>
      <p:sp>
        <p:nvSpPr>
          <p:cNvPr id="430" name="CustomShape 14"/>
          <p:cNvSpPr/>
          <p:nvPr/>
        </p:nvSpPr>
        <p:spPr>
          <a:xfrm>
            <a:off x="3635280" y="2065320"/>
            <a:ext cx="309528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x      </a:t>
            </a:r>
            <a:r>
              <a:rPr b="0" lang="cs-CZ" sz="2800" spc="-1" strike="noStrike">
                <a:solidFill>
                  <a:srgbClr val="000000"/>
                </a:solidFill>
                <a:latin typeface="Arial"/>
              </a:rPr>
              <a:t>aa</a:t>
            </a:r>
            <a:r>
              <a:rPr b="0" lang="cs-CZ" sz="2800" spc="-1" strike="noStrike">
                <a:solidFill>
                  <a:srgbClr val="ffffff"/>
                </a:solidFill>
                <a:latin typeface="Arial"/>
              </a:rPr>
              <a:t>         </a:t>
            </a:r>
            <a:endParaRPr b="0" lang="cs-CZ" sz="2800" spc="-1" strike="noStrike">
              <a:latin typeface="Arial"/>
            </a:endParaRPr>
          </a:p>
        </p:txBody>
      </p:sp>
      <p:sp>
        <p:nvSpPr>
          <p:cNvPr id="431" name="CustomShape 15"/>
          <p:cNvSpPr/>
          <p:nvPr/>
        </p:nvSpPr>
        <p:spPr>
          <a:xfrm>
            <a:off x="3348000" y="3144960"/>
            <a:ext cx="403200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     A</a:t>
            </a:r>
            <a:r>
              <a:rPr b="0" lang="cs-CZ" sz="2800" spc="-1" strike="noStrike">
                <a:solidFill>
                  <a:srgbClr val="ffffff"/>
                </a:solidFill>
                <a:latin typeface="Arial"/>
              </a:rPr>
              <a:t>	</a:t>
            </a:r>
            <a:r>
              <a:rPr b="0" lang="cs-CZ" sz="2800" spc="-1" strike="noStrike">
                <a:solidFill>
                  <a:srgbClr val="ffffff"/>
                </a:solidFill>
                <a:latin typeface="Arial"/>
              </a:rPr>
              <a:t>  a</a:t>
            </a:r>
            <a:r>
              <a:rPr b="0" lang="cs-CZ" sz="2800" spc="-1" strike="noStrike">
                <a:solidFill>
                  <a:srgbClr val="ffffff"/>
                </a:solidFill>
                <a:latin typeface="Arial"/>
              </a:rPr>
              <a:t>	</a:t>
            </a:r>
            <a:r>
              <a:rPr b="0" lang="cs-CZ" sz="2800" spc="-1" strike="noStrike">
                <a:solidFill>
                  <a:srgbClr val="ffffff"/>
                </a:solidFill>
                <a:latin typeface="Arial"/>
              </a:rPr>
              <a:t>a    </a:t>
            </a:r>
            <a:endParaRPr b="0" lang="cs-CZ" sz="2800" spc="-1" strike="noStrike">
              <a:latin typeface="Arial"/>
            </a:endParaRPr>
          </a:p>
        </p:txBody>
      </p:sp>
      <p:sp>
        <p:nvSpPr>
          <p:cNvPr id="432" name="CustomShape 16"/>
          <p:cNvSpPr/>
          <p:nvPr/>
        </p:nvSpPr>
        <p:spPr>
          <a:xfrm>
            <a:off x="3276720" y="422604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33" name="CustomShape 17"/>
          <p:cNvSpPr/>
          <p:nvPr/>
        </p:nvSpPr>
        <p:spPr>
          <a:xfrm>
            <a:off x="4284720" y="422604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34" name="CustomShape 18"/>
          <p:cNvSpPr/>
          <p:nvPr/>
        </p:nvSpPr>
        <p:spPr>
          <a:xfrm>
            <a:off x="5292720" y="422604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35" name="CustomShape 19"/>
          <p:cNvSpPr/>
          <p:nvPr/>
        </p:nvSpPr>
        <p:spPr>
          <a:xfrm>
            <a:off x="6300720" y="422604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36" name="Line 20"/>
          <p:cNvSpPr/>
          <p:nvPr/>
        </p:nvSpPr>
        <p:spPr>
          <a:xfrm flipH="1">
            <a:off x="3492360" y="3649320"/>
            <a:ext cx="71280" cy="576360"/>
          </a:xfrm>
          <a:prstGeom prst="line">
            <a:avLst/>
          </a:prstGeom>
          <a:ln w="34925">
            <a:solidFill>
              <a:srgbClr val="ffffff"/>
            </a:solidFill>
            <a:round/>
            <a:tailEnd len="med" type="triangle" w="med"/>
          </a:ln>
        </p:spPr>
        <p:style>
          <a:lnRef idx="0"/>
          <a:fillRef idx="0"/>
          <a:effectRef idx="0"/>
          <a:fontRef idx="minor"/>
        </p:style>
      </p:sp>
      <p:sp>
        <p:nvSpPr>
          <p:cNvPr id="437" name="Line 21"/>
          <p:cNvSpPr/>
          <p:nvPr/>
        </p:nvSpPr>
        <p:spPr>
          <a:xfrm>
            <a:off x="3563640" y="3649320"/>
            <a:ext cx="863640" cy="576360"/>
          </a:xfrm>
          <a:prstGeom prst="line">
            <a:avLst/>
          </a:prstGeom>
          <a:ln w="34925">
            <a:solidFill>
              <a:srgbClr val="ffffff"/>
            </a:solidFill>
            <a:round/>
            <a:tailEnd len="med" type="triangle" w="med"/>
          </a:ln>
        </p:spPr>
        <p:style>
          <a:lnRef idx="0"/>
          <a:fillRef idx="0"/>
          <a:effectRef idx="0"/>
          <a:fontRef idx="minor"/>
        </p:style>
      </p:sp>
      <p:sp>
        <p:nvSpPr>
          <p:cNvPr id="438" name="Line 22"/>
          <p:cNvSpPr/>
          <p:nvPr/>
        </p:nvSpPr>
        <p:spPr>
          <a:xfrm>
            <a:off x="4356000" y="3649320"/>
            <a:ext cx="1079280" cy="576360"/>
          </a:xfrm>
          <a:prstGeom prst="line">
            <a:avLst/>
          </a:prstGeom>
          <a:ln w="34925">
            <a:solidFill>
              <a:srgbClr val="ffffff"/>
            </a:solidFill>
            <a:round/>
            <a:tailEnd len="med" type="triangle" w="med"/>
          </a:ln>
        </p:spPr>
        <p:style>
          <a:lnRef idx="0"/>
          <a:fillRef idx="0"/>
          <a:effectRef idx="0"/>
          <a:fontRef idx="minor"/>
        </p:style>
      </p:sp>
      <p:sp>
        <p:nvSpPr>
          <p:cNvPr id="439" name="Line 23"/>
          <p:cNvSpPr/>
          <p:nvPr/>
        </p:nvSpPr>
        <p:spPr>
          <a:xfrm>
            <a:off x="4356000" y="3649320"/>
            <a:ext cx="2087640" cy="576360"/>
          </a:xfrm>
          <a:prstGeom prst="line">
            <a:avLst/>
          </a:prstGeom>
          <a:ln w="34925">
            <a:solidFill>
              <a:srgbClr val="ffffff"/>
            </a:solidFill>
            <a:round/>
            <a:tailEnd len="med" type="triangle" w="med"/>
          </a:ln>
        </p:spPr>
        <p:style>
          <a:lnRef idx="0"/>
          <a:fillRef idx="0"/>
          <a:effectRef idx="0"/>
          <a:fontRef idx="minor"/>
        </p:style>
      </p:sp>
      <p:sp>
        <p:nvSpPr>
          <p:cNvPr id="440" name="Line 24"/>
          <p:cNvSpPr/>
          <p:nvPr/>
        </p:nvSpPr>
        <p:spPr>
          <a:xfrm flipH="1">
            <a:off x="3779640" y="3649320"/>
            <a:ext cx="1800360" cy="576360"/>
          </a:xfrm>
          <a:prstGeom prst="line">
            <a:avLst/>
          </a:prstGeom>
          <a:ln w="34925">
            <a:solidFill>
              <a:srgbClr val="ffffff"/>
            </a:solidFill>
            <a:round/>
            <a:tailEnd len="med" type="triangle" w="med"/>
          </a:ln>
        </p:spPr>
        <p:style>
          <a:lnRef idx="0"/>
          <a:fillRef idx="0"/>
          <a:effectRef idx="0"/>
          <a:fontRef idx="minor"/>
        </p:style>
      </p:sp>
      <p:sp>
        <p:nvSpPr>
          <p:cNvPr id="441" name="Line 25"/>
          <p:cNvSpPr/>
          <p:nvPr/>
        </p:nvSpPr>
        <p:spPr>
          <a:xfrm>
            <a:off x="5580000" y="3649320"/>
            <a:ext cx="144360" cy="576360"/>
          </a:xfrm>
          <a:prstGeom prst="line">
            <a:avLst/>
          </a:prstGeom>
          <a:ln w="34925">
            <a:solidFill>
              <a:srgbClr val="ffffff"/>
            </a:solidFill>
            <a:round/>
            <a:tailEnd len="med" type="triangle" w="med"/>
          </a:ln>
        </p:spPr>
        <p:style>
          <a:lnRef idx="0"/>
          <a:fillRef idx="0"/>
          <a:effectRef idx="0"/>
          <a:fontRef idx="minor"/>
        </p:style>
      </p:sp>
      <p:sp>
        <p:nvSpPr>
          <p:cNvPr id="442" name="Line 26"/>
          <p:cNvSpPr/>
          <p:nvPr/>
        </p:nvSpPr>
        <p:spPr>
          <a:xfrm flipH="1">
            <a:off x="4787640" y="3649320"/>
            <a:ext cx="1513080" cy="576360"/>
          </a:xfrm>
          <a:prstGeom prst="line">
            <a:avLst/>
          </a:prstGeom>
          <a:ln w="34925">
            <a:solidFill>
              <a:srgbClr val="ffffff"/>
            </a:solidFill>
            <a:round/>
            <a:tailEnd len="med" type="triangle" w="med"/>
          </a:ln>
        </p:spPr>
        <p:style>
          <a:lnRef idx="0"/>
          <a:fillRef idx="0"/>
          <a:effectRef idx="0"/>
          <a:fontRef idx="minor"/>
        </p:style>
      </p:sp>
      <p:sp>
        <p:nvSpPr>
          <p:cNvPr id="443" name="Line 27"/>
          <p:cNvSpPr/>
          <p:nvPr/>
        </p:nvSpPr>
        <p:spPr>
          <a:xfrm>
            <a:off x="6300720" y="3649320"/>
            <a:ext cx="430200" cy="576360"/>
          </a:xfrm>
          <a:prstGeom prst="line">
            <a:avLst/>
          </a:prstGeom>
          <a:ln w="34925">
            <a:solidFill>
              <a:srgbClr val="ffffff"/>
            </a:solidFill>
            <a:round/>
            <a:tailEnd len="med" type="triangle" w="med"/>
          </a:ln>
        </p:spPr>
        <p:style>
          <a:lnRef idx="0"/>
          <a:fillRef idx="0"/>
          <a:effectRef idx="0"/>
          <a:fontRef idx="minor"/>
        </p:style>
      </p:sp>
      <p:sp>
        <p:nvSpPr>
          <p:cNvPr id="444" name="Line 28"/>
          <p:cNvSpPr/>
          <p:nvPr/>
        </p:nvSpPr>
        <p:spPr>
          <a:xfrm flipH="1">
            <a:off x="3635280" y="2643120"/>
            <a:ext cx="215640" cy="501480"/>
          </a:xfrm>
          <a:prstGeom prst="line">
            <a:avLst/>
          </a:prstGeom>
          <a:ln w="34925">
            <a:solidFill>
              <a:schemeClr val="tx1"/>
            </a:solidFill>
            <a:round/>
            <a:tailEnd len="med" type="triangle" w="med"/>
          </a:ln>
        </p:spPr>
        <p:style>
          <a:lnRef idx="0"/>
          <a:fillRef idx="0"/>
          <a:effectRef idx="0"/>
          <a:fontRef idx="minor"/>
        </p:style>
      </p:sp>
      <p:sp>
        <p:nvSpPr>
          <p:cNvPr id="445" name="Line 29"/>
          <p:cNvSpPr/>
          <p:nvPr/>
        </p:nvSpPr>
        <p:spPr>
          <a:xfrm>
            <a:off x="4138560" y="2643120"/>
            <a:ext cx="217440" cy="501480"/>
          </a:xfrm>
          <a:prstGeom prst="line">
            <a:avLst/>
          </a:prstGeom>
          <a:ln w="34925">
            <a:solidFill>
              <a:schemeClr val="tx1"/>
            </a:solidFill>
            <a:round/>
            <a:tailEnd len="med" type="triangle" w="med"/>
          </a:ln>
        </p:spPr>
        <p:style>
          <a:lnRef idx="0"/>
          <a:fillRef idx="0"/>
          <a:effectRef idx="0"/>
          <a:fontRef idx="minor"/>
        </p:style>
      </p:sp>
      <p:sp>
        <p:nvSpPr>
          <p:cNvPr id="446" name="CustomShape 30"/>
          <p:cNvSpPr/>
          <p:nvPr/>
        </p:nvSpPr>
        <p:spPr>
          <a:xfrm>
            <a:off x="782640" y="5184720"/>
            <a:ext cx="8226000" cy="1655280"/>
          </a:xfrm>
          <a:prstGeom prst="rect">
            <a:avLst/>
          </a:prstGeom>
          <a:noFill/>
          <a:ln w="0">
            <a:noFill/>
          </a:ln>
        </p:spPr>
        <p:style>
          <a:lnRef idx="0"/>
          <a:fillRef idx="0"/>
          <a:effectRef idx="0"/>
          <a:fontRef idx="minor"/>
        </p:style>
        <p:txBody>
          <a:bodyPr lIns="90000" rIns="90000" tIns="45000" bIns="45000">
            <a:noAutofit/>
          </a:bodyPr>
          <a:p>
            <a:pPr marL="343080" indent="-342720">
              <a:lnSpc>
                <a:spcPct val="100000"/>
              </a:lnSpc>
              <a:spcBef>
                <a:spcPts val="641"/>
              </a:spcBef>
              <a:tabLst>
                <a:tab algn="l" pos="0"/>
              </a:tabLst>
            </a:pPr>
            <a:r>
              <a:rPr b="0" lang="cs-CZ" sz="3200" spc="-1" strike="noStrike">
                <a:solidFill>
                  <a:srgbClr val="ffffff"/>
                </a:solidFill>
                <a:latin typeface="Arial"/>
              </a:rPr>
              <a:t>	</a:t>
            </a:r>
            <a:r>
              <a:rPr b="0" lang="cs-CZ" sz="3200" spc="-1" strike="noStrike">
                <a:solidFill>
                  <a:srgbClr val="ffffff"/>
                </a:solidFill>
                <a:latin typeface="Arial"/>
              </a:rPr>
              <a:t>Při křížení dominantního a recesivního heterozygota  je potomstvo uniformní.</a:t>
            </a:r>
            <a:endParaRPr b="0" lang="cs-CZ" sz="3200" spc="-1" strike="noStrike">
              <a:latin typeface="Arial"/>
            </a:endParaRPr>
          </a:p>
          <a:p>
            <a:pPr marL="343080" indent="-342720">
              <a:lnSpc>
                <a:spcPct val="100000"/>
              </a:lnSpc>
              <a:spcBef>
                <a:spcPts val="641"/>
              </a:spcBef>
              <a:tabLst>
                <a:tab algn="l" pos="0"/>
              </a:tabLst>
            </a:pPr>
            <a:r>
              <a:rPr b="1" lang="cs-CZ" sz="3200" spc="-1" strike="noStrike">
                <a:solidFill>
                  <a:srgbClr val="ffff99"/>
                </a:solidFill>
                <a:latin typeface="Arial"/>
              </a:rPr>
              <a:t>	</a:t>
            </a:r>
            <a:r>
              <a:rPr b="1" lang="cs-CZ" sz="3200" spc="-1" strike="noStrike">
                <a:solidFill>
                  <a:srgbClr val="ffff99"/>
                </a:solidFill>
                <a:latin typeface="Arial"/>
              </a:rPr>
              <a:t>1. Mendelův zákon</a:t>
            </a:r>
            <a:endParaRPr b="0" lang="cs-CZ" sz="3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CustomShape 1"/>
          <p:cNvSpPr/>
          <p:nvPr/>
        </p:nvSpPr>
        <p:spPr>
          <a:xfrm>
            <a:off x="4411800" y="4151160"/>
            <a:ext cx="720360" cy="649080"/>
          </a:xfrm>
          <a:prstGeom prst="ellipse">
            <a:avLst/>
          </a:prstGeom>
          <a:solidFill>
            <a:srgbClr val="ff0000"/>
          </a:solidFill>
          <a:ln w="9525">
            <a:solidFill>
              <a:srgbClr val="000000"/>
            </a:solidFill>
            <a:round/>
          </a:ln>
        </p:spPr>
        <p:style>
          <a:lnRef idx="0"/>
          <a:fillRef idx="0"/>
          <a:effectRef idx="0"/>
          <a:fontRef idx="minor"/>
        </p:style>
      </p:sp>
      <p:sp>
        <p:nvSpPr>
          <p:cNvPr id="448" name="CustomShape 2"/>
          <p:cNvSpPr/>
          <p:nvPr/>
        </p:nvSpPr>
        <p:spPr>
          <a:xfrm>
            <a:off x="5419800" y="4151160"/>
            <a:ext cx="720360" cy="649080"/>
          </a:xfrm>
          <a:prstGeom prst="ellipse">
            <a:avLst/>
          </a:prstGeom>
          <a:solidFill>
            <a:srgbClr val="ff0000"/>
          </a:solidFill>
          <a:ln w="9525">
            <a:solidFill>
              <a:srgbClr val="000000"/>
            </a:solidFill>
            <a:round/>
          </a:ln>
        </p:spPr>
        <p:style>
          <a:lnRef idx="0"/>
          <a:fillRef idx="0"/>
          <a:effectRef idx="0"/>
          <a:fontRef idx="minor"/>
        </p:style>
      </p:sp>
      <p:sp>
        <p:nvSpPr>
          <p:cNvPr id="449" name="CustomShape 3"/>
          <p:cNvSpPr/>
          <p:nvPr/>
        </p:nvSpPr>
        <p:spPr>
          <a:xfrm>
            <a:off x="3403440" y="4151160"/>
            <a:ext cx="720360" cy="649080"/>
          </a:xfrm>
          <a:prstGeom prst="ellipse">
            <a:avLst/>
          </a:prstGeom>
          <a:solidFill>
            <a:srgbClr val="ff0000"/>
          </a:solidFill>
          <a:ln w="9525">
            <a:solidFill>
              <a:srgbClr val="000000"/>
            </a:solidFill>
            <a:round/>
          </a:ln>
        </p:spPr>
        <p:style>
          <a:lnRef idx="0"/>
          <a:fillRef idx="0"/>
          <a:effectRef idx="0"/>
          <a:fontRef idx="minor"/>
        </p:style>
      </p:sp>
      <p:sp>
        <p:nvSpPr>
          <p:cNvPr id="450" name="CustomShape 4"/>
          <p:cNvSpPr/>
          <p:nvPr/>
        </p:nvSpPr>
        <p:spPr>
          <a:xfrm>
            <a:off x="6543720" y="4151160"/>
            <a:ext cx="720360" cy="649080"/>
          </a:xfrm>
          <a:prstGeom prst="ellipse">
            <a:avLst/>
          </a:prstGeom>
          <a:solidFill>
            <a:srgbClr val="ffffff"/>
          </a:solidFill>
          <a:ln w="9525">
            <a:solidFill>
              <a:srgbClr val="000000"/>
            </a:solidFill>
            <a:round/>
          </a:ln>
        </p:spPr>
        <p:style>
          <a:lnRef idx="0"/>
          <a:fillRef idx="0"/>
          <a:effectRef idx="0"/>
          <a:fontRef idx="minor"/>
        </p:style>
      </p:sp>
      <p:sp>
        <p:nvSpPr>
          <p:cNvPr id="451" name="CustomShape 5"/>
          <p:cNvSpPr/>
          <p:nvPr/>
        </p:nvSpPr>
        <p:spPr>
          <a:xfrm>
            <a:off x="5724360" y="1989000"/>
            <a:ext cx="720360" cy="649080"/>
          </a:xfrm>
          <a:prstGeom prst="ellipse">
            <a:avLst/>
          </a:prstGeom>
          <a:solidFill>
            <a:srgbClr val="ff0000"/>
          </a:solidFill>
          <a:ln w="9525">
            <a:solidFill>
              <a:srgbClr val="000000"/>
            </a:solidFill>
            <a:round/>
          </a:ln>
        </p:spPr>
        <p:style>
          <a:lnRef idx="0"/>
          <a:fillRef idx="0"/>
          <a:effectRef idx="0"/>
          <a:fontRef idx="minor"/>
        </p:style>
      </p:sp>
      <p:sp>
        <p:nvSpPr>
          <p:cNvPr id="452" name="CustomShape 6"/>
          <p:cNvSpPr/>
          <p:nvPr/>
        </p:nvSpPr>
        <p:spPr>
          <a:xfrm>
            <a:off x="3851280" y="1989000"/>
            <a:ext cx="720360" cy="649080"/>
          </a:xfrm>
          <a:prstGeom prst="ellipse">
            <a:avLst/>
          </a:prstGeom>
          <a:solidFill>
            <a:srgbClr val="ff0000"/>
          </a:solidFill>
          <a:ln w="9525">
            <a:solidFill>
              <a:srgbClr val="000000"/>
            </a:solidFill>
            <a:round/>
          </a:ln>
        </p:spPr>
        <p:style>
          <a:lnRef idx="0"/>
          <a:fillRef idx="0"/>
          <a:effectRef idx="0"/>
          <a:fontRef idx="minor"/>
        </p:style>
      </p:sp>
      <p:sp>
        <p:nvSpPr>
          <p:cNvPr id="453" name="TextShape 7"/>
          <p:cNvSpPr txBox="1"/>
          <p:nvPr/>
        </p:nvSpPr>
        <p:spPr>
          <a:xfrm>
            <a:off x="-549360" y="200880"/>
            <a:ext cx="8226000" cy="779040"/>
          </a:xfrm>
          <a:prstGeom prst="rect">
            <a:avLst/>
          </a:prstGeom>
          <a:noFill/>
          <a:ln w="0">
            <a:noFill/>
          </a:ln>
        </p:spPr>
        <p:txBody>
          <a:bodyPr>
            <a:noAutofit/>
          </a:bodyPr>
          <a:p>
            <a:pPr algn="r">
              <a:lnSpc>
                <a:spcPct val="90000"/>
              </a:lnSpc>
            </a:pPr>
            <a:r>
              <a:rPr b="0" lang="cs-CZ" sz="4000" spc="-1" strike="noStrike">
                <a:solidFill>
                  <a:srgbClr val="ffffff"/>
                </a:solidFill>
                <a:latin typeface="Arial"/>
              </a:rPr>
              <a:t>Dominantní dědičnost</a:t>
            </a:r>
            <a:endParaRPr b="0" lang="en-US" sz="4000" spc="-1" strike="noStrike">
              <a:solidFill>
                <a:srgbClr val="ffffff"/>
              </a:solidFill>
              <a:latin typeface="Arial"/>
            </a:endParaRPr>
          </a:p>
        </p:txBody>
      </p:sp>
      <p:sp>
        <p:nvSpPr>
          <p:cNvPr id="454" name="TextShape 8"/>
          <p:cNvSpPr txBox="1"/>
          <p:nvPr/>
        </p:nvSpPr>
        <p:spPr>
          <a:xfrm>
            <a:off x="1790640" y="1038240"/>
            <a:ext cx="8226000" cy="791640"/>
          </a:xfrm>
          <a:prstGeom prst="rect">
            <a:avLst/>
          </a:prstGeom>
          <a:noFill/>
          <a:ln w="0">
            <a:noFill/>
          </a:ln>
        </p:spPr>
        <p:txBody>
          <a:bodyPr>
            <a:noAutofit/>
          </a:bodyPr>
          <a:p>
            <a:pPr marL="258480" indent="-258120">
              <a:lnSpc>
                <a:spcPct val="120000"/>
              </a:lnSpc>
              <a:spcBef>
                <a:spcPts val="751"/>
              </a:spcBef>
              <a:spcAft>
                <a:spcPts val="451"/>
              </a:spcAft>
              <a:tabLst>
                <a:tab algn="l" pos="0"/>
              </a:tabLst>
            </a:pPr>
            <a:r>
              <a:rPr b="0" lang="cs-CZ" sz="1800" spc="-1" strike="noStrike">
                <a:solidFill>
                  <a:srgbClr val="ffffff"/>
                </a:solidFill>
                <a:latin typeface="Arial"/>
              </a:rPr>
              <a:t>	</a:t>
            </a:r>
            <a:r>
              <a:rPr b="0" lang="cs-CZ" sz="1800" spc="-1" strike="noStrike">
                <a:solidFill>
                  <a:srgbClr val="ffffff"/>
                </a:solidFill>
                <a:latin typeface="Arial"/>
              </a:rPr>
              <a:t>c) </a:t>
            </a:r>
            <a:r>
              <a:rPr b="0" lang="cs-CZ" sz="1800" spc="-1" strike="noStrike" u="sng">
                <a:solidFill>
                  <a:srgbClr val="ffffff"/>
                </a:solidFill>
                <a:uFillTx/>
                <a:latin typeface="Arial"/>
              </a:rPr>
              <a:t>křížení dvou heterozygotů</a:t>
            </a:r>
            <a:endParaRPr b="0" lang="en-US" sz="1800" spc="-1" strike="noStrike">
              <a:solidFill>
                <a:srgbClr val="ffffff"/>
              </a:solidFill>
              <a:latin typeface="Arial"/>
            </a:endParaRPr>
          </a:p>
        </p:txBody>
      </p:sp>
      <p:sp>
        <p:nvSpPr>
          <p:cNvPr id="455" name="CustomShape 9"/>
          <p:cNvSpPr/>
          <p:nvPr/>
        </p:nvSpPr>
        <p:spPr>
          <a:xfrm>
            <a:off x="1028880" y="204660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Rodiče      P:         </a:t>
            </a:r>
            <a:endParaRPr b="0" lang="cs-CZ" sz="2800" spc="-1" strike="noStrike">
              <a:latin typeface="Arial"/>
            </a:endParaRPr>
          </a:p>
        </p:txBody>
      </p:sp>
      <p:sp>
        <p:nvSpPr>
          <p:cNvPr id="456" name="CustomShape 10"/>
          <p:cNvSpPr/>
          <p:nvPr/>
        </p:nvSpPr>
        <p:spPr>
          <a:xfrm>
            <a:off x="1242360" y="309816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gamety:         </a:t>
            </a:r>
            <a:endParaRPr b="0" lang="cs-CZ" sz="2800" spc="-1" strike="noStrike">
              <a:latin typeface="Arial"/>
            </a:endParaRPr>
          </a:p>
        </p:txBody>
      </p:sp>
      <p:sp>
        <p:nvSpPr>
          <p:cNvPr id="457" name="CustomShape 11"/>
          <p:cNvSpPr/>
          <p:nvPr/>
        </p:nvSpPr>
        <p:spPr>
          <a:xfrm>
            <a:off x="1042920" y="4216320"/>
            <a:ext cx="2447640" cy="10018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Potomci    F</a:t>
            </a:r>
            <a:r>
              <a:rPr b="0" lang="cs-CZ" sz="2800" spc="-1" strike="noStrike" baseline="-25000">
                <a:solidFill>
                  <a:srgbClr val="ffffff"/>
                </a:solidFill>
                <a:latin typeface="Arial"/>
              </a:rPr>
              <a:t>1</a:t>
            </a:r>
            <a:r>
              <a:rPr b="0" lang="cs-CZ" sz="2800" spc="-1" strike="noStrike">
                <a:solidFill>
                  <a:srgbClr val="ffffff"/>
                </a:solidFill>
                <a:latin typeface="Arial"/>
              </a:rPr>
              <a:t>:         </a:t>
            </a:r>
            <a:endParaRPr b="0" lang="cs-CZ" sz="2800" spc="-1" strike="noStrike">
              <a:latin typeface="Arial"/>
            </a:endParaRPr>
          </a:p>
        </p:txBody>
      </p:sp>
      <p:sp>
        <p:nvSpPr>
          <p:cNvPr id="458" name="CustomShape 12"/>
          <p:cNvSpPr/>
          <p:nvPr/>
        </p:nvSpPr>
        <p:spPr>
          <a:xfrm>
            <a:off x="3851280" y="2060640"/>
            <a:ext cx="309528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x      Aa         </a:t>
            </a:r>
            <a:endParaRPr b="0" lang="cs-CZ" sz="2800" spc="-1" strike="noStrike">
              <a:latin typeface="Arial"/>
            </a:endParaRPr>
          </a:p>
        </p:txBody>
      </p:sp>
      <p:sp>
        <p:nvSpPr>
          <p:cNvPr id="459" name="CustomShape 13"/>
          <p:cNvSpPr/>
          <p:nvPr/>
        </p:nvSpPr>
        <p:spPr>
          <a:xfrm>
            <a:off x="3564000" y="3139920"/>
            <a:ext cx="403200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     a</a:t>
            </a:r>
            <a:r>
              <a:rPr b="0" lang="cs-CZ" sz="2800" spc="-1" strike="noStrike">
                <a:solidFill>
                  <a:srgbClr val="ffffff"/>
                </a:solidFill>
                <a:latin typeface="Arial"/>
              </a:rPr>
              <a:t>	</a:t>
            </a:r>
            <a:r>
              <a:rPr b="0" lang="cs-CZ" sz="2800" spc="-1" strike="noStrike">
                <a:solidFill>
                  <a:srgbClr val="ffffff"/>
                </a:solidFill>
                <a:latin typeface="Arial"/>
              </a:rPr>
              <a:t>         A</a:t>
            </a:r>
            <a:r>
              <a:rPr b="0" lang="cs-CZ" sz="2800" spc="-1" strike="noStrike">
                <a:solidFill>
                  <a:srgbClr val="ffffff"/>
                </a:solidFill>
                <a:latin typeface="Arial"/>
              </a:rPr>
              <a:t>	</a:t>
            </a:r>
            <a:r>
              <a:rPr b="0" lang="cs-CZ" sz="2800" spc="-1" strike="noStrike">
                <a:solidFill>
                  <a:srgbClr val="ffffff"/>
                </a:solidFill>
                <a:latin typeface="Arial"/>
              </a:rPr>
              <a:t>a     </a:t>
            </a:r>
            <a:endParaRPr b="0" lang="cs-CZ" sz="2800" spc="-1" strike="noStrike">
              <a:latin typeface="Arial"/>
            </a:endParaRPr>
          </a:p>
        </p:txBody>
      </p:sp>
      <p:sp>
        <p:nvSpPr>
          <p:cNvPr id="460" name="CustomShape 14"/>
          <p:cNvSpPr/>
          <p:nvPr/>
        </p:nvSpPr>
        <p:spPr>
          <a:xfrm>
            <a:off x="3492360" y="422100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61" name="CustomShape 15"/>
          <p:cNvSpPr/>
          <p:nvPr/>
        </p:nvSpPr>
        <p:spPr>
          <a:xfrm>
            <a:off x="4500720" y="422100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62" name="CustomShape 16"/>
          <p:cNvSpPr/>
          <p:nvPr/>
        </p:nvSpPr>
        <p:spPr>
          <a:xfrm>
            <a:off x="5508720" y="422100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63" name="CustomShape 17"/>
          <p:cNvSpPr/>
          <p:nvPr/>
        </p:nvSpPr>
        <p:spPr>
          <a:xfrm>
            <a:off x="6516720" y="422100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64" name="Line 18"/>
          <p:cNvSpPr/>
          <p:nvPr/>
        </p:nvSpPr>
        <p:spPr>
          <a:xfrm flipH="1">
            <a:off x="3708360" y="3644640"/>
            <a:ext cx="71280" cy="576360"/>
          </a:xfrm>
          <a:prstGeom prst="line">
            <a:avLst/>
          </a:prstGeom>
          <a:ln w="34925">
            <a:solidFill>
              <a:srgbClr val="ffffff"/>
            </a:solidFill>
            <a:round/>
            <a:tailEnd len="med" type="triangle" w="med"/>
          </a:ln>
        </p:spPr>
        <p:style>
          <a:lnRef idx="0"/>
          <a:fillRef idx="0"/>
          <a:effectRef idx="0"/>
          <a:fontRef idx="minor"/>
        </p:style>
      </p:sp>
      <p:sp>
        <p:nvSpPr>
          <p:cNvPr id="465" name="Line 19"/>
          <p:cNvSpPr/>
          <p:nvPr/>
        </p:nvSpPr>
        <p:spPr>
          <a:xfrm>
            <a:off x="3779640" y="3644640"/>
            <a:ext cx="863640" cy="576360"/>
          </a:xfrm>
          <a:prstGeom prst="line">
            <a:avLst/>
          </a:prstGeom>
          <a:ln w="34925">
            <a:solidFill>
              <a:srgbClr val="ffffff"/>
            </a:solidFill>
            <a:round/>
            <a:tailEnd len="med" type="triangle" w="med"/>
          </a:ln>
        </p:spPr>
        <p:style>
          <a:lnRef idx="0"/>
          <a:fillRef idx="0"/>
          <a:effectRef idx="0"/>
          <a:fontRef idx="minor"/>
        </p:style>
      </p:sp>
      <p:sp>
        <p:nvSpPr>
          <p:cNvPr id="466" name="Line 20"/>
          <p:cNvSpPr/>
          <p:nvPr/>
        </p:nvSpPr>
        <p:spPr>
          <a:xfrm>
            <a:off x="4572000" y="3644640"/>
            <a:ext cx="1079280" cy="576360"/>
          </a:xfrm>
          <a:prstGeom prst="line">
            <a:avLst/>
          </a:prstGeom>
          <a:ln w="34925">
            <a:solidFill>
              <a:srgbClr val="ffffff"/>
            </a:solidFill>
            <a:round/>
            <a:tailEnd len="med" type="triangle" w="med"/>
          </a:ln>
        </p:spPr>
        <p:style>
          <a:lnRef idx="0"/>
          <a:fillRef idx="0"/>
          <a:effectRef idx="0"/>
          <a:fontRef idx="minor"/>
        </p:style>
      </p:sp>
      <p:sp>
        <p:nvSpPr>
          <p:cNvPr id="467" name="Line 21"/>
          <p:cNvSpPr/>
          <p:nvPr/>
        </p:nvSpPr>
        <p:spPr>
          <a:xfrm>
            <a:off x="4572000" y="3644640"/>
            <a:ext cx="2087280" cy="576360"/>
          </a:xfrm>
          <a:prstGeom prst="line">
            <a:avLst/>
          </a:prstGeom>
          <a:ln w="34925">
            <a:solidFill>
              <a:srgbClr val="ffffff"/>
            </a:solidFill>
            <a:round/>
            <a:tailEnd len="med" type="triangle" w="med"/>
          </a:ln>
        </p:spPr>
        <p:style>
          <a:lnRef idx="0"/>
          <a:fillRef idx="0"/>
          <a:effectRef idx="0"/>
          <a:fontRef idx="minor"/>
        </p:style>
      </p:sp>
      <p:sp>
        <p:nvSpPr>
          <p:cNvPr id="468" name="Line 22"/>
          <p:cNvSpPr/>
          <p:nvPr/>
        </p:nvSpPr>
        <p:spPr>
          <a:xfrm flipH="1">
            <a:off x="3995640" y="3644640"/>
            <a:ext cx="1800000" cy="576360"/>
          </a:xfrm>
          <a:prstGeom prst="line">
            <a:avLst/>
          </a:prstGeom>
          <a:ln w="34925">
            <a:solidFill>
              <a:srgbClr val="ffffff"/>
            </a:solidFill>
            <a:round/>
            <a:tailEnd len="med" type="triangle" w="med"/>
          </a:ln>
        </p:spPr>
        <p:style>
          <a:lnRef idx="0"/>
          <a:fillRef idx="0"/>
          <a:effectRef idx="0"/>
          <a:fontRef idx="minor"/>
        </p:style>
      </p:sp>
      <p:sp>
        <p:nvSpPr>
          <p:cNvPr id="469" name="Line 23"/>
          <p:cNvSpPr/>
          <p:nvPr/>
        </p:nvSpPr>
        <p:spPr>
          <a:xfrm>
            <a:off x="5795640" y="3644640"/>
            <a:ext cx="144720" cy="576360"/>
          </a:xfrm>
          <a:prstGeom prst="line">
            <a:avLst/>
          </a:prstGeom>
          <a:ln w="34925">
            <a:solidFill>
              <a:srgbClr val="ffffff"/>
            </a:solidFill>
            <a:round/>
            <a:tailEnd len="med" type="triangle" w="med"/>
          </a:ln>
        </p:spPr>
        <p:style>
          <a:lnRef idx="0"/>
          <a:fillRef idx="0"/>
          <a:effectRef idx="0"/>
          <a:fontRef idx="minor"/>
        </p:style>
      </p:sp>
      <p:sp>
        <p:nvSpPr>
          <p:cNvPr id="470" name="Line 24"/>
          <p:cNvSpPr/>
          <p:nvPr/>
        </p:nvSpPr>
        <p:spPr>
          <a:xfrm flipH="1">
            <a:off x="5003640" y="3644640"/>
            <a:ext cx="1512720" cy="576360"/>
          </a:xfrm>
          <a:prstGeom prst="line">
            <a:avLst/>
          </a:prstGeom>
          <a:ln w="34925">
            <a:solidFill>
              <a:srgbClr val="ffffff"/>
            </a:solidFill>
            <a:round/>
            <a:tailEnd len="med" type="triangle" w="med"/>
          </a:ln>
        </p:spPr>
        <p:style>
          <a:lnRef idx="0"/>
          <a:fillRef idx="0"/>
          <a:effectRef idx="0"/>
          <a:fontRef idx="minor"/>
        </p:style>
      </p:sp>
      <p:sp>
        <p:nvSpPr>
          <p:cNvPr id="471" name="Line 25"/>
          <p:cNvSpPr/>
          <p:nvPr/>
        </p:nvSpPr>
        <p:spPr>
          <a:xfrm>
            <a:off x="6516360" y="3644640"/>
            <a:ext cx="430200" cy="576360"/>
          </a:xfrm>
          <a:prstGeom prst="line">
            <a:avLst/>
          </a:prstGeom>
          <a:ln w="34925">
            <a:solidFill>
              <a:srgbClr val="ffffff"/>
            </a:solidFill>
            <a:round/>
            <a:tailEnd len="med" type="triangle" w="med"/>
          </a:ln>
        </p:spPr>
        <p:style>
          <a:lnRef idx="0"/>
          <a:fillRef idx="0"/>
          <a:effectRef idx="0"/>
          <a:fontRef idx="minor"/>
        </p:style>
      </p:sp>
      <p:sp>
        <p:nvSpPr>
          <p:cNvPr id="472" name="Line 26"/>
          <p:cNvSpPr/>
          <p:nvPr/>
        </p:nvSpPr>
        <p:spPr>
          <a:xfrm flipH="1">
            <a:off x="3850920" y="2638080"/>
            <a:ext cx="216000" cy="501840"/>
          </a:xfrm>
          <a:prstGeom prst="line">
            <a:avLst/>
          </a:prstGeom>
          <a:ln w="34925">
            <a:solidFill>
              <a:schemeClr val="tx1"/>
            </a:solidFill>
            <a:round/>
            <a:tailEnd len="med" type="triangle" w="med"/>
          </a:ln>
        </p:spPr>
        <p:style>
          <a:lnRef idx="0"/>
          <a:fillRef idx="0"/>
          <a:effectRef idx="0"/>
          <a:fontRef idx="minor"/>
        </p:style>
      </p:sp>
      <p:sp>
        <p:nvSpPr>
          <p:cNvPr id="473" name="Line 27"/>
          <p:cNvSpPr/>
          <p:nvPr/>
        </p:nvSpPr>
        <p:spPr>
          <a:xfrm>
            <a:off x="4354200" y="2638080"/>
            <a:ext cx="217800" cy="501840"/>
          </a:xfrm>
          <a:prstGeom prst="line">
            <a:avLst/>
          </a:prstGeom>
          <a:ln w="34925">
            <a:solidFill>
              <a:schemeClr val="tx1"/>
            </a:solidFill>
            <a:round/>
            <a:tailEnd len="med" type="triangle" w="med"/>
          </a:ln>
        </p:spPr>
        <p:style>
          <a:lnRef idx="0"/>
          <a:fillRef idx="0"/>
          <a:effectRef idx="0"/>
          <a:fontRef idx="minor"/>
        </p:style>
      </p:sp>
      <p:sp>
        <p:nvSpPr>
          <p:cNvPr id="474" name="Line 28"/>
          <p:cNvSpPr/>
          <p:nvPr/>
        </p:nvSpPr>
        <p:spPr>
          <a:xfrm flipH="1">
            <a:off x="5881680" y="2624040"/>
            <a:ext cx="215640" cy="560160"/>
          </a:xfrm>
          <a:prstGeom prst="line">
            <a:avLst/>
          </a:prstGeom>
          <a:ln w="34925">
            <a:solidFill>
              <a:schemeClr val="tx1"/>
            </a:solidFill>
            <a:round/>
            <a:tailEnd len="med" type="triangle" w="med"/>
          </a:ln>
        </p:spPr>
        <p:style>
          <a:lnRef idx="0"/>
          <a:fillRef idx="0"/>
          <a:effectRef idx="0"/>
          <a:fontRef idx="minor"/>
        </p:style>
      </p:sp>
      <p:sp>
        <p:nvSpPr>
          <p:cNvPr id="475" name="Line 29"/>
          <p:cNvSpPr/>
          <p:nvPr/>
        </p:nvSpPr>
        <p:spPr>
          <a:xfrm>
            <a:off x="6252840" y="2624040"/>
            <a:ext cx="217800" cy="560160"/>
          </a:xfrm>
          <a:prstGeom prst="line">
            <a:avLst/>
          </a:prstGeom>
          <a:ln w="34925">
            <a:solidFill>
              <a:schemeClr val="tx1"/>
            </a:solidFill>
            <a:round/>
            <a:tailEnd len="med" type="triangle" w="med"/>
          </a:ln>
        </p:spPr>
        <p:style>
          <a:lnRef idx="0"/>
          <a:fillRef idx="0"/>
          <a:effectRef idx="0"/>
          <a:fontRef idx="minor"/>
        </p:style>
      </p:sp>
      <p:sp>
        <p:nvSpPr>
          <p:cNvPr id="476" name="CustomShape 30"/>
          <p:cNvSpPr/>
          <p:nvPr/>
        </p:nvSpPr>
        <p:spPr>
          <a:xfrm>
            <a:off x="6580080" y="4216320"/>
            <a:ext cx="647280" cy="516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2800" spc="-1" strike="noStrike">
                <a:solidFill>
                  <a:srgbClr val="000000"/>
                </a:solidFill>
                <a:latin typeface="Arial"/>
              </a:rPr>
              <a:t>aa</a:t>
            </a:r>
            <a:endParaRPr b="0" lang="cs-CZ" sz="2800" spc="-1" strike="noStrike">
              <a:latin typeface="Arial"/>
            </a:endParaRPr>
          </a:p>
        </p:txBody>
      </p:sp>
      <p:sp>
        <p:nvSpPr>
          <p:cNvPr id="477" name="CustomShape 31"/>
          <p:cNvSpPr/>
          <p:nvPr/>
        </p:nvSpPr>
        <p:spPr>
          <a:xfrm>
            <a:off x="998640" y="5221800"/>
            <a:ext cx="8226000" cy="1299960"/>
          </a:xfrm>
          <a:prstGeom prst="rect">
            <a:avLst/>
          </a:prstGeom>
          <a:noFill/>
          <a:ln w="0">
            <a:noFill/>
          </a:ln>
        </p:spPr>
        <p:style>
          <a:lnRef idx="0"/>
          <a:fillRef idx="0"/>
          <a:effectRef idx="0"/>
          <a:fontRef idx="minor"/>
        </p:style>
        <p:txBody>
          <a:bodyPr lIns="90000" rIns="90000" tIns="45000" bIns="45000">
            <a:noAutofit/>
          </a:bodyPr>
          <a:p>
            <a:pPr marL="343080" indent="-342720">
              <a:lnSpc>
                <a:spcPct val="100000"/>
              </a:lnSpc>
              <a:spcBef>
                <a:spcPts val="479"/>
              </a:spcBef>
              <a:tabLst>
                <a:tab algn="l" pos="0"/>
              </a:tabLst>
            </a:pPr>
            <a:r>
              <a:rPr b="0" lang="cs-CZ" sz="2400" spc="-1" strike="noStrike">
                <a:solidFill>
                  <a:srgbClr val="ffffff"/>
                </a:solidFill>
                <a:latin typeface="Arial"/>
              </a:rPr>
              <a:t>Potomstvo se štěpí v poměru 3 : 1 ve fenotypu.</a:t>
            </a:r>
            <a:endParaRPr b="0" lang="cs-CZ" sz="2400" spc="-1" strike="noStrike">
              <a:latin typeface="Arial"/>
            </a:endParaRPr>
          </a:p>
          <a:p>
            <a:pPr marL="343080" indent="-342720">
              <a:lnSpc>
                <a:spcPct val="100000"/>
              </a:lnSpc>
              <a:spcBef>
                <a:spcPts val="479"/>
              </a:spcBef>
              <a:tabLst>
                <a:tab algn="l" pos="0"/>
              </a:tabLst>
            </a:pPr>
            <a:r>
              <a:rPr b="0" lang="cs-CZ" sz="2400" spc="-1" strike="noStrike">
                <a:solidFill>
                  <a:srgbClr val="ffffff"/>
                </a:solidFill>
                <a:latin typeface="Arial"/>
              </a:rPr>
              <a:t>Genotypový štěpný poměr AA : Aa : aa je 1  :  2  :  1. </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Line 1"/>
          <p:cNvSpPr/>
          <p:nvPr/>
        </p:nvSpPr>
        <p:spPr>
          <a:xfrm flipH="1">
            <a:off x="5651280" y="2398680"/>
            <a:ext cx="216000" cy="560160"/>
          </a:xfrm>
          <a:prstGeom prst="line">
            <a:avLst/>
          </a:prstGeom>
          <a:ln w="34925">
            <a:solidFill>
              <a:schemeClr val="tx1"/>
            </a:solidFill>
            <a:round/>
            <a:tailEnd len="med" type="triangle" w="med"/>
          </a:ln>
        </p:spPr>
        <p:style>
          <a:lnRef idx="0"/>
          <a:fillRef idx="0"/>
          <a:effectRef idx="0"/>
          <a:fontRef idx="minor"/>
        </p:style>
      </p:sp>
      <p:sp>
        <p:nvSpPr>
          <p:cNvPr id="479" name="Line 2"/>
          <p:cNvSpPr/>
          <p:nvPr/>
        </p:nvSpPr>
        <p:spPr>
          <a:xfrm>
            <a:off x="6024240" y="2384280"/>
            <a:ext cx="217800" cy="560520"/>
          </a:xfrm>
          <a:prstGeom prst="line">
            <a:avLst/>
          </a:prstGeom>
          <a:ln w="34925">
            <a:solidFill>
              <a:schemeClr val="tx1"/>
            </a:solidFill>
            <a:round/>
            <a:tailEnd len="med" type="triangle" w="med"/>
          </a:ln>
        </p:spPr>
        <p:style>
          <a:lnRef idx="0"/>
          <a:fillRef idx="0"/>
          <a:effectRef idx="0"/>
          <a:fontRef idx="minor"/>
        </p:style>
      </p:sp>
      <p:sp>
        <p:nvSpPr>
          <p:cNvPr id="480" name="CustomShape 3"/>
          <p:cNvSpPr/>
          <p:nvPr/>
        </p:nvSpPr>
        <p:spPr>
          <a:xfrm>
            <a:off x="4238640" y="3965400"/>
            <a:ext cx="720360" cy="649080"/>
          </a:xfrm>
          <a:prstGeom prst="ellipse">
            <a:avLst/>
          </a:prstGeom>
          <a:solidFill>
            <a:srgbClr val="ff0000"/>
          </a:solidFill>
          <a:ln w="9525">
            <a:solidFill>
              <a:srgbClr val="000000"/>
            </a:solidFill>
            <a:round/>
          </a:ln>
        </p:spPr>
        <p:style>
          <a:lnRef idx="0"/>
          <a:fillRef idx="0"/>
          <a:effectRef idx="0"/>
          <a:fontRef idx="minor"/>
        </p:style>
      </p:sp>
      <p:sp>
        <p:nvSpPr>
          <p:cNvPr id="481" name="CustomShape 4"/>
          <p:cNvSpPr/>
          <p:nvPr/>
        </p:nvSpPr>
        <p:spPr>
          <a:xfrm>
            <a:off x="5232240" y="3965400"/>
            <a:ext cx="720360" cy="649080"/>
          </a:xfrm>
          <a:prstGeom prst="ellipse">
            <a:avLst/>
          </a:prstGeom>
          <a:solidFill>
            <a:srgbClr val="ffffff"/>
          </a:solidFill>
          <a:ln w="9525">
            <a:solidFill>
              <a:srgbClr val="000000"/>
            </a:solidFill>
            <a:round/>
          </a:ln>
        </p:spPr>
        <p:style>
          <a:lnRef idx="0"/>
          <a:fillRef idx="0"/>
          <a:effectRef idx="0"/>
          <a:fontRef idx="minor"/>
        </p:style>
      </p:sp>
      <p:sp>
        <p:nvSpPr>
          <p:cNvPr id="482" name="CustomShape 5"/>
          <p:cNvSpPr/>
          <p:nvPr/>
        </p:nvSpPr>
        <p:spPr>
          <a:xfrm>
            <a:off x="3244680" y="3965400"/>
            <a:ext cx="720360" cy="649080"/>
          </a:xfrm>
          <a:prstGeom prst="ellipse">
            <a:avLst/>
          </a:prstGeom>
          <a:solidFill>
            <a:srgbClr val="ff0000"/>
          </a:solidFill>
          <a:ln w="9525">
            <a:solidFill>
              <a:srgbClr val="000000"/>
            </a:solidFill>
            <a:round/>
          </a:ln>
        </p:spPr>
        <p:style>
          <a:lnRef idx="0"/>
          <a:fillRef idx="0"/>
          <a:effectRef idx="0"/>
          <a:fontRef idx="minor"/>
        </p:style>
      </p:sp>
      <p:sp>
        <p:nvSpPr>
          <p:cNvPr id="483" name="CustomShape 6"/>
          <p:cNvSpPr/>
          <p:nvPr/>
        </p:nvSpPr>
        <p:spPr>
          <a:xfrm>
            <a:off x="6227640" y="3965400"/>
            <a:ext cx="720360" cy="649080"/>
          </a:xfrm>
          <a:prstGeom prst="ellipse">
            <a:avLst/>
          </a:prstGeom>
          <a:solidFill>
            <a:srgbClr val="ff0000"/>
          </a:solidFill>
          <a:ln w="9525">
            <a:solidFill>
              <a:srgbClr val="000000"/>
            </a:solidFill>
            <a:round/>
          </a:ln>
        </p:spPr>
        <p:style>
          <a:lnRef idx="0"/>
          <a:fillRef idx="0"/>
          <a:effectRef idx="0"/>
          <a:fontRef idx="minor"/>
        </p:style>
      </p:sp>
      <p:sp>
        <p:nvSpPr>
          <p:cNvPr id="484" name="CustomShape 7"/>
          <p:cNvSpPr/>
          <p:nvPr/>
        </p:nvSpPr>
        <p:spPr>
          <a:xfrm>
            <a:off x="5508720" y="1808280"/>
            <a:ext cx="720360" cy="649080"/>
          </a:xfrm>
          <a:prstGeom prst="ellipse">
            <a:avLst/>
          </a:prstGeom>
          <a:solidFill>
            <a:srgbClr val="ffffff"/>
          </a:solidFill>
          <a:ln w="9525">
            <a:solidFill>
              <a:srgbClr val="000000"/>
            </a:solidFill>
            <a:round/>
          </a:ln>
        </p:spPr>
        <p:style>
          <a:lnRef idx="0"/>
          <a:fillRef idx="0"/>
          <a:effectRef idx="0"/>
          <a:fontRef idx="minor"/>
        </p:style>
      </p:sp>
      <p:sp>
        <p:nvSpPr>
          <p:cNvPr id="485" name="CustomShape 8"/>
          <p:cNvSpPr/>
          <p:nvPr/>
        </p:nvSpPr>
        <p:spPr>
          <a:xfrm>
            <a:off x="3635280" y="1808280"/>
            <a:ext cx="720360" cy="649080"/>
          </a:xfrm>
          <a:prstGeom prst="ellipse">
            <a:avLst/>
          </a:prstGeom>
          <a:solidFill>
            <a:srgbClr val="ff0000"/>
          </a:solidFill>
          <a:ln w="9525">
            <a:solidFill>
              <a:srgbClr val="000000"/>
            </a:solidFill>
            <a:round/>
          </a:ln>
        </p:spPr>
        <p:style>
          <a:lnRef idx="0"/>
          <a:fillRef idx="0"/>
          <a:effectRef idx="0"/>
          <a:fontRef idx="minor"/>
        </p:style>
      </p:sp>
      <p:sp>
        <p:nvSpPr>
          <p:cNvPr id="486" name="TextShape 9"/>
          <p:cNvSpPr txBox="1"/>
          <p:nvPr/>
        </p:nvSpPr>
        <p:spPr>
          <a:xfrm>
            <a:off x="-549360" y="202320"/>
            <a:ext cx="8226000" cy="591840"/>
          </a:xfrm>
          <a:prstGeom prst="rect">
            <a:avLst/>
          </a:prstGeom>
          <a:noFill/>
          <a:ln w="0">
            <a:noFill/>
          </a:ln>
        </p:spPr>
        <p:txBody>
          <a:bodyPr>
            <a:noAutofit/>
          </a:bodyPr>
          <a:p>
            <a:pPr algn="r">
              <a:lnSpc>
                <a:spcPct val="90000"/>
              </a:lnSpc>
            </a:pPr>
            <a:r>
              <a:rPr b="0" lang="cs-CZ" sz="3600" spc="-1" strike="noStrike">
                <a:solidFill>
                  <a:srgbClr val="ffffff"/>
                </a:solidFill>
                <a:latin typeface="Arial"/>
              </a:rPr>
              <a:t>Dominantní dědičnost</a:t>
            </a:r>
            <a:endParaRPr b="0" lang="en-US" sz="3600" spc="-1" strike="noStrike">
              <a:solidFill>
                <a:srgbClr val="ffffff"/>
              </a:solidFill>
              <a:latin typeface="Arial"/>
            </a:endParaRPr>
          </a:p>
        </p:txBody>
      </p:sp>
      <p:sp>
        <p:nvSpPr>
          <p:cNvPr id="487" name="TextShape 10"/>
          <p:cNvSpPr txBox="1"/>
          <p:nvPr/>
        </p:nvSpPr>
        <p:spPr>
          <a:xfrm>
            <a:off x="1754280" y="834480"/>
            <a:ext cx="8226000" cy="990360"/>
          </a:xfrm>
          <a:prstGeom prst="rect">
            <a:avLst/>
          </a:prstGeom>
          <a:noFill/>
          <a:ln w="0">
            <a:noFill/>
          </a:ln>
        </p:spPr>
        <p:txBody>
          <a:bodyPr>
            <a:noAutofit/>
          </a:bodyPr>
          <a:p>
            <a:pPr marL="258480" indent="-258120">
              <a:lnSpc>
                <a:spcPct val="120000"/>
              </a:lnSpc>
              <a:spcBef>
                <a:spcPts val="751"/>
              </a:spcBef>
              <a:spcAft>
                <a:spcPts val="451"/>
              </a:spcAft>
              <a:tabLst>
                <a:tab algn="l" pos="0"/>
              </a:tabLst>
            </a:pPr>
            <a:r>
              <a:rPr b="0" lang="cs-CZ" sz="1800" spc="-1" strike="noStrike">
                <a:solidFill>
                  <a:srgbClr val="ffffff"/>
                </a:solidFill>
                <a:latin typeface="Arial"/>
              </a:rPr>
              <a:t>	</a:t>
            </a:r>
            <a:r>
              <a:rPr b="0" lang="cs-CZ" sz="1800" spc="-1" strike="noStrike">
                <a:solidFill>
                  <a:srgbClr val="ffffff"/>
                </a:solidFill>
                <a:latin typeface="Arial"/>
              </a:rPr>
              <a:t>d) </a:t>
            </a:r>
            <a:r>
              <a:rPr b="0" lang="cs-CZ" sz="1800" spc="-1" strike="noStrike" u="sng">
                <a:solidFill>
                  <a:srgbClr val="ffffff"/>
                </a:solidFill>
                <a:uFillTx/>
                <a:latin typeface="Arial"/>
              </a:rPr>
              <a:t>křížení homozygota s heterozygotem</a:t>
            </a:r>
            <a:endParaRPr b="0" lang="en-US" sz="1800" spc="-1" strike="noStrike">
              <a:solidFill>
                <a:srgbClr val="ffffff"/>
              </a:solidFill>
              <a:latin typeface="Arial"/>
            </a:endParaRPr>
          </a:p>
        </p:txBody>
      </p:sp>
      <p:sp>
        <p:nvSpPr>
          <p:cNvPr id="488" name="CustomShape 11"/>
          <p:cNvSpPr/>
          <p:nvPr/>
        </p:nvSpPr>
        <p:spPr>
          <a:xfrm>
            <a:off x="1044720" y="189324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Rodiče      P:         </a:t>
            </a:r>
            <a:endParaRPr b="0" lang="cs-CZ" sz="2800" spc="-1" strike="noStrike">
              <a:latin typeface="Arial"/>
            </a:endParaRPr>
          </a:p>
        </p:txBody>
      </p:sp>
      <p:sp>
        <p:nvSpPr>
          <p:cNvPr id="489" name="CustomShape 12"/>
          <p:cNvSpPr/>
          <p:nvPr/>
        </p:nvSpPr>
        <p:spPr>
          <a:xfrm>
            <a:off x="1201680" y="298692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gamety:         </a:t>
            </a:r>
            <a:endParaRPr b="0" lang="cs-CZ" sz="2800" spc="-1" strike="noStrike">
              <a:latin typeface="Arial"/>
            </a:endParaRPr>
          </a:p>
        </p:txBody>
      </p:sp>
      <p:sp>
        <p:nvSpPr>
          <p:cNvPr id="490" name="CustomShape 13"/>
          <p:cNvSpPr/>
          <p:nvPr/>
        </p:nvSpPr>
        <p:spPr>
          <a:xfrm>
            <a:off x="979560" y="4044960"/>
            <a:ext cx="2447640" cy="10018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Potomci    F</a:t>
            </a:r>
            <a:r>
              <a:rPr b="0" lang="cs-CZ" sz="2800" spc="-1" strike="noStrike" baseline="-25000">
                <a:solidFill>
                  <a:srgbClr val="ffffff"/>
                </a:solidFill>
                <a:latin typeface="Arial"/>
              </a:rPr>
              <a:t>1</a:t>
            </a:r>
            <a:r>
              <a:rPr b="0" lang="cs-CZ" sz="2800" spc="-1" strike="noStrike">
                <a:solidFill>
                  <a:srgbClr val="ffffff"/>
                </a:solidFill>
                <a:latin typeface="Arial"/>
              </a:rPr>
              <a:t>:         </a:t>
            </a:r>
            <a:endParaRPr b="0" lang="cs-CZ" sz="2800" spc="-1" strike="noStrike">
              <a:latin typeface="Arial"/>
            </a:endParaRPr>
          </a:p>
        </p:txBody>
      </p:sp>
      <p:sp>
        <p:nvSpPr>
          <p:cNvPr id="491" name="CustomShape 14"/>
          <p:cNvSpPr/>
          <p:nvPr/>
        </p:nvSpPr>
        <p:spPr>
          <a:xfrm>
            <a:off x="3635280" y="1879560"/>
            <a:ext cx="309528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x      </a:t>
            </a:r>
            <a:r>
              <a:rPr b="0" lang="cs-CZ" sz="2800" spc="-1" strike="noStrike">
                <a:solidFill>
                  <a:srgbClr val="000000"/>
                </a:solidFill>
                <a:latin typeface="Arial"/>
              </a:rPr>
              <a:t>aa</a:t>
            </a:r>
            <a:r>
              <a:rPr b="0" lang="cs-CZ" sz="2800" spc="-1" strike="noStrike">
                <a:solidFill>
                  <a:srgbClr val="ffffff"/>
                </a:solidFill>
                <a:latin typeface="Arial"/>
              </a:rPr>
              <a:t>         </a:t>
            </a:r>
            <a:endParaRPr b="0" lang="cs-CZ" sz="2800" spc="-1" strike="noStrike">
              <a:latin typeface="Arial"/>
            </a:endParaRPr>
          </a:p>
        </p:txBody>
      </p:sp>
      <p:sp>
        <p:nvSpPr>
          <p:cNvPr id="492" name="CustomShape 15"/>
          <p:cNvSpPr/>
          <p:nvPr/>
        </p:nvSpPr>
        <p:spPr>
          <a:xfrm>
            <a:off x="3348000" y="2959200"/>
            <a:ext cx="403200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     a</a:t>
            </a:r>
            <a:r>
              <a:rPr b="0" lang="cs-CZ" sz="2800" spc="-1" strike="noStrike">
                <a:solidFill>
                  <a:srgbClr val="ffffff"/>
                </a:solidFill>
                <a:latin typeface="Arial"/>
              </a:rPr>
              <a:t>	</a:t>
            </a:r>
            <a:r>
              <a:rPr b="0" lang="cs-CZ" sz="2800" spc="-1" strike="noStrike">
                <a:solidFill>
                  <a:srgbClr val="ffffff"/>
                </a:solidFill>
                <a:latin typeface="Arial"/>
              </a:rPr>
              <a:t>          a</a:t>
            </a:r>
            <a:r>
              <a:rPr b="0" lang="cs-CZ" sz="2800" spc="-1" strike="noStrike">
                <a:solidFill>
                  <a:srgbClr val="ffffff"/>
                </a:solidFill>
                <a:latin typeface="Arial"/>
              </a:rPr>
              <a:t>	</a:t>
            </a:r>
            <a:r>
              <a:rPr b="0" lang="cs-CZ" sz="2800" spc="-1" strike="noStrike">
                <a:solidFill>
                  <a:srgbClr val="ffffff"/>
                </a:solidFill>
                <a:latin typeface="Arial"/>
              </a:rPr>
              <a:t>a    </a:t>
            </a:r>
            <a:endParaRPr b="0" lang="cs-CZ" sz="2800" spc="-1" strike="noStrike">
              <a:latin typeface="Arial"/>
            </a:endParaRPr>
          </a:p>
        </p:txBody>
      </p:sp>
      <p:sp>
        <p:nvSpPr>
          <p:cNvPr id="493" name="CustomShape 16"/>
          <p:cNvSpPr/>
          <p:nvPr/>
        </p:nvSpPr>
        <p:spPr>
          <a:xfrm>
            <a:off x="3276720" y="404028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94" name="CustomShape 17"/>
          <p:cNvSpPr/>
          <p:nvPr/>
        </p:nvSpPr>
        <p:spPr>
          <a:xfrm>
            <a:off x="4284720" y="404028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95" name="CustomShape 18"/>
          <p:cNvSpPr/>
          <p:nvPr/>
        </p:nvSpPr>
        <p:spPr>
          <a:xfrm>
            <a:off x="5292720" y="404028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96" name="CustomShape 19"/>
          <p:cNvSpPr/>
          <p:nvPr/>
        </p:nvSpPr>
        <p:spPr>
          <a:xfrm>
            <a:off x="6300720" y="404028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497" name="Line 20"/>
          <p:cNvSpPr/>
          <p:nvPr/>
        </p:nvSpPr>
        <p:spPr>
          <a:xfrm flipH="1">
            <a:off x="3492360" y="3463920"/>
            <a:ext cx="71280" cy="576000"/>
          </a:xfrm>
          <a:prstGeom prst="line">
            <a:avLst/>
          </a:prstGeom>
          <a:ln w="34925">
            <a:solidFill>
              <a:srgbClr val="ffffff"/>
            </a:solidFill>
            <a:round/>
            <a:tailEnd len="med" type="triangle" w="med"/>
          </a:ln>
        </p:spPr>
        <p:style>
          <a:lnRef idx="0"/>
          <a:fillRef idx="0"/>
          <a:effectRef idx="0"/>
          <a:fontRef idx="minor"/>
        </p:style>
      </p:sp>
      <p:sp>
        <p:nvSpPr>
          <p:cNvPr id="498" name="Line 21"/>
          <p:cNvSpPr/>
          <p:nvPr/>
        </p:nvSpPr>
        <p:spPr>
          <a:xfrm>
            <a:off x="3563640" y="3463920"/>
            <a:ext cx="863640" cy="576000"/>
          </a:xfrm>
          <a:prstGeom prst="line">
            <a:avLst/>
          </a:prstGeom>
          <a:ln w="34925">
            <a:solidFill>
              <a:srgbClr val="ffffff"/>
            </a:solidFill>
            <a:round/>
            <a:tailEnd len="med" type="triangle" w="med"/>
          </a:ln>
        </p:spPr>
        <p:style>
          <a:lnRef idx="0"/>
          <a:fillRef idx="0"/>
          <a:effectRef idx="0"/>
          <a:fontRef idx="minor"/>
        </p:style>
      </p:sp>
      <p:sp>
        <p:nvSpPr>
          <p:cNvPr id="499" name="Line 22"/>
          <p:cNvSpPr/>
          <p:nvPr/>
        </p:nvSpPr>
        <p:spPr>
          <a:xfrm>
            <a:off x="4356000" y="3463920"/>
            <a:ext cx="1079280" cy="576000"/>
          </a:xfrm>
          <a:prstGeom prst="line">
            <a:avLst/>
          </a:prstGeom>
          <a:ln w="34925">
            <a:solidFill>
              <a:srgbClr val="ffffff"/>
            </a:solidFill>
            <a:round/>
            <a:tailEnd len="med" type="triangle" w="med"/>
          </a:ln>
        </p:spPr>
        <p:style>
          <a:lnRef idx="0"/>
          <a:fillRef idx="0"/>
          <a:effectRef idx="0"/>
          <a:fontRef idx="minor"/>
        </p:style>
      </p:sp>
      <p:sp>
        <p:nvSpPr>
          <p:cNvPr id="500" name="Line 23"/>
          <p:cNvSpPr/>
          <p:nvPr/>
        </p:nvSpPr>
        <p:spPr>
          <a:xfrm>
            <a:off x="4356000" y="3463920"/>
            <a:ext cx="2087640" cy="576000"/>
          </a:xfrm>
          <a:prstGeom prst="line">
            <a:avLst/>
          </a:prstGeom>
          <a:ln w="34925">
            <a:solidFill>
              <a:srgbClr val="ffffff"/>
            </a:solidFill>
            <a:round/>
            <a:tailEnd len="med" type="triangle" w="med"/>
          </a:ln>
        </p:spPr>
        <p:style>
          <a:lnRef idx="0"/>
          <a:fillRef idx="0"/>
          <a:effectRef idx="0"/>
          <a:fontRef idx="minor"/>
        </p:style>
      </p:sp>
      <p:sp>
        <p:nvSpPr>
          <p:cNvPr id="501" name="Line 24"/>
          <p:cNvSpPr/>
          <p:nvPr/>
        </p:nvSpPr>
        <p:spPr>
          <a:xfrm flipH="1">
            <a:off x="3779640" y="3463920"/>
            <a:ext cx="1800360" cy="576000"/>
          </a:xfrm>
          <a:prstGeom prst="line">
            <a:avLst/>
          </a:prstGeom>
          <a:ln w="34925">
            <a:solidFill>
              <a:srgbClr val="ffffff"/>
            </a:solidFill>
            <a:round/>
            <a:tailEnd len="med" type="triangle" w="med"/>
          </a:ln>
        </p:spPr>
        <p:style>
          <a:lnRef idx="0"/>
          <a:fillRef idx="0"/>
          <a:effectRef idx="0"/>
          <a:fontRef idx="minor"/>
        </p:style>
      </p:sp>
      <p:sp>
        <p:nvSpPr>
          <p:cNvPr id="502" name="Line 25"/>
          <p:cNvSpPr/>
          <p:nvPr/>
        </p:nvSpPr>
        <p:spPr>
          <a:xfrm>
            <a:off x="5580000" y="3463920"/>
            <a:ext cx="144360" cy="576000"/>
          </a:xfrm>
          <a:prstGeom prst="line">
            <a:avLst/>
          </a:prstGeom>
          <a:ln w="34925">
            <a:solidFill>
              <a:srgbClr val="ffffff"/>
            </a:solidFill>
            <a:round/>
            <a:tailEnd len="med" type="triangle" w="med"/>
          </a:ln>
        </p:spPr>
        <p:style>
          <a:lnRef idx="0"/>
          <a:fillRef idx="0"/>
          <a:effectRef idx="0"/>
          <a:fontRef idx="minor"/>
        </p:style>
      </p:sp>
      <p:sp>
        <p:nvSpPr>
          <p:cNvPr id="503" name="Line 26"/>
          <p:cNvSpPr/>
          <p:nvPr/>
        </p:nvSpPr>
        <p:spPr>
          <a:xfrm flipH="1">
            <a:off x="4787640" y="3463920"/>
            <a:ext cx="1513080" cy="576000"/>
          </a:xfrm>
          <a:prstGeom prst="line">
            <a:avLst/>
          </a:prstGeom>
          <a:ln w="34925">
            <a:solidFill>
              <a:srgbClr val="ffffff"/>
            </a:solidFill>
            <a:round/>
            <a:tailEnd len="med" type="triangle" w="med"/>
          </a:ln>
        </p:spPr>
        <p:style>
          <a:lnRef idx="0"/>
          <a:fillRef idx="0"/>
          <a:effectRef idx="0"/>
          <a:fontRef idx="minor"/>
        </p:style>
      </p:sp>
      <p:sp>
        <p:nvSpPr>
          <p:cNvPr id="504" name="Line 27"/>
          <p:cNvSpPr/>
          <p:nvPr/>
        </p:nvSpPr>
        <p:spPr>
          <a:xfrm>
            <a:off x="6300720" y="3463920"/>
            <a:ext cx="430200" cy="576000"/>
          </a:xfrm>
          <a:prstGeom prst="line">
            <a:avLst/>
          </a:prstGeom>
          <a:ln w="34925">
            <a:solidFill>
              <a:srgbClr val="ffffff"/>
            </a:solidFill>
            <a:round/>
            <a:tailEnd len="med" type="triangle" w="med"/>
          </a:ln>
        </p:spPr>
        <p:style>
          <a:lnRef idx="0"/>
          <a:fillRef idx="0"/>
          <a:effectRef idx="0"/>
          <a:fontRef idx="minor"/>
        </p:style>
      </p:sp>
      <p:sp>
        <p:nvSpPr>
          <p:cNvPr id="505" name="Line 28"/>
          <p:cNvSpPr/>
          <p:nvPr/>
        </p:nvSpPr>
        <p:spPr>
          <a:xfrm flipH="1">
            <a:off x="3635280" y="2457360"/>
            <a:ext cx="215640" cy="501480"/>
          </a:xfrm>
          <a:prstGeom prst="line">
            <a:avLst/>
          </a:prstGeom>
          <a:ln w="34925">
            <a:solidFill>
              <a:schemeClr val="tx1"/>
            </a:solidFill>
            <a:round/>
            <a:tailEnd len="med" type="triangle" w="med"/>
          </a:ln>
        </p:spPr>
        <p:style>
          <a:lnRef idx="0"/>
          <a:fillRef idx="0"/>
          <a:effectRef idx="0"/>
          <a:fontRef idx="minor"/>
        </p:style>
      </p:sp>
      <p:sp>
        <p:nvSpPr>
          <p:cNvPr id="506" name="Line 29"/>
          <p:cNvSpPr/>
          <p:nvPr/>
        </p:nvSpPr>
        <p:spPr>
          <a:xfrm>
            <a:off x="4138560" y="2457360"/>
            <a:ext cx="217440" cy="501480"/>
          </a:xfrm>
          <a:prstGeom prst="line">
            <a:avLst/>
          </a:prstGeom>
          <a:ln w="34925">
            <a:solidFill>
              <a:schemeClr val="tx1"/>
            </a:solidFill>
            <a:round/>
            <a:tailEnd len="med" type="triangle" w="med"/>
          </a:ln>
        </p:spPr>
        <p:style>
          <a:lnRef idx="0"/>
          <a:fillRef idx="0"/>
          <a:effectRef idx="0"/>
          <a:fontRef idx="minor"/>
        </p:style>
      </p:sp>
      <p:sp>
        <p:nvSpPr>
          <p:cNvPr id="507" name="CustomShape 30"/>
          <p:cNvSpPr/>
          <p:nvPr/>
        </p:nvSpPr>
        <p:spPr>
          <a:xfrm>
            <a:off x="1119240" y="4821480"/>
            <a:ext cx="8226000" cy="1655280"/>
          </a:xfrm>
          <a:prstGeom prst="rect">
            <a:avLst/>
          </a:prstGeom>
          <a:noFill/>
          <a:ln w="0">
            <a:noFill/>
          </a:ln>
        </p:spPr>
        <p:style>
          <a:lnRef idx="0"/>
          <a:fillRef idx="0"/>
          <a:effectRef idx="0"/>
          <a:fontRef idx="minor"/>
        </p:style>
        <p:txBody>
          <a:bodyPr lIns="90000" rIns="90000" tIns="45000" bIns="45000">
            <a:noAutofit/>
          </a:bodyPr>
          <a:p>
            <a:pPr marL="343080" indent="-342720">
              <a:lnSpc>
                <a:spcPct val="100000"/>
              </a:lnSpc>
              <a:spcBef>
                <a:spcPts val="479"/>
              </a:spcBef>
              <a:tabLst>
                <a:tab algn="l" pos="0"/>
              </a:tabLst>
            </a:pPr>
            <a:r>
              <a:rPr b="0" lang="cs-CZ" sz="2400" spc="-1" strike="noStrike">
                <a:solidFill>
                  <a:srgbClr val="ffffff"/>
                </a:solidFill>
                <a:latin typeface="Arial"/>
              </a:rPr>
              <a:t>Potomstvo se štěpí na obě rodičovské formy </a:t>
            </a:r>
            <a:endParaRPr b="0" lang="cs-CZ" sz="2400" spc="-1" strike="noStrike">
              <a:latin typeface="Arial"/>
            </a:endParaRPr>
          </a:p>
          <a:p>
            <a:pPr marL="343080" indent="-342720">
              <a:lnSpc>
                <a:spcPct val="100000"/>
              </a:lnSpc>
              <a:spcBef>
                <a:spcPts val="479"/>
              </a:spcBef>
              <a:tabLst>
                <a:tab algn="l" pos="0"/>
              </a:tabLst>
            </a:pPr>
            <a:r>
              <a:rPr b="0" lang="cs-CZ" sz="2400" spc="-1" strike="noStrike">
                <a:solidFill>
                  <a:srgbClr val="ffffff"/>
                </a:solidFill>
                <a:latin typeface="Arial"/>
              </a:rPr>
              <a:t>v poměru 1 : 1.</a:t>
            </a:r>
            <a:endParaRPr b="0" lang="cs-CZ" sz="2400" spc="-1" strike="noStrike">
              <a:latin typeface="Arial"/>
            </a:endParaRPr>
          </a:p>
          <a:p>
            <a:pPr marL="343080" indent="-342720">
              <a:lnSpc>
                <a:spcPct val="100000"/>
              </a:lnSpc>
              <a:spcBef>
                <a:spcPts val="479"/>
              </a:spcBef>
              <a:tabLst>
                <a:tab algn="l" pos="0"/>
              </a:tabLst>
            </a:pPr>
            <a:r>
              <a:rPr b="0" lang="cs-CZ" sz="2400" spc="-1" strike="noStrike">
                <a:solidFill>
                  <a:srgbClr val="ffffff"/>
                </a:solidFill>
                <a:latin typeface="Arial"/>
              </a:rPr>
              <a:t>Toto tzv. </a:t>
            </a:r>
            <a:r>
              <a:rPr b="1" lang="cs-CZ" sz="2400" spc="-1" strike="noStrike">
                <a:solidFill>
                  <a:srgbClr val="ffff99"/>
                </a:solidFill>
                <a:latin typeface="Arial"/>
              </a:rPr>
              <a:t>zpětné křížení</a:t>
            </a:r>
            <a:r>
              <a:rPr b="0" lang="cs-CZ" sz="2400" spc="-1" strike="noStrike">
                <a:solidFill>
                  <a:srgbClr val="ffffff"/>
                </a:solidFill>
                <a:latin typeface="Arial"/>
              </a:rPr>
              <a:t> se užívá ke zjištění </a:t>
            </a:r>
            <a:endParaRPr b="0" lang="cs-CZ" sz="2400" spc="-1" strike="noStrike">
              <a:latin typeface="Arial"/>
            </a:endParaRPr>
          </a:p>
          <a:p>
            <a:pPr marL="343080" indent="-342720">
              <a:lnSpc>
                <a:spcPct val="100000"/>
              </a:lnSpc>
              <a:spcBef>
                <a:spcPts val="479"/>
              </a:spcBef>
              <a:tabLst>
                <a:tab algn="l" pos="0"/>
              </a:tabLst>
            </a:pPr>
            <a:r>
              <a:rPr b="0" lang="cs-CZ" sz="2400" spc="-1" strike="noStrike">
                <a:solidFill>
                  <a:srgbClr val="ffffff"/>
                </a:solidFill>
                <a:latin typeface="Arial"/>
              </a:rPr>
              <a:t>genotypu u jedince s dominantní formou znaku.</a:t>
            </a:r>
            <a:endParaRPr b="0" lang="cs-CZ" sz="2400" spc="-1" strike="noStrike">
              <a:latin typeface="Arial"/>
            </a:endParaRPr>
          </a:p>
        </p:txBody>
      </p:sp>
      <p:sp>
        <p:nvSpPr>
          <p:cNvPr id="508" name="CustomShape 31"/>
          <p:cNvSpPr/>
          <p:nvPr/>
        </p:nvSpPr>
        <p:spPr>
          <a:xfrm>
            <a:off x="6224760" y="3965400"/>
            <a:ext cx="720360" cy="649080"/>
          </a:xfrm>
          <a:prstGeom prst="ellipse">
            <a:avLst/>
          </a:prstGeom>
          <a:solidFill>
            <a:srgbClr val="ffffff"/>
          </a:solidFill>
          <a:ln w="9525">
            <a:solidFill>
              <a:srgbClr val="000000"/>
            </a:solidFill>
            <a:round/>
          </a:ln>
        </p:spPr>
        <p:style>
          <a:lnRef idx="0"/>
          <a:fillRef idx="0"/>
          <a:effectRef idx="0"/>
          <a:fontRef idx="minor"/>
        </p:style>
      </p:sp>
      <p:sp>
        <p:nvSpPr>
          <p:cNvPr id="509" name="CustomShape 32"/>
          <p:cNvSpPr/>
          <p:nvPr/>
        </p:nvSpPr>
        <p:spPr>
          <a:xfrm>
            <a:off x="6197760" y="4035600"/>
            <a:ext cx="7902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        </a:t>
            </a:r>
            <a:endParaRPr b="0" lang="cs-CZ" sz="2800" spc="-1" strike="noStrike">
              <a:latin typeface="Arial"/>
            </a:endParaRPr>
          </a:p>
        </p:txBody>
      </p:sp>
      <p:sp>
        <p:nvSpPr>
          <p:cNvPr id="510" name="CustomShape 33"/>
          <p:cNvSpPr/>
          <p:nvPr/>
        </p:nvSpPr>
        <p:spPr>
          <a:xfrm>
            <a:off x="6261120" y="4044960"/>
            <a:ext cx="647280" cy="516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2800" spc="-1" strike="noStrike">
                <a:solidFill>
                  <a:srgbClr val="000000"/>
                </a:solidFill>
                <a:latin typeface="Arial"/>
              </a:rPr>
              <a:t>aa</a:t>
            </a:r>
            <a:endParaRPr b="0" lang="cs-CZ" sz="2800" spc="-1" strike="noStrike">
              <a:latin typeface="Arial"/>
            </a:endParaRPr>
          </a:p>
        </p:txBody>
      </p:sp>
      <p:sp>
        <p:nvSpPr>
          <p:cNvPr id="511" name="CustomShape 34"/>
          <p:cNvSpPr/>
          <p:nvPr/>
        </p:nvSpPr>
        <p:spPr>
          <a:xfrm>
            <a:off x="5272200" y="4029120"/>
            <a:ext cx="647280" cy="516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2800" spc="-1" strike="noStrike">
                <a:solidFill>
                  <a:srgbClr val="000000"/>
                </a:solidFill>
                <a:latin typeface="Arial"/>
              </a:rPr>
              <a:t>aa</a:t>
            </a: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CustomShape 1"/>
          <p:cNvSpPr/>
          <p:nvPr/>
        </p:nvSpPr>
        <p:spPr>
          <a:xfrm>
            <a:off x="4535640" y="5294160"/>
            <a:ext cx="720360" cy="649080"/>
          </a:xfrm>
          <a:prstGeom prst="ellipse">
            <a:avLst/>
          </a:prstGeom>
          <a:solidFill>
            <a:srgbClr val="ff0000"/>
          </a:solidFill>
          <a:ln w="9525">
            <a:solidFill>
              <a:srgbClr val="000000"/>
            </a:solidFill>
            <a:round/>
          </a:ln>
        </p:spPr>
        <p:style>
          <a:lnRef idx="0"/>
          <a:fillRef idx="0"/>
          <a:effectRef idx="0"/>
          <a:fontRef idx="minor"/>
        </p:style>
      </p:sp>
      <p:sp>
        <p:nvSpPr>
          <p:cNvPr id="513" name="CustomShape 2"/>
          <p:cNvSpPr/>
          <p:nvPr/>
        </p:nvSpPr>
        <p:spPr>
          <a:xfrm>
            <a:off x="6235560" y="4422600"/>
            <a:ext cx="720360" cy="649080"/>
          </a:xfrm>
          <a:prstGeom prst="ellipse">
            <a:avLst/>
          </a:prstGeom>
          <a:solidFill>
            <a:srgbClr val="ff0000"/>
          </a:solidFill>
          <a:ln w="9525">
            <a:solidFill>
              <a:srgbClr val="000000"/>
            </a:solidFill>
            <a:round/>
          </a:ln>
        </p:spPr>
        <p:style>
          <a:lnRef idx="0"/>
          <a:fillRef idx="0"/>
          <a:effectRef idx="0"/>
          <a:fontRef idx="minor"/>
        </p:style>
      </p:sp>
      <p:sp>
        <p:nvSpPr>
          <p:cNvPr id="514" name="CustomShape 3"/>
          <p:cNvSpPr/>
          <p:nvPr/>
        </p:nvSpPr>
        <p:spPr>
          <a:xfrm>
            <a:off x="4540320" y="4456080"/>
            <a:ext cx="720360" cy="649080"/>
          </a:xfrm>
          <a:prstGeom prst="ellipse">
            <a:avLst/>
          </a:prstGeom>
          <a:solidFill>
            <a:srgbClr val="ff0000"/>
          </a:solidFill>
          <a:ln w="9525">
            <a:solidFill>
              <a:srgbClr val="000000"/>
            </a:solidFill>
            <a:round/>
          </a:ln>
        </p:spPr>
        <p:style>
          <a:lnRef idx="0"/>
          <a:fillRef idx="0"/>
          <a:effectRef idx="0"/>
          <a:fontRef idx="minor"/>
        </p:style>
      </p:sp>
      <p:sp>
        <p:nvSpPr>
          <p:cNvPr id="515" name="TextShape 4"/>
          <p:cNvSpPr txBox="1"/>
          <p:nvPr/>
        </p:nvSpPr>
        <p:spPr>
          <a:xfrm>
            <a:off x="-34920" y="246960"/>
            <a:ext cx="8226000" cy="880560"/>
          </a:xfrm>
          <a:prstGeom prst="rect">
            <a:avLst/>
          </a:prstGeom>
          <a:noFill/>
          <a:ln w="0">
            <a:noFill/>
          </a:ln>
        </p:spPr>
        <p:txBody>
          <a:bodyPr>
            <a:noAutofit/>
          </a:bodyPr>
          <a:p>
            <a:pPr algn="r">
              <a:lnSpc>
                <a:spcPct val="90000"/>
              </a:lnSpc>
            </a:pPr>
            <a:r>
              <a:rPr b="0" lang="cs-CZ" sz="2800" spc="-1" strike="noStrike">
                <a:solidFill>
                  <a:srgbClr val="ffffff"/>
                </a:solidFill>
                <a:latin typeface="Arial"/>
              </a:rPr>
              <a:t>Kombinační čtverec</a:t>
            </a:r>
            <a:endParaRPr b="0" lang="en-US" sz="2800" spc="-1" strike="noStrike">
              <a:solidFill>
                <a:srgbClr val="ffffff"/>
              </a:solidFill>
              <a:latin typeface="Arial"/>
            </a:endParaRPr>
          </a:p>
        </p:txBody>
      </p:sp>
      <p:sp>
        <p:nvSpPr>
          <p:cNvPr id="516" name="TextShape 5"/>
          <p:cNvSpPr txBox="1"/>
          <p:nvPr/>
        </p:nvSpPr>
        <p:spPr>
          <a:xfrm>
            <a:off x="1395720" y="1136520"/>
            <a:ext cx="6845040" cy="1434600"/>
          </a:xfrm>
          <a:prstGeom prst="rect">
            <a:avLst/>
          </a:prstGeom>
          <a:noFill/>
          <a:ln w="0">
            <a:noFill/>
          </a:ln>
        </p:spPr>
        <p:txBody>
          <a:bodyPr>
            <a:noAutofit/>
          </a:bodyPr>
          <a:p>
            <a:pPr marL="258480" indent="-258120">
              <a:lnSpc>
                <a:spcPct val="80000"/>
              </a:lnSpc>
              <a:spcBef>
                <a:spcPts val="751"/>
              </a:spcBef>
              <a:spcAft>
                <a:spcPts val="451"/>
              </a:spcAft>
              <a:buClr>
                <a:srgbClr val="a9acee"/>
              </a:buClr>
              <a:buSzPct val="90000"/>
              <a:buFont typeface="Wingdings" charset="2"/>
              <a:buChar char=""/>
            </a:pPr>
            <a:r>
              <a:rPr b="0" lang="cs-CZ" sz="2400" spc="-1" strike="noStrike">
                <a:solidFill>
                  <a:srgbClr val="ffffff"/>
                </a:solidFill>
                <a:latin typeface="Arial"/>
              </a:rPr>
              <a:t>Užívá se ke zjištění všech možných kombinací v jejich vzájemném poměru</a:t>
            </a:r>
            <a:endParaRPr b="0" lang="en-US" sz="2400" spc="-1" strike="noStrike">
              <a:solidFill>
                <a:srgbClr val="ffffff"/>
              </a:solidFill>
              <a:latin typeface="Arial"/>
            </a:endParaRPr>
          </a:p>
          <a:p>
            <a:pPr marL="258480" indent="-258120">
              <a:lnSpc>
                <a:spcPct val="80000"/>
              </a:lnSpc>
              <a:spcBef>
                <a:spcPts val="751"/>
              </a:spcBef>
              <a:spcAft>
                <a:spcPts val="451"/>
              </a:spcAft>
              <a:buClr>
                <a:srgbClr val="a9acee"/>
              </a:buClr>
              <a:buSzPct val="90000"/>
              <a:buFont typeface="Wingdings" charset="2"/>
              <a:buChar char=""/>
            </a:pPr>
            <a:r>
              <a:rPr b="0" lang="cs-CZ" sz="2400" spc="-1" strike="noStrike">
                <a:solidFill>
                  <a:srgbClr val="ffffff"/>
                </a:solidFill>
                <a:latin typeface="Arial"/>
              </a:rPr>
              <a:t>Pozor! Štěpný poměr je poměr statistický, tj uplatní se jen při dostatečném počtu potomků.</a:t>
            </a:r>
            <a:endParaRPr b="0" lang="en-US" sz="2400" spc="-1" strike="noStrike">
              <a:solidFill>
                <a:srgbClr val="ffffff"/>
              </a:solidFill>
              <a:latin typeface="Arial"/>
            </a:endParaRPr>
          </a:p>
        </p:txBody>
      </p:sp>
      <p:graphicFrame>
        <p:nvGraphicFramePr>
          <p:cNvPr id="517" name="Table 6"/>
          <p:cNvGraphicFramePr/>
          <p:nvPr/>
        </p:nvGraphicFramePr>
        <p:xfrm>
          <a:off x="2340720" y="3543480"/>
          <a:ext cx="5149440" cy="2466720"/>
        </p:xfrm>
        <a:graphic>
          <a:graphicData uri="http://schemas.openxmlformats.org/drawingml/2006/table">
            <a:tbl>
              <a:tblPr/>
              <a:tblGrid>
                <a:gridCol w="1715760"/>
                <a:gridCol w="1717560"/>
                <a:gridCol w="1716120"/>
              </a:tblGrid>
              <a:tr h="826920">
                <a:tc>
                  <a:txBody>
                    <a:bodyPr anchor="ctr">
                      <a:noAutofit/>
                    </a:bodyPr>
                    <a:p>
                      <a:pPr marL="343080" indent="-342720" algn="ctr">
                        <a:lnSpc>
                          <a:spcPct val="100000"/>
                        </a:lnSpc>
                        <a:tabLst>
                          <a:tab algn="l" pos="0"/>
                        </a:tabLst>
                      </a:pPr>
                      <a:r>
                        <a:rPr b="0" lang="cs-CZ" sz="2800" spc="-1" strike="noStrike">
                          <a:solidFill>
                            <a:srgbClr val="ffffff"/>
                          </a:solidFill>
                          <a:latin typeface="Arial"/>
                        </a:rPr>
                        <a:t> </a:t>
                      </a:r>
                      <a:endParaRPr b="0" lang="cs-CZ" sz="2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r>
              <a:tr h="841320">
                <a:tc>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798480">
                <a:tc>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518" name="CustomShape 7"/>
          <p:cNvSpPr/>
          <p:nvPr/>
        </p:nvSpPr>
        <p:spPr>
          <a:xfrm>
            <a:off x="2295360" y="2992680"/>
            <a:ext cx="589572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cs-CZ" sz="2400" spc="-1" strike="noStrike">
                <a:solidFill>
                  <a:srgbClr val="ffffff"/>
                </a:solidFill>
                <a:latin typeface="Arial"/>
              </a:rPr>
              <a:t>Typy gamet vytvářené prvním rodičem</a:t>
            </a:r>
            <a:endParaRPr b="0" lang="cs-CZ" sz="2400" spc="-1" strike="noStrike">
              <a:latin typeface="Arial"/>
            </a:endParaRPr>
          </a:p>
        </p:txBody>
      </p:sp>
      <p:sp>
        <p:nvSpPr>
          <p:cNvPr id="519" name="CustomShape 8"/>
          <p:cNvSpPr/>
          <p:nvPr/>
        </p:nvSpPr>
        <p:spPr>
          <a:xfrm>
            <a:off x="251640" y="4332240"/>
            <a:ext cx="2036520" cy="155340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cs-CZ" sz="2400" spc="-1" strike="noStrike">
                <a:solidFill>
                  <a:srgbClr val="ffffff"/>
                </a:solidFill>
                <a:latin typeface="Arial"/>
              </a:rPr>
              <a:t>Typy gamet vytvářené druhým rodičem</a:t>
            </a:r>
            <a:endParaRPr b="0" lang="cs-CZ" sz="2400" spc="-1" strike="noStrike">
              <a:latin typeface="Arial"/>
            </a:endParaRPr>
          </a:p>
        </p:txBody>
      </p:sp>
      <p:sp>
        <p:nvSpPr>
          <p:cNvPr id="520" name="Line 9"/>
          <p:cNvSpPr/>
          <p:nvPr/>
        </p:nvSpPr>
        <p:spPr>
          <a:xfrm>
            <a:off x="2306520" y="3543120"/>
            <a:ext cx="1711440" cy="826920"/>
          </a:xfrm>
          <a:prstGeom prst="line">
            <a:avLst/>
          </a:prstGeom>
          <a:ln w="9525">
            <a:solidFill>
              <a:srgbClr val="000000"/>
            </a:solidFill>
            <a:round/>
          </a:ln>
        </p:spPr>
        <p:style>
          <a:lnRef idx="0"/>
          <a:fillRef idx="0"/>
          <a:effectRef idx="0"/>
          <a:fontRef idx="minor"/>
        </p:style>
      </p:sp>
      <p:sp>
        <p:nvSpPr>
          <p:cNvPr id="521" name="CustomShape 10"/>
          <p:cNvSpPr/>
          <p:nvPr/>
        </p:nvSpPr>
        <p:spPr>
          <a:xfrm>
            <a:off x="3133800" y="3514680"/>
            <a:ext cx="944280" cy="3337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799"/>
              </a:spcBef>
            </a:pPr>
            <a:r>
              <a:rPr b="0" lang="cs-CZ" sz="1600" spc="-1" strike="noStrike">
                <a:solidFill>
                  <a:srgbClr val="800000"/>
                </a:solidFill>
                <a:latin typeface="Arial"/>
              </a:rPr>
              <a:t>gamety</a:t>
            </a:r>
            <a:endParaRPr b="0" lang="cs-CZ" sz="1600" spc="-1" strike="noStrike">
              <a:latin typeface="Arial"/>
            </a:endParaRPr>
          </a:p>
        </p:txBody>
      </p:sp>
      <p:sp>
        <p:nvSpPr>
          <p:cNvPr id="522" name="CustomShape 11"/>
          <p:cNvSpPr/>
          <p:nvPr/>
        </p:nvSpPr>
        <p:spPr>
          <a:xfrm>
            <a:off x="2378160" y="3976560"/>
            <a:ext cx="944280" cy="3337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799"/>
              </a:spcBef>
            </a:pPr>
            <a:r>
              <a:rPr b="0" lang="cs-CZ" sz="1600" spc="-1" strike="noStrike">
                <a:solidFill>
                  <a:srgbClr val="800000"/>
                </a:solidFill>
                <a:latin typeface="Arial"/>
              </a:rPr>
              <a:t>gamety</a:t>
            </a:r>
            <a:endParaRPr b="0" lang="cs-CZ" sz="1600" spc="-1" strike="noStrike">
              <a:latin typeface="Arial"/>
            </a:endParaRPr>
          </a:p>
        </p:txBody>
      </p:sp>
      <p:sp>
        <p:nvSpPr>
          <p:cNvPr id="523" name="CustomShape 12"/>
          <p:cNvSpPr/>
          <p:nvPr/>
        </p:nvSpPr>
        <p:spPr>
          <a:xfrm>
            <a:off x="4106880" y="6211800"/>
            <a:ext cx="387648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cs-CZ" sz="2400" spc="-1" strike="noStrike">
                <a:solidFill>
                  <a:srgbClr val="ffffff"/>
                </a:solidFill>
                <a:latin typeface="Arial"/>
              </a:rPr>
              <a:t>Možné genotypy</a:t>
            </a:r>
            <a:endParaRPr b="0" lang="cs-CZ" sz="2400" spc="-1" strike="noStrike">
              <a:latin typeface="Arial"/>
            </a:endParaRPr>
          </a:p>
        </p:txBody>
      </p:sp>
      <p:sp>
        <p:nvSpPr>
          <p:cNvPr id="524" name="CustomShape 13"/>
          <p:cNvSpPr/>
          <p:nvPr/>
        </p:nvSpPr>
        <p:spPr>
          <a:xfrm>
            <a:off x="2916360" y="4514760"/>
            <a:ext cx="44892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800000"/>
                </a:solidFill>
                <a:latin typeface="Arial"/>
              </a:rPr>
              <a:t>A</a:t>
            </a:r>
            <a:endParaRPr b="0" lang="cs-CZ" sz="2800" spc="-1" strike="noStrike">
              <a:latin typeface="Arial"/>
            </a:endParaRPr>
          </a:p>
        </p:txBody>
      </p:sp>
      <p:sp>
        <p:nvSpPr>
          <p:cNvPr id="525" name="CustomShape 14"/>
          <p:cNvSpPr/>
          <p:nvPr/>
        </p:nvSpPr>
        <p:spPr>
          <a:xfrm>
            <a:off x="4640400" y="3672000"/>
            <a:ext cx="44892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800000"/>
                </a:solidFill>
                <a:latin typeface="Arial"/>
              </a:rPr>
              <a:t>A</a:t>
            </a:r>
            <a:endParaRPr b="0" lang="cs-CZ" sz="2800" spc="-1" strike="noStrike">
              <a:latin typeface="Arial"/>
            </a:endParaRPr>
          </a:p>
        </p:txBody>
      </p:sp>
      <p:sp>
        <p:nvSpPr>
          <p:cNvPr id="526" name="CustomShape 15"/>
          <p:cNvSpPr/>
          <p:nvPr/>
        </p:nvSpPr>
        <p:spPr>
          <a:xfrm>
            <a:off x="2916360" y="5310360"/>
            <a:ext cx="44892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800000"/>
                </a:solidFill>
                <a:latin typeface="Arial"/>
              </a:rPr>
              <a:t>a</a:t>
            </a:r>
            <a:endParaRPr b="0" lang="cs-CZ" sz="2800" spc="-1" strike="noStrike">
              <a:latin typeface="Arial"/>
            </a:endParaRPr>
          </a:p>
        </p:txBody>
      </p:sp>
      <p:sp>
        <p:nvSpPr>
          <p:cNvPr id="527" name="CustomShape 16"/>
          <p:cNvSpPr/>
          <p:nvPr/>
        </p:nvSpPr>
        <p:spPr>
          <a:xfrm>
            <a:off x="6353280" y="3656160"/>
            <a:ext cx="44892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800000"/>
                </a:solidFill>
                <a:latin typeface="Arial"/>
              </a:rPr>
              <a:t>a</a:t>
            </a:r>
            <a:endParaRPr b="0" lang="cs-CZ" sz="2800" spc="-1" strike="noStrike">
              <a:latin typeface="Arial"/>
            </a:endParaRPr>
          </a:p>
        </p:txBody>
      </p:sp>
      <p:sp>
        <p:nvSpPr>
          <p:cNvPr id="528" name="CustomShape 17"/>
          <p:cNvSpPr/>
          <p:nvPr/>
        </p:nvSpPr>
        <p:spPr>
          <a:xfrm>
            <a:off x="4584600" y="4513320"/>
            <a:ext cx="782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a:t>
            </a:r>
            <a:endParaRPr b="0" lang="cs-CZ" sz="2800" spc="-1" strike="noStrike">
              <a:latin typeface="Arial"/>
            </a:endParaRPr>
          </a:p>
        </p:txBody>
      </p:sp>
      <p:sp>
        <p:nvSpPr>
          <p:cNvPr id="529" name="CustomShape 18"/>
          <p:cNvSpPr/>
          <p:nvPr/>
        </p:nvSpPr>
        <p:spPr>
          <a:xfrm>
            <a:off x="4584600" y="5322960"/>
            <a:ext cx="66636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a:t>
            </a:r>
            <a:endParaRPr b="0" lang="cs-CZ" sz="2800" spc="-1" strike="noStrike">
              <a:latin typeface="Arial"/>
            </a:endParaRPr>
          </a:p>
        </p:txBody>
      </p:sp>
      <p:sp>
        <p:nvSpPr>
          <p:cNvPr id="530" name="CustomShape 19"/>
          <p:cNvSpPr/>
          <p:nvPr/>
        </p:nvSpPr>
        <p:spPr>
          <a:xfrm>
            <a:off x="6267600" y="5322960"/>
            <a:ext cx="7678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a:t>
            </a:r>
            <a:endParaRPr b="0" lang="cs-CZ" sz="2800" spc="-1" strike="noStrike">
              <a:latin typeface="Arial"/>
            </a:endParaRPr>
          </a:p>
        </p:txBody>
      </p:sp>
      <p:sp>
        <p:nvSpPr>
          <p:cNvPr id="531" name="CustomShape 20"/>
          <p:cNvSpPr/>
          <p:nvPr/>
        </p:nvSpPr>
        <p:spPr>
          <a:xfrm>
            <a:off x="6267600" y="4513320"/>
            <a:ext cx="83952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a:t>
            </a:r>
            <a:endParaRPr b="0" lang="cs-CZ" sz="2800" spc="-1" strike="noStrike">
              <a:latin typeface="Arial"/>
            </a:endParaRPr>
          </a:p>
        </p:txBody>
      </p:sp>
      <p:sp>
        <p:nvSpPr>
          <p:cNvPr id="532" name="CustomShape 21"/>
          <p:cNvSpPr/>
          <p:nvPr/>
        </p:nvSpPr>
        <p:spPr>
          <a:xfrm>
            <a:off x="6189840" y="5276880"/>
            <a:ext cx="720360" cy="649080"/>
          </a:xfrm>
          <a:prstGeom prst="ellipse">
            <a:avLst/>
          </a:prstGeom>
          <a:solidFill>
            <a:srgbClr val="ffffff"/>
          </a:solidFill>
          <a:ln w="9525">
            <a:solidFill>
              <a:srgbClr val="000000"/>
            </a:solidFill>
            <a:round/>
          </a:ln>
        </p:spPr>
        <p:style>
          <a:lnRef idx="0"/>
          <a:fillRef idx="0"/>
          <a:effectRef idx="0"/>
          <a:fontRef idx="minor"/>
        </p:style>
        <p:txBody>
          <a:bodyPr wrap="none" lIns="90000" rIns="90000" tIns="45000" bIns="45000" anchor="ctr">
            <a:noAutofit/>
          </a:bodyPr>
          <a:p>
            <a:pPr algn="ctr">
              <a:lnSpc>
                <a:spcPct val="100000"/>
              </a:lnSpc>
            </a:pPr>
            <a:r>
              <a:rPr b="0" lang="cs-CZ" sz="2800" spc="-1" strike="noStrike">
                <a:solidFill>
                  <a:srgbClr val="000000"/>
                </a:solidFill>
                <a:latin typeface="Arial"/>
              </a:rPr>
              <a:t>aa</a:t>
            </a: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33" name="Group 1"/>
          <p:cNvGrpSpPr/>
          <p:nvPr/>
        </p:nvGrpSpPr>
        <p:grpSpPr>
          <a:xfrm>
            <a:off x="3600360" y="3929040"/>
            <a:ext cx="1164960" cy="817200"/>
            <a:chOff x="3600360" y="3929040"/>
            <a:chExt cx="1164960" cy="817200"/>
          </a:xfrm>
        </p:grpSpPr>
        <p:sp>
          <p:nvSpPr>
            <p:cNvPr id="534" name="CustomShape 2"/>
            <p:cNvSpPr/>
            <p:nvPr/>
          </p:nvSpPr>
          <p:spPr>
            <a:xfrm>
              <a:off x="3600360" y="3983040"/>
              <a:ext cx="1164960" cy="763200"/>
            </a:xfrm>
            <a:prstGeom prst="ellipse">
              <a:avLst/>
            </a:prstGeom>
            <a:solidFill>
              <a:srgbClr val="ff0000"/>
            </a:solidFill>
            <a:ln w="9525">
              <a:solidFill>
                <a:schemeClr val="tx1"/>
              </a:solidFill>
              <a:round/>
            </a:ln>
          </p:spPr>
          <p:style>
            <a:lnRef idx="0"/>
            <a:fillRef idx="0"/>
            <a:effectRef idx="0"/>
            <a:fontRef idx="minor"/>
          </p:style>
        </p:sp>
        <p:sp>
          <p:nvSpPr>
            <p:cNvPr id="535" name="CustomShape 3"/>
            <p:cNvSpPr/>
            <p:nvPr/>
          </p:nvSpPr>
          <p:spPr>
            <a:xfrm>
              <a:off x="3723480" y="3929040"/>
              <a:ext cx="918720" cy="21708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sp>
        <p:nvSpPr>
          <p:cNvPr id="536" name="TextShape 4"/>
          <p:cNvSpPr txBox="1"/>
          <p:nvPr/>
        </p:nvSpPr>
        <p:spPr>
          <a:xfrm>
            <a:off x="1547640" y="270720"/>
            <a:ext cx="5877720" cy="1076760"/>
          </a:xfrm>
          <a:prstGeom prst="rect">
            <a:avLst/>
          </a:prstGeom>
          <a:noFill/>
          <a:ln w="0">
            <a:noFill/>
          </a:ln>
        </p:spPr>
        <p:txBody>
          <a:bodyPr>
            <a:noAutofit/>
          </a:bodyPr>
          <a:p>
            <a:pPr algn="r">
              <a:lnSpc>
                <a:spcPct val="90000"/>
              </a:lnSpc>
            </a:pPr>
            <a:r>
              <a:rPr b="0" lang="cs-CZ" sz="4000" spc="-1" strike="noStrike">
                <a:solidFill>
                  <a:srgbClr val="ffffff"/>
                </a:solidFill>
                <a:latin typeface="Arial"/>
              </a:rPr>
              <a:t>Dominantní dědičnost</a:t>
            </a:r>
            <a:endParaRPr b="0" lang="en-US" sz="4000" spc="-1" strike="noStrike">
              <a:solidFill>
                <a:srgbClr val="ffffff"/>
              </a:solidFill>
              <a:latin typeface="Arial"/>
            </a:endParaRPr>
          </a:p>
        </p:txBody>
      </p:sp>
      <p:sp>
        <p:nvSpPr>
          <p:cNvPr id="537" name="TextShape 5"/>
          <p:cNvSpPr txBox="1"/>
          <p:nvPr/>
        </p:nvSpPr>
        <p:spPr>
          <a:xfrm>
            <a:off x="2355120" y="1177200"/>
            <a:ext cx="8226000" cy="1469520"/>
          </a:xfrm>
          <a:prstGeom prst="rect">
            <a:avLst/>
          </a:prstGeom>
          <a:noFill/>
          <a:ln w="0">
            <a:noFill/>
          </a:ln>
        </p:spPr>
        <p:txBody>
          <a:bodyPr>
            <a:noAutofit/>
          </a:bodyPr>
          <a:p>
            <a:pPr marL="258480" indent="-258120">
              <a:lnSpc>
                <a:spcPct val="120000"/>
              </a:lnSpc>
              <a:spcBef>
                <a:spcPts val="751"/>
              </a:spcBef>
              <a:spcAft>
                <a:spcPts val="451"/>
              </a:spcAft>
              <a:tabLst>
                <a:tab algn="l" pos="0"/>
              </a:tabLst>
            </a:pPr>
            <a:r>
              <a:rPr b="0" lang="cs-CZ" sz="1800" spc="-1" strike="noStrike">
                <a:solidFill>
                  <a:srgbClr val="ffff99"/>
                </a:solidFill>
                <a:latin typeface="Arial"/>
              </a:rPr>
              <a:t>Dihybridní křížení </a:t>
            </a:r>
            <a:r>
              <a:rPr b="0" lang="cs-CZ" sz="1800" spc="-1" strike="noStrike">
                <a:solidFill>
                  <a:srgbClr val="ffffff"/>
                </a:solidFill>
                <a:latin typeface="Arial"/>
              </a:rPr>
              <a:t>(sledujeme dva geny)</a:t>
            </a:r>
            <a:endParaRPr b="0" lang="en-US" sz="1800" spc="-1" strike="noStrike">
              <a:solidFill>
                <a:srgbClr val="ffffff"/>
              </a:solidFill>
              <a:latin typeface="Arial"/>
            </a:endParaRPr>
          </a:p>
          <a:p>
            <a:pPr marL="258480" indent="-258120">
              <a:lnSpc>
                <a:spcPct val="120000"/>
              </a:lnSpc>
              <a:spcBef>
                <a:spcPts val="751"/>
              </a:spcBef>
              <a:spcAft>
                <a:spcPts val="451"/>
              </a:spcAft>
              <a:tabLst>
                <a:tab algn="l" pos="0"/>
              </a:tabLst>
            </a:pPr>
            <a:r>
              <a:rPr b="0" lang="cs-CZ" sz="1800" spc="-1" strike="noStrike">
                <a:solidFill>
                  <a:srgbClr val="ffffff"/>
                </a:solidFill>
                <a:latin typeface="Arial"/>
              </a:rPr>
              <a:t>	</a:t>
            </a:r>
            <a:endParaRPr b="0" lang="en-US" sz="1800" spc="-1" strike="noStrike">
              <a:solidFill>
                <a:srgbClr val="ffffff"/>
              </a:solidFill>
              <a:latin typeface="Arial"/>
            </a:endParaRPr>
          </a:p>
        </p:txBody>
      </p:sp>
      <p:sp>
        <p:nvSpPr>
          <p:cNvPr id="538" name="CustomShape 6"/>
          <p:cNvSpPr/>
          <p:nvPr/>
        </p:nvSpPr>
        <p:spPr>
          <a:xfrm>
            <a:off x="1189080" y="410076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Rodiče      P:         </a:t>
            </a:r>
            <a:endParaRPr b="0" lang="cs-CZ" sz="2800" spc="-1" strike="noStrike">
              <a:latin typeface="Arial"/>
            </a:endParaRPr>
          </a:p>
        </p:txBody>
      </p:sp>
      <p:sp>
        <p:nvSpPr>
          <p:cNvPr id="539" name="CustomShape 7"/>
          <p:cNvSpPr/>
          <p:nvPr/>
        </p:nvSpPr>
        <p:spPr>
          <a:xfrm>
            <a:off x="1547640" y="528192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gamety:         </a:t>
            </a:r>
            <a:endParaRPr b="0" lang="cs-CZ" sz="2800" spc="-1" strike="noStrike">
              <a:latin typeface="Arial"/>
            </a:endParaRPr>
          </a:p>
        </p:txBody>
      </p:sp>
      <p:sp>
        <p:nvSpPr>
          <p:cNvPr id="540" name="CustomShape 8"/>
          <p:cNvSpPr/>
          <p:nvPr/>
        </p:nvSpPr>
        <p:spPr>
          <a:xfrm>
            <a:off x="3635280" y="4127400"/>
            <a:ext cx="13950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AABB             </a:t>
            </a:r>
            <a:endParaRPr b="0" lang="cs-CZ" sz="2800" spc="-1" strike="noStrike">
              <a:latin typeface="Arial"/>
            </a:endParaRPr>
          </a:p>
        </p:txBody>
      </p:sp>
      <p:sp>
        <p:nvSpPr>
          <p:cNvPr id="541" name="CustomShape 9"/>
          <p:cNvSpPr/>
          <p:nvPr/>
        </p:nvSpPr>
        <p:spPr>
          <a:xfrm>
            <a:off x="3348000" y="5292720"/>
            <a:ext cx="165060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AB    AB</a:t>
            </a:r>
            <a:r>
              <a:rPr b="0" lang="cs-CZ" sz="2800" spc="-1" strike="noStrike">
                <a:solidFill>
                  <a:srgbClr val="ffffff"/>
                </a:solidFill>
                <a:latin typeface="Arial"/>
              </a:rPr>
              <a:t>	</a:t>
            </a:r>
            <a:endParaRPr b="0" lang="cs-CZ" sz="2800" spc="-1" strike="noStrike">
              <a:latin typeface="Arial"/>
            </a:endParaRPr>
          </a:p>
        </p:txBody>
      </p:sp>
      <p:sp>
        <p:nvSpPr>
          <p:cNvPr id="542" name="Line 10"/>
          <p:cNvSpPr/>
          <p:nvPr/>
        </p:nvSpPr>
        <p:spPr>
          <a:xfrm flipH="1">
            <a:off x="3635280" y="4790880"/>
            <a:ext cx="215640" cy="501840"/>
          </a:xfrm>
          <a:prstGeom prst="line">
            <a:avLst/>
          </a:prstGeom>
          <a:ln w="34925">
            <a:solidFill>
              <a:schemeClr val="tx1"/>
            </a:solidFill>
            <a:round/>
            <a:tailEnd len="med" type="triangle" w="med"/>
          </a:ln>
        </p:spPr>
        <p:style>
          <a:lnRef idx="0"/>
          <a:fillRef idx="0"/>
          <a:effectRef idx="0"/>
          <a:fontRef idx="minor"/>
        </p:style>
      </p:sp>
      <p:sp>
        <p:nvSpPr>
          <p:cNvPr id="543" name="Line 11"/>
          <p:cNvSpPr/>
          <p:nvPr/>
        </p:nvSpPr>
        <p:spPr>
          <a:xfrm>
            <a:off x="4138560" y="4790880"/>
            <a:ext cx="217440" cy="501840"/>
          </a:xfrm>
          <a:prstGeom prst="line">
            <a:avLst/>
          </a:prstGeom>
          <a:ln w="34925">
            <a:solidFill>
              <a:schemeClr val="tx1"/>
            </a:solidFill>
            <a:round/>
            <a:tailEnd len="med" type="triangle" w="med"/>
          </a:ln>
        </p:spPr>
        <p:style>
          <a:lnRef idx="0"/>
          <a:fillRef idx="0"/>
          <a:effectRef idx="0"/>
          <a:fontRef idx="minor"/>
        </p:style>
      </p:sp>
      <p:sp>
        <p:nvSpPr>
          <p:cNvPr id="544" name="Line 12"/>
          <p:cNvSpPr/>
          <p:nvPr/>
        </p:nvSpPr>
        <p:spPr>
          <a:xfrm flipH="1">
            <a:off x="4017960" y="4790880"/>
            <a:ext cx="215640" cy="501840"/>
          </a:xfrm>
          <a:prstGeom prst="line">
            <a:avLst/>
          </a:prstGeom>
          <a:ln w="34925">
            <a:solidFill>
              <a:schemeClr val="tx1"/>
            </a:solidFill>
            <a:round/>
            <a:tailEnd len="med" type="triangle" w="med"/>
          </a:ln>
        </p:spPr>
        <p:style>
          <a:lnRef idx="0"/>
          <a:fillRef idx="0"/>
          <a:effectRef idx="0"/>
          <a:fontRef idx="minor"/>
        </p:style>
      </p:sp>
      <p:sp>
        <p:nvSpPr>
          <p:cNvPr id="545" name="Line 13"/>
          <p:cNvSpPr/>
          <p:nvPr/>
        </p:nvSpPr>
        <p:spPr>
          <a:xfrm>
            <a:off x="4500360" y="4790880"/>
            <a:ext cx="217440" cy="501840"/>
          </a:xfrm>
          <a:prstGeom prst="line">
            <a:avLst/>
          </a:prstGeom>
          <a:ln w="34925">
            <a:solidFill>
              <a:schemeClr val="tx1"/>
            </a:solidFill>
            <a:round/>
            <a:tailEnd len="med" type="triangle" w="med"/>
          </a:ln>
        </p:spPr>
        <p:style>
          <a:lnRef idx="0"/>
          <a:fillRef idx="0"/>
          <a:effectRef idx="0"/>
          <a:fontRef idx="minor"/>
        </p:style>
      </p:sp>
      <p:grpSp>
        <p:nvGrpSpPr>
          <p:cNvPr id="546" name="Group 14"/>
          <p:cNvGrpSpPr/>
          <p:nvPr/>
        </p:nvGrpSpPr>
        <p:grpSpPr>
          <a:xfrm>
            <a:off x="1656000" y="2289240"/>
            <a:ext cx="696600" cy="594720"/>
            <a:chOff x="1656000" y="2289240"/>
            <a:chExt cx="696600" cy="594720"/>
          </a:xfrm>
        </p:grpSpPr>
        <p:sp>
          <p:nvSpPr>
            <p:cNvPr id="547" name="CustomShape 15"/>
            <p:cNvSpPr/>
            <p:nvPr/>
          </p:nvSpPr>
          <p:spPr>
            <a:xfrm>
              <a:off x="1656000" y="2319120"/>
              <a:ext cx="696600" cy="564840"/>
            </a:xfrm>
            <a:prstGeom prst="rect">
              <a:avLst/>
            </a:prstGeom>
            <a:solidFill>
              <a:srgbClr val="ff0000"/>
            </a:solidFill>
            <a:ln w="9525">
              <a:solidFill>
                <a:schemeClr val="tx1"/>
              </a:solidFill>
              <a:miter/>
            </a:ln>
          </p:spPr>
          <p:style>
            <a:lnRef idx="0"/>
            <a:fillRef idx="0"/>
            <a:effectRef idx="0"/>
            <a:fontRef idx="minor"/>
          </p:style>
        </p:sp>
        <p:sp>
          <p:nvSpPr>
            <p:cNvPr id="548" name="CustomShape 16"/>
            <p:cNvSpPr/>
            <p:nvPr/>
          </p:nvSpPr>
          <p:spPr>
            <a:xfrm>
              <a:off x="1731960" y="2289240"/>
              <a:ext cx="353520" cy="57780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599"/>
                </a:spcBef>
              </a:pPr>
              <a:r>
                <a:rPr b="0" lang="cs-CZ" sz="3200" spc="-1" strike="noStrike">
                  <a:solidFill>
                    <a:srgbClr val="ffffff"/>
                  </a:solidFill>
                  <a:latin typeface="Arial"/>
                </a:rPr>
                <a:t>A</a:t>
              </a:r>
              <a:endParaRPr b="0" lang="cs-CZ" sz="3200" spc="-1" strike="noStrike">
                <a:latin typeface="Arial"/>
              </a:endParaRPr>
            </a:p>
          </p:txBody>
        </p:sp>
      </p:grpSp>
      <p:grpSp>
        <p:nvGrpSpPr>
          <p:cNvPr id="549" name="Group 17"/>
          <p:cNvGrpSpPr/>
          <p:nvPr/>
        </p:nvGrpSpPr>
        <p:grpSpPr>
          <a:xfrm>
            <a:off x="2684160" y="2300400"/>
            <a:ext cx="667800" cy="585360"/>
            <a:chOff x="2684160" y="2300400"/>
            <a:chExt cx="667800" cy="585360"/>
          </a:xfrm>
        </p:grpSpPr>
        <p:sp>
          <p:nvSpPr>
            <p:cNvPr id="550" name="CustomShape 18"/>
            <p:cNvSpPr/>
            <p:nvPr/>
          </p:nvSpPr>
          <p:spPr>
            <a:xfrm>
              <a:off x="2684160" y="2347200"/>
              <a:ext cx="667800" cy="538560"/>
            </a:xfrm>
            <a:prstGeom prst="rect">
              <a:avLst/>
            </a:prstGeom>
            <a:solidFill>
              <a:srgbClr val="ffff00"/>
            </a:solidFill>
            <a:ln w="9525">
              <a:solidFill>
                <a:schemeClr val="tx1"/>
              </a:solidFill>
              <a:miter/>
            </a:ln>
          </p:spPr>
          <p:style>
            <a:lnRef idx="0"/>
            <a:fillRef idx="0"/>
            <a:effectRef idx="0"/>
            <a:fontRef idx="minor"/>
          </p:style>
        </p:sp>
        <p:sp>
          <p:nvSpPr>
            <p:cNvPr id="551" name="CustomShape 19"/>
            <p:cNvSpPr/>
            <p:nvPr/>
          </p:nvSpPr>
          <p:spPr>
            <a:xfrm>
              <a:off x="2828880" y="2300400"/>
              <a:ext cx="339120" cy="57780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599"/>
                </a:spcBef>
              </a:pPr>
              <a:r>
                <a:rPr b="0" lang="cs-CZ" sz="3200" spc="-1" strike="noStrike">
                  <a:solidFill>
                    <a:srgbClr val="000000"/>
                  </a:solidFill>
                  <a:latin typeface="Arial"/>
                </a:rPr>
                <a:t>a</a:t>
              </a:r>
              <a:endParaRPr b="0" lang="cs-CZ" sz="3200" spc="-1" strike="noStrike">
                <a:latin typeface="Arial"/>
              </a:endParaRPr>
            </a:p>
          </p:txBody>
        </p:sp>
      </p:grpSp>
      <p:grpSp>
        <p:nvGrpSpPr>
          <p:cNvPr id="552" name="Group 20"/>
          <p:cNvGrpSpPr/>
          <p:nvPr/>
        </p:nvGrpSpPr>
        <p:grpSpPr>
          <a:xfrm>
            <a:off x="2574720" y="3013560"/>
            <a:ext cx="847440" cy="647640"/>
            <a:chOff x="2574720" y="3013560"/>
            <a:chExt cx="847440" cy="647640"/>
          </a:xfrm>
        </p:grpSpPr>
        <p:sp>
          <p:nvSpPr>
            <p:cNvPr id="553" name="CustomShape 21"/>
            <p:cNvSpPr/>
            <p:nvPr/>
          </p:nvSpPr>
          <p:spPr>
            <a:xfrm>
              <a:off x="2574720" y="3092760"/>
              <a:ext cx="847440" cy="568080"/>
            </a:xfrm>
            <a:custGeom>
              <a:avLst/>
              <a:gdLst/>
              <a:ahLst/>
              <a:rect l="l" t="t" r="r" b="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noFill/>
            <a:ln w="9525">
              <a:solidFill>
                <a:srgbClr val="ffffff"/>
              </a:solidFill>
              <a:miter/>
            </a:ln>
            <a:effectLst>
              <a:outerShdw algn="ctr" dir="2700000" dist="107423" rotWithShape="0">
                <a:srgbClr val="808080"/>
              </a:outerShdw>
            </a:effectLst>
          </p:spPr>
          <p:style>
            <a:lnRef idx="0"/>
            <a:fillRef idx="0"/>
            <a:effectRef idx="0"/>
            <a:fontRef idx="minor"/>
          </p:style>
        </p:sp>
        <p:sp>
          <p:nvSpPr>
            <p:cNvPr id="554" name="CustomShape 22"/>
            <p:cNvSpPr/>
            <p:nvPr/>
          </p:nvSpPr>
          <p:spPr>
            <a:xfrm>
              <a:off x="2682720" y="3013560"/>
              <a:ext cx="653760" cy="1393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sp>
          <p:nvSpPr>
            <p:cNvPr id="555" name="CustomShape 23"/>
            <p:cNvSpPr/>
            <p:nvPr/>
          </p:nvSpPr>
          <p:spPr>
            <a:xfrm>
              <a:off x="2801520" y="3083400"/>
              <a:ext cx="283680" cy="57780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599"/>
                </a:spcBef>
              </a:pPr>
              <a:r>
                <a:rPr b="0" lang="cs-CZ" sz="3200" spc="-1" strike="noStrike">
                  <a:solidFill>
                    <a:srgbClr val="ffffff"/>
                  </a:solidFill>
                  <a:latin typeface="Arial"/>
                </a:rPr>
                <a:t>b</a:t>
              </a:r>
              <a:endParaRPr b="0" lang="cs-CZ" sz="3200" spc="-1" strike="noStrike">
                <a:latin typeface="Arial"/>
              </a:endParaRPr>
            </a:p>
          </p:txBody>
        </p:sp>
      </p:grpSp>
      <p:grpSp>
        <p:nvGrpSpPr>
          <p:cNvPr id="556" name="Group 24"/>
          <p:cNvGrpSpPr/>
          <p:nvPr/>
        </p:nvGrpSpPr>
        <p:grpSpPr>
          <a:xfrm>
            <a:off x="1519560" y="2929680"/>
            <a:ext cx="860040" cy="768240"/>
            <a:chOff x="1519560" y="2929680"/>
            <a:chExt cx="860040" cy="768240"/>
          </a:xfrm>
        </p:grpSpPr>
        <p:sp>
          <p:nvSpPr>
            <p:cNvPr id="557" name="CustomShape 25"/>
            <p:cNvSpPr/>
            <p:nvPr/>
          </p:nvSpPr>
          <p:spPr>
            <a:xfrm>
              <a:off x="1547280" y="3036240"/>
              <a:ext cx="807480" cy="639360"/>
            </a:xfrm>
            <a:prstGeom prst="ellipse">
              <a:avLst/>
            </a:prstGeom>
            <a:noFill/>
            <a:ln w="9525">
              <a:solidFill>
                <a:schemeClr val="tx1"/>
              </a:solidFill>
              <a:round/>
            </a:ln>
          </p:spPr>
          <p:style>
            <a:lnRef idx="0"/>
            <a:fillRef idx="0"/>
            <a:effectRef idx="0"/>
            <a:fontRef idx="minor"/>
          </p:style>
        </p:sp>
        <p:sp>
          <p:nvSpPr>
            <p:cNvPr id="558" name="CustomShape 26"/>
            <p:cNvSpPr/>
            <p:nvPr/>
          </p:nvSpPr>
          <p:spPr>
            <a:xfrm>
              <a:off x="1519560" y="2929680"/>
              <a:ext cx="860040" cy="2167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sp>
          <p:nvSpPr>
            <p:cNvPr id="559" name="CustomShape 27"/>
            <p:cNvSpPr/>
            <p:nvPr/>
          </p:nvSpPr>
          <p:spPr>
            <a:xfrm>
              <a:off x="1736280" y="3120120"/>
              <a:ext cx="230760" cy="57780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599"/>
                </a:spcBef>
              </a:pPr>
              <a:r>
                <a:rPr b="0" lang="cs-CZ" sz="3200" spc="-1" strike="noStrike">
                  <a:solidFill>
                    <a:srgbClr val="ffffff"/>
                  </a:solidFill>
                  <a:latin typeface="Arial"/>
                </a:rPr>
                <a:t>B</a:t>
              </a:r>
              <a:endParaRPr b="0" lang="cs-CZ" sz="3200" spc="-1" strike="noStrike">
                <a:latin typeface="Arial"/>
              </a:endParaRPr>
            </a:p>
          </p:txBody>
        </p:sp>
      </p:gr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60" name="Group 1"/>
          <p:cNvGrpSpPr/>
          <p:nvPr/>
        </p:nvGrpSpPr>
        <p:grpSpPr>
          <a:xfrm>
            <a:off x="3132000" y="5265720"/>
            <a:ext cx="1136160" cy="817200"/>
            <a:chOff x="3132000" y="5265720"/>
            <a:chExt cx="1136160" cy="817200"/>
          </a:xfrm>
        </p:grpSpPr>
        <p:sp>
          <p:nvSpPr>
            <p:cNvPr id="561" name="CustomShape 2"/>
            <p:cNvSpPr/>
            <p:nvPr/>
          </p:nvSpPr>
          <p:spPr>
            <a:xfrm>
              <a:off x="3132000" y="5319720"/>
              <a:ext cx="1136160" cy="763200"/>
            </a:xfrm>
            <a:prstGeom prst="ellipse">
              <a:avLst/>
            </a:prstGeom>
            <a:solidFill>
              <a:srgbClr val="ff0000"/>
            </a:solidFill>
            <a:ln w="9525">
              <a:solidFill>
                <a:schemeClr val="tx1"/>
              </a:solidFill>
              <a:round/>
            </a:ln>
          </p:spPr>
          <p:style>
            <a:lnRef idx="0"/>
            <a:fillRef idx="0"/>
            <a:effectRef idx="0"/>
            <a:fontRef idx="minor"/>
          </p:style>
        </p:sp>
        <p:sp>
          <p:nvSpPr>
            <p:cNvPr id="562" name="CustomShape 3"/>
            <p:cNvSpPr/>
            <p:nvPr/>
          </p:nvSpPr>
          <p:spPr>
            <a:xfrm>
              <a:off x="3252240" y="5265720"/>
              <a:ext cx="896400" cy="21708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563" name="Group 4"/>
          <p:cNvGrpSpPr/>
          <p:nvPr/>
        </p:nvGrpSpPr>
        <p:grpSpPr>
          <a:xfrm>
            <a:off x="4613400" y="5256360"/>
            <a:ext cx="1136160" cy="817200"/>
            <a:chOff x="4613400" y="5256360"/>
            <a:chExt cx="1136160" cy="817200"/>
          </a:xfrm>
        </p:grpSpPr>
        <p:sp>
          <p:nvSpPr>
            <p:cNvPr id="564" name="CustomShape 5"/>
            <p:cNvSpPr/>
            <p:nvPr/>
          </p:nvSpPr>
          <p:spPr>
            <a:xfrm>
              <a:off x="4613400" y="5310360"/>
              <a:ext cx="1136160" cy="763200"/>
            </a:xfrm>
            <a:prstGeom prst="ellipse">
              <a:avLst/>
            </a:prstGeom>
            <a:solidFill>
              <a:srgbClr val="ff0000"/>
            </a:solidFill>
            <a:ln w="9525">
              <a:solidFill>
                <a:schemeClr val="tx1"/>
              </a:solidFill>
              <a:round/>
            </a:ln>
          </p:spPr>
          <p:style>
            <a:lnRef idx="0"/>
            <a:fillRef idx="0"/>
            <a:effectRef idx="0"/>
            <a:fontRef idx="minor"/>
          </p:style>
        </p:sp>
        <p:sp>
          <p:nvSpPr>
            <p:cNvPr id="565" name="CustomShape 6"/>
            <p:cNvSpPr/>
            <p:nvPr/>
          </p:nvSpPr>
          <p:spPr>
            <a:xfrm>
              <a:off x="4733280" y="5256360"/>
              <a:ext cx="896400" cy="21708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566" name="Group 7"/>
          <p:cNvGrpSpPr/>
          <p:nvPr/>
        </p:nvGrpSpPr>
        <p:grpSpPr>
          <a:xfrm>
            <a:off x="6094440" y="5246640"/>
            <a:ext cx="1136160" cy="817200"/>
            <a:chOff x="6094440" y="5246640"/>
            <a:chExt cx="1136160" cy="817200"/>
          </a:xfrm>
        </p:grpSpPr>
        <p:sp>
          <p:nvSpPr>
            <p:cNvPr id="567" name="CustomShape 8"/>
            <p:cNvSpPr/>
            <p:nvPr/>
          </p:nvSpPr>
          <p:spPr>
            <a:xfrm>
              <a:off x="6094440" y="5300640"/>
              <a:ext cx="1136160" cy="763200"/>
            </a:xfrm>
            <a:prstGeom prst="ellipse">
              <a:avLst/>
            </a:prstGeom>
            <a:solidFill>
              <a:srgbClr val="ff0000"/>
            </a:solidFill>
            <a:ln w="9525">
              <a:solidFill>
                <a:schemeClr val="tx1"/>
              </a:solidFill>
              <a:round/>
            </a:ln>
          </p:spPr>
          <p:style>
            <a:lnRef idx="0"/>
            <a:fillRef idx="0"/>
            <a:effectRef idx="0"/>
            <a:fontRef idx="minor"/>
          </p:style>
        </p:sp>
        <p:sp>
          <p:nvSpPr>
            <p:cNvPr id="568" name="CustomShape 9"/>
            <p:cNvSpPr/>
            <p:nvPr/>
          </p:nvSpPr>
          <p:spPr>
            <a:xfrm>
              <a:off x="6214320" y="5246640"/>
              <a:ext cx="896400" cy="21708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569" name="Group 10"/>
          <p:cNvGrpSpPr/>
          <p:nvPr/>
        </p:nvGrpSpPr>
        <p:grpSpPr>
          <a:xfrm>
            <a:off x="7575480" y="5267160"/>
            <a:ext cx="1136160" cy="817560"/>
            <a:chOff x="7575480" y="5267160"/>
            <a:chExt cx="1136160" cy="817560"/>
          </a:xfrm>
        </p:grpSpPr>
        <p:sp>
          <p:nvSpPr>
            <p:cNvPr id="570" name="CustomShape 11"/>
            <p:cNvSpPr/>
            <p:nvPr/>
          </p:nvSpPr>
          <p:spPr>
            <a:xfrm>
              <a:off x="7575480" y="5321520"/>
              <a:ext cx="1136160" cy="763200"/>
            </a:xfrm>
            <a:prstGeom prst="ellipse">
              <a:avLst/>
            </a:prstGeom>
            <a:solidFill>
              <a:srgbClr val="ff0000"/>
            </a:solidFill>
            <a:ln w="9525">
              <a:solidFill>
                <a:schemeClr val="tx1"/>
              </a:solidFill>
              <a:round/>
            </a:ln>
          </p:spPr>
          <p:style>
            <a:lnRef idx="0"/>
            <a:fillRef idx="0"/>
            <a:effectRef idx="0"/>
            <a:fontRef idx="minor"/>
          </p:style>
        </p:sp>
        <p:sp>
          <p:nvSpPr>
            <p:cNvPr id="571" name="CustomShape 12"/>
            <p:cNvSpPr/>
            <p:nvPr/>
          </p:nvSpPr>
          <p:spPr>
            <a:xfrm>
              <a:off x="7695720" y="5267160"/>
              <a:ext cx="896400" cy="21708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572" name="Group 13"/>
          <p:cNvGrpSpPr/>
          <p:nvPr/>
        </p:nvGrpSpPr>
        <p:grpSpPr>
          <a:xfrm>
            <a:off x="5613480" y="3117960"/>
            <a:ext cx="1209240" cy="780840"/>
            <a:chOff x="5613480" y="3117960"/>
            <a:chExt cx="1209240" cy="780840"/>
          </a:xfrm>
        </p:grpSpPr>
        <p:sp>
          <p:nvSpPr>
            <p:cNvPr id="573" name="CustomShape 14"/>
            <p:cNvSpPr/>
            <p:nvPr/>
          </p:nvSpPr>
          <p:spPr>
            <a:xfrm>
              <a:off x="5613480" y="3155760"/>
              <a:ext cx="1209240" cy="743040"/>
            </a:xfrm>
            <a:custGeom>
              <a:avLst/>
              <a:gdLst/>
              <a:ahLst/>
              <a:rect l="l" t="t" r="r" b="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solidFill>
              <a:srgbClr val="ffff00"/>
            </a:solidFill>
            <a:ln w="9525">
              <a:solidFill>
                <a:srgbClr val="000000"/>
              </a:solidFill>
              <a:miter/>
            </a:ln>
            <a:effectLst>
              <a:outerShdw algn="ctr" dir="2700000" dist="107423" rotWithShape="0">
                <a:srgbClr val="808080"/>
              </a:outerShdw>
            </a:effectLst>
          </p:spPr>
          <p:style>
            <a:lnRef idx="0"/>
            <a:fillRef idx="0"/>
            <a:effectRef idx="0"/>
            <a:fontRef idx="minor"/>
          </p:style>
        </p:sp>
        <p:sp>
          <p:nvSpPr>
            <p:cNvPr id="574" name="CustomShape 15"/>
            <p:cNvSpPr/>
            <p:nvPr/>
          </p:nvSpPr>
          <p:spPr>
            <a:xfrm>
              <a:off x="5739840" y="3117960"/>
              <a:ext cx="933480" cy="2275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575" name="Group 16"/>
          <p:cNvGrpSpPr/>
          <p:nvPr/>
        </p:nvGrpSpPr>
        <p:grpSpPr>
          <a:xfrm>
            <a:off x="3600360" y="3000240"/>
            <a:ext cx="1164960" cy="817560"/>
            <a:chOff x="3600360" y="3000240"/>
            <a:chExt cx="1164960" cy="817560"/>
          </a:xfrm>
        </p:grpSpPr>
        <p:sp>
          <p:nvSpPr>
            <p:cNvPr id="576" name="CustomShape 17"/>
            <p:cNvSpPr/>
            <p:nvPr/>
          </p:nvSpPr>
          <p:spPr>
            <a:xfrm>
              <a:off x="3600360" y="3054600"/>
              <a:ext cx="1164960" cy="763200"/>
            </a:xfrm>
            <a:prstGeom prst="ellipse">
              <a:avLst/>
            </a:prstGeom>
            <a:solidFill>
              <a:srgbClr val="ff0000"/>
            </a:solidFill>
            <a:ln w="9525">
              <a:solidFill>
                <a:schemeClr val="tx1"/>
              </a:solidFill>
              <a:round/>
            </a:ln>
          </p:spPr>
          <p:style>
            <a:lnRef idx="0"/>
            <a:fillRef idx="0"/>
            <a:effectRef idx="0"/>
            <a:fontRef idx="minor"/>
          </p:style>
        </p:sp>
        <p:sp>
          <p:nvSpPr>
            <p:cNvPr id="577" name="CustomShape 18"/>
            <p:cNvSpPr/>
            <p:nvPr/>
          </p:nvSpPr>
          <p:spPr>
            <a:xfrm>
              <a:off x="3723480" y="3000240"/>
              <a:ext cx="918720" cy="21708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sp>
        <p:nvSpPr>
          <p:cNvPr id="578" name="Line 19"/>
          <p:cNvSpPr/>
          <p:nvPr/>
        </p:nvSpPr>
        <p:spPr>
          <a:xfrm flipH="1">
            <a:off x="5651280" y="3803400"/>
            <a:ext cx="216000" cy="560520"/>
          </a:xfrm>
          <a:prstGeom prst="line">
            <a:avLst/>
          </a:prstGeom>
          <a:ln w="34925">
            <a:solidFill>
              <a:schemeClr val="tx1"/>
            </a:solidFill>
            <a:round/>
            <a:tailEnd len="med" type="triangle" w="med"/>
          </a:ln>
        </p:spPr>
        <p:style>
          <a:lnRef idx="0"/>
          <a:fillRef idx="0"/>
          <a:effectRef idx="0"/>
          <a:fontRef idx="minor"/>
        </p:style>
      </p:sp>
      <p:sp>
        <p:nvSpPr>
          <p:cNvPr id="579" name="TextShape 20"/>
          <p:cNvSpPr txBox="1"/>
          <p:nvPr/>
        </p:nvSpPr>
        <p:spPr>
          <a:xfrm>
            <a:off x="1907280" y="219960"/>
            <a:ext cx="5877720" cy="1076760"/>
          </a:xfrm>
          <a:prstGeom prst="rect">
            <a:avLst/>
          </a:prstGeom>
          <a:noFill/>
          <a:ln w="0">
            <a:noFill/>
          </a:ln>
        </p:spPr>
        <p:txBody>
          <a:bodyPr>
            <a:noAutofit/>
          </a:bodyPr>
          <a:p>
            <a:pPr algn="r">
              <a:lnSpc>
                <a:spcPct val="90000"/>
              </a:lnSpc>
            </a:pPr>
            <a:r>
              <a:rPr b="0" lang="cs-CZ" sz="4000" spc="-1" strike="noStrike">
                <a:solidFill>
                  <a:srgbClr val="ffffff"/>
                </a:solidFill>
                <a:latin typeface="Arial"/>
              </a:rPr>
              <a:t>Dominantní dědičnost</a:t>
            </a:r>
            <a:endParaRPr b="0" lang="en-US" sz="4000" spc="-1" strike="noStrike">
              <a:solidFill>
                <a:srgbClr val="ffffff"/>
              </a:solidFill>
              <a:latin typeface="Arial"/>
            </a:endParaRPr>
          </a:p>
        </p:txBody>
      </p:sp>
      <p:sp>
        <p:nvSpPr>
          <p:cNvPr id="580" name="TextShape 21"/>
          <p:cNvSpPr txBox="1"/>
          <p:nvPr/>
        </p:nvSpPr>
        <p:spPr>
          <a:xfrm>
            <a:off x="2709720" y="1166400"/>
            <a:ext cx="8226000" cy="1339560"/>
          </a:xfrm>
          <a:prstGeom prst="rect">
            <a:avLst/>
          </a:prstGeom>
          <a:noFill/>
          <a:ln w="0">
            <a:noFill/>
          </a:ln>
        </p:spPr>
        <p:txBody>
          <a:bodyPr>
            <a:noAutofit/>
          </a:bodyPr>
          <a:p>
            <a:pPr marL="258480" indent="-258120">
              <a:lnSpc>
                <a:spcPct val="120000"/>
              </a:lnSpc>
              <a:spcBef>
                <a:spcPts val="751"/>
              </a:spcBef>
              <a:spcAft>
                <a:spcPts val="451"/>
              </a:spcAft>
              <a:tabLst>
                <a:tab algn="l" pos="0"/>
              </a:tabLst>
            </a:pPr>
            <a:r>
              <a:rPr b="0" lang="cs-CZ" sz="1800" spc="-1" strike="noStrike">
                <a:solidFill>
                  <a:srgbClr val="ffff99"/>
                </a:solidFill>
                <a:latin typeface="Arial"/>
              </a:rPr>
              <a:t>Dihybridní křížení </a:t>
            </a:r>
            <a:r>
              <a:rPr b="0" lang="cs-CZ" sz="1800" spc="-1" strike="noStrike">
                <a:solidFill>
                  <a:srgbClr val="ffffff"/>
                </a:solidFill>
                <a:latin typeface="Arial"/>
              </a:rPr>
              <a:t>(sledujeme dva geny)</a:t>
            </a:r>
            <a:endParaRPr b="0" lang="en-US" sz="1800" spc="-1" strike="noStrike">
              <a:solidFill>
                <a:srgbClr val="ffffff"/>
              </a:solidFill>
              <a:latin typeface="Arial"/>
            </a:endParaRPr>
          </a:p>
          <a:p>
            <a:pPr marL="258480" indent="-258120">
              <a:lnSpc>
                <a:spcPct val="120000"/>
              </a:lnSpc>
              <a:spcBef>
                <a:spcPts val="751"/>
              </a:spcBef>
              <a:spcAft>
                <a:spcPts val="451"/>
              </a:spcAft>
              <a:tabLst>
                <a:tab algn="l" pos="0"/>
              </a:tabLst>
            </a:pPr>
            <a:r>
              <a:rPr b="0" lang="cs-CZ" sz="1800" spc="-1" strike="noStrike">
                <a:solidFill>
                  <a:srgbClr val="ffffff"/>
                </a:solidFill>
                <a:latin typeface="Arial"/>
              </a:rPr>
              <a:t>	</a:t>
            </a:r>
            <a:r>
              <a:rPr b="0" lang="cs-CZ" sz="1800" spc="-1" strike="noStrike">
                <a:solidFill>
                  <a:srgbClr val="ffffff"/>
                </a:solidFill>
                <a:latin typeface="Arial"/>
              </a:rPr>
              <a:t>a) </a:t>
            </a:r>
            <a:r>
              <a:rPr b="0" lang="cs-CZ" sz="1800" spc="-1" strike="noStrike" u="sng">
                <a:solidFill>
                  <a:srgbClr val="ffffff"/>
                </a:solidFill>
                <a:uFillTx/>
                <a:latin typeface="Arial"/>
              </a:rPr>
              <a:t>křížení dvou homozygotů</a:t>
            </a:r>
            <a:endParaRPr b="0" lang="en-US" sz="1800" spc="-1" strike="noStrike">
              <a:solidFill>
                <a:srgbClr val="ffffff"/>
              </a:solidFill>
              <a:latin typeface="Arial"/>
            </a:endParaRPr>
          </a:p>
        </p:txBody>
      </p:sp>
      <p:sp>
        <p:nvSpPr>
          <p:cNvPr id="581" name="CustomShape 22"/>
          <p:cNvSpPr/>
          <p:nvPr/>
        </p:nvSpPr>
        <p:spPr>
          <a:xfrm>
            <a:off x="1078560" y="329904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Rodiče      P:         </a:t>
            </a:r>
            <a:endParaRPr b="0" lang="cs-CZ" sz="2800" spc="-1" strike="noStrike">
              <a:latin typeface="Arial"/>
            </a:endParaRPr>
          </a:p>
        </p:txBody>
      </p:sp>
      <p:sp>
        <p:nvSpPr>
          <p:cNvPr id="582" name="CustomShape 23"/>
          <p:cNvSpPr/>
          <p:nvPr/>
        </p:nvSpPr>
        <p:spPr>
          <a:xfrm>
            <a:off x="1348560" y="4335480"/>
            <a:ext cx="309528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gamety:         </a:t>
            </a:r>
            <a:endParaRPr b="0" lang="cs-CZ" sz="2800" spc="-1" strike="noStrike">
              <a:latin typeface="Arial"/>
            </a:endParaRPr>
          </a:p>
        </p:txBody>
      </p:sp>
      <p:sp>
        <p:nvSpPr>
          <p:cNvPr id="583" name="CustomShape 24"/>
          <p:cNvSpPr/>
          <p:nvPr/>
        </p:nvSpPr>
        <p:spPr>
          <a:xfrm>
            <a:off x="933840" y="5473800"/>
            <a:ext cx="2447640" cy="10018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Potomci    F</a:t>
            </a:r>
            <a:r>
              <a:rPr b="0" lang="cs-CZ" sz="2800" spc="-1" strike="noStrike" baseline="-25000">
                <a:solidFill>
                  <a:srgbClr val="ffffff"/>
                </a:solidFill>
                <a:latin typeface="Arial"/>
              </a:rPr>
              <a:t>1</a:t>
            </a:r>
            <a:r>
              <a:rPr b="0" lang="cs-CZ" sz="2800" spc="-1" strike="noStrike">
                <a:solidFill>
                  <a:srgbClr val="ffffff"/>
                </a:solidFill>
                <a:latin typeface="Arial"/>
              </a:rPr>
              <a:t>:         </a:t>
            </a:r>
            <a:endParaRPr b="0" lang="cs-CZ" sz="2800" spc="-1" strike="noStrike">
              <a:latin typeface="Arial"/>
            </a:endParaRPr>
          </a:p>
        </p:txBody>
      </p:sp>
      <p:sp>
        <p:nvSpPr>
          <p:cNvPr id="584" name="CustomShape 25"/>
          <p:cNvSpPr/>
          <p:nvPr/>
        </p:nvSpPr>
        <p:spPr>
          <a:xfrm>
            <a:off x="3635280" y="3284640"/>
            <a:ext cx="345564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AABB     x     </a:t>
            </a:r>
            <a:r>
              <a:rPr b="0" lang="cs-CZ" sz="2800" spc="-1" strike="noStrike">
                <a:solidFill>
                  <a:srgbClr val="000000"/>
                </a:solidFill>
                <a:latin typeface="Arial"/>
              </a:rPr>
              <a:t>aabb</a:t>
            </a:r>
            <a:r>
              <a:rPr b="0" lang="cs-CZ" sz="2800" spc="-1" strike="noStrike">
                <a:solidFill>
                  <a:srgbClr val="ffffff"/>
                </a:solidFill>
                <a:latin typeface="Arial"/>
              </a:rPr>
              <a:t>         </a:t>
            </a:r>
            <a:endParaRPr b="0" lang="cs-CZ" sz="2800" spc="-1" strike="noStrike">
              <a:latin typeface="Arial"/>
            </a:endParaRPr>
          </a:p>
        </p:txBody>
      </p:sp>
      <p:sp>
        <p:nvSpPr>
          <p:cNvPr id="585" name="CustomShape 26"/>
          <p:cNvSpPr/>
          <p:nvPr/>
        </p:nvSpPr>
        <p:spPr>
          <a:xfrm>
            <a:off x="3348000" y="4363920"/>
            <a:ext cx="4032000" cy="51696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AB    AB</a:t>
            </a:r>
            <a:r>
              <a:rPr b="0" lang="cs-CZ" sz="2800" spc="-1" strike="noStrike">
                <a:solidFill>
                  <a:srgbClr val="ffffff"/>
                </a:solidFill>
                <a:latin typeface="Arial"/>
              </a:rPr>
              <a:t>	</a:t>
            </a:r>
            <a:r>
              <a:rPr b="0" lang="cs-CZ" sz="2800" spc="-1" strike="noStrike">
                <a:solidFill>
                  <a:srgbClr val="ffffff"/>
                </a:solidFill>
                <a:latin typeface="Arial"/>
              </a:rPr>
              <a:t>  ab</a:t>
            </a:r>
            <a:r>
              <a:rPr b="0" lang="cs-CZ" sz="2800" spc="-1" strike="noStrike">
                <a:solidFill>
                  <a:srgbClr val="ffffff"/>
                </a:solidFill>
                <a:latin typeface="Arial"/>
              </a:rPr>
              <a:t>	</a:t>
            </a:r>
            <a:r>
              <a:rPr b="0" lang="cs-CZ" sz="2800" spc="-1" strike="noStrike">
                <a:solidFill>
                  <a:srgbClr val="ffffff"/>
                </a:solidFill>
                <a:latin typeface="Arial"/>
              </a:rPr>
              <a:t>  ab     </a:t>
            </a:r>
            <a:endParaRPr b="0" lang="cs-CZ" sz="2800" spc="-1" strike="noStrike">
              <a:latin typeface="Arial"/>
            </a:endParaRPr>
          </a:p>
        </p:txBody>
      </p:sp>
      <p:sp>
        <p:nvSpPr>
          <p:cNvPr id="586" name="CustomShape 27"/>
          <p:cNvSpPr/>
          <p:nvPr/>
        </p:nvSpPr>
        <p:spPr>
          <a:xfrm>
            <a:off x="3132000" y="5430960"/>
            <a:ext cx="122364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AaBb        </a:t>
            </a:r>
            <a:endParaRPr b="0" lang="cs-CZ" sz="2800" spc="-1" strike="noStrike">
              <a:latin typeface="Arial"/>
            </a:endParaRPr>
          </a:p>
        </p:txBody>
      </p:sp>
      <p:sp>
        <p:nvSpPr>
          <p:cNvPr id="587" name="CustomShape 28"/>
          <p:cNvSpPr/>
          <p:nvPr/>
        </p:nvSpPr>
        <p:spPr>
          <a:xfrm>
            <a:off x="4635360" y="5430960"/>
            <a:ext cx="115056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AaBb        </a:t>
            </a:r>
            <a:endParaRPr b="0" lang="cs-CZ" sz="2800" spc="-1" strike="noStrike">
              <a:latin typeface="Arial"/>
            </a:endParaRPr>
          </a:p>
        </p:txBody>
      </p:sp>
      <p:sp>
        <p:nvSpPr>
          <p:cNvPr id="588" name="CustomShape 29"/>
          <p:cNvSpPr/>
          <p:nvPr/>
        </p:nvSpPr>
        <p:spPr>
          <a:xfrm>
            <a:off x="6066000" y="5430960"/>
            <a:ext cx="13284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AaBb        </a:t>
            </a:r>
            <a:endParaRPr b="0" lang="cs-CZ" sz="2800" spc="-1" strike="noStrike">
              <a:latin typeface="Arial"/>
            </a:endParaRPr>
          </a:p>
        </p:txBody>
      </p:sp>
      <p:sp>
        <p:nvSpPr>
          <p:cNvPr id="589" name="CustomShape 30"/>
          <p:cNvSpPr/>
          <p:nvPr/>
        </p:nvSpPr>
        <p:spPr>
          <a:xfrm>
            <a:off x="7675560" y="5430960"/>
            <a:ext cx="1233000" cy="94284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400"/>
              </a:spcBef>
            </a:pPr>
            <a:r>
              <a:rPr b="0" lang="cs-CZ" sz="2800" spc="-1" strike="noStrike">
                <a:solidFill>
                  <a:srgbClr val="ffffff"/>
                </a:solidFill>
                <a:latin typeface="Arial"/>
              </a:rPr>
              <a:t>AaBb        </a:t>
            </a:r>
            <a:endParaRPr b="0" lang="cs-CZ" sz="2800" spc="-1" strike="noStrike">
              <a:latin typeface="Arial"/>
            </a:endParaRPr>
          </a:p>
        </p:txBody>
      </p:sp>
      <p:sp>
        <p:nvSpPr>
          <p:cNvPr id="590" name="Line 31"/>
          <p:cNvSpPr/>
          <p:nvPr/>
        </p:nvSpPr>
        <p:spPr>
          <a:xfrm flipH="1">
            <a:off x="3492360" y="4868640"/>
            <a:ext cx="71280" cy="576360"/>
          </a:xfrm>
          <a:prstGeom prst="line">
            <a:avLst/>
          </a:prstGeom>
          <a:ln w="34925">
            <a:solidFill>
              <a:srgbClr val="ffffff"/>
            </a:solidFill>
            <a:round/>
            <a:tailEnd len="med" type="triangle" w="med"/>
          </a:ln>
        </p:spPr>
        <p:style>
          <a:lnRef idx="0"/>
          <a:fillRef idx="0"/>
          <a:effectRef idx="0"/>
          <a:fontRef idx="minor"/>
        </p:style>
      </p:sp>
      <p:sp>
        <p:nvSpPr>
          <p:cNvPr id="591" name="Line 32"/>
          <p:cNvSpPr/>
          <p:nvPr/>
        </p:nvSpPr>
        <p:spPr>
          <a:xfrm>
            <a:off x="3563640" y="4868640"/>
            <a:ext cx="1440000" cy="561960"/>
          </a:xfrm>
          <a:prstGeom prst="line">
            <a:avLst/>
          </a:prstGeom>
          <a:ln w="34925">
            <a:solidFill>
              <a:srgbClr val="ffffff"/>
            </a:solidFill>
            <a:round/>
            <a:tailEnd len="med" type="triangle" w="med"/>
          </a:ln>
        </p:spPr>
        <p:style>
          <a:lnRef idx="0"/>
          <a:fillRef idx="0"/>
          <a:effectRef idx="0"/>
          <a:fontRef idx="minor"/>
        </p:style>
      </p:sp>
      <p:sp>
        <p:nvSpPr>
          <p:cNvPr id="592" name="Line 33"/>
          <p:cNvSpPr/>
          <p:nvPr/>
        </p:nvSpPr>
        <p:spPr>
          <a:xfrm>
            <a:off x="4356000" y="4868640"/>
            <a:ext cx="1798560" cy="576360"/>
          </a:xfrm>
          <a:prstGeom prst="line">
            <a:avLst/>
          </a:prstGeom>
          <a:ln w="34925">
            <a:solidFill>
              <a:srgbClr val="ffffff"/>
            </a:solidFill>
            <a:round/>
            <a:tailEnd len="med" type="triangle" w="med"/>
          </a:ln>
        </p:spPr>
        <p:style>
          <a:lnRef idx="0"/>
          <a:fillRef idx="0"/>
          <a:effectRef idx="0"/>
          <a:fontRef idx="minor"/>
        </p:style>
      </p:sp>
      <p:sp>
        <p:nvSpPr>
          <p:cNvPr id="593" name="Line 34"/>
          <p:cNvSpPr/>
          <p:nvPr/>
        </p:nvSpPr>
        <p:spPr>
          <a:xfrm>
            <a:off x="4356000" y="4868640"/>
            <a:ext cx="3500280" cy="576360"/>
          </a:xfrm>
          <a:prstGeom prst="line">
            <a:avLst/>
          </a:prstGeom>
          <a:ln w="34925">
            <a:solidFill>
              <a:srgbClr val="ffffff"/>
            </a:solidFill>
            <a:round/>
            <a:tailEnd len="med" type="triangle" w="med"/>
          </a:ln>
        </p:spPr>
        <p:style>
          <a:lnRef idx="0"/>
          <a:fillRef idx="0"/>
          <a:effectRef idx="0"/>
          <a:fontRef idx="minor"/>
        </p:style>
      </p:sp>
      <p:sp>
        <p:nvSpPr>
          <p:cNvPr id="594" name="Line 35"/>
          <p:cNvSpPr/>
          <p:nvPr/>
        </p:nvSpPr>
        <p:spPr>
          <a:xfrm flipH="1">
            <a:off x="3779640" y="4868640"/>
            <a:ext cx="1800360" cy="576360"/>
          </a:xfrm>
          <a:prstGeom prst="line">
            <a:avLst/>
          </a:prstGeom>
          <a:ln w="34925">
            <a:solidFill>
              <a:srgbClr val="ffffff"/>
            </a:solidFill>
            <a:round/>
            <a:tailEnd len="med" type="triangle" w="med"/>
          </a:ln>
        </p:spPr>
        <p:style>
          <a:lnRef idx="0"/>
          <a:fillRef idx="0"/>
          <a:effectRef idx="0"/>
          <a:fontRef idx="minor"/>
        </p:style>
      </p:sp>
      <p:sp>
        <p:nvSpPr>
          <p:cNvPr id="595" name="Line 36"/>
          <p:cNvSpPr/>
          <p:nvPr/>
        </p:nvSpPr>
        <p:spPr>
          <a:xfrm>
            <a:off x="5580000" y="4868640"/>
            <a:ext cx="1041120" cy="561960"/>
          </a:xfrm>
          <a:prstGeom prst="line">
            <a:avLst/>
          </a:prstGeom>
          <a:ln w="34925">
            <a:solidFill>
              <a:srgbClr val="ffffff"/>
            </a:solidFill>
            <a:round/>
            <a:tailEnd len="med" type="triangle" w="med"/>
          </a:ln>
        </p:spPr>
        <p:style>
          <a:lnRef idx="0"/>
          <a:fillRef idx="0"/>
          <a:effectRef idx="0"/>
          <a:fontRef idx="minor"/>
        </p:style>
      </p:sp>
      <p:sp>
        <p:nvSpPr>
          <p:cNvPr id="596" name="Line 37"/>
          <p:cNvSpPr/>
          <p:nvPr/>
        </p:nvSpPr>
        <p:spPr>
          <a:xfrm flipH="1">
            <a:off x="5219640" y="4868640"/>
            <a:ext cx="1401480" cy="561960"/>
          </a:xfrm>
          <a:prstGeom prst="line">
            <a:avLst/>
          </a:prstGeom>
          <a:ln w="34925">
            <a:solidFill>
              <a:srgbClr val="ffffff"/>
            </a:solidFill>
            <a:round/>
            <a:tailEnd len="med" type="triangle" w="med"/>
          </a:ln>
        </p:spPr>
        <p:style>
          <a:lnRef idx="0"/>
          <a:fillRef idx="0"/>
          <a:effectRef idx="0"/>
          <a:fontRef idx="minor"/>
        </p:style>
      </p:sp>
      <p:sp>
        <p:nvSpPr>
          <p:cNvPr id="597" name="Line 38"/>
          <p:cNvSpPr/>
          <p:nvPr/>
        </p:nvSpPr>
        <p:spPr>
          <a:xfrm>
            <a:off x="6621120" y="4868640"/>
            <a:ext cx="1551240" cy="561960"/>
          </a:xfrm>
          <a:prstGeom prst="line">
            <a:avLst/>
          </a:prstGeom>
          <a:ln w="34925">
            <a:solidFill>
              <a:srgbClr val="ffffff"/>
            </a:solidFill>
            <a:round/>
            <a:tailEnd len="med" type="triangle" w="med"/>
          </a:ln>
        </p:spPr>
        <p:style>
          <a:lnRef idx="0"/>
          <a:fillRef idx="0"/>
          <a:effectRef idx="0"/>
          <a:fontRef idx="minor"/>
        </p:style>
      </p:sp>
      <p:sp>
        <p:nvSpPr>
          <p:cNvPr id="598" name="Line 39"/>
          <p:cNvSpPr/>
          <p:nvPr/>
        </p:nvSpPr>
        <p:spPr>
          <a:xfrm flipH="1">
            <a:off x="3635280" y="3862080"/>
            <a:ext cx="215640" cy="501840"/>
          </a:xfrm>
          <a:prstGeom prst="line">
            <a:avLst/>
          </a:prstGeom>
          <a:ln w="34925">
            <a:solidFill>
              <a:schemeClr val="tx1"/>
            </a:solidFill>
            <a:round/>
            <a:tailEnd len="med" type="triangle" w="med"/>
          </a:ln>
        </p:spPr>
        <p:style>
          <a:lnRef idx="0"/>
          <a:fillRef idx="0"/>
          <a:effectRef idx="0"/>
          <a:fontRef idx="minor"/>
        </p:style>
      </p:sp>
      <p:sp>
        <p:nvSpPr>
          <p:cNvPr id="599" name="Line 40"/>
          <p:cNvSpPr/>
          <p:nvPr/>
        </p:nvSpPr>
        <p:spPr>
          <a:xfrm>
            <a:off x="4138560" y="3862080"/>
            <a:ext cx="217440" cy="501840"/>
          </a:xfrm>
          <a:prstGeom prst="line">
            <a:avLst/>
          </a:prstGeom>
          <a:ln w="34925">
            <a:solidFill>
              <a:schemeClr val="tx1"/>
            </a:solidFill>
            <a:round/>
            <a:tailEnd len="med" type="triangle" w="med"/>
          </a:ln>
        </p:spPr>
        <p:style>
          <a:lnRef idx="0"/>
          <a:fillRef idx="0"/>
          <a:effectRef idx="0"/>
          <a:fontRef idx="minor"/>
        </p:style>
      </p:sp>
      <p:sp>
        <p:nvSpPr>
          <p:cNvPr id="600" name="Line 41"/>
          <p:cNvSpPr/>
          <p:nvPr/>
        </p:nvSpPr>
        <p:spPr>
          <a:xfrm>
            <a:off x="6154560" y="3803400"/>
            <a:ext cx="217440" cy="560520"/>
          </a:xfrm>
          <a:prstGeom prst="line">
            <a:avLst/>
          </a:prstGeom>
          <a:ln w="34925">
            <a:solidFill>
              <a:schemeClr val="tx1"/>
            </a:solidFill>
            <a:round/>
            <a:tailEnd len="med" type="triangle" w="med"/>
          </a:ln>
        </p:spPr>
        <p:style>
          <a:lnRef idx="0"/>
          <a:fillRef idx="0"/>
          <a:effectRef idx="0"/>
          <a:fontRef idx="minor"/>
        </p:style>
      </p:sp>
      <p:sp>
        <p:nvSpPr>
          <p:cNvPr id="601" name="Line 42"/>
          <p:cNvSpPr/>
          <p:nvPr/>
        </p:nvSpPr>
        <p:spPr>
          <a:xfrm flipH="1">
            <a:off x="4017960" y="3862080"/>
            <a:ext cx="215640" cy="501840"/>
          </a:xfrm>
          <a:prstGeom prst="line">
            <a:avLst/>
          </a:prstGeom>
          <a:ln w="34925">
            <a:solidFill>
              <a:schemeClr val="tx1"/>
            </a:solidFill>
            <a:round/>
            <a:tailEnd len="med" type="triangle" w="med"/>
          </a:ln>
        </p:spPr>
        <p:style>
          <a:lnRef idx="0"/>
          <a:fillRef idx="0"/>
          <a:effectRef idx="0"/>
          <a:fontRef idx="minor"/>
        </p:style>
      </p:sp>
      <p:sp>
        <p:nvSpPr>
          <p:cNvPr id="602" name="Line 43"/>
          <p:cNvSpPr/>
          <p:nvPr/>
        </p:nvSpPr>
        <p:spPr>
          <a:xfrm>
            <a:off x="4500360" y="3862080"/>
            <a:ext cx="217440" cy="501840"/>
          </a:xfrm>
          <a:prstGeom prst="line">
            <a:avLst/>
          </a:prstGeom>
          <a:ln w="34925">
            <a:solidFill>
              <a:schemeClr val="tx1"/>
            </a:solidFill>
            <a:round/>
            <a:tailEnd len="med" type="triangle" w="med"/>
          </a:ln>
        </p:spPr>
        <p:style>
          <a:lnRef idx="0"/>
          <a:fillRef idx="0"/>
          <a:effectRef idx="0"/>
          <a:fontRef idx="minor"/>
        </p:style>
      </p:sp>
      <p:sp>
        <p:nvSpPr>
          <p:cNvPr id="603" name="Line 44"/>
          <p:cNvSpPr/>
          <p:nvPr/>
        </p:nvSpPr>
        <p:spPr>
          <a:xfrm flipH="1">
            <a:off x="5867280" y="3803400"/>
            <a:ext cx="503280" cy="560520"/>
          </a:xfrm>
          <a:prstGeom prst="line">
            <a:avLst/>
          </a:prstGeom>
          <a:ln w="34925">
            <a:solidFill>
              <a:schemeClr val="tx1"/>
            </a:solidFill>
            <a:round/>
            <a:tailEnd len="med" type="triangle" w="med"/>
          </a:ln>
        </p:spPr>
        <p:style>
          <a:lnRef idx="0"/>
          <a:fillRef idx="0"/>
          <a:effectRef idx="0"/>
          <a:fontRef idx="minor"/>
        </p:style>
      </p:sp>
      <p:sp>
        <p:nvSpPr>
          <p:cNvPr id="604" name="Line 45"/>
          <p:cNvSpPr/>
          <p:nvPr/>
        </p:nvSpPr>
        <p:spPr>
          <a:xfrm>
            <a:off x="6621120" y="3803400"/>
            <a:ext cx="0" cy="560520"/>
          </a:xfrm>
          <a:prstGeom prst="line">
            <a:avLst/>
          </a:prstGeom>
          <a:ln w="34925">
            <a:solidFill>
              <a:schemeClr val="tx1"/>
            </a:solidFill>
            <a:round/>
            <a:tailEnd len="med" type="triangle" w="med"/>
          </a:ln>
        </p:spPr>
        <p:style>
          <a:lnRef idx="0"/>
          <a:fillRef idx="0"/>
          <a:effectRef idx="0"/>
          <a:fontRef idx="minor"/>
        </p:style>
      </p:sp>
      <p:grpSp>
        <p:nvGrpSpPr>
          <p:cNvPr id="605" name="Group 46"/>
          <p:cNvGrpSpPr/>
          <p:nvPr/>
        </p:nvGrpSpPr>
        <p:grpSpPr>
          <a:xfrm>
            <a:off x="189000" y="203040"/>
            <a:ext cx="696600" cy="595080"/>
            <a:chOff x="189000" y="203040"/>
            <a:chExt cx="696600" cy="595080"/>
          </a:xfrm>
        </p:grpSpPr>
        <p:sp>
          <p:nvSpPr>
            <p:cNvPr id="606" name="CustomShape 47"/>
            <p:cNvSpPr/>
            <p:nvPr/>
          </p:nvSpPr>
          <p:spPr>
            <a:xfrm>
              <a:off x="189000" y="233280"/>
              <a:ext cx="696600" cy="564840"/>
            </a:xfrm>
            <a:prstGeom prst="rect">
              <a:avLst/>
            </a:prstGeom>
            <a:solidFill>
              <a:srgbClr val="ff0000"/>
            </a:solidFill>
            <a:ln w="9525">
              <a:solidFill>
                <a:schemeClr val="tx1"/>
              </a:solidFill>
              <a:miter/>
            </a:ln>
          </p:spPr>
          <p:style>
            <a:lnRef idx="0"/>
            <a:fillRef idx="0"/>
            <a:effectRef idx="0"/>
            <a:fontRef idx="minor"/>
          </p:style>
        </p:sp>
        <p:sp>
          <p:nvSpPr>
            <p:cNvPr id="607" name="CustomShape 48"/>
            <p:cNvSpPr/>
            <p:nvPr/>
          </p:nvSpPr>
          <p:spPr>
            <a:xfrm>
              <a:off x="293760" y="203040"/>
              <a:ext cx="353520" cy="57780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599"/>
                </a:spcBef>
              </a:pPr>
              <a:r>
                <a:rPr b="0" lang="cs-CZ" sz="3200" spc="-1" strike="noStrike">
                  <a:solidFill>
                    <a:srgbClr val="ffffff"/>
                  </a:solidFill>
                  <a:latin typeface="Arial"/>
                </a:rPr>
                <a:t>A</a:t>
              </a:r>
              <a:endParaRPr b="0" lang="cs-CZ" sz="3200" spc="-1" strike="noStrike">
                <a:latin typeface="Arial"/>
              </a:endParaRPr>
            </a:p>
          </p:txBody>
        </p:sp>
      </p:grpSp>
      <p:grpSp>
        <p:nvGrpSpPr>
          <p:cNvPr id="608" name="Group 49"/>
          <p:cNvGrpSpPr/>
          <p:nvPr/>
        </p:nvGrpSpPr>
        <p:grpSpPr>
          <a:xfrm>
            <a:off x="1079640" y="203040"/>
            <a:ext cx="667800" cy="585720"/>
            <a:chOff x="1079640" y="203040"/>
            <a:chExt cx="667800" cy="585720"/>
          </a:xfrm>
        </p:grpSpPr>
        <p:sp>
          <p:nvSpPr>
            <p:cNvPr id="609" name="CustomShape 50"/>
            <p:cNvSpPr/>
            <p:nvPr/>
          </p:nvSpPr>
          <p:spPr>
            <a:xfrm>
              <a:off x="1079640" y="250200"/>
              <a:ext cx="667800" cy="538560"/>
            </a:xfrm>
            <a:prstGeom prst="rect">
              <a:avLst/>
            </a:prstGeom>
            <a:solidFill>
              <a:srgbClr val="ffff00"/>
            </a:solidFill>
            <a:ln w="9525">
              <a:solidFill>
                <a:schemeClr val="tx1"/>
              </a:solidFill>
              <a:miter/>
            </a:ln>
          </p:spPr>
          <p:style>
            <a:lnRef idx="0"/>
            <a:fillRef idx="0"/>
            <a:effectRef idx="0"/>
            <a:fontRef idx="minor"/>
          </p:style>
        </p:sp>
        <p:sp>
          <p:nvSpPr>
            <p:cNvPr id="610" name="CustomShape 51"/>
            <p:cNvSpPr/>
            <p:nvPr/>
          </p:nvSpPr>
          <p:spPr>
            <a:xfrm>
              <a:off x="1224000" y="203040"/>
              <a:ext cx="339120" cy="57780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599"/>
                </a:spcBef>
              </a:pPr>
              <a:r>
                <a:rPr b="0" lang="cs-CZ" sz="3200" spc="-1" strike="noStrike">
                  <a:solidFill>
                    <a:srgbClr val="000000"/>
                  </a:solidFill>
                  <a:latin typeface="Arial"/>
                </a:rPr>
                <a:t>a</a:t>
              </a:r>
              <a:endParaRPr b="0" lang="cs-CZ" sz="3200" spc="-1" strike="noStrike">
                <a:latin typeface="Arial"/>
              </a:endParaRPr>
            </a:p>
          </p:txBody>
        </p:sp>
      </p:grpSp>
      <p:grpSp>
        <p:nvGrpSpPr>
          <p:cNvPr id="611" name="Group 52"/>
          <p:cNvGrpSpPr/>
          <p:nvPr/>
        </p:nvGrpSpPr>
        <p:grpSpPr>
          <a:xfrm>
            <a:off x="1139760" y="900000"/>
            <a:ext cx="847440" cy="647640"/>
            <a:chOff x="1139760" y="900000"/>
            <a:chExt cx="847440" cy="647640"/>
          </a:xfrm>
        </p:grpSpPr>
        <p:sp>
          <p:nvSpPr>
            <p:cNvPr id="612" name="CustomShape 53"/>
            <p:cNvSpPr/>
            <p:nvPr/>
          </p:nvSpPr>
          <p:spPr>
            <a:xfrm>
              <a:off x="1139760" y="979560"/>
              <a:ext cx="847440" cy="568080"/>
            </a:xfrm>
            <a:custGeom>
              <a:avLst/>
              <a:gdLst/>
              <a:ahLst/>
              <a:rect l="l" t="t" r="r" b="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noFill/>
            <a:ln w="9525">
              <a:solidFill>
                <a:srgbClr val="ffffff"/>
              </a:solidFill>
              <a:miter/>
            </a:ln>
            <a:effectLst>
              <a:outerShdw algn="ctr" dir="2700000" dist="107423" rotWithShape="0">
                <a:srgbClr val="808080"/>
              </a:outerShdw>
            </a:effectLst>
          </p:spPr>
          <p:style>
            <a:lnRef idx="0"/>
            <a:fillRef idx="0"/>
            <a:effectRef idx="0"/>
            <a:fontRef idx="minor"/>
          </p:style>
        </p:sp>
        <p:sp>
          <p:nvSpPr>
            <p:cNvPr id="613" name="CustomShape 54"/>
            <p:cNvSpPr/>
            <p:nvPr/>
          </p:nvSpPr>
          <p:spPr>
            <a:xfrm>
              <a:off x="1247760" y="900000"/>
              <a:ext cx="653760" cy="1393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sp>
          <p:nvSpPr>
            <p:cNvPr id="614" name="CustomShape 55"/>
            <p:cNvSpPr/>
            <p:nvPr/>
          </p:nvSpPr>
          <p:spPr>
            <a:xfrm>
              <a:off x="1366920" y="969840"/>
              <a:ext cx="283680" cy="57780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599"/>
                </a:spcBef>
              </a:pPr>
              <a:r>
                <a:rPr b="0" lang="cs-CZ" sz="3200" spc="-1" strike="noStrike">
                  <a:solidFill>
                    <a:srgbClr val="ffffff"/>
                  </a:solidFill>
                  <a:latin typeface="Arial"/>
                </a:rPr>
                <a:t>b</a:t>
              </a:r>
              <a:endParaRPr b="0" lang="cs-CZ" sz="3200" spc="-1" strike="noStrike">
                <a:latin typeface="Arial"/>
              </a:endParaRPr>
            </a:p>
          </p:txBody>
        </p:sp>
      </p:grpSp>
      <p:grpSp>
        <p:nvGrpSpPr>
          <p:cNvPr id="615" name="Group 56"/>
          <p:cNvGrpSpPr/>
          <p:nvPr/>
        </p:nvGrpSpPr>
        <p:grpSpPr>
          <a:xfrm>
            <a:off x="57240" y="828720"/>
            <a:ext cx="860040" cy="767880"/>
            <a:chOff x="57240" y="828720"/>
            <a:chExt cx="860040" cy="767880"/>
          </a:xfrm>
        </p:grpSpPr>
        <p:sp>
          <p:nvSpPr>
            <p:cNvPr id="616" name="CustomShape 57"/>
            <p:cNvSpPr/>
            <p:nvPr/>
          </p:nvSpPr>
          <p:spPr>
            <a:xfrm>
              <a:off x="84960" y="934920"/>
              <a:ext cx="807480" cy="639360"/>
            </a:xfrm>
            <a:prstGeom prst="ellipse">
              <a:avLst/>
            </a:prstGeom>
            <a:noFill/>
            <a:ln w="9525">
              <a:solidFill>
                <a:schemeClr val="tx1"/>
              </a:solidFill>
              <a:round/>
            </a:ln>
          </p:spPr>
          <p:style>
            <a:lnRef idx="0"/>
            <a:fillRef idx="0"/>
            <a:effectRef idx="0"/>
            <a:fontRef idx="minor"/>
          </p:style>
        </p:sp>
        <p:sp>
          <p:nvSpPr>
            <p:cNvPr id="617" name="CustomShape 58"/>
            <p:cNvSpPr/>
            <p:nvPr/>
          </p:nvSpPr>
          <p:spPr>
            <a:xfrm>
              <a:off x="57240" y="828720"/>
              <a:ext cx="860040" cy="2167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sp>
          <p:nvSpPr>
            <p:cNvPr id="618" name="CustomShape 59"/>
            <p:cNvSpPr/>
            <p:nvPr/>
          </p:nvSpPr>
          <p:spPr>
            <a:xfrm>
              <a:off x="273600" y="1018800"/>
              <a:ext cx="230760" cy="57780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599"/>
                </a:spcBef>
              </a:pPr>
              <a:r>
                <a:rPr b="0" lang="cs-CZ" sz="3200" spc="-1" strike="noStrike">
                  <a:solidFill>
                    <a:srgbClr val="ffffff"/>
                  </a:solidFill>
                  <a:latin typeface="Arial"/>
                </a:rPr>
                <a:t>B</a:t>
              </a:r>
              <a:endParaRPr b="0" lang="cs-CZ" sz="3200" spc="-1" strike="noStrike">
                <a:latin typeface="Arial"/>
              </a:endParaRPr>
            </a:p>
          </p:txBody>
        </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457200" y="27468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ffffff"/>
                </a:solidFill>
                <a:latin typeface="Calibri"/>
              </a:rPr>
              <a:t>Historie</a:t>
            </a:r>
            <a:endParaRPr b="0" lang="cs-CZ" sz="4400" spc="-1" strike="noStrike">
              <a:latin typeface="Arial"/>
            </a:endParaRPr>
          </a:p>
        </p:txBody>
      </p:sp>
      <p:sp>
        <p:nvSpPr>
          <p:cNvPr id="283" name="CustomShape 2"/>
          <p:cNvSpPr/>
          <p:nvPr/>
        </p:nvSpPr>
        <p:spPr>
          <a:xfrm>
            <a:off x="1187640" y="1556640"/>
            <a:ext cx="8228880" cy="4824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cs-CZ" sz="2000" spc="-1" strike="noStrike">
                <a:solidFill>
                  <a:srgbClr val="ffffff"/>
                </a:solidFill>
                <a:latin typeface="Calibri"/>
              </a:rPr>
              <a:t>1944 Oswald Theodor Awery</a:t>
            </a:r>
            <a:endParaRPr b="0" lang="cs-CZ" sz="2000" spc="-1" strike="noStrike">
              <a:latin typeface="Arial"/>
            </a:endParaRPr>
          </a:p>
          <a:p>
            <a:pPr>
              <a:lnSpc>
                <a:spcPct val="100000"/>
              </a:lnSpc>
            </a:pPr>
            <a:r>
              <a:rPr b="0" lang="cs-CZ" sz="2000" spc="-1" strike="noStrike">
                <a:solidFill>
                  <a:srgbClr val="ffffff"/>
                </a:solidFill>
                <a:latin typeface="Calibri"/>
              </a:rPr>
              <a:t>- nositelem dědičnosti je DNA</a:t>
            </a:r>
            <a:endParaRPr b="0" lang="cs-CZ" sz="2000" spc="-1" strike="noStrike">
              <a:latin typeface="Arial"/>
            </a:endParaRPr>
          </a:p>
          <a:p>
            <a:pPr>
              <a:lnSpc>
                <a:spcPct val="100000"/>
              </a:lnSpc>
            </a:pPr>
            <a:r>
              <a:rPr b="0" lang="cs-CZ" sz="2000" spc="-1" strike="noStrike">
                <a:solidFill>
                  <a:srgbClr val="ffffff"/>
                </a:solidFill>
                <a:latin typeface="Calibri"/>
              </a:rPr>
              <a:t>- pokusy se kulturami Steptococcus pneumoniae</a:t>
            </a:r>
            <a:endParaRPr b="0" lang="cs-CZ" sz="2000" spc="-1" strike="noStrike">
              <a:latin typeface="Arial"/>
            </a:endParaRPr>
          </a:p>
          <a:p>
            <a:pPr>
              <a:lnSpc>
                <a:spcPct val="100000"/>
              </a:lnSpc>
            </a:pPr>
            <a:r>
              <a:rPr b="0" lang="cs-CZ" sz="2000" spc="-1" strike="noStrike">
                <a:solidFill>
                  <a:srgbClr val="ffffff"/>
                </a:solidFill>
                <a:latin typeface="Calibri"/>
              </a:rPr>
              <a:t>- komplementarita bazi (A-T, C-G)</a:t>
            </a:r>
            <a:endParaRPr b="0" lang="cs-CZ" sz="2000" spc="-1" strike="noStrike">
              <a:latin typeface="Arial"/>
            </a:endParaRPr>
          </a:p>
          <a:p>
            <a:pPr>
              <a:lnSpc>
                <a:spcPct val="100000"/>
              </a:lnSpc>
            </a:pPr>
            <a:endParaRPr b="0" lang="cs-CZ" sz="2000" spc="-1" strike="noStrike">
              <a:latin typeface="Arial"/>
            </a:endParaRPr>
          </a:p>
          <a:p>
            <a:pPr>
              <a:lnSpc>
                <a:spcPct val="100000"/>
              </a:lnSpc>
            </a:pPr>
            <a:r>
              <a:rPr b="0" lang="cs-CZ" sz="2000" spc="-1" strike="noStrike">
                <a:solidFill>
                  <a:srgbClr val="ffffff"/>
                </a:solidFill>
                <a:latin typeface="Calibri"/>
              </a:rPr>
              <a:t>Další poznatky ohledně komplementarity bází přinesl Erwin Chargaff. </a:t>
            </a:r>
            <a:endParaRPr b="0" lang="cs-CZ" sz="2000" spc="-1" strike="noStrike">
              <a:latin typeface="Arial"/>
            </a:endParaRPr>
          </a:p>
          <a:p>
            <a:pPr>
              <a:lnSpc>
                <a:spcPct val="100000"/>
              </a:lnSpc>
            </a:pPr>
            <a:endParaRPr b="0" lang="cs-CZ" sz="2000" spc="-1" strike="noStrike">
              <a:latin typeface="Arial"/>
            </a:endParaRPr>
          </a:p>
          <a:p>
            <a:pPr>
              <a:lnSpc>
                <a:spcPct val="100000"/>
              </a:lnSpc>
            </a:pPr>
            <a:r>
              <a:rPr b="0" lang="cs-CZ" sz="2000" spc="-1" strike="noStrike">
                <a:solidFill>
                  <a:srgbClr val="ffffff"/>
                </a:solidFill>
                <a:latin typeface="Calibri"/>
              </a:rPr>
              <a:t>1953 </a:t>
            </a:r>
            <a:r>
              <a:rPr b="1" lang="cs-CZ" sz="2000" spc="-1" strike="noStrike">
                <a:solidFill>
                  <a:srgbClr val="ffffff"/>
                </a:solidFill>
                <a:latin typeface="Calibri"/>
              </a:rPr>
              <a:t>James D. Watson, Francis H. Crick</a:t>
            </a:r>
            <a:endParaRPr b="0" lang="cs-CZ" sz="2000" spc="-1" strike="noStrike">
              <a:latin typeface="Arial"/>
            </a:endParaRPr>
          </a:p>
          <a:p>
            <a:pPr>
              <a:lnSpc>
                <a:spcPct val="100000"/>
              </a:lnSpc>
            </a:pPr>
            <a:r>
              <a:rPr b="0" lang="cs-CZ" sz="2000" spc="-1" strike="noStrike">
                <a:solidFill>
                  <a:srgbClr val="ffffff"/>
                </a:solidFill>
                <a:latin typeface="Calibri"/>
              </a:rPr>
              <a:t>- strukturní model dvoušroubovice DNA</a:t>
            </a:r>
            <a:endParaRPr b="0" lang="cs-CZ" sz="2000" spc="-1" strike="noStrike">
              <a:latin typeface="Arial"/>
            </a:endParaRPr>
          </a:p>
          <a:p>
            <a:pPr>
              <a:lnSpc>
                <a:spcPct val="100000"/>
              </a:lnSpc>
            </a:pPr>
            <a:r>
              <a:rPr b="0" lang="cs-CZ" sz="2000" spc="-1" strike="noStrike">
                <a:solidFill>
                  <a:srgbClr val="ffffff"/>
                </a:solidFill>
                <a:latin typeface="Calibri"/>
              </a:rPr>
              <a:t>- významným dílem k tomuto objevu přispěly i RTG studie DNA </a:t>
            </a:r>
            <a:endParaRPr b="0" lang="cs-CZ" sz="2000" spc="-1" strike="noStrike">
              <a:latin typeface="Arial"/>
            </a:endParaRPr>
          </a:p>
          <a:p>
            <a:pPr>
              <a:lnSpc>
                <a:spcPct val="100000"/>
              </a:lnSpc>
            </a:pPr>
            <a:r>
              <a:rPr b="0" lang="cs-CZ" sz="2000" spc="-1" strike="noStrike">
                <a:solidFill>
                  <a:srgbClr val="ffffff"/>
                </a:solidFill>
                <a:latin typeface="Calibri"/>
              </a:rPr>
              <a:t>   </a:t>
            </a:r>
            <a:r>
              <a:rPr b="0" lang="cs-CZ" sz="2000" spc="-1" strike="noStrike">
                <a:solidFill>
                  <a:srgbClr val="ffffff"/>
                </a:solidFill>
                <a:latin typeface="Calibri"/>
              </a:rPr>
              <a:t>Maurice H. F. Wilkinse a Rosalindy Franklinové</a:t>
            </a:r>
            <a:endParaRPr b="0" lang="cs-CZ" sz="2000" spc="-1" strike="noStrike">
              <a:latin typeface="Arial"/>
            </a:endParaRPr>
          </a:p>
          <a:p>
            <a:pPr>
              <a:lnSpc>
                <a:spcPct val="100000"/>
              </a:lnSpc>
            </a:pPr>
            <a:r>
              <a:rPr b="0" lang="cs-CZ" sz="2000" spc="-1" strike="noStrike">
                <a:solidFill>
                  <a:srgbClr val="ffffff"/>
                </a:solidFill>
                <a:latin typeface="Calibri"/>
              </a:rPr>
              <a:t>- 1962 Watson, Crick a Wilkins NP</a:t>
            </a:r>
            <a:endParaRPr b="0" lang="cs-CZ" sz="2000" spc="-1" strike="noStrike">
              <a:latin typeface="Arial"/>
            </a:endParaRPr>
          </a:p>
          <a:p>
            <a:pPr>
              <a:lnSpc>
                <a:spcPct val="100000"/>
              </a:lnSpc>
            </a:pPr>
            <a:endParaRPr b="0" lang="cs-CZ" sz="2000" spc="-1" strike="noStrike">
              <a:latin typeface="Arial"/>
            </a:endParaRPr>
          </a:p>
          <a:p>
            <a:pPr>
              <a:lnSpc>
                <a:spcPct val="100000"/>
              </a:lnSpc>
            </a:pPr>
            <a:r>
              <a:rPr b="0" lang="cs-CZ" sz="2000" spc="-1" strike="noStrike">
                <a:solidFill>
                  <a:srgbClr val="ffffff"/>
                </a:solidFill>
                <a:latin typeface="Calibri"/>
              </a:rPr>
              <a:t>Francois Jacob, Jacques Monod – řízení proteosyntézy pomocí </a:t>
            </a:r>
            <a:endParaRPr b="0" lang="cs-CZ" sz="2000" spc="-1" strike="noStrike">
              <a:latin typeface="Arial"/>
            </a:endParaRPr>
          </a:p>
          <a:p>
            <a:pPr>
              <a:lnSpc>
                <a:spcPct val="100000"/>
              </a:lnSpc>
            </a:pPr>
            <a:r>
              <a:rPr b="0" lang="cs-CZ" sz="2000" spc="-1" strike="noStrike">
                <a:solidFill>
                  <a:srgbClr val="ffffff"/>
                </a:solidFill>
                <a:latin typeface="Calibri"/>
              </a:rPr>
              <a:t>regulátorských genů</a:t>
            </a:r>
            <a:endParaRPr b="0" lang="cs-CZ" sz="2000" spc="-1" strike="noStrike">
              <a:latin typeface="Arial"/>
            </a:endParaRPr>
          </a:p>
          <a:p>
            <a:pPr>
              <a:lnSpc>
                <a:spcPct val="100000"/>
              </a:lnSpc>
            </a:pPr>
            <a:endParaRPr b="0" lang="cs-CZ" sz="2000" spc="-1" strike="noStrike">
              <a:latin typeface="Arial"/>
            </a:endParaRPr>
          </a:p>
          <a:p>
            <a:pPr>
              <a:lnSpc>
                <a:spcPct val="100000"/>
              </a:lnSpc>
            </a:pP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CustomShape 1"/>
          <p:cNvSpPr/>
          <p:nvPr/>
        </p:nvSpPr>
        <p:spPr>
          <a:xfrm>
            <a:off x="1948320" y="2200320"/>
            <a:ext cx="105876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20" name="TextShape 2"/>
          <p:cNvSpPr txBox="1"/>
          <p:nvPr/>
        </p:nvSpPr>
        <p:spPr>
          <a:xfrm>
            <a:off x="455760" y="272880"/>
            <a:ext cx="5208120" cy="631440"/>
          </a:xfrm>
          <a:prstGeom prst="rect">
            <a:avLst/>
          </a:prstGeom>
          <a:noFill/>
          <a:ln w="0">
            <a:noFill/>
          </a:ln>
        </p:spPr>
        <p:txBody>
          <a:bodyPr>
            <a:normAutofit fontScale="88000"/>
          </a:bodyPr>
          <a:p>
            <a:pPr algn="r">
              <a:lnSpc>
                <a:spcPct val="90000"/>
              </a:lnSpc>
            </a:pPr>
            <a:r>
              <a:rPr b="0" lang="cs-CZ" sz="4000" spc="-1" strike="noStrike">
                <a:solidFill>
                  <a:srgbClr val="000000"/>
                </a:solidFill>
                <a:latin typeface="Arial"/>
              </a:rPr>
              <a:t>F</a:t>
            </a:r>
            <a:r>
              <a:rPr b="0" lang="cs-CZ" sz="4000" spc="-1" strike="noStrike" baseline="-25000">
                <a:solidFill>
                  <a:srgbClr val="000000"/>
                </a:solidFill>
                <a:latin typeface="Arial"/>
              </a:rPr>
              <a:t>2   </a:t>
            </a:r>
            <a:r>
              <a:rPr b="0" lang="cs-CZ" sz="4000" spc="-1" strike="noStrike">
                <a:solidFill>
                  <a:srgbClr val="000000"/>
                </a:solidFill>
                <a:latin typeface="Arial"/>
              </a:rPr>
              <a:t>generace</a:t>
            </a:r>
            <a:endParaRPr b="0" lang="en-US" sz="4000" spc="-1" strike="noStrike">
              <a:solidFill>
                <a:srgbClr val="ffffff"/>
              </a:solidFill>
              <a:latin typeface="Arial"/>
            </a:endParaRPr>
          </a:p>
        </p:txBody>
      </p:sp>
      <p:graphicFrame>
        <p:nvGraphicFramePr>
          <p:cNvPr id="621" name="Table 3"/>
          <p:cNvGraphicFramePr/>
          <p:nvPr/>
        </p:nvGraphicFramePr>
        <p:xfrm>
          <a:off x="455760" y="1062000"/>
          <a:ext cx="8226000" cy="4530240"/>
        </p:xfrm>
        <a:graphic>
          <a:graphicData uri="http://schemas.openxmlformats.org/drawingml/2006/table">
            <a:tbl>
              <a:tblPr/>
              <a:tblGrid>
                <a:gridCol w="1116000"/>
                <a:gridCol w="1838160"/>
                <a:gridCol w="1777680"/>
                <a:gridCol w="1776240"/>
                <a:gridCol w="1717920"/>
              </a:tblGrid>
              <a:tr h="900000">
                <a:tc>
                  <a:txBody>
                    <a:bodyPr anchor="ctr">
                      <a:noAutofit/>
                    </a:bodyPr>
                    <a:p>
                      <a:pPr marL="343080" indent="-342720" algn="ctr">
                        <a:lnSpc>
                          <a:spcPct val="100000"/>
                        </a:lnSpc>
                        <a:tabLst>
                          <a:tab algn="l" pos="0"/>
                        </a:tabLst>
                      </a:pPr>
                      <a:r>
                        <a:rPr b="1" lang="cs-CZ" sz="2000" spc="-1" strike="noStrike">
                          <a:solidFill>
                            <a:srgbClr val="000000"/>
                          </a:solidFill>
                          <a:latin typeface="Arial"/>
                        </a:rPr>
                        <a:t>gamety</a:t>
                      </a:r>
                      <a:r>
                        <a:rPr b="1" lang="cs-CZ" sz="2400" spc="-1" strike="noStrike">
                          <a:solidFill>
                            <a:srgbClr val="000000"/>
                          </a:solidFill>
                          <a:latin typeface="Arial"/>
                        </a:rPr>
                        <a:t> </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xBody>
                    <a:bodyPr anchor="ctr">
                      <a:noAutofit/>
                    </a:bodyPr>
                    <a:p>
                      <a:pPr marL="343080" indent="-342720" algn="ctr">
                        <a:lnSpc>
                          <a:spcPct val="100000"/>
                        </a:lnSpc>
                        <a:tabLst>
                          <a:tab algn="l" pos="0"/>
                        </a:tabLst>
                      </a:pPr>
                      <a:r>
                        <a:rPr b="1" lang="cs-CZ" sz="2400" spc="-1" strike="noStrike">
                          <a:solidFill>
                            <a:srgbClr val="000000"/>
                          </a:solidFill>
                          <a:latin typeface="Arial"/>
                        </a:rPr>
                        <a:t>AB</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xBody>
                    <a:bodyPr anchor="ctr">
                      <a:noAutofit/>
                    </a:bodyPr>
                    <a:p>
                      <a:pPr marL="343080" indent="-342720" algn="ctr">
                        <a:lnSpc>
                          <a:spcPct val="100000"/>
                        </a:lnSpc>
                        <a:tabLst>
                          <a:tab algn="l" pos="0"/>
                        </a:tabLst>
                      </a:pPr>
                      <a:r>
                        <a:rPr b="1" lang="cs-CZ" sz="2400" spc="-1" strike="noStrike">
                          <a:solidFill>
                            <a:srgbClr val="000000"/>
                          </a:solidFill>
                          <a:latin typeface="Arial"/>
                        </a:rPr>
                        <a:t>Ab</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xBody>
                    <a:bodyPr anchor="ctr">
                      <a:noAutofit/>
                    </a:bodyPr>
                    <a:p>
                      <a:pPr marL="343080" indent="-342720" algn="ctr">
                        <a:lnSpc>
                          <a:spcPct val="100000"/>
                        </a:lnSpc>
                        <a:tabLst>
                          <a:tab algn="l" pos="0"/>
                        </a:tabLst>
                      </a:pPr>
                      <a:r>
                        <a:rPr b="1" lang="cs-CZ" sz="2400" spc="-1" strike="noStrike">
                          <a:solidFill>
                            <a:srgbClr val="000000"/>
                          </a:solidFill>
                          <a:latin typeface="Arial"/>
                        </a:rPr>
                        <a:t>aB</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xBody>
                    <a:bodyPr anchor="ctr">
                      <a:noAutofit/>
                    </a:bodyPr>
                    <a:p>
                      <a:pPr marL="343080" indent="-342720" algn="ctr">
                        <a:lnSpc>
                          <a:spcPct val="100000"/>
                        </a:lnSpc>
                        <a:tabLst>
                          <a:tab algn="l" pos="0"/>
                        </a:tabLst>
                      </a:pPr>
                      <a:r>
                        <a:rPr b="1" lang="cs-CZ" sz="2400" spc="-1" strike="noStrike">
                          <a:solidFill>
                            <a:srgbClr val="000000"/>
                          </a:solidFill>
                          <a:latin typeface="Arial"/>
                        </a:rPr>
                        <a:t>ab</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r>
              <a:tr h="898200">
                <a:tc>
                  <a:txBody>
                    <a:bodyPr anchor="ctr">
                      <a:noAutofit/>
                    </a:bodyPr>
                    <a:p>
                      <a:pPr marL="343080" indent="-342720" algn="ctr">
                        <a:lnSpc>
                          <a:spcPct val="100000"/>
                        </a:lnSpc>
                        <a:tabLst>
                          <a:tab algn="l" pos="0"/>
                        </a:tabLst>
                      </a:pPr>
                      <a:r>
                        <a:rPr b="1" lang="cs-CZ" sz="2400" spc="-1" strike="noStrike">
                          <a:solidFill>
                            <a:srgbClr val="000000"/>
                          </a:solidFill>
                          <a:latin typeface="Arial"/>
                        </a:rPr>
                        <a:t>AB</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900000">
                <a:tc>
                  <a:txBody>
                    <a:bodyPr anchor="ctr">
                      <a:noAutofit/>
                    </a:bodyPr>
                    <a:p>
                      <a:pPr marL="343080" indent="-342720" algn="ctr">
                        <a:lnSpc>
                          <a:spcPct val="100000"/>
                        </a:lnSpc>
                        <a:tabLst>
                          <a:tab algn="l" pos="0"/>
                        </a:tabLst>
                      </a:pPr>
                      <a:r>
                        <a:rPr b="1" lang="cs-CZ" sz="2400" spc="-1" strike="noStrike">
                          <a:solidFill>
                            <a:srgbClr val="000000"/>
                          </a:solidFill>
                          <a:latin typeface="Arial"/>
                        </a:rPr>
                        <a:t>Ab</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898200">
                <a:tc>
                  <a:txBody>
                    <a:bodyPr anchor="ctr">
                      <a:noAutofit/>
                    </a:bodyPr>
                    <a:p>
                      <a:pPr marL="343080" indent="-342720" algn="ctr">
                        <a:lnSpc>
                          <a:spcPct val="100000"/>
                        </a:lnSpc>
                        <a:tabLst>
                          <a:tab algn="l" pos="0"/>
                        </a:tabLst>
                      </a:pPr>
                      <a:r>
                        <a:rPr b="1" lang="cs-CZ" sz="2400" spc="-1" strike="noStrike">
                          <a:solidFill>
                            <a:srgbClr val="000000"/>
                          </a:solidFill>
                          <a:latin typeface="Arial"/>
                        </a:rPr>
                        <a:t>aB</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933840">
                <a:tc>
                  <a:txBody>
                    <a:bodyPr anchor="ctr">
                      <a:noAutofit/>
                    </a:bodyPr>
                    <a:p>
                      <a:pPr marL="343080" indent="-342720" algn="ctr">
                        <a:lnSpc>
                          <a:spcPct val="100000"/>
                        </a:lnSpc>
                        <a:tabLst>
                          <a:tab algn="l" pos="0"/>
                        </a:tabLst>
                      </a:pPr>
                      <a:r>
                        <a:rPr b="1" lang="cs-CZ" sz="2400" spc="-1" strike="noStrike">
                          <a:solidFill>
                            <a:srgbClr val="000000"/>
                          </a:solidFill>
                          <a:latin typeface="Arial"/>
                        </a:rPr>
                        <a:t>ab</a:t>
                      </a:r>
                      <a:endParaRPr b="0" lang="cs-CZ" sz="24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0c0c0"/>
                    </a:solid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grpSp>
        <p:nvGrpSpPr>
          <p:cNvPr id="622" name="Group 4"/>
          <p:cNvGrpSpPr/>
          <p:nvPr/>
        </p:nvGrpSpPr>
        <p:grpSpPr>
          <a:xfrm>
            <a:off x="1995480" y="1962000"/>
            <a:ext cx="936360" cy="785880"/>
            <a:chOff x="1995480" y="1962000"/>
            <a:chExt cx="936360" cy="785880"/>
          </a:xfrm>
        </p:grpSpPr>
        <p:sp>
          <p:nvSpPr>
            <p:cNvPr id="623" name="CustomShape 5"/>
            <p:cNvSpPr/>
            <p:nvPr/>
          </p:nvSpPr>
          <p:spPr>
            <a:xfrm>
              <a:off x="1995480" y="2028960"/>
              <a:ext cx="936360" cy="718920"/>
            </a:xfrm>
            <a:prstGeom prst="ellipse">
              <a:avLst/>
            </a:prstGeom>
            <a:solidFill>
              <a:srgbClr val="ff0000"/>
            </a:solidFill>
            <a:ln w="9525">
              <a:solidFill>
                <a:schemeClr val="tx1"/>
              </a:solidFill>
              <a:round/>
            </a:ln>
          </p:spPr>
          <p:style>
            <a:lnRef idx="0"/>
            <a:fillRef idx="0"/>
            <a:effectRef idx="0"/>
            <a:fontRef idx="minor"/>
          </p:style>
        </p:sp>
        <p:sp>
          <p:nvSpPr>
            <p:cNvPr id="624" name="CustomShape 6"/>
            <p:cNvSpPr/>
            <p:nvPr/>
          </p:nvSpPr>
          <p:spPr>
            <a:xfrm>
              <a:off x="1995480" y="196200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sp>
        <p:nvSpPr>
          <p:cNvPr id="625" name="CustomShape 7"/>
          <p:cNvSpPr/>
          <p:nvPr/>
        </p:nvSpPr>
        <p:spPr>
          <a:xfrm>
            <a:off x="3781080" y="2200320"/>
            <a:ext cx="102528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26" name="CustomShape 8"/>
          <p:cNvSpPr/>
          <p:nvPr/>
        </p:nvSpPr>
        <p:spPr>
          <a:xfrm>
            <a:off x="5565960" y="2200320"/>
            <a:ext cx="100872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27" name="CustomShape 9"/>
          <p:cNvSpPr/>
          <p:nvPr/>
        </p:nvSpPr>
        <p:spPr>
          <a:xfrm>
            <a:off x="7457400" y="2151000"/>
            <a:ext cx="97524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28" name="CustomShape 10"/>
          <p:cNvSpPr/>
          <p:nvPr/>
        </p:nvSpPr>
        <p:spPr>
          <a:xfrm>
            <a:off x="1947600" y="3121200"/>
            <a:ext cx="102528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29" name="CustomShape 11"/>
          <p:cNvSpPr/>
          <p:nvPr/>
        </p:nvSpPr>
        <p:spPr>
          <a:xfrm>
            <a:off x="3815280" y="3121200"/>
            <a:ext cx="99180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30" name="CustomShape 12"/>
          <p:cNvSpPr/>
          <p:nvPr/>
        </p:nvSpPr>
        <p:spPr>
          <a:xfrm>
            <a:off x="5565240" y="3121200"/>
            <a:ext cx="97524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31" name="CustomShape 13"/>
          <p:cNvSpPr/>
          <p:nvPr/>
        </p:nvSpPr>
        <p:spPr>
          <a:xfrm>
            <a:off x="7406280" y="3121200"/>
            <a:ext cx="94140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32" name="CustomShape 14"/>
          <p:cNvSpPr/>
          <p:nvPr/>
        </p:nvSpPr>
        <p:spPr>
          <a:xfrm>
            <a:off x="1868400" y="3927600"/>
            <a:ext cx="100872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33" name="CustomShape 15"/>
          <p:cNvSpPr/>
          <p:nvPr/>
        </p:nvSpPr>
        <p:spPr>
          <a:xfrm>
            <a:off x="3831480" y="3927600"/>
            <a:ext cx="97524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34" name="CustomShape 16"/>
          <p:cNvSpPr/>
          <p:nvPr/>
        </p:nvSpPr>
        <p:spPr>
          <a:xfrm>
            <a:off x="5565960" y="3927600"/>
            <a:ext cx="95832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35" name="CustomShape 17"/>
          <p:cNvSpPr/>
          <p:nvPr/>
        </p:nvSpPr>
        <p:spPr>
          <a:xfrm>
            <a:off x="7406640" y="3927600"/>
            <a:ext cx="92484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36" name="CustomShape 18"/>
          <p:cNvSpPr/>
          <p:nvPr/>
        </p:nvSpPr>
        <p:spPr>
          <a:xfrm>
            <a:off x="1998000" y="4871880"/>
            <a:ext cx="97524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37" name="CustomShape 19"/>
          <p:cNvSpPr/>
          <p:nvPr/>
        </p:nvSpPr>
        <p:spPr>
          <a:xfrm>
            <a:off x="3831120" y="4871880"/>
            <a:ext cx="94140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38" name="CustomShape 20"/>
          <p:cNvSpPr/>
          <p:nvPr/>
        </p:nvSpPr>
        <p:spPr>
          <a:xfrm>
            <a:off x="5666760" y="4871880"/>
            <a:ext cx="92484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sp>
        <p:nvSpPr>
          <p:cNvPr id="639" name="CustomShape 21"/>
          <p:cNvSpPr/>
          <p:nvPr/>
        </p:nvSpPr>
        <p:spPr>
          <a:xfrm>
            <a:off x="7405920" y="4871880"/>
            <a:ext cx="89136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cs-CZ" sz="2400" spc="-1" strike="noStrike">
                <a:solidFill>
                  <a:srgbClr val="ffffff"/>
                </a:solidFill>
                <a:latin typeface="Arial"/>
              </a:rPr>
              <a:t>aabb</a:t>
            </a:r>
            <a:endParaRPr b="0" lang="cs-CZ" sz="2400" spc="-1" strike="noStrike">
              <a:latin typeface="Arial"/>
            </a:endParaRPr>
          </a:p>
        </p:txBody>
      </p:sp>
      <p:grpSp>
        <p:nvGrpSpPr>
          <p:cNvPr id="640" name="Group 22"/>
          <p:cNvGrpSpPr/>
          <p:nvPr/>
        </p:nvGrpSpPr>
        <p:grpSpPr>
          <a:xfrm>
            <a:off x="3873600" y="2001960"/>
            <a:ext cx="936360" cy="785520"/>
            <a:chOff x="3873600" y="2001960"/>
            <a:chExt cx="936360" cy="785520"/>
          </a:xfrm>
        </p:grpSpPr>
        <p:sp>
          <p:nvSpPr>
            <p:cNvPr id="641" name="CustomShape 23"/>
            <p:cNvSpPr/>
            <p:nvPr/>
          </p:nvSpPr>
          <p:spPr>
            <a:xfrm>
              <a:off x="3873600" y="2068560"/>
              <a:ext cx="936360" cy="718920"/>
            </a:xfrm>
            <a:prstGeom prst="ellipse">
              <a:avLst/>
            </a:prstGeom>
            <a:solidFill>
              <a:srgbClr val="ff0000"/>
            </a:solidFill>
            <a:ln w="9525">
              <a:solidFill>
                <a:schemeClr val="tx1"/>
              </a:solidFill>
              <a:round/>
            </a:ln>
          </p:spPr>
          <p:style>
            <a:lnRef idx="0"/>
            <a:fillRef idx="0"/>
            <a:effectRef idx="0"/>
            <a:fontRef idx="minor"/>
          </p:style>
        </p:sp>
        <p:sp>
          <p:nvSpPr>
            <p:cNvPr id="642" name="CustomShape 24"/>
            <p:cNvSpPr/>
            <p:nvPr/>
          </p:nvSpPr>
          <p:spPr>
            <a:xfrm>
              <a:off x="3873600" y="200196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43" name="Group 25"/>
          <p:cNvGrpSpPr/>
          <p:nvPr/>
        </p:nvGrpSpPr>
        <p:grpSpPr>
          <a:xfrm>
            <a:off x="5664240" y="1994040"/>
            <a:ext cx="936360" cy="785520"/>
            <a:chOff x="5664240" y="1994040"/>
            <a:chExt cx="936360" cy="785520"/>
          </a:xfrm>
        </p:grpSpPr>
        <p:sp>
          <p:nvSpPr>
            <p:cNvPr id="644" name="CustomShape 26"/>
            <p:cNvSpPr/>
            <p:nvPr/>
          </p:nvSpPr>
          <p:spPr>
            <a:xfrm>
              <a:off x="5664240" y="2060640"/>
              <a:ext cx="936360" cy="718920"/>
            </a:xfrm>
            <a:prstGeom prst="ellipse">
              <a:avLst/>
            </a:prstGeom>
            <a:solidFill>
              <a:srgbClr val="ff0000"/>
            </a:solidFill>
            <a:ln w="9525">
              <a:solidFill>
                <a:schemeClr val="tx1"/>
              </a:solidFill>
              <a:round/>
            </a:ln>
          </p:spPr>
          <p:style>
            <a:lnRef idx="0"/>
            <a:fillRef idx="0"/>
            <a:effectRef idx="0"/>
            <a:fontRef idx="minor"/>
          </p:style>
        </p:sp>
        <p:sp>
          <p:nvSpPr>
            <p:cNvPr id="645" name="CustomShape 27"/>
            <p:cNvSpPr/>
            <p:nvPr/>
          </p:nvSpPr>
          <p:spPr>
            <a:xfrm>
              <a:off x="5664240" y="199404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46" name="Group 28"/>
          <p:cNvGrpSpPr/>
          <p:nvPr/>
        </p:nvGrpSpPr>
        <p:grpSpPr>
          <a:xfrm>
            <a:off x="7499520" y="2001960"/>
            <a:ext cx="936360" cy="785520"/>
            <a:chOff x="7499520" y="2001960"/>
            <a:chExt cx="936360" cy="785520"/>
          </a:xfrm>
        </p:grpSpPr>
        <p:sp>
          <p:nvSpPr>
            <p:cNvPr id="647" name="CustomShape 29"/>
            <p:cNvSpPr/>
            <p:nvPr/>
          </p:nvSpPr>
          <p:spPr>
            <a:xfrm>
              <a:off x="7499520" y="2068560"/>
              <a:ext cx="936360" cy="718920"/>
            </a:xfrm>
            <a:prstGeom prst="ellipse">
              <a:avLst/>
            </a:prstGeom>
            <a:solidFill>
              <a:srgbClr val="ff0000"/>
            </a:solidFill>
            <a:ln w="9525">
              <a:solidFill>
                <a:schemeClr val="tx1"/>
              </a:solidFill>
              <a:round/>
            </a:ln>
          </p:spPr>
          <p:style>
            <a:lnRef idx="0"/>
            <a:fillRef idx="0"/>
            <a:effectRef idx="0"/>
            <a:fontRef idx="minor"/>
          </p:style>
        </p:sp>
        <p:sp>
          <p:nvSpPr>
            <p:cNvPr id="648" name="CustomShape 30"/>
            <p:cNvSpPr/>
            <p:nvPr/>
          </p:nvSpPr>
          <p:spPr>
            <a:xfrm>
              <a:off x="7499520" y="200196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49" name="Group 31"/>
          <p:cNvGrpSpPr/>
          <p:nvPr/>
        </p:nvGrpSpPr>
        <p:grpSpPr>
          <a:xfrm>
            <a:off x="1995480" y="2892600"/>
            <a:ext cx="936360" cy="785520"/>
            <a:chOff x="1995480" y="2892600"/>
            <a:chExt cx="936360" cy="785520"/>
          </a:xfrm>
        </p:grpSpPr>
        <p:sp>
          <p:nvSpPr>
            <p:cNvPr id="650" name="CustomShape 32"/>
            <p:cNvSpPr/>
            <p:nvPr/>
          </p:nvSpPr>
          <p:spPr>
            <a:xfrm>
              <a:off x="1995480" y="2959200"/>
              <a:ext cx="936360" cy="718920"/>
            </a:xfrm>
            <a:prstGeom prst="ellipse">
              <a:avLst/>
            </a:prstGeom>
            <a:solidFill>
              <a:srgbClr val="ff0000"/>
            </a:solidFill>
            <a:ln w="9525">
              <a:solidFill>
                <a:schemeClr val="tx1"/>
              </a:solidFill>
              <a:round/>
            </a:ln>
          </p:spPr>
          <p:style>
            <a:lnRef idx="0"/>
            <a:fillRef idx="0"/>
            <a:effectRef idx="0"/>
            <a:fontRef idx="minor"/>
          </p:style>
        </p:sp>
        <p:sp>
          <p:nvSpPr>
            <p:cNvPr id="651" name="CustomShape 33"/>
            <p:cNvSpPr/>
            <p:nvPr/>
          </p:nvSpPr>
          <p:spPr>
            <a:xfrm>
              <a:off x="1995480" y="289260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52" name="Group 34"/>
          <p:cNvGrpSpPr/>
          <p:nvPr/>
        </p:nvGrpSpPr>
        <p:grpSpPr>
          <a:xfrm>
            <a:off x="5557680" y="2927520"/>
            <a:ext cx="936360" cy="785520"/>
            <a:chOff x="5557680" y="2927520"/>
            <a:chExt cx="936360" cy="785520"/>
          </a:xfrm>
        </p:grpSpPr>
        <p:sp>
          <p:nvSpPr>
            <p:cNvPr id="653" name="CustomShape 35"/>
            <p:cNvSpPr/>
            <p:nvPr/>
          </p:nvSpPr>
          <p:spPr>
            <a:xfrm>
              <a:off x="5557680" y="2994120"/>
              <a:ext cx="936360" cy="718920"/>
            </a:xfrm>
            <a:prstGeom prst="ellipse">
              <a:avLst/>
            </a:prstGeom>
            <a:solidFill>
              <a:srgbClr val="ff0000"/>
            </a:solidFill>
            <a:ln w="9525">
              <a:solidFill>
                <a:schemeClr val="tx1"/>
              </a:solidFill>
              <a:round/>
            </a:ln>
          </p:spPr>
          <p:style>
            <a:lnRef idx="0"/>
            <a:fillRef idx="0"/>
            <a:effectRef idx="0"/>
            <a:fontRef idx="minor"/>
          </p:style>
        </p:sp>
        <p:sp>
          <p:nvSpPr>
            <p:cNvPr id="654" name="CustomShape 36"/>
            <p:cNvSpPr/>
            <p:nvPr/>
          </p:nvSpPr>
          <p:spPr>
            <a:xfrm>
              <a:off x="5557680" y="292752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55" name="Group 37"/>
          <p:cNvGrpSpPr/>
          <p:nvPr/>
        </p:nvGrpSpPr>
        <p:grpSpPr>
          <a:xfrm>
            <a:off x="7348680" y="4781520"/>
            <a:ext cx="1063440" cy="663120"/>
            <a:chOff x="7348680" y="4781520"/>
            <a:chExt cx="1063440" cy="663120"/>
          </a:xfrm>
        </p:grpSpPr>
        <p:sp>
          <p:nvSpPr>
            <p:cNvPr id="656" name="CustomShape 38"/>
            <p:cNvSpPr/>
            <p:nvPr/>
          </p:nvSpPr>
          <p:spPr>
            <a:xfrm>
              <a:off x="7348680" y="4813560"/>
              <a:ext cx="1063440" cy="631080"/>
            </a:xfrm>
            <a:custGeom>
              <a:avLst/>
              <a:gdLst/>
              <a:ahLst/>
              <a:rect l="l" t="t" r="r" b="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solidFill>
              <a:srgbClr val="ffff00"/>
            </a:solidFill>
            <a:ln w="9525">
              <a:solidFill>
                <a:srgbClr val="000000"/>
              </a:solidFill>
              <a:miter/>
            </a:ln>
            <a:effectLst>
              <a:outerShdw algn="ctr" dir="2700000" dist="107423" rotWithShape="0">
                <a:srgbClr val="808080"/>
              </a:outerShdw>
            </a:effectLst>
          </p:spPr>
          <p:style>
            <a:lnRef idx="0"/>
            <a:fillRef idx="0"/>
            <a:effectRef idx="0"/>
            <a:fontRef idx="minor"/>
          </p:style>
        </p:sp>
        <p:sp>
          <p:nvSpPr>
            <p:cNvPr id="657" name="CustomShape 39"/>
            <p:cNvSpPr/>
            <p:nvPr/>
          </p:nvSpPr>
          <p:spPr>
            <a:xfrm>
              <a:off x="7459560" y="4781520"/>
              <a:ext cx="820440" cy="1933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58" name="Group 40"/>
          <p:cNvGrpSpPr/>
          <p:nvPr/>
        </p:nvGrpSpPr>
        <p:grpSpPr>
          <a:xfrm>
            <a:off x="7315200" y="2994120"/>
            <a:ext cx="1096560" cy="718920"/>
            <a:chOff x="7315200" y="2994120"/>
            <a:chExt cx="1096560" cy="718920"/>
          </a:xfrm>
        </p:grpSpPr>
        <p:sp>
          <p:nvSpPr>
            <p:cNvPr id="659" name="CustomShape 41"/>
            <p:cNvSpPr/>
            <p:nvPr/>
          </p:nvSpPr>
          <p:spPr>
            <a:xfrm>
              <a:off x="7315200" y="3029040"/>
              <a:ext cx="1096560" cy="684000"/>
            </a:xfrm>
            <a:custGeom>
              <a:avLst/>
              <a:gdLst/>
              <a:ahLst/>
              <a:rect l="l" t="t" r="r" b="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solidFill>
              <a:srgbClr val="ff0000"/>
            </a:solidFill>
            <a:ln w="9525">
              <a:solidFill>
                <a:srgbClr val="000000"/>
              </a:solidFill>
              <a:miter/>
            </a:ln>
            <a:effectLst>
              <a:outerShdw algn="ctr" dir="2700000" dist="107423" rotWithShape="0">
                <a:srgbClr val="808080"/>
              </a:outerShdw>
            </a:effectLst>
          </p:spPr>
          <p:style>
            <a:lnRef idx="0"/>
            <a:fillRef idx="0"/>
            <a:effectRef idx="0"/>
            <a:fontRef idx="minor"/>
          </p:style>
        </p:sp>
        <p:sp>
          <p:nvSpPr>
            <p:cNvPr id="660" name="CustomShape 42"/>
            <p:cNvSpPr/>
            <p:nvPr/>
          </p:nvSpPr>
          <p:spPr>
            <a:xfrm>
              <a:off x="7429320" y="2994120"/>
              <a:ext cx="846360" cy="20916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61" name="Group 43"/>
          <p:cNvGrpSpPr/>
          <p:nvPr/>
        </p:nvGrpSpPr>
        <p:grpSpPr>
          <a:xfrm>
            <a:off x="1865160" y="3760920"/>
            <a:ext cx="936360" cy="785520"/>
            <a:chOff x="1865160" y="3760920"/>
            <a:chExt cx="936360" cy="785520"/>
          </a:xfrm>
        </p:grpSpPr>
        <p:sp>
          <p:nvSpPr>
            <p:cNvPr id="662" name="CustomShape 44"/>
            <p:cNvSpPr/>
            <p:nvPr/>
          </p:nvSpPr>
          <p:spPr>
            <a:xfrm>
              <a:off x="1865160" y="3827520"/>
              <a:ext cx="936360" cy="718920"/>
            </a:xfrm>
            <a:prstGeom prst="ellipse">
              <a:avLst/>
            </a:prstGeom>
            <a:solidFill>
              <a:srgbClr val="ff0000"/>
            </a:solidFill>
            <a:ln w="9525">
              <a:solidFill>
                <a:schemeClr val="tx1"/>
              </a:solidFill>
              <a:round/>
            </a:ln>
          </p:spPr>
          <p:style>
            <a:lnRef idx="0"/>
            <a:fillRef idx="0"/>
            <a:effectRef idx="0"/>
            <a:fontRef idx="minor"/>
          </p:style>
        </p:sp>
        <p:sp>
          <p:nvSpPr>
            <p:cNvPr id="663" name="CustomShape 45"/>
            <p:cNvSpPr/>
            <p:nvPr/>
          </p:nvSpPr>
          <p:spPr>
            <a:xfrm>
              <a:off x="1865160" y="376092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64" name="Group 46"/>
          <p:cNvGrpSpPr/>
          <p:nvPr/>
        </p:nvGrpSpPr>
        <p:grpSpPr>
          <a:xfrm>
            <a:off x="3873600" y="3760920"/>
            <a:ext cx="936360" cy="785520"/>
            <a:chOff x="3873600" y="3760920"/>
            <a:chExt cx="936360" cy="785520"/>
          </a:xfrm>
        </p:grpSpPr>
        <p:sp>
          <p:nvSpPr>
            <p:cNvPr id="665" name="CustomShape 47"/>
            <p:cNvSpPr/>
            <p:nvPr/>
          </p:nvSpPr>
          <p:spPr>
            <a:xfrm>
              <a:off x="3873600" y="3827520"/>
              <a:ext cx="936360" cy="718920"/>
            </a:xfrm>
            <a:prstGeom prst="ellipse">
              <a:avLst/>
            </a:prstGeom>
            <a:solidFill>
              <a:srgbClr val="ff0000"/>
            </a:solidFill>
            <a:ln w="9525">
              <a:solidFill>
                <a:schemeClr val="tx1"/>
              </a:solidFill>
              <a:round/>
            </a:ln>
          </p:spPr>
          <p:style>
            <a:lnRef idx="0"/>
            <a:fillRef idx="0"/>
            <a:effectRef idx="0"/>
            <a:fontRef idx="minor"/>
          </p:style>
        </p:sp>
        <p:sp>
          <p:nvSpPr>
            <p:cNvPr id="666" name="CustomShape 48"/>
            <p:cNvSpPr/>
            <p:nvPr/>
          </p:nvSpPr>
          <p:spPr>
            <a:xfrm>
              <a:off x="3873600" y="376092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67" name="Group 49"/>
          <p:cNvGrpSpPr/>
          <p:nvPr/>
        </p:nvGrpSpPr>
        <p:grpSpPr>
          <a:xfrm>
            <a:off x="5591160" y="3760920"/>
            <a:ext cx="936360" cy="785520"/>
            <a:chOff x="5591160" y="3760920"/>
            <a:chExt cx="936360" cy="785520"/>
          </a:xfrm>
        </p:grpSpPr>
        <p:sp>
          <p:nvSpPr>
            <p:cNvPr id="668" name="CustomShape 50"/>
            <p:cNvSpPr/>
            <p:nvPr/>
          </p:nvSpPr>
          <p:spPr>
            <a:xfrm>
              <a:off x="5591160" y="3827520"/>
              <a:ext cx="936360" cy="718920"/>
            </a:xfrm>
            <a:prstGeom prst="ellipse">
              <a:avLst/>
            </a:prstGeom>
            <a:solidFill>
              <a:srgbClr val="ffff00"/>
            </a:solidFill>
            <a:ln w="9525">
              <a:solidFill>
                <a:schemeClr val="tx1"/>
              </a:solidFill>
              <a:round/>
            </a:ln>
          </p:spPr>
          <p:style>
            <a:lnRef idx="0"/>
            <a:fillRef idx="0"/>
            <a:effectRef idx="0"/>
            <a:fontRef idx="minor"/>
          </p:style>
        </p:sp>
        <p:sp>
          <p:nvSpPr>
            <p:cNvPr id="669" name="CustomShape 51"/>
            <p:cNvSpPr/>
            <p:nvPr/>
          </p:nvSpPr>
          <p:spPr>
            <a:xfrm>
              <a:off x="5591160" y="376092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70" name="Group 52"/>
          <p:cNvGrpSpPr/>
          <p:nvPr/>
        </p:nvGrpSpPr>
        <p:grpSpPr>
          <a:xfrm>
            <a:off x="7392960" y="3760920"/>
            <a:ext cx="936360" cy="785520"/>
            <a:chOff x="7392960" y="3760920"/>
            <a:chExt cx="936360" cy="785520"/>
          </a:xfrm>
        </p:grpSpPr>
        <p:sp>
          <p:nvSpPr>
            <p:cNvPr id="671" name="CustomShape 53"/>
            <p:cNvSpPr/>
            <p:nvPr/>
          </p:nvSpPr>
          <p:spPr>
            <a:xfrm>
              <a:off x="7392960" y="3827520"/>
              <a:ext cx="936360" cy="718920"/>
            </a:xfrm>
            <a:prstGeom prst="ellipse">
              <a:avLst/>
            </a:prstGeom>
            <a:solidFill>
              <a:srgbClr val="ffff00"/>
            </a:solidFill>
            <a:ln w="9525">
              <a:solidFill>
                <a:schemeClr val="tx1"/>
              </a:solidFill>
              <a:round/>
            </a:ln>
          </p:spPr>
          <p:style>
            <a:lnRef idx="0"/>
            <a:fillRef idx="0"/>
            <a:effectRef idx="0"/>
            <a:fontRef idx="minor"/>
          </p:style>
        </p:sp>
        <p:sp>
          <p:nvSpPr>
            <p:cNvPr id="672" name="CustomShape 54"/>
            <p:cNvSpPr/>
            <p:nvPr/>
          </p:nvSpPr>
          <p:spPr>
            <a:xfrm>
              <a:off x="7392960" y="376092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73" name="Group 55"/>
          <p:cNvGrpSpPr/>
          <p:nvPr/>
        </p:nvGrpSpPr>
        <p:grpSpPr>
          <a:xfrm>
            <a:off x="1995480" y="4726080"/>
            <a:ext cx="936360" cy="785520"/>
            <a:chOff x="1995480" y="4726080"/>
            <a:chExt cx="936360" cy="785520"/>
          </a:xfrm>
        </p:grpSpPr>
        <p:sp>
          <p:nvSpPr>
            <p:cNvPr id="674" name="CustomShape 56"/>
            <p:cNvSpPr/>
            <p:nvPr/>
          </p:nvSpPr>
          <p:spPr>
            <a:xfrm>
              <a:off x="1995480" y="4792680"/>
              <a:ext cx="936360" cy="718920"/>
            </a:xfrm>
            <a:prstGeom prst="ellipse">
              <a:avLst/>
            </a:prstGeom>
            <a:solidFill>
              <a:srgbClr val="ff0000"/>
            </a:solidFill>
            <a:ln w="9525">
              <a:solidFill>
                <a:schemeClr val="tx1"/>
              </a:solidFill>
              <a:round/>
            </a:ln>
          </p:spPr>
          <p:style>
            <a:lnRef idx="0"/>
            <a:fillRef idx="0"/>
            <a:effectRef idx="0"/>
            <a:fontRef idx="minor"/>
          </p:style>
        </p:sp>
        <p:sp>
          <p:nvSpPr>
            <p:cNvPr id="675" name="CustomShape 57"/>
            <p:cNvSpPr/>
            <p:nvPr/>
          </p:nvSpPr>
          <p:spPr>
            <a:xfrm>
              <a:off x="1995480" y="472608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76" name="Group 58"/>
          <p:cNvGrpSpPr/>
          <p:nvPr/>
        </p:nvGrpSpPr>
        <p:grpSpPr>
          <a:xfrm>
            <a:off x="5641920" y="4659480"/>
            <a:ext cx="936360" cy="785520"/>
            <a:chOff x="5641920" y="4659480"/>
            <a:chExt cx="936360" cy="785520"/>
          </a:xfrm>
        </p:grpSpPr>
        <p:sp>
          <p:nvSpPr>
            <p:cNvPr id="677" name="CustomShape 59"/>
            <p:cNvSpPr/>
            <p:nvPr/>
          </p:nvSpPr>
          <p:spPr>
            <a:xfrm>
              <a:off x="5641920" y="4726080"/>
              <a:ext cx="936360" cy="718920"/>
            </a:xfrm>
            <a:prstGeom prst="ellipse">
              <a:avLst/>
            </a:prstGeom>
            <a:solidFill>
              <a:srgbClr val="ffff00"/>
            </a:solidFill>
            <a:ln w="9525">
              <a:solidFill>
                <a:schemeClr val="tx1"/>
              </a:solidFill>
              <a:round/>
            </a:ln>
          </p:spPr>
          <p:style>
            <a:lnRef idx="0"/>
            <a:fillRef idx="0"/>
            <a:effectRef idx="0"/>
            <a:fontRef idx="minor"/>
          </p:style>
        </p:sp>
        <p:sp>
          <p:nvSpPr>
            <p:cNvPr id="678" name="CustomShape 60"/>
            <p:cNvSpPr/>
            <p:nvPr/>
          </p:nvSpPr>
          <p:spPr>
            <a:xfrm>
              <a:off x="5641920" y="4659480"/>
              <a:ext cx="829800" cy="28692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79" name="Group 61"/>
          <p:cNvGrpSpPr/>
          <p:nvPr/>
        </p:nvGrpSpPr>
        <p:grpSpPr>
          <a:xfrm>
            <a:off x="3778200" y="2994120"/>
            <a:ext cx="1096560" cy="718920"/>
            <a:chOff x="3778200" y="2994120"/>
            <a:chExt cx="1096560" cy="718920"/>
          </a:xfrm>
        </p:grpSpPr>
        <p:sp>
          <p:nvSpPr>
            <p:cNvPr id="680" name="CustomShape 62"/>
            <p:cNvSpPr/>
            <p:nvPr/>
          </p:nvSpPr>
          <p:spPr>
            <a:xfrm>
              <a:off x="3778200" y="3029040"/>
              <a:ext cx="1096560" cy="684000"/>
            </a:xfrm>
            <a:custGeom>
              <a:avLst/>
              <a:gdLst/>
              <a:ahLst/>
              <a:rect l="l" t="t" r="r" b="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solidFill>
              <a:srgbClr val="ff0000"/>
            </a:solidFill>
            <a:ln w="9525">
              <a:solidFill>
                <a:srgbClr val="000000"/>
              </a:solidFill>
              <a:miter/>
            </a:ln>
            <a:effectLst>
              <a:outerShdw algn="ctr" dir="2700000" dist="107423" rotWithShape="0">
                <a:srgbClr val="808080"/>
              </a:outerShdw>
            </a:effectLst>
          </p:spPr>
          <p:style>
            <a:lnRef idx="0"/>
            <a:fillRef idx="0"/>
            <a:effectRef idx="0"/>
            <a:fontRef idx="minor"/>
          </p:style>
        </p:sp>
        <p:sp>
          <p:nvSpPr>
            <p:cNvPr id="681" name="CustomShape 63"/>
            <p:cNvSpPr/>
            <p:nvPr/>
          </p:nvSpPr>
          <p:spPr>
            <a:xfrm>
              <a:off x="3892320" y="2994120"/>
              <a:ext cx="846360" cy="20916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grpSp>
        <p:nvGrpSpPr>
          <p:cNvPr id="682" name="Group 64"/>
          <p:cNvGrpSpPr/>
          <p:nvPr/>
        </p:nvGrpSpPr>
        <p:grpSpPr>
          <a:xfrm>
            <a:off x="3778200" y="4792680"/>
            <a:ext cx="1096560" cy="718920"/>
            <a:chOff x="3778200" y="4792680"/>
            <a:chExt cx="1096560" cy="718920"/>
          </a:xfrm>
        </p:grpSpPr>
        <p:sp>
          <p:nvSpPr>
            <p:cNvPr id="683" name="CustomShape 65"/>
            <p:cNvSpPr/>
            <p:nvPr/>
          </p:nvSpPr>
          <p:spPr>
            <a:xfrm>
              <a:off x="3778200" y="4827600"/>
              <a:ext cx="1096560" cy="684000"/>
            </a:xfrm>
            <a:custGeom>
              <a:avLst/>
              <a:gdLst/>
              <a:ahLst/>
              <a:rect l="l" t="t" r="r" b="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solidFill>
              <a:srgbClr val="ff0000"/>
            </a:solidFill>
            <a:ln w="9525">
              <a:solidFill>
                <a:srgbClr val="000000"/>
              </a:solidFill>
              <a:miter/>
            </a:ln>
            <a:effectLst>
              <a:outerShdw algn="ctr" dir="2700000" dist="107423" rotWithShape="0">
                <a:srgbClr val="808080"/>
              </a:outerShdw>
            </a:effectLst>
          </p:spPr>
          <p:style>
            <a:lnRef idx="0"/>
            <a:fillRef idx="0"/>
            <a:effectRef idx="0"/>
            <a:fontRef idx="minor"/>
          </p:style>
        </p:sp>
        <p:sp>
          <p:nvSpPr>
            <p:cNvPr id="684" name="CustomShape 66"/>
            <p:cNvSpPr/>
            <p:nvPr/>
          </p:nvSpPr>
          <p:spPr>
            <a:xfrm>
              <a:off x="3892320" y="4792680"/>
              <a:ext cx="846360" cy="209160"/>
            </a:xfrm>
            <a:custGeom>
              <a:avLst/>
              <a:gdLst/>
              <a:ahLst/>
              <a:rect l="l" t="t" r="r" b="b"/>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a:ln>
            <a:effectLst>
              <a:outerShdw algn="ctr" dir="2700000" dist="107423" rotWithShape="0">
                <a:srgbClr val="808080"/>
              </a:outerShdw>
            </a:effectLst>
          </p:spPr>
          <p:style>
            <a:lnRef idx="0"/>
            <a:fillRef idx="0"/>
            <a:effectRef idx="0"/>
            <a:fontRef idx="minor"/>
          </p:style>
        </p:sp>
      </p:grpSp>
      <p:sp>
        <p:nvSpPr>
          <p:cNvPr id="685" name="CustomShape 67"/>
          <p:cNvSpPr/>
          <p:nvPr/>
        </p:nvSpPr>
        <p:spPr>
          <a:xfrm>
            <a:off x="2715840" y="6004440"/>
            <a:ext cx="408096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1800" spc="-1" strike="noStrike">
                <a:solidFill>
                  <a:srgbClr val="000000"/>
                </a:solidFill>
                <a:latin typeface="Arial"/>
              </a:rPr>
              <a:t>Fenotypový štěpný poměr   9 : 3 : 3 : 1</a:t>
            </a: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TextShape 1"/>
          <p:cNvSpPr txBox="1"/>
          <p:nvPr/>
        </p:nvSpPr>
        <p:spPr>
          <a:xfrm>
            <a:off x="2043720" y="407520"/>
            <a:ext cx="5877720" cy="1076760"/>
          </a:xfrm>
          <a:prstGeom prst="rect">
            <a:avLst/>
          </a:prstGeom>
          <a:noFill/>
          <a:ln w="0">
            <a:noFill/>
          </a:ln>
        </p:spPr>
        <p:txBody>
          <a:bodyPr>
            <a:noAutofit/>
          </a:bodyPr>
          <a:p>
            <a:pPr algn="r">
              <a:lnSpc>
                <a:spcPct val="90000"/>
              </a:lnSpc>
            </a:pPr>
            <a:r>
              <a:rPr b="0" lang="cs-CZ" sz="2800" spc="-1" strike="noStrike">
                <a:solidFill>
                  <a:srgbClr val="ffffff"/>
                </a:solidFill>
                <a:latin typeface="Arial"/>
              </a:rPr>
              <a:t>Kombinační čtverce</a:t>
            </a:r>
            <a:endParaRPr b="0" lang="en-US" sz="2800" spc="-1" strike="noStrike">
              <a:solidFill>
                <a:srgbClr val="ffffff"/>
              </a:solidFill>
              <a:latin typeface="Arial"/>
            </a:endParaRPr>
          </a:p>
        </p:txBody>
      </p:sp>
      <p:sp>
        <p:nvSpPr>
          <p:cNvPr id="687" name="TextShape 2"/>
          <p:cNvSpPr txBox="1"/>
          <p:nvPr/>
        </p:nvSpPr>
        <p:spPr>
          <a:xfrm>
            <a:off x="2126160" y="826920"/>
            <a:ext cx="5712840" cy="6445440"/>
          </a:xfrm>
          <a:prstGeom prst="rect">
            <a:avLst/>
          </a:prstGeom>
          <a:noFill/>
          <a:ln w="0">
            <a:noFill/>
          </a:ln>
        </p:spPr>
        <p:txBody>
          <a:bodyPr anchor="ctr">
            <a:noAutofit/>
          </a:bodyPr>
          <a:p>
            <a:pPr>
              <a:lnSpc>
                <a:spcPct val="120000"/>
              </a:lnSpc>
              <a:spcBef>
                <a:spcPts val="751"/>
              </a:spcBef>
              <a:spcAft>
                <a:spcPts val="451"/>
              </a:spcAft>
              <a:tabLst>
                <a:tab algn="l" pos="0"/>
              </a:tabLst>
            </a:pPr>
            <a:r>
              <a:rPr b="0" lang="cs-CZ" sz="2400" spc="-1" strike="noStrike">
                <a:solidFill>
                  <a:srgbClr val="ffffff"/>
                </a:solidFill>
                <a:latin typeface="Arial"/>
              </a:rPr>
              <a:t>Počet fenotypových kombinací:   2</a:t>
            </a:r>
            <a:r>
              <a:rPr b="0" lang="cs-CZ" sz="2400" spc="-1" strike="noStrike" baseline="30000">
                <a:solidFill>
                  <a:srgbClr val="ffffff"/>
                </a:solidFill>
                <a:latin typeface="Arial"/>
              </a:rPr>
              <a:t>n</a:t>
            </a: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p:txBody>
      </p:sp>
      <p:sp>
        <p:nvSpPr>
          <p:cNvPr id="688" name="CustomShape 3"/>
          <p:cNvSpPr/>
          <p:nvPr/>
        </p:nvSpPr>
        <p:spPr>
          <a:xfrm>
            <a:off x="2124000" y="2824560"/>
            <a:ext cx="5007600" cy="4561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2400" spc="-1" strike="noStrike">
                <a:solidFill>
                  <a:srgbClr val="ffffff"/>
                </a:solidFill>
                <a:latin typeface="Arial"/>
              </a:rPr>
              <a:t>Počet genotypových kombinací:   3</a:t>
            </a:r>
            <a:r>
              <a:rPr b="0" lang="cs-CZ" sz="2400" spc="-1" strike="noStrike" baseline="30000">
                <a:solidFill>
                  <a:srgbClr val="ffffff"/>
                </a:solidFill>
                <a:latin typeface="Arial"/>
              </a:rPr>
              <a:t>n</a:t>
            </a:r>
            <a:endParaRPr b="0" lang="cs-CZ" sz="2400" spc="-1" strike="noStrike">
              <a:latin typeface="Arial"/>
            </a:endParaRPr>
          </a:p>
        </p:txBody>
      </p:sp>
      <p:sp>
        <p:nvSpPr>
          <p:cNvPr id="689" name="CustomShape 4"/>
          <p:cNvSpPr/>
          <p:nvPr/>
        </p:nvSpPr>
        <p:spPr>
          <a:xfrm>
            <a:off x="2201040" y="4051440"/>
            <a:ext cx="483516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2400" spc="-1" strike="noStrike">
                <a:solidFill>
                  <a:srgbClr val="ffffff"/>
                </a:solidFill>
                <a:latin typeface="Arial"/>
              </a:rPr>
              <a:t>n – počet hybridizovaných genů</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0" name="CustomShape 1"/>
          <p:cNvSpPr/>
          <p:nvPr/>
        </p:nvSpPr>
        <p:spPr>
          <a:xfrm>
            <a:off x="1862280" y="1841400"/>
            <a:ext cx="1885680" cy="1714320"/>
          </a:xfrm>
          <a:prstGeom prst="ellipse">
            <a:avLst/>
          </a:prstGeom>
          <a:noFill/>
          <a:ln w="9525">
            <a:solidFill>
              <a:schemeClr val="tx1"/>
            </a:solidFill>
            <a:round/>
          </a:ln>
        </p:spPr>
        <p:style>
          <a:lnRef idx="0"/>
          <a:fillRef idx="0"/>
          <a:effectRef idx="0"/>
          <a:fontRef idx="minor"/>
        </p:style>
      </p:sp>
      <p:sp>
        <p:nvSpPr>
          <p:cNvPr id="691" name="CustomShape 2"/>
          <p:cNvSpPr/>
          <p:nvPr/>
        </p:nvSpPr>
        <p:spPr>
          <a:xfrm>
            <a:off x="2178000" y="1436760"/>
            <a:ext cx="35352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cs-CZ" sz="2400" spc="-1" strike="noStrike">
                <a:solidFill>
                  <a:srgbClr val="ffffff"/>
                </a:solidFill>
                <a:latin typeface="Arial"/>
              </a:rPr>
              <a:t>A</a:t>
            </a:r>
            <a:endParaRPr b="0" lang="cs-CZ" sz="2400" spc="-1" strike="noStrike">
              <a:latin typeface="Arial"/>
            </a:endParaRPr>
          </a:p>
        </p:txBody>
      </p:sp>
      <p:sp>
        <p:nvSpPr>
          <p:cNvPr id="692" name="CustomShape 3"/>
          <p:cNvSpPr/>
          <p:nvPr/>
        </p:nvSpPr>
        <p:spPr>
          <a:xfrm>
            <a:off x="2521080" y="1436760"/>
            <a:ext cx="35352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cs-CZ" sz="2400" spc="-1" strike="noStrike">
                <a:solidFill>
                  <a:srgbClr val="ffffff"/>
                </a:solidFill>
                <a:latin typeface="Arial"/>
              </a:rPr>
              <a:t>a</a:t>
            </a:r>
            <a:endParaRPr b="0" lang="cs-CZ" sz="2400" spc="-1" strike="noStrike">
              <a:latin typeface="Arial"/>
            </a:endParaRPr>
          </a:p>
        </p:txBody>
      </p:sp>
      <p:sp>
        <p:nvSpPr>
          <p:cNvPr id="693" name="CustomShape 4"/>
          <p:cNvSpPr/>
          <p:nvPr/>
        </p:nvSpPr>
        <p:spPr>
          <a:xfrm>
            <a:off x="3236760" y="1436760"/>
            <a:ext cx="28368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cs-CZ" sz="2400" spc="-1" strike="noStrike">
                <a:solidFill>
                  <a:srgbClr val="ffffff"/>
                </a:solidFill>
                <a:latin typeface="Arial"/>
              </a:rPr>
              <a:t>b</a:t>
            </a:r>
            <a:endParaRPr b="0" lang="cs-CZ" sz="2400" spc="-1" strike="noStrike">
              <a:latin typeface="Arial"/>
            </a:endParaRPr>
          </a:p>
        </p:txBody>
      </p:sp>
      <p:sp>
        <p:nvSpPr>
          <p:cNvPr id="694" name="Line 5"/>
          <p:cNvSpPr/>
          <p:nvPr/>
        </p:nvSpPr>
        <p:spPr>
          <a:xfrm flipH="1">
            <a:off x="2238120" y="3300120"/>
            <a:ext cx="182520" cy="1386000"/>
          </a:xfrm>
          <a:prstGeom prst="line">
            <a:avLst/>
          </a:prstGeom>
          <a:ln w="34925">
            <a:solidFill>
              <a:srgbClr val="ffffff"/>
            </a:solidFill>
            <a:round/>
            <a:tailEnd len="med" type="triangle" w="med"/>
          </a:ln>
        </p:spPr>
        <p:style>
          <a:lnRef idx="0"/>
          <a:fillRef idx="0"/>
          <a:effectRef idx="0"/>
          <a:fontRef idx="minor"/>
        </p:style>
      </p:sp>
      <p:sp>
        <p:nvSpPr>
          <p:cNvPr id="695" name="Line 6"/>
          <p:cNvSpPr/>
          <p:nvPr/>
        </p:nvSpPr>
        <p:spPr>
          <a:xfrm>
            <a:off x="2420640" y="3286080"/>
            <a:ext cx="816120" cy="1400040"/>
          </a:xfrm>
          <a:prstGeom prst="line">
            <a:avLst/>
          </a:prstGeom>
          <a:ln w="34925">
            <a:solidFill>
              <a:srgbClr val="ffffff"/>
            </a:solidFill>
            <a:round/>
            <a:tailEnd len="med" type="triangle" w="med"/>
          </a:ln>
        </p:spPr>
        <p:style>
          <a:lnRef idx="0"/>
          <a:fillRef idx="0"/>
          <a:effectRef idx="0"/>
          <a:fontRef idx="minor"/>
        </p:style>
      </p:sp>
      <p:sp>
        <p:nvSpPr>
          <p:cNvPr id="696" name="Line 7"/>
          <p:cNvSpPr/>
          <p:nvPr/>
        </p:nvSpPr>
        <p:spPr>
          <a:xfrm>
            <a:off x="2788920" y="3300120"/>
            <a:ext cx="1540080" cy="1386000"/>
          </a:xfrm>
          <a:prstGeom prst="line">
            <a:avLst/>
          </a:prstGeom>
          <a:ln w="34925">
            <a:solidFill>
              <a:srgbClr val="ffffff"/>
            </a:solidFill>
            <a:round/>
            <a:tailEnd len="med" type="triangle" w="med"/>
          </a:ln>
        </p:spPr>
        <p:style>
          <a:lnRef idx="0"/>
          <a:fillRef idx="0"/>
          <a:effectRef idx="0"/>
          <a:fontRef idx="minor"/>
        </p:style>
      </p:sp>
      <p:sp>
        <p:nvSpPr>
          <p:cNvPr id="697" name="Line 8"/>
          <p:cNvSpPr/>
          <p:nvPr/>
        </p:nvSpPr>
        <p:spPr>
          <a:xfrm>
            <a:off x="2787480" y="3300120"/>
            <a:ext cx="2698920" cy="1386000"/>
          </a:xfrm>
          <a:prstGeom prst="line">
            <a:avLst/>
          </a:prstGeom>
          <a:ln w="34925">
            <a:solidFill>
              <a:srgbClr val="ffffff"/>
            </a:solidFill>
            <a:round/>
            <a:tailEnd len="med" type="triangle" w="med"/>
          </a:ln>
        </p:spPr>
        <p:style>
          <a:lnRef idx="0"/>
          <a:fillRef idx="0"/>
          <a:effectRef idx="0"/>
          <a:fontRef idx="minor"/>
        </p:style>
      </p:sp>
      <p:sp>
        <p:nvSpPr>
          <p:cNvPr id="698" name="Line 9"/>
          <p:cNvSpPr/>
          <p:nvPr/>
        </p:nvSpPr>
        <p:spPr>
          <a:xfrm flipH="1">
            <a:off x="2463480" y="3300120"/>
            <a:ext cx="606600" cy="1386000"/>
          </a:xfrm>
          <a:prstGeom prst="line">
            <a:avLst/>
          </a:prstGeom>
          <a:ln w="34925">
            <a:solidFill>
              <a:srgbClr val="ffffff"/>
            </a:solidFill>
            <a:round/>
            <a:tailEnd len="med" type="triangle" w="med"/>
          </a:ln>
        </p:spPr>
        <p:style>
          <a:lnRef idx="0"/>
          <a:fillRef idx="0"/>
          <a:effectRef idx="0"/>
          <a:fontRef idx="minor"/>
        </p:style>
      </p:sp>
      <p:sp>
        <p:nvSpPr>
          <p:cNvPr id="699" name="Line 10"/>
          <p:cNvSpPr/>
          <p:nvPr/>
        </p:nvSpPr>
        <p:spPr>
          <a:xfrm>
            <a:off x="3066840" y="3300120"/>
            <a:ext cx="1590840" cy="1386000"/>
          </a:xfrm>
          <a:prstGeom prst="line">
            <a:avLst/>
          </a:prstGeom>
          <a:ln w="34925">
            <a:solidFill>
              <a:srgbClr val="ffffff"/>
            </a:solidFill>
            <a:round/>
            <a:tailEnd len="med" type="triangle" w="med"/>
          </a:ln>
        </p:spPr>
        <p:style>
          <a:lnRef idx="0"/>
          <a:fillRef idx="0"/>
          <a:effectRef idx="0"/>
          <a:fontRef idx="minor"/>
        </p:style>
      </p:sp>
      <p:sp>
        <p:nvSpPr>
          <p:cNvPr id="700" name="Line 11"/>
          <p:cNvSpPr/>
          <p:nvPr/>
        </p:nvSpPr>
        <p:spPr>
          <a:xfrm>
            <a:off x="3308040" y="3300120"/>
            <a:ext cx="212760" cy="1386000"/>
          </a:xfrm>
          <a:prstGeom prst="line">
            <a:avLst/>
          </a:prstGeom>
          <a:ln w="34925">
            <a:solidFill>
              <a:srgbClr val="ffffff"/>
            </a:solidFill>
            <a:round/>
            <a:tailEnd len="med" type="triangle" w="med"/>
          </a:ln>
        </p:spPr>
        <p:style>
          <a:lnRef idx="0"/>
          <a:fillRef idx="0"/>
          <a:effectRef idx="0"/>
          <a:fontRef idx="minor"/>
        </p:style>
      </p:sp>
      <p:sp>
        <p:nvSpPr>
          <p:cNvPr id="701" name="Line 12"/>
          <p:cNvSpPr/>
          <p:nvPr/>
        </p:nvSpPr>
        <p:spPr>
          <a:xfrm>
            <a:off x="3308040" y="3286080"/>
            <a:ext cx="2482920" cy="1400040"/>
          </a:xfrm>
          <a:prstGeom prst="line">
            <a:avLst/>
          </a:prstGeom>
          <a:ln w="34925">
            <a:solidFill>
              <a:srgbClr val="ffffff"/>
            </a:solidFill>
            <a:round/>
            <a:tailEnd len="med" type="triangle" w="med"/>
          </a:ln>
        </p:spPr>
        <p:style>
          <a:lnRef idx="0"/>
          <a:fillRef idx="0"/>
          <a:effectRef idx="0"/>
          <a:fontRef idx="minor"/>
        </p:style>
      </p:sp>
      <p:grpSp>
        <p:nvGrpSpPr>
          <p:cNvPr id="702" name="Group 13"/>
          <p:cNvGrpSpPr/>
          <p:nvPr/>
        </p:nvGrpSpPr>
        <p:grpSpPr>
          <a:xfrm>
            <a:off x="2374920" y="2070000"/>
            <a:ext cx="137880" cy="1118880"/>
            <a:chOff x="2374920" y="2070000"/>
            <a:chExt cx="137880" cy="1118880"/>
          </a:xfrm>
        </p:grpSpPr>
        <p:sp>
          <p:nvSpPr>
            <p:cNvPr id="703" name="CustomShape 14"/>
            <p:cNvSpPr/>
            <p:nvPr/>
          </p:nvSpPr>
          <p:spPr>
            <a:xfrm>
              <a:off x="2374920" y="2070000"/>
              <a:ext cx="137880" cy="1118880"/>
            </a:xfrm>
            <a:prstGeom prst="roundRect">
              <a:avLst>
                <a:gd name="adj" fmla="val 16667"/>
              </a:avLst>
            </a:prstGeom>
            <a:solidFill>
              <a:srgbClr val="ffff00"/>
            </a:solidFill>
            <a:ln w="9525">
              <a:solidFill>
                <a:schemeClr val="tx1"/>
              </a:solidFill>
              <a:round/>
            </a:ln>
          </p:spPr>
          <p:style>
            <a:lnRef idx="0"/>
            <a:fillRef idx="0"/>
            <a:effectRef idx="0"/>
            <a:fontRef idx="minor"/>
          </p:style>
        </p:sp>
        <p:sp>
          <p:nvSpPr>
            <p:cNvPr id="704" name="CustomShape 15"/>
            <p:cNvSpPr/>
            <p:nvPr/>
          </p:nvSpPr>
          <p:spPr>
            <a:xfrm>
              <a:off x="2381400" y="2268360"/>
              <a:ext cx="129960" cy="63000"/>
            </a:xfrm>
            <a:prstGeom prst="rect">
              <a:avLst/>
            </a:prstGeom>
            <a:solidFill>
              <a:schemeClr val="accent1"/>
            </a:solidFill>
            <a:ln w="9525">
              <a:solidFill>
                <a:schemeClr val="tx1"/>
              </a:solidFill>
              <a:miter/>
            </a:ln>
          </p:spPr>
          <p:style>
            <a:lnRef idx="0"/>
            <a:fillRef idx="0"/>
            <a:effectRef idx="0"/>
            <a:fontRef idx="minor"/>
          </p:style>
        </p:sp>
      </p:grpSp>
      <p:grpSp>
        <p:nvGrpSpPr>
          <p:cNvPr id="705" name="Group 16"/>
          <p:cNvGrpSpPr/>
          <p:nvPr/>
        </p:nvGrpSpPr>
        <p:grpSpPr>
          <a:xfrm>
            <a:off x="2651040" y="2057400"/>
            <a:ext cx="137880" cy="1118880"/>
            <a:chOff x="2651040" y="2057400"/>
            <a:chExt cx="137880" cy="1118880"/>
          </a:xfrm>
        </p:grpSpPr>
        <p:sp>
          <p:nvSpPr>
            <p:cNvPr id="706" name="CustomShape 17"/>
            <p:cNvSpPr/>
            <p:nvPr/>
          </p:nvSpPr>
          <p:spPr>
            <a:xfrm>
              <a:off x="2651040" y="2057400"/>
              <a:ext cx="137880" cy="1118880"/>
            </a:xfrm>
            <a:prstGeom prst="roundRect">
              <a:avLst>
                <a:gd name="adj" fmla="val 16667"/>
              </a:avLst>
            </a:prstGeom>
            <a:solidFill>
              <a:srgbClr val="ffffff"/>
            </a:solidFill>
            <a:ln w="9525">
              <a:solidFill>
                <a:schemeClr val="tx1"/>
              </a:solidFill>
              <a:round/>
            </a:ln>
          </p:spPr>
          <p:style>
            <a:lnRef idx="0"/>
            <a:fillRef idx="0"/>
            <a:effectRef idx="0"/>
            <a:fontRef idx="minor"/>
          </p:style>
        </p:sp>
        <p:sp>
          <p:nvSpPr>
            <p:cNvPr id="707" name="CustomShape 18"/>
            <p:cNvSpPr/>
            <p:nvPr/>
          </p:nvSpPr>
          <p:spPr>
            <a:xfrm>
              <a:off x="2657520" y="2255760"/>
              <a:ext cx="129960" cy="63000"/>
            </a:xfrm>
            <a:prstGeom prst="rect">
              <a:avLst/>
            </a:prstGeom>
            <a:solidFill>
              <a:schemeClr val="accent1"/>
            </a:solidFill>
            <a:ln w="9525">
              <a:solidFill>
                <a:schemeClr val="tx1"/>
              </a:solidFill>
              <a:miter/>
            </a:ln>
          </p:spPr>
          <p:style>
            <a:lnRef idx="0"/>
            <a:fillRef idx="0"/>
            <a:effectRef idx="0"/>
            <a:fontRef idx="minor"/>
          </p:style>
        </p:sp>
      </p:grpSp>
      <p:grpSp>
        <p:nvGrpSpPr>
          <p:cNvPr id="708" name="Group 19"/>
          <p:cNvGrpSpPr/>
          <p:nvPr/>
        </p:nvGrpSpPr>
        <p:grpSpPr>
          <a:xfrm>
            <a:off x="3193920" y="2376360"/>
            <a:ext cx="117000" cy="774360"/>
            <a:chOff x="3193920" y="2376360"/>
            <a:chExt cx="117000" cy="774360"/>
          </a:xfrm>
        </p:grpSpPr>
        <p:sp>
          <p:nvSpPr>
            <p:cNvPr id="709" name="CustomShape 20"/>
            <p:cNvSpPr/>
            <p:nvPr/>
          </p:nvSpPr>
          <p:spPr>
            <a:xfrm>
              <a:off x="3193920" y="2376360"/>
              <a:ext cx="117000" cy="774360"/>
            </a:xfrm>
            <a:prstGeom prst="roundRect">
              <a:avLst>
                <a:gd name="adj" fmla="val 16667"/>
              </a:avLst>
            </a:prstGeom>
            <a:solidFill>
              <a:srgbClr val="ffffff"/>
            </a:solidFill>
            <a:ln w="9525">
              <a:solidFill>
                <a:schemeClr val="tx1"/>
              </a:solidFill>
              <a:round/>
            </a:ln>
          </p:spPr>
          <p:style>
            <a:lnRef idx="0"/>
            <a:fillRef idx="0"/>
            <a:effectRef idx="0"/>
            <a:fontRef idx="minor"/>
          </p:style>
        </p:sp>
        <p:sp>
          <p:nvSpPr>
            <p:cNvPr id="710" name="CustomShape 21"/>
            <p:cNvSpPr/>
            <p:nvPr/>
          </p:nvSpPr>
          <p:spPr>
            <a:xfrm>
              <a:off x="3205080" y="2922480"/>
              <a:ext cx="102960" cy="63000"/>
            </a:xfrm>
            <a:prstGeom prst="rect">
              <a:avLst/>
            </a:prstGeom>
            <a:solidFill>
              <a:schemeClr val="folHlink"/>
            </a:solidFill>
            <a:ln w="9525">
              <a:solidFill>
                <a:schemeClr val="tx1"/>
              </a:solidFill>
              <a:miter/>
            </a:ln>
          </p:spPr>
          <p:style>
            <a:lnRef idx="0"/>
            <a:fillRef idx="0"/>
            <a:effectRef idx="0"/>
            <a:fontRef idx="minor"/>
          </p:style>
        </p:sp>
      </p:grpSp>
      <p:grpSp>
        <p:nvGrpSpPr>
          <p:cNvPr id="711" name="Group 22"/>
          <p:cNvGrpSpPr/>
          <p:nvPr/>
        </p:nvGrpSpPr>
        <p:grpSpPr>
          <a:xfrm>
            <a:off x="2101680" y="4686480"/>
            <a:ext cx="361800" cy="1118880"/>
            <a:chOff x="2101680" y="4686480"/>
            <a:chExt cx="361800" cy="1118880"/>
          </a:xfrm>
        </p:grpSpPr>
        <p:grpSp>
          <p:nvGrpSpPr>
            <p:cNvPr id="712" name="Group 23"/>
            <p:cNvGrpSpPr/>
            <p:nvPr/>
          </p:nvGrpSpPr>
          <p:grpSpPr>
            <a:xfrm>
              <a:off x="2101680" y="4686480"/>
              <a:ext cx="137880" cy="1118880"/>
              <a:chOff x="2101680" y="4686480"/>
              <a:chExt cx="137880" cy="1118880"/>
            </a:xfrm>
          </p:grpSpPr>
          <p:sp>
            <p:nvSpPr>
              <p:cNvPr id="713" name="CustomShape 24"/>
              <p:cNvSpPr/>
              <p:nvPr/>
            </p:nvSpPr>
            <p:spPr>
              <a:xfrm>
                <a:off x="2101680" y="4686480"/>
                <a:ext cx="137880" cy="1118880"/>
              </a:xfrm>
              <a:prstGeom prst="roundRect">
                <a:avLst>
                  <a:gd name="adj" fmla="val 16667"/>
                </a:avLst>
              </a:prstGeom>
              <a:solidFill>
                <a:srgbClr val="ffff00"/>
              </a:solidFill>
              <a:ln w="9525">
                <a:solidFill>
                  <a:schemeClr val="tx1"/>
                </a:solidFill>
                <a:round/>
              </a:ln>
            </p:spPr>
            <p:style>
              <a:lnRef idx="0"/>
              <a:fillRef idx="0"/>
              <a:effectRef idx="0"/>
              <a:fontRef idx="minor"/>
            </p:style>
          </p:sp>
          <p:sp>
            <p:nvSpPr>
              <p:cNvPr id="714" name="CustomShape 25"/>
              <p:cNvSpPr/>
              <p:nvPr/>
            </p:nvSpPr>
            <p:spPr>
              <a:xfrm>
                <a:off x="2108160" y="4884840"/>
                <a:ext cx="129960" cy="63000"/>
              </a:xfrm>
              <a:prstGeom prst="rect">
                <a:avLst/>
              </a:prstGeom>
              <a:solidFill>
                <a:schemeClr val="accent1"/>
              </a:solidFill>
              <a:ln w="9525">
                <a:solidFill>
                  <a:schemeClr val="tx1"/>
                </a:solidFill>
                <a:miter/>
              </a:ln>
            </p:spPr>
            <p:style>
              <a:lnRef idx="0"/>
              <a:fillRef idx="0"/>
              <a:effectRef idx="0"/>
              <a:fontRef idx="minor"/>
            </p:style>
          </p:sp>
        </p:grpSp>
        <p:grpSp>
          <p:nvGrpSpPr>
            <p:cNvPr id="715" name="Group 26"/>
            <p:cNvGrpSpPr/>
            <p:nvPr/>
          </p:nvGrpSpPr>
          <p:grpSpPr>
            <a:xfrm>
              <a:off x="2346480" y="5030640"/>
              <a:ext cx="117000" cy="774360"/>
              <a:chOff x="2346480" y="5030640"/>
              <a:chExt cx="117000" cy="774360"/>
            </a:xfrm>
          </p:grpSpPr>
          <p:sp>
            <p:nvSpPr>
              <p:cNvPr id="716" name="CustomShape 27"/>
              <p:cNvSpPr/>
              <p:nvPr/>
            </p:nvSpPr>
            <p:spPr>
              <a:xfrm>
                <a:off x="2346480" y="5030640"/>
                <a:ext cx="117000" cy="774360"/>
              </a:xfrm>
              <a:prstGeom prst="roundRect">
                <a:avLst>
                  <a:gd name="adj" fmla="val 16667"/>
                </a:avLst>
              </a:prstGeom>
              <a:solidFill>
                <a:srgbClr val="ffff00"/>
              </a:solidFill>
              <a:ln w="9525">
                <a:solidFill>
                  <a:schemeClr val="tx1"/>
                </a:solidFill>
                <a:round/>
              </a:ln>
            </p:spPr>
            <p:style>
              <a:lnRef idx="0"/>
              <a:fillRef idx="0"/>
              <a:effectRef idx="0"/>
              <a:fontRef idx="minor"/>
            </p:style>
          </p:sp>
          <p:sp>
            <p:nvSpPr>
              <p:cNvPr id="717" name="CustomShape 28"/>
              <p:cNvSpPr/>
              <p:nvPr/>
            </p:nvSpPr>
            <p:spPr>
              <a:xfrm>
                <a:off x="2357280" y="5576760"/>
                <a:ext cx="102960" cy="63000"/>
              </a:xfrm>
              <a:prstGeom prst="rect">
                <a:avLst/>
              </a:prstGeom>
              <a:solidFill>
                <a:schemeClr val="folHlink"/>
              </a:solidFill>
              <a:ln w="9525">
                <a:solidFill>
                  <a:schemeClr val="tx1"/>
                </a:solidFill>
                <a:miter/>
              </a:ln>
            </p:spPr>
            <p:style>
              <a:lnRef idx="0"/>
              <a:fillRef idx="0"/>
              <a:effectRef idx="0"/>
              <a:fontRef idx="minor"/>
            </p:style>
          </p:sp>
        </p:grpSp>
      </p:grpSp>
      <p:grpSp>
        <p:nvGrpSpPr>
          <p:cNvPr id="718" name="Group 29"/>
          <p:cNvGrpSpPr/>
          <p:nvPr/>
        </p:nvGrpSpPr>
        <p:grpSpPr>
          <a:xfrm>
            <a:off x="2952720" y="2381400"/>
            <a:ext cx="117000" cy="774360"/>
            <a:chOff x="2952720" y="2381400"/>
            <a:chExt cx="117000" cy="774360"/>
          </a:xfrm>
        </p:grpSpPr>
        <p:sp>
          <p:nvSpPr>
            <p:cNvPr id="719" name="CustomShape 30"/>
            <p:cNvSpPr/>
            <p:nvPr/>
          </p:nvSpPr>
          <p:spPr>
            <a:xfrm>
              <a:off x="2952720" y="2381400"/>
              <a:ext cx="117000" cy="774360"/>
            </a:xfrm>
            <a:prstGeom prst="roundRect">
              <a:avLst>
                <a:gd name="adj" fmla="val 16667"/>
              </a:avLst>
            </a:prstGeom>
            <a:solidFill>
              <a:srgbClr val="ffff00"/>
            </a:solidFill>
            <a:ln w="9525">
              <a:solidFill>
                <a:schemeClr val="tx1"/>
              </a:solidFill>
              <a:round/>
            </a:ln>
          </p:spPr>
          <p:style>
            <a:lnRef idx="0"/>
            <a:fillRef idx="0"/>
            <a:effectRef idx="0"/>
            <a:fontRef idx="minor"/>
          </p:style>
        </p:sp>
        <p:sp>
          <p:nvSpPr>
            <p:cNvPr id="720" name="CustomShape 31"/>
            <p:cNvSpPr/>
            <p:nvPr/>
          </p:nvSpPr>
          <p:spPr>
            <a:xfrm>
              <a:off x="2963880" y="2927520"/>
              <a:ext cx="102960" cy="63000"/>
            </a:xfrm>
            <a:prstGeom prst="rect">
              <a:avLst/>
            </a:prstGeom>
            <a:solidFill>
              <a:schemeClr val="folHlink"/>
            </a:solidFill>
            <a:ln w="9525">
              <a:solidFill>
                <a:schemeClr val="tx1"/>
              </a:solidFill>
              <a:miter/>
            </a:ln>
          </p:spPr>
          <p:style>
            <a:lnRef idx="0"/>
            <a:fillRef idx="0"/>
            <a:effectRef idx="0"/>
            <a:fontRef idx="minor"/>
          </p:style>
        </p:sp>
      </p:grpSp>
      <p:grpSp>
        <p:nvGrpSpPr>
          <p:cNvPr id="721" name="Group 32"/>
          <p:cNvGrpSpPr/>
          <p:nvPr/>
        </p:nvGrpSpPr>
        <p:grpSpPr>
          <a:xfrm>
            <a:off x="4324320" y="4686480"/>
            <a:ext cx="336240" cy="1118880"/>
            <a:chOff x="4324320" y="4686480"/>
            <a:chExt cx="336240" cy="1118880"/>
          </a:xfrm>
        </p:grpSpPr>
        <p:grpSp>
          <p:nvGrpSpPr>
            <p:cNvPr id="722" name="Group 33"/>
            <p:cNvGrpSpPr/>
            <p:nvPr/>
          </p:nvGrpSpPr>
          <p:grpSpPr>
            <a:xfrm>
              <a:off x="4543560" y="5030640"/>
              <a:ext cx="117000" cy="774360"/>
              <a:chOff x="4543560" y="5030640"/>
              <a:chExt cx="117000" cy="774360"/>
            </a:xfrm>
          </p:grpSpPr>
          <p:sp>
            <p:nvSpPr>
              <p:cNvPr id="723" name="CustomShape 34"/>
              <p:cNvSpPr/>
              <p:nvPr/>
            </p:nvSpPr>
            <p:spPr>
              <a:xfrm>
                <a:off x="4543560" y="5030640"/>
                <a:ext cx="117000" cy="774360"/>
              </a:xfrm>
              <a:prstGeom prst="roundRect">
                <a:avLst>
                  <a:gd name="adj" fmla="val 16667"/>
                </a:avLst>
              </a:prstGeom>
              <a:solidFill>
                <a:srgbClr val="ffff00"/>
              </a:solidFill>
              <a:ln w="9525">
                <a:solidFill>
                  <a:schemeClr val="tx1"/>
                </a:solidFill>
                <a:round/>
              </a:ln>
            </p:spPr>
            <p:style>
              <a:lnRef idx="0"/>
              <a:fillRef idx="0"/>
              <a:effectRef idx="0"/>
              <a:fontRef idx="minor"/>
            </p:style>
          </p:sp>
          <p:sp>
            <p:nvSpPr>
              <p:cNvPr id="724" name="CustomShape 35"/>
              <p:cNvSpPr/>
              <p:nvPr/>
            </p:nvSpPr>
            <p:spPr>
              <a:xfrm>
                <a:off x="4554360" y="5576760"/>
                <a:ext cx="102960" cy="63000"/>
              </a:xfrm>
              <a:prstGeom prst="rect">
                <a:avLst/>
              </a:prstGeom>
              <a:solidFill>
                <a:schemeClr val="folHlink"/>
              </a:solidFill>
              <a:ln w="9525">
                <a:solidFill>
                  <a:schemeClr val="tx1"/>
                </a:solidFill>
                <a:miter/>
              </a:ln>
            </p:spPr>
            <p:style>
              <a:lnRef idx="0"/>
              <a:fillRef idx="0"/>
              <a:effectRef idx="0"/>
              <a:fontRef idx="minor"/>
            </p:style>
          </p:sp>
        </p:grpSp>
        <p:grpSp>
          <p:nvGrpSpPr>
            <p:cNvPr id="725" name="Group 36"/>
            <p:cNvGrpSpPr/>
            <p:nvPr/>
          </p:nvGrpSpPr>
          <p:grpSpPr>
            <a:xfrm>
              <a:off x="4324320" y="4686480"/>
              <a:ext cx="109080" cy="1118880"/>
              <a:chOff x="4324320" y="4686480"/>
              <a:chExt cx="109080" cy="1118880"/>
            </a:xfrm>
          </p:grpSpPr>
          <p:sp>
            <p:nvSpPr>
              <p:cNvPr id="726" name="CustomShape 37"/>
              <p:cNvSpPr/>
              <p:nvPr/>
            </p:nvSpPr>
            <p:spPr>
              <a:xfrm>
                <a:off x="4324320" y="4686480"/>
                <a:ext cx="109080" cy="1118880"/>
              </a:xfrm>
              <a:prstGeom prst="roundRect">
                <a:avLst>
                  <a:gd name="adj" fmla="val 16667"/>
                </a:avLst>
              </a:prstGeom>
              <a:solidFill>
                <a:srgbClr val="ffffff"/>
              </a:solidFill>
              <a:ln w="9525">
                <a:solidFill>
                  <a:schemeClr val="tx1"/>
                </a:solidFill>
                <a:round/>
              </a:ln>
            </p:spPr>
            <p:style>
              <a:lnRef idx="0"/>
              <a:fillRef idx="0"/>
              <a:effectRef idx="0"/>
              <a:fontRef idx="minor"/>
            </p:style>
          </p:sp>
          <p:sp>
            <p:nvSpPr>
              <p:cNvPr id="727" name="CustomShape 38"/>
              <p:cNvSpPr/>
              <p:nvPr/>
            </p:nvSpPr>
            <p:spPr>
              <a:xfrm>
                <a:off x="4329360" y="4884840"/>
                <a:ext cx="102960" cy="63000"/>
              </a:xfrm>
              <a:prstGeom prst="rect">
                <a:avLst/>
              </a:prstGeom>
              <a:solidFill>
                <a:schemeClr val="accent1"/>
              </a:solidFill>
              <a:ln w="9525">
                <a:solidFill>
                  <a:schemeClr val="tx1"/>
                </a:solidFill>
                <a:miter/>
              </a:ln>
            </p:spPr>
            <p:style>
              <a:lnRef idx="0"/>
              <a:fillRef idx="0"/>
              <a:effectRef idx="0"/>
              <a:fontRef idx="minor"/>
            </p:style>
          </p:sp>
        </p:grpSp>
      </p:grpSp>
      <p:grpSp>
        <p:nvGrpSpPr>
          <p:cNvPr id="728" name="Group 39"/>
          <p:cNvGrpSpPr/>
          <p:nvPr/>
        </p:nvGrpSpPr>
        <p:grpSpPr>
          <a:xfrm>
            <a:off x="5416560" y="4686480"/>
            <a:ext cx="374040" cy="1118880"/>
            <a:chOff x="5416560" y="4686480"/>
            <a:chExt cx="374040" cy="1118880"/>
          </a:xfrm>
        </p:grpSpPr>
        <p:grpSp>
          <p:nvGrpSpPr>
            <p:cNvPr id="729" name="Group 40"/>
            <p:cNvGrpSpPr/>
            <p:nvPr/>
          </p:nvGrpSpPr>
          <p:grpSpPr>
            <a:xfrm>
              <a:off x="5416560" y="4686480"/>
              <a:ext cx="137880" cy="1118880"/>
              <a:chOff x="5416560" y="4686480"/>
              <a:chExt cx="137880" cy="1118880"/>
            </a:xfrm>
          </p:grpSpPr>
          <p:sp>
            <p:nvSpPr>
              <p:cNvPr id="730" name="CustomShape 41"/>
              <p:cNvSpPr/>
              <p:nvPr/>
            </p:nvSpPr>
            <p:spPr>
              <a:xfrm>
                <a:off x="5416560" y="4686480"/>
                <a:ext cx="137880" cy="1118880"/>
              </a:xfrm>
              <a:prstGeom prst="roundRect">
                <a:avLst>
                  <a:gd name="adj" fmla="val 16667"/>
                </a:avLst>
              </a:prstGeom>
              <a:solidFill>
                <a:srgbClr val="ffffff"/>
              </a:solidFill>
              <a:ln w="9525">
                <a:solidFill>
                  <a:schemeClr val="tx1"/>
                </a:solidFill>
                <a:round/>
              </a:ln>
            </p:spPr>
            <p:style>
              <a:lnRef idx="0"/>
              <a:fillRef idx="0"/>
              <a:effectRef idx="0"/>
              <a:fontRef idx="minor"/>
            </p:style>
          </p:sp>
          <p:sp>
            <p:nvSpPr>
              <p:cNvPr id="731" name="CustomShape 42"/>
              <p:cNvSpPr/>
              <p:nvPr/>
            </p:nvSpPr>
            <p:spPr>
              <a:xfrm>
                <a:off x="5423040" y="4884840"/>
                <a:ext cx="129960" cy="63000"/>
              </a:xfrm>
              <a:prstGeom prst="rect">
                <a:avLst/>
              </a:prstGeom>
              <a:solidFill>
                <a:schemeClr val="accent1"/>
              </a:solidFill>
              <a:ln w="9525">
                <a:solidFill>
                  <a:schemeClr val="tx1"/>
                </a:solidFill>
                <a:miter/>
              </a:ln>
            </p:spPr>
            <p:style>
              <a:lnRef idx="0"/>
              <a:fillRef idx="0"/>
              <a:effectRef idx="0"/>
              <a:fontRef idx="minor"/>
            </p:style>
          </p:sp>
        </p:grpSp>
        <p:grpSp>
          <p:nvGrpSpPr>
            <p:cNvPr id="732" name="Group 43"/>
            <p:cNvGrpSpPr/>
            <p:nvPr/>
          </p:nvGrpSpPr>
          <p:grpSpPr>
            <a:xfrm>
              <a:off x="5673600" y="5030640"/>
              <a:ext cx="117000" cy="774360"/>
              <a:chOff x="5673600" y="5030640"/>
              <a:chExt cx="117000" cy="774360"/>
            </a:xfrm>
          </p:grpSpPr>
          <p:sp>
            <p:nvSpPr>
              <p:cNvPr id="733" name="CustomShape 44"/>
              <p:cNvSpPr/>
              <p:nvPr/>
            </p:nvSpPr>
            <p:spPr>
              <a:xfrm>
                <a:off x="5673600" y="5030640"/>
                <a:ext cx="117000" cy="774360"/>
              </a:xfrm>
              <a:prstGeom prst="roundRect">
                <a:avLst>
                  <a:gd name="adj" fmla="val 16667"/>
                </a:avLst>
              </a:prstGeom>
              <a:solidFill>
                <a:srgbClr val="ffffff"/>
              </a:solidFill>
              <a:ln w="9525">
                <a:solidFill>
                  <a:schemeClr val="tx1"/>
                </a:solidFill>
                <a:round/>
              </a:ln>
            </p:spPr>
            <p:style>
              <a:lnRef idx="0"/>
              <a:fillRef idx="0"/>
              <a:effectRef idx="0"/>
              <a:fontRef idx="minor"/>
            </p:style>
          </p:sp>
          <p:sp>
            <p:nvSpPr>
              <p:cNvPr id="734" name="CustomShape 45"/>
              <p:cNvSpPr/>
              <p:nvPr/>
            </p:nvSpPr>
            <p:spPr>
              <a:xfrm>
                <a:off x="5684760" y="5576760"/>
                <a:ext cx="102960" cy="63000"/>
              </a:xfrm>
              <a:prstGeom prst="rect">
                <a:avLst/>
              </a:prstGeom>
              <a:solidFill>
                <a:schemeClr val="folHlink"/>
              </a:solidFill>
              <a:ln w="9525">
                <a:solidFill>
                  <a:schemeClr val="tx1"/>
                </a:solidFill>
                <a:miter/>
              </a:ln>
            </p:spPr>
            <p:style>
              <a:lnRef idx="0"/>
              <a:fillRef idx="0"/>
              <a:effectRef idx="0"/>
              <a:fontRef idx="minor"/>
            </p:style>
          </p:sp>
        </p:grpSp>
      </p:grpSp>
      <p:grpSp>
        <p:nvGrpSpPr>
          <p:cNvPr id="735" name="Group 46"/>
          <p:cNvGrpSpPr/>
          <p:nvPr/>
        </p:nvGrpSpPr>
        <p:grpSpPr>
          <a:xfrm>
            <a:off x="3218040" y="4686480"/>
            <a:ext cx="351720" cy="1118880"/>
            <a:chOff x="3218040" y="4686480"/>
            <a:chExt cx="351720" cy="1118880"/>
          </a:xfrm>
        </p:grpSpPr>
        <p:grpSp>
          <p:nvGrpSpPr>
            <p:cNvPr id="736" name="Group 47"/>
            <p:cNvGrpSpPr/>
            <p:nvPr/>
          </p:nvGrpSpPr>
          <p:grpSpPr>
            <a:xfrm>
              <a:off x="3218040" y="4686480"/>
              <a:ext cx="137880" cy="1118880"/>
              <a:chOff x="3218040" y="4686480"/>
              <a:chExt cx="137880" cy="1118880"/>
            </a:xfrm>
          </p:grpSpPr>
          <p:sp>
            <p:nvSpPr>
              <p:cNvPr id="737" name="CustomShape 48"/>
              <p:cNvSpPr/>
              <p:nvPr/>
            </p:nvSpPr>
            <p:spPr>
              <a:xfrm>
                <a:off x="3218040" y="4686480"/>
                <a:ext cx="137880" cy="1118880"/>
              </a:xfrm>
              <a:prstGeom prst="roundRect">
                <a:avLst>
                  <a:gd name="adj" fmla="val 16667"/>
                </a:avLst>
              </a:prstGeom>
              <a:solidFill>
                <a:srgbClr val="ffff00"/>
              </a:solidFill>
              <a:ln w="9525">
                <a:solidFill>
                  <a:schemeClr val="tx1"/>
                </a:solidFill>
                <a:round/>
              </a:ln>
            </p:spPr>
            <p:style>
              <a:lnRef idx="0"/>
              <a:fillRef idx="0"/>
              <a:effectRef idx="0"/>
              <a:fontRef idx="minor"/>
            </p:style>
          </p:sp>
          <p:sp>
            <p:nvSpPr>
              <p:cNvPr id="738" name="CustomShape 49"/>
              <p:cNvSpPr/>
              <p:nvPr/>
            </p:nvSpPr>
            <p:spPr>
              <a:xfrm>
                <a:off x="3224160" y="4884840"/>
                <a:ext cx="129960" cy="63000"/>
              </a:xfrm>
              <a:prstGeom prst="rect">
                <a:avLst/>
              </a:prstGeom>
              <a:solidFill>
                <a:schemeClr val="accent1"/>
              </a:solidFill>
              <a:ln w="9525">
                <a:solidFill>
                  <a:schemeClr val="tx1"/>
                </a:solidFill>
                <a:miter/>
              </a:ln>
            </p:spPr>
            <p:style>
              <a:lnRef idx="0"/>
              <a:fillRef idx="0"/>
              <a:effectRef idx="0"/>
              <a:fontRef idx="minor"/>
            </p:style>
          </p:sp>
        </p:grpSp>
        <p:grpSp>
          <p:nvGrpSpPr>
            <p:cNvPr id="739" name="Group 50"/>
            <p:cNvGrpSpPr/>
            <p:nvPr/>
          </p:nvGrpSpPr>
          <p:grpSpPr>
            <a:xfrm>
              <a:off x="3452760" y="5030640"/>
              <a:ext cx="117000" cy="774360"/>
              <a:chOff x="3452760" y="5030640"/>
              <a:chExt cx="117000" cy="774360"/>
            </a:xfrm>
          </p:grpSpPr>
          <p:sp>
            <p:nvSpPr>
              <p:cNvPr id="740" name="CustomShape 51"/>
              <p:cNvSpPr/>
              <p:nvPr/>
            </p:nvSpPr>
            <p:spPr>
              <a:xfrm>
                <a:off x="3452760" y="5030640"/>
                <a:ext cx="117000" cy="774360"/>
              </a:xfrm>
              <a:prstGeom prst="roundRect">
                <a:avLst>
                  <a:gd name="adj" fmla="val 16667"/>
                </a:avLst>
              </a:prstGeom>
              <a:solidFill>
                <a:srgbClr val="ffffff"/>
              </a:solidFill>
              <a:ln w="9525">
                <a:solidFill>
                  <a:schemeClr val="tx1"/>
                </a:solidFill>
                <a:round/>
              </a:ln>
            </p:spPr>
            <p:style>
              <a:lnRef idx="0"/>
              <a:fillRef idx="0"/>
              <a:effectRef idx="0"/>
              <a:fontRef idx="minor"/>
            </p:style>
          </p:sp>
          <p:sp>
            <p:nvSpPr>
              <p:cNvPr id="741" name="CustomShape 52"/>
              <p:cNvSpPr/>
              <p:nvPr/>
            </p:nvSpPr>
            <p:spPr>
              <a:xfrm>
                <a:off x="3463920" y="5576760"/>
                <a:ext cx="102960" cy="63000"/>
              </a:xfrm>
              <a:prstGeom prst="rect">
                <a:avLst/>
              </a:prstGeom>
              <a:solidFill>
                <a:schemeClr val="folHlink"/>
              </a:solidFill>
              <a:ln w="9525">
                <a:solidFill>
                  <a:schemeClr val="tx1"/>
                </a:solidFill>
                <a:miter/>
              </a:ln>
            </p:spPr>
            <p:style>
              <a:lnRef idx="0"/>
              <a:fillRef idx="0"/>
              <a:effectRef idx="0"/>
              <a:fontRef idx="minor"/>
            </p:style>
          </p:sp>
        </p:grpSp>
      </p:grpSp>
      <p:sp>
        <p:nvSpPr>
          <p:cNvPr id="742" name="CustomShape 53"/>
          <p:cNvSpPr/>
          <p:nvPr/>
        </p:nvSpPr>
        <p:spPr>
          <a:xfrm>
            <a:off x="1755720" y="4400640"/>
            <a:ext cx="963360" cy="1819080"/>
          </a:xfrm>
          <a:prstGeom prst="ellipse">
            <a:avLst/>
          </a:prstGeom>
          <a:noFill/>
          <a:ln w="9525">
            <a:solidFill>
              <a:schemeClr val="tx1"/>
            </a:solidFill>
            <a:round/>
          </a:ln>
        </p:spPr>
        <p:style>
          <a:lnRef idx="0"/>
          <a:fillRef idx="0"/>
          <a:effectRef idx="0"/>
          <a:fontRef idx="minor"/>
        </p:style>
      </p:sp>
      <p:sp>
        <p:nvSpPr>
          <p:cNvPr id="743" name="CustomShape 54"/>
          <p:cNvSpPr/>
          <p:nvPr/>
        </p:nvSpPr>
        <p:spPr>
          <a:xfrm>
            <a:off x="2860560" y="4400640"/>
            <a:ext cx="963360" cy="1819080"/>
          </a:xfrm>
          <a:prstGeom prst="ellipse">
            <a:avLst/>
          </a:prstGeom>
          <a:noFill/>
          <a:ln w="9525">
            <a:solidFill>
              <a:schemeClr val="tx1"/>
            </a:solidFill>
            <a:round/>
          </a:ln>
        </p:spPr>
        <p:style>
          <a:lnRef idx="0"/>
          <a:fillRef idx="0"/>
          <a:effectRef idx="0"/>
          <a:fontRef idx="minor"/>
        </p:style>
      </p:sp>
      <p:sp>
        <p:nvSpPr>
          <p:cNvPr id="744" name="CustomShape 55"/>
          <p:cNvSpPr/>
          <p:nvPr/>
        </p:nvSpPr>
        <p:spPr>
          <a:xfrm>
            <a:off x="5072040" y="4400640"/>
            <a:ext cx="963360" cy="1819080"/>
          </a:xfrm>
          <a:prstGeom prst="ellipse">
            <a:avLst/>
          </a:prstGeom>
          <a:noFill/>
          <a:ln w="9525">
            <a:solidFill>
              <a:schemeClr val="tx1"/>
            </a:solidFill>
            <a:round/>
          </a:ln>
        </p:spPr>
        <p:style>
          <a:lnRef idx="0"/>
          <a:fillRef idx="0"/>
          <a:effectRef idx="0"/>
          <a:fontRef idx="minor"/>
        </p:style>
      </p:sp>
      <p:sp>
        <p:nvSpPr>
          <p:cNvPr id="745" name="CustomShape 56"/>
          <p:cNvSpPr/>
          <p:nvPr/>
        </p:nvSpPr>
        <p:spPr>
          <a:xfrm>
            <a:off x="3965400" y="4400640"/>
            <a:ext cx="963360" cy="1819080"/>
          </a:xfrm>
          <a:prstGeom prst="ellipse">
            <a:avLst/>
          </a:prstGeom>
          <a:noFill/>
          <a:ln w="9525">
            <a:solidFill>
              <a:schemeClr val="tx1"/>
            </a:solidFill>
            <a:round/>
          </a:ln>
        </p:spPr>
        <p:style>
          <a:lnRef idx="0"/>
          <a:fillRef idx="0"/>
          <a:effectRef idx="0"/>
          <a:fontRef idx="minor"/>
        </p:style>
      </p:sp>
      <p:sp>
        <p:nvSpPr>
          <p:cNvPr id="746" name="TextShape 57"/>
          <p:cNvSpPr txBox="1"/>
          <p:nvPr/>
        </p:nvSpPr>
        <p:spPr>
          <a:xfrm>
            <a:off x="455760" y="272880"/>
            <a:ext cx="7788600" cy="1142640"/>
          </a:xfrm>
          <a:prstGeom prst="rect">
            <a:avLst/>
          </a:prstGeom>
          <a:noFill/>
          <a:ln w="0">
            <a:noFill/>
          </a:ln>
        </p:spPr>
        <p:txBody>
          <a:bodyPr>
            <a:normAutofit/>
          </a:bodyPr>
          <a:p>
            <a:pPr algn="r">
              <a:lnSpc>
                <a:spcPct val="90000"/>
              </a:lnSpc>
            </a:pPr>
            <a:r>
              <a:rPr b="0" lang="cs-CZ" sz="2800" spc="-1" strike="noStrike">
                <a:solidFill>
                  <a:srgbClr val="ffffff"/>
                </a:solidFill>
                <a:latin typeface="Arial"/>
              </a:rPr>
              <a:t>Kombinace alel různých chromozomových </a:t>
            </a:r>
            <a:br/>
            <a:r>
              <a:rPr b="0" lang="cs-CZ" sz="2800" spc="-1" strike="noStrike">
                <a:solidFill>
                  <a:srgbClr val="ffffff"/>
                </a:solidFill>
                <a:latin typeface="Arial"/>
              </a:rPr>
              <a:t>párů  v gametách dihybrida</a:t>
            </a:r>
            <a:endParaRPr b="0" lang="en-US" sz="2800" spc="-1" strike="noStrike">
              <a:solidFill>
                <a:srgbClr val="ffffff"/>
              </a:solidFill>
              <a:latin typeface="Arial"/>
            </a:endParaRPr>
          </a:p>
        </p:txBody>
      </p:sp>
      <p:sp>
        <p:nvSpPr>
          <p:cNvPr id="747" name="TextShape 58"/>
          <p:cNvSpPr txBox="1"/>
          <p:nvPr/>
        </p:nvSpPr>
        <p:spPr>
          <a:xfrm>
            <a:off x="4549680" y="1231200"/>
            <a:ext cx="3490560" cy="2801520"/>
          </a:xfrm>
          <a:prstGeom prst="rect">
            <a:avLst/>
          </a:prstGeom>
          <a:noFill/>
          <a:ln w="0">
            <a:noFill/>
          </a:ln>
        </p:spPr>
        <p:txBody>
          <a:bodyPr>
            <a:noAutofit/>
          </a:bodyPr>
          <a:p>
            <a:pPr marL="258480" indent="-258120">
              <a:lnSpc>
                <a:spcPct val="90000"/>
              </a:lnSpc>
              <a:spcBef>
                <a:spcPts val="751"/>
              </a:spcBef>
              <a:spcAft>
                <a:spcPts val="451"/>
              </a:spcAft>
              <a:tabLst>
                <a:tab algn="l" pos="0"/>
              </a:tabLst>
            </a:pPr>
            <a:r>
              <a:rPr b="0" lang="cs-CZ" sz="2400" spc="-1" strike="noStrike">
                <a:solidFill>
                  <a:srgbClr val="ffffff"/>
                </a:solidFill>
                <a:latin typeface="Arial"/>
              </a:rPr>
              <a:t>	</a:t>
            </a:r>
            <a:r>
              <a:rPr b="0" lang="cs-CZ" sz="2400" spc="-1" strike="noStrike">
                <a:solidFill>
                  <a:srgbClr val="ffffff"/>
                </a:solidFill>
                <a:latin typeface="Arial"/>
              </a:rPr>
              <a:t>Každý pár alel se chová samostatně a dochází k segregaci nezávisle na jiném páru alel </a:t>
            </a:r>
            <a:r>
              <a:rPr b="0" lang="cs-CZ" sz="2400" spc="-1" strike="noStrike">
                <a:solidFill>
                  <a:srgbClr val="ffffff"/>
                </a:solidFill>
                <a:latin typeface="Arial"/>
              </a:rPr>
              <a:t>→</a:t>
            </a:r>
            <a:endParaRPr b="0" lang="en-US" sz="2400" spc="-1" strike="noStrike">
              <a:solidFill>
                <a:srgbClr val="ffffff"/>
              </a:solidFill>
              <a:latin typeface="Arial"/>
            </a:endParaRPr>
          </a:p>
          <a:p>
            <a:pPr marL="258480" indent="-258120">
              <a:lnSpc>
                <a:spcPct val="90000"/>
              </a:lnSpc>
              <a:spcBef>
                <a:spcPts val="751"/>
              </a:spcBef>
              <a:spcAft>
                <a:spcPts val="451"/>
              </a:spcAft>
              <a:tabLst>
                <a:tab algn="l" pos="0"/>
              </a:tabLst>
            </a:pPr>
            <a:r>
              <a:rPr b="0" lang="cs-CZ" sz="2400" spc="-1" strike="noStrike">
                <a:solidFill>
                  <a:srgbClr val="ffffff"/>
                </a:solidFill>
                <a:latin typeface="Arial"/>
              </a:rPr>
              <a:t>	</a:t>
            </a:r>
            <a:r>
              <a:rPr b="0" lang="cs-CZ" sz="2400" spc="-1" strike="noStrike" u="sng">
                <a:solidFill>
                  <a:srgbClr val="ffff99"/>
                </a:solidFill>
                <a:uFillTx/>
                <a:latin typeface="Arial"/>
              </a:rPr>
              <a:t>volná kombinace alel</a:t>
            </a:r>
            <a:endParaRPr b="0" lang="en-US" sz="2400" spc="-1" strike="noStrike">
              <a:solidFill>
                <a:srgbClr val="ffffff"/>
              </a:solidFill>
              <a:latin typeface="Arial"/>
            </a:endParaRPr>
          </a:p>
        </p:txBody>
      </p:sp>
      <p:sp>
        <p:nvSpPr>
          <p:cNvPr id="748" name="CustomShape 59"/>
          <p:cNvSpPr/>
          <p:nvPr/>
        </p:nvSpPr>
        <p:spPr>
          <a:xfrm>
            <a:off x="900000" y="3939480"/>
            <a:ext cx="1299960" cy="3952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001"/>
              </a:spcBef>
            </a:pPr>
            <a:r>
              <a:rPr b="0" lang="cs-CZ" sz="2000" spc="-1" strike="noStrike">
                <a:solidFill>
                  <a:srgbClr val="ffffff"/>
                </a:solidFill>
                <a:latin typeface="Arial"/>
              </a:rPr>
              <a:t>Gamety</a:t>
            </a:r>
            <a:endParaRPr b="0" lang="cs-CZ" sz="2000" spc="-1" strike="noStrike">
              <a:latin typeface="Arial"/>
            </a:endParaRPr>
          </a:p>
        </p:txBody>
      </p:sp>
      <p:sp>
        <p:nvSpPr>
          <p:cNvPr id="749" name="CustomShape 60"/>
          <p:cNvSpPr/>
          <p:nvPr/>
        </p:nvSpPr>
        <p:spPr>
          <a:xfrm>
            <a:off x="1909800" y="6219720"/>
            <a:ext cx="65844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cs-CZ" sz="2400" spc="-1" strike="noStrike">
                <a:solidFill>
                  <a:srgbClr val="ffffff"/>
                </a:solidFill>
                <a:latin typeface="Arial"/>
              </a:rPr>
              <a:t>AB</a:t>
            </a:r>
            <a:endParaRPr b="0" lang="cs-CZ" sz="2400" spc="-1" strike="noStrike">
              <a:latin typeface="Arial"/>
            </a:endParaRPr>
          </a:p>
        </p:txBody>
      </p:sp>
      <p:sp>
        <p:nvSpPr>
          <p:cNvPr id="750" name="CustomShape 61"/>
          <p:cNvSpPr/>
          <p:nvPr/>
        </p:nvSpPr>
        <p:spPr>
          <a:xfrm>
            <a:off x="3054240" y="6219720"/>
            <a:ext cx="65844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cs-CZ" sz="2400" spc="-1" strike="noStrike">
                <a:solidFill>
                  <a:srgbClr val="ffffff"/>
                </a:solidFill>
                <a:latin typeface="Arial"/>
              </a:rPr>
              <a:t>Ab</a:t>
            </a:r>
            <a:endParaRPr b="0" lang="cs-CZ" sz="2400" spc="-1" strike="noStrike">
              <a:latin typeface="Arial"/>
            </a:endParaRPr>
          </a:p>
        </p:txBody>
      </p:sp>
      <p:sp>
        <p:nvSpPr>
          <p:cNvPr id="751" name="CustomShape 62"/>
          <p:cNvSpPr/>
          <p:nvPr/>
        </p:nvSpPr>
        <p:spPr>
          <a:xfrm>
            <a:off x="4199040" y="6219720"/>
            <a:ext cx="65844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cs-CZ" sz="2400" spc="-1" strike="noStrike">
                <a:solidFill>
                  <a:srgbClr val="ffffff"/>
                </a:solidFill>
                <a:latin typeface="Arial"/>
              </a:rPr>
              <a:t>aB</a:t>
            </a:r>
            <a:endParaRPr b="0" lang="cs-CZ" sz="2400" spc="-1" strike="noStrike">
              <a:latin typeface="Arial"/>
            </a:endParaRPr>
          </a:p>
        </p:txBody>
      </p:sp>
      <p:sp>
        <p:nvSpPr>
          <p:cNvPr id="752" name="CustomShape 63"/>
          <p:cNvSpPr/>
          <p:nvPr/>
        </p:nvSpPr>
        <p:spPr>
          <a:xfrm>
            <a:off x="5343480" y="6219720"/>
            <a:ext cx="65844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cs-CZ" sz="2400" spc="-1" strike="noStrike">
                <a:solidFill>
                  <a:srgbClr val="ffffff"/>
                </a:solidFill>
                <a:latin typeface="Arial"/>
              </a:rPr>
              <a:t>ab</a:t>
            </a:r>
            <a:endParaRPr b="0" lang="cs-CZ" sz="2400" spc="-1" strike="noStrike">
              <a:latin typeface="Arial"/>
            </a:endParaRPr>
          </a:p>
        </p:txBody>
      </p:sp>
      <p:sp>
        <p:nvSpPr>
          <p:cNvPr id="753" name="CustomShape 64"/>
          <p:cNvSpPr/>
          <p:nvPr/>
        </p:nvSpPr>
        <p:spPr>
          <a:xfrm>
            <a:off x="2930400" y="1436760"/>
            <a:ext cx="250560" cy="45612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1199"/>
              </a:spcBef>
            </a:pPr>
            <a:r>
              <a:rPr b="0" lang="cs-CZ" sz="2400" spc="-1" strike="noStrike">
                <a:solidFill>
                  <a:srgbClr val="ffffff"/>
                </a:solidFill>
                <a:latin typeface="Arial"/>
              </a:rPr>
              <a:t>B</a:t>
            </a:r>
            <a:endParaRPr b="0" lang="cs-CZ" sz="2400" spc="-1" strike="noStrike">
              <a:latin typeface="Arial"/>
            </a:endParaRPr>
          </a:p>
        </p:txBody>
      </p:sp>
      <p:sp>
        <p:nvSpPr>
          <p:cNvPr id="754" name="CustomShape 65"/>
          <p:cNvSpPr/>
          <p:nvPr/>
        </p:nvSpPr>
        <p:spPr>
          <a:xfrm>
            <a:off x="1012320" y="1035000"/>
            <a:ext cx="1504440" cy="63900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901"/>
              </a:spcBef>
            </a:pPr>
            <a:r>
              <a:rPr b="0" lang="cs-CZ" sz="1800" spc="-1" strike="noStrike">
                <a:solidFill>
                  <a:srgbClr val="ffffff"/>
                </a:solidFill>
                <a:latin typeface="Arial"/>
              </a:rPr>
              <a:t>Diploidní buňka</a:t>
            </a: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5" name="TextShape 1"/>
          <p:cNvSpPr txBox="1"/>
          <p:nvPr/>
        </p:nvSpPr>
        <p:spPr>
          <a:xfrm>
            <a:off x="2123640" y="322560"/>
            <a:ext cx="5877720" cy="647640"/>
          </a:xfrm>
          <a:prstGeom prst="rect">
            <a:avLst/>
          </a:prstGeom>
          <a:noFill/>
          <a:ln w="0">
            <a:noFill/>
          </a:ln>
        </p:spPr>
        <p:txBody>
          <a:bodyPr>
            <a:noAutofit/>
          </a:bodyPr>
          <a:p>
            <a:pPr algn="ctr">
              <a:lnSpc>
                <a:spcPct val="90000"/>
              </a:lnSpc>
            </a:pPr>
            <a:r>
              <a:rPr b="1" lang="cs-CZ" sz="2800" spc="-1" strike="noStrike">
                <a:solidFill>
                  <a:srgbClr val="bff7ff"/>
                </a:solidFill>
                <a:latin typeface="Arial"/>
              </a:rPr>
              <a:t>Vazba genů</a:t>
            </a:r>
            <a:endParaRPr b="0" lang="en-US" sz="2800" spc="-1" strike="noStrike">
              <a:solidFill>
                <a:srgbClr val="ffffff"/>
              </a:solidFill>
              <a:latin typeface="Arial"/>
            </a:endParaRPr>
          </a:p>
        </p:txBody>
      </p:sp>
      <p:sp>
        <p:nvSpPr>
          <p:cNvPr id="756" name="TextShape 2"/>
          <p:cNvSpPr txBox="1"/>
          <p:nvPr/>
        </p:nvSpPr>
        <p:spPr>
          <a:xfrm>
            <a:off x="1187640" y="970920"/>
            <a:ext cx="7128360" cy="5688360"/>
          </a:xfrm>
          <a:prstGeom prst="rect">
            <a:avLst/>
          </a:prstGeom>
          <a:noFill/>
          <a:ln w="0">
            <a:noFill/>
          </a:ln>
        </p:spPr>
        <p:txBody>
          <a:bodyPr anchor="ctr">
            <a:normAutofit fontScale="36000"/>
          </a:bodyPr>
          <a:p>
            <a:pPr>
              <a:lnSpc>
                <a:spcPct val="120000"/>
              </a:lnSpc>
              <a:spcBef>
                <a:spcPts val="751"/>
              </a:spcBef>
              <a:spcAft>
                <a:spcPts val="451"/>
              </a:spcAft>
              <a:tabLst>
                <a:tab algn="l" pos="0"/>
              </a:tabLst>
            </a:pPr>
            <a:r>
              <a:rPr b="0" lang="cs-CZ" sz="3200" spc="-1" strike="noStrike">
                <a:solidFill>
                  <a:srgbClr val="ffffff"/>
                </a:solidFill>
                <a:latin typeface="Arial"/>
              </a:rPr>
              <a:t>Častěji se dědí některé alely ve stejné kombinaci, v jaké spolu byly v genotypu rodiče na jednom chromozomu. </a:t>
            </a:r>
            <a:endParaRPr b="0" lang="en-US" sz="3200" spc="-1" strike="noStrike">
              <a:solidFill>
                <a:srgbClr val="ffffff"/>
              </a:solidFill>
              <a:latin typeface="Arial"/>
            </a:endParaRPr>
          </a:p>
          <a:p>
            <a:pPr>
              <a:lnSpc>
                <a:spcPct val="120000"/>
              </a:lnSpc>
              <a:spcBef>
                <a:spcPts val="751"/>
              </a:spcBef>
              <a:spcAft>
                <a:spcPts val="451"/>
              </a:spcAft>
              <a:tabLst>
                <a:tab algn="l" pos="0"/>
              </a:tabLst>
            </a:pPr>
            <a:r>
              <a:rPr b="0" lang="cs-CZ" sz="3200" spc="-1" strike="noStrike">
                <a:solidFill>
                  <a:srgbClr val="ffffff"/>
                </a:solidFill>
                <a:latin typeface="Arial"/>
              </a:rPr>
              <a:t>Charakteristika vazby genů</a:t>
            </a:r>
            <a:endParaRPr b="0" lang="en-US" sz="32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pl-PL" sz="3200" spc="-1" strike="noStrike">
                <a:solidFill>
                  <a:srgbClr val="ffffff"/>
                </a:solidFill>
                <a:latin typeface="Arial"/>
              </a:rPr>
              <a:t>vazba je jednou z výjimek z Mendelovských zákonů</a:t>
            </a:r>
            <a:endParaRPr b="0" lang="en-US" sz="32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3200" spc="-1" strike="noStrike">
                <a:solidFill>
                  <a:srgbClr val="ffffff"/>
                </a:solidFill>
                <a:latin typeface="Arial"/>
              </a:rPr>
              <a:t>společně děděnou kombinaci genů označujeme jako haplotyp </a:t>
            </a:r>
            <a:endParaRPr b="0" lang="en-US" sz="32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3200" spc="-1" strike="noStrike">
                <a:solidFill>
                  <a:srgbClr val="ffffff"/>
                </a:solidFill>
                <a:latin typeface="Arial"/>
              </a:rPr>
              <a:t>změnu uspořádání haplotypu důsledkem crossing-overu nazýváme rekombinace</a:t>
            </a:r>
            <a:endParaRPr b="0" lang="en-US" sz="32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3200" spc="-1" strike="noStrike">
                <a:solidFill>
                  <a:srgbClr val="ffffff"/>
                </a:solidFill>
                <a:latin typeface="Arial"/>
              </a:rPr>
              <a:t>základní představa o vazbě genů vyplynula z dihybridizačních pokusů W. Batesona s hrachorem. </a:t>
            </a:r>
            <a:endParaRPr b="0" lang="en-US" sz="32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3200" spc="-1" strike="noStrike">
                <a:solidFill>
                  <a:srgbClr val="ffffff"/>
                </a:solidFill>
                <a:latin typeface="Arial"/>
              </a:rPr>
              <a:t>T. H. Morgan shrnul základní poznatky o vazbě do tří zákonů: Morganovy zákony</a:t>
            </a:r>
            <a:endParaRPr b="0" lang="en-US"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7" name="TextShape 1"/>
          <p:cNvSpPr txBox="1"/>
          <p:nvPr/>
        </p:nvSpPr>
        <p:spPr>
          <a:xfrm>
            <a:off x="2267640" y="188640"/>
            <a:ext cx="5877720" cy="1076760"/>
          </a:xfrm>
          <a:prstGeom prst="rect">
            <a:avLst/>
          </a:prstGeom>
          <a:noFill/>
          <a:ln w="0">
            <a:noFill/>
          </a:ln>
        </p:spPr>
        <p:txBody>
          <a:bodyPr>
            <a:noAutofit/>
          </a:bodyPr>
          <a:p>
            <a:pPr algn="r">
              <a:lnSpc>
                <a:spcPct val="90000"/>
              </a:lnSpc>
            </a:pPr>
            <a:r>
              <a:rPr b="0" lang="cs-CZ" sz="2800" spc="-1" strike="noStrike">
                <a:solidFill>
                  <a:srgbClr val="ffffff"/>
                </a:solidFill>
                <a:latin typeface="Arial"/>
              </a:rPr>
              <a:t>Morganovy zákony</a:t>
            </a:r>
            <a:endParaRPr b="0" lang="en-US" sz="2800" spc="-1" strike="noStrike">
              <a:solidFill>
                <a:srgbClr val="ffffff"/>
              </a:solidFill>
              <a:latin typeface="Arial"/>
            </a:endParaRPr>
          </a:p>
        </p:txBody>
      </p:sp>
      <p:sp>
        <p:nvSpPr>
          <p:cNvPr id="758" name="TextShape 2"/>
          <p:cNvSpPr txBox="1"/>
          <p:nvPr/>
        </p:nvSpPr>
        <p:spPr>
          <a:xfrm>
            <a:off x="1115640" y="1265760"/>
            <a:ext cx="7272360" cy="5115240"/>
          </a:xfrm>
          <a:prstGeom prst="rect">
            <a:avLst/>
          </a:prstGeom>
          <a:noFill/>
          <a:ln w="0">
            <a:noFill/>
          </a:ln>
        </p:spPr>
        <p:txBody>
          <a:bodyPr anchor="ctr">
            <a:normAutofit/>
          </a:bodyPr>
          <a:p>
            <a:pPr marL="258480" indent="-258120">
              <a:lnSpc>
                <a:spcPct val="100000"/>
              </a:lnSpc>
              <a:buClr>
                <a:srgbClr val="a9acee"/>
              </a:buClr>
              <a:buSzPct val="90000"/>
              <a:buFont typeface="Wingdings" charset="2"/>
              <a:buChar char=""/>
            </a:pPr>
            <a:r>
              <a:rPr b="0" lang="cs-CZ" sz="2200" spc="-1" strike="noStrike">
                <a:solidFill>
                  <a:srgbClr val="ffffff"/>
                </a:solidFill>
                <a:latin typeface="Arial"/>
              </a:rPr>
              <a:t>1. Geny jsou vždy uloženy na chromozomu lineárně </a:t>
            </a:r>
            <a:endParaRPr b="0" lang="en-US" sz="2200" spc="-1" strike="noStrike">
              <a:solidFill>
                <a:srgbClr val="ffffff"/>
              </a:solidFill>
              <a:latin typeface="Arial"/>
            </a:endParaRPr>
          </a:p>
          <a:p>
            <a:pPr>
              <a:lnSpc>
                <a:spcPct val="100000"/>
              </a:lnSpc>
              <a:tabLst>
                <a:tab algn="l" pos="0"/>
              </a:tabLst>
            </a:pPr>
            <a:r>
              <a:rPr b="0" lang="cs-CZ" sz="2200" spc="-1" strike="noStrike">
                <a:solidFill>
                  <a:srgbClr val="ffffff"/>
                </a:solidFill>
                <a:latin typeface="Arial"/>
              </a:rPr>
              <a:t>    </a:t>
            </a:r>
            <a:r>
              <a:rPr b="0" lang="cs-CZ" sz="2200" spc="-1" strike="noStrike">
                <a:solidFill>
                  <a:srgbClr val="ffffff"/>
                </a:solidFill>
                <a:latin typeface="Arial"/>
              </a:rPr>
              <a:t>za sebou.</a:t>
            </a:r>
            <a:endParaRPr b="0" lang="en-US" sz="22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200" spc="-1" strike="noStrike">
                <a:solidFill>
                  <a:srgbClr val="ffffff"/>
                </a:solidFill>
                <a:latin typeface="Arial"/>
              </a:rPr>
              <a:t>2. Geny jednoho chromozomu tvoří vazebnou skupinu. Počet vazebných skupin organismu je shodný s počtem párů homologních chromozomů příslušného organismu.</a:t>
            </a:r>
            <a:endParaRPr b="0" lang="en-US" sz="22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200" spc="-1" strike="noStrike">
                <a:solidFill>
                  <a:srgbClr val="ffffff"/>
                </a:solidFill>
                <a:latin typeface="Arial"/>
              </a:rPr>
              <a:t>3. Mezi geny homologického páru chromozomu může prostřednictvím crossing-overu probíhat genová výměna. Frekvence crossing-overu je úměrná vzdálenosti genů.</a:t>
            </a:r>
            <a:endParaRPr b="0" lang="en-US" sz="2200" spc="-1" strike="noStrike">
              <a:solidFill>
                <a:srgbClr val="ffffff"/>
              </a:solidFill>
              <a:latin typeface="Arial"/>
            </a:endParaRPr>
          </a:p>
          <a:p>
            <a:pPr>
              <a:lnSpc>
                <a:spcPct val="120000"/>
              </a:lnSpc>
              <a:spcBef>
                <a:spcPts val="751"/>
              </a:spcBef>
              <a:spcAft>
                <a:spcPts val="451"/>
              </a:spcAft>
              <a:tabLst>
                <a:tab algn="l" pos="0"/>
              </a:tabLst>
            </a:pPr>
            <a:endParaRPr b="0" lang="en-US" sz="2200" spc="-1" strike="noStrike">
              <a:solidFill>
                <a:srgbClr val="ffffff"/>
              </a:solidFill>
              <a:latin typeface="Arial"/>
            </a:endParaRPr>
          </a:p>
          <a:p>
            <a:pPr>
              <a:lnSpc>
                <a:spcPct val="120000"/>
              </a:lnSpc>
              <a:spcBef>
                <a:spcPts val="751"/>
              </a:spcBef>
              <a:spcAft>
                <a:spcPts val="451"/>
              </a:spcAft>
              <a:tabLst>
                <a:tab algn="l" pos="0"/>
              </a:tabLst>
            </a:pPr>
            <a:r>
              <a:rPr b="0" lang="cs-CZ" sz="2200" spc="-1" strike="noStrike">
                <a:solidFill>
                  <a:srgbClr val="ffffff"/>
                </a:solidFill>
                <a:latin typeface="Arial"/>
              </a:rPr>
              <a:t>Tyto zákony tvoří tzv. chromozomovou teorii dědičnosti. </a:t>
            </a:r>
            <a:endParaRPr b="0" lang="en-US" sz="2200" spc="-1" strike="noStrike">
              <a:solidFill>
                <a:srgbClr val="ffffff"/>
              </a:solidFill>
              <a:latin typeface="Arial"/>
            </a:endParaRPr>
          </a:p>
          <a:p>
            <a:pPr>
              <a:lnSpc>
                <a:spcPct val="120000"/>
              </a:lnSpc>
              <a:spcBef>
                <a:spcPts val="751"/>
              </a:spcBef>
              <a:spcAft>
                <a:spcPts val="451"/>
              </a:spcAft>
              <a:tabLst>
                <a:tab algn="l" pos="0"/>
              </a:tabLst>
            </a:pPr>
            <a:endParaRPr b="0" lang="en-US" sz="2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9" name="TextShape 1"/>
          <p:cNvSpPr txBox="1"/>
          <p:nvPr/>
        </p:nvSpPr>
        <p:spPr>
          <a:xfrm>
            <a:off x="2139120" y="260640"/>
            <a:ext cx="5877720" cy="1076760"/>
          </a:xfrm>
          <a:prstGeom prst="rect">
            <a:avLst/>
          </a:prstGeom>
          <a:noFill/>
          <a:ln w="0">
            <a:noFill/>
          </a:ln>
        </p:spPr>
        <p:txBody>
          <a:bodyPr>
            <a:noAutofit/>
          </a:bodyPr>
          <a:p>
            <a:pPr algn="r">
              <a:lnSpc>
                <a:spcPct val="90000"/>
              </a:lnSpc>
            </a:pPr>
            <a:r>
              <a:rPr b="0" lang="cs-CZ" sz="2800" spc="-1" strike="noStrike">
                <a:solidFill>
                  <a:srgbClr val="ffffff"/>
                </a:solidFill>
                <a:latin typeface="Arial"/>
              </a:rPr>
              <a:t>3. zákon </a:t>
            </a:r>
            <a:endParaRPr b="0" lang="en-US" sz="2800" spc="-1" strike="noStrike">
              <a:solidFill>
                <a:srgbClr val="ffffff"/>
              </a:solidFill>
              <a:latin typeface="Arial"/>
            </a:endParaRPr>
          </a:p>
        </p:txBody>
      </p:sp>
      <p:sp>
        <p:nvSpPr>
          <p:cNvPr id="760" name="TextShape 2"/>
          <p:cNvSpPr txBox="1"/>
          <p:nvPr/>
        </p:nvSpPr>
        <p:spPr>
          <a:xfrm>
            <a:off x="1043640" y="1556640"/>
            <a:ext cx="7200360" cy="5040360"/>
          </a:xfrm>
          <a:prstGeom prst="rect">
            <a:avLst/>
          </a:prstGeom>
          <a:noFill/>
          <a:ln w="0">
            <a:noFill/>
          </a:ln>
        </p:spPr>
        <p:txBody>
          <a:bodyPr anchor="ctr">
            <a:normAutofit/>
          </a:bodyPr>
          <a:p>
            <a:pPr marL="258480" indent="-258120">
              <a:lnSpc>
                <a:spcPct val="90000"/>
              </a:lnSpc>
              <a:buClr>
                <a:srgbClr val="a9acee"/>
              </a:buClr>
              <a:buSzPct val="90000"/>
              <a:buFont typeface="Wingdings" charset="2"/>
              <a:buChar char=""/>
            </a:pPr>
            <a:r>
              <a:rPr b="0" lang="cs-CZ" sz="2400" spc="-1" strike="noStrike">
                <a:solidFill>
                  <a:srgbClr val="ffffff"/>
                </a:solidFill>
                <a:latin typeface="Arial"/>
              </a:rPr>
              <a:t>čím jsou geny od sebe vzdálenější, tím je vyšší pravděpodobnost, že dojde k náhodnému zlomu mezi nimi</a:t>
            </a:r>
            <a:endParaRPr b="0" lang="en-US" sz="2400" spc="-1" strike="noStrike">
              <a:solidFill>
                <a:srgbClr val="ffffff"/>
              </a:solidFill>
              <a:latin typeface="Arial"/>
            </a:endParaRPr>
          </a:p>
          <a:p>
            <a:pPr>
              <a:lnSpc>
                <a:spcPct val="90000"/>
              </a:lnSpc>
            </a:pPr>
            <a:endParaRPr b="0" lang="en-US" sz="2400" spc="-1" strike="noStrike">
              <a:solidFill>
                <a:srgbClr val="ffffff"/>
              </a:solidFill>
              <a:latin typeface="Arial"/>
            </a:endParaRPr>
          </a:p>
          <a:p>
            <a:pPr marL="258480" indent="-258120">
              <a:lnSpc>
                <a:spcPct val="90000"/>
              </a:lnSpc>
              <a:buClr>
                <a:srgbClr val="a9acee"/>
              </a:buClr>
              <a:buSzPct val="90000"/>
              <a:buFont typeface="Wingdings" charset="2"/>
              <a:buChar char=""/>
            </a:pPr>
            <a:r>
              <a:rPr b="0" lang="cs-CZ" sz="2400" spc="-1" strike="noStrike">
                <a:solidFill>
                  <a:srgbClr val="ffffff"/>
                </a:solidFill>
                <a:latin typeface="Arial"/>
              </a:rPr>
              <a:t>čím jsou blíže, tím se pravděpodobnost snižuje</a:t>
            </a:r>
            <a:endParaRPr b="0" lang="en-US" sz="2400" spc="-1" strike="noStrike">
              <a:solidFill>
                <a:srgbClr val="ffffff"/>
              </a:solidFill>
              <a:latin typeface="Arial"/>
            </a:endParaRPr>
          </a:p>
          <a:p>
            <a:pPr>
              <a:lnSpc>
                <a:spcPct val="90000"/>
              </a:lnSpc>
            </a:pPr>
            <a:endParaRPr b="0" lang="en-US" sz="2400" spc="-1" strike="noStrike">
              <a:solidFill>
                <a:srgbClr val="ffffff"/>
              </a:solidFill>
              <a:latin typeface="Arial"/>
            </a:endParaRPr>
          </a:p>
          <a:p>
            <a:pPr marL="258480" indent="-258120">
              <a:lnSpc>
                <a:spcPct val="120000"/>
              </a:lnSpc>
              <a:buClr>
                <a:srgbClr val="a9acee"/>
              </a:buClr>
              <a:buSzPct val="90000"/>
              <a:buFont typeface="Wingdings" charset="2"/>
              <a:buChar char=""/>
            </a:pPr>
            <a:r>
              <a:rPr b="0" lang="cs-CZ" sz="2400" spc="-1" strike="noStrike">
                <a:solidFill>
                  <a:srgbClr val="ffffff"/>
                </a:solidFill>
                <a:latin typeface="Arial"/>
              </a:rPr>
              <a:t>jsou-li lokusy dvou genů těsně vedle sebe na jednom chromozomu, je malá pravděpodobnost, že se crossing-over „trefí“ právě mezi ně</a:t>
            </a:r>
            <a:endParaRPr b="0" lang="en-US" sz="2400" spc="-1" strike="noStrike">
              <a:solidFill>
                <a:srgbClr val="ffffff"/>
              </a:solidFill>
              <a:latin typeface="Arial"/>
            </a:endParaRPr>
          </a:p>
          <a:p>
            <a:pPr>
              <a:lnSpc>
                <a:spcPct val="120000"/>
              </a:lnSpc>
            </a:pPr>
            <a:endParaRPr b="0" lang="en-US" sz="2400" spc="-1" strike="noStrike">
              <a:solidFill>
                <a:srgbClr val="ffffff"/>
              </a:solidFill>
              <a:latin typeface="Arial"/>
            </a:endParaRPr>
          </a:p>
          <a:p>
            <a:pPr marL="258480" indent="-258120">
              <a:lnSpc>
                <a:spcPct val="120000"/>
              </a:lnSpc>
              <a:buClr>
                <a:srgbClr val="a9acee"/>
              </a:buClr>
              <a:buSzPct val="90000"/>
              <a:buFont typeface="Wingdings" charset="2"/>
              <a:buChar char=""/>
            </a:pPr>
            <a:r>
              <a:rPr b="0" lang="cs-CZ" sz="2400" spc="-1" strike="noStrike">
                <a:solidFill>
                  <a:srgbClr val="ffffff"/>
                </a:solidFill>
                <a:latin typeface="Arial"/>
              </a:rPr>
              <a:t>výsledkem je fakt, že se tyto geny dostanou </a:t>
            </a:r>
            <a:endParaRPr b="0" lang="en-US" sz="2400" spc="-1" strike="noStrike">
              <a:solidFill>
                <a:srgbClr val="ffffff"/>
              </a:solidFill>
              <a:latin typeface="Arial"/>
            </a:endParaRPr>
          </a:p>
          <a:p>
            <a:pPr>
              <a:lnSpc>
                <a:spcPct val="120000"/>
              </a:lnSpc>
              <a:tabLst>
                <a:tab algn="l" pos="0"/>
              </a:tabLst>
            </a:pPr>
            <a:r>
              <a:rPr b="0" lang="cs-CZ" sz="2400" spc="-1" strike="noStrike">
                <a:solidFill>
                  <a:srgbClr val="ffffff"/>
                </a:solidFill>
                <a:latin typeface="Arial"/>
              </a:rPr>
              <a:t>   </a:t>
            </a:r>
            <a:r>
              <a:rPr b="0" lang="cs-CZ" sz="2400" spc="-1" strike="noStrike">
                <a:solidFill>
                  <a:srgbClr val="ffffff"/>
                </a:solidFill>
                <a:latin typeface="Arial"/>
              </a:rPr>
              <a:t>do gamety zpravidla spolu</a:t>
            </a: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TextShape 1"/>
          <p:cNvSpPr txBox="1"/>
          <p:nvPr/>
        </p:nvSpPr>
        <p:spPr>
          <a:xfrm>
            <a:off x="457200" y="274680"/>
            <a:ext cx="8229240" cy="921600"/>
          </a:xfrm>
          <a:prstGeom prst="rect">
            <a:avLst/>
          </a:prstGeom>
          <a:noFill/>
          <a:ln w="0">
            <a:noFill/>
          </a:ln>
        </p:spPr>
        <p:txBody>
          <a:bodyPr>
            <a:noAutofit/>
          </a:bodyPr>
          <a:p>
            <a:pPr algn="ctr">
              <a:lnSpc>
                <a:spcPct val="90000"/>
              </a:lnSpc>
            </a:pPr>
            <a:r>
              <a:rPr b="1" lang="cs-CZ" sz="2800" spc="-1" strike="noStrike">
                <a:solidFill>
                  <a:srgbClr val="bff7ff"/>
                </a:solidFill>
                <a:latin typeface="Arial"/>
              </a:rPr>
              <a:t>Vazba genů</a:t>
            </a:r>
            <a:endParaRPr b="0" lang="en-US" sz="2800" spc="-1" strike="noStrike">
              <a:solidFill>
                <a:srgbClr val="ffffff"/>
              </a:solidFill>
              <a:latin typeface="Arial"/>
            </a:endParaRPr>
          </a:p>
        </p:txBody>
      </p:sp>
      <p:sp>
        <p:nvSpPr>
          <p:cNvPr id="762" name="TextShape 2"/>
          <p:cNvSpPr txBox="1"/>
          <p:nvPr/>
        </p:nvSpPr>
        <p:spPr>
          <a:xfrm>
            <a:off x="1163160" y="1207800"/>
            <a:ext cx="7152840" cy="5461200"/>
          </a:xfrm>
          <a:prstGeom prst="rect">
            <a:avLst/>
          </a:prstGeom>
          <a:noFill/>
          <a:ln w="0">
            <a:noFill/>
          </a:ln>
        </p:spPr>
        <p:txBody>
          <a:bodyPr anchor="ctr">
            <a:normAutofit/>
          </a:bodyPr>
          <a:p>
            <a:pPr>
              <a:lnSpc>
                <a:spcPct val="120000"/>
              </a:lnSpc>
              <a:spcBef>
                <a:spcPts val="751"/>
              </a:spcBef>
              <a:spcAft>
                <a:spcPts val="451"/>
              </a:spcAft>
              <a:tabLst>
                <a:tab algn="l" pos="0"/>
              </a:tabLst>
            </a:pPr>
            <a:r>
              <a:rPr b="0" lang="cs-CZ" sz="2800" spc="-1" strike="noStrike">
                <a:solidFill>
                  <a:srgbClr val="ffffff"/>
                </a:solidFill>
                <a:latin typeface="Arial"/>
              </a:rPr>
              <a:t>Charakteristika vazby genů</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Vazbu můžeme podle míry rekombinace mezi geny rozdělit na úplnou a neúplnou.</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Úplná vazba nastává, když jsou dva geny tak blízko sebe, že mezi nimi při meiose nikdy nedochází ke crossing-overu (rekombinaci). </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Neúplná vazba je mezi geny přítomna, pokud mezi nimi dochází ke crossing-overu. Tím dochází k rekombinaci genů. </a:t>
            </a:r>
            <a:endParaRPr b="0" lang="en-US" sz="2800" spc="-1" strike="noStrike">
              <a:solidFill>
                <a:srgbClr val="ffffff"/>
              </a:solidFill>
              <a:latin typeface="Arial"/>
            </a:endParaRPr>
          </a:p>
          <a:p>
            <a:pPr>
              <a:lnSpc>
                <a:spcPct val="120000"/>
              </a:lnSpc>
              <a:spcBef>
                <a:spcPts val="751"/>
              </a:spcBef>
              <a:spcAft>
                <a:spcPts val="451"/>
              </a:spcAft>
              <a:tabLst>
                <a:tab algn="l" pos="0"/>
              </a:tabLst>
            </a:pPr>
            <a:endParaRPr b="0" lang="en-US"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3" name="TextShape 1"/>
          <p:cNvSpPr txBox="1"/>
          <p:nvPr/>
        </p:nvSpPr>
        <p:spPr>
          <a:xfrm>
            <a:off x="457200" y="274680"/>
            <a:ext cx="8229240" cy="705600"/>
          </a:xfrm>
          <a:prstGeom prst="rect">
            <a:avLst/>
          </a:prstGeom>
          <a:noFill/>
          <a:ln w="0">
            <a:noFill/>
          </a:ln>
        </p:spPr>
        <p:txBody>
          <a:bodyPr>
            <a:noAutofit/>
          </a:bodyPr>
          <a:p>
            <a:pPr algn="ctr">
              <a:lnSpc>
                <a:spcPct val="90000"/>
              </a:lnSpc>
            </a:pPr>
            <a:r>
              <a:rPr b="1" lang="cs-CZ" sz="2800" spc="-1" strike="noStrike">
                <a:solidFill>
                  <a:srgbClr val="bff7ff"/>
                </a:solidFill>
                <a:latin typeface="Arial"/>
              </a:rPr>
              <a:t>Vazba genů</a:t>
            </a:r>
            <a:endParaRPr b="0" lang="en-US" sz="2800" spc="-1" strike="noStrike">
              <a:solidFill>
                <a:srgbClr val="ffffff"/>
              </a:solidFill>
              <a:latin typeface="Arial"/>
            </a:endParaRPr>
          </a:p>
        </p:txBody>
      </p:sp>
      <p:sp>
        <p:nvSpPr>
          <p:cNvPr id="764" name="TextShape 2"/>
          <p:cNvSpPr txBox="1"/>
          <p:nvPr/>
        </p:nvSpPr>
        <p:spPr>
          <a:xfrm>
            <a:off x="1187640" y="836640"/>
            <a:ext cx="7498800" cy="5400360"/>
          </a:xfrm>
          <a:prstGeom prst="rect">
            <a:avLst/>
          </a:prstGeom>
          <a:noFill/>
          <a:ln w="0">
            <a:noFill/>
          </a:ln>
        </p:spPr>
        <p:txBody>
          <a:bodyPr anchor="ctr">
            <a:normAutofit/>
          </a:bodyPr>
          <a:p>
            <a:pPr>
              <a:lnSpc>
                <a:spcPct val="120000"/>
              </a:lnSpc>
              <a:spcBef>
                <a:spcPts val="751"/>
              </a:spcBef>
              <a:spcAft>
                <a:spcPts val="451"/>
              </a:spcAft>
              <a:tabLst>
                <a:tab algn="l" pos="0"/>
              </a:tabLst>
            </a:pPr>
            <a:r>
              <a:rPr b="0" lang="cs-CZ" sz="2800" spc="-1" strike="noStrike">
                <a:solidFill>
                  <a:srgbClr val="ffffff"/>
                </a:solidFill>
                <a:latin typeface="Arial"/>
              </a:rPr>
              <a:t>Charakteristika vazby genů</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Pokud dojde k rekombinaci, potomkovi nejsou předány dvě alely ze stejného chromozomu, ale jedna alela z maternálního a druhá alela z paternálního chromozomu. </a:t>
            </a:r>
            <a:endParaRPr b="0" lang="en-US" sz="28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800" spc="-1" strike="noStrike">
                <a:solidFill>
                  <a:srgbClr val="ffffff"/>
                </a:solidFill>
                <a:latin typeface="Arial"/>
              </a:rPr>
              <a:t>Míru rekombinace můžeme vyjádřit pomocí rekombinačního zlomku jako podíl počtu rekombinovaných jedinců k celkovému počtu jedinců v potomstvu. </a:t>
            </a:r>
            <a:endParaRPr b="0" lang="en-US"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5" name="TextShape 1"/>
          <p:cNvSpPr txBox="1"/>
          <p:nvPr/>
        </p:nvSpPr>
        <p:spPr>
          <a:xfrm>
            <a:off x="2098800" y="487440"/>
            <a:ext cx="5877720" cy="1076760"/>
          </a:xfrm>
          <a:prstGeom prst="rect">
            <a:avLst/>
          </a:prstGeom>
          <a:noFill/>
          <a:ln w="0">
            <a:noFill/>
          </a:ln>
        </p:spPr>
        <p:txBody>
          <a:bodyPr>
            <a:noAutofit/>
          </a:bodyPr>
          <a:p>
            <a:pPr algn="r">
              <a:lnSpc>
                <a:spcPct val="90000"/>
              </a:lnSpc>
            </a:pPr>
            <a:r>
              <a:rPr b="0" lang="cs-CZ" sz="2800" spc="-1" strike="noStrike">
                <a:solidFill>
                  <a:srgbClr val="ffffff"/>
                </a:solidFill>
                <a:latin typeface="Arial"/>
              </a:rPr>
              <a:t>Rekombinační zlomek</a:t>
            </a:r>
            <a:endParaRPr b="0" lang="en-US" sz="2800" spc="-1" strike="noStrike">
              <a:solidFill>
                <a:srgbClr val="ffffff"/>
              </a:solidFill>
              <a:latin typeface="Arial"/>
            </a:endParaRPr>
          </a:p>
        </p:txBody>
      </p:sp>
      <p:sp>
        <p:nvSpPr>
          <p:cNvPr id="766" name="TextShape 2"/>
          <p:cNvSpPr txBox="1"/>
          <p:nvPr/>
        </p:nvSpPr>
        <p:spPr>
          <a:xfrm>
            <a:off x="1701720" y="2225160"/>
            <a:ext cx="5904360" cy="3999600"/>
          </a:xfrm>
          <a:prstGeom prst="rect">
            <a:avLst/>
          </a:prstGeom>
          <a:noFill/>
          <a:ln w="0">
            <a:noFill/>
          </a:ln>
        </p:spPr>
        <p:txBody>
          <a:bodyPr anchor="ctr">
            <a:normAutofit/>
          </a:bodyPr>
          <a:p>
            <a:pPr>
              <a:lnSpc>
                <a:spcPct val="120000"/>
              </a:lnSpc>
              <a:spcBef>
                <a:spcPts val="751"/>
              </a:spcBef>
              <a:spcAft>
                <a:spcPts val="451"/>
              </a:spcAft>
              <a:tabLst>
                <a:tab algn="l" pos="0"/>
              </a:tabLst>
            </a:pPr>
            <a:endParaRPr b="0" lang="en-US" sz="1800" spc="-1" strike="noStrike">
              <a:solidFill>
                <a:srgbClr val="ffffff"/>
              </a:solidFill>
              <a:latin typeface="Arial"/>
            </a:endParaRPr>
          </a:p>
          <a:p>
            <a:pPr>
              <a:lnSpc>
                <a:spcPct val="120000"/>
              </a:lnSpc>
              <a:spcBef>
                <a:spcPts val="751"/>
              </a:spcBef>
              <a:spcAft>
                <a:spcPts val="451"/>
              </a:spcAft>
              <a:tabLst>
                <a:tab algn="l" pos="0"/>
              </a:tabLst>
            </a:pPr>
            <a:endParaRPr b="0" lang="en-US" sz="1800" spc="-1" strike="noStrike">
              <a:solidFill>
                <a:srgbClr val="ffffff"/>
              </a:solidFill>
              <a:latin typeface="Arial"/>
            </a:endParaRPr>
          </a:p>
          <a:p>
            <a:pPr>
              <a:lnSpc>
                <a:spcPct val="120000"/>
              </a:lnSpc>
              <a:spcBef>
                <a:spcPts val="751"/>
              </a:spcBef>
              <a:spcAft>
                <a:spcPts val="451"/>
              </a:spcAft>
              <a:tabLst>
                <a:tab algn="l" pos="0"/>
              </a:tabLst>
            </a:pPr>
            <a:endParaRPr b="0" lang="en-US" sz="1800" spc="-1" strike="noStrike">
              <a:solidFill>
                <a:srgbClr val="ffffff"/>
              </a:solidFill>
              <a:latin typeface="Arial"/>
            </a:endParaRPr>
          </a:p>
          <a:p>
            <a:pPr>
              <a:lnSpc>
                <a:spcPct val="120000"/>
              </a:lnSpc>
              <a:spcBef>
                <a:spcPts val="751"/>
              </a:spcBef>
              <a:spcAft>
                <a:spcPts val="451"/>
              </a:spcAft>
              <a:tabLst>
                <a:tab algn="l" pos="0"/>
              </a:tabLst>
            </a:pPr>
            <a:endParaRPr b="0" lang="en-US" sz="1800" spc="-1" strike="noStrike">
              <a:solidFill>
                <a:srgbClr val="ffffff"/>
              </a:solidFill>
              <a:latin typeface="Arial"/>
            </a:endParaRPr>
          </a:p>
          <a:p>
            <a:pPr>
              <a:lnSpc>
                <a:spcPct val="120000"/>
              </a:lnSpc>
              <a:spcBef>
                <a:spcPts val="751"/>
              </a:spcBef>
              <a:spcAft>
                <a:spcPts val="451"/>
              </a:spcAft>
              <a:tabLst>
                <a:tab algn="l" pos="0"/>
              </a:tabLst>
            </a:pPr>
            <a:r>
              <a:rPr b="0" lang="cs-CZ" sz="2400" spc="-1" strike="noStrike">
                <a:solidFill>
                  <a:srgbClr val="ffffff"/>
                </a:solidFill>
                <a:latin typeface="Arial"/>
              </a:rPr>
              <a:t>Rekombinační zlomek je v případě úplné vazby genů roven 0 a geny se dědí vždy společně. </a:t>
            </a: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p:txBody>
      </p:sp>
      <p:sp>
        <p:nvSpPr>
          <p:cNvPr id="767" name="CustomShape 3"/>
          <p:cNvSpPr/>
          <p:nvPr/>
        </p:nvSpPr>
        <p:spPr>
          <a:xfrm>
            <a:off x="457200" y="233280"/>
            <a:ext cx="8229240" cy="1142640"/>
          </a:xfrm>
          <a:prstGeom prst="rect">
            <a:avLst/>
          </a:prstGeom>
          <a:noFill/>
          <a:ln w="0">
            <a:noFill/>
          </a:ln>
        </p:spPr>
        <p:style>
          <a:lnRef idx="0"/>
          <a:fillRef idx="0"/>
          <a:effectRef idx="0"/>
          <a:fontRef idx="minor"/>
        </p:style>
      </p:sp>
      <p:pic>
        <p:nvPicPr>
          <p:cNvPr id="768" name="Picture 4" descr="Výsledek obrázku pro rekombinační zlomek"/>
          <p:cNvPicPr/>
          <p:nvPr/>
        </p:nvPicPr>
        <p:blipFill>
          <a:blip r:embed="rId1"/>
          <a:stretch/>
        </p:blipFill>
        <p:spPr>
          <a:xfrm>
            <a:off x="1331640" y="2132640"/>
            <a:ext cx="6644880" cy="1403640"/>
          </a:xfrm>
          <a:prstGeom prst="rect">
            <a:avLst/>
          </a:prstGeom>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9" name="TextShape 1"/>
          <p:cNvSpPr txBox="1"/>
          <p:nvPr/>
        </p:nvSpPr>
        <p:spPr>
          <a:xfrm>
            <a:off x="1260000" y="734400"/>
            <a:ext cx="7020000" cy="2039400"/>
          </a:xfrm>
          <a:prstGeom prst="rect">
            <a:avLst/>
          </a:prstGeom>
          <a:noFill/>
          <a:ln w="0">
            <a:noFill/>
          </a:ln>
        </p:spPr>
        <p:txBody>
          <a:bodyPr lIns="0" rIns="0" tIns="0" bIns="0" anchor="ctr">
            <a:noAutofit/>
          </a:bodyPr>
          <a:p>
            <a:r>
              <a:rPr b="0" lang="en-US" sz="2400" spc="-1" strike="noStrike">
                <a:solidFill>
                  <a:srgbClr val="ffffff"/>
                </a:solidFill>
                <a:latin typeface="Arial"/>
              </a:rPr>
              <a:t>Pravděpodobnost, že dva geny v dané kombinaci se nepřenesou do další generace se rovná pravděpodobnosti výskytu crossing-overu. </a:t>
            </a:r>
            <a:br/>
            <a:br/>
            <a:r>
              <a:rPr b="0" lang="en-US" sz="2400" spc="-1" strike="noStrike">
                <a:solidFill>
                  <a:srgbClr val="ffffff"/>
                </a:solidFill>
                <a:latin typeface="Arial"/>
              </a:rPr>
              <a:t>Tato pravděpodobnost je vyjádřena v rekombinačním vzorci a označuje theta.</a:t>
            </a:r>
            <a:endParaRPr b="0" lang="en-US" sz="2400" spc="-1" strike="noStrike">
              <a:solidFill>
                <a:srgbClr val="ffffff"/>
              </a:solidFill>
              <a:latin typeface="Arial"/>
            </a:endParaRPr>
          </a:p>
        </p:txBody>
      </p:sp>
      <p:sp>
        <p:nvSpPr>
          <p:cNvPr id="770" name="TextShape 2"/>
          <p:cNvSpPr txBox="1"/>
          <p:nvPr/>
        </p:nvSpPr>
        <p:spPr>
          <a:xfrm>
            <a:off x="1406160" y="3600000"/>
            <a:ext cx="6693840" cy="2700000"/>
          </a:xfrm>
          <a:prstGeom prst="rect">
            <a:avLst/>
          </a:prstGeom>
          <a:noFill/>
          <a:ln w="0">
            <a:noFill/>
          </a:ln>
        </p:spPr>
        <p:txBody>
          <a:bodyPr lIns="90000" rIns="90000" tIns="45000" bIns="45000">
            <a:noAutofit/>
          </a:bodyPr>
          <a:p>
            <a:r>
              <a:rPr b="0" lang="cs-CZ" sz="2600" spc="-1" strike="noStrike">
                <a:solidFill>
                  <a:srgbClr val="ffffff"/>
                </a:solidFill>
                <a:latin typeface="Arial"/>
              </a:rPr>
              <a:t>úplná vazba </a:t>
            </a:r>
            <a:r>
              <a:rPr b="0" lang="cs-CZ" sz="2600" spc="-1" strike="noStrike">
                <a:solidFill>
                  <a:srgbClr val="ffffff"/>
                </a:solidFill>
                <a:latin typeface="Arial"/>
              </a:rPr>
              <a:t>	</a:t>
            </a:r>
            <a:r>
              <a:rPr b="0" lang="cs-CZ" sz="2600" spc="-1" strike="noStrike">
                <a:solidFill>
                  <a:srgbClr val="ffffff"/>
                </a:solidFill>
                <a:latin typeface="Arial"/>
              </a:rPr>
              <a:t>	</a:t>
            </a:r>
            <a:r>
              <a:rPr b="0" lang="cs-CZ" sz="2600" spc="-1" strike="noStrike">
                <a:solidFill>
                  <a:srgbClr val="ffffff"/>
                </a:solidFill>
                <a:latin typeface="Arial"/>
              </a:rPr>
              <a:t>	</a:t>
            </a:r>
            <a:r>
              <a:rPr b="0" lang="cs-CZ" sz="2600" spc="-1" strike="noStrike">
                <a:solidFill>
                  <a:srgbClr val="ffffff"/>
                </a:solidFill>
                <a:latin typeface="Arial"/>
              </a:rPr>
              <a:t>	</a:t>
            </a:r>
            <a:r>
              <a:rPr b="0" lang="cs-CZ" sz="2600" spc="-1" strike="noStrike">
                <a:solidFill>
                  <a:srgbClr val="ffffff"/>
                </a:solidFill>
                <a:latin typeface="Arial"/>
              </a:rPr>
              <a:t>theta = 0,00</a:t>
            </a:r>
            <a:endParaRPr b="0" lang="cs-CZ" sz="2600" spc="-1" strike="noStrike">
              <a:latin typeface="Arial"/>
            </a:endParaRPr>
          </a:p>
          <a:p>
            <a:r>
              <a:rPr b="0" lang="cs-CZ" sz="2600" spc="-1" strike="noStrike">
                <a:solidFill>
                  <a:srgbClr val="ffffff"/>
                </a:solidFill>
                <a:latin typeface="Arial"/>
              </a:rPr>
              <a:t>těsná vazba </a:t>
            </a:r>
            <a:r>
              <a:rPr b="0" lang="cs-CZ" sz="2600" spc="-1" strike="noStrike">
                <a:solidFill>
                  <a:srgbClr val="ffffff"/>
                </a:solidFill>
                <a:latin typeface="Arial"/>
              </a:rPr>
              <a:t>	</a:t>
            </a:r>
            <a:r>
              <a:rPr b="0" lang="cs-CZ" sz="2600" spc="-1" strike="noStrike">
                <a:solidFill>
                  <a:srgbClr val="ffffff"/>
                </a:solidFill>
                <a:latin typeface="Arial"/>
              </a:rPr>
              <a:t>	</a:t>
            </a:r>
            <a:r>
              <a:rPr b="0" lang="cs-CZ" sz="2600" spc="-1" strike="noStrike">
                <a:solidFill>
                  <a:srgbClr val="ffffff"/>
                </a:solidFill>
                <a:latin typeface="Arial"/>
              </a:rPr>
              <a:t>	</a:t>
            </a:r>
            <a:r>
              <a:rPr b="0" lang="cs-CZ" sz="2600" spc="-1" strike="noStrike">
                <a:solidFill>
                  <a:srgbClr val="ffffff"/>
                </a:solidFill>
                <a:latin typeface="Arial"/>
              </a:rPr>
              <a:t>	</a:t>
            </a:r>
            <a:r>
              <a:rPr b="0" lang="cs-CZ" sz="2600" spc="-1" strike="noStrike">
                <a:solidFill>
                  <a:srgbClr val="ffffff"/>
                </a:solidFill>
                <a:latin typeface="Arial"/>
              </a:rPr>
              <a:t>theta = 0,01 - 0,20</a:t>
            </a:r>
            <a:endParaRPr b="0" lang="cs-CZ" sz="2600" spc="-1" strike="noStrike">
              <a:latin typeface="Arial"/>
            </a:endParaRPr>
          </a:p>
          <a:p>
            <a:r>
              <a:rPr b="0" lang="cs-CZ" sz="2600" spc="-1" strike="noStrike">
                <a:solidFill>
                  <a:srgbClr val="ffffff"/>
                </a:solidFill>
                <a:latin typeface="Arial"/>
              </a:rPr>
              <a:t>středně těsná vazba </a:t>
            </a:r>
            <a:r>
              <a:rPr b="0" lang="cs-CZ" sz="2600" spc="-1" strike="noStrike">
                <a:solidFill>
                  <a:srgbClr val="ffffff"/>
                </a:solidFill>
                <a:latin typeface="Arial"/>
              </a:rPr>
              <a:t>	</a:t>
            </a:r>
            <a:r>
              <a:rPr b="0" lang="cs-CZ" sz="2600" spc="-1" strike="noStrike">
                <a:solidFill>
                  <a:srgbClr val="ffffff"/>
                </a:solidFill>
                <a:latin typeface="Arial"/>
              </a:rPr>
              <a:t>	</a:t>
            </a:r>
            <a:r>
              <a:rPr b="0" lang="cs-CZ" sz="2600" spc="-1" strike="noStrike">
                <a:solidFill>
                  <a:srgbClr val="ffffff"/>
                </a:solidFill>
                <a:latin typeface="Arial"/>
              </a:rPr>
              <a:t>theta = 0,21 - 0,35</a:t>
            </a:r>
            <a:endParaRPr b="0" lang="cs-CZ" sz="2600" spc="-1" strike="noStrike">
              <a:latin typeface="Arial"/>
            </a:endParaRPr>
          </a:p>
          <a:p>
            <a:r>
              <a:rPr b="0" lang="cs-CZ" sz="2600" spc="-1" strike="noStrike">
                <a:solidFill>
                  <a:srgbClr val="ffffff"/>
                </a:solidFill>
                <a:latin typeface="Arial"/>
              </a:rPr>
              <a:t>volná vazba </a:t>
            </a:r>
            <a:r>
              <a:rPr b="0" lang="cs-CZ" sz="2600" spc="-1" strike="noStrike">
                <a:solidFill>
                  <a:srgbClr val="ffffff"/>
                </a:solidFill>
                <a:latin typeface="Arial"/>
              </a:rPr>
              <a:t>	</a:t>
            </a:r>
            <a:r>
              <a:rPr b="0" lang="cs-CZ" sz="2600" spc="-1" strike="noStrike">
                <a:solidFill>
                  <a:srgbClr val="ffffff"/>
                </a:solidFill>
                <a:latin typeface="Arial"/>
              </a:rPr>
              <a:t>	</a:t>
            </a:r>
            <a:r>
              <a:rPr b="0" lang="cs-CZ" sz="2600" spc="-1" strike="noStrike">
                <a:solidFill>
                  <a:srgbClr val="ffffff"/>
                </a:solidFill>
                <a:latin typeface="Arial"/>
              </a:rPr>
              <a:t>	</a:t>
            </a:r>
            <a:r>
              <a:rPr b="0" lang="cs-CZ" sz="2600" spc="-1" strike="noStrike">
                <a:solidFill>
                  <a:srgbClr val="ffffff"/>
                </a:solidFill>
                <a:latin typeface="Arial"/>
              </a:rPr>
              <a:t>	</a:t>
            </a:r>
            <a:r>
              <a:rPr b="0" lang="cs-CZ" sz="2600" spc="-1" strike="noStrike">
                <a:solidFill>
                  <a:srgbClr val="ffffff"/>
                </a:solidFill>
                <a:latin typeface="Arial"/>
              </a:rPr>
              <a:t>theta = 0,36 - 0,49</a:t>
            </a:r>
            <a:endParaRPr b="0" lang="cs-CZ" sz="2600" spc="-1" strike="noStrike">
              <a:latin typeface="Arial"/>
            </a:endParaRPr>
          </a:p>
          <a:p>
            <a:r>
              <a:rPr b="0" lang="cs-CZ" sz="2600" spc="-1" strike="noStrike">
                <a:solidFill>
                  <a:srgbClr val="ffffff"/>
                </a:solidFill>
                <a:latin typeface="Arial"/>
              </a:rPr>
              <a:t>volná kombinovatelnost </a:t>
            </a:r>
            <a:r>
              <a:rPr b="0" lang="cs-CZ" sz="2600" spc="-1" strike="noStrike">
                <a:solidFill>
                  <a:srgbClr val="ffffff"/>
                </a:solidFill>
                <a:latin typeface="Arial"/>
              </a:rPr>
              <a:t>	</a:t>
            </a:r>
            <a:r>
              <a:rPr b="0" lang="cs-CZ" sz="2600" spc="-1" strike="noStrike">
                <a:solidFill>
                  <a:srgbClr val="ffffff"/>
                </a:solidFill>
                <a:latin typeface="Arial"/>
              </a:rPr>
              <a:t>theta = 0,50</a:t>
            </a:r>
            <a:endParaRPr b="0" lang="cs-CZ" sz="2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457200" y="274680"/>
            <a:ext cx="8228880" cy="1142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ffffff"/>
                </a:solidFill>
                <a:latin typeface="Calibri"/>
              </a:rPr>
              <a:t>Historie</a:t>
            </a:r>
            <a:endParaRPr b="0" lang="cs-CZ" sz="4400" spc="-1" strike="noStrike">
              <a:latin typeface="Arial"/>
            </a:endParaRPr>
          </a:p>
        </p:txBody>
      </p:sp>
      <p:sp>
        <p:nvSpPr>
          <p:cNvPr id="285" name="CustomShape 2"/>
          <p:cNvSpPr/>
          <p:nvPr/>
        </p:nvSpPr>
        <p:spPr>
          <a:xfrm>
            <a:off x="1043640" y="1417320"/>
            <a:ext cx="7272360" cy="5035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cs-CZ" sz="2000" spc="-1" strike="noStrike">
                <a:solidFill>
                  <a:srgbClr val="ffffff"/>
                </a:solidFill>
                <a:latin typeface="Calibri"/>
              </a:rPr>
              <a:t>Francouz Jerome Lejeune (1926 - 1994) odhaluje chromosomální podstatu Downova syndromu. </a:t>
            </a:r>
            <a:endParaRPr b="0" lang="cs-CZ" sz="2000" spc="-1" strike="noStrike">
              <a:latin typeface="Arial"/>
            </a:endParaRPr>
          </a:p>
          <a:p>
            <a:pPr>
              <a:lnSpc>
                <a:spcPct val="100000"/>
              </a:lnSpc>
            </a:pPr>
            <a:endParaRPr b="0" lang="cs-CZ" sz="2000" spc="-1" strike="noStrike">
              <a:latin typeface="Arial"/>
            </a:endParaRPr>
          </a:p>
          <a:p>
            <a:pPr>
              <a:lnSpc>
                <a:spcPct val="100000"/>
              </a:lnSpc>
            </a:pPr>
            <a:r>
              <a:rPr b="0" lang="cs-CZ" sz="2000" spc="-1" strike="noStrike">
                <a:solidFill>
                  <a:srgbClr val="ffffff"/>
                </a:solidFill>
                <a:latin typeface="Calibri"/>
              </a:rPr>
              <a:t>1966 Pracovní skupina Marshall Warren Nirenberg; Sever Ocho, Har Gobinda Khorany – </a:t>
            </a:r>
            <a:r>
              <a:rPr b="1" lang="cs-CZ" sz="2000" spc="-1" strike="noStrike">
                <a:solidFill>
                  <a:srgbClr val="ffffff"/>
                </a:solidFill>
                <a:latin typeface="Calibri"/>
              </a:rPr>
              <a:t>rozluštění genetického kodu </a:t>
            </a:r>
            <a:r>
              <a:rPr b="0" lang="cs-CZ" sz="2000" spc="-1" strike="noStrike">
                <a:solidFill>
                  <a:srgbClr val="ffffff"/>
                </a:solidFill>
                <a:latin typeface="Calibri"/>
              </a:rPr>
              <a:t>(pořadí aminokyselin v tripletech)  NP</a:t>
            </a:r>
            <a:endParaRPr b="0" lang="cs-CZ" sz="2000" spc="-1" strike="noStrike">
              <a:latin typeface="Arial"/>
            </a:endParaRPr>
          </a:p>
          <a:p>
            <a:pPr>
              <a:lnSpc>
                <a:spcPct val="100000"/>
              </a:lnSpc>
            </a:pPr>
            <a:endParaRPr b="0" lang="cs-CZ" sz="2000" spc="-1" strike="noStrike">
              <a:latin typeface="Arial"/>
            </a:endParaRPr>
          </a:p>
          <a:p>
            <a:pPr>
              <a:lnSpc>
                <a:spcPct val="100000"/>
              </a:lnSpc>
            </a:pPr>
            <a:r>
              <a:rPr b="0" lang="cs-CZ" sz="2000" spc="-1" strike="noStrike">
                <a:solidFill>
                  <a:srgbClr val="ffffff"/>
                </a:solidFill>
                <a:latin typeface="Calibri"/>
              </a:rPr>
              <a:t>Objev moderních sekvenovacích principů umožnil sekvenování genomů jednoduchých organismů (1965 - genom kvasinky), s rozvíjejícím se technickým pokrokem bylo možné sekvenovat stále větší genomy, což vyvrcholilo sekvenováním lidského genomu (draft roku 2001, kompletní sekvence roku 2003).</a:t>
            </a:r>
            <a:endParaRPr b="0" lang="cs-CZ" sz="2000" spc="-1" strike="noStrike">
              <a:latin typeface="Arial"/>
            </a:endParaRPr>
          </a:p>
          <a:p>
            <a:pPr>
              <a:lnSpc>
                <a:spcPct val="100000"/>
              </a:lnSpc>
            </a:pPr>
            <a:r>
              <a:rPr b="0" lang="cs-CZ" sz="2000" spc="-1" strike="noStrike">
                <a:solidFill>
                  <a:srgbClr val="ffffff"/>
                </a:solidFill>
                <a:latin typeface="Calibri"/>
              </a:rPr>
              <a:t>2001 - Konzorcium participujících vědců HUGO oznámilo dokončení sekvenačního projektu lidského genomu, jenž přečetl lidský genom.</a:t>
            </a:r>
            <a:endParaRPr b="0" lang="cs-CZ" sz="2000" spc="-1" strike="noStrike">
              <a:latin typeface="Arial"/>
            </a:endParaRPr>
          </a:p>
          <a:p>
            <a:pPr>
              <a:lnSpc>
                <a:spcPct val="100000"/>
              </a:lnSpc>
            </a:pP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1" name="TextShape 1"/>
          <p:cNvSpPr txBox="1"/>
          <p:nvPr/>
        </p:nvSpPr>
        <p:spPr>
          <a:xfrm>
            <a:off x="971640" y="1337760"/>
            <a:ext cx="7344360" cy="4899240"/>
          </a:xfrm>
          <a:prstGeom prst="rect">
            <a:avLst/>
          </a:prstGeom>
          <a:noFill/>
          <a:ln w="0">
            <a:noFill/>
          </a:ln>
        </p:spPr>
        <p:txBody>
          <a:bodyPr>
            <a:normAutofit/>
          </a:bodyPr>
          <a:p>
            <a:pPr marL="258480" indent="-258120">
              <a:lnSpc>
                <a:spcPct val="90000"/>
              </a:lnSpc>
              <a:spcBef>
                <a:spcPts val="751"/>
              </a:spcBef>
              <a:spcAft>
                <a:spcPts val="451"/>
              </a:spcAft>
              <a:buClr>
                <a:srgbClr val="a9acee"/>
              </a:buClr>
              <a:buSzPct val="90000"/>
              <a:buFont typeface="Wingdings" charset="2"/>
              <a:buChar char=""/>
            </a:pPr>
            <a:r>
              <a:rPr b="0" lang="cs-CZ" sz="2800" spc="-1" strike="noStrike">
                <a:solidFill>
                  <a:srgbClr val="ffffff"/>
                </a:solidFill>
                <a:latin typeface="Arial"/>
              </a:rPr>
              <a:t>Při pokusech křížení můžeme podle četnosti gamet s rekombinovanou sestavou usuzovat na </a:t>
            </a:r>
            <a:r>
              <a:rPr b="1" lang="cs-CZ" sz="2800" spc="-1" strike="noStrike">
                <a:solidFill>
                  <a:srgbClr val="ffffff"/>
                </a:solidFill>
                <a:latin typeface="Arial"/>
              </a:rPr>
              <a:t>sílu vazby</a:t>
            </a:r>
            <a:endParaRPr b="0" lang="en-US" sz="2800" spc="-1" strike="noStrike">
              <a:solidFill>
                <a:srgbClr val="ffffff"/>
              </a:solidFill>
              <a:latin typeface="Arial"/>
            </a:endParaRPr>
          </a:p>
          <a:p>
            <a:pPr marL="258480" indent="-258120">
              <a:lnSpc>
                <a:spcPct val="90000"/>
              </a:lnSpc>
              <a:spcBef>
                <a:spcPts val="751"/>
              </a:spcBef>
              <a:spcAft>
                <a:spcPts val="451"/>
              </a:spcAft>
              <a:buClr>
                <a:srgbClr val="a9acee"/>
              </a:buClr>
              <a:buSzPct val="90000"/>
              <a:buFont typeface="Wingdings" charset="2"/>
              <a:buChar char=""/>
            </a:pPr>
            <a:r>
              <a:rPr b="0" lang="cs-CZ" sz="2800" spc="-1" strike="noStrike">
                <a:solidFill>
                  <a:srgbClr val="ffffff"/>
                </a:solidFill>
                <a:latin typeface="Arial"/>
              </a:rPr>
              <a:t>Síla vazby…. Vzdálenost genů</a:t>
            </a:r>
            <a:endParaRPr b="0" lang="en-US" sz="2800" spc="-1" strike="noStrike">
              <a:solidFill>
                <a:srgbClr val="ffffff"/>
              </a:solidFill>
              <a:latin typeface="Arial"/>
            </a:endParaRPr>
          </a:p>
          <a:p>
            <a:pPr marL="258480" indent="-258120">
              <a:lnSpc>
                <a:spcPct val="90000"/>
              </a:lnSpc>
              <a:spcBef>
                <a:spcPts val="751"/>
              </a:spcBef>
              <a:spcAft>
                <a:spcPts val="451"/>
              </a:spcAft>
              <a:buClr>
                <a:srgbClr val="a9acee"/>
              </a:buClr>
              <a:buSzPct val="90000"/>
              <a:buFont typeface="Wingdings" charset="2"/>
              <a:buChar char=""/>
            </a:pPr>
            <a:r>
              <a:rPr b="0" lang="cs-CZ" sz="2800" spc="-1" strike="noStrike">
                <a:solidFill>
                  <a:srgbClr val="ffffff"/>
                </a:solidFill>
                <a:latin typeface="Arial"/>
              </a:rPr>
              <a:t>Vazba je v genetice využívána v mapování či diagnostice</a:t>
            </a:r>
            <a:endParaRPr b="0" lang="en-US" sz="2800" spc="-1" strike="noStrike">
              <a:solidFill>
                <a:srgbClr val="ffffff"/>
              </a:solidFill>
              <a:latin typeface="Arial"/>
            </a:endParaRPr>
          </a:p>
          <a:p>
            <a:pPr marL="258480" indent="-258120">
              <a:lnSpc>
                <a:spcPct val="90000"/>
              </a:lnSpc>
              <a:spcBef>
                <a:spcPts val="751"/>
              </a:spcBef>
              <a:spcAft>
                <a:spcPts val="451"/>
              </a:spcAft>
              <a:buClr>
                <a:srgbClr val="a9acee"/>
              </a:buClr>
              <a:buSzPct val="90000"/>
              <a:buFont typeface="Wingdings" charset="2"/>
              <a:buChar char=""/>
            </a:pPr>
            <a:r>
              <a:rPr b="0" lang="cs-CZ" sz="2800" spc="-1" strike="noStrike">
                <a:solidFill>
                  <a:srgbClr val="ffffff"/>
                </a:solidFill>
                <a:latin typeface="Arial"/>
              </a:rPr>
              <a:t>Podle síly vazby pak lze zpětně sestavit </a:t>
            </a:r>
            <a:r>
              <a:rPr b="1" lang="cs-CZ" sz="2800" spc="-1" strike="noStrike">
                <a:solidFill>
                  <a:srgbClr val="ffffff"/>
                </a:solidFill>
                <a:latin typeface="Arial"/>
              </a:rPr>
              <a:t>chromozomovou mapu ...zachycují pořadí genů a jejich relativní vzdálenost</a:t>
            </a:r>
            <a:endParaRPr b="0" lang="en-US" sz="2800" spc="-1" strike="noStrike">
              <a:solidFill>
                <a:srgbClr val="ffffff"/>
              </a:solidFill>
              <a:latin typeface="Arial"/>
            </a:endParaRPr>
          </a:p>
          <a:p>
            <a:pPr marL="258480" indent="-258120">
              <a:lnSpc>
                <a:spcPct val="90000"/>
              </a:lnSpc>
              <a:spcBef>
                <a:spcPts val="751"/>
              </a:spcBef>
              <a:spcAft>
                <a:spcPts val="451"/>
              </a:spcAft>
              <a:buClr>
                <a:srgbClr val="a9acee"/>
              </a:buClr>
              <a:buSzPct val="90000"/>
              <a:buFont typeface="Wingdings" charset="2"/>
              <a:buChar char=""/>
            </a:pPr>
            <a:endParaRPr b="0" lang="en-US" sz="2800" spc="-1" strike="noStrike">
              <a:solidFill>
                <a:srgbClr val="ffffff"/>
              </a:solidFill>
              <a:latin typeface="Arial"/>
            </a:endParaRPr>
          </a:p>
        </p:txBody>
      </p:sp>
      <p:sp>
        <p:nvSpPr>
          <p:cNvPr id="772" name="TextShape 2"/>
          <p:cNvSpPr txBox="1"/>
          <p:nvPr/>
        </p:nvSpPr>
        <p:spPr>
          <a:xfrm>
            <a:off x="1835640" y="260640"/>
            <a:ext cx="5877720" cy="639360"/>
          </a:xfrm>
          <a:prstGeom prst="rect">
            <a:avLst/>
          </a:prstGeom>
          <a:noFill/>
          <a:ln w="0">
            <a:noFill/>
          </a:ln>
        </p:spPr>
        <p:txBody>
          <a:bodyPr>
            <a:noAutofit/>
          </a:bodyPr>
          <a:p>
            <a:pPr algn="ctr">
              <a:lnSpc>
                <a:spcPct val="90000"/>
              </a:lnSpc>
            </a:pPr>
            <a:r>
              <a:rPr b="1" lang="cs-CZ" sz="2800" spc="-1" strike="noStrike">
                <a:solidFill>
                  <a:srgbClr val="bff7ff"/>
                </a:solidFill>
                <a:latin typeface="Arial"/>
              </a:rPr>
              <a:t>Vazba genů – síla vazby</a:t>
            </a:r>
            <a:endParaRPr b="0" lang="en-US"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3" name="TextShape 1"/>
          <p:cNvSpPr txBox="1"/>
          <p:nvPr/>
        </p:nvSpPr>
        <p:spPr>
          <a:xfrm>
            <a:off x="1080000" y="187200"/>
            <a:ext cx="6723360" cy="6292800"/>
          </a:xfrm>
          <a:prstGeom prst="rect">
            <a:avLst/>
          </a:prstGeom>
          <a:noFill/>
          <a:ln w="0">
            <a:noFill/>
          </a:ln>
        </p:spPr>
        <p:txBody>
          <a:bodyPr>
            <a:noAutofit/>
          </a:bodyPr>
          <a:p>
            <a:pPr marL="258480" indent="-258120">
              <a:lnSpc>
                <a:spcPct val="120000"/>
              </a:lnSpc>
              <a:spcBef>
                <a:spcPts val="751"/>
              </a:spcBef>
              <a:spcAft>
                <a:spcPts val="451"/>
              </a:spcAft>
              <a:buClr>
                <a:srgbClr val="a9acee"/>
              </a:buClr>
              <a:buSzPct val="90000"/>
              <a:buFont typeface="Wingdings" charset="2"/>
              <a:buChar char=""/>
            </a:pPr>
            <a:r>
              <a:rPr b="0" lang="cs-CZ" sz="2400" spc="-1" strike="noStrike">
                <a:solidFill>
                  <a:srgbClr val="ffffff"/>
                </a:solidFill>
                <a:latin typeface="Arial"/>
              </a:rPr>
              <a:t>Batesonovo číslo   c</a:t>
            </a:r>
            <a:endParaRPr b="0" lang="en-US" sz="2400" spc="-1" strike="noStrike">
              <a:solidFill>
                <a:srgbClr val="ffffff"/>
              </a:solidFill>
              <a:latin typeface="Arial"/>
            </a:endParaRPr>
          </a:p>
          <a:p>
            <a:pPr>
              <a:lnSpc>
                <a:spcPct val="120000"/>
              </a:lnSpc>
              <a:spcBef>
                <a:spcPts val="751"/>
              </a:spcBef>
              <a:spcAft>
                <a:spcPts val="451"/>
              </a:spcAft>
            </a:pPr>
            <a:r>
              <a:rPr b="0" lang="cs-CZ" sz="2400" spc="-1" strike="noStrike">
                <a:solidFill>
                  <a:srgbClr val="ffffff"/>
                </a:solidFill>
                <a:latin typeface="Arial"/>
              </a:rPr>
              <a:t> </a:t>
            </a:r>
            <a:r>
              <a:rPr b="0" lang="cs-CZ" sz="2400" spc="-1" strike="noStrike">
                <a:solidFill>
                  <a:srgbClr val="ffffff"/>
                </a:solidFill>
                <a:latin typeface="Arial"/>
              </a:rPr>
              <a:t>c = nerekombinované / rekombinované gamety</a:t>
            </a:r>
            <a:endParaRPr b="0" lang="en-US" sz="2400" spc="-1" strike="noStrike">
              <a:solidFill>
                <a:srgbClr val="ffffff"/>
              </a:solidFill>
              <a:latin typeface="Arial"/>
            </a:endParaRPr>
          </a:p>
          <a:p>
            <a:pPr marL="258480" indent="-258120">
              <a:lnSpc>
                <a:spcPct val="120000"/>
              </a:lnSpc>
              <a:spcBef>
                <a:spcPts val="751"/>
              </a:spcBef>
              <a:spcAft>
                <a:spcPts val="451"/>
              </a:spcAft>
              <a:tabLst>
                <a:tab algn="l" pos="0"/>
              </a:tabLst>
            </a:pPr>
            <a:r>
              <a:rPr b="0" lang="cs-CZ" sz="2400" spc="-1" strike="noStrike">
                <a:solidFill>
                  <a:srgbClr val="ffffff"/>
                </a:solidFill>
                <a:latin typeface="Arial"/>
              </a:rPr>
              <a:t>      …</a:t>
            </a:r>
            <a:r>
              <a:rPr b="0" lang="cs-CZ" sz="2400" spc="-1" strike="noStrike">
                <a:solidFill>
                  <a:srgbClr val="ffffff"/>
                </a:solidFill>
                <a:latin typeface="Arial"/>
              </a:rPr>
              <a:t>.udává, kolikrát častěji jsou v souboru zastoupeny gamety s původními genotypy proti rekombinovaným</a:t>
            </a:r>
            <a:endParaRPr b="0" lang="en-US" sz="24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400" spc="-1" strike="noStrike">
                <a:solidFill>
                  <a:srgbClr val="ffffff"/>
                </a:solidFill>
                <a:latin typeface="Arial"/>
              </a:rPr>
              <a:t>Morganovo číslo   p</a:t>
            </a:r>
            <a:endParaRPr b="0" lang="en-US" sz="2400" spc="-1" strike="noStrike">
              <a:solidFill>
                <a:srgbClr val="ffffff"/>
              </a:solidFill>
              <a:latin typeface="Arial"/>
            </a:endParaRPr>
          </a:p>
          <a:p>
            <a:pPr>
              <a:lnSpc>
                <a:spcPct val="120000"/>
              </a:lnSpc>
              <a:spcBef>
                <a:spcPts val="751"/>
              </a:spcBef>
              <a:spcAft>
                <a:spcPts val="451"/>
              </a:spcAft>
              <a:tabLst>
                <a:tab algn="l" pos="0"/>
              </a:tabLst>
            </a:pPr>
            <a:r>
              <a:rPr b="0" lang="cs-CZ" sz="2400" spc="-1" strike="noStrike">
                <a:solidFill>
                  <a:srgbClr val="ffffff"/>
                </a:solidFill>
                <a:latin typeface="Arial"/>
              </a:rPr>
              <a:t> </a:t>
            </a:r>
            <a:r>
              <a:rPr b="0" lang="cs-CZ" sz="2400" spc="-1" strike="noStrike">
                <a:solidFill>
                  <a:srgbClr val="ffffff"/>
                </a:solidFill>
                <a:latin typeface="Arial"/>
              </a:rPr>
              <a:t>p = rekombinované gamety / všechny gamety</a:t>
            </a:r>
            <a:endParaRPr b="0" lang="en-US" sz="2400" spc="-1" strike="noStrike">
              <a:solidFill>
                <a:srgbClr val="ffffff"/>
              </a:solidFill>
              <a:latin typeface="Arial"/>
            </a:endParaRPr>
          </a:p>
          <a:p>
            <a:pPr marL="258480" indent="-258120">
              <a:lnSpc>
                <a:spcPct val="120000"/>
              </a:lnSpc>
              <a:spcBef>
                <a:spcPts val="751"/>
              </a:spcBef>
              <a:spcAft>
                <a:spcPts val="451"/>
              </a:spcAft>
              <a:tabLst>
                <a:tab algn="l" pos="0"/>
              </a:tabLst>
            </a:pPr>
            <a:r>
              <a:rPr b="0" lang="cs-CZ" sz="2400" spc="-1" strike="noStrike">
                <a:solidFill>
                  <a:srgbClr val="ffffff"/>
                </a:solidFill>
                <a:latin typeface="Arial"/>
              </a:rPr>
              <a:t>	</a:t>
            </a:r>
            <a:r>
              <a:rPr b="0" lang="cs-CZ" sz="2400" spc="-1" strike="noStrike">
                <a:solidFill>
                  <a:srgbClr val="ffffff"/>
                </a:solidFill>
                <a:latin typeface="Arial"/>
              </a:rPr>
              <a:t>	</a:t>
            </a:r>
            <a:r>
              <a:rPr b="0" lang="cs-CZ" sz="2400" spc="-1" strike="noStrike">
                <a:solidFill>
                  <a:srgbClr val="ffffff"/>
                </a:solidFill>
                <a:latin typeface="Arial"/>
              </a:rPr>
              <a:t>…</a:t>
            </a:r>
            <a:r>
              <a:rPr b="0" lang="cs-CZ" sz="2400" spc="-1" strike="noStrike">
                <a:solidFill>
                  <a:srgbClr val="ffffff"/>
                </a:solidFill>
                <a:latin typeface="Arial"/>
              </a:rPr>
              <a:t>.určuje poměr zastoupení rekombinovaných gamet k celému gametickému souboru</a:t>
            </a:r>
            <a:endParaRPr b="0" lang="en-US" sz="2400" spc="-1" strike="noStrike">
              <a:solidFill>
                <a:srgbClr val="ffffff"/>
              </a:solidFill>
              <a:latin typeface="Arial"/>
            </a:endParaRPr>
          </a:p>
          <a:p>
            <a:pPr marL="258480" indent="-258120">
              <a:lnSpc>
                <a:spcPct val="120000"/>
              </a:lnSpc>
              <a:spcBef>
                <a:spcPts val="751"/>
              </a:spcBef>
              <a:spcAft>
                <a:spcPts val="451"/>
              </a:spcAft>
              <a:tabLst>
                <a:tab algn="l" pos="0"/>
              </a:tabLst>
            </a:pPr>
            <a:r>
              <a:rPr b="0" lang="cs-CZ" sz="2200" spc="-1" strike="noStrike">
                <a:solidFill>
                  <a:srgbClr val="ffffff"/>
                </a:solidFill>
                <a:latin typeface="Arial"/>
              </a:rPr>
              <a:t>Síla vazby se vyjadřuje v centimorganech (1 cM = 1 % rekombinant)</a:t>
            </a:r>
            <a:endParaRPr b="0" lang="en-US" sz="2200" spc="-1" strike="noStrike">
              <a:solidFill>
                <a:srgbClr val="ffffff"/>
              </a:solidFill>
              <a:latin typeface="Arial"/>
            </a:endParaRPr>
          </a:p>
          <a:p>
            <a:pPr marL="258480" indent="-258120">
              <a:lnSpc>
                <a:spcPct val="120000"/>
              </a:lnSpc>
              <a:spcBef>
                <a:spcPts val="751"/>
              </a:spcBef>
              <a:spcAft>
                <a:spcPts val="451"/>
              </a:spcAft>
              <a:tabLst>
                <a:tab algn="l" pos="0"/>
              </a:tabLst>
            </a:pPr>
            <a:endParaRPr b="0" lang="en-US" sz="2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4" name="TextShape 1"/>
          <p:cNvSpPr txBox="1"/>
          <p:nvPr/>
        </p:nvSpPr>
        <p:spPr>
          <a:xfrm>
            <a:off x="1961280" y="808200"/>
            <a:ext cx="5877720" cy="1076760"/>
          </a:xfrm>
          <a:prstGeom prst="rect">
            <a:avLst/>
          </a:prstGeom>
          <a:noFill/>
          <a:ln w="0">
            <a:noFill/>
          </a:ln>
        </p:spPr>
        <p:txBody>
          <a:bodyPr>
            <a:noAutofit/>
          </a:bodyPr>
          <a:p>
            <a:endParaRPr b="0" lang="en-US" sz="1800" spc="-1" strike="noStrike">
              <a:solidFill>
                <a:srgbClr val="ffffff"/>
              </a:solidFill>
              <a:latin typeface="Arial"/>
            </a:endParaRPr>
          </a:p>
        </p:txBody>
      </p:sp>
      <p:pic>
        <p:nvPicPr>
          <p:cNvPr id="775" name="Picture 2" descr=""/>
          <p:cNvPicPr/>
          <p:nvPr/>
        </p:nvPicPr>
        <p:blipFill>
          <a:blip r:embed="rId1"/>
          <a:stretch/>
        </p:blipFill>
        <p:spPr>
          <a:xfrm>
            <a:off x="36000" y="22680"/>
            <a:ext cx="9071640" cy="6803640"/>
          </a:xfrm>
          <a:prstGeom prst="rect">
            <a:avLst/>
          </a:prstGeom>
          <a:ln w="0">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6" name="TextShape 1"/>
          <p:cNvSpPr txBox="1"/>
          <p:nvPr/>
        </p:nvSpPr>
        <p:spPr>
          <a:xfrm>
            <a:off x="2126160" y="260640"/>
            <a:ext cx="5877720" cy="1076760"/>
          </a:xfrm>
          <a:prstGeom prst="rect">
            <a:avLst/>
          </a:prstGeom>
          <a:noFill/>
          <a:ln w="0">
            <a:noFill/>
          </a:ln>
        </p:spPr>
        <p:txBody>
          <a:bodyPr>
            <a:noAutofit/>
          </a:bodyPr>
          <a:p>
            <a:pPr algn="r">
              <a:lnSpc>
                <a:spcPct val="90000"/>
              </a:lnSpc>
            </a:pPr>
            <a:r>
              <a:rPr b="0" lang="cs-CZ" sz="2800" spc="-1" strike="noStrike">
                <a:solidFill>
                  <a:srgbClr val="ffffff"/>
                </a:solidFill>
                <a:latin typeface="Arial"/>
              </a:rPr>
              <a:t>Fáze vazby</a:t>
            </a:r>
            <a:endParaRPr b="0" lang="en-US" sz="2800" spc="-1" strike="noStrike">
              <a:solidFill>
                <a:srgbClr val="ffffff"/>
              </a:solidFill>
              <a:latin typeface="Arial"/>
            </a:endParaRPr>
          </a:p>
        </p:txBody>
      </p:sp>
      <p:sp>
        <p:nvSpPr>
          <p:cNvPr id="777" name="TextShape 2"/>
          <p:cNvSpPr txBox="1"/>
          <p:nvPr/>
        </p:nvSpPr>
        <p:spPr>
          <a:xfrm>
            <a:off x="1115640" y="980640"/>
            <a:ext cx="6723360" cy="5068800"/>
          </a:xfrm>
          <a:prstGeom prst="rect">
            <a:avLst/>
          </a:prstGeom>
          <a:noFill/>
          <a:ln w="0">
            <a:noFill/>
          </a:ln>
        </p:spPr>
        <p:txBody>
          <a:bodyPr anchor="ctr">
            <a:noAutofit/>
          </a:bodyPr>
          <a:p>
            <a:pPr>
              <a:lnSpc>
                <a:spcPct val="120000"/>
              </a:lnSpc>
              <a:spcBef>
                <a:spcPts val="751"/>
              </a:spcBef>
              <a:spcAft>
                <a:spcPts val="451"/>
              </a:spcAft>
              <a:tabLst>
                <a:tab algn="l" pos="0"/>
              </a:tabLst>
            </a:pPr>
            <a:r>
              <a:rPr b="0" lang="cs-CZ" sz="2400" spc="-1" strike="noStrike">
                <a:solidFill>
                  <a:srgbClr val="ffffff"/>
                </a:solidFill>
                <a:latin typeface="Arial"/>
              </a:rPr>
              <a:t>Podle uspořádání haplotypu rozlišujeme dvojí fázi vazby: </a:t>
            </a:r>
            <a:endParaRPr b="0" lang="en-US" sz="24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400" spc="-1" strike="noStrike">
                <a:solidFill>
                  <a:srgbClr val="ffffff"/>
                </a:solidFill>
                <a:latin typeface="Arial"/>
              </a:rPr>
              <a:t> </a:t>
            </a:r>
            <a:r>
              <a:rPr b="0" lang="cs-CZ" sz="2400" spc="-1" strike="noStrike">
                <a:solidFill>
                  <a:srgbClr val="ffffff"/>
                </a:solidFill>
                <a:latin typeface="Arial"/>
              </a:rPr>
              <a:t>cis-pozice (coupling): na 1 chromozomu jsou lokalizovány dominantní (resp. recesivní) alely obou genů (AB/ab);</a:t>
            </a:r>
            <a:endParaRPr b="0" lang="en-US" sz="24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tabLst>
                <a:tab algn="l" pos="0"/>
              </a:tabLst>
            </a:pPr>
            <a:r>
              <a:rPr b="0" lang="cs-CZ" sz="2400" spc="-1" strike="noStrike">
                <a:solidFill>
                  <a:srgbClr val="ffffff"/>
                </a:solidFill>
                <a:latin typeface="Arial"/>
              </a:rPr>
              <a:t> </a:t>
            </a:r>
            <a:r>
              <a:rPr b="0" lang="cs-CZ" sz="2400" spc="-1" strike="noStrike">
                <a:solidFill>
                  <a:srgbClr val="ffffff"/>
                </a:solidFill>
                <a:latin typeface="Arial"/>
              </a:rPr>
              <a:t>trans-pozice (repulsion): na 1 chromozomu je dominantní alela jednoho genu a recesivní alela genu druhého (Ab/aB).</a:t>
            </a: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8" name="Picture 2" descr="Výsledek obrázku pro fáze vazby"/>
          <p:cNvPicPr/>
          <p:nvPr/>
        </p:nvPicPr>
        <p:blipFill>
          <a:blip r:embed="rId1"/>
          <a:stretch/>
        </p:blipFill>
        <p:spPr>
          <a:xfrm>
            <a:off x="1074960" y="980640"/>
            <a:ext cx="8068680" cy="4679640"/>
          </a:xfrm>
          <a:prstGeom prst="rect">
            <a:avLst/>
          </a:prstGeom>
          <a:ln w="0">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9" name="TextShape 1"/>
          <p:cNvSpPr txBox="1"/>
          <p:nvPr/>
        </p:nvSpPr>
        <p:spPr>
          <a:xfrm>
            <a:off x="1961280" y="808200"/>
            <a:ext cx="5877720" cy="1076760"/>
          </a:xfrm>
          <a:prstGeom prst="rect">
            <a:avLst/>
          </a:prstGeom>
          <a:noFill/>
          <a:ln w="0">
            <a:noFill/>
          </a:ln>
        </p:spPr>
        <p:txBody>
          <a:bodyPr>
            <a:noAutofit/>
          </a:bodyPr>
          <a:p>
            <a:endParaRPr b="0" lang="en-US" sz="1800" spc="-1" strike="noStrike">
              <a:solidFill>
                <a:srgbClr val="ffffff"/>
              </a:solidFill>
              <a:latin typeface="Arial"/>
            </a:endParaRPr>
          </a:p>
        </p:txBody>
      </p:sp>
      <p:sp>
        <p:nvSpPr>
          <p:cNvPr id="780" name="TextShape 2"/>
          <p:cNvSpPr txBox="1"/>
          <p:nvPr/>
        </p:nvSpPr>
        <p:spPr>
          <a:xfrm>
            <a:off x="1187640" y="808200"/>
            <a:ext cx="6651360" cy="5241600"/>
          </a:xfrm>
          <a:prstGeom prst="rect">
            <a:avLst/>
          </a:prstGeom>
          <a:noFill/>
          <a:ln w="0">
            <a:noFill/>
          </a:ln>
        </p:spPr>
        <p:txBody>
          <a:bodyPr anchor="ctr">
            <a:normAutofit/>
          </a:bodyPr>
          <a:p>
            <a:pPr>
              <a:lnSpc>
                <a:spcPct val="120000"/>
              </a:lnSpc>
              <a:spcBef>
                <a:spcPts val="751"/>
              </a:spcBef>
              <a:spcAft>
                <a:spcPts val="451"/>
              </a:spcAft>
              <a:tabLst>
                <a:tab algn="l" pos="0"/>
              </a:tabLst>
            </a:pPr>
            <a:r>
              <a:rPr b="0" lang="cs-CZ" sz="2400" spc="-1" strike="noStrike">
                <a:solidFill>
                  <a:srgbClr val="ffffff"/>
                </a:solidFill>
                <a:latin typeface="Arial"/>
              </a:rPr>
              <a:t>Pokud není vazba přítomna, platí Mendelův zákon o volné kombinovatelnosti vloh, takže se daná kombinace dvou alel přenese se stejnou pravděpodobností jako kombinace opačná. Rekombinační zlomek je tedy 0,5. Tato situace nastává, pokud jsou geny uloženy na jiných chromozomech, nebo jsou od sebe na stejném chromozomu velmi vzdáleny. </a:t>
            </a:r>
            <a:endParaRPr b="0" lang="en-US" sz="2400" spc="-1" strike="noStrike">
              <a:solidFill>
                <a:srgbClr val="ffffff"/>
              </a:solidFill>
              <a:latin typeface="Arial"/>
            </a:endParaRPr>
          </a:p>
          <a:p>
            <a:pPr>
              <a:lnSpc>
                <a:spcPct val="120000"/>
              </a:lnSpc>
              <a:spcBef>
                <a:spcPts val="751"/>
              </a:spcBef>
              <a:spcAft>
                <a:spcPts val="451"/>
              </a:spcAft>
              <a:tabLst>
                <a:tab algn="l" pos="0"/>
              </a:tabLst>
            </a:pPr>
            <a:endParaRPr b="0" lang="en-US"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1" name="TextShape 1"/>
          <p:cNvSpPr txBox="1"/>
          <p:nvPr/>
        </p:nvSpPr>
        <p:spPr>
          <a:xfrm>
            <a:off x="1961280" y="808200"/>
            <a:ext cx="5877720" cy="1076760"/>
          </a:xfrm>
          <a:prstGeom prst="rect">
            <a:avLst/>
          </a:prstGeom>
          <a:noFill/>
          <a:ln w="0">
            <a:noFill/>
          </a:ln>
        </p:spPr>
        <p:txBody>
          <a:bodyPr>
            <a:noAutofit/>
          </a:bodyPr>
          <a:p>
            <a:endParaRPr b="0" lang="en-US" sz="1800" spc="-1" strike="noStrike">
              <a:solidFill>
                <a:srgbClr val="ffffff"/>
              </a:solidFill>
              <a:latin typeface="Arial"/>
            </a:endParaRPr>
          </a:p>
        </p:txBody>
      </p:sp>
      <p:sp>
        <p:nvSpPr>
          <p:cNvPr id="782" name="TextShape 2"/>
          <p:cNvSpPr txBox="1"/>
          <p:nvPr/>
        </p:nvSpPr>
        <p:spPr>
          <a:xfrm>
            <a:off x="2126160" y="2049840"/>
            <a:ext cx="5712840" cy="3999600"/>
          </a:xfrm>
          <a:prstGeom prst="rect">
            <a:avLst/>
          </a:prstGeom>
          <a:noFill/>
          <a:ln w="0">
            <a:noFill/>
          </a:ln>
        </p:spPr>
        <p:txBody>
          <a:bodyPr anchor="ctr">
            <a:noAutofit/>
          </a:bodyPr>
          <a:p>
            <a:pPr marL="258480" indent="-258120">
              <a:lnSpc>
                <a:spcPct val="120000"/>
              </a:lnSpc>
              <a:spcBef>
                <a:spcPts val="751"/>
              </a:spcBef>
              <a:spcAft>
                <a:spcPts val="451"/>
              </a:spcAft>
              <a:buClr>
                <a:srgbClr val="a9acee"/>
              </a:buClr>
              <a:buSzPct val="90000"/>
              <a:buFont typeface="Wingdings" charset="2"/>
              <a:buChar char=""/>
            </a:pPr>
            <a:r>
              <a:rPr b="0" lang="cs-CZ" sz="2000" spc="-1" strike="noStrike">
                <a:solidFill>
                  <a:srgbClr val="ffffff"/>
                </a:solidFill>
                <a:latin typeface="Arial"/>
              </a:rPr>
              <a:t>Klíčová slova:</a:t>
            </a:r>
            <a:endParaRPr b="0" lang="en-US" sz="2000" spc="-1" strike="noStrike">
              <a:solidFill>
                <a:srgbClr val="ffffff"/>
              </a:solidFill>
              <a:latin typeface="Arial"/>
            </a:endParaRPr>
          </a:p>
          <a:p>
            <a:pPr>
              <a:lnSpc>
                <a:spcPct val="120000"/>
              </a:lnSpc>
              <a:spcBef>
                <a:spcPts val="751"/>
              </a:spcBef>
              <a:spcAft>
                <a:spcPts val="451"/>
              </a:spcAft>
              <a:tabLst>
                <a:tab algn="l" pos="0"/>
              </a:tabLst>
            </a:pPr>
            <a:r>
              <a:rPr b="0" lang="cs-CZ" sz="2000" spc="-1" strike="noStrike">
                <a:solidFill>
                  <a:srgbClr val="ffffff"/>
                </a:solidFill>
                <a:latin typeface="Arial"/>
              </a:rPr>
              <a:t>hybridizace, vztahy mezi alelami, homozygot, heterozygot, Mendel, Morgan, Watson a Crick</a:t>
            </a:r>
            <a:endParaRPr b="0" lang="en-US" sz="2000" spc="-1" strike="noStrike">
              <a:solidFill>
                <a:srgbClr val="ffffff"/>
              </a:solidFill>
              <a:latin typeface="Arial"/>
            </a:endParaRPr>
          </a:p>
          <a:p>
            <a:pPr>
              <a:lnSpc>
                <a:spcPct val="120000"/>
              </a:lnSpc>
              <a:spcBef>
                <a:spcPts val="751"/>
              </a:spcBef>
              <a:spcAft>
                <a:spcPts val="451"/>
              </a:spcAft>
              <a:tabLst>
                <a:tab algn="l" pos="0"/>
              </a:tabLst>
            </a:pPr>
            <a:endParaRPr b="0" lang="en-US" sz="2000" spc="-1" strike="noStrike">
              <a:solidFill>
                <a:srgbClr val="ffffff"/>
              </a:solidFill>
              <a:latin typeface="Arial"/>
            </a:endParaRPr>
          </a:p>
          <a:p>
            <a:pPr>
              <a:lnSpc>
                <a:spcPct val="120000"/>
              </a:lnSpc>
              <a:spcBef>
                <a:spcPts val="751"/>
              </a:spcBef>
              <a:spcAft>
                <a:spcPts val="451"/>
              </a:spcAft>
              <a:tabLst>
                <a:tab algn="l" pos="0"/>
              </a:tabLst>
            </a:pPr>
            <a:endParaRPr b="0" lang="en-US" sz="2000" spc="-1" strike="noStrike">
              <a:solidFill>
                <a:srgbClr val="ffffff"/>
              </a:solidFill>
              <a:latin typeface="Arial"/>
            </a:endParaRPr>
          </a:p>
          <a:p>
            <a:pPr>
              <a:lnSpc>
                <a:spcPct val="120000"/>
              </a:lnSpc>
              <a:spcBef>
                <a:spcPts val="751"/>
              </a:spcBef>
              <a:spcAft>
                <a:spcPts val="451"/>
              </a:spcAft>
              <a:tabLst>
                <a:tab algn="l" pos="0"/>
              </a:tabLst>
            </a:pPr>
            <a:endParaRPr b="0" lang="en-US" sz="2000" spc="-1" strike="noStrike">
              <a:solidFill>
                <a:srgbClr val="ffffff"/>
              </a:solidFill>
              <a:latin typeface="Arial"/>
            </a:endParaRPr>
          </a:p>
          <a:p>
            <a:pPr>
              <a:lnSpc>
                <a:spcPct val="120000"/>
              </a:lnSpc>
              <a:spcBef>
                <a:spcPts val="751"/>
              </a:spcBef>
              <a:spcAft>
                <a:spcPts val="451"/>
              </a:spcAft>
              <a:tabLst>
                <a:tab algn="l" pos="0"/>
              </a:tabLst>
            </a:pPr>
            <a:endParaRPr b="0" lang="en-US" sz="2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0" y="304920"/>
            <a:ext cx="6387840" cy="1431720"/>
          </a:xfrm>
          <a:prstGeom prst="rect">
            <a:avLst/>
          </a:prstGeom>
          <a:noFill/>
          <a:ln w="0">
            <a:noFill/>
          </a:ln>
        </p:spPr>
        <p:txBody>
          <a:bodyPr>
            <a:normAutofit/>
          </a:bodyPr>
          <a:p>
            <a:pPr algn="r">
              <a:lnSpc>
                <a:spcPct val="90000"/>
              </a:lnSpc>
            </a:pPr>
            <a:r>
              <a:rPr b="0" lang="cs-CZ" sz="2800" spc="-1" strike="noStrike">
                <a:solidFill>
                  <a:srgbClr val="bff7ff"/>
                </a:solidFill>
                <a:latin typeface="Arial"/>
              </a:rPr>
              <a:t>Johann Gregor Mendel</a:t>
            </a:r>
            <a:br/>
            <a:r>
              <a:rPr b="0" lang="cs-CZ" sz="2800" spc="-1" strike="noStrike">
                <a:solidFill>
                  <a:srgbClr val="bff7ff"/>
                </a:solidFill>
                <a:latin typeface="Arial"/>
              </a:rPr>
              <a:t>1822-1884</a:t>
            </a:r>
            <a:endParaRPr b="0" lang="en-US" sz="2800" spc="-1" strike="noStrike">
              <a:solidFill>
                <a:srgbClr val="ffffff"/>
              </a:solidFill>
              <a:latin typeface="Arial"/>
            </a:endParaRPr>
          </a:p>
        </p:txBody>
      </p:sp>
      <p:sp>
        <p:nvSpPr>
          <p:cNvPr id="287" name="TextShape 2"/>
          <p:cNvSpPr txBox="1"/>
          <p:nvPr/>
        </p:nvSpPr>
        <p:spPr>
          <a:xfrm>
            <a:off x="685800" y="1828800"/>
            <a:ext cx="7772040" cy="4495320"/>
          </a:xfrm>
          <a:prstGeom prst="rect">
            <a:avLst/>
          </a:prstGeom>
          <a:noFill/>
          <a:ln w="0">
            <a:noFill/>
          </a:ln>
        </p:spPr>
        <p:txBody>
          <a:bodyPr anchor="ctr">
            <a:normAutofit fontScale="85000"/>
          </a:bodyPr>
          <a:p>
            <a:pPr marL="411480" indent="-258120">
              <a:lnSpc>
                <a:spcPct val="90000"/>
              </a:lnSpc>
              <a:spcBef>
                <a:spcPts val="751"/>
              </a:spcBef>
              <a:buClr>
                <a:srgbClr val="a9acee"/>
              </a:buClr>
              <a:buSzPct val="90000"/>
              <a:buFont typeface="Wingdings" charset="2"/>
              <a:buChar char=""/>
            </a:pPr>
            <a:r>
              <a:rPr b="0" lang="cs-CZ" sz="2400" spc="-1" strike="noStrike">
                <a:solidFill>
                  <a:srgbClr val="ffffff"/>
                </a:solidFill>
                <a:latin typeface="Arial"/>
              </a:rPr>
              <a:t>narozen 22. června 1822</a:t>
            </a:r>
            <a:endParaRPr b="0" lang="en-US" sz="2400" spc="-1" strike="noStrike">
              <a:solidFill>
                <a:srgbClr val="ffffff"/>
              </a:solidFill>
              <a:latin typeface="Arial"/>
            </a:endParaRPr>
          </a:p>
          <a:p>
            <a:pPr marL="411480" indent="-258120">
              <a:lnSpc>
                <a:spcPct val="90000"/>
              </a:lnSpc>
              <a:spcBef>
                <a:spcPts val="751"/>
              </a:spcBef>
              <a:tabLst>
                <a:tab algn="l" pos="0"/>
              </a:tabLst>
            </a:pPr>
            <a:r>
              <a:rPr b="0" lang="cs-CZ" sz="2400" spc="-1" strike="noStrike">
                <a:solidFill>
                  <a:srgbClr val="ffffff"/>
                </a:solidFill>
                <a:latin typeface="Arial"/>
              </a:rPr>
              <a:t>    </a:t>
            </a:r>
            <a:r>
              <a:rPr b="0" lang="cs-CZ" sz="2400" spc="-1" strike="noStrike">
                <a:solidFill>
                  <a:srgbClr val="ffffff"/>
                </a:solidFill>
                <a:latin typeface="Arial"/>
              </a:rPr>
              <a:t>v Hynčicích ve Slezsku</a:t>
            </a:r>
            <a:endParaRPr b="0" lang="en-US" sz="2400" spc="-1" strike="noStrike">
              <a:solidFill>
                <a:srgbClr val="ffffff"/>
              </a:solidFill>
              <a:latin typeface="Arial"/>
            </a:endParaRPr>
          </a:p>
          <a:p>
            <a:pPr marL="411480" indent="-258120">
              <a:lnSpc>
                <a:spcPct val="90000"/>
              </a:lnSpc>
              <a:spcBef>
                <a:spcPts val="751"/>
              </a:spcBef>
              <a:buClr>
                <a:srgbClr val="a9acee"/>
              </a:buClr>
              <a:buSzPct val="90000"/>
              <a:buFont typeface="Wingdings" charset="2"/>
              <a:buChar char=""/>
              <a:tabLst>
                <a:tab algn="l" pos="0"/>
              </a:tabLst>
            </a:pPr>
            <a:r>
              <a:rPr b="0" lang="cs-CZ" sz="2400" spc="-1" strike="noStrike">
                <a:solidFill>
                  <a:srgbClr val="ffffff"/>
                </a:solidFill>
                <a:latin typeface="Arial"/>
              </a:rPr>
              <a:t>1843 vstup do augustiniánského kláštera na Starém Brně</a:t>
            </a:r>
            <a:endParaRPr b="0" lang="en-US" sz="2400" spc="-1" strike="noStrike">
              <a:solidFill>
                <a:srgbClr val="ffffff"/>
              </a:solidFill>
              <a:latin typeface="Arial"/>
            </a:endParaRPr>
          </a:p>
          <a:p>
            <a:pPr marL="411480" indent="-258120">
              <a:lnSpc>
                <a:spcPct val="90000"/>
              </a:lnSpc>
              <a:spcBef>
                <a:spcPts val="751"/>
              </a:spcBef>
              <a:buClr>
                <a:srgbClr val="a9acee"/>
              </a:buClr>
              <a:buSzPct val="90000"/>
              <a:buFont typeface="Wingdings" charset="2"/>
              <a:buChar char=""/>
              <a:tabLst>
                <a:tab algn="l" pos="0"/>
              </a:tabLst>
            </a:pPr>
            <a:r>
              <a:rPr b="0" lang="cs-CZ" sz="2400" spc="-1" strike="noStrike">
                <a:solidFill>
                  <a:srgbClr val="ffffff"/>
                </a:solidFill>
                <a:latin typeface="Arial"/>
              </a:rPr>
              <a:t>1851 – 1853 studia ve Vídni</a:t>
            </a:r>
            <a:endParaRPr b="0" lang="en-US" sz="2400" spc="-1" strike="noStrike">
              <a:solidFill>
                <a:srgbClr val="ffffff"/>
              </a:solidFill>
              <a:latin typeface="Arial"/>
            </a:endParaRPr>
          </a:p>
          <a:p>
            <a:pPr marL="411480" indent="-258120">
              <a:lnSpc>
                <a:spcPct val="90000"/>
              </a:lnSpc>
              <a:spcBef>
                <a:spcPts val="751"/>
              </a:spcBef>
              <a:buClr>
                <a:srgbClr val="a9acee"/>
              </a:buClr>
              <a:buSzPct val="90000"/>
              <a:buFont typeface="Wingdings" charset="2"/>
              <a:buChar char=""/>
              <a:tabLst>
                <a:tab algn="l" pos="0"/>
              </a:tabLst>
            </a:pPr>
            <a:r>
              <a:rPr b="0" lang="cs-CZ" sz="2400" spc="-1" strike="noStrike">
                <a:solidFill>
                  <a:srgbClr val="ffffff"/>
                </a:solidFill>
                <a:latin typeface="Arial"/>
              </a:rPr>
              <a:t>1856 počátek experimentů s hrachem, celkem okolo </a:t>
            </a:r>
            <a:endParaRPr b="0" lang="en-US" sz="2400" spc="-1" strike="noStrike">
              <a:solidFill>
                <a:srgbClr val="ffffff"/>
              </a:solidFill>
              <a:latin typeface="Arial"/>
            </a:endParaRPr>
          </a:p>
          <a:p>
            <a:pPr marL="411480" indent="-258120">
              <a:lnSpc>
                <a:spcPct val="90000"/>
              </a:lnSpc>
              <a:spcBef>
                <a:spcPts val="751"/>
              </a:spcBef>
              <a:buClr>
                <a:srgbClr val="a9acee"/>
              </a:buClr>
              <a:buSzPct val="90000"/>
              <a:buFont typeface="Wingdings" charset="2"/>
              <a:buChar char=""/>
              <a:tabLst>
                <a:tab algn="l" pos="0"/>
              </a:tabLst>
            </a:pPr>
            <a:r>
              <a:rPr b="0" lang="cs-CZ" sz="2400" spc="-1" strike="noStrike">
                <a:solidFill>
                  <a:srgbClr val="ffffff"/>
                </a:solidFill>
                <a:latin typeface="Arial"/>
              </a:rPr>
              <a:t>28 000 rostlin</a:t>
            </a:r>
            <a:endParaRPr b="0" lang="en-US" sz="2400" spc="-1" strike="noStrike">
              <a:solidFill>
                <a:srgbClr val="ffffff"/>
              </a:solidFill>
              <a:latin typeface="Arial"/>
            </a:endParaRPr>
          </a:p>
          <a:p>
            <a:pPr marL="411480" indent="-258120">
              <a:lnSpc>
                <a:spcPct val="90000"/>
              </a:lnSpc>
              <a:spcBef>
                <a:spcPts val="751"/>
              </a:spcBef>
              <a:buClr>
                <a:srgbClr val="a9acee"/>
              </a:buClr>
              <a:buSzPct val="90000"/>
              <a:buFont typeface="Wingdings" charset="2"/>
              <a:buChar char=""/>
              <a:tabLst>
                <a:tab algn="l" pos="0"/>
              </a:tabLst>
            </a:pPr>
            <a:r>
              <a:rPr b="0" lang="cs-CZ" sz="2400" spc="-1" strike="noStrike">
                <a:solidFill>
                  <a:srgbClr val="ff3300"/>
                </a:solidFill>
                <a:latin typeface="Arial"/>
              </a:rPr>
              <a:t>1865 </a:t>
            </a:r>
            <a:r>
              <a:rPr b="0" i="1" lang="cs-CZ" sz="2400" spc="-1" strike="noStrike">
                <a:solidFill>
                  <a:srgbClr val="ff3300"/>
                </a:solidFill>
                <a:latin typeface="Arial"/>
              </a:rPr>
              <a:t>Versuche über Pflanzen-Hybriden</a:t>
            </a:r>
            <a:r>
              <a:rPr b="0" lang="cs-CZ" sz="2400" spc="-1" strike="noStrike">
                <a:solidFill>
                  <a:srgbClr val="ffffff"/>
                </a:solidFill>
                <a:latin typeface="Arial"/>
              </a:rPr>
              <a:t> </a:t>
            </a:r>
            <a:endParaRPr b="0" lang="en-US" sz="2400" spc="-1" strike="noStrike">
              <a:solidFill>
                <a:srgbClr val="ffffff"/>
              </a:solidFill>
              <a:latin typeface="Arial"/>
            </a:endParaRPr>
          </a:p>
          <a:p>
            <a:pPr marL="411480" indent="-258120">
              <a:lnSpc>
                <a:spcPct val="90000"/>
              </a:lnSpc>
              <a:spcBef>
                <a:spcPts val="751"/>
              </a:spcBef>
              <a:buClr>
                <a:srgbClr val="a9acee"/>
              </a:buClr>
              <a:buSzPct val="90000"/>
              <a:buFont typeface="Wingdings" charset="2"/>
              <a:buChar char=""/>
              <a:tabLst>
                <a:tab algn="l" pos="0"/>
              </a:tabLst>
            </a:pPr>
            <a:r>
              <a:rPr b="0" lang="cs-CZ" sz="2400" spc="-1" strike="noStrike">
                <a:solidFill>
                  <a:srgbClr val="ffffff"/>
                </a:solidFill>
                <a:latin typeface="Arial"/>
              </a:rPr>
              <a:t>1868 zvolen opatem</a:t>
            </a:r>
            <a:endParaRPr b="0" lang="en-US" sz="2400" spc="-1" strike="noStrike">
              <a:solidFill>
                <a:srgbClr val="ffffff"/>
              </a:solidFill>
              <a:latin typeface="Arial"/>
            </a:endParaRPr>
          </a:p>
          <a:p>
            <a:pPr marL="411480" indent="-258120">
              <a:lnSpc>
                <a:spcPct val="90000"/>
              </a:lnSpc>
              <a:spcBef>
                <a:spcPts val="751"/>
              </a:spcBef>
              <a:buClr>
                <a:srgbClr val="a9acee"/>
              </a:buClr>
              <a:buSzPct val="90000"/>
              <a:buFont typeface="Wingdings" charset="2"/>
              <a:buChar char=""/>
              <a:tabLst>
                <a:tab algn="l" pos="0"/>
              </a:tabLst>
            </a:pPr>
            <a:r>
              <a:rPr b="0" lang="cs-CZ" sz="2400" spc="-1" strike="noStrike">
                <a:solidFill>
                  <a:srgbClr val="ffffff"/>
                </a:solidFill>
                <a:latin typeface="Arial"/>
              </a:rPr>
              <a:t>6. ledna 1884 umírá</a:t>
            </a:r>
            <a:endParaRPr b="0" lang="en-US" sz="2400" spc="-1" strike="noStrike">
              <a:solidFill>
                <a:srgbClr val="ffffff"/>
              </a:solidFill>
              <a:latin typeface="Arial"/>
            </a:endParaRPr>
          </a:p>
          <a:p>
            <a:pPr marL="411480" indent="-258120">
              <a:lnSpc>
                <a:spcPct val="90000"/>
              </a:lnSpc>
              <a:spcBef>
                <a:spcPts val="751"/>
              </a:spcBef>
              <a:buClr>
                <a:srgbClr val="a9acee"/>
              </a:buClr>
              <a:buSzPct val="90000"/>
              <a:buFont typeface="Wingdings" charset="2"/>
              <a:buChar char=""/>
              <a:tabLst>
                <a:tab algn="l" pos="0"/>
              </a:tabLst>
            </a:pPr>
            <a:r>
              <a:rPr b="0" lang="cs-CZ" sz="2400" spc="-1" strike="noStrike">
                <a:solidFill>
                  <a:srgbClr val="ffffff"/>
                </a:solidFill>
                <a:latin typeface="Arial"/>
              </a:rPr>
              <a:t>1900 Mendelova práce znovuobjevena: Hugo de Vries (Nizozemí), Erich von Tschermak (Rakousko), Carl Correns (Německo)</a:t>
            </a:r>
            <a:endParaRPr b="0" lang="en-US" sz="2400" spc="-1" strike="noStrike">
              <a:solidFill>
                <a:srgbClr val="ffffff"/>
              </a:solidFill>
              <a:latin typeface="Arial"/>
            </a:endParaRPr>
          </a:p>
        </p:txBody>
      </p:sp>
      <p:pic>
        <p:nvPicPr>
          <p:cNvPr id="288" name="Picture 4" descr="mendel"/>
          <p:cNvPicPr/>
          <p:nvPr/>
        </p:nvPicPr>
        <p:blipFill>
          <a:blip r:embed="rId1"/>
          <a:stretch/>
        </p:blipFill>
        <p:spPr>
          <a:xfrm>
            <a:off x="6876360" y="283320"/>
            <a:ext cx="1779120" cy="22856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4716000" y="304920"/>
            <a:ext cx="3428640" cy="1142640"/>
          </a:xfrm>
          <a:prstGeom prst="rect">
            <a:avLst/>
          </a:prstGeom>
          <a:noFill/>
          <a:ln w="0">
            <a:noFill/>
          </a:ln>
        </p:spPr>
        <p:txBody>
          <a:bodyPr>
            <a:normAutofit/>
          </a:bodyPr>
          <a:p>
            <a:pPr algn="r">
              <a:lnSpc>
                <a:spcPct val="90000"/>
              </a:lnSpc>
            </a:pPr>
            <a:r>
              <a:rPr b="0" lang="cs-CZ" sz="2800" spc="-1" strike="noStrike">
                <a:solidFill>
                  <a:srgbClr val="bff7ff"/>
                </a:solidFill>
                <a:latin typeface="Arial"/>
              </a:rPr>
              <a:t>Genetické křížení</a:t>
            </a:r>
            <a:endParaRPr b="0" lang="en-US" sz="2800" spc="-1" strike="noStrike">
              <a:solidFill>
                <a:srgbClr val="ffffff"/>
              </a:solidFill>
              <a:latin typeface="Arial"/>
            </a:endParaRPr>
          </a:p>
        </p:txBody>
      </p:sp>
      <p:pic>
        <p:nvPicPr>
          <p:cNvPr id="290" name="Picture 3" descr="14-01-GeneticCross-L"/>
          <p:cNvPicPr/>
          <p:nvPr/>
        </p:nvPicPr>
        <p:blipFill>
          <a:blip r:embed="rId1"/>
          <a:srcRect l="0" t="0" r="0" b="2627"/>
          <a:stretch/>
        </p:blipFill>
        <p:spPr>
          <a:xfrm>
            <a:off x="228600" y="304920"/>
            <a:ext cx="4247640" cy="6084360"/>
          </a:xfrm>
          <a:prstGeom prst="rect">
            <a:avLst/>
          </a:prstGeom>
          <a:ln w="0">
            <a:noFill/>
          </a:ln>
        </p:spPr>
      </p:pic>
      <p:pic>
        <p:nvPicPr>
          <p:cNvPr id="291" name="Picture 6" descr="mendel1880"/>
          <p:cNvPicPr/>
          <p:nvPr/>
        </p:nvPicPr>
        <p:blipFill>
          <a:blip r:embed="rId2"/>
          <a:stretch/>
        </p:blipFill>
        <p:spPr>
          <a:xfrm>
            <a:off x="5883120" y="1600200"/>
            <a:ext cx="1872720" cy="2590560"/>
          </a:xfrm>
          <a:prstGeom prst="rect">
            <a:avLst/>
          </a:prstGeom>
          <a:ln w="0">
            <a:noFill/>
          </a:ln>
        </p:spPr>
      </p:pic>
      <p:sp>
        <p:nvSpPr>
          <p:cNvPr id="292" name="CustomShape 2"/>
          <p:cNvSpPr/>
          <p:nvPr/>
        </p:nvSpPr>
        <p:spPr>
          <a:xfrm>
            <a:off x="6074640" y="4509000"/>
            <a:ext cx="1680840" cy="1186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2400" spc="-1" strike="noStrike">
                <a:solidFill>
                  <a:srgbClr val="ffffff"/>
                </a:solidFill>
                <a:latin typeface="Times New Roman"/>
              </a:rPr>
              <a:t>J.G. Mendel</a:t>
            </a:r>
            <a:endParaRPr b="0" lang="cs-CZ" sz="2400" spc="-1" strike="noStrike">
              <a:latin typeface="Arial"/>
            </a:endParaRPr>
          </a:p>
          <a:p>
            <a:pPr>
              <a:lnSpc>
                <a:spcPct val="100000"/>
              </a:lnSpc>
            </a:pPr>
            <a:r>
              <a:rPr b="0" lang="cs-CZ" sz="2400" spc="-1" strike="noStrike">
                <a:solidFill>
                  <a:srgbClr val="ffffff"/>
                </a:solidFill>
                <a:latin typeface="Times New Roman"/>
              </a:rPr>
              <a:t>1880</a:t>
            </a:r>
            <a:endParaRPr b="0" lang="cs-CZ" sz="2400" spc="-1" strike="noStrike">
              <a:latin typeface="Arial"/>
            </a:endParaRPr>
          </a:p>
          <a:p>
            <a:pPr>
              <a:lnSpc>
                <a:spcPct val="100000"/>
              </a:lnSpc>
            </a:pP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TextShape 1"/>
          <p:cNvSpPr txBox="1"/>
          <p:nvPr/>
        </p:nvSpPr>
        <p:spPr>
          <a:xfrm>
            <a:off x="1961280" y="808200"/>
            <a:ext cx="5877720" cy="1076760"/>
          </a:xfrm>
          <a:prstGeom prst="rect">
            <a:avLst/>
          </a:prstGeom>
          <a:noFill/>
          <a:ln w="0">
            <a:noFill/>
          </a:ln>
        </p:spPr>
        <p:txBody>
          <a:bodyPr>
            <a:noAutofit/>
          </a:bodyPr>
          <a:p>
            <a:pPr algn="ctr">
              <a:lnSpc>
                <a:spcPct val="90000"/>
              </a:lnSpc>
            </a:pPr>
            <a:r>
              <a:rPr b="0" lang="cs-CZ" sz="2800" spc="-1" strike="noStrike">
                <a:solidFill>
                  <a:srgbClr val="bff7ff"/>
                </a:solidFill>
                <a:latin typeface="Arial"/>
              </a:rPr>
              <a:t>!</a:t>
            </a:r>
            <a:endParaRPr b="0" lang="en-US" sz="2800" spc="-1" strike="noStrike">
              <a:solidFill>
                <a:srgbClr val="ffffff"/>
              </a:solidFill>
              <a:latin typeface="Arial"/>
            </a:endParaRPr>
          </a:p>
        </p:txBody>
      </p:sp>
      <p:sp>
        <p:nvSpPr>
          <p:cNvPr id="294" name="TextShape 2"/>
          <p:cNvSpPr txBox="1"/>
          <p:nvPr/>
        </p:nvSpPr>
        <p:spPr>
          <a:xfrm>
            <a:off x="1367280" y="1337040"/>
            <a:ext cx="6805080" cy="4708800"/>
          </a:xfrm>
          <a:prstGeom prst="rect">
            <a:avLst/>
          </a:prstGeom>
          <a:noFill/>
          <a:ln w="0">
            <a:noFill/>
          </a:ln>
        </p:spPr>
        <p:txBody>
          <a:bodyPr anchor="ctr">
            <a:noAutofit/>
          </a:bodyPr>
          <a:p>
            <a:pPr marL="258480" indent="-258120">
              <a:lnSpc>
                <a:spcPct val="120000"/>
              </a:lnSpc>
              <a:spcBef>
                <a:spcPts val="751"/>
              </a:spcBef>
              <a:spcAft>
                <a:spcPts val="451"/>
              </a:spcAft>
              <a:buClr>
                <a:srgbClr val="a9acee"/>
              </a:buClr>
              <a:buSzPct val="90000"/>
              <a:buFont typeface="Wingdings" charset="2"/>
              <a:buChar char=""/>
            </a:pPr>
            <a:r>
              <a:rPr b="0" lang="cs-CZ" sz="3200" spc="-1" strike="noStrike">
                <a:solidFill>
                  <a:srgbClr val="ffffff"/>
                </a:solidFill>
                <a:latin typeface="Arial"/>
              </a:rPr>
              <a:t>zatímco Mendelovi předchůdci se snažili zkoumat velký počet znaků u jedněch rodičů a zkoumali, jak se v potomstvu mísí…</a:t>
            </a:r>
            <a:endParaRPr b="0" lang="en-US" sz="3200" spc="-1" strike="noStrike">
              <a:solidFill>
                <a:srgbClr val="ffffff"/>
              </a:solidFill>
              <a:latin typeface="Arial"/>
            </a:endParaRPr>
          </a:p>
          <a:p>
            <a:pPr marL="258480" indent="-258120">
              <a:lnSpc>
                <a:spcPct val="120000"/>
              </a:lnSpc>
              <a:spcBef>
                <a:spcPts val="751"/>
              </a:spcBef>
              <a:spcAft>
                <a:spcPts val="451"/>
              </a:spcAft>
              <a:buClr>
                <a:srgbClr val="a9acee"/>
              </a:buClr>
              <a:buSzPct val="90000"/>
              <a:buFont typeface="Wingdings" charset="2"/>
              <a:buChar char=""/>
            </a:pPr>
            <a:r>
              <a:rPr b="0" lang="cs-CZ" sz="3200" spc="-1" strike="noStrike">
                <a:solidFill>
                  <a:srgbClr val="ffffff"/>
                </a:solidFill>
                <a:latin typeface="Arial"/>
              </a:rPr>
              <a:t>Mendel naopak zkoumal velmi malý počet znaků na velké populaci potomstva</a:t>
            </a:r>
            <a:endParaRPr b="0" lang="en-US"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extShape 1"/>
          <p:cNvSpPr txBox="1"/>
          <p:nvPr/>
        </p:nvSpPr>
        <p:spPr>
          <a:xfrm>
            <a:off x="1961280" y="335520"/>
            <a:ext cx="5877720" cy="1076760"/>
          </a:xfrm>
          <a:prstGeom prst="rect">
            <a:avLst/>
          </a:prstGeom>
          <a:noFill/>
          <a:ln w="0">
            <a:noFill/>
          </a:ln>
        </p:spPr>
        <p:txBody>
          <a:bodyPr>
            <a:noAutofit/>
          </a:bodyPr>
          <a:p>
            <a:pPr algn="r">
              <a:lnSpc>
                <a:spcPct val="90000"/>
              </a:lnSpc>
            </a:pPr>
            <a:r>
              <a:rPr b="0" lang="cs-CZ" sz="2800" spc="-1" strike="noStrike">
                <a:solidFill>
                  <a:srgbClr val="bff7ff"/>
                </a:solidFill>
                <a:latin typeface="Arial"/>
              </a:rPr>
              <a:t>Genetické křížení</a:t>
            </a:r>
            <a:endParaRPr b="0" lang="en-US" sz="2800" spc="-1" strike="noStrike">
              <a:solidFill>
                <a:srgbClr val="ffffff"/>
              </a:solidFill>
              <a:latin typeface="Arial"/>
            </a:endParaRPr>
          </a:p>
        </p:txBody>
      </p:sp>
      <p:sp>
        <p:nvSpPr>
          <p:cNvPr id="296" name="TextShape 2"/>
          <p:cNvSpPr txBox="1"/>
          <p:nvPr/>
        </p:nvSpPr>
        <p:spPr>
          <a:xfrm>
            <a:off x="1187640" y="1412640"/>
            <a:ext cx="6651360" cy="4636800"/>
          </a:xfrm>
          <a:prstGeom prst="rect">
            <a:avLst/>
          </a:prstGeom>
          <a:noFill/>
          <a:ln w="0">
            <a:noFill/>
          </a:ln>
        </p:spPr>
        <p:txBody>
          <a:bodyPr anchor="ctr">
            <a:noAutofit/>
          </a:bodyPr>
          <a:p>
            <a:endParaRPr b="0" lang="en-US" sz="1800" spc="-1" strike="noStrike">
              <a:solidFill>
                <a:srgbClr val="ffffff"/>
              </a:solidFill>
              <a:latin typeface="Arial"/>
            </a:endParaRPr>
          </a:p>
        </p:txBody>
      </p:sp>
      <p:pic>
        <p:nvPicPr>
          <p:cNvPr id="297" name="Picture 2" descr="Sedm charakteristik hrachu sledovaných Mendelem"/>
          <p:cNvPicPr/>
          <p:nvPr/>
        </p:nvPicPr>
        <p:blipFill>
          <a:blip r:embed="rId1"/>
          <a:stretch/>
        </p:blipFill>
        <p:spPr>
          <a:xfrm>
            <a:off x="539640" y="1885320"/>
            <a:ext cx="8306280" cy="3563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TM02892315[[fn=Stébla]]</Template>
  <TotalTime>765</TotalTime>
  <Application>LibreOffice/7.0.3.1$Windows_X86_64 LibreOffice_project/d7547858d014d4cf69878db179d326fc3483e082</Application>
  <Words>2136</Words>
  <Paragraphs>418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2017-09-15T09:29:50Z</dcterms:created>
  <dc:creator>Michaela Klementová</dc:creator>
  <dc:description/>
  <dc:language>cs-CZ</dc:language>
  <cp:lastModifiedBy/>
  <dcterms:modified xsi:type="dcterms:W3CDTF">2021-04-02T13:17:53Z</dcterms:modified>
  <cp:revision>55</cp:revision>
  <dc:subject/>
  <dc:title>Obecná genetika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Předvádění na obrazovce (4:3)</vt:lpwstr>
  </property>
  <property fmtid="{D5CDD505-2E9C-101B-9397-08002B2CF9AE}" pid="9" name="ScaleCrop">
    <vt:bool>0</vt:bool>
  </property>
  <property fmtid="{D5CDD505-2E9C-101B-9397-08002B2CF9AE}" pid="10" name="ShareDoc">
    <vt:bool>0</vt:bool>
  </property>
  <property fmtid="{D5CDD505-2E9C-101B-9397-08002B2CF9AE}" pid="11" name="Slides">
    <vt:i4>55</vt:i4>
  </property>
</Properties>
</file>