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8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961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49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16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67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0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687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458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8439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343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99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41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1EA85-7423-45E7-B23E-14C22E14C8B4}" type="datetimeFigureOut">
              <a:rPr lang="cs-CZ" smtClean="0"/>
              <a:t>13.05.2024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E64E0-FB79-4DEB-83EB-A49CE5D22F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59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ŠOK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MUDr. Ingrid Rýznarová </a:t>
            </a:r>
          </a:p>
          <a:p>
            <a:r>
              <a:rPr lang="cs-CZ" dirty="0"/>
              <a:t>zimní semestr 2024</a:t>
            </a: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0057"/>
            <a:ext cx="5664680" cy="2643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989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rozvoje šoku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Stádium kompenzované hypotenze</a:t>
            </a:r>
          </a:p>
          <a:p>
            <a:pPr marL="0" indent="0">
              <a:buNone/>
            </a:pPr>
            <a:r>
              <a:rPr lang="cs-CZ" b="1" dirty="0"/>
              <a:t>Aktivace obranných mechanismů: </a:t>
            </a:r>
            <a:r>
              <a:rPr lang="cs-CZ" sz="2400" dirty="0" err="1"/>
              <a:t>sympatoadrenální</a:t>
            </a:r>
            <a:r>
              <a:rPr lang="cs-CZ" sz="2400" dirty="0"/>
              <a:t>, </a:t>
            </a:r>
          </a:p>
          <a:p>
            <a:pPr marL="0" indent="0">
              <a:buNone/>
            </a:pPr>
            <a:r>
              <a:rPr lang="cs-CZ" sz="2400" dirty="0"/>
              <a:t>R-A-A, vazopresin</a:t>
            </a:r>
          </a:p>
          <a:p>
            <a:pPr marL="0" indent="0">
              <a:buNone/>
            </a:pPr>
            <a:r>
              <a:rPr lang="cs-CZ" sz="2400" dirty="0"/>
              <a:t>Tachykardie, redistribuce cirkulujícího objemu k srdci, mozku (ochuzen mozek, ledviny, břišní orgány, svaly, kůže)</a:t>
            </a:r>
          </a:p>
          <a:p>
            <a:pPr marL="0" indent="0">
              <a:buNone/>
            </a:pPr>
            <a:r>
              <a:rPr lang="cs-CZ" sz="2400" dirty="0" err="1"/>
              <a:t>Hypoperfundované</a:t>
            </a:r>
            <a:r>
              <a:rPr lang="cs-CZ" sz="2400" dirty="0"/>
              <a:t> tkáně trpí hypoxií a metabolickou </a:t>
            </a:r>
            <a:r>
              <a:rPr lang="cs-CZ" sz="2400" dirty="0" err="1"/>
              <a:t>acidozou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600" b="0" dirty="0"/>
              <a:t>Bledost, malátnost, skleslost, vědomí zachováno, pocit žízně a chladu</a:t>
            </a:r>
          </a:p>
          <a:p>
            <a:pPr marL="0" indent="0">
              <a:buNone/>
            </a:pPr>
            <a:r>
              <a:rPr lang="cs-CZ" sz="2600" b="0" dirty="0"/>
              <a:t>Kůže studená, zpocená</a:t>
            </a:r>
          </a:p>
          <a:p>
            <a:pPr marL="0" indent="0">
              <a:buNone/>
            </a:pPr>
            <a:r>
              <a:rPr lang="cs-CZ" sz="2600" b="0" dirty="0"/>
              <a:t>Tep zrychlený 90-110/min</a:t>
            </a:r>
          </a:p>
          <a:p>
            <a:pPr marL="0" indent="0">
              <a:buNone/>
            </a:pPr>
            <a:r>
              <a:rPr lang="cs-CZ" sz="2600" b="0" dirty="0"/>
              <a:t>Systolický tlak nad 100mmHg</a:t>
            </a:r>
          </a:p>
          <a:p>
            <a:pPr marL="0" indent="0">
              <a:buNone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3535726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rozvoje šoku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Stádium dekompenzované hypotenze</a:t>
            </a:r>
          </a:p>
          <a:p>
            <a:pPr marL="0" indent="0">
              <a:buNone/>
            </a:pPr>
            <a:r>
              <a:rPr lang="cs-CZ" sz="2400" dirty="0"/>
              <a:t>Přes obranné mechanismy prohloubení hypotenze a </a:t>
            </a:r>
            <a:r>
              <a:rPr lang="cs-CZ" sz="2400" dirty="0" err="1"/>
              <a:t>hypoperfuzi</a:t>
            </a:r>
            <a:r>
              <a:rPr lang="cs-CZ" sz="2400" dirty="0"/>
              <a:t> mozku a srdce</a:t>
            </a:r>
          </a:p>
          <a:p>
            <a:pPr marL="0" indent="0">
              <a:buNone/>
            </a:pPr>
            <a:r>
              <a:rPr lang="cs-CZ" sz="2400" dirty="0"/>
              <a:t>Neklid, zmatenost, bezvědomí</a:t>
            </a:r>
          </a:p>
          <a:p>
            <a:pPr marL="0" indent="0">
              <a:buNone/>
            </a:pPr>
            <a:r>
              <a:rPr lang="cs-CZ" sz="2400" dirty="0"/>
              <a:t>Porucha mikrocirkulace</a:t>
            </a:r>
            <a:r>
              <a:rPr lang="cs-CZ" sz="2400" dirty="0">
                <a:sym typeface="Wingdings" panose="05000000000000000000" pitchFamily="2" charset="2"/>
              </a:rPr>
              <a:t> prohloubení hypoxie, acidózy tkání</a:t>
            </a:r>
          </a:p>
          <a:p>
            <a:pPr marL="0" indent="0">
              <a:buNone/>
            </a:pPr>
            <a:endParaRPr lang="cs-CZ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sz="2400" b="0" dirty="0"/>
              <a:t>Výrazná apatie, slabost, nucení na zvracení</a:t>
            </a:r>
          </a:p>
          <a:p>
            <a:pPr marL="0" indent="0">
              <a:buNone/>
            </a:pPr>
            <a:r>
              <a:rPr lang="cs-CZ" sz="2400" b="0" dirty="0"/>
              <a:t>Kůže popelavý nádech, konečky prstů, ušní boltce, rty namodralé</a:t>
            </a:r>
          </a:p>
          <a:p>
            <a:pPr marL="0" indent="0">
              <a:buNone/>
            </a:pPr>
            <a:r>
              <a:rPr lang="cs-CZ" sz="2400" b="0" dirty="0"/>
              <a:t>Tep 120-160/min, slabý nitkovitý až nehmatný na periferii</a:t>
            </a:r>
          </a:p>
          <a:p>
            <a:pPr marL="0" indent="0">
              <a:buNone/>
            </a:pPr>
            <a:r>
              <a:rPr lang="cs-CZ" sz="2400" b="0" dirty="0"/>
              <a:t>Snížená teplota, vědomí zachováno</a:t>
            </a:r>
          </a:p>
          <a:p>
            <a:pPr marL="0" indent="0">
              <a:buNone/>
            </a:pPr>
            <a:endParaRPr lang="cs-CZ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822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Fáze rozvoje šoku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Fáze ireverzibilního poškození</a:t>
            </a:r>
          </a:p>
          <a:p>
            <a:pPr marL="0" indent="0">
              <a:buNone/>
            </a:pPr>
            <a:r>
              <a:rPr lang="cs-CZ" b="0" dirty="0"/>
              <a:t>Nezvratné změny životně důležitých orgánů, smrt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b="0" dirty="0"/>
              <a:t>Život ohrožující stav</a:t>
            </a:r>
          </a:p>
          <a:p>
            <a:pPr marL="0" indent="0">
              <a:buNone/>
            </a:pPr>
            <a:r>
              <a:rPr lang="cs-CZ" sz="2400" b="0" dirty="0"/>
              <a:t>Porucha vědomí, kóma</a:t>
            </a:r>
          </a:p>
          <a:p>
            <a:pPr marL="0" indent="0">
              <a:buNone/>
            </a:pPr>
            <a:r>
              <a:rPr lang="cs-CZ" sz="2400" b="0" dirty="0"/>
              <a:t>Skvrnitě mramorovaná kůže</a:t>
            </a:r>
          </a:p>
          <a:p>
            <a:pPr marL="0" indent="0">
              <a:buNone/>
            </a:pPr>
            <a:r>
              <a:rPr lang="cs-CZ" sz="2400" b="0" dirty="0"/>
              <a:t>Nehmatný tep, neměřitelný tlak</a:t>
            </a:r>
          </a:p>
          <a:p>
            <a:pPr marL="0" indent="0">
              <a:buNone/>
            </a:pPr>
            <a:r>
              <a:rPr lang="cs-CZ" sz="2400" b="0" dirty="0"/>
              <a:t>Lapavé nepravidelné dýchání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481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Specifické orgánové poškození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Plíce a ventilace</a:t>
            </a:r>
          </a:p>
          <a:p>
            <a:r>
              <a:rPr lang="cs-CZ" dirty="0"/>
              <a:t>Ledviny</a:t>
            </a:r>
          </a:p>
          <a:p>
            <a:r>
              <a:rPr lang="cs-CZ" dirty="0"/>
              <a:t>Střevo</a:t>
            </a:r>
          </a:p>
          <a:p>
            <a:r>
              <a:rPr lang="cs-CZ" dirty="0"/>
              <a:t>Játra</a:t>
            </a:r>
          </a:p>
          <a:p>
            <a:r>
              <a:rPr lang="cs-CZ" dirty="0"/>
              <a:t>Krev a koagulace – diseminovaná intravaskulární </a:t>
            </a:r>
            <a:r>
              <a:rPr lang="cs-CZ" dirty="0" err="1"/>
              <a:t>koagulopatie</a:t>
            </a:r>
            <a:r>
              <a:rPr lang="cs-CZ" dirty="0"/>
              <a:t> (DIC)</a:t>
            </a:r>
          </a:p>
          <a:p>
            <a:r>
              <a:rPr lang="cs-CZ" dirty="0"/>
              <a:t>Generalizované postižení -SIRS</a:t>
            </a:r>
          </a:p>
        </p:txBody>
      </p:sp>
    </p:spTree>
    <p:extLst>
      <p:ext uri="{BB962C8B-B14F-4D97-AF65-F5344CB8AC3E}">
        <p14:creationId xmlns:p14="http://schemas.microsoft.com/office/powerpoint/2010/main" val="1209144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Diagnostika a vyšetření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Předvídat</a:t>
            </a:r>
          </a:p>
          <a:p>
            <a:endParaRPr lang="cs-CZ" dirty="0"/>
          </a:p>
          <a:p>
            <a:r>
              <a:rPr lang="cs-CZ" b="0" dirty="0"/>
              <a:t>Anamnéza ,rizikový nemocný, punkce tepny, AIM, sepse, léky…</a:t>
            </a:r>
          </a:p>
          <a:p>
            <a:endParaRPr lang="cs-CZ" b="0" dirty="0"/>
          </a:p>
          <a:p>
            <a:r>
              <a:rPr lang="cs-CZ" b="0" dirty="0"/>
              <a:t>Hypotenze trvající &gt;30 min bez jasné příčiny</a:t>
            </a:r>
            <a:r>
              <a:rPr lang="cs-CZ" b="0" dirty="0">
                <a:sym typeface="Wingdings" panose="05000000000000000000" pitchFamily="2" charset="2"/>
              </a:rPr>
              <a:t> zvážit šok</a:t>
            </a:r>
          </a:p>
          <a:p>
            <a:pPr marL="0" indent="0">
              <a:buNone/>
            </a:pPr>
            <a:r>
              <a:rPr lang="cs-CZ" b="0" dirty="0">
                <a:sym typeface="Wingdings" panose="05000000000000000000" pitchFamily="2" charset="2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6572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Pomocná vyšetření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KO + </a:t>
            </a:r>
            <a:r>
              <a:rPr lang="cs-CZ" sz="2400" dirty="0" err="1"/>
              <a:t>hemokoagulace</a:t>
            </a:r>
            <a:endParaRPr lang="cs-CZ" sz="2400" dirty="0"/>
          </a:p>
          <a:p>
            <a:r>
              <a:rPr lang="cs-CZ" sz="2400" dirty="0"/>
              <a:t>Biochemie(</a:t>
            </a:r>
            <a:r>
              <a:rPr lang="cs-CZ" sz="2400" dirty="0" err="1"/>
              <a:t>mineralogram</a:t>
            </a:r>
            <a:r>
              <a:rPr lang="cs-CZ" sz="2400" dirty="0"/>
              <a:t> ,urea, kreatinin, Troponin, JT, amylázy, CRP, </a:t>
            </a:r>
            <a:r>
              <a:rPr lang="cs-CZ" sz="2400" dirty="0" err="1"/>
              <a:t>NTproBNP</a:t>
            </a:r>
            <a:r>
              <a:rPr lang="cs-CZ" sz="2400" dirty="0"/>
              <a:t>, alb., bílkovina, glykemie, laktát</a:t>
            </a:r>
          </a:p>
          <a:p>
            <a:r>
              <a:rPr lang="cs-CZ" sz="2400" dirty="0" err="1"/>
              <a:t>Astrup</a:t>
            </a:r>
            <a:endParaRPr lang="cs-CZ" sz="2400" dirty="0"/>
          </a:p>
          <a:p>
            <a:r>
              <a:rPr lang="cs-CZ" sz="2400" dirty="0" err="1"/>
              <a:t>Rtg</a:t>
            </a:r>
            <a:r>
              <a:rPr lang="cs-CZ" sz="2400" dirty="0"/>
              <a:t> hrudníku</a:t>
            </a:r>
          </a:p>
          <a:p>
            <a:r>
              <a:rPr lang="cs-CZ" sz="2400" dirty="0" err="1"/>
              <a:t>Ekg</a:t>
            </a:r>
            <a:endParaRPr lang="cs-CZ" sz="2400" dirty="0"/>
          </a:p>
          <a:p>
            <a:r>
              <a:rPr lang="cs-CZ" sz="2400" dirty="0"/>
              <a:t>Echo</a:t>
            </a:r>
          </a:p>
          <a:p>
            <a:r>
              <a:rPr lang="cs-CZ" sz="2400" dirty="0" err="1"/>
              <a:t>Sono</a:t>
            </a:r>
            <a:r>
              <a:rPr lang="cs-CZ" sz="2400" dirty="0"/>
              <a:t> břicha</a:t>
            </a:r>
          </a:p>
          <a:p>
            <a:r>
              <a:rPr lang="cs-CZ" sz="2400" dirty="0" err="1"/>
              <a:t>PaL</a:t>
            </a:r>
            <a:r>
              <a:rPr lang="cs-CZ" sz="2400" dirty="0"/>
              <a:t> katetrizace</a:t>
            </a:r>
          </a:p>
          <a:p>
            <a:r>
              <a:rPr lang="cs-CZ" sz="2400" dirty="0"/>
              <a:t>CT </a:t>
            </a:r>
            <a:r>
              <a:rPr lang="cs-CZ" sz="2400" dirty="0" err="1"/>
              <a:t>angio</a:t>
            </a:r>
            <a:r>
              <a:rPr lang="cs-CZ" sz="2400" dirty="0"/>
              <a:t> (plicní embolie)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7540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Monitorování a 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Péče JIP/ ARO</a:t>
            </a:r>
          </a:p>
          <a:p>
            <a:endParaRPr lang="cs-CZ" dirty="0"/>
          </a:p>
          <a:p>
            <a:r>
              <a:rPr lang="cs-CZ" dirty="0"/>
              <a:t>Monitorování vitálních funkcí</a:t>
            </a:r>
          </a:p>
          <a:p>
            <a:pPr marL="0" indent="0">
              <a:buNone/>
            </a:pPr>
            <a:r>
              <a:rPr lang="cs-CZ" sz="2400" dirty="0"/>
              <a:t>Vědomí, arteriální TK, DF, saturace O2, EKG, diuréza, tělesná teplota, CŽT, SV, PAP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dirty="0"/>
              <a:t>Laboratorní kontroly</a:t>
            </a:r>
          </a:p>
          <a:p>
            <a:pPr marL="0" indent="0">
              <a:buNone/>
            </a:pPr>
            <a:r>
              <a:rPr lang="cs-CZ" sz="2400" dirty="0"/>
              <a:t>ABR, biochemie, KO, koagulace</a:t>
            </a:r>
          </a:p>
        </p:txBody>
      </p:sp>
    </p:spTree>
    <p:extLst>
      <p:ext uri="{BB962C8B-B14F-4D97-AF65-F5344CB8AC3E}">
        <p14:creationId xmlns:p14="http://schemas.microsoft.com/office/powerpoint/2010/main" val="21936899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Odstranit příčinu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Poloha nemocného</a:t>
            </a:r>
          </a:p>
          <a:p>
            <a:r>
              <a:rPr lang="cs-CZ" dirty="0"/>
              <a:t>Zabránit podchlazení</a:t>
            </a:r>
          </a:p>
          <a:p>
            <a:r>
              <a:rPr lang="cs-CZ" dirty="0" err="1"/>
              <a:t>Analgosedace</a:t>
            </a:r>
            <a:endParaRPr lang="cs-CZ" dirty="0"/>
          </a:p>
          <a:p>
            <a:r>
              <a:rPr lang="cs-CZ" dirty="0" err="1"/>
              <a:t>Oxygenace</a:t>
            </a:r>
            <a:r>
              <a:rPr lang="cs-CZ" dirty="0"/>
              <a:t>/ ventilace</a:t>
            </a:r>
          </a:p>
          <a:p>
            <a:r>
              <a:rPr lang="cs-CZ" dirty="0"/>
              <a:t>Doplnění cirkulujícího objemu</a:t>
            </a:r>
          </a:p>
          <a:p>
            <a:r>
              <a:rPr lang="cs-CZ" dirty="0"/>
              <a:t>Rychlost podávání roztoků dle CŽT, PAWP, arteriálního TK, srdeční frekvence, diurézy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Udržet střední arteriální TK 75-80 </a:t>
            </a:r>
            <a:r>
              <a:rPr lang="cs-CZ" dirty="0" err="1">
                <a:solidFill>
                  <a:srgbClr val="FF0000"/>
                </a:solidFill>
              </a:rPr>
              <a:t>mmHg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134445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Pozitivně </a:t>
            </a:r>
            <a:r>
              <a:rPr lang="cs-CZ" dirty="0" err="1"/>
              <a:t>inotropní</a:t>
            </a:r>
            <a:r>
              <a:rPr lang="cs-CZ" dirty="0"/>
              <a:t>  látky</a:t>
            </a:r>
          </a:p>
          <a:p>
            <a:r>
              <a:rPr lang="cs-CZ" dirty="0"/>
              <a:t>Katecholaminy </a:t>
            </a:r>
          </a:p>
          <a:p>
            <a:r>
              <a:rPr lang="cs-CZ" dirty="0"/>
              <a:t>Léčba acidózy</a:t>
            </a:r>
          </a:p>
          <a:p>
            <a:r>
              <a:rPr lang="cs-CZ" dirty="0"/>
              <a:t>Kortikoidy</a:t>
            </a:r>
          </a:p>
          <a:p>
            <a:r>
              <a:rPr lang="cs-CZ" dirty="0"/>
              <a:t>Antihistaminika</a:t>
            </a:r>
          </a:p>
          <a:p>
            <a:r>
              <a:rPr lang="cs-CZ" dirty="0"/>
              <a:t>Preventivní </a:t>
            </a:r>
            <a:r>
              <a:rPr lang="cs-CZ" dirty="0" err="1"/>
              <a:t>heparinizace</a:t>
            </a:r>
            <a:endParaRPr lang="cs-CZ" dirty="0"/>
          </a:p>
          <a:p>
            <a:r>
              <a:rPr lang="cs-CZ" dirty="0"/>
              <a:t>Glykemie</a:t>
            </a:r>
          </a:p>
          <a:p>
            <a:r>
              <a:rPr lang="cs-CZ" dirty="0"/>
              <a:t>Přísun energie</a:t>
            </a:r>
          </a:p>
          <a:p>
            <a:r>
              <a:rPr lang="cs-CZ" dirty="0"/>
              <a:t>Kontinuální očišťovací metody</a:t>
            </a:r>
          </a:p>
          <a:p>
            <a:r>
              <a:rPr lang="cs-CZ" dirty="0" err="1"/>
              <a:t>Intrabalonková</a:t>
            </a:r>
            <a:r>
              <a:rPr lang="cs-CZ" dirty="0"/>
              <a:t> balonková </a:t>
            </a:r>
            <a:r>
              <a:rPr lang="cs-CZ" dirty="0" err="1"/>
              <a:t>kontrapulzace</a:t>
            </a:r>
            <a:r>
              <a:rPr lang="cs-CZ" dirty="0"/>
              <a:t> (IABK)</a:t>
            </a:r>
          </a:p>
          <a:p>
            <a:r>
              <a:rPr lang="cs-CZ" dirty="0"/>
              <a:t>ECMO</a:t>
            </a:r>
          </a:p>
        </p:txBody>
      </p:sp>
    </p:spTree>
    <p:extLst>
      <p:ext uri="{BB962C8B-B14F-4D97-AF65-F5344CB8AC3E}">
        <p14:creationId xmlns:p14="http://schemas.microsoft.com/office/powerpoint/2010/main" val="300633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ŠOK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Definice</a:t>
            </a:r>
          </a:p>
          <a:p>
            <a:r>
              <a:rPr lang="cs-CZ" dirty="0"/>
              <a:t>Klasifikace a příčiny</a:t>
            </a:r>
          </a:p>
          <a:p>
            <a:r>
              <a:rPr lang="cs-CZ" dirty="0"/>
              <a:t>Patofyziologické příčiny</a:t>
            </a:r>
          </a:p>
          <a:p>
            <a:r>
              <a:rPr lang="cs-CZ" dirty="0"/>
              <a:t>Fáze šoku</a:t>
            </a:r>
          </a:p>
          <a:p>
            <a:r>
              <a:rPr lang="cs-CZ" dirty="0"/>
              <a:t>Specifické orgánové postižení</a:t>
            </a:r>
          </a:p>
          <a:p>
            <a:r>
              <a:rPr lang="cs-CZ" dirty="0"/>
              <a:t>Klinický obraz</a:t>
            </a:r>
          </a:p>
          <a:p>
            <a:r>
              <a:rPr lang="cs-CZ" dirty="0"/>
              <a:t>Diagnostika a vyšetření</a:t>
            </a:r>
          </a:p>
          <a:p>
            <a:r>
              <a:rPr lang="cs-CZ" dirty="0"/>
              <a:t>Monitorování a léčba</a:t>
            </a:r>
          </a:p>
        </p:txBody>
      </p:sp>
    </p:spTree>
    <p:extLst>
      <p:ext uri="{BB962C8B-B14F-4D97-AF65-F5344CB8AC3E}">
        <p14:creationId xmlns:p14="http://schemas.microsoft.com/office/powerpoint/2010/main" val="368511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Akutní </a:t>
            </a:r>
            <a:r>
              <a:rPr lang="cs-CZ" b="1" dirty="0" err="1"/>
              <a:t>hemodynamická</a:t>
            </a:r>
            <a:r>
              <a:rPr lang="cs-CZ" b="1" dirty="0"/>
              <a:t> porucha</a:t>
            </a:r>
          </a:p>
          <a:p>
            <a:endParaRPr lang="cs-CZ" dirty="0"/>
          </a:p>
          <a:p>
            <a:r>
              <a:rPr lang="cs-CZ" dirty="0"/>
              <a:t>Generalizovaný </a:t>
            </a:r>
            <a:r>
              <a:rPr lang="cs-CZ" b="1" dirty="0"/>
              <a:t>pokles </a:t>
            </a:r>
            <a:r>
              <a:rPr lang="cs-CZ" b="1" dirty="0" err="1"/>
              <a:t>perfuze</a:t>
            </a:r>
            <a:r>
              <a:rPr lang="cs-CZ" b="1" dirty="0"/>
              <a:t> tkání </a:t>
            </a:r>
            <a:r>
              <a:rPr lang="cs-CZ" dirty="0"/>
              <a:t>pod úroveň nezbytnou pro zachování </a:t>
            </a:r>
            <a:r>
              <a:rPr lang="cs-CZ" b="1" dirty="0"/>
              <a:t>funkce</a:t>
            </a:r>
          </a:p>
          <a:p>
            <a:r>
              <a:rPr lang="cs-CZ" b="1" dirty="0"/>
              <a:t>Nedostatečné zásobování tkání </a:t>
            </a:r>
            <a:r>
              <a:rPr lang="cs-CZ" dirty="0"/>
              <a:t>nezbytnými substráty(O2,glukoza,AMK,….) </a:t>
            </a:r>
            <a:r>
              <a:rPr lang="cs-CZ" b="1" dirty="0"/>
              <a:t>nedostatečný odvod metabolitů  </a:t>
            </a:r>
          </a:p>
          <a:p>
            <a:r>
              <a:rPr lang="cs-CZ" dirty="0"/>
              <a:t>Vzniká kyslíkový dluh, metabolická acidóza</a:t>
            </a:r>
          </a:p>
        </p:txBody>
      </p:sp>
    </p:spTree>
    <p:extLst>
      <p:ext uri="{BB962C8B-B14F-4D97-AF65-F5344CB8AC3E}">
        <p14:creationId xmlns:p14="http://schemas.microsoft.com/office/powerpoint/2010/main" val="23830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 a příčiny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1600200"/>
            <a:ext cx="6766977" cy="506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3698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 a příčiny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Kardiogenní šok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Porucha kontraktility- AIM, myokarditida, pohmoždění srdce, kardiomyopatie,…</a:t>
            </a:r>
          </a:p>
          <a:p>
            <a:pPr marL="0" indent="0">
              <a:buNone/>
            </a:pPr>
            <a:r>
              <a:rPr lang="cs-CZ" dirty="0"/>
              <a:t>Mechanická porucha- akutní chlopenní nedomykavost, zkratová vada-ruptura přepážky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1815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 a příčiny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Obstruktivní šok</a:t>
            </a:r>
          </a:p>
          <a:p>
            <a:pPr marL="0" indent="0">
              <a:buNone/>
            </a:pPr>
            <a:r>
              <a:rPr lang="cs-CZ" dirty="0"/>
              <a:t>Významná překážka krevní cirkulace</a:t>
            </a:r>
          </a:p>
          <a:p>
            <a:pPr marL="0" indent="0">
              <a:buNone/>
            </a:pPr>
            <a:r>
              <a:rPr lang="cs-CZ" dirty="0"/>
              <a:t>Masivní plicní embolie, srdeční tamponáda, tenzní </a:t>
            </a:r>
            <a:r>
              <a:rPr lang="cs-CZ" dirty="0" err="1"/>
              <a:t>pneumothorax</a:t>
            </a:r>
            <a:r>
              <a:rPr lang="cs-CZ" dirty="0"/>
              <a:t>, obstrukce mitrální nebo trikuspidální chlopně trombem, </a:t>
            </a:r>
            <a:r>
              <a:rPr lang="cs-CZ" dirty="0" err="1"/>
              <a:t>disekující</a:t>
            </a:r>
            <a:r>
              <a:rPr lang="cs-CZ" dirty="0"/>
              <a:t> aneurysma</a:t>
            </a:r>
          </a:p>
        </p:txBody>
      </p:sp>
    </p:spTree>
    <p:extLst>
      <p:ext uri="{BB962C8B-B14F-4D97-AF65-F5344CB8AC3E}">
        <p14:creationId xmlns:p14="http://schemas.microsoft.com/office/powerpoint/2010/main" val="3897474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 a příčiny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/>
              <a:t>Hypovolemický</a:t>
            </a:r>
            <a:r>
              <a:rPr lang="cs-CZ" b="1" dirty="0"/>
              <a:t> šok</a:t>
            </a:r>
          </a:p>
          <a:p>
            <a:pPr marL="0" indent="0">
              <a:buNone/>
            </a:pPr>
            <a:r>
              <a:rPr lang="cs-CZ" dirty="0"/>
              <a:t>Ztráta cirkulujícího objemu při:</a:t>
            </a:r>
          </a:p>
          <a:p>
            <a:r>
              <a:rPr lang="cs-CZ" b="1" dirty="0"/>
              <a:t>Krvácení</a:t>
            </a:r>
            <a:r>
              <a:rPr lang="cs-CZ" dirty="0"/>
              <a:t> (</a:t>
            </a:r>
            <a:r>
              <a:rPr lang="cs-CZ" dirty="0" err="1"/>
              <a:t>hemorhagický</a:t>
            </a:r>
            <a:r>
              <a:rPr lang="cs-CZ" dirty="0"/>
              <a:t> šok)</a:t>
            </a:r>
          </a:p>
          <a:p>
            <a:r>
              <a:rPr lang="cs-CZ" b="1" dirty="0"/>
              <a:t>Sníženého příjmu </a:t>
            </a:r>
            <a:r>
              <a:rPr lang="cs-CZ" dirty="0"/>
              <a:t>tekutin-průjmy, zvracení</a:t>
            </a:r>
          </a:p>
          <a:p>
            <a:r>
              <a:rPr lang="cs-CZ" b="1" dirty="0"/>
              <a:t>Přesun tekutin z cév </a:t>
            </a:r>
            <a:r>
              <a:rPr lang="cs-CZ" dirty="0"/>
              <a:t>do </a:t>
            </a:r>
            <a:r>
              <a:rPr lang="cs-CZ" dirty="0" err="1"/>
              <a:t>intersticia</a:t>
            </a:r>
            <a:r>
              <a:rPr lang="cs-CZ" dirty="0"/>
              <a:t> -ileus, pankreatitida</a:t>
            </a:r>
          </a:p>
          <a:p>
            <a:r>
              <a:rPr lang="cs-CZ" b="1" dirty="0"/>
              <a:t>Rozsáhlé trauma </a:t>
            </a:r>
            <a:r>
              <a:rPr lang="cs-CZ" dirty="0"/>
              <a:t>(traumatický šok)</a:t>
            </a:r>
          </a:p>
          <a:p>
            <a:r>
              <a:rPr lang="cs-CZ" b="1" dirty="0"/>
              <a:t>Popáleniny</a:t>
            </a:r>
            <a:r>
              <a:rPr lang="cs-CZ" dirty="0"/>
              <a:t> (popáleninový šok)</a:t>
            </a:r>
          </a:p>
        </p:txBody>
      </p:sp>
    </p:spTree>
    <p:extLst>
      <p:ext uri="{BB962C8B-B14F-4D97-AF65-F5344CB8AC3E}">
        <p14:creationId xmlns:p14="http://schemas.microsoft.com/office/powerpoint/2010/main" val="54915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Klasifikace a příčiny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Distribuční šok</a:t>
            </a:r>
          </a:p>
          <a:p>
            <a:pPr marL="0" indent="0">
              <a:buNone/>
            </a:pPr>
            <a:r>
              <a:rPr lang="cs-CZ" b="1" dirty="0"/>
              <a:t>Výrazná vazodilatace </a:t>
            </a:r>
          </a:p>
          <a:p>
            <a:r>
              <a:rPr lang="cs-CZ" dirty="0"/>
              <a:t>při sepsi </a:t>
            </a:r>
            <a:r>
              <a:rPr lang="cs-CZ" b="1" dirty="0"/>
              <a:t>(septický šok)</a:t>
            </a:r>
          </a:p>
          <a:p>
            <a:r>
              <a:rPr lang="cs-CZ" dirty="0"/>
              <a:t>Anafylaktické reakci(</a:t>
            </a:r>
            <a:r>
              <a:rPr lang="cs-CZ" b="1" dirty="0"/>
              <a:t>anafylaktický šok</a:t>
            </a:r>
            <a:r>
              <a:rPr lang="cs-CZ" dirty="0"/>
              <a:t>)</a:t>
            </a:r>
          </a:p>
          <a:p>
            <a:r>
              <a:rPr lang="cs-CZ" dirty="0"/>
              <a:t>Úraz míchy a ztráta periferního cévního napětí </a:t>
            </a:r>
            <a:r>
              <a:rPr lang="cs-CZ" b="1" dirty="0"/>
              <a:t>(neurogenní šok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9958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Patogeneze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Základním mechanismem šoku je hypotenze</a:t>
            </a:r>
            <a:r>
              <a:rPr lang="cs-CZ" dirty="0">
                <a:sym typeface="Wingdings" panose="05000000000000000000" pitchFamily="2" charset="2"/>
              </a:rPr>
              <a:t> systémová tkáňová </a:t>
            </a:r>
            <a:r>
              <a:rPr lang="cs-CZ" dirty="0" err="1">
                <a:sym typeface="Wingdings" panose="05000000000000000000" pitchFamily="2" charset="2"/>
              </a:rPr>
              <a:t>hypoperfuze</a:t>
            </a:r>
            <a:r>
              <a:rPr lang="cs-CZ" dirty="0">
                <a:sym typeface="Wingdings" panose="05000000000000000000" pitchFamily="2" charset="2"/>
              </a:rPr>
              <a:t> hypoxie tkání</a:t>
            </a:r>
          </a:p>
          <a:p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883137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567</Words>
  <Application>Microsoft Office PowerPoint</Application>
  <PresentationFormat>Předvádění na obrazovce (4:3)</PresentationFormat>
  <Paragraphs>130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Motiv systému Office</vt:lpstr>
      <vt:lpstr> ŠOK</vt:lpstr>
      <vt:lpstr>ŠOK</vt:lpstr>
      <vt:lpstr>Definice</vt:lpstr>
      <vt:lpstr>Klasifikace a příčiny</vt:lpstr>
      <vt:lpstr>Klasifikace a příčiny</vt:lpstr>
      <vt:lpstr>Klasifikace a příčiny</vt:lpstr>
      <vt:lpstr>Klasifikace a příčiny</vt:lpstr>
      <vt:lpstr>Klasifikace a příčiny</vt:lpstr>
      <vt:lpstr>Patogeneze</vt:lpstr>
      <vt:lpstr>Fáze rozvoje šoku</vt:lpstr>
      <vt:lpstr>Fáze rozvoje šoku</vt:lpstr>
      <vt:lpstr>Fáze rozvoje šoku</vt:lpstr>
      <vt:lpstr>Specifické orgánové poškození</vt:lpstr>
      <vt:lpstr>Diagnostika a vyšetření</vt:lpstr>
      <vt:lpstr>Pomocná vyšetření</vt:lpstr>
      <vt:lpstr>Monitorování a léčba</vt:lpstr>
      <vt:lpstr>Léčba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ŠOK</dc:title>
  <dc:creator>Ingrid Rýznarová</dc:creator>
  <cp:lastModifiedBy>Veronika Slováček Hagenová</cp:lastModifiedBy>
  <cp:revision>14</cp:revision>
  <dcterms:created xsi:type="dcterms:W3CDTF">2022-11-27T21:31:45Z</dcterms:created>
  <dcterms:modified xsi:type="dcterms:W3CDTF">2024-05-13T07:06:43Z</dcterms:modified>
</cp:coreProperties>
</file>