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7" r:id="rId5"/>
    <p:sldId id="268" r:id="rId6"/>
    <p:sldId id="271" r:id="rId7"/>
    <p:sldId id="272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3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28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60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88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7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4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9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37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73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40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6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8457-3ACB-4B10-89F0-C82F6FB2ECF0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F24A-B87B-4B4C-9958-8C0215351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2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Endokarditida,myokarditida</a:t>
            </a:r>
            <a:r>
              <a:rPr lang="cs-CZ"/>
              <a:t>,</a:t>
            </a:r>
            <a:br>
              <a:rPr lang="cs-CZ"/>
            </a:br>
            <a:r>
              <a:rPr lang="cs-CZ"/>
              <a:t>perikarditida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Ingrid Rýznarová</a:t>
            </a:r>
          </a:p>
          <a:p>
            <a:r>
              <a:rPr lang="cs-CZ" dirty="0"/>
              <a:t>SUO 11/2024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23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Myokaditidy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Terapie</a:t>
            </a:r>
          </a:p>
          <a:p>
            <a:r>
              <a:rPr lang="cs-CZ" sz="2800" dirty="0"/>
              <a:t>Klidový režim</a:t>
            </a:r>
          </a:p>
          <a:p>
            <a:r>
              <a:rPr lang="cs-CZ" sz="2800" dirty="0" err="1"/>
              <a:t>Antivirotika</a:t>
            </a:r>
            <a:r>
              <a:rPr lang="cs-CZ" sz="2800" dirty="0"/>
              <a:t> </a:t>
            </a:r>
          </a:p>
          <a:p>
            <a:r>
              <a:rPr lang="cs-CZ" sz="2800" dirty="0"/>
              <a:t>Podpůrná léčba-srdeční selhání, ACEI</a:t>
            </a:r>
          </a:p>
          <a:p>
            <a:r>
              <a:rPr lang="cs-CZ" sz="2800" dirty="0"/>
              <a:t>ECMO</a:t>
            </a:r>
          </a:p>
          <a:p>
            <a:r>
              <a:rPr lang="cs-CZ" sz="2800" dirty="0"/>
              <a:t>Transplantace</a:t>
            </a:r>
          </a:p>
        </p:txBody>
      </p:sp>
    </p:spTree>
    <p:extLst>
      <p:ext uri="{BB962C8B-B14F-4D97-AF65-F5344CB8AC3E}">
        <p14:creationId xmlns:p14="http://schemas.microsoft.com/office/powerpoint/2010/main" val="213027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Perikard: 2 listy-&gt; parietální a viscerální</a:t>
            </a:r>
          </a:p>
          <a:p>
            <a:r>
              <a:rPr lang="cs-CZ" dirty="0"/>
              <a:t>Fyziologicky mezi listy malé množství tekutiny 10-15ml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64605"/>
            <a:ext cx="3272283" cy="35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199153" cy="393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58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perikarditida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Suchá perikarditida (</a:t>
            </a:r>
            <a:r>
              <a:rPr lang="cs-CZ" sz="2400" dirty="0" err="1"/>
              <a:t>sicca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Vlhká perikarditida (</a:t>
            </a:r>
            <a:r>
              <a:rPr lang="cs-CZ" sz="2400" dirty="0" err="1"/>
              <a:t>exudativa</a:t>
            </a:r>
            <a:r>
              <a:rPr lang="cs-CZ" sz="2400" dirty="0"/>
              <a:t>)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Etiologie : infekční a neinfekční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Klinický obraz:</a:t>
            </a:r>
          </a:p>
          <a:p>
            <a:pPr marL="0" indent="0">
              <a:buNone/>
            </a:pPr>
            <a:r>
              <a:rPr lang="cs-CZ" sz="2400" dirty="0" err="1"/>
              <a:t>Sicca</a:t>
            </a:r>
            <a:r>
              <a:rPr lang="cs-CZ" sz="2400" dirty="0"/>
              <a:t>- bolest v </a:t>
            </a:r>
            <a:r>
              <a:rPr lang="cs-CZ" sz="2400" dirty="0" err="1"/>
              <a:t>prekordiu</a:t>
            </a:r>
            <a:r>
              <a:rPr lang="cs-CZ" sz="2400" dirty="0"/>
              <a:t>, ostrá, vyzařuje do ramen</a:t>
            </a:r>
          </a:p>
          <a:p>
            <a:pPr marL="0" indent="0">
              <a:buNone/>
            </a:pPr>
            <a:r>
              <a:rPr lang="cs-CZ" sz="2400" dirty="0"/>
              <a:t>Dušnost, slabost, synkopy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05946" cy="266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13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6956" y="188640"/>
            <a:ext cx="91855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Viry:</a:t>
            </a:r>
            <a:r>
              <a:rPr lang="cs-CZ" sz="2000" dirty="0"/>
              <a:t> </a:t>
            </a:r>
            <a:r>
              <a:rPr lang="cs-CZ" sz="2000" dirty="0" err="1"/>
              <a:t>coxsackie</a:t>
            </a:r>
            <a:r>
              <a:rPr lang="cs-CZ" sz="2000" dirty="0"/>
              <a:t> A nebo B, </a:t>
            </a:r>
            <a:r>
              <a:rPr lang="cs-CZ" sz="2000" dirty="0" err="1"/>
              <a:t>echoviry</a:t>
            </a:r>
            <a:r>
              <a:rPr lang="cs-CZ" sz="2000" dirty="0"/>
              <a:t>, virus spalniček, RSV, virus chřipky, SARS-CoV-2, virus hepatitidy A/B/C, HIV, </a:t>
            </a:r>
            <a:r>
              <a:rPr lang="cs-CZ" sz="2000" dirty="0" err="1"/>
              <a:t>cytomegalovirus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Bakterie:</a:t>
            </a:r>
            <a:r>
              <a:rPr lang="cs-CZ" sz="2000" dirty="0"/>
              <a:t> stafylokoky, streptokoky, pneumokoky, gram-negativní bakterie (hematogenním rozsevem, per </a:t>
            </a:r>
            <a:r>
              <a:rPr lang="cs-CZ" sz="2000" dirty="0" err="1"/>
              <a:t>continuitatem</a:t>
            </a:r>
            <a:r>
              <a:rPr lang="cs-CZ" sz="2000" dirty="0"/>
              <a:t> z plic, při endokarditidě;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Mycobacterium</a:t>
            </a:r>
            <a:r>
              <a:rPr lang="cs-CZ" sz="2000" b="1" dirty="0"/>
              <a:t> </a:t>
            </a:r>
            <a:r>
              <a:rPr lang="cs-CZ" sz="2000" b="1" dirty="0" err="1"/>
              <a:t>tuberculosis</a:t>
            </a:r>
            <a:r>
              <a:rPr lang="cs-CZ" sz="2000" dirty="0"/>
              <a:t>: riziko </a:t>
            </a:r>
            <a:r>
              <a:rPr lang="cs-CZ" sz="2000" dirty="0" err="1"/>
              <a:t>konstriktivní</a:t>
            </a:r>
            <a:r>
              <a:rPr lang="cs-CZ" sz="2000" dirty="0"/>
              <a:t> perikarditidy;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Parazité a mykotická agens:</a:t>
            </a:r>
            <a:r>
              <a:rPr lang="cs-CZ" sz="2000" dirty="0"/>
              <a:t> </a:t>
            </a:r>
            <a:r>
              <a:rPr lang="cs-CZ" sz="2000" dirty="0" err="1"/>
              <a:t>Histoplasma</a:t>
            </a:r>
            <a:r>
              <a:rPr lang="cs-CZ" sz="2000" dirty="0"/>
              <a:t>, </a:t>
            </a:r>
            <a:r>
              <a:rPr lang="cs-CZ" sz="2000" dirty="0" err="1"/>
              <a:t>Candida</a:t>
            </a:r>
            <a:r>
              <a:rPr lang="cs-CZ" sz="2000" dirty="0"/>
              <a:t>, </a:t>
            </a:r>
            <a:r>
              <a:rPr lang="cs-CZ" sz="2000" dirty="0" err="1"/>
              <a:t>Toxoplasma</a:t>
            </a:r>
            <a:r>
              <a:rPr lang="cs-CZ" sz="2000" dirty="0"/>
              <a:t>, </a:t>
            </a:r>
            <a:r>
              <a:rPr lang="cs-CZ" sz="2000" dirty="0" err="1"/>
              <a:t>Entamoeba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Akutní infarkt myokardu: </a:t>
            </a:r>
            <a:r>
              <a:rPr lang="cs-CZ" sz="2000" dirty="0" err="1"/>
              <a:t>pericarditis</a:t>
            </a:r>
            <a:r>
              <a:rPr lang="cs-CZ" sz="2000" dirty="0"/>
              <a:t> </a:t>
            </a:r>
            <a:r>
              <a:rPr lang="cs-CZ" sz="2000" dirty="0" err="1"/>
              <a:t>epistenocardiaca</a:t>
            </a:r>
            <a:r>
              <a:rPr lang="cs-CZ" sz="2000" dirty="0"/>
              <a:t> (</a:t>
            </a:r>
            <a:r>
              <a:rPr lang="cs-CZ" sz="2000" dirty="0" err="1"/>
              <a:t>fibrinózní</a:t>
            </a:r>
            <a:r>
              <a:rPr lang="cs-CZ" sz="2000" dirty="0"/>
              <a:t> </a:t>
            </a:r>
            <a:r>
              <a:rPr lang="cs-CZ" sz="2000" dirty="0" err="1"/>
              <a:t>exudát</a:t>
            </a:r>
            <a:r>
              <a:rPr lang="cs-CZ" sz="2000" dirty="0"/>
              <a:t> nad ložiskem </a:t>
            </a:r>
            <a:r>
              <a:rPr lang="cs-CZ" sz="2000" dirty="0" err="1"/>
              <a:t>infakrtu</a:t>
            </a:r>
            <a:r>
              <a:rPr lang="cs-CZ" sz="2000" dirty="0"/>
              <a:t>, </a:t>
            </a:r>
            <a:r>
              <a:rPr lang="cs-CZ" sz="2000" dirty="0" err="1"/>
              <a:t>Dresslerova</a:t>
            </a:r>
            <a:r>
              <a:rPr lang="cs-CZ" sz="2000" dirty="0"/>
              <a:t> syndromu (vzácné, taktéž nad ložiskem infarktu, pravděpodobně v důsledku autoimunitní reakce proti myokardiálním antigenům);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Urémie 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Nádorová onemocnění</a:t>
            </a:r>
            <a:r>
              <a:rPr lang="cs-CZ" sz="2000" dirty="0"/>
              <a:t>:  metastatického rozsevu karcinomů plic, prsu, leukémie, lymfomů a melanomu;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Autoimunitní onemocnění:</a:t>
            </a:r>
            <a:r>
              <a:rPr lang="cs-CZ" sz="2000" dirty="0"/>
              <a:t> r</a:t>
            </a:r>
            <a:r>
              <a:rPr lang="cs-CZ" sz="2000" b="1" dirty="0"/>
              <a:t>evmatoidní artritida</a:t>
            </a:r>
            <a:r>
              <a:rPr lang="cs-CZ" sz="2000" dirty="0"/>
              <a:t>, </a:t>
            </a:r>
            <a:r>
              <a:rPr lang="cs-CZ" sz="2000" b="1" dirty="0"/>
              <a:t>SLE</a:t>
            </a:r>
            <a:r>
              <a:rPr lang="cs-CZ" sz="2000" dirty="0"/>
              <a:t>, </a:t>
            </a:r>
            <a:r>
              <a:rPr lang="cs-CZ" sz="2000" b="1" dirty="0"/>
              <a:t>sklerodermie, </a:t>
            </a:r>
            <a:r>
              <a:rPr lang="cs-CZ" sz="2000" dirty="0"/>
              <a:t>sarkoidóza, nespecifické střevní záněty, vaskulitidy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Léková:</a:t>
            </a:r>
            <a:r>
              <a:rPr lang="cs-CZ" sz="2000" dirty="0"/>
              <a:t> </a:t>
            </a:r>
            <a:r>
              <a:rPr lang="cs-CZ" sz="2000" dirty="0" err="1"/>
              <a:t>hydralazin</a:t>
            </a:r>
            <a:r>
              <a:rPr lang="cs-CZ" sz="2000" dirty="0"/>
              <a:t>, </a:t>
            </a:r>
            <a:r>
              <a:rPr lang="cs-CZ" sz="2000" dirty="0" err="1"/>
              <a:t>procainamid</a:t>
            </a:r>
            <a:r>
              <a:rPr lang="cs-CZ" sz="2000" dirty="0"/>
              <a:t>, </a:t>
            </a:r>
            <a:r>
              <a:rPr lang="cs-CZ" sz="2000" dirty="0" err="1"/>
              <a:t>isoniasid</a:t>
            </a:r>
            <a:r>
              <a:rPr lang="cs-CZ" sz="2000" dirty="0"/>
              <a:t>, </a:t>
            </a:r>
            <a:r>
              <a:rPr lang="cs-CZ" sz="2000" dirty="0" err="1"/>
              <a:t>difenylhydantion</a:t>
            </a:r>
            <a:r>
              <a:rPr lang="cs-CZ" sz="2000" dirty="0"/>
              <a:t>, </a:t>
            </a:r>
            <a:r>
              <a:rPr lang="cs-CZ" sz="2000" b="1" dirty="0" err="1"/>
              <a:t>antracyklinová</a:t>
            </a:r>
            <a:r>
              <a:rPr lang="cs-CZ" sz="2000" b="1" dirty="0"/>
              <a:t> chemoterapeutika</a:t>
            </a:r>
            <a:r>
              <a:rPr lang="cs-CZ" sz="2000" dirty="0"/>
              <a:t>, vzácně vakcinace, </a:t>
            </a:r>
            <a:r>
              <a:rPr lang="cs-CZ" sz="2000" b="1" dirty="0"/>
              <a:t>radioterapie</a:t>
            </a:r>
            <a:r>
              <a:rPr lang="cs-CZ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Posttraumatická</a:t>
            </a:r>
            <a:r>
              <a:rPr lang="cs-CZ" sz="2000" dirty="0"/>
              <a:t>: trauma hrudníku;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Pooperační: </a:t>
            </a:r>
            <a:r>
              <a:rPr lang="cs-CZ" sz="2000" dirty="0" err="1"/>
              <a:t>postperikardiotomický</a:t>
            </a:r>
            <a:r>
              <a:rPr lang="cs-CZ" sz="2000" dirty="0"/>
              <a:t> syndrom</a:t>
            </a:r>
          </a:p>
        </p:txBody>
      </p:sp>
    </p:spTree>
    <p:extLst>
      <p:ext uri="{BB962C8B-B14F-4D97-AF65-F5344CB8AC3E}">
        <p14:creationId xmlns:p14="http://schemas.microsoft.com/office/powerpoint/2010/main" val="124250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perikarditida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Klinický obraz:</a:t>
            </a:r>
          </a:p>
          <a:p>
            <a:r>
              <a:rPr lang="cs-CZ" sz="2400" dirty="0" err="1"/>
              <a:t>Sicca</a:t>
            </a:r>
            <a:r>
              <a:rPr lang="cs-CZ" sz="2400" dirty="0"/>
              <a:t>- bolest v </a:t>
            </a:r>
            <a:r>
              <a:rPr lang="cs-CZ" sz="2400" dirty="0" err="1"/>
              <a:t>prekordiu</a:t>
            </a:r>
            <a:r>
              <a:rPr lang="cs-CZ" sz="2400" dirty="0"/>
              <a:t>, ostrá, vyzařuje do ramen</a:t>
            </a:r>
          </a:p>
          <a:p>
            <a:pPr marL="0" indent="0">
              <a:buNone/>
            </a:pPr>
            <a:r>
              <a:rPr lang="cs-CZ" sz="2400" dirty="0"/>
              <a:t>Dušnost, slabost, synkopy</a:t>
            </a:r>
          </a:p>
          <a:p>
            <a:pPr marL="0" indent="0">
              <a:buNone/>
            </a:pPr>
            <a:r>
              <a:rPr lang="cs-CZ" sz="2400" b="1" dirty="0"/>
              <a:t>Fyzikální nález:</a:t>
            </a:r>
          </a:p>
          <a:p>
            <a:pPr marL="0" indent="0">
              <a:buNone/>
            </a:pPr>
            <a:r>
              <a:rPr lang="cs-CZ" sz="2400" dirty="0" err="1"/>
              <a:t>Perikardiální</a:t>
            </a:r>
            <a:r>
              <a:rPr lang="cs-CZ" sz="2400" dirty="0"/>
              <a:t> třecí šelest (</a:t>
            </a:r>
            <a:r>
              <a:rPr lang="cs-CZ" sz="2400" dirty="0" err="1"/>
              <a:t>p.sicca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Oslabené ozvy (p. </a:t>
            </a:r>
            <a:r>
              <a:rPr lang="cs-CZ" sz="2400" dirty="0" err="1"/>
              <a:t>exudativa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 err="1"/>
              <a:t>Ekg</a:t>
            </a:r>
            <a:r>
              <a:rPr lang="cs-CZ" sz="2400" dirty="0"/>
              <a:t>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75102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1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perikarditida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Rtg</a:t>
            </a:r>
            <a:r>
              <a:rPr lang="cs-CZ" sz="2800" dirty="0"/>
              <a:t> hrudníku – perikard výpotek, riziko tamponády</a:t>
            </a:r>
          </a:p>
          <a:p>
            <a:r>
              <a:rPr lang="cs-CZ" sz="2800" dirty="0"/>
              <a:t>CT hrudníku</a:t>
            </a:r>
          </a:p>
          <a:p>
            <a:r>
              <a:rPr lang="cs-CZ" sz="2800" dirty="0"/>
              <a:t>Echo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/>
              <a:t>Terapie </a:t>
            </a:r>
          </a:p>
          <a:p>
            <a:pPr marL="0" indent="0">
              <a:buNone/>
            </a:pPr>
            <a:r>
              <a:rPr lang="cs-CZ" sz="2800" dirty="0"/>
              <a:t>Klidový režim</a:t>
            </a:r>
          </a:p>
          <a:p>
            <a:pPr marL="0" indent="0">
              <a:buNone/>
            </a:pPr>
            <a:r>
              <a:rPr lang="cs-CZ" sz="2800" dirty="0" err="1"/>
              <a:t>Sicca</a:t>
            </a:r>
            <a:r>
              <a:rPr lang="cs-CZ" sz="2800" dirty="0"/>
              <a:t>- nesteroidní antirevmatika</a:t>
            </a:r>
          </a:p>
          <a:p>
            <a:pPr marL="0" indent="0">
              <a:buNone/>
            </a:pPr>
            <a:r>
              <a:rPr lang="cs-CZ" sz="2800" dirty="0"/>
              <a:t>Dále dle vyvolávající příčiny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32" y="2132856"/>
            <a:ext cx="3548118" cy="28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05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Infekční endokarditida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/>
              <a:t>Mikrobiální </a:t>
            </a:r>
            <a:r>
              <a:rPr lang="cs-CZ" sz="2800" b="1" dirty="0"/>
              <a:t>zánět</a:t>
            </a:r>
            <a:r>
              <a:rPr lang="cs-CZ" sz="2800" dirty="0"/>
              <a:t> endokardu</a:t>
            </a:r>
          </a:p>
          <a:p>
            <a:r>
              <a:rPr lang="cs-CZ" sz="2800" dirty="0"/>
              <a:t>Závažné onemocnění</a:t>
            </a:r>
          </a:p>
          <a:p>
            <a:r>
              <a:rPr lang="cs-CZ" sz="2800" b="1" dirty="0"/>
              <a:t>Postižení chlopní </a:t>
            </a:r>
            <a:r>
              <a:rPr lang="cs-CZ" sz="2800" dirty="0" err="1"/>
              <a:t>zj</a:t>
            </a:r>
            <a:r>
              <a:rPr lang="cs-CZ" sz="2800" dirty="0"/>
              <a:t>. s vadou, kalcifikacemi, náhrady , </a:t>
            </a:r>
          </a:p>
          <a:p>
            <a:pPr marL="0" indent="0">
              <a:buNone/>
            </a:pPr>
            <a:r>
              <a:rPr lang="cs-CZ" sz="2800" dirty="0"/>
              <a:t>    elektrody stimulátoru</a:t>
            </a:r>
          </a:p>
          <a:p>
            <a:r>
              <a:rPr lang="cs-CZ" sz="2800" dirty="0"/>
              <a:t>Typické </a:t>
            </a:r>
            <a:r>
              <a:rPr lang="cs-CZ" sz="2800" b="1" dirty="0"/>
              <a:t>vegetace-</a:t>
            </a:r>
            <a:r>
              <a:rPr lang="cs-CZ" sz="2800" dirty="0"/>
              <a:t> tvořeny destičkami, fibrinem, mikroby, leukocyty</a:t>
            </a:r>
          </a:p>
          <a:p>
            <a:r>
              <a:rPr lang="cs-CZ" sz="2800" dirty="0"/>
              <a:t>Vegetace mobilní, pohyb s krevním proudem, odrolují se a </a:t>
            </a:r>
            <a:r>
              <a:rPr lang="cs-CZ" sz="2800" b="1" dirty="0" err="1"/>
              <a:t>embolizují</a:t>
            </a:r>
            <a:r>
              <a:rPr lang="cs-CZ" sz="2800" b="1" dirty="0"/>
              <a:t> </a:t>
            </a:r>
            <a:r>
              <a:rPr lang="cs-CZ" sz="2800" dirty="0"/>
              <a:t>(CNS, periferie, </a:t>
            </a:r>
            <a:r>
              <a:rPr lang="cs-CZ" sz="2800" dirty="0" err="1"/>
              <a:t>splanch</a:t>
            </a:r>
            <a:r>
              <a:rPr lang="cs-CZ" sz="2800" dirty="0"/>
              <a:t>. tepny)</a:t>
            </a:r>
          </a:p>
          <a:p>
            <a:r>
              <a:rPr lang="cs-CZ" sz="2800" dirty="0"/>
              <a:t>Perforace chlopně, absces u chlopně</a:t>
            </a:r>
          </a:p>
          <a:p>
            <a:r>
              <a:rPr lang="cs-CZ" sz="2800" dirty="0"/>
              <a:t>CIK</a:t>
            </a:r>
            <a:r>
              <a:rPr lang="cs-CZ" sz="2800" dirty="0">
                <a:sym typeface="Wingdings" panose="05000000000000000000" pitchFamily="2" charset="2"/>
              </a:rPr>
              <a:t> komplikace artritida, glomerulonefritida, </a:t>
            </a:r>
            <a:r>
              <a:rPr lang="cs-CZ" sz="2800" dirty="0" err="1">
                <a:sym typeface="Wingdings" panose="05000000000000000000" pitchFamily="2" charset="2"/>
              </a:rPr>
              <a:t>Oslerovy</a:t>
            </a:r>
            <a:r>
              <a:rPr lang="cs-CZ" sz="2800" dirty="0">
                <a:sym typeface="Wingdings" panose="05000000000000000000" pitchFamily="2" charset="2"/>
              </a:rPr>
              <a:t> uzlíky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473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37411" cy="634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5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Infekční endokarditida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Dělení:</a:t>
            </a:r>
          </a:p>
          <a:p>
            <a:pPr marL="0" indent="0">
              <a:buNone/>
            </a:pPr>
            <a:r>
              <a:rPr lang="cs-CZ" sz="2800" dirty="0"/>
              <a:t>IE na nativních chlopních</a:t>
            </a:r>
          </a:p>
          <a:p>
            <a:pPr marL="0" indent="0">
              <a:buNone/>
            </a:pPr>
            <a:r>
              <a:rPr lang="cs-CZ" sz="2800" dirty="0"/>
              <a:t>IE u </a:t>
            </a:r>
            <a:r>
              <a:rPr lang="cs-CZ" sz="2800" dirty="0" err="1"/>
              <a:t>intravenozních</a:t>
            </a:r>
            <a:r>
              <a:rPr lang="cs-CZ" sz="2800" dirty="0"/>
              <a:t> narkomanů   </a:t>
            </a:r>
          </a:p>
          <a:p>
            <a:pPr marL="0" indent="0">
              <a:buNone/>
            </a:pPr>
            <a:r>
              <a:rPr lang="cs-CZ" sz="2800" dirty="0"/>
              <a:t>IE u chlopenních vad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/>
              <a:t>Původci:</a:t>
            </a:r>
          </a:p>
          <a:p>
            <a:pPr marL="0" indent="0">
              <a:buNone/>
            </a:pPr>
            <a:r>
              <a:rPr lang="cs-CZ" sz="2800" dirty="0"/>
              <a:t>Bakterie, kvasinky, </a:t>
            </a:r>
            <a:r>
              <a:rPr lang="cs-CZ" sz="2800" dirty="0" err="1"/>
              <a:t>ricketzie</a:t>
            </a:r>
            <a:r>
              <a:rPr lang="cs-CZ" sz="2800" dirty="0"/>
              <a:t>, chlamydie</a:t>
            </a:r>
          </a:p>
          <a:p>
            <a:pPr marL="0" indent="0">
              <a:buNone/>
            </a:pPr>
            <a:r>
              <a:rPr lang="cs-CZ" sz="2800" dirty="0"/>
              <a:t>Streptokoky, Enterokoky, </a:t>
            </a:r>
            <a:r>
              <a:rPr lang="cs-CZ" sz="2800" dirty="0" err="1"/>
              <a:t>Stafylokoky,Hemofylus</a:t>
            </a:r>
            <a:r>
              <a:rPr lang="cs-CZ" sz="2800" dirty="0"/>
              <a:t>…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20" y="1484784"/>
            <a:ext cx="3838288" cy="254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Infekční endokarditida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Klinický obraz:</a:t>
            </a:r>
          </a:p>
          <a:p>
            <a:r>
              <a:rPr lang="cs-CZ" sz="2400" dirty="0" err="1"/>
              <a:t>Subfebrilie</a:t>
            </a:r>
            <a:r>
              <a:rPr lang="cs-CZ" sz="2400" dirty="0"/>
              <a:t> ………</a:t>
            </a:r>
            <a:r>
              <a:rPr lang="cs-CZ" sz="2400" dirty="0">
                <a:sym typeface="Wingdings" panose="05000000000000000000" pitchFamily="2" charset="2"/>
              </a:rPr>
              <a:t>   </a:t>
            </a:r>
            <a:r>
              <a:rPr lang="cs-CZ" sz="2400" dirty="0"/>
              <a:t>sepse</a:t>
            </a:r>
          </a:p>
          <a:p>
            <a:r>
              <a:rPr lang="cs-CZ" sz="2400" dirty="0"/>
              <a:t>Třískovité embolizace pod nehty, konjunktivální petechie</a:t>
            </a:r>
          </a:p>
          <a:p>
            <a:r>
              <a:rPr lang="cs-CZ" sz="2400" dirty="0"/>
              <a:t>Celkové chřadnutí pacienta, </a:t>
            </a:r>
            <a:r>
              <a:rPr lang="cs-CZ" sz="2400" dirty="0" err="1"/>
              <a:t>subfebrilie</a:t>
            </a:r>
            <a:r>
              <a:rPr lang="cs-CZ" sz="2400" dirty="0"/>
              <a:t>, bolesti kloubů a svalů</a:t>
            </a:r>
          </a:p>
          <a:p>
            <a:r>
              <a:rPr lang="cs-CZ" sz="2400" dirty="0"/>
              <a:t>Komplikace</a:t>
            </a:r>
            <a:r>
              <a:rPr lang="cs-CZ" sz="2400" dirty="0">
                <a:sym typeface="Wingdings" panose="05000000000000000000" pitchFamily="2" charset="2"/>
              </a:rPr>
              <a:t> bouřlivý obraz</a:t>
            </a:r>
          </a:p>
          <a:p>
            <a:r>
              <a:rPr lang="cs-CZ" sz="2400" dirty="0">
                <a:sym typeface="Wingdings" panose="05000000000000000000" pitchFamily="2" charset="2"/>
              </a:rPr>
              <a:t>Významná regurgitační chlopenní vada při perforaci cípů, přetržení </a:t>
            </a:r>
            <a:r>
              <a:rPr lang="cs-CZ" sz="2400" dirty="0" err="1">
                <a:sym typeface="Wingdings" panose="05000000000000000000" pitchFamily="2" charset="2"/>
              </a:rPr>
              <a:t>šlašinky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957314" cy="238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22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Infekční endokarditida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Myslet na </a:t>
            </a:r>
            <a:r>
              <a:rPr lang="cs-CZ" sz="2400" dirty="0" err="1"/>
              <a:t>diagnozu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Srdeční šelest nově vzniklý</a:t>
            </a:r>
          </a:p>
          <a:p>
            <a:r>
              <a:rPr lang="cs-CZ" sz="2400" dirty="0"/>
              <a:t>Petechie –sliznice, spojivky, </a:t>
            </a:r>
            <a:r>
              <a:rPr lang="cs-CZ" sz="2400" dirty="0" err="1"/>
              <a:t>plosky</a:t>
            </a:r>
            <a:r>
              <a:rPr lang="cs-CZ" sz="2400" dirty="0"/>
              <a:t> nohou, dlaně, sítnice</a:t>
            </a:r>
          </a:p>
          <a:p>
            <a:r>
              <a:rPr lang="cs-CZ" sz="2400" dirty="0"/>
              <a:t>Třískovité </a:t>
            </a:r>
            <a:r>
              <a:rPr lang="cs-CZ" sz="2400" dirty="0" err="1"/>
              <a:t>hemorhagie</a:t>
            </a:r>
            <a:r>
              <a:rPr lang="cs-CZ" sz="2400" dirty="0"/>
              <a:t> pod nehty</a:t>
            </a:r>
          </a:p>
          <a:p>
            <a:r>
              <a:rPr lang="cs-CZ" sz="2400" dirty="0" err="1"/>
              <a:t>Oslerovy</a:t>
            </a:r>
            <a:r>
              <a:rPr lang="cs-CZ" sz="2400" dirty="0"/>
              <a:t> uzly-malé měkké uzlíky na bříškách prstů, předloktí, </a:t>
            </a:r>
            <a:r>
              <a:rPr lang="cs-CZ" sz="2400" dirty="0" err="1"/>
              <a:t>plosky</a:t>
            </a:r>
            <a:endParaRPr lang="cs-CZ" sz="2400" dirty="0"/>
          </a:p>
          <a:p>
            <a:r>
              <a:rPr lang="cs-CZ" sz="2400" dirty="0"/>
              <a:t>Proteinurie, hematurie, renální insuficience</a:t>
            </a:r>
          </a:p>
          <a:p>
            <a:r>
              <a:rPr lang="cs-CZ" sz="2400" dirty="0"/>
              <a:t>Neurologické komplikace  v důsledku embolizace, absces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26" y="1149889"/>
            <a:ext cx="2340555" cy="181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1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Infekční endokarditida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Diagnóza :</a:t>
            </a:r>
          </a:p>
          <a:p>
            <a:r>
              <a:rPr lang="cs-CZ" sz="2400" dirty="0"/>
              <a:t>Anamnéza, klinický nález</a:t>
            </a:r>
          </a:p>
          <a:p>
            <a:r>
              <a:rPr lang="cs-CZ" sz="2400" dirty="0"/>
              <a:t>Identifikace infekčního agens-hemokultura</a:t>
            </a:r>
          </a:p>
          <a:p>
            <a:r>
              <a:rPr lang="cs-CZ" sz="2400" dirty="0"/>
              <a:t>Echokardiografie ,TTE a TEE</a:t>
            </a:r>
          </a:p>
          <a:p>
            <a:pPr marL="0" indent="0">
              <a:buNone/>
            </a:pPr>
            <a:r>
              <a:rPr lang="cs-CZ" sz="2400" b="1" dirty="0"/>
              <a:t>Léčba:</a:t>
            </a:r>
          </a:p>
          <a:p>
            <a:r>
              <a:rPr lang="cs-CZ" sz="2400" dirty="0"/>
              <a:t>Cílená antibiotická léčba (4-6 týdnů)</a:t>
            </a:r>
          </a:p>
          <a:p>
            <a:r>
              <a:rPr lang="cs-CZ" sz="2400" dirty="0"/>
              <a:t>Léčebná schémata dle citlivosti</a:t>
            </a:r>
          </a:p>
          <a:p>
            <a:r>
              <a:rPr lang="cs-CZ" sz="2400" dirty="0"/>
              <a:t>Chirurgické postupy u komplikací-náhrada chlopně</a:t>
            </a:r>
          </a:p>
          <a:p>
            <a:pPr marL="0" indent="0">
              <a:buNone/>
            </a:pPr>
            <a:r>
              <a:rPr lang="cs-CZ" sz="2400" b="1" dirty="0"/>
              <a:t>Prevence</a:t>
            </a:r>
          </a:p>
          <a:p>
            <a:r>
              <a:rPr lang="cs-CZ" sz="2400" dirty="0"/>
              <a:t>Péče o sliznice dutiny ústní</a:t>
            </a:r>
          </a:p>
          <a:p>
            <a:r>
              <a:rPr lang="cs-CZ" sz="2400" dirty="0"/>
              <a:t>Preventivní podávání antibiotik u invazivních výkonů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6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Myokaditidy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Zánětlivé onemocnění myokardu</a:t>
            </a:r>
          </a:p>
          <a:p>
            <a:r>
              <a:rPr lang="cs-CZ" sz="2400" dirty="0"/>
              <a:t>Většinou při generalizovaném </a:t>
            </a:r>
            <a:r>
              <a:rPr lang="cs-CZ" sz="2400" dirty="0" err="1"/>
              <a:t>infektu</a:t>
            </a:r>
            <a:r>
              <a:rPr lang="cs-CZ" sz="2400" dirty="0"/>
              <a:t>, viry</a:t>
            </a:r>
          </a:p>
          <a:p>
            <a:r>
              <a:rPr lang="cs-CZ" sz="2400" dirty="0"/>
              <a:t>Možný přestup na perikard-&gt;</a:t>
            </a:r>
            <a:r>
              <a:rPr lang="cs-CZ" sz="2400" dirty="0" err="1"/>
              <a:t>perimyokarditis</a:t>
            </a: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Patogeny: </a:t>
            </a:r>
          </a:p>
          <a:p>
            <a:r>
              <a:rPr lang="cs-CZ" sz="2400"/>
              <a:t>Viry: </a:t>
            </a:r>
            <a:r>
              <a:rPr lang="cs-CZ" sz="2400" dirty="0" err="1"/>
              <a:t>Coxackie</a:t>
            </a:r>
            <a:r>
              <a:rPr lang="cs-CZ" sz="2400" dirty="0"/>
              <a:t> supina B, Influenza, EBV, CMV, HIV, Covid-19</a:t>
            </a:r>
          </a:p>
          <a:p>
            <a:r>
              <a:rPr lang="cs-CZ" sz="2400" dirty="0"/>
              <a:t>Bakterie: </a:t>
            </a:r>
            <a:r>
              <a:rPr lang="cs-CZ" sz="2400" dirty="0" err="1"/>
              <a:t>Difteria</a:t>
            </a:r>
            <a:r>
              <a:rPr lang="cs-CZ" sz="2400" dirty="0"/>
              <a:t>, </a:t>
            </a:r>
            <a:r>
              <a:rPr lang="cs-CZ" sz="2400" dirty="0" err="1"/>
              <a:t>Borrelia</a:t>
            </a:r>
            <a:r>
              <a:rPr lang="cs-CZ" sz="2400" dirty="0"/>
              <a:t> </a:t>
            </a:r>
            <a:r>
              <a:rPr lang="cs-CZ" sz="2400" dirty="0" err="1"/>
              <a:t>burdoferi</a:t>
            </a:r>
            <a:endParaRPr lang="cs-CZ" sz="2400" dirty="0"/>
          </a:p>
          <a:p>
            <a:r>
              <a:rPr lang="cs-CZ" sz="2400" dirty="0"/>
              <a:t>Protozoa :Trypanozoma </a:t>
            </a:r>
            <a:r>
              <a:rPr lang="cs-CZ" sz="2400" dirty="0" err="1"/>
              <a:t>cruzii</a:t>
            </a:r>
            <a:r>
              <a:rPr lang="cs-CZ" sz="2400" dirty="0"/>
              <a:t>- </a:t>
            </a:r>
            <a:r>
              <a:rPr lang="cs-CZ" sz="2400" dirty="0" err="1"/>
              <a:t>Chagasova</a:t>
            </a:r>
            <a:r>
              <a:rPr lang="cs-CZ" sz="2400" dirty="0"/>
              <a:t> </a:t>
            </a:r>
          </a:p>
          <a:p>
            <a:r>
              <a:rPr lang="cs-CZ" sz="2400" dirty="0"/>
              <a:t>Komplikace bakteriální, mykotické sepse, u revmatické horečky</a:t>
            </a:r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3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Myokaditidy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Klinický obraz:</a:t>
            </a:r>
          </a:p>
          <a:p>
            <a:r>
              <a:rPr lang="cs-CZ" sz="2400" dirty="0"/>
              <a:t>Obraz virózy: </a:t>
            </a:r>
          </a:p>
          <a:p>
            <a:r>
              <a:rPr lang="cs-CZ" sz="2400" dirty="0"/>
              <a:t>myalgie, únava,  slabost, </a:t>
            </a:r>
            <a:r>
              <a:rPr lang="cs-CZ" sz="2400" dirty="0" err="1"/>
              <a:t>arthralgie</a:t>
            </a:r>
            <a:r>
              <a:rPr lang="cs-CZ" sz="2400" dirty="0"/>
              <a:t>, </a:t>
            </a:r>
            <a:r>
              <a:rPr lang="cs-CZ" sz="2400" dirty="0" err="1"/>
              <a:t>subfebrilie</a:t>
            </a:r>
            <a:endParaRPr lang="cs-CZ" sz="2400" dirty="0"/>
          </a:p>
          <a:p>
            <a:r>
              <a:rPr lang="cs-CZ" sz="2400" dirty="0"/>
              <a:t>Obraz srdečního selhání, poruchy srdečního převodu na </a:t>
            </a:r>
            <a:r>
              <a:rPr lang="cs-CZ" sz="2400" dirty="0" err="1"/>
              <a:t>ekg</a:t>
            </a:r>
            <a:endParaRPr lang="cs-CZ" sz="2400" dirty="0"/>
          </a:p>
          <a:p>
            <a:r>
              <a:rPr lang="cs-CZ" sz="2400" dirty="0"/>
              <a:t>Bolest na hrudi- bodavý charakter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dirty="0" err="1"/>
              <a:t>Ekg</a:t>
            </a:r>
            <a:r>
              <a:rPr lang="cs-CZ" sz="2400" dirty="0"/>
              <a:t>-tachykardie, poruchy vedení AV uzlem, depolarizační změny</a:t>
            </a:r>
            <a:r>
              <a:rPr lang="cs-CZ" sz="2400" dirty="0">
                <a:sym typeface="Wingdings" panose="05000000000000000000" pitchFamily="2" charset="2"/>
              </a:rPr>
              <a:t> inverze vlny T, sedlovité elevace ST</a:t>
            </a:r>
          </a:p>
          <a:p>
            <a:pPr marL="0" indent="0">
              <a:buNone/>
            </a:pPr>
            <a:r>
              <a:rPr lang="cs-CZ" sz="2400" b="1" dirty="0">
                <a:sym typeface="Wingdings" panose="05000000000000000000" pitchFamily="2" charset="2"/>
              </a:rPr>
              <a:t>Echo-</a:t>
            </a:r>
            <a:r>
              <a:rPr lang="cs-CZ" sz="2400" dirty="0">
                <a:sym typeface="Wingdings" panose="05000000000000000000" pitchFamily="2" charset="2"/>
              </a:rPr>
              <a:t> dilatace srdečních oddílů, porucha kinetiky</a:t>
            </a:r>
          </a:p>
          <a:p>
            <a:pPr marL="0" indent="0">
              <a:buNone/>
            </a:pPr>
            <a:r>
              <a:rPr lang="cs-CZ" sz="2400" b="1" dirty="0">
                <a:sym typeface="Wingdings" panose="05000000000000000000" pitchFamily="2" charset="2"/>
              </a:rPr>
              <a:t>Biochemie</a:t>
            </a:r>
            <a:r>
              <a:rPr lang="cs-CZ" sz="2400" dirty="0">
                <a:sym typeface="Wingdings" panose="05000000000000000000" pitchFamily="2" charset="2"/>
              </a:rPr>
              <a:t>- elevace CK, Troponinu</a:t>
            </a:r>
          </a:p>
          <a:p>
            <a:pPr marL="0" indent="0">
              <a:buNone/>
            </a:pPr>
            <a:r>
              <a:rPr lang="cs-CZ" sz="2400" b="1" dirty="0">
                <a:sym typeface="Wingdings" panose="05000000000000000000" pitchFamily="2" charset="2"/>
              </a:rPr>
              <a:t>MR</a:t>
            </a:r>
            <a:r>
              <a:rPr lang="cs-CZ" sz="2400" dirty="0">
                <a:sym typeface="Wingdings" panose="05000000000000000000" pitchFamily="2" charset="2"/>
              </a:rPr>
              <a:t>- na myokardu obraz zánětu-edém, </a:t>
            </a:r>
            <a:r>
              <a:rPr lang="cs-CZ" sz="2400" dirty="0" err="1">
                <a:sym typeface="Wingdings" panose="05000000000000000000" pitchFamily="2" charset="2"/>
              </a:rPr>
              <a:t>fibrozní</a:t>
            </a:r>
            <a:r>
              <a:rPr lang="cs-CZ" sz="2400" dirty="0">
                <a:sym typeface="Wingdings" panose="05000000000000000000" pitchFamily="2" charset="2"/>
              </a:rPr>
              <a:t> tkáň,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2292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671</Words>
  <Application>Microsoft Office PowerPoint</Application>
  <PresentationFormat>Předvádění na obrazovce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Motiv systému Office</vt:lpstr>
      <vt:lpstr>Endokarditida,myokarditida, perikarditida</vt:lpstr>
      <vt:lpstr>Infekční endokarditida</vt:lpstr>
      <vt:lpstr>Prezentace aplikace PowerPoint</vt:lpstr>
      <vt:lpstr>Infekční endokarditida</vt:lpstr>
      <vt:lpstr>Infekční endokarditida</vt:lpstr>
      <vt:lpstr>Infekční endokarditida</vt:lpstr>
      <vt:lpstr>Infekční endokarditida</vt:lpstr>
      <vt:lpstr>Myokaditidy</vt:lpstr>
      <vt:lpstr>Myokaditidy</vt:lpstr>
      <vt:lpstr>Myokaditidy</vt:lpstr>
      <vt:lpstr>Perikarditida</vt:lpstr>
      <vt:lpstr>Akutní perikarditida</vt:lpstr>
      <vt:lpstr>Prezentace aplikace PowerPoint</vt:lpstr>
      <vt:lpstr>Akutní perikarditida</vt:lpstr>
      <vt:lpstr>Akutní perikarditida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Endokarditida,myokarditida, perikarditida</dc:title>
  <dc:creator>Ingrid Rýznarová</dc:creator>
  <cp:lastModifiedBy>Veronika Slováček Hagenová</cp:lastModifiedBy>
  <cp:revision>16</cp:revision>
  <dcterms:created xsi:type="dcterms:W3CDTF">2022-11-29T22:00:39Z</dcterms:created>
  <dcterms:modified xsi:type="dcterms:W3CDTF">2024-05-13T07:05:21Z</dcterms:modified>
</cp:coreProperties>
</file>