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61" r:id="rId6"/>
    <p:sldId id="262" r:id="rId7"/>
    <p:sldId id="259" r:id="rId8"/>
    <p:sldId id="266" r:id="rId9"/>
    <p:sldId id="275" r:id="rId10"/>
    <p:sldId id="267" r:id="rId11"/>
    <p:sldId id="265" r:id="rId12"/>
    <p:sldId id="263" r:id="rId13"/>
    <p:sldId id="264" r:id="rId14"/>
    <p:sldId id="268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1900" y="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69D9-FB4C-4346-BEC5-4596B443E6C4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B557-EF63-4E52-A697-585AE103A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48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69D9-FB4C-4346-BEC5-4596B443E6C4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B557-EF63-4E52-A697-585AE103A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09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69D9-FB4C-4346-BEC5-4596B443E6C4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B557-EF63-4E52-A697-585AE103A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79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69D9-FB4C-4346-BEC5-4596B443E6C4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B557-EF63-4E52-A697-585AE103A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98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69D9-FB4C-4346-BEC5-4596B443E6C4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B557-EF63-4E52-A697-585AE103A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011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69D9-FB4C-4346-BEC5-4596B443E6C4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B557-EF63-4E52-A697-585AE103A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225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69D9-FB4C-4346-BEC5-4596B443E6C4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B557-EF63-4E52-A697-585AE103A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99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69D9-FB4C-4346-BEC5-4596B443E6C4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B557-EF63-4E52-A697-585AE103A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8197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69D9-FB4C-4346-BEC5-4596B443E6C4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B557-EF63-4E52-A697-585AE103A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24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69D9-FB4C-4346-BEC5-4596B443E6C4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B557-EF63-4E52-A697-585AE103A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598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69D9-FB4C-4346-BEC5-4596B443E6C4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B557-EF63-4E52-A697-585AE103A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0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669D9-FB4C-4346-BEC5-4596B443E6C4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8B557-EF63-4E52-A697-585AE103A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18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-prevent.com/calculators/score2" TargetMode="External"/><Relationship Id="rId2" Type="http://schemas.openxmlformats.org/officeDocument/2006/relationships/hyperlink" Target="http://www.u-preven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Hypertenze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MUDr. Ingrid Rýznarová</a:t>
            </a:r>
          </a:p>
          <a:p>
            <a:r>
              <a:rPr lang="cs-CZ"/>
              <a:t>SUO 12/2023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159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723"/>
            <a:ext cx="6429631" cy="684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738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hypertenze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Cíl léčby:</a:t>
            </a:r>
          </a:p>
          <a:p>
            <a:r>
              <a:rPr lang="cs-CZ" sz="2400" dirty="0"/>
              <a:t>Léčba všech reverzibilních rizikových faktorů</a:t>
            </a:r>
          </a:p>
          <a:p>
            <a:r>
              <a:rPr lang="cs-CZ" sz="2400" dirty="0"/>
              <a:t>Přidružených onemocnění</a:t>
            </a:r>
          </a:p>
          <a:p>
            <a:r>
              <a:rPr lang="cs-CZ" sz="2400" dirty="0"/>
              <a:t>Zvýšeného TK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Cílový TK:&lt; 140/90mmHg u všech hypertoniků</a:t>
            </a:r>
          </a:p>
          <a:p>
            <a:r>
              <a:rPr lang="cs-CZ" sz="2400" dirty="0"/>
              <a:t>Cílový TK: kolem 130/80 </a:t>
            </a:r>
            <a:r>
              <a:rPr lang="cs-CZ" sz="2400" dirty="0" err="1"/>
              <a:t>mmHg</a:t>
            </a:r>
            <a:r>
              <a:rPr lang="cs-CZ" sz="2400" dirty="0"/>
              <a:t> u diabetiků, metabolickém </a:t>
            </a:r>
            <a:r>
              <a:rPr lang="cs-CZ" sz="2400" dirty="0" err="1"/>
              <a:t>sy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                       SCORE &gt;5%, renální dysfunkce, proteinurie, po CMP</a:t>
            </a:r>
          </a:p>
        </p:txBody>
      </p:sp>
    </p:spTree>
    <p:extLst>
      <p:ext uri="{BB962C8B-B14F-4D97-AF65-F5344CB8AC3E}">
        <p14:creationId xmlns:p14="http://schemas.microsoft.com/office/powerpoint/2010/main" val="4259610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hypertenze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89517"/>
            <a:ext cx="8229600" cy="294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574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hypertenze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Farmakologická léčba:</a:t>
            </a:r>
          </a:p>
          <a:p>
            <a:pPr marL="0" indent="0">
              <a:buNone/>
            </a:pPr>
            <a:r>
              <a:rPr lang="cs-CZ" sz="2400" dirty="0"/>
              <a:t>ACE inhibitory</a:t>
            </a:r>
          </a:p>
          <a:p>
            <a:pPr marL="0" indent="0">
              <a:buNone/>
            </a:pPr>
            <a:r>
              <a:rPr lang="cs-CZ" sz="2400" dirty="0"/>
              <a:t>Blokátory AT1 receptoru (</a:t>
            </a:r>
            <a:r>
              <a:rPr lang="cs-CZ" sz="2400" dirty="0" err="1"/>
              <a:t>sartany</a:t>
            </a:r>
            <a:r>
              <a:rPr lang="cs-CZ" sz="2400" dirty="0"/>
              <a:t>)</a:t>
            </a:r>
          </a:p>
          <a:p>
            <a:pPr marL="0" indent="0">
              <a:buNone/>
            </a:pPr>
            <a:r>
              <a:rPr lang="cs-CZ" sz="2400" dirty="0"/>
              <a:t>Blokátory kalciových receptorů</a:t>
            </a:r>
          </a:p>
          <a:p>
            <a:pPr marL="0" indent="0">
              <a:buNone/>
            </a:pPr>
            <a:r>
              <a:rPr lang="cs-CZ" sz="2400" dirty="0" err="1"/>
              <a:t>Thiazidová</a:t>
            </a:r>
            <a:r>
              <a:rPr lang="cs-CZ" sz="2400" dirty="0"/>
              <a:t> diuretika</a:t>
            </a:r>
          </a:p>
          <a:p>
            <a:pPr marL="0" indent="0">
              <a:buNone/>
            </a:pPr>
            <a:r>
              <a:rPr lang="cs-CZ" sz="2400" dirty="0"/>
              <a:t>Kličková diuretika</a:t>
            </a:r>
          </a:p>
          <a:p>
            <a:pPr marL="0" indent="0">
              <a:buNone/>
            </a:pPr>
            <a:r>
              <a:rPr lang="cs-CZ" sz="2400" dirty="0"/>
              <a:t>Antagonisté </a:t>
            </a:r>
            <a:r>
              <a:rPr lang="cs-CZ" sz="2400" dirty="0" err="1"/>
              <a:t>mineralkortikotropních</a:t>
            </a:r>
            <a:r>
              <a:rPr lang="cs-CZ" sz="2400" dirty="0"/>
              <a:t> receptorů</a:t>
            </a:r>
          </a:p>
          <a:p>
            <a:pPr marL="0" indent="0">
              <a:buNone/>
            </a:pPr>
            <a:r>
              <a:rPr lang="cs-CZ" sz="2400" dirty="0"/>
              <a:t>Betablokátory</a:t>
            </a:r>
          </a:p>
          <a:p>
            <a:pPr marL="0" indent="0">
              <a:buNone/>
            </a:pPr>
            <a:r>
              <a:rPr lang="cs-CZ" sz="2400" dirty="0"/>
              <a:t>Alfablokátory</a:t>
            </a:r>
          </a:p>
          <a:p>
            <a:pPr marL="0" indent="0">
              <a:buNone/>
            </a:pPr>
            <a:r>
              <a:rPr lang="cs-CZ" sz="2400" b="1" dirty="0"/>
              <a:t>Centrálně působící látky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28330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Hypertenzní krize-hypertenzní </a:t>
            </a:r>
            <a:r>
              <a:rPr lang="cs-CZ" dirty="0" err="1"/>
              <a:t>emergentní</a:t>
            </a:r>
            <a:r>
              <a:rPr lang="cs-CZ" dirty="0"/>
              <a:t> stav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Hypertenzní encefalopatie</a:t>
            </a:r>
          </a:p>
          <a:p>
            <a:r>
              <a:rPr lang="cs-CZ" dirty="0"/>
              <a:t>Hypertenze s AKS</a:t>
            </a:r>
          </a:p>
          <a:p>
            <a:r>
              <a:rPr lang="cs-CZ" dirty="0"/>
              <a:t>Hypertenze s disekcí aorty</a:t>
            </a:r>
          </a:p>
          <a:p>
            <a:r>
              <a:rPr lang="cs-CZ" dirty="0"/>
              <a:t>Hypertenze se SAK</a:t>
            </a:r>
          </a:p>
          <a:p>
            <a:r>
              <a:rPr lang="cs-CZ" dirty="0"/>
              <a:t>Hypertenzní krize při </a:t>
            </a:r>
            <a:r>
              <a:rPr lang="cs-CZ" dirty="0" err="1"/>
              <a:t>feochromocytomu</a:t>
            </a:r>
            <a:endParaRPr lang="cs-CZ" dirty="0"/>
          </a:p>
          <a:p>
            <a:r>
              <a:rPr lang="cs-CZ" dirty="0" err="1"/>
              <a:t>Preeklampsie</a:t>
            </a:r>
            <a:r>
              <a:rPr lang="cs-CZ" dirty="0"/>
              <a:t> a eklampsie</a:t>
            </a:r>
          </a:p>
          <a:p>
            <a:r>
              <a:rPr lang="cs-CZ" dirty="0"/>
              <a:t>Hypertenze s akutním levostranným selháním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4872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723"/>
            <a:ext cx="6429631" cy="684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903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Primární </a:t>
            </a:r>
            <a:r>
              <a:rPr lang="cs-CZ" dirty="0" err="1"/>
              <a:t>hyperaldosteronismus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06489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266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31662"/>
            <a:ext cx="7128792" cy="662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896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Renovaskulární</a:t>
            </a:r>
            <a:r>
              <a:rPr lang="cs-CZ" dirty="0"/>
              <a:t> hypertenze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616623" cy="515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84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Hypertenze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cs-CZ" sz="2800" dirty="0"/>
              <a:t>Opakované zvýšení TK ≥ 140/90 minimálně při 2 různých návštěvách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48555"/>
            <a:ext cx="7066756" cy="471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590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40" y="116632"/>
            <a:ext cx="896051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506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Hypertenze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Měření krevního tlaku na paži  po 10 min zklidnění v sedě</a:t>
            </a:r>
          </a:p>
          <a:p>
            <a:r>
              <a:rPr lang="cs-CZ" sz="2800" dirty="0"/>
              <a:t>Přiměřeně široká manžeta</a:t>
            </a:r>
          </a:p>
          <a:p>
            <a:r>
              <a:rPr lang="cs-CZ" sz="2800" dirty="0"/>
              <a:t>Obě horní končetiny , opakujeme 3x</a:t>
            </a:r>
          </a:p>
          <a:p>
            <a:r>
              <a:rPr lang="cs-CZ" sz="2800" dirty="0"/>
              <a:t>Měření ve stoje u starších pacientů</a:t>
            </a:r>
          </a:p>
          <a:p>
            <a:r>
              <a:rPr lang="cs-CZ" sz="2800" dirty="0"/>
              <a:t>Domácí měření TK</a:t>
            </a:r>
          </a:p>
          <a:p>
            <a:r>
              <a:rPr lang="cs-CZ" sz="2800" dirty="0"/>
              <a:t>Ambulantní měření krevního tlaku (AMTK)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2727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37"/>
            <a:ext cx="9144000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888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Stanovení kardiovaskulárního riziky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cs-CZ" sz="2800" dirty="0">
                <a:hlinkClick r:id="rId2"/>
              </a:rPr>
              <a:t>WWW.u-prevent.com</a:t>
            </a:r>
            <a:endParaRPr lang="cs-CZ" sz="2800" dirty="0"/>
          </a:p>
          <a:p>
            <a:r>
              <a:rPr lang="cs-CZ" sz="2800" dirty="0">
                <a:hlinkClick r:id="rId3"/>
              </a:rPr>
              <a:t>https://u-prevent.com/calculators/score2</a:t>
            </a:r>
            <a:endParaRPr lang="cs-CZ" sz="2800" dirty="0"/>
          </a:p>
          <a:p>
            <a:endParaRPr lang="cs-CZ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295" y="2317948"/>
            <a:ext cx="4568374" cy="454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969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Hypertenze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Screeningová vyšetření u hypertenze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" y="1628800"/>
            <a:ext cx="9081723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251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Hypertenze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Primární</a:t>
            </a:r>
          </a:p>
          <a:p>
            <a:r>
              <a:rPr lang="cs-CZ" sz="2400" dirty="0"/>
              <a:t>Sekundární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AutoShape 5" descr="Axon: Hyperten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59752"/>
            <a:ext cx="5256584" cy="434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783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39"/>
            <a:ext cx="8208912" cy="650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83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186</Words>
  <Application>Microsoft Office PowerPoint</Application>
  <PresentationFormat>Předvádění na obrazovce (4:3)</PresentationFormat>
  <Paragraphs>55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Calibri</vt:lpstr>
      <vt:lpstr>Motiv systému Office</vt:lpstr>
      <vt:lpstr>Hypertenze</vt:lpstr>
      <vt:lpstr>Hypertenze</vt:lpstr>
      <vt:lpstr>Prezentace aplikace PowerPoint</vt:lpstr>
      <vt:lpstr>Hypertenze</vt:lpstr>
      <vt:lpstr>Prezentace aplikace PowerPoint</vt:lpstr>
      <vt:lpstr>Stanovení kardiovaskulárního riziky</vt:lpstr>
      <vt:lpstr>Hypertenze</vt:lpstr>
      <vt:lpstr>Hypertenze</vt:lpstr>
      <vt:lpstr>Prezentace aplikace PowerPoint</vt:lpstr>
      <vt:lpstr>Prezentace aplikace PowerPoint</vt:lpstr>
      <vt:lpstr>Léčba hypertenze</vt:lpstr>
      <vt:lpstr>Léčba hypertenze</vt:lpstr>
      <vt:lpstr>Léčba hypertenze</vt:lpstr>
      <vt:lpstr>Hypertenzní krize-hypertenzní emergentní stav</vt:lpstr>
      <vt:lpstr>Prezentace aplikace PowerPoint</vt:lpstr>
      <vt:lpstr>Primární hyperaldosteronismus</vt:lpstr>
      <vt:lpstr>Prezentace aplikace PowerPoint</vt:lpstr>
      <vt:lpstr>Renovaskulární hypertenze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Hypertenze</dc:title>
  <dc:creator>Ingrid Rýznarová</dc:creator>
  <cp:lastModifiedBy>Veronika Slováček Hagenová</cp:lastModifiedBy>
  <cp:revision>11</cp:revision>
  <dcterms:created xsi:type="dcterms:W3CDTF">2022-11-29T21:59:04Z</dcterms:created>
  <dcterms:modified xsi:type="dcterms:W3CDTF">2024-05-13T07:03:45Z</dcterms:modified>
</cp:coreProperties>
</file>