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9" r:id="rId7"/>
    <p:sldId id="270" r:id="rId8"/>
    <p:sldId id="271" r:id="rId9"/>
    <p:sldId id="272" r:id="rId10"/>
    <p:sldId id="263" r:id="rId11"/>
    <p:sldId id="273" r:id="rId12"/>
    <p:sldId id="261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67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17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6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43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40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65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9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6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11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762C8-DB0B-4EC9-8471-3C4E039190D1}" type="datetimeFigureOut">
              <a:rPr lang="cs-CZ" smtClean="0"/>
              <a:t>13.05.2024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C39-9E12-4339-9147-3119EBDADB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7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Cévní mozkové příhody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70992"/>
          </a:xfrm>
        </p:spPr>
        <p:txBody>
          <a:bodyPr/>
          <a:lstStyle/>
          <a:p>
            <a:r>
              <a:rPr lang="cs-CZ" dirty="0" err="1"/>
              <a:t>MUDr.Ingrid</a:t>
            </a:r>
            <a:r>
              <a:rPr lang="cs-CZ" dirty="0"/>
              <a:t> Rýznarová</a:t>
            </a:r>
          </a:p>
          <a:p>
            <a:r>
              <a:rPr lang="cs-CZ" dirty="0"/>
              <a:t>SLUO 12/2023</a:t>
            </a:r>
          </a:p>
          <a:p>
            <a:endParaRPr lang="cs-CZ" dirty="0"/>
          </a:p>
        </p:txBody>
      </p:sp>
      <p:sp>
        <p:nvSpPr>
          <p:cNvPr id="4" name="AutoShape 5" descr="mrtvice fast - Zdravotnický de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92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Intracerebrální</a:t>
            </a:r>
            <a:r>
              <a:rPr lang="cs-CZ" dirty="0"/>
              <a:t> krvácení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Typická – krvácení hypertoniků</a:t>
            </a:r>
          </a:p>
          <a:p>
            <a:pPr marL="0" indent="0">
              <a:buNone/>
            </a:pPr>
            <a:r>
              <a:rPr lang="cs-CZ" sz="2400" dirty="0"/>
              <a:t>lokalizačně: </a:t>
            </a:r>
          </a:p>
          <a:p>
            <a:pPr marL="0" indent="0">
              <a:buNone/>
            </a:pPr>
            <a:r>
              <a:rPr lang="cs-CZ" sz="2400" dirty="0"/>
              <a:t>• bazální ganglia 55 %   </a:t>
            </a:r>
          </a:p>
          <a:p>
            <a:pPr marL="0" indent="0">
              <a:buNone/>
            </a:pPr>
            <a:r>
              <a:rPr lang="cs-CZ" sz="2400" dirty="0"/>
              <a:t>• thalamus 15 % </a:t>
            </a:r>
          </a:p>
          <a:p>
            <a:pPr marL="0" indent="0">
              <a:buNone/>
            </a:pPr>
            <a:r>
              <a:rPr lang="cs-CZ" sz="2400" dirty="0"/>
              <a:t>• mozeček 10 % </a:t>
            </a:r>
          </a:p>
          <a:p>
            <a:pPr marL="0" indent="0">
              <a:buNone/>
            </a:pPr>
            <a:r>
              <a:rPr lang="cs-CZ" sz="2400" dirty="0"/>
              <a:t>• pons 5 %. </a:t>
            </a:r>
          </a:p>
          <a:p>
            <a:pPr marL="0" indent="0">
              <a:buNone/>
            </a:pPr>
            <a:r>
              <a:rPr lang="cs-CZ" sz="2400" b="1" dirty="0"/>
              <a:t>Atypická – krvácení </a:t>
            </a:r>
            <a:r>
              <a:rPr lang="cs-CZ" sz="2400" b="1" dirty="0" err="1"/>
              <a:t>normotoniků</a:t>
            </a:r>
            <a:r>
              <a:rPr lang="cs-CZ" sz="2400" b="1" dirty="0"/>
              <a:t>: </a:t>
            </a:r>
          </a:p>
          <a:p>
            <a:pPr marL="0" indent="0">
              <a:buNone/>
            </a:pPr>
            <a:r>
              <a:rPr lang="cs-CZ" sz="2400" dirty="0"/>
              <a:t>lobární 15 %</a:t>
            </a:r>
          </a:p>
          <a:p>
            <a:pPr marL="0" indent="0">
              <a:buNone/>
            </a:pPr>
            <a:r>
              <a:rPr lang="cs-CZ" sz="2400" dirty="0"/>
              <a:t>Zvláštní skupinou hemoragických CMP jsou krvácení do </a:t>
            </a:r>
            <a:r>
              <a:rPr lang="cs-CZ" sz="2400" dirty="0" err="1"/>
              <a:t>preexistující</a:t>
            </a:r>
            <a:r>
              <a:rPr lang="cs-CZ" sz="2400" dirty="0"/>
              <a:t> léze (ischemie, tumory)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428319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67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Intracerebrální</a:t>
            </a:r>
            <a:r>
              <a:rPr lang="cs-CZ" dirty="0"/>
              <a:t> krvácení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Vyšetření:</a:t>
            </a:r>
          </a:p>
          <a:p>
            <a:r>
              <a:rPr lang="cs-CZ" sz="2400" dirty="0"/>
              <a:t>Nativní CT mozku           </a:t>
            </a:r>
          </a:p>
          <a:p>
            <a:r>
              <a:rPr lang="cs-CZ" sz="2400" dirty="0"/>
              <a:t>CT angiografie</a:t>
            </a:r>
          </a:p>
          <a:p>
            <a:r>
              <a:rPr lang="cs-CZ" sz="2400" dirty="0"/>
              <a:t>MRI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Léčba:</a:t>
            </a:r>
          </a:p>
          <a:p>
            <a:r>
              <a:rPr lang="cs-CZ" sz="2400" dirty="0" err="1"/>
              <a:t>Konzevativní</a:t>
            </a:r>
            <a:r>
              <a:rPr lang="cs-CZ" sz="2400" dirty="0"/>
              <a:t> postup</a:t>
            </a:r>
          </a:p>
          <a:p>
            <a:r>
              <a:rPr lang="cs-CZ" sz="2400" dirty="0"/>
              <a:t>Chirurgická terapie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477766" cy="364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Subarachnoidální krvácení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krvácení do subarachnoidálního prostoru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Zdroje:</a:t>
            </a:r>
          </a:p>
          <a:p>
            <a:r>
              <a:rPr lang="cs-CZ" sz="2000" b="1" dirty="0"/>
              <a:t>aneuryzma </a:t>
            </a:r>
            <a:r>
              <a:rPr lang="cs-CZ" sz="2000" dirty="0"/>
              <a:t>(95 %)</a:t>
            </a:r>
          </a:p>
          <a:p>
            <a:r>
              <a:rPr lang="cs-CZ" sz="2000" b="1" dirty="0"/>
              <a:t>arteriovenózn</a:t>
            </a:r>
            <a:r>
              <a:rPr lang="cs-CZ" sz="2000" dirty="0"/>
              <a:t>í (AV) malformace (5 %) 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bolest hlavy  prudká, zničující, bývá difuzní i </a:t>
            </a:r>
            <a:r>
              <a:rPr lang="cs-CZ" sz="2000" dirty="0" err="1"/>
              <a:t>lateralizovaná</a:t>
            </a:r>
            <a:r>
              <a:rPr lang="cs-CZ" sz="2000" dirty="0"/>
              <a:t>, v dalším průběhu s rozvojem meningeálního syndromu (= aseptické meningitidy) se stává tupá a difuzní. </a:t>
            </a:r>
          </a:p>
          <a:p>
            <a:r>
              <a:rPr lang="cs-CZ" sz="2000" dirty="0"/>
              <a:t>ložiskové příznaky a v těžších případech porucha vědomí</a:t>
            </a:r>
          </a:p>
          <a:p>
            <a:pPr marL="0" indent="0">
              <a:buNone/>
            </a:pPr>
            <a:r>
              <a:rPr lang="cs-CZ" sz="2000" dirty="0"/>
              <a:t>Diagnostika:</a:t>
            </a:r>
          </a:p>
          <a:p>
            <a:pPr marL="0" indent="0">
              <a:buNone/>
            </a:pPr>
            <a:r>
              <a:rPr lang="cs-CZ" sz="2000" dirty="0"/>
              <a:t> průkazu zdroje krvácení (nejčastěji angiograficky,  MR angiografie nebo CT angiografie)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90650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6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Subarachnoidální krvácení</a:t>
            </a:r>
            <a:br>
              <a:rPr lang="cs-CZ" dirty="0"/>
            </a:br>
            <a:r>
              <a:rPr lang="cs-CZ" dirty="0"/>
              <a:t>terapie: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Ošetření zdroje krvácení:</a:t>
            </a:r>
          </a:p>
          <a:p>
            <a:r>
              <a:rPr lang="cs-CZ" sz="2400" dirty="0"/>
              <a:t>neurochirurgicky </a:t>
            </a:r>
            <a:r>
              <a:rPr lang="cs-CZ" sz="2400" dirty="0" err="1"/>
              <a:t>zaklipováním</a:t>
            </a:r>
            <a:r>
              <a:rPr lang="cs-CZ" sz="2400" dirty="0"/>
              <a:t> aneuryzmatu, </a:t>
            </a:r>
            <a:r>
              <a:rPr lang="cs-CZ" sz="2400" dirty="0" err="1"/>
              <a:t>endovaskulárně</a:t>
            </a:r>
            <a:r>
              <a:rPr lang="cs-CZ" sz="2400" dirty="0"/>
              <a:t> vyplněním vaku aneuryzmatu </a:t>
            </a:r>
            <a:r>
              <a:rPr lang="cs-CZ" sz="2400" dirty="0" err="1"/>
              <a:t>odpoutatelnými</a:t>
            </a:r>
            <a:r>
              <a:rPr lang="cs-CZ" sz="2400" dirty="0"/>
              <a:t> spirálkami</a:t>
            </a:r>
          </a:p>
          <a:p>
            <a:r>
              <a:rPr lang="cs-CZ" sz="2400" dirty="0"/>
              <a:t>komplikace: </a:t>
            </a:r>
          </a:p>
          <a:p>
            <a:r>
              <a:rPr lang="cs-CZ" sz="2400" dirty="0"/>
              <a:t>recidiva krvácení (</a:t>
            </a:r>
            <a:r>
              <a:rPr lang="cs-CZ" sz="2400" dirty="0" err="1"/>
              <a:t>rebleeding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vazospazmy</a:t>
            </a:r>
            <a:r>
              <a:rPr lang="cs-CZ" sz="2400" dirty="0"/>
              <a:t> </a:t>
            </a:r>
          </a:p>
          <a:p>
            <a:r>
              <a:rPr lang="cs-CZ" sz="2400" dirty="0"/>
              <a:t>Hydrocefalem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72" y="3101790"/>
            <a:ext cx="2875952" cy="277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141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Cerebrální venózní trombóza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Klinické příznaky: </a:t>
            </a:r>
          </a:p>
          <a:p>
            <a:r>
              <a:rPr lang="cs-CZ" sz="2000" dirty="0"/>
              <a:t>bolesti hlavy, fokální deficit, epileptické záchvaty, edém papily, poruchy vědomí</a:t>
            </a:r>
          </a:p>
          <a:p>
            <a:r>
              <a:rPr lang="cs-CZ" sz="2000" dirty="0"/>
              <a:t>průběh velmi variabilní: od pomalé progrese během několika týdnů po akutní nástup poruchy vědomí</a:t>
            </a:r>
          </a:p>
          <a:p>
            <a:r>
              <a:rPr lang="cs-CZ" sz="2000" dirty="0"/>
              <a:t>Může napodobovat celou řadu onemocnění: ischemický nebo </a:t>
            </a:r>
            <a:r>
              <a:rPr lang="cs-CZ" sz="2000" dirty="0" err="1"/>
              <a:t>hemorhagický</a:t>
            </a:r>
            <a:r>
              <a:rPr lang="cs-CZ" sz="2000" dirty="0"/>
              <a:t> iktus, absces, tumor, encefalitidu, metabolickou encefalopatii nebo benigní intrakraniální hypertenzi</a:t>
            </a:r>
          </a:p>
          <a:p>
            <a:pPr marL="0" indent="0">
              <a:buNone/>
            </a:pPr>
            <a:r>
              <a:rPr lang="cs-CZ" sz="2000" b="1" dirty="0"/>
              <a:t>Diagnostika:</a:t>
            </a:r>
          </a:p>
          <a:p>
            <a:r>
              <a:rPr lang="cs-CZ" sz="2000" dirty="0"/>
              <a:t>magnetická rezonance (MRI) a MRI venografie </a:t>
            </a:r>
          </a:p>
          <a:p>
            <a:r>
              <a:rPr lang="cs-CZ" sz="2000" dirty="0"/>
              <a:t>Digitální subtrakční angiografie (DSA) </a:t>
            </a:r>
          </a:p>
          <a:p>
            <a:pPr marL="0" indent="0">
              <a:buNone/>
            </a:pPr>
            <a:r>
              <a:rPr lang="cs-CZ" sz="2000" b="1" dirty="0"/>
              <a:t>Terapie</a:t>
            </a:r>
          </a:p>
          <a:p>
            <a:pPr marL="0" indent="0">
              <a:buNone/>
            </a:pPr>
            <a:r>
              <a:rPr lang="cs-CZ" sz="2000" dirty="0"/>
              <a:t>Antikoagulační –LWMH, </a:t>
            </a:r>
            <a:r>
              <a:rPr lang="cs-CZ" sz="2000" dirty="0" err="1"/>
              <a:t>Warfarin</a:t>
            </a:r>
            <a:r>
              <a:rPr lang="cs-CZ" sz="2000" dirty="0"/>
              <a:t>, NOAC</a:t>
            </a:r>
          </a:p>
          <a:p>
            <a:endParaRPr lang="cs-CZ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62" y="3789040"/>
            <a:ext cx="2424560" cy="27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86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Cerebrální venózní trombóza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Příčiny CVT:</a:t>
            </a:r>
          </a:p>
          <a:p>
            <a:r>
              <a:rPr lang="cs-CZ" sz="2000" dirty="0" err="1"/>
              <a:t>Hyperkoagulační</a:t>
            </a:r>
            <a:r>
              <a:rPr lang="cs-CZ" sz="2000" dirty="0"/>
              <a:t> stavy</a:t>
            </a:r>
          </a:p>
          <a:p>
            <a:r>
              <a:rPr lang="cs-CZ" sz="2000" dirty="0"/>
              <a:t>Dehydratace</a:t>
            </a:r>
          </a:p>
          <a:p>
            <a:r>
              <a:rPr lang="cs-CZ" sz="2000" dirty="0"/>
              <a:t>Rizikové období po porodu  </a:t>
            </a:r>
          </a:p>
          <a:p>
            <a:r>
              <a:rPr lang="cs-CZ" sz="2000" dirty="0"/>
              <a:t>Mladé ženy užívající hormonální antikoncepci </a:t>
            </a:r>
          </a:p>
          <a:p>
            <a:r>
              <a:rPr lang="cs-CZ" sz="2000" dirty="0"/>
              <a:t>ve 20 % se příčina nezjistí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Terapie</a:t>
            </a:r>
          </a:p>
          <a:p>
            <a:r>
              <a:rPr lang="cs-CZ" sz="2000" dirty="0"/>
              <a:t>v akutní fázi plná </a:t>
            </a:r>
            <a:r>
              <a:rPr lang="cs-CZ" sz="2000" dirty="0" err="1"/>
              <a:t>heparinizace</a:t>
            </a:r>
            <a:r>
              <a:rPr lang="cs-CZ" sz="2000" dirty="0"/>
              <a:t> nefrakcionovaným heparinem nebo nízkomolekulárním heparinem</a:t>
            </a:r>
          </a:p>
          <a:p>
            <a:r>
              <a:rPr lang="cs-CZ" sz="2000" dirty="0"/>
              <a:t>následná terapie - antikoagulační léčbě 3–6 měsíců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92" y="1371600"/>
            <a:ext cx="2607701" cy="24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4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/>
              <a:t>Akutní onemocnění mozku způsobené poruchou cévního zásobení</a:t>
            </a:r>
          </a:p>
          <a:p>
            <a:pPr marL="0" indent="0">
              <a:buNone/>
            </a:pPr>
            <a:r>
              <a:rPr lang="cs-CZ" sz="2800" dirty="0"/>
              <a:t>Dělení:</a:t>
            </a:r>
          </a:p>
          <a:p>
            <a:r>
              <a:rPr lang="cs-CZ" sz="2800" b="1" dirty="0"/>
              <a:t>Ischemická CMP </a:t>
            </a:r>
            <a:r>
              <a:rPr lang="cs-CZ" sz="2800" dirty="0"/>
              <a:t>při uzávěru mozkové tepny (</a:t>
            </a:r>
            <a:r>
              <a:rPr lang="cs-CZ" sz="2800" dirty="0" err="1"/>
              <a:t>iCMP</a:t>
            </a:r>
            <a:r>
              <a:rPr lang="cs-CZ" sz="2800" dirty="0"/>
              <a:t>)</a:t>
            </a:r>
          </a:p>
          <a:p>
            <a:r>
              <a:rPr lang="cs-CZ" sz="2800" b="1" dirty="0"/>
              <a:t>Hemoragická CMP </a:t>
            </a:r>
            <a:r>
              <a:rPr lang="cs-CZ" sz="2800" dirty="0"/>
              <a:t>při ruptuře</a:t>
            </a:r>
          </a:p>
          <a:p>
            <a:pPr lvl="2"/>
            <a:r>
              <a:rPr lang="cs-CZ" sz="2000" dirty="0" err="1"/>
              <a:t>Intracerebrální</a:t>
            </a:r>
            <a:r>
              <a:rPr lang="cs-CZ" sz="2000" dirty="0"/>
              <a:t> krvácení</a:t>
            </a:r>
          </a:p>
          <a:p>
            <a:pPr lvl="2"/>
            <a:r>
              <a:rPr lang="cs-CZ" sz="2000" dirty="0"/>
              <a:t>Subarachnoidální krvácení</a:t>
            </a:r>
          </a:p>
          <a:p>
            <a:r>
              <a:rPr lang="cs-CZ" sz="2800" b="1" dirty="0"/>
              <a:t>Trombóza mozkových splavů</a:t>
            </a:r>
          </a:p>
          <a:p>
            <a:pPr lvl="2"/>
            <a:r>
              <a:rPr lang="cs-CZ" sz="2000" dirty="0"/>
              <a:t>Při zhoršeném odtoku krve a městnání, projevuje se současně jako ischemie tak i krvácení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63456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Medicínský a ekonomický problém</a:t>
            </a:r>
          </a:p>
          <a:p>
            <a:r>
              <a:rPr lang="cs-CZ" sz="2800" dirty="0"/>
              <a:t>Devastující onemocnění, vysoká mortalita</a:t>
            </a:r>
          </a:p>
          <a:p>
            <a:r>
              <a:rPr lang="cs-CZ" sz="2800" dirty="0"/>
              <a:t>Celosvětově dle WHO 3. nejčastější příčinou úmrtí</a:t>
            </a:r>
          </a:p>
          <a:p>
            <a:endParaRPr lang="cs-CZ" sz="2800" dirty="0"/>
          </a:p>
        </p:txBody>
      </p:sp>
      <p:sp>
        <p:nvSpPr>
          <p:cNvPr id="4" name="AutoShape 2" descr="Program HOBIT - O metodě FAST už jste nejspíš slyšeli. Co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91701"/>
            <a:ext cx="6696744" cy="35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15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Managment</a:t>
            </a:r>
            <a:r>
              <a:rPr lang="cs-CZ" dirty="0"/>
              <a:t> pacientů s podezřením na </a:t>
            </a:r>
            <a:r>
              <a:rPr lang="cs-CZ" dirty="0" err="1"/>
              <a:t>iCMP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Pacient s klinickými příznaky ložiskového poškození mozku potenciální kandidát na </a:t>
            </a:r>
            <a:r>
              <a:rPr lang="cs-CZ" sz="2400" dirty="0" err="1"/>
              <a:t>rekanalizační</a:t>
            </a:r>
            <a:r>
              <a:rPr lang="cs-CZ" sz="2400" dirty="0"/>
              <a:t> terapii CMP</a:t>
            </a:r>
            <a:r>
              <a:rPr lang="cs-CZ" sz="2400" dirty="0">
                <a:sym typeface="Wingdings" panose="05000000000000000000" pitchFamily="2" charset="2"/>
              </a:rPr>
              <a:t> iktové centrum (KCC)</a:t>
            </a:r>
          </a:p>
          <a:p>
            <a:pPr marL="0" indent="0">
              <a:buNone/>
            </a:pPr>
            <a:r>
              <a:rPr lang="cs-CZ" sz="2400" b="1" dirty="0" err="1">
                <a:sym typeface="Wingdings" panose="05000000000000000000" pitchFamily="2" charset="2"/>
              </a:rPr>
              <a:t>Triáž</a:t>
            </a:r>
            <a:r>
              <a:rPr lang="cs-CZ" sz="2400" b="1" dirty="0">
                <a:sym typeface="Wingdings" panose="05000000000000000000" pitchFamily="2" charset="2"/>
              </a:rPr>
              <a:t> pozitivní ( věstník MZ ČR 2021)</a:t>
            </a:r>
          </a:p>
          <a:p>
            <a:r>
              <a:rPr lang="cs-CZ" sz="2400" dirty="0">
                <a:sym typeface="Wingdings" panose="05000000000000000000" pitchFamily="2" charset="2"/>
              </a:rPr>
              <a:t>Náhlý vznik alespoň jednoho klinického příznaku </a:t>
            </a:r>
            <a:r>
              <a:rPr lang="cs-CZ" sz="2400" dirty="0" err="1">
                <a:sym typeface="Wingdings" panose="05000000000000000000" pitchFamily="2" charset="2"/>
              </a:rPr>
              <a:t>aCMP</a:t>
            </a:r>
            <a:r>
              <a:rPr lang="cs-CZ" sz="2400" dirty="0">
                <a:sym typeface="Wingdings" panose="05000000000000000000" pitchFamily="2" charset="2"/>
              </a:rPr>
              <a:t> během posledních 48 hodin</a:t>
            </a:r>
          </a:p>
          <a:p>
            <a:r>
              <a:rPr lang="cs-CZ" sz="2400" dirty="0">
                <a:sym typeface="Wingdings" panose="05000000000000000000" pitchFamily="2" charset="2"/>
              </a:rPr>
              <a:t>Pacient s neznámou dobou vzniku příznaků, pokud byl viděn bez příznaků v posledních 48 hodinách</a:t>
            </a: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CMP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příznaky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Náhle vzniklá </a:t>
            </a:r>
            <a:r>
              <a:rPr lang="cs-CZ" dirty="0" err="1"/>
              <a:t>hemiparéza</a:t>
            </a:r>
            <a:r>
              <a:rPr lang="cs-CZ" dirty="0"/>
              <a:t> event. </a:t>
            </a:r>
            <a:r>
              <a:rPr lang="cs-CZ" dirty="0" err="1"/>
              <a:t>monoparéza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Náhle vzniklá centrální paréza n. </a:t>
            </a:r>
            <a:r>
              <a:rPr lang="cs-CZ" dirty="0" err="1"/>
              <a:t>facialis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Náhle vzniklá porucha řeči(afázie, </a:t>
            </a:r>
            <a:r>
              <a:rPr lang="cs-CZ" dirty="0" err="1"/>
              <a:t>dysarthrie</a:t>
            </a:r>
            <a:r>
              <a:rPr lang="cs-CZ" dirty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Vedlejší příznaky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Náhle vzniklá porucha vědomí</a:t>
            </a:r>
          </a:p>
          <a:p>
            <a:r>
              <a:rPr lang="cs-CZ" sz="2000" dirty="0"/>
              <a:t>Kvantitativní(somnolence, </a:t>
            </a:r>
            <a:r>
              <a:rPr lang="cs-CZ" sz="2000" dirty="0" err="1"/>
              <a:t>sopor</a:t>
            </a:r>
            <a:r>
              <a:rPr lang="cs-CZ" sz="2000" dirty="0"/>
              <a:t>, </a:t>
            </a:r>
            <a:r>
              <a:rPr lang="cs-CZ" sz="2000" dirty="0" err="1"/>
              <a:t>koma</a:t>
            </a:r>
            <a:r>
              <a:rPr lang="cs-CZ" sz="2000" dirty="0"/>
              <a:t>)</a:t>
            </a:r>
          </a:p>
          <a:p>
            <a:r>
              <a:rPr lang="cs-CZ" sz="2000" dirty="0"/>
              <a:t>Kvalitativní (delirium, amentní stav)</a:t>
            </a:r>
          </a:p>
          <a:p>
            <a:r>
              <a:rPr lang="cs-CZ" sz="2000" dirty="0"/>
              <a:t>Náhle vzniklá porucha zraku</a:t>
            </a:r>
          </a:p>
          <a:p>
            <a:r>
              <a:rPr lang="cs-CZ" sz="2000" dirty="0"/>
              <a:t>Náhle vzniklá porucha rovnováhy s poruchou chůze</a:t>
            </a:r>
          </a:p>
          <a:p>
            <a:r>
              <a:rPr lang="cs-CZ" sz="2000" dirty="0"/>
              <a:t>Náhle vzniklá porucha čití na jedné straně těla</a:t>
            </a:r>
          </a:p>
          <a:p>
            <a:r>
              <a:rPr lang="cs-CZ" sz="2000" b="1" dirty="0"/>
              <a:t>Příznaky možného SAK:</a:t>
            </a:r>
          </a:p>
          <a:p>
            <a:r>
              <a:rPr lang="cs-CZ" sz="2000" dirty="0"/>
              <a:t>Náhlá prudká, atypická nepoznaná bolest hlavy</a:t>
            </a:r>
          </a:p>
          <a:p>
            <a:r>
              <a:rPr lang="cs-CZ" sz="2000" dirty="0"/>
              <a:t>V rámci hodin rozvoj meningeálního syndromu</a:t>
            </a:r>
          </a:p>
        </p:txBody>
      </p:sp>
    </p:spTree>
    <p:extLst>
      <p:ext uri="{BB962C8B-B14F-4D97-AF65-F5344CB8AC3E}">
        <p14:creationId xmlns:p14="http://schemas.microsoft.com/office/powerpoint/2010/main" val="202973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Přednemocniční péče ZZS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Zajištění vitálních funkcí, symptomatická terapie</a:t>
            </a:r>
          </a:p>
          <a:p>
            <a:r>
              <a:rPr lang="cs-CZ" sz="2000" dirty="0"/>
              <a:t>( A-</a:t>
            </a:r>
            <a:r>
              <a:rPr lang="cs-CZ" sz="2000" dirty="0" err="1"/>
              <a:t>airway</a:t>
            </a:r>
            <a:r>
              <a:rPr lang="cs-CZ" sz="2000" dirty="0"/>
              <a:t>, B- </a:t>
            </a:r>
            <a:r>
              <a:rPr lang="cs-CZ" sz="2000" dirty="0" err="1"/>
              <a:t>reathing</a:t>
            </a:r>
            <a:r>
              <a:rPr lang="cs-CZ" sz="2000" dirty="0"/>
              <a:t>, C-</a:t>
            </a:r>
            <a:r>
              <a:rPr lang="cs-CZ" sz="2000" dirty="0" err="1"/>
              <a:t>circulation</a:t>
            </a:r>
            <a:r>
              <a:rPr lang="cs-CZ" sz="2000" dirty="0"/>
              <a:t>)</a:t>
            </a:r>
          </a:p>
          <a:p>
            <a:r>
              <a:rPr lang="cs-CZ" sz="2000" dirty="0"/>
              <a:t>Zajistit žilní vstup</a:t>
            </a:r>
          </a:p>
          <a:p>
            <a:r>
              <a:rPr lang="cs-CZ" sz="2000" dirty="0"/>
              <a:t>Glykemie, </a:t>
            </a:r>
            <a:r>
              <a:rPr lang="cs-CZ" sz="2000" dirty="0" err="1"/>
              <a:t>ekg</a:t>
            </a:r>
            <a:r>
              <a:rPr lang="cs-CZ" sz="2000" dirty="0"/>
              <a:t>, symptomatická péče(antiemetika, antikonvulziva)</a:t>
            </a:r>
          </a:p>
          <a:p>
            <a:pPr marL="0" indent="0">
              <a:buNone/>
            </a:pPr>
            <a:r>
              <a:rPr lang="cs-CZ" sz="2000" b="1" dirty="0" err="1"/>
              <a:t>Triáž</a:t>
            </a:r>
            <a:r>
              <a:rPr lang="cs-CZ" sz="2000" b="1" dirty="0"/>
              <a:t> </a:t>
            </a:r>
            <a:r>
              <a:rPr lang="cs-CZ" sz="2000" dirty="0"/>
              <a:t>pacienta s podezřením na </a:t>
            </a:r>
            <a:r>
              <a:rPr lang="cs-CZ" sz="2000" b="1" dirty="0" err="1"/>
              <a:t>aCMP</a:t>
            </a:r>
            <a:endParaRPr lang="cs-CZ" sz="2000" b="1" dirty="0"/>
          </a:p>
          <a:p>
            <a:pPr marL="0" indent="0">
              <a:buNone/>
            </a:pPr>
            <a:r>
              <a:rPr lang="cs-CZ" sz="2000" dirty="0"/>
              <a:t>Klinické příznaky-kandidát na</a:t>
            </a:r>
            <a:r>
              <a:rPr lang="cs-CZ" sz="2000" b="1" dirty="0"/>
              <a:t> </a:t>
            </a:r>
            <a:r>
              <a:rPr lang="cs-CZ" sz="2000" b="1" dirty="0" err="1"/>
              <a:t>rekanalizaci</a:t>
            </a:r>
            <a:r>
              <a:rPr lang="cs-CZ" sz="2000" b="1" dirty="0"/>
              <a:t> </a:t>
            </a:r>
            <a:r>
              <a:rPr lang="cs-CZ" sz="2000" dirty="0"/>
              <a:t>do iktového centra (KCC)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7072"/>
            <a:ext cx="3443875" cy="258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66" y="429309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5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Nemocniční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Klinicko- zobrazovací vyšetření      </a:t>
            </a:r>
          </a:p>
          <a:p>
            <a:pPr marL="0" indent="0">
              <a:buNone/>
            </a:pPr>
            <a:r>
              <a:rPr lang="cs-CZ" sz="2000" b="1" dirty="0"/>
              <a:t>Vaskulární neurolog-</a:t>
            </a:r>
            <a:r>
              <a:rPr lang="cs-CZ" sz="2000" b="1" dirty="0" err="1"/>
              <a:t>neurosono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CT/ MR, CT angiografie</a:t>
            </a:r>
          </a:p>
          <a:p>
            <a:pPr marL="0" indent="0">
              <a:buNone/>
            </a:pPr>
            <a:r>
              <a:rPr lang="cs-CZ" sz="2000" dirty="0"/>
              <a:t>Zvážit risk-benefit  a rozhodnou další postup</a:t>
            </a:r>
          </a:p>
          <a:p>
            <a:r>
              <a:rPr lang="cs-CZ" sz="2000" dirty="0"/>
              <a:t>Jedná se o CMP?</a:t>
            </a:r>
          </a:p>
          <a:p>
            <a:r>
              <a:rPr lang="cs-CZ" sz="2000" dirty="0"/>
              <a:t>O jaký typ CMP se jedná (</a:t>
            </a:r>
            <a:r>
              <a:rPr lang="cs-CZ" sz="2000" b="1" dirty="0"/>
              <a:t>ischemie, </a:t>
            </a:r>
            <a:r>
              <a:rPr lang="cs-CZ" sz="2000" dirty="0"/>
              <a:t>krvácení?)</a:t>
            </a:r>
          </a:p>
          <a:p>
            <a:r>
              <a:rPr lang="cs-CZ" sz="2000" dirty="0"/>
              <a:t>Jaká část mozku/ povodí je postižené?</a:t>
            </a:r>
          </a:p>
          <a:p>
            <a:r>
              <a:rPr lang="cs-CZ" sz="2000" dirty="0"/>
              <a:t>Je uzavřena nějaká tepna?</a:t>
            </a:r>
          </a:p>
          <a:p>
            <a:r>
              <a:rPr lang="cs-CZ" sz="2000" dirty="0"/>
              <a:t>Lze postiženou část mozku zachránit (IVT, </a:t>
            </a:r>
            <a:r>
              <a:rPr lang="cs-CZ" sz="2000" dirty="0" err="1"/>
              <a:t>trombectomie</a:t>
            </a:r>
            <a:r>
              <a:rPr lang="cs-CZ" sz="2000" dirty="0"/>
              <a:t>?)</a:t>
            </a:r>
          </a:p>
          <a:p>
            <a:r>
              <a:rPr lang="cs-CZ" sz="2000" dirty="0"/>
              <a:t>Jaká je pravděpodobná etiologie-jak postupovat v prevenci?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2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Nemocniční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Klinické vyšetření a zhodnocení tíže neurologického deficit(NIHSS)</a:t>
            </a:r>
          </a:p>
          <a:p>
            <a:r>
              <a:rPr lang="cs-CZ" sz="2000" dirty="0"/>
              <a:t>Zajištění žilního vstupu (2), PMK, Odběry biochemie, KO, koagulace</a:t>
            </a:r>
          </a:p>
          <a:p>
            <a:endParaRPr lang="cs-CZ" sz="2000" dirty="0"/>
          </a:p>
          <a:p>
            <a:r>
              <a:rPr lang="cs-CZ" sz="2000" b="1" dirty="0" err="1"/>
              <a:t>iCMP</a:t>
            </a:r>
            <a:r>
              <a:rPr lang="cs-CZ" sz="2000" dirty="0"/>
              <a:t> systémová trombolýza IVT –časové okno 4.5 hodin ( </a:t>
            </a:r>
            <a:r>
              <a:rPr lang="cs-CZ" sz="2000" dirty="0" err="1"/>
              <a:t>a.bazilaris</a:t>
            </a:r>
            <a:r>
              <a:rPr lang="cs-CZ" sz="2000" dirty="0"/>
              <a:t>)</a:t>
            </a:r>
          </a:p>
          <a:p>
            <a:r>
              <a:rPr lang="cs-CZ" sz="2000" dirty="0"/>
              <a:t>Podání dle protokolu , vypsané kontraindikace</a:t>
            </a:r>
          </a:p>
          <a:p>
            <a:r>
              <a:rPr lang="cs-CZ" sz="2000" dirty="0"/>
              <a:t>Mechanická </a:t>
            </a:r>
            <a:r>
              <a:rPr lang="cs-CZ" sz="2000" dirty="0" err="1"/>
              <a:t>rekanalizace</a:t>
            </a:r>
            <a:r>
              <a:rPr lang="cs-CZ" sz="2000" dirty="0"/>
              <a:t>, angioplastika, </a:t>
            </a:r>
            <a:r>
              <a:rPr lang="cs-CZ" sz="2000" dirty="0" err="1"/>
              <a:t>stenting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JIP vaskulárního centra</a:t>
            </a:r>
          </a:p>
          <a:p>
            <a:r>
              <a:rPr lang="cs-CZ" sz="2000" dirty="0"/>
              <a:t>Riziko edému mozku, poloha trupu a hlavy 30 stupňů, </a:t>
            </a:r>
            <a:r>
              <a:rPr lang="cs-CZ" sz="2000" dirty="0" err="1"/>
              <a:t>manitol</a:t>
            </a:r>
            <a:endParaRPr lang="cs-CZ" sz="2000" dirty="0"/>
          </a:p>
          <a:p>
            <a:r>
              <a:rPr lang="cs-CZ" sz="2000" dirty="0"/>
              <a:t>Antitrombotická terapie</a:t>
            </a:r>
          </a:p>
          <a:p>
            <a:r>
              <a:rPr lang="cs-CZ" sz="2000" dirty="0"/>
              <a:t>Komplikace</a:t>
            </a:r>
            <a:r>
              <a:rPr lang="cs-CZ" sz="2000" dirty="0">
                <a:sym typeface="Wingdings" panose="05000000000000000000" pitchFamily="2" charset="2"/>
              </a:rPr>
              <a:t> rozvoj infekce, aspirační pneumonie</a:t>
            </a:r>
          </a:p>
          <a:p>
            <a:r>
              <a:rPr lang="cs-CZ" sz="2000" dirty="0">
                <a:sym typeface="Wingdings" panose="05000000000000000000" pitchFamily="2" charset="2"/>
              </a:rPr>
              <a:t>Časná rehabilitace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925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Sekundární prevence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Antiagregační</a:t>
            </a:r>
            <a:r>
              <a:rPr lang="cs-CZ" sz="2400" dirty="0"/>
              <a:t> terapie</a:t>
            </a:r>
          </a:p>
          <a:p>
            <a:r>
              <a:rPr lang="cs-CZ" sz="2400" dirty="0"/>
              <a:t>Antikoagulační terapie</a:t>
            </a:r>
          </a:p>
          <a:p>
            <a:r>
              <a:rPr lang="cs-CZ" sz="2400" dirty="0" err="1"/>
              <a:t>Revaskularizační</a:t>
            </a:r>
            <a:r>
              <a:rPr lang="cs-CZ" sz="2400" dirty="0"/>
              <a:t> terapie</a:t>
            </a:r>
          </a:p>
          <a:p>
            <a:r>
              <a:rPr lang="cs-CZ" sz="2400" dirty="0"/>
              <a:t>Léčba hypertenze</a:t>
            </a:r>
          </a:p>
          <a:p>
            <a:r>
              <a:rPr lang="cs-CZ" sz="2400" dirty="0"/>
              <a:t>Léčba </a:t>
            </a:r>
            <a:r>
              <a:rPr lang="cs-CZ" sz="2400" dirty="0" err="1"/>
              <a:t>dyslipidemie</a:t>
            </a:r>
            <a:endParaRPr lang="cs-CZ" sz="2400" dirty="0"/>
          </a:p>
          <a:p>
            <a:r>
              <a:rPr lang="cs-CZ" sz="2400" dirty="0"/>
              <a:t>Úprava rizikových faktorů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413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708</Words>
  <Application>Microsoft Office PowerPoint</Application>
  <PresentationFormat>Předvádění na obrazovce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Motiv systému Office</vt:lpstr>
      <vt:lpstr>Cévní mozkové příhody</vt:lpstr>
      <vt:lpstr>Definice</vt:lpstr>
      <vt:lpstr>CMP</vt:lpstr>
      <vt:lpstr>Managment pacientů s podezřením na iCMP</vt:lpstr>
      <vt:lpstr>CMP</vt:lpstr>
      <vt:lpstr>Přednemocniční péče ZZS</vt:lpstr>
      <vt:lpstr>Nemocniční péče</vt:lpstr>
      <vt:lpstr>Nemocniční péče</vt:lpstr>
      <vt:lpstr>Sekundární prevence</vt:lpstr>
      <vt:lpstr>Intracerebrální krvácení  </vt:lpstr>
      <vt:lpstr>Intracerebrální krvácení</vt:lpstr>
      <vt:lpstr>Subarachnoidální krvácení</vt:lpstr>
      <vt:lpstr>Subarachnoidální krvácení terapie:</vt:lpstr>
      <vt:lpstr>Cerebrální venózní trombóza</vt:lpstr>
      <vt:lpstr>Cerebrální venózní trombóza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Cévní mozkové příhody</dc:title>
  <dc:creator>Ingrid Rýznarová</dc:creator>
  <cp:lastModifiedBy>Veronika Slováček Hagenová</cp:lastModifiedBy>
  <cp:revision>18</cp:revision>
  <dcterms:created xsi:type="dcterms:W3CDTF">2022-11-29T22:03:46Z</dcterms:created>
  <dcterms:modified xsi:type="dcterms:W3CDTF">2024-05-13T07:09:37Z</dcterms:modified>
</cp:coreProperties>
</file>