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8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190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Klikněte pro přesun snímku</a:t>
            </a: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1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1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1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1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B7499C87-C9E0-4472-99E1-D62FFC0EC9BC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tabLst>
                <a:tab pos="393840" algn="l"/>
                <a:tab pos="787680" algn="l"/>
                <a:tab pos="1181520" algn="l"/>
                <a:tab pos="1575360" algn="l"/>
                <a:tab pos="1969200" algn="l"/>
                <a:tab pos="2363040" algn="l"/>
                <a:tab pos="2757240" algn="l"/>
              </a:tabLst>
            </a:pPr>
            <a:fld id="{BB8F628C-64C0-4BC7-9813-B7D381D30732}" type="slidenum">
              <a:rPr lang="cs-CZ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65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65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prstGeom prst="rect">
            <a:avLst/>
          </a:prstGeom>
          <a:ln w="0">
            <a:noFill/>
          </a:ln>
        </p:spPr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685440" y="4343400"/>
            <a:ext cx="5486760" cy="4114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Klepnutím lze upravit styl předlohy nadpisů.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59A16D2-DABC-42B1-AEB7-D50744A82554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14B1E76C-F503-4648-974F-DB0041ED554F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A3DECBBC-4D75-4A6A-B55B-77D7BE677C3A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7A342B2-A9B7-44E2-9E49-7D08C475179E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Klikněte pro úpravu formátu textu nadpisu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Klepnutím lze upravit styl předlohy nadpisů.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cs-CZ" sz="16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8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2643E5-C41B-45E3-B2AB-91854F1A5EA8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1768F1-5791-45E1-8CF5-BA7172B3682B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Klepnutím lze upravit styl předlohy nadpisů.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Klepnutím lze upravit styly předlohy textu.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cs-CZ" sz="1800" b="0" strike="noStrike" spc="-1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E356975-9935-4B95-A252-4BE067E48EC2}" type="datetime">
              <a:rPr lang="cs-CZ" sz="1200" b="0" strike="noStrike" spc="-1">
                <a:solidFill>
                  <a:srgbClr val="8B8B8B"/>
                </a:solidFill>
                <a:latin typeface="Calibri"/>
              </a:rPr>
              <a:t>13.05.2024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2400" b="0" strike="noStrike" spc="-1">
              <a:latin typeface="Times New Roman"/>
            </a:endParaRPr>
          </a:p>
        </p:txBody>
      </p:sp>
      <p:sp>
        <p:nvSpPr>
          <p:cNvPr id="131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B971575-6B17-459C-89E2-52C901AEEC61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Poruchy vnitřního prostředí</a:t>
            </a:r>
            <a:br/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MUDr. Ingrid Rýznarová</a:t>
            </a:r>
          </a:p>
        </p:txBody>
      </p:sp>
      <p:pic>
        <p:nvPicPr>
          <p:cNvPr id="175" name="Zástupný symbol pro obsah 4"/>
          <p:cNvPicPr/>
          <p:nvPr/>
        </p:nvPicPr>
        <p:blipFill>
          <a:blip r:embed="rId2"/>
          <a:stretch/>
        </p:blipFill>
        <p:spPr>
          <a:xfrm>
            <a:off x="0" y="1600200"/>
            <a:ext cx="9143640" cy="525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POHYB TĚLESNÝCH TEKUTIN  A ELEKTROLYTŮ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</a:rPr>
              <a:t>DIFUZE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druh pasivního transportu pohyb molekul z místa vyšší koncentrace do místa s nižší koncentrací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</a:rPr>
              <a:t>OSMÓZA</a:t>
            </a: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samovolné pronikání molekul z méně koncentrovaného roztoku do roztoku koncentrovanějšího skrz polopropustnou membránu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C00000"/>
                </a:solidFill>
                <a:latin typeface="Calibri"/>
              </a:rPr>
              <a:t>AKTIVNÍ TRANSPORT 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látky přecházejí membránami buněk z méně koncentrovaného roztoku do koncentrovanějšího roztoku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19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Efektivní osmotický tlak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  <p:txBody>
          <a:bodyPr anchor="ctr">
            <a:noAutofit/>
          </a:bodyPr>
          <a:lstStyle/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Osmoticky aktivní látky:  ionty, urea, kreatinin, glukóza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5" name="Zástupný symbol pro obsah 5" descr="Osmóza+–+živočišná+buňka.jpg"/>
          <p:cNvPicPr/>
          <p:nvPr/>
        </p:nvPicPr>
        <p:blipFill>
          <a:blip r:embed="rId2"/>
          <a:stretch/>
        </p:blipFill>
        <p:spPr>
          <a:xfrm>
            <a:off x="1260000" y="1691640"/>
            <a:ext cx="6624360" cy="4968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0" strike="noStrike" spc="-1">
                <a:solidFill>
                  <a:srgbClr val="C00000"/>
                </a:solidFill>
                <a:latin typeface="Calibri"/>
              </a:rPr>
              <a:t>FAKTORY OVLIVŇUJÍCÍ ROVNOVÁHU TĚLNÍCH TEKUTIN A ELEKTROLYTŮ </a:t>
            </a:r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VĚK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- požadavky na příjem tekutin jsou různé v závislosti na věku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TEPLOTA PROSTŘEDÍ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– nadměrné teplo způsobuje pocení, dochází ke ztrátě NaCl a tekutin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STRES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– retence Na a K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3600" b="0" strike="noStrike" spc="-1">
                <a:solidFill>
                  <a:srgbClr val="C00000"/>
                </a:solidFill>
                <a:latin typeface="Calibri"/>
              </a:rPr>
              <a:t>FAKTORY OVLIVŇUJÍCÍ ROVNOVÁHU TĚLNÍCH TEKUTIN A ELEKTROLYTŮ </a:t>
            </a:r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STRAVA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– pokud je příjem nedostatečný, tělo začíná čerpat bílkovinné zásoby, tím se snižuje hladina albuminu v séru – vznik otoku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NEMOC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– rozsáhlé chirurgické zákroky, ztráty tekutin a elektrolytů (popáleniny), onemocnění srdce a ledvin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Dehydratace</a:t>
            </a:r>
          </a:p>
        </p:txBody>
      </p:sp>
      <p:pic>
        <p:nvPicPr>
          <p:cNvPr id="211" name="Zástupný symbol pro obsah 3"/>
          <p:cNvPicPr/>
          <p:nvPr/>
        </p:nvPicPr>
        <p:blipFill>
          <a:blip r:embed="rId2"/>
          <a:stretch/>
        </p:blipFill>
        <p:spPr>
          <a:xfrm>
            <a:off x="360000" y="1260000"/>
            <a:ext cx="8424720" cy="5227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DEHYDRATACE</a:t>
            </a: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: </a:t>
            </a:r>
            <a:br/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67640" y="119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Příznaky: 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oschlý jazyk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suchost sliznic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suché rty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snížený kožní turgor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zmatenost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apatie </a:t>
            </a:r>
          </a:p>
        </p:txBody>
      </p:sp>
      <p:sp>
        <p:nvSpPr>
          <p:cNvPr id="214" name="AutoShape 3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Obrázek 4" descr="dehydratace.png"/>
          <p:cNvPicPr/>
          <p:nvPr/>
        </p:nvPicPr>
        <p:blipFill>
          <a:blip r:embed="rId2"/>
          <a:stretch/>
        </p:blipFill>
        <p:spPr>
          <a:xfrm>
            <a:off x="4140000" y="4437000"/>
            <a:ext cx="4392000" cy="2175120"/>
          </a:xfrm>
          <a:prstGeom prst="rect">
            <a:avLst/>
          </a:prstGeom>
          <a:ln w="0">
            <a:noFill/>
          </a:ln>
        </p:spPr>
      </p:pic>
      <p:pic>
        <p:nvPicPr>
          <p:cNvPr id="216" name="Obrázek 5" descr="turgor.png"/>
          <p:cNvPicPr/>
          <p:nvPr/>
        </p:nvPicPr>
        <p:blipFill>
          <a:blip r:embed="rId3"/>
          <a:stretch/>
        </p:blipFill>
        <p:spPr>
          <a:xfrm>
            <a:off x="5652000" y="1484640"/>
            <a:ext cx="2323800" cy="1961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-1692720" y="0"/>
            <a:ext cx="8229240" cy="1223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/>
          </a:bodyPr>
          <a:lstStyle/>
          <a:p>
            <a:pPr algn="ctr">
              <a:lnSpc>
                <a:spcPct val="100000"/>
              </a:lnSpc>
            </a:pPr>
            <a:br/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DEHYDRATACE HYPERTONICKÁ</a:t>
            </a:r>
            <a:br/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60000" y="180000"/>
            <a:ext cx="8280000" cy="6525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</a:rPr>
              <a:t> 	</a:t>
            </a:r>
            <a:endParaRPr lang="cs-CZ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</a:rPr>
              <a:t>PODÍL VODY A SODÍKU </a:t>
            </a:r>
            <a:endParaRPr lang="cs-CZ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cs-CZ" sz="2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FF0000"/>
                </a:solidFill>
                <a:latin typeface="Calibri"/>
              </a:rPr>
              <a:t>Vyšší ztráty vody</a:t>
            </a:r>
            <a:r>
              <a:rPr lang="cs-CZ" sz="2800" b="0" strike="noStrike" spc="-1">
                <a:solidFill>
                  <a:srgbClr val="FF0000"/>
                </a:solidFill>
                <a:latin typeface="Calibri"/>
              </a:rPr>
              <a:t> 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Deficit čisté bezsolutové vody,         extracelulárního a intracelulárního prostoru a současně        koncentrace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Na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a         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osmol 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příčiny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nedostatečné hrazení volné vody-diabetes insipidus, diabetické koma,ztráty vody hyperventilací,osmotická diuréza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klinika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Žízeň (snížený pocit žízně ve stáří), suché sliznice, snížený turgor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l</a:t>
            </a: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aboratoř: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koncentrovaná moč, vyšší- Ht, Hb, celk. bílkovina, osmolalita,Na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19" name="Šipka nahoru 4"/>
          <p:cNvSpPr/>
          <p:nvPr/>
        </p:nvSpPr>
        <p:spPr>
          <a:xfrm>
            <a:off x="5724360" y="2520360"/>
            <a:ext cx="215640" cy="359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Šipka dolů 5"/>
          <p:cNvSpPr/>
          <p:nvPr/>
        </p:nvSpPr>
        <p:spPr>
          <a:xfrm>
            <a:off x="4140000" y="1980000"/>
            <a:ext cx="215640" cy="402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1" name="Obrázek 6" descr="Hyper-dehydratace.jpg"/>
          <p:cNvPicPr/>
          <p:nvPr/>
        </p:nvPicPr>
        <p:blipFill>
          <a:blip r:embed="rId2"/>
          <a:stretch/>
        </p:blipFill>
        <p:spPr>
          <a:xfrm>
            <a:off x="5400000" y="180000"/>
            <a:ext cx="2771280" cy="2078640"/>
          </a:xfrm>
          <a:prstGeom prst="rect">
            <a:avLst/>
          </a:prstGeom>
          <a:ln w="0">
            <a:noFill/>
          </a:ln>
        </p:spPr>
      </p:pic>
      <p:sp>
        <p:nvSpPr>
          <p:cNvPr id="222" name="Šipka nahoru 7"/>
          <p:cNvSpPr/>
          <p:nvPr/>
        </p:nvSpPr>
        <p:spPr>
          <a:xfrm>
            <a:off x="3060000" y="2520360"/>
            <a:ext cx="215640" cy="359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-1116720" y="188640"/>
            <a:ext cx="8229240" cy="1124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4000"/>
          </a:bodyPr>
          <a:lstStyle/>
          <a:p>
            <a:pPr algn="ctr">
              <a:lnSpc>
                <a:spcPct val="100000"/>
              </a:lnSpc>
            </a:pPr>
            <a:br/>
            <a:r>
              <a:rPr lang="cs-CZ" sz="3100" b="1" strike="noStrike" spc="-1">
                <a:solidFill>
                  <a:srgbClr val="FF0000"/>
                </a:solidFill>
                <a:latin typeface="Calibri"/>
              </a:rPr>
              <a:t>DEHYDRATACE  ISOTONICKÁ</a:t>
            </a:r>
            <a:br/>
            <a:endParaRPr lang="cs-CZ" sz="3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360000" y="332640"/>
            <a:ext cx="8280000" cy="676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9000"/>
          </a:bodyPr>
          <a:lstStyle/>
          <a:p>
            <a:pPr marL="343080" indent="-34308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</a:pPr>
            <a:r>
              <a:rPr lang="cs-CZ" sz="3400" b="1" strike="noStrike" spc="-1">
                <a:solidFill>
                  <a:srgbClr val="FF0000"/>
                </a:solidFill>
                <a:latin typeface="Calibri"/>
              </a:rPr>
              <a:t>Ztráty vody a Na stejné 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( izotonická dehydratace)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ECT,  </a:t>
            </a: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ICT se nemění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- buňky mají svoji velikost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Příčiny: 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ztráty isotonické tekutiny, nedostatečně hrazené, sekundární renální ztráty při užívání diuretik, polyurická fáze renálního postižení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Ztráty iontových tekutin při zvracení, průjmech, sekvestrace tekutin do 3 prostoru, poškození velké ploch kůže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klinika: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žízeň,tachykardie,oligurie,pokles TK,kolaps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Laboratoř: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osmol norma,vyšší Hb, Ht, celk.bílkovina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</p:txBody>
      </p:sp>
      <p:sp>
        <p:nvSpPr>
          <p:cNvPr id="225" name="Šipka dolů 3"/>
          <p:cNvSpPr/>
          <p:nvPr/>
        </p:nvSpPr>
        <p:spPr>
          <a:xfrm>
            <a:off x="684360" y="180000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Obrázek 4" descr="imagesXBLV1Z0X.jpg"/>
          <p:cNvPicPr/>
          <p:nvPr/>
        </p:nvPicPr>
        <p:blipFill>
          <a:blip r:embed="rId2"/>
          <a:stretch/>
        </p:blipFill>
        <p:spPr>
          <a:xfrm>
            <a:off x="6212880" y="0"/>
            <a:ext cx="3039480" cy="2276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-1008360" y="117360"/>
            <a:ext cx="74883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>
                <a:solidFill>
                  <a:srgbClr val="C00000"/>
                </a:solidFill>
                <a:latin typeface="Calibri"/>
              </a:rPr>
              <a:t>      </a:t>
            </a:r>
            <a:r>
              <a:rPr lang="cs-CZ" sz="3200" b="1" strike="noStrike" spc="-1">
                <a:solidFill>
                  <a:srgbClr val="FF0000"/>
                </a:solidFill>
                <a:latin typeface="Calibri"/>
              </a:rPr>
              <a:t>DEHYDRATACE  HYPOTONICKÁ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218160" y="1484640"/>
            <a:ext cx="8602200" cy="518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Ztráty  Na větší než ztráta vody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  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ECT(plasma)         osmolalita        Na ,              ADH, retence čisté vody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Přesun vody do buněk, ty zvětšují svůj objem, EDÉM MOZKU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Laboratoř: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osmolalita,        Na,        Na v moči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Hypersekrece ADH, nevhodná p.v., chronický katabolismus</a:t>
            </a:r>
          </a:p>
        </p:txBody>
      </p:sp>
      <p:sp>
        <p:nvSpPr>
          <p:cNvPr id="229" name="Šipka dolů 3"/>
          <p:cNvSpPr/>
          <p:nvPr/>
        </p:nvSpPr>
        <p:spPr>
          <a:xfrm>
            <a:off x="250560" y="242352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Šipka dolů 4"/>
          <p:cNvSpPr/>
          <p:nvPr/>
        </p:nvSpPr>
        <p:spPr>
          <a:xfrm>
            <a:off x="2303640" y="235908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1" name="Šipka dolů 5"/>
          <p:cNvSpPr/>
          <p:nvPr/>
        </p:nvSpPr>
        <p:spPr>
          <a:xfrm>
            <a:off x="4178880" y="2431080"/>
            <a:ext cx="26568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2" name="Šipka nahoru 6"/>
          <p:cNvSpPr/>
          <p:nvPr/>
        </p:nvSpPr>
        <p:spPr>
          <a:xfrm>
            <a:off x="5463360" y="2359080"/>
            <a:ext cx="287640" cy="50364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Šipka dolů 7"/>
          <p:cNvSpPr/>
          <p:nvPr/>
        </p:nvSpPr>
        <p:spPr>
          <a:xfrm>
            <a:off x="755640" y="491508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Šipka dolů 8"/>
          <p:cNvSpPr/>
          <p:nvPr/>
        </p:nvSpPr>
        <p:spPr>
          <a:xfrm>
            <a:off x="2699640" y="488880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Calibri"/>
              </a:rPr>
              <a:t>     </a:t>
            </a:r>
            <a:r>
              <a:rPr lang="cs-CZ" sz="1800" b="1" strike="noStrike" spc="-1">
                <a:solidFill>
                  <a:srgbClr val="FFFFFF"/>
                </a:solidFill>
                <a:latin typeface="Calibri"/>
              </a:rPr>
              <a:t>N   a</a:t>
            </a:r>
            <a:r>
              <a:rPr lang="cs-CZ" sz="1800" b="0" strike="noStrike" spc="-1">
                <a:solidFill>
                  <a:srgbClr val="FFFFFF"/>
                </a:solidFill>
                <a:latin typeface="Calibri"/>
              </a:rPr>
              <a:t>,</a:t>
            </a:r>
            <a:endParaRPr lang="cs-CZ" sz="1800" b="0" strike="noStrike" spc="-1">
              <a:latin typeface="Arial"/>
            </a:endParaRPr>
          </a:p>
        </p:txBody>
      </p:sp>
      <p:sp>
        <p:nvSpPr>
          <p:cNvPr id="235" name="Šipka dolů 9"/>
          <p:cNvSpPr/>
          <p:nvPr/>
        </p:nvSpPr>
        <p:spPr>
          <a:xfrm>
            <a:off x="3708000" y="4915080"/>
            <a:ext cx="251640" cy="35964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6" name="Obrázek 10" descr="Hypo-dehydratace.jpg"/>
          <p:cNvPicPr/>
          <p:nvPr/>
        </p:nvPicPr>
        <p:blipFill>
          <a:blip r:embed="rId2"/>
          <a:stretch/>
        </p:blipFill>
        <p:spPr>
          <a:xfrm>
            <a:off x="6084000" y="0"/>
            <a:ext cx="3059640" cy="229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Léčba dehydratace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457200" y="1417320"/>
            <a:ext cx="8280000" cy="525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Zjisti příčinu, kauzální terapie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Bilance příjmu a výdeje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Při pokročilé dehydrataci a hypovolémii –konstrikce v oblasti plicního řečiště a CŽT může být vysoký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Postup  zkus a oprav - malá dávka krystaloidu a při poklesu CŽT pokračuj v infuzi rychleji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U těžké hyponatremie  nesmímě zvyšovat S Na o více než 8-10 mmol/24 hod– riziko EDÉMU MOZKU,DEMYELINIZACE PONTU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Vnitřní prostředí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Posouzení extracelulární tekutiny z hlediska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Izohydrie (optimální pH)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Izoinonie (optimální koncentrace iontů)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Izoosmolarity (optimální koncentrace nízkomolekulárních látek)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Léčba dehydratace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40000" y="1402560"/>
            <a:ext cx="8100000" cy="525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Izotonická dehydratace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Izotonické roztoky krystaloidů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Monitorace  hemodynamického stavu, osmol, mineralogram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Hypotonická dehydratace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Strategie symptomatické poruchy,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0,9% roztok NaCl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3% roztok NaCl, 10% roztok NaCl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Hypertonická dehydratace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Bezsolutová voda 5% glukozy , 1/3 deficitu izotonický iontové roztoky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Hyperhydratace</a:t>
            </a:r>
          </a:p>
        </p:txBody>
      </p:sp>
      <p:pic>
        <p:nvPicPr>
          <p:cNvPr id="242" name="Zástupný symbol pro obsah 3"/>
          <p:cNvPicPr/>
          <p:nvPr/>
        </p:nvPicPr>
        <p:blipFill>
          <a:blip r:embed="rId2"/>
          <a:stretch/>
        </p:blipFill>
        <p:spPr>
          <a:xfrm>
            <a:off x="0" y="1124640"/>
            <a:ext cx="9143640" cy="5891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br/>
            <a:r>
              <a:rPr lang="cs-CZ" sz="3600" b="0" strike="noStrike" spc="-1">
                <a:solidFill>
                  <a:srgbClr val="C00000"/>
                </a:solidFill>
                <a:latin typeface="Calibri"/>
              </a:rPr>
              <a:t> </a:t>
            </a:r>
            <a:r>
              <a:rPr lang="cs-CZ" sz="3600" b="1" strike="noStrike" spc="-1">
                <a:solidFill>
                  <a:srgbClr val="C00000"/>
                </a:solidFill>
                <a:latin typeface="Calibri"/>
              </a:rPr>
              <a:t>HYPERHYDRATACE </a:t>
            </a:r>
            <a:br/>
            <a:endParaRPr lang="cs-CZ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0" y="1556640"/>
            <a:ext cx="9143640" cy="530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Celkové zvýšení extracelulárního objemu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FF0000"/>
                </a:solidFill>
                <a:latin typeface="Calibri"/>
              </a:rPr>
              <a:t>Zvýšená nabídka vody a Na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Příčiny: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renální, kardiální selhávání, jaterní selhávání, sekundární hyperaldosteronismus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Klinika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:nárůst hmotnosti, hypervolemie (edémy), výpotky fluidothorax, ascites, fluidoperikard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!! Nebezpečná záměna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hyponatremie při hyperhydrataci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(diluční hyponatremie) za nedostatek sodíku</a:t>
            </a:r>
          </a:p>
        </p:txBody>
      </p:sp>
      <p:pic>
        <p:nvPicPr>
          <p:cNvPr id="245" name="Picture 3" descr="Výsledek obrázku pro hyperhydratace a otoky"/>
          <p:cNvPicPr/>
          <p:nvPr/>
        </p:nvPicPr>
        <p:blipFill>
          <a:blip r:embed="rId2"/>
          <a:stretch/>
        </p:blipFill>
        <p:spPr>
          <a:xfrm>
            <a:off x="6444360" y="188640"/>
            <a:ext cx="2238120" cy="2047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2" descr="Výsledek obrázku pro hyperhydratace a dehydratace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AutoShape 3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AutoShape 5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9" name="Picture 9" descr="Výsledek obrázku pro hyperhydratace a dehydratace"/>
          <p:cNvPicPr/>
          <p:nvPr/>
        </p:nvPicPr>
        <p:blipFill>
          <a:blip r:embed="rId2"/>
          <a:stretch/>
        </p:blipFill>
        <p:spPr>
          <a:xfrm>
            <a:off x="-189360" y="-141840"/>
            <a:ext cx="9333000" cy="6999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" descr="Výsledek obrázku pro hyperhydratace a dehydratace"/>
          <p:cNvPicPr/>
          <p:nvPr/>
        </p:nvPicPr>
        <p:blipFill>
          <a:blip r:embed="rId2"/>
          <a:stretch/>
        </p:blipFill>
        <p:spPr>
          <a:xfrm>
            <a:off x="-144000" y="-108000"/>
            <a:ext cx="9287640" cy="6965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Poruchy metabolismu Na</a:t>
            </a:r>
          </a:p>
        </p:txBody>
      </p:sp>
      <p:pic>
        <p:nvPicPr>
          <p:cNvPr id="252" name="Zástupný symbol pro obsah 3"/>
          <p:cNvPicPr/>
          <p:nvPr/>
        </p:nvPicPr>
        <p:blipFill>
          <a:blip r:embed="rId2"/>
          <a:stretch/>
        </p:blipFill>
        <p:spPr>
          <a:xfrm>
            <a:off x="0" y="1845000"/>
            <a:ext cx="9050400" cy="501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PORUCHY  DISTRIBUCE   ELEKTROLYTŮ </a:t>
            </a:r>
            <a:br/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HYPONATREMIE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Nejčastější porucha u hospitalizovaných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Spojena se zvýšenou mortalitou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Závažná hyponatremie      S_Na &lt;125mmol/l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Správně léčení  mortalita 20%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Chybný postup mortalita 41%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1g NaCl= 17.1 mmol Na a Cl</a:t>
            </a:r>
          </a:p>
        </p:txBody>
      </p:sp>
      <p:pic>
        <p:nvPicPr>
          <p:cNvPr id="255" name="Picture 2" descr="Výsledek obrázku pro sůl"/>
          <p:cNvPicPr/>
          <p:nvPr/>
        </p:nvPicPr>
        <p:blipFill>
          <a:blip r:embed="rId2"/>
          <a:stretch/>
        </p:blipFill>
        <p:spPr>
          <a:xfrm>
            <a:off x="5220000" y="4917960"/>
            <a:ext cx="3923640" cy="1939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836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Hyponatremie</a:t>
            </a:r>
          </a:p>
        </p:txBody>
      </p:sp>
      <p:pic>
        <p:nvPicPr>
          <p:cNvPr id="257" name="Zástupný symbol pro obsah 3" descr="1373c47cf7ea03ab6358422c1ecc4674.jpg"/>
          <p:cNvPicPr/>
          <p:nvPr/>
        </p:nvPicPr>
        <p:blipFill>
          <a:blip r:embed="rId2"/>
          <a:stretch/>
        </p:blipFill>
        <p:spPr>
          <a:xfrm>
            <a:off x="0" y="1052640"/>
            <a:ext cx="9143640" cy="580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9" name="Zástupný symbol pro obsah 9" descr="sekrety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Poruchy vnitřního prostředí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2000"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pos="0" algn="l"/>
              </a:tabLst>
            </a:pPr>
            <a:r>
              <a:rPr lang="cs-CZ" sz="4100" b="1" strike="noStrike" spc="-1">
                <a:solidFill>
                  <a:srgbClr val="000000"/>
                </a:solidFill>
                <a:latin typeface="Calibri"/>
              </a:rPr>
              <a:t>Poruchy hydratace</a:t>
            </a: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pos="0" algn="l"/>
              </a:tabLst>
            </a:pPr>
            <a:r>
              <a:rPr lang="cs-CZ" sz="4100" b="1" strike="noStrike" spc="-1">
                <a:solidFill>
                  <a:srgbClr val="000000"/>
                </a:solidFill>
                <a:latin typeface="Calibri"/>
              </a:rPr>
              <a:t>Minerálové dysbalance</a:t>
            </a:r>
            <a:r>
              <a:rPr lang="cs-CZ" sz="4100" b="0" strike="noStrike" spc="-1">
                <a:solidFill>
                  <a:srgbClr val="000000"/>
                </a:solidFill>
                <a:latin typeface="Calibri"/>
              </a:rPr>
              <a:t>(Na,K,Cl,Ca,P)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tabLst>
                <a:tab pos="0" algn="l"/>
              </a:tabLst>
            </a:pPr>
            <a:r>
              <a:rPr lang="cs-CZ" sz="4100" b="1" strike="noStrike" spc="-1">
                <a:solidFill>
                  <a:srgbClr val="000000"/>
                </a:solidFill>
                <a:latin typeface="Calibri"/>
              </a:rPr>
              <a:t>Poruchy acidobázie</a:t>
            </a:r>
            <a:endParaRPr lang="cs-CZ" sz="41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AutoShape 3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81" name="Obrázek 4" descr="voda.png"/>
          <p:cNvPicPr/>
          <p:nvPr/>
        </p:nvPicPr>
        <p:blipFill>
          <a:blip r:embed="rId2"/>
          <a:stretch/>
        </p:blipFill>
        <p:spPr>
          <a:xfrm>
            <a:off x="5655240" y="1772640"/>
            <a:ext cx="2592000" cy="1295640"/>
          </a:xfrm>
          <a:prstGeom prst="rect">
            <a:avLst/>
          </a:prstGeom>
          <a:ln w="0">
            <a:noFill/>
          </a:ln>
        </p:spPr>
      </p:pic>
      <p:pic>
        <p:nvPicPr>
          <p:cNvPr id="182" name="Picture 3"/>
          <p:cNvPicPr/>
          <p:nvPr/>
        </p:nvPicPr>
        <p:blipFill>
          <a:blip r:embed="rId3"/>
          <a:stretch/>
        </p:blipFill>
        <p:spPr>
          <a:xfrm>
            <a:off x="5655240" y="4412880"/>
            <a:ext cx="2875680" cy="21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Picture 2" descr="Související obrázek"/>
          <p:cNvPicPr/>
          <p:nvPr/>
        </p:nvPicPr>
        <p:blipFill>
          <a:blip r:embed="rId2"/>
          <a:stretch/>
        </p:blipFill>
        <p:spPr>
          <a:xfrm>
            <a:off x="0" y="5400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240" cy="105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Praktický postup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0" y="1124640"/>
            <a:ext cx="9143640" cy="5733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8000"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Ke správné dg nestačí pouze S_Na menší než 135mmol/l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Nutné rozlišit </a:t>
            </a: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hyponatremii akutní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(trvající méně než 48 hodin) a </a:t>
            </a: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hyponatremii chronickou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Nemáme –li data, řídíme se přítomností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neurologické symptomatologie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-adynamie, bolesti hlavy, letargie, deprese, nauzea, zvracení,svalové křeče,dechová nedostatečnost, stupor,koma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F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FF0000"/>
                </a:solidFill>
                <a:latin typeface="Calibri"/>
              </a:rPr>
              <a:t>Symptomatická hyponatremie</a:t>
            </a:r>
            <a:r>
              <a:rPr lang="cs-CZ" sz="2400" b="0" strike="noStrike" spc="-1">
                <a:solidFill>
                  <a:srgbClr val="FF0000"/>
                </a:solidFill>
                <a:latin typeface="Calibri"/>
              </a:rPr>
              <a:t>-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rychlost</a:t>
            </a:r>
            <a:r>
              <a:rPr lang="cs-CZ" sz="2400" b="0" strike="noStrike" spc="-1">
                <a:solidFill>
                  <a:srgbClr val="FF0000"/>
                </a:solidFill>
                <a:latin typeface="Calibri"/>
              </a:rPr>
              <a:t>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zvyšování SNa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1-2mmol/l do vymizení symptomů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Celkové zvýšení z 24hod nesmí být vyšší 10mmol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Hyponatremie chronická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–asymptomatická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rychlost zvyšování  S Na 0,5mmol/hod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Infuzní roztoky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FR 0,9% NaCl           Na  154mmol/l 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3% NaCl                    Na 513mmol/l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10%NaCl                   Na 1 ml  1,7 mmol  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FR je fyziologický ?  Hypertonický!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Plasmalyte Na 140mmol/l    K 5mmol/l              		     Cl 98mmol/l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Obrázek 2" descr="Na-rizika-lecby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AutoShape 3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AutoShape 5"/>
          <p:cNvSpPr/>
          <p:nvPr/>
        </p:nvSpPr>
        <p:spPr>
          <a:xfrm>
            <a:off x="92160" y="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8" name="Obrázek 3" descr="pont.png"/>
          <p:cNvPicPr/>
          <p:nvPr/>
        </p:nvPicPr>
        <p:blipFill>
          <a:blip r:embed="rId2"/>
          <a:stretch/>
        </p:blipFill>
        <p:spPr>
          <a:xfrm>
            <a:off x="251640" y="692640"/>
            <a:ext cx="8814960" cy="554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0" name="Zástupný symbol pro obsah 3" descr="Na-hyperNa-dfdg.jpg"/>
          <p:cNvPicPr/>
          <p:nvPr/>
        </p:nvPicPr>
        <p:blipFill>
          <a:blip r:embed="rId2"/>
          <a:stretch/>
        </p:blipFill>
        <p:spPr>
          <a:xfrm>
            <a:off x="323640" y="188640"/>
            <a:ext cx="8228520" cy="6171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Poruchy metabolismu K</a:t>
            </a:r>
          </a:p>
        </p:txBody>
      </p:sp>
      <p:pic>
        <p:nvPicPr>
          <p:cNvPr id="272" name="Zástupný symbol pro obsah 3"/>
          <p:cNvPicPr/>
          <p:nvPr/>
        </p:nvPicPr>
        <p:blipFill>
          <a:blip r:embed="rId2"/>
          <a:stretch/>
        </p:blipFill>
        <p:spPr>
          <a:xfrm>
            <a:off x="611640" y="1340640"/>
            <a:ext cx="7849800" cy="5223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4" name="Zástupný symbol pro obsah 3" descr="etiologie-hypokalemie.jpg"/>
          <p:cNvPicPr/>
          <p:nvPr/>
        </p:nvPicPr>
        <p:blipFill>
          <a:blip r:embed="rId2"/>
          <a:stretch/>
        </p:blipFill>
        <p:spPr>
          <a:xfrm>
            <a:off x="2483640" y="0"/>
            <a:ext cx="6538320" cy="4903560"/>
          </a:xfrm>
          <a:prstGeom prst="rect">
            <a:avLst/>
          </a:prstGeom>
          <a:ln w="0">
            <a:noFill/>
          </a:ln>
        </p:spPr>
      </p:pic>
      <p:pic>
        <p:nvPicPr>
          <p:cNvPr id="275" name="Obrázek 4" descr="etiologie-deplecni-hypokalemie.jpg"/>
          <p:cNvPicPr/>
          <p:nvPr/>
        </p:nvPicPr>
        <p:blipFill>
          <a:blip r:embed="rId3"/>
          <a:stretch/>
        </p:blipFill>
        <p:spPr>
          <a:xfrm>
            <a:off x="0" y="2925000"/>
            <a:ext cx="4859640" cy="3644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Hypokalemie</a:t>
            </a: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08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0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Kardiální příznaky: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 poruchy vedení a rytmu srdce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Na EKG  nízké, oploštělé až invertované vlny T, pozitivní vlny U, prodloužení QT úseku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supraventrikulární a komorové extrasystoly, rizikem  kalémie &lt; 3 mmol/l.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Neuromuskulární příznaky: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svalová slabost až paralýza včetně  respiračního svalstva ,respirační insuficience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Dysfunkce hladkého svalstva </a:t>
            </a:r>
            <a:r>
              <a:rPr lang="cs-CZ" sz="32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 obstipace až paralytický ileus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kalémii &lt; 2 mmol/l , snížená vazodilatační odpověd na námahu riziko ischémie svalů s následnou rabdomyolýzou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Metabolické projevy: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 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hypokalemie inhibuje uvolňování inzulínu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Renální projevy: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kaliopenická nefropatie, snížení koncentrační schopnosti ledvin 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Hypokalemie -ekg</a:t>
            </a:r>
          </a:p>
        </p:txBody>
      </p:sp>
      <p:pic>
        <p:nvPicPr>
          <p:cNvPr id="279" name="Picture 2"/>
          <p:cNvPicPr/>
          <p:nvPr/>
        </p:nvPicPr>
        <p:blipFill>
          <a:blip r:embed="rId2"/>
          <a:stretch/>
        </p:blipFill>
        <p:spPr>
          <a:xfrm>
            <a:off x="1619640" y="2128320"/>
            <a:ext cx="5256360" cy="3957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Související obrázek"/>
          <p:cNvPicPr/>
          <p:nvPr/>
        </p:nvPicPr>
        <p:blipFill>
          <a:blip r:embed="rId2"/>
          <a:stretch/>
        </p:blipFill>
        <p:spPr>
          <a:xfrm>
            <a:off x="-23760" y="-315360"/>
            <a:ext cx="6984360" cy="523836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2" descr="Výsledek obrázku pro pufrační systémy člověka"/>
          <p:cNvPicPr/>
          <p:nvPr/>
        </p:nvPicPr>
        <p:blipFill>
          <a:blip r:embed="rId3"/>
          <a:stretch/>
        </p:blipFill>
        <p:spPr>
          <a:xfrm>
            <a:off x="5724000" y="4116600"/>
            <a:ext cx="3555360" cy="273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1" name="Zástupný symbol pro obsah 3" descr="etiologie-hyperkalemie.jpg"/>
          <p:cNvPicPr/>
          <p:nvPr/>
        </p:nvPicPr>
        <p:blipFill>
          <a:blip r:embed="rId2"/>
          <a:stretch/>
        </p:blipFill>
        <p:spPr>
          <a:xfrm>
            <a:off x="395640" y="73080"/>
            <a:ext cx="8352720" cy="626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Hyperkalemie</a:t>
            </a:r>
          </a:p>
        </p:txBody>
      </p:sp>
      <p:sp>
        <p:nvSpPr>
          <p:cNvPr id="28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5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Myokard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Změny na EKG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vysoké hrotnaté vlny T, zkrácení intervalu QT –  zrychlením repolarizace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prodloužení PQ, vymizení aktivity síní (a vln P) –  blokem Na</a:t>
            </a:r>
            <a:r>
              <a:rPr lang="cs-CZ" sz="28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 kanálů → porušené vedení vzruchu;</a:t>
            </a: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rozšíření QRS (upozorňuje na riziko zástavy) – blokem Na</a:t>
            </a:r>
            <a:r>
              <a:rPr lang="cs-CZ" sz="28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 kanálů → porušené vedení vzruchu.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Porucha vedení vzruchu může vést ke komorové fibrilaci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Zástava srdce v diastole (využívá se při kardioplegii u kardiochirurgických výkonů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000000"/>
                </a:solidFill>
                <a:latin typeface="Calibri"/>
              </a:rPr>
              <a:t>Neuromuskulární přenos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Parestézie svalové záškuby, svalová slabost;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nastupuje až po změnách na EKG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Hyperkálemie ekg</a:t>
            </a:r>
          </a:p>
        </p:txBody>
      </p:sp>
      <p:pic>
        <p:nvPicPr>
          <p:cNvPr id="285" name="Picture 2"/>
          <p:cNvPicPr/>
          <p:nvPr/>
        </p:nvPicPr>
        <p:blipFill>
          <a:blip r:embed="rId2"/>
          <a:stretch/>
        </p:blipFill>
        <p:spPr>
          <a:xfrm>
            <a:off x="1763640" y="1845000"/>
            <a:ext cx="5488920" cy="413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Poruchy metabolismu P</a:t>
            </a:r>
          </a:p>
        </p:txBody>
      </p:sp>
      <p:pic>
        <p:nvPicPr>
          <p:cNvPr id="287" name="Zástupný symbol pro obsah 3"/>
          <p:cNvPicPr/>
          <p:nvPr/>
        </p:nvPicPr>
        <p:blipFill>
          <a:blip r:embed="rId2"/>
          <a:stretch/>
        </p:blipFill>
        <p:spPr>
          <a:xfrm>
            <a:off x="25560" y="2133000"/>
            <a:ext cx="9118080" cy="4663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9" name="Zástupný symbol pro obsah 3" descr="Příčiny+hypofosforemie.jpg"/>
          <p:cNvPicPr/>
          <p:nvPr/>
        </p:nvPicPr>
        <p:blipFill>
          <a:blip r:embed="rId2"/>
          <a:stretch/>
        </p:blipFill>
        <p:spPr>
          <a:xfrm>
            <a:off x="430920" y="0"/>
            <a:ext cx="8712720" cy="653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1" name="Zástupný symbol pro obsah 3" descr="Projevy+hypofosforemie.jpg"/>
          <p:cNvPicPr/>
          <p:nvPr/>
        </p:nvPicPr>
        <p:blipFill>
          <a:blip r:embed="rId2"/>
          <a:stretch/>
        </p:blipFill>
        <p:spPr>
          <a:xfrm>
            <a:off x="251640" y="188640"/>
            <a:ext cx="8568720" cy="626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3" name="Zástupný symbol pro obsah 3" descr="Klinické+důsledky+těžké+hypofosforémie.jpg"/>
          <p:cNvPicPr/>
          <p:nvPr/>
        </p:nvPicPr>
        <p:blipFill>
          <a:blip r:embed="rId2"/>
          <a:stretch/>
        </p:blipFill>
        <p:spPr>
          <a:xfrm>
            <a:off x="395640" y="332640"/>
            <a:ext cx="7992360" cy="599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251640" y="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PORUCHY   DISTRIBUCE   ELEKTROLYTŮ </a:t>
            </a:r>
          </a:p>
        </p:txBody>
      </p:sp>
      <p:sp>
        <p:nvSpPr>
          <p:cNvPr id="29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HYPOKALCÉMIE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- ↓ hladina Ca - při snížené činnosti příštítných tělísek, nedostatku vitaminu D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HYPERKALCÉMIE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- ↑ hladina Ca - při zvýšené činnosti příštítných  tělísek </a:t>
            </a:r>
          </a:p>
        </p:txBody>
      </p:sp>
      <p:pic>
        <p:nvPicPr>
          <p:cNvPr id="296" name="Obrázek 3" descr="clovek-kostra-nestandard1.jpg"/>
          <p:cNvPicPr/>
          <p:nvPr/>
        </p:nvPicPr>
        <p:blipFill>
          <a:blip r:embed="rId2"/>
          <a:stretch/>
        </p:blipFill>
        <p:spPr>
          <a:xfrm>
            <a:off x="7308360" y="4365000"/>
            <a:ext cx="1679760" cy="2492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000000"/>
                </a:solidFill>
                <a:latin typeface="Calibri"/>
              </a:rPr>
              <a:t>Acidobazická rovnováha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8" name="Zástupný symbol pro obsah 4"/>
          <p:cNvPicPr/>
          <p:nvPr/>
        </p:nvPicPr>
        <p:blipFill>
          <a:blip r:embed="rId2"/>
          <a:stretch/>
        </p:blipFill>
        <p:spPr>
          <a:xfrm>
            <a:off x="1115640" y="1196640"/>
            <a:ext cx="7142400" cy="5356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pH a jeho význam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Množství H</a:t>
            </a:r>
            <a:r>
              <a:rPr lang="cs-CZ" sz="2400" b="0" strike="sng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v krvi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pH (koncentrace je milionkrát nižší než u Na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, K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, Cl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, Ca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+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…   </a:t>
            </a: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nmol/l  XX   mmol/l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pH  má efekt na: 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funkci proteinů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Ionizace nízkomolekulárních a ve vodě rozpustných sloučenin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	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ph-dependentní ionizace(náboj)</a:t>
            </a:r>
            <a:r>
              <a:rPr lang="cs-CZ" sz="20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účinný mechanismus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               intracelulárního zadržení ionizovaných látek v cytoplazmě a       	organelách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Metabolismus vody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9240" cy="4857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Objem a distribuci vody ovlivňují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Věk(voda 62%,starší lidé 54%ženy 46%)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Stav organismu (teplota,námaha)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Obsah tuku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Pohlaví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Stres retence Na,K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87" name="Obrázek 3" descr="voda věk.png"/>
          <p:cNvPicPr/>
          <p:nvPr/>
        </p:nvPicPr>
        <p:blipFill>
          <a:blip r:embed="rId2"/>
          <a:stretch/>
        </p:blipFill>
        <p:spPr>
          <a:xfrm>
            <a:off x="5652000" y="4653000"/>
            <a:ext cx="2283120" cy="171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Nejdůležitější pH je intracelurární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780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Intracelulární Ph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zhruba neutrální ( 6.8 při 37C) 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intermediární metabolity ionizovány a zadrženy v buňce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Stabilita IC pH je důležitá pro metabolismus buňky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Extracelulární pH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je vyšší cca o 0.5-0.6 pH jednotek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4 -násobný gradient usnadňující přestup H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+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 buňky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Stabilní intracelulární pH je udržováno: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Pufrováním(chemické, metabolické, sekvestrace v organelách)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Změnami arteriálního pCO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Únikem fixních kyselin z buňky do extracelulární tekutiny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pH je neustále narušováno metabolismem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Produkcí metabolických kyselin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CO</a:t>
            </a:r>
            <a:r>
              <a:rPr lang="cs-CZ" sz="32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silné anorganické kyseliny (z proteinů) H</a:t>
            </a:r>
            <a:r>
              <a:rPr lang="cs-CZ" sz="32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SO</a:t>
            </a:r>
            <a:r>
              <a:rPr lang="cs-CZ" sz="3200" b="0" strike="noStrike" spc="-1" baseline="-25000">
                <a:solidFill>
                  <a:srgbClr val="000000"/>
                </a:solidFill>
                <a:latin typeface="Calibri"/>
              </a:rPr>
              <a:t>4,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HCl, HPO4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Laktát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ketolátky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2" descr="Výsledek obrázku pro pufrační systémy člověka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306" name="Obdélník 1"/>
          <p:cNvSpPr/>
          <p:nvPr/>
        </p:nvSpPr>
        <p:spPr>
          <a:xfrm>
            <a:off x="251640" y="116640"/>
            <a:ext cx="1439640" cy="4316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Orgány zapojené do regulace ABR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9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Erytrocyty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- hemoglobin hlavní pufr pro 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Plíce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– exkrece CO2 ventilací, respirační centrum reaguje citlivě (minuty), maximum kompenzace za 12-24 hod, pak pokles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Ledviny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-reabsorpce filtrovaného bikarbonátu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	       Exkrece fixních kyselin 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H+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Játra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–oxidace substrátů -- &gt; produkce CO2, metabolismus amoniaku, produkce plasmatických proteinů-anion gap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Kosti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–kostní anorganická matrix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krystaly hydroxyapatitu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	    Příjem H+ výměnou za Ca2+, Na+,K+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Poruchy A-B rovnováhy</a:t>
            </a:r>
            <a:br/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Acidóza xx Alkalóza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Definovány podle jejich efektu na pH ECT před uplatněním sekundárních kompenzačních faktorů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Etiologie –izolované ,smíšené A-B poruchy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Respirační acidóza nebo alkalóza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Abnormální proces vedoucí ke změně pH v důsledku primární změny </a:t>
            </a: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pCO</a:t>
            </a:r>
            <a:r>
              <a:rPr lang="cs-CZ" sz="2400" b="1" strike="noStrike" spc="-1" baseline="-25000">
                <a:solidFill>
                  <a:srgbClr val="C00000"/>
                </a:solidFill>
                <a:latin typeface="Calibri"/>
              </a:rPr>
              <a:t>2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C00000"/>
              </a:buClr>
              <a:buFont typeface="Arial"/>
              <a:buChar char="•"/>
            </a:pP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Metabolická acidóza nebo alkalóza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Abnormální proces vedoucí ke změně pH v důsledku primární změny </a:t>
            </a: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HCO</a:t>
            </a:r>
            <a:r>
              <a:rPr lang="cs-CZ" sz="2400" b="1" strike="noStrike" spc="-1" baseline="-25000">
                <a:solidFill>
                  <a:srgbClr val="C00000"/>
                </a:solidFill>
                <a:latin typeface="Calibri"/>
              </a:rPr>
              <a:t>3-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Primární porucha ABR</a:t>
            </a:r>
          </a:p>
        </p:txBody>
      </p:sp>
      <p:pic>
        <p:nvPicPr>
          <p:cNvPr id="312" name="Picture 3"/>
          <p:cNvPicPr/>
          <p:nvPr/>
        </p:nvPicPr>
        <p:blipFill>
          <a:blip r:embed="rId2"/>
          <a:stretch/>
        </p:blipFill>
        <p:spPr>
          <a:xfrm>
            <a:off x="827640" y="1876320"/>
            <a:ext cx="7056360" cy="469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Respirační acidóza (RAC)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pH &lt;  7,35 v důsledku                pCO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&gt; 5,8 kPa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Akutní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Chronická- renální kompenzace-retence HCO3 a zvýšená exkrece H+ (3-4 dny)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Příčiny: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Pokles alveolární ventilace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Zvýšená koncentrace CO2 ve vdechovaném vzduchu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Zvýšená produkce CO2 u hyperkatabolických stavů-maligní hypertermie, sepse, popáleniny</a:t>
            </a:r>
          </a:p>
        </p:txBody>
      </p:sp>
      <p:sp>
        <p:nvSpPr>
          <p:cNvPr id="315" name="Šipka nahoru 3"/>
          <p:cNvSpPr/>
          <p:nvPr/>
        </p:nvSpPr>
        <p:spPr>
          <a:xfrm>
            <a:off x="4146480" y="159336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Šipka dolů 4"/>
          <p:cNvSpPr/>
          <p:nvPr/>
        </p:nvSpPr>
        <p:spPr>
          <a:xfrm>
            <a:off x="608040" y="1556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Metabolické důsledky hyperkapnie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rychle proniká plazmatickou membránou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útlum intracelulárního metabolismu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Extrémně vysoká hyperkapnie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anestetický efekt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Příznaky: dušnost, tachypnoe, cyanóza, slabost, malátnost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Respirační alkalóza  (RAL)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395640" y="155664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pH&gt; 7,45  v důsledku                pCO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4,8 kPa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jakákoli příčina </a:t>
            </a:r>
            <a:r>
              <a:rPr lang="cs-CZ" sz="2400" b="0" strike="noStrike" spc="-1">
                <a:solidFill>
                  <a:srgbClr val="C00000"/>
                </a:solidFill>
                <a:latin typeface="Calibri"/>
              </a:rPr>
              <a:t>hyperventilace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vede k poklesu pCO</a:t>
            </a:r>
            <a:r>
              <a:rPr lang="cs-CZ" sz="2400" b="0" strike="noStrike" spc="-1" baseline="-25000">
                <a:solidFill>
                  <a:srgbClr val="000000"/>
                </a:solidFill>
                <a:latin typeface="Calibri"/>
              </a:rPr>
              <a:t>2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Stimulace perif. receptorů-hypoxie (anémie, srdeční selhání, vysoká nadmořská výška,..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Stimulace plicních receptorů- plicní choroby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Hyperstimulace dechového centra-léky(salicyláty, teofylin,.)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Sepse, jaterní insuficience, IC hypertenze, encefalitida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Psychogenní –hysterie, anxieta, bolest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Šipka nahoru 3"/>
          <p:cNvSpPr/>
          <p:nvPr/>
        </p:nvSpPr>
        <p:spPr>
          <a:xfrm>
            <a:off x="634680" y="141264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Šipka dolů 4"/>
          <p:cNvSpPr/>
          <p:nvPr/>
        </p:nvSpPr>
        <p:spPr>
          <a:xfrm>
            <a:off x="4176000" y="1412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Respirační alkalóza  (RAL)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Kompenzace: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Pufry-intracelulární proteiny-uvolní H+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Pokles renální exkrece H+ , pokles reabsorpce HCO3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Pokles NH4 produkce a sekrece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Komplikace: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pokles koncentrace ionizovaného Ca</a:t>
            </a:r>
            <a:r>
              <a:rPr lang="cs-CZ" sz="2400" b="0" strike="noStrike" spc="-1" baseline="30000">
                <a:solidFill>
                  <a:srgbClr val="000000"/>
                </a:solidFill>
                <a:latin typeface="Calibri"/>
              </a:rPr>
              <a:t>2 +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v plazmě 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pokles prahu dráždivosti-</a:t>
            </a:r>
            <a:r>
              <a:rPr lang="cs-CZ" sz="2400" b="0" strike="noStrike" spc="-1">
                <a:solidFill>
                  <a:srgbClr val="000000"/>
                </a:solidFill>
                <a:latin typeface="Wingdings"/>
              </a:rPr>
              <a:t>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parestezie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8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Sledování změn vnitřního prostředí –komplexní přístup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484640"/>
            <a:ext cx="8229240" cy="5256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Anamnéza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Orgánový,nutriční stav před vznikem poruchy,DM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Farmakologická anamnéza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Bilanční stav tekutin-diurézy, zvracení, průjmy,pocení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Somatické vyšetření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Turgor,sliznice,edémy,TK,P,k.žíly,CŽT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Laboratorní parametry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Akutně/vícekrát denně, denně bilance, výpočty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KO,urea, kreatinin,iontogram,osmolalita,odpady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Metabolická acidóza (MAC)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 pH &lt;7,35,               HCO3 &lt;22mmol/l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Zvýšená tvorba kyselin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 ketokyseliny, kyselina mléčná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Spotřeba NaHCO3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 při neutralizaci exogenních látek   	   		               etylenglykol, metanol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Zvýšené ztráty HCO3-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:střevem,ledvinami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Snížená tvorba HCO3-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:renální tubulární dysfunkce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Zvýšená koncentrace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chloridů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Diluce vnitřního prostředí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7" name="Šipka dolů 4"/>
          <p:cNvSpPr/>
          <p:nvPr/>
        </p:nvSpPr>
        <p:spPr>
          <a:xfrm>
            <a:off x="539640" y="146664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Šipka dolů 5"/>
          <p:cNvSpPr/>
          <p:nvPr/>
        </p:nvSpPr>
        <p:spPr>
          <a:xfrm>
            <a:off x="2771640" y="1438920"/>
            <a:ext cx="359640" cy="690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1800" b="0" strike="noStrike" spc="-1">
                <a:solidFill>
                  <a:srgbClr val="FFFFFF"/>
                </a:solidFill>
                <a:latin typeface="Calibri"/>
              </a:rPr>
              <a:t> </a:t>
            </a:r>
            <a:endParaRPr lang="cs-CZ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200" b="1" strike="noStrike" spc="-1">
                <a:solidFill>
                  <a:srgbClr val="C00000"/>
                </a:solidFill>
                <a:latin typeface="Calibri"/>
              </a:rPr>
              <a:t>Alkoholická ketoacidóza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7000"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Přeměna  etanolu na betahydroxymáselnou kyselinu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Rozvoj i laktátové acidózy-nedostatek thiaminu, hypoxie tkání</a:t>
            </a: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C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Laktátová acidóza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Příčina: 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nedostatečné  okysličení buněk,tkání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zvýšená produkce laktátu nebo snížená utilizace -PAD biguanidy, maligní nádory,nedostatek thiaminu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                            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              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0" y="-208440"/>
            <a:ext cx="9396000" cy="7051320"/>
          </a:xfrm>
          <a:prstGeom prst="rect">
            <a:avLst/>
          </a:prstGeom>
          <a:ln w="9525">
            <a:noFill/>
          </a:ln>
        </p:spPr>
      </p:pic>
      <p:sp>
        <p:nvSpPr>
          <p:cNvPr id="332" name="Obdélník 1"/>
          <p:cNvSpPr/>
          <p:nvPr/>
        </p:nvSpPr>
        <p:spPr>
          <a:xfrm>
            <a:off x="539640" y="980640"/>
            <a:ext cx="1656000" cy="9140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KULT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333" name="Obdélník 3"/>
          <p:cNvSpPr/>
          <p:nvPr/>
        </p:nvSpPr>
        <p:spPr>
          <a:xfrm>
            <a:off x="4860000" y="1113480"/>
            <a:ext cx="1656000" cy="91404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b="1" strike="noStrike" spc="-1">
                <a:solidFill>
                  <a:srgbClr val="C00000"/>
                </a:solidFill>
                <a:latin typeface="Calibri"/>
              </a:rPr>
              <a:t>DRAC</a:t>
            </a:r>
            <a:endParaRPr lang="cs-CZ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PORUCHY  ACIDOBAZICKÉ  ROVNOVÁHY 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pH krve 7,36 – 7,44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ACIDÓZA -  proces vedoucí k poklesu pH krve </a:t>
            </a:r>
          </a:p>
        </p:txBody>
      </p:sp>
      <p:pic>
        <p:nvPicPr>
          <p:cNvPr id="336" name="Obrázek 3" descr="page_8.jpg"/>
          <p:cNvPicPr/>
          <p:nvPr/>
        </p:nvPicPr>
        <p:blipFill>
          <a:blip r:embed="rId2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Picture 2" descr="Související obrázek"/>
          <p:cNvPicPr/>
          <p:nvPr/>
        </p:nvPicPr>
        <p:blipFill>
          <a:blip r:embed="rId2"/>
          <a:stretch/>
        </p:blipFill>
        <p:spPr>
          <a:xfrm>
            <a:off x="0" y="-72000"/>
            <a:ext cx="9110880" cy="683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6480" y="273600"/>
            <a:ext cx="8227800" cy="1144440"/>
          </a:xfrm>
          <a:prstGeom prst="rect">
            <a:avLst/>
          </a:prstGeom>
          <a:noFill/>
          <a:ln w="0">
            <a:noFill/>
          </a:ln>
        </p:spPr>
        <p:txBody>
          <a:bodyPr tIns="3564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  <a:tab pos="4074480" algn="l"/>
                <a:tab pos="4482000" algn="l"/>
                <a:tab pos="4889160" algn="l"/>
                <a:tab pos="5296680" algn="l"/>
                <a:tab pos="5704200" algn="l"/>
                <a:tab pos="6111720" algn="l"/>
                <a:tab pos="6519240" algn="l"/>
                <a:tab pos="6926400" algn="l"/>
                <a:tab pos="7333920" algn="l"/>
                <a:tab pos="7741440" algn="l"/>
                <a:tab pos="8148960" algn="l"/>
              </a:tabLst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Důsledky metabolické acidózy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456480" y="160416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tIns="22680" anchor="t">
            <a:normAutofit fontScale="91000"/>
          </a:bodyPr>
          <a:lstStyle/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1" strike="noStrike" spc="-1">
                <a:solidFill>
                  <a:srgbClr val="FF0000"/>
                </a:solidFill>
                <a:latin typeface="Calibri"/>
              </a:rPr>
              <a:t>Akutní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Srdeční výdej klesá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Vasodilatace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Náchylnost k poruchám rytmu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Posun disociační křivky Hb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Tvorba ATP klesá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Zhoršení imunity</a:t>
            </a: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674240" y="160416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tIns="22680" anchor="t">
            <a:normAutofit/>
          </a:bodyPr>
          <a:lstStyle/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FF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1" strike="noStrike" spc="-1">
                <a:solidFill>
                  <a:srgbClr val="FF0000"/>
                </a:solidFill>
                <a:latin typeface="Calibri"/>
              </a:rPr>
              <a:t>Chronické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Zvýšená degenerace svalů</a:t>
            </a:r>
          </a:p>
          <a:p>
            <a:pPr marL="391680" indent="-2937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407520" algn="l"/>
                <a:tab pos="815040" algn="l"/>
                <a:tab pos="1222200" algn="l"/>
                <a:tab pos="1629720" algn="l"/>
                <a:tab pos="2037240" algn="l"/>
                <a:tab pos="2444760" algn="l"/>
                <a:tab pos="2851920" algn="l"/>
                <a:tab pos="3259440" algn="l"/>
                <a:tab pos="366696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Abnormální metabolismus kostí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C00000"/>
                </a:solidFill>
                <a:latin typeface="Calibri"/>
              </a:rPr>
              <a:t>Metabolická alkalóza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pH&gt;7,45                 HCO3</a:t>
            </a:r>
            <a:r>
              <a:rPr lang="cs-CZ" sz="3200" b="0" strike="noStrike" spc="-1" baseline="-25000">
                <a:solidFill>
                  <a:srgbClr val="000000"/>
                </a:solidFill>
                <a:latin typeface="Calibri"/>
              </a:rPr>
              <a:t>-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&gt;26mmol/l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Příčina: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Nadměrný 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příjem bikarbonátu,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prekurzory (citráty,velký příjem mléka-milk-alkali syndrom)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Zvýšené</a:t>
            </a: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 ztráty chloridů-zvracení,drenáž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žaludeční šťavy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         alkalizující diuretika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Hypalbuminemická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alkaloza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Koncentrační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alkaloza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3" name="Šipka nahoru 3"/>
          <p:cNvSpPr/>
          <p:nvPr/>
        </p:nvSpPr>
        <p:spPr>
          <a:xfrm>
            <a:off x="3348000" y="138816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4" name="Šipka nahoru 4"/>
          <p:cNvSpPr/>
          <p:nvPr/>
        </p:nvSpPr>
        <p:spPr>
          <a:xfrm>
            <a:off x="634680" y="1412640"/>
            <a:ext cx="357840" cy="69012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Klinické příklady poruch ABR</a:t>
            </a:r>
          </a:p>
        </p:txBody>
      </p:sp>
      <p:sp>
        <p:nvSpPr>
          <p:cNvPr id="3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pt-BR" sz="3200" b="0" strike="noStrike" spc="-1">
                <a:solidFill>
                  <a:srgbClr val="000000"/>
                </a:solidFill>
                <a:latin typeface="Calibri"/>
              </a:rPr>
              <a:t>Co se odebírá a hodnotí?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Měření krevních plynů v arteriální krvi (tzv. „Astrup“)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Sérové elektrolyty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Koncentrace pufrů (např. hemoglobin) a dalších látek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strike="noStrike" spc="-1">
                <a:solidFill>
                  <a:srgbClr val="000000"/>
                </a:solidFill>
                <a:latin typeface="Calibri"/>
              </a:rPr>
              <a:t>Měření krevních plynů – „Astrup</a:t>
            </a:r>
          </a:p>
        </p:txBody>
      </p:sp>
      <p:sp>
        <p:nvSpPr>
          <p:cNvPr id="3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Měření krevních plynů – „Astrup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Změřeno přístrojem (senzory = selektivní elektrody):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pH = 7,4 ± 0,04 pCO2 = 5,3 kPa pO2 = 13,3 kPa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Vypočítáno přístrojem: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[HCO3 - ] = 24 mmol/l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vypočítáno z HH rovnice 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BE = 0 mEq/l 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Exces bazí, k výpočtu nutná koncentrace Hb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179640" y="274680"/>
            <a:ext cx="8856720" cy="777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000"/>
          </a:bodyPr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FF0000"/>
                </a:solidFill>
                <a:latin typeface="Calibri"/>
              </a:rPr>
              <a:t>1. O jakou acidobazickou poruchu se jedná?</a:t>
            </a:r>
            <a:br/>
            <a:endParaRPr lang="cs-CZ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0" name="PlaceHolder 2"/>
          <p:cNvSpPr>
            <a:spLocks noGrp="1"/>
          </p:cNvSpPr>
          <p:nvPr>
            <p:ph/>
          </p:nvPr>
        </p:nvSpPr>
        <p:spPr>
          <a:xfrm>
            <a:off x="457200" y="1268640"/>
            <a:ext cx="8229240" cy="5256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51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30 -letá žena, anamnesticky DM 1. typu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Několik dní trvající horečka a zimnice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Necítila se dobře --&gt; moc nejedla ,nepíchala si insulin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Před přijetím: Křeče v břiše, několikrát zvracela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DF=30’ TF = 112 ’ tlak: 110/70 v leže a 100/60 v sedě, 37°C  Suché sliznice a v dechu cítit aceton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Laboratoř: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pH 7,20                               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pO2 12,8 kPa                                                 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pCO2 2,8 kPa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HCO3- 8 mmol/l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Gly 15 mmol/l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Na+ 148 mmol/l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K+ 5,5 mmol/l Cl-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110 mmol/l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Pozitivní aceton v moči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Cesty přísunu vody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996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1.Příjem tekutin p.o.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asi 1000ml/den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2.Příjem vody potravou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asi 1000ml/den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3.Metabolická voda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při oxidaci živin asi 300-500 ml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100g bílkovin 35 ml vody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100g cukrů 60 ml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100g tuků 107ml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----------------------------------------------------</a:t>
            </a:r>
          </a:p>
          <a:p>
            <a:pPr marL="1143000" indent="-22860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Celkem 2500-3000ml denně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Možné příčiny metabolické acidózy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1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A) Ztráty bikarbonátů vlivem zvýšeného pufrování kyselin 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Ketoacidóza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diabetická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alkoholová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z hladovění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Laktátová acidóza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enormní fyzická zátěž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šokový stav / systémová ischemie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Cizorodé látky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Otrava salicyláty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AG (anion gap) je zvýšený!: V těle se hromadí aniont z odpufrované kyseliny. </a:t>
            </a: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4648320" y="1600200"/>
            <a:ext cx="4038120" cy="525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B) </a:t>
            </a: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Ztráty bikarbonátů do třetího prostoru/ven z těla 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Střevem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Průjmy 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Fistuly a stomie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Ledvinami</a:t>
            </a: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(</a:t>
            </a:r>
            <a:r>
              <a:rPr lang="cs-CZ" sz="1400" b="0" strike="noStrike" spc="-1">
                <a:solidFill>
                  <a:srgbClr val="000000"/>
                </a:solidFill>
                <a:latin typeface="Calibri"/>
              </a:rPr>
              <a:t>ztráta regulační fce) </a:t>
            </a: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 Renální tubulární acidózy 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cs-CZ" sz="1800" b="1" strike="noStrike" spc="-1">
                <a:solidFill>
                  <a:srgbClr val="000000"/>
                </a:solidFill>
                <a:latin typeface="Calibri"/>
              </a:rPr>
              <a:t>Selhání ledvin (může mít i ↑AG)</a:t>
            </a: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cs-CZ" sz="1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Rozdíl běžných silných iontů reflektuje ↓ HCO3 - Např.↑ Cl- (zaujme místo bicarb.)- tzv. „hyperchloremické acidózy“ (Nebo může být např. ↓ Na+ nebo..) AG (anion gap) je normální!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57880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3400" b="1" strike="noStrike" spc="-1">
                <a:solidFill>
                  <a:srgbClr val="FF0000"/>
                </a:solidFill>
                <a:latin typeface="Calibri"/>
              </a:rPr>
              <a:t>2. O jakou acidobazickou poruchu se jedná?</a:t>
            </a:r>
            <a:br/>
            <a:endParaRPr lang="cs-CZ" sz="3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6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Na urgentním příjmu nemocnice vyšetřujete 18-letou studentku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Nemůže se koncentrovat a doma na chvíli přestala ovládat prsty (to ji vyděsilo).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Prsty ji nyní stále brní. Dosud nebyla vážně nemocná, bez medikace.  Status praesens – bez pozoruhodností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SA: Nedávno se rozešla se s přítelem, byli spolu 2 roky. Snáší to špatně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Lab: pH = 7,49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pO2 = 13,4 kPa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pCO2 = 4,1 kPa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HCO3- = 22 mmol/l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BE = -1 mmol/l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Možné příčiny respirační alkalózy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lstStyle/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Hyperventilace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A)Při hypoxémii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	Vysokohorská nemoc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	Pravolevý plicní zkrat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	Při umělé plicní ventilaci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B) Jiné dráždění respir. centra </a:t>
            </a: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	Trauma, zánět, salicyláty. 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C) Panický záchvat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8000"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3. O jakou acidobazickou poruchu se jedná</a:t>
            </a:r>
            <a:r>
              <a:rPr lang="cs-CZ" sz="4400" b="0" strike="noStrike" spc="-1">
                <a:solidFill>
                  <a:srgbClr val="FF0000"/>
                </a:solidFill>
                <a:latin typeface="Calibri"/>
              </a:rPr>
              <a:t>?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68-letý muž přichází do ambulance.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Chronická bronchitis a emfyzém v anamnéze.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Je mírně dušný, antigenní COVID test negativní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Lab: pH = 7,31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pO2 = 8,0 kPa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pCO2 = 10,6 kPa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HCO3- = 38 mmol/l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BE = 12 mmol/l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Možné příčiny respirační acidózy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cs-CZ" sz="2200" b="1" strike="noStrike" spc="-1">
                <a:solidFill>
                  <a:srgbClr val="000000"/>
                </a:solidFill>
                <a:latin typeface="Calibri"/>
              </a:rPr>
              <a:t>Onemocnění plic </a:t>
            </a:r>
            <a:endParaRPr lang="cs-CZ" sz="2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Restriktivní onemocnění ,ARDS, Plicní fibrózy 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Obstruktivní onemocnění ,Astma ,Tumor 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Cizí těleso ,Vzestup mrtvého prostoru 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Plicní embolie ,Plicní emfyzém </a:t>
            </a:r>
          </a:p>
          <a:p>
            <a:pPr marL="343080" indent="-343080">
              <a:lnSpc>
                <a:spcPct val="100000"/>
              </a:lnSpc>
              <a:spcBef>
                <a:spcPts val="38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1900" b="0" strike="noStrike" spc="-1">
                <a:solidFill>
                  <a:srgbClr val="000000"/>
                </a:solidFill>
                <a:latin typeface="Calibri"/>
              </a:rPr>
              <a:t>Trauma, pneumothorax, seriové fraktury žeber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Nervosvalová onemocnění 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Myasthenia gravis ,Polyradikuloneuritis , Závažná obezita / Pickwickův syndrom</a:t>
            </a: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cs-CZ" sz="2000" b="1" strike="noStrike" spc="-1">
                <a:solidFill>
                  <a:srgbClr val="000000"/>
                </a:solidFill>
                <a:latin typeface="Calibri"/>
              </a:rPr>
              <a:t>Snížená aktivita dechového centra </a:t>
            </a:r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Léky, drogy (např. opiáty) </a:t>
            </a: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Poškození: Trauma , Iktus ,Tumor ,Edém mozku/nitrolební hypertenze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0" y="27468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FF0000"/>
                </a:solidFill>
                <a:latin typeface="Calibri"/>
              </a:rPr>
              <a:t>4.Příčiny metabolické alkalózy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457200" y="1340640"/>
            <a:ext cx="8229240" cy="5112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Ztráta kyseliny zvracením 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↑ HCO3 - , který se v žaludku směrem do krve vytvořil (při tvorbě H+ směrem do lumen).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Zvýšená tvorba HCO3 - ledvinami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/ zvýšená sekrece H+ do moči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	Hyperaldosteronismus 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	tzv. Bartterův syndrom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Selhání jater </a:t>
            </a: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(↓produkce močoviny z NH4 + - reakce je acidizující) </a:t>
            </a: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8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800" b="1" strike="noStrike" spc="-1">
                <a:solidFill>
                  <a:srgbClr val="000000"/>
                </a:solidFill>
                <a:latin typeface="Calibri"/>
              </a:rPr>
              <a:t>Neadekvátní infuze bikarbonátů/ Ringer laktátu</a:t>
            </a:r>
            <a:endParaRPr lang="cs-CZ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4400" b="1" strike="noStrike" spc="-1">
                <a:solidFill>
                  <a:srgbClr val="C00000"/>
                </a:solidFill>
                <a:latin typeface="Calibri"/>
              </a:rPr>
              <a:t>Výdej vody</a:t>
            </a:r>
            <a:endParaRPr lang="cs-CZ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0" y="1196640"/>
            <a:ext cx="8686440" cy="5544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C00000"/>
                </a:solidFill>
                <a:latin typeface="Calibri"/>
              </a:rPr>
              <a:t>   1.Diuréza</a:t>
            </a: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  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   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                        asi 1000-1500ml/den</a:t>
            </a:r>
          </a:p>
          <a:p>
            <a:pPr marL="343080" indent="-34308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C00000"/>
                </a:solidFill>
                <a:latin typeface="Calibri"/>
              </a:rPr>
              <a:t>   2.Perspiratio insensibilis</a:t>
            </a: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Kůží                                           300-600 ml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Plícemi                                      200-400ml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Teplota 39C:                             1000ml</a:t>
            </a: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Potem                                       0-2000ml</a:t>
            </a:r>
          </a:p>
          <a:p>
            <a:pPr marL="45720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cs-CZ" sz="3200" b="1" strike="noStrike" spc="-1">
                <a:solidFill>
                  <a:srgbClr val="C00000"/>
                </a:solidFill>
                <a:latin typeface="Calibri"/>
              </a:rPr>
              <a:t>3.Stolice </a:t>
            </a:r>
            <a:r>
              <a:rPr lang="cs-CZ" sz="3200" b="0" strike="noStrike" spc="-1">
                <a:solidFill>
                  <a:srgbClr val="C00000"/>
                </a:solidFill>
                <a:latin typeface="Calibri"/>
              </a:rPr>
              <a:t>   </a:t>
            </a:r>
            <a:r>
              <a:rPr lang="cs-CZ" sz="32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                        asi 100-200ml</a:t>
            </a:r>
          </a:p>
          <a:p>
            <a:pPr marL="743040" indent="-2858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                                                       ------------------------------</a:t>
            </a:r>
          </a:p>
          <a:p>
            <a:pPr marL="743040" indent="-2858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                                                      celkem 2000-2500ml/den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 marL="743040" indent="-2858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Oligurie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 50-500ml/den</a:t>
            </a:r>
          </a:p>
          <a:p>
            <a:pPr marL="743040" indent="-2858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Polyurie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nad 3000ml/den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353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41000"/>
          </a:bodyPr>
          <a:lstStyle/>
          <a:p>
            <a:pPr algn="ctr">
              <a:lnSpc>
                <a:spcPct val="100000"/>
              </a:lnSpc>
            </a:pPr>
            <a:br/>
            <a:r>
              <a:rPr lang="cs-CZ" sz="8000" b="1" strike="noStrike" spc="-1">
                <a:solidFill>
                  <a:srgbClr val="C00000"/>
                </a:solidFill>
                <a:latin typeface="Calibri"/>
              </a:rPr>
              <a:t>Osmolalita</a:t>
            </a:r>
            <a:br/>
            <a:r>
              <a:rPr lang="cs-CZ" sz="2000" b="0" strike="noStrike" spc="-1">
                <a:solidFill>
                  <a:srgbClr val="000000"/>
                </a:solidFill>
                <a:latin typeface="Calibri"/>
              </a:rPr>
              <a:t> </a:t>
            </a:r>
            <a:br/>
            <a:br/>
            <a:endParaRPr lang="cs-CZ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457200" y="1535040"/>
            <a:ext cx="4039920" cy="957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cs-CZ" sz="2600" b="1" strike="noStrike" spc="-1">
                <a:solidFill>
                  <a:srgbClr val="C00000"/>
                </a:solidFill>
                <a:latin typeface="Calibri"/>
              </a:rPr>
              <a:t>Osmolalita séra: 275-295mmol/l</a:t>
            </a:r>
            <a:endParaRPr lang="cs-CZ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cs-CZ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Stanovení osmolality :          osmometrem , výpočtem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Osmolalita moči/osmolalita plasmy  </a:t>
            </a: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norma  1,2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4644000" y="1772640"/>
            <a:ext cx="4041360" cy="1173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000"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C00000"/>
                </a:solidFill>
                <a:latin typeface="Calibri"/>
              </a:rPr>
              <a:t>Moč: Osmolalita 50-1400mmol/kg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4645080" y="3069000"/>
            <a:ext cx="404136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1" strike="noStrike" spc="-1">
                <a:solidFill>
                  <a:srgbClr val="000000"/>
                </a:solidFill>
                <a:latin typeface="Calibri"/>
              </a:rPr>
              <a:t>Urea moč/urea plasma </a:t>
            </a: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Prerenální selhání: U osmol/P osmolalita  je nad 1,5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Renální selhání pod 1,1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cs-CZ" sz="2400" b="0" strike="noStrike" spc="-1">
                <a:solidFill>
                  <a:srgbClr val="000000"/>
                </a:solidFill>
                <a:latin typeface="Calibri"/>
              </a:rPr>
              <a:t>Normální poměr =1,2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cs-CZ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Zástupný symbol pro text 3"/>
          <p:cNvSpPr txBox="1"/>
          <p:nvPr/>
        </p:nvSpPr>
        <p:spPr>
          <a:xfrm>
            <a:off x="457200" y="1535040"/>
            <a:ext cx="4039920" cy="957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73000"/>
          </a:bodyPr>
          <a:lstStyle/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endParaRPr lang="cs-CZ" sz="32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r>
              <a:rPr lang="cs-CZ" sz="2600" b="1" strike="noStrike" spc="-1">
                <a:solidFill>
                  <a:srgbClr val="C00000"/>
                </a:solidFill>
                <a:latin typeface="Calibri"/>
              </a:rPr>
              <a:t>Osmolalita séra: 275-295mmol/l</a:t>
            </a:r>
            <a:endParaRPr lang="cs-CZ" sz="26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519"/>
              </a:spcBef>
              <a:tabLst>
                <a:tab pos="0" algn="l"/>
              </a:tabLst>
            </a:pPr>
            <a:endParaRPr lang="cs-CZ" sz="2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TextovéPole 199"/>
          <p:cNvSpPr txBox="1"/>
          <p:nvPr/>
        </p:nvSpPr>
        <p:spPr>
          <a:xfrm>
            <a:off x="1080000" y="1217160"/>
            <a:ext cx="7113240" cy="942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cs-CZ" sz="15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cs-CZ" sz="1500" b="1" strike="noStrike" spc="-1">
                <a:solidFill>
                  <a:srgbClr val="000000"/>
                </a:solidFill>
                <a:latin typeface="Calibri"/>
              </a:rPr>
              <a:t>OSMOLALITA</a:t>
            </a:r>
            <a:r>
              <a:rPr lang="cs-CZ" sz="1500" b="0" strike="noStrike" spc="-1">
                <a:solidFill>
                  <a:srgbClr val="000000"/>
                </a:solidFill>
                <a:latin typeface="Calibri"/>
              </a:rPr>
              <a:t>  schopnost prostoru „přisávat” vodu přes membránu </a:t>
            </a:r>
            <a:br/>
            <a:r>
              <a:rPr lang="cs-CZ" sz="1500" b="0" strike="noStrike" spc="-1">
                <a:solidFill>
                  <a:srgbClr val="000000"/>
                </a:solidFill>
                <a:latin typeface="Calibri"/>
              </a:rPr>
              <a:t>osmoticky aktivní látky Na,urea,kreat,glukoza</a:t>
            </a:r>
            <a:endParaRPr lang="cs-CZ" sz="1500" b="0" strike="noStrike" spc="-1">
              <a:latin typeface="Arial"/>
            </a:endParaRPr>
          </a:p>
          <a:p>
            <a:r>
              <a:rPr lang="cs-CZ" sz="1500" b="1" strike="noStrike" spc="-1">
                <a:solidFill>
                  <a:srgbClr val="000000"/>
                </a:solidFill>
                <a:latin typeface="Calibri"/>
                <a:ea typeface="Microsoft YaHei"/>
              </a:rPr>
              <a:t>OSMOLARITA </a:t>
            </a:r>
            <a:r>
              <a:rPr lang="cs-CZ" sz="1500" b="0" strike="noStrike" spc="-1">
                <a:solidFill>
                  <a:srgbClr val="000000"/>
                </a:solidFill>
                <a:latin typeface="Calibri"/>
              </a:rPr>
              <a:t>dána počtem částic rozpuštěných v rozpouštědle</a:t>
            </a:r>
            <a:endParaRPr lang="cs-CZ" sz="15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2671</Words>
  <Application>Microsoft Office PowerPoint</Application>
  <PresentationFormat>Předvádění na obrazovce (4:3)</PresentationFormat>
  <Paragraphs>492</Paragraphs>
  <Slides>75</Slides>
  <Notes>1</Notes>
  <HiddenSlides>9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75</vt:i4>
      </vt:variant>
    </vt:vector>
  </HeadingPairs>
  <TitlesOfParts>
    <vt:vector size="86" baseType="lpstr">
      <vt:lpstr>Microsoft YaHei</vt:lpstr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Poruchy vnitřního prostředí MUDr. Ingrid Rýznarová</vt:lpstr>
      <vt:lpstr>Vnitřní prostředí</vt:lpstr>
      <vt:lpstr>Poruchy vnitřního prostředí</vt:lpstr>
      <vt:lpstr>Prezentace aplikace PowerPoint</vt:lpstr>
      <vt:lpstr>Metabolismus vody</vt:lpstr>
      <vt:lpstr>Sledování změn vnitřního prostředí –komplexní přístup</vt:lpstr>
      <vt:lpstr>Cesty přísunu vody</vt:lpstr>
      <vt:lpstr>Výdej vody</vt:lpstr>
      <vt:lpstr> Osmolalita    </vt:lpstr>
      <vt:lpstr>POHYB TĚLESNÝCH TEKUTIN  A ELEKTROLYTŮ </vt:lpstr>
      <vt:lpstr>Efektivní osmotický tlak</vt:lpstr>
      <vt:lpstr>FAKTORY OVLIVŇUJÍCÍ ROVNOVÁHU TĚLNÍCH TEKUTIN A ELEKTROLYTŮ </vt:lpstr>
      <vt:lpstr>FAKTORY OVLIVŇUJÍCÍ ROVNOVÁHU TĚLNÍCH TEKUTIN A ELEKTROLYTŮ </vt:lpstr>
      <vt:lpstr>Dehydratace</vt:lpstr>
      <vt:lpstr>DEHYDRATACE:  </vt:lpstr>
      <vt:lpstr> DEHYDRATACE HYPERTONICKÁ </vt:lpstr>
      <vt:lpstr> DEHYDRATACE  ISOTONICKÁ </vt:lpstr>
      <vt:lpstr>      DEHYDRATACE  HYPOTONICKÁ</vt:lpstr>
      <vt:lpstr>Léčba dehydratace</vt:lpstr>
      <vt:lpstr>Léčba dehydratace</vt:lpstr>
      <vt:lpstr>Hyperhydratace</vt:lpstr>
      <vt:lpstr>  HYPERHYDRATACE  </vt:lpstr>
      <vt:lpstr>Prezentace aplikace PowerPoint</vt:lpstr>
      <vt:lpstr>Prezentace aplikace PowerPoint</vt:lpstr>
      <vt:lpstr>Prezentace aplikace PowerPoint</vt:lpstr>
      <vt:lpstr>Poruchy metabolismu Na</vt:lpstr>
      <vt:lpstr>PORUCHY  DISTRIBUCE   ELEKTROLYTŮ  HYPONATREMIE</vt:lpstr>
      <vt:lpstr>Hyponatremie</vt:lpstr>
      <vt:lpstr>Prezentace aplikace PowerPoint</vt:lpstr>
      <vt:lpstr>Prezentace aplikace PowerPoint</vt:lpstr>
      <vt:lpstr>Praktický postup</vt:lpstr>
      <vt:lpstr>Infuzní roztoky</vt:lpstr>
      <vt:lpstr>Prezentace aplikace PowerPoint</vt:lpstr>
      <vt:lpstr>Prezentace aplikace PowerPoint</vt:lpstr>
      <vt:lpstr>Prezentace aplikace PowerPoint</vt:lpstr>
      <vt:lpstr>Poruchy metabolismu K</vt:lpstr>
      <vt:lpstr>Prezentace aplikace PowerPoint</vt:lpstr>
      <vt:lpstr>Hypokalemie</vt:lpstr>
      <vt:lpstr>Hypokalemie -ekg</vt:lpstr>
      <vt:lpstr>Prezentace aplikace PowerPoint</vt:lpstr>
      <vt:lpstr>Hyperkalemie</vt:lpstr>
      <vt:lpstr>Hyperkálemie ekg</vt:lpstr>
      <vt:lpstr>Poruchy metabolismu P</vt:lpstr>
      <vt:lpstr>Prezentace aplikace PowerPoint</vt:lpstr>
      <vt:lpstr>Prezentace aplikace PowerPoint</vt:lpstr>
      <vt:lpstr>Prezentace aplikace PowerPoint</vt:lpstr>
      <vt:lpstr>PORUCHY   DISTRIBUCE   ELEKTROLYTŮ </vt:lpstr>
      <vt:lpstr>Acidobazická rovnováha</vt:lpstr>
      <vt:lpstr>pH a jeho význam</vt:lpstr>
      <vt:lpstr>Nejdůležitější pH je intracelurární</vt:lpstr>
      <vt:lpstr>pH je neustále narušováno metabolismem</vt:lpstr>
      <vt:lpstr>Prezentace aplikace PowerPoint</vt:lpstr>
      <vt:lpstr>Orgány zapojené do regulace ABR</vt:lpstr>
      <vt:lpstr>Poruchy A-B rovnováhy Acidóza xx Alkalóza</vt:lpstr>
      <vt:lpstr>Primární porucha ABR</vt:lpstr>
      <vt:lpstr>Respirační acidóza (RAC)</vt:lpstr>
      <vt:lpstr>Metabolické důsledky hyperkapnie</vt:lpstr>
      <vt:lpstr>Respirační alkalóza  (RAL)</vt:lpstr>
      <vt:lpstr>Respirační alkalóza  (RAL)</vt:lpstr>
      <vt:lpstr>Metabolická acidóza (MAC)</vt:lpstr>
      <vt:lpstr>Alkoholická ketoacidóza</vt:lpstr>
      <vt:lpstr>Prezentace aplikace PowerPoint</vt:lpstr>
      <vt:lpstr>PORUCHY  ACIDOBAZICKÉ  ROVNOVÁHY </vt:lpstr>
      <vt:lpstr>Prezentace aplikace PowerPoint</vt:lpstr>
      <vt:lpstr>Důsledky metabolické acidózy</vt:lpstr>
      <vt:lpstr>Metabolická alkalóza</vt:lpstr>
      <vt:lpstr>Klinické příklady poruch ABR</vt:lpstr>
      <vt:lpstr>Měření krevních plynů – „Astrup</vt:lpstr>
      <vt:lpstr>1. O jakou acidobazickou poruchu se jedná? </vt:lpstr>
      <vt:lpstr>Možné příčiny metabolické acidózy</vt:lpstr>
      <vt:lpstr>2. O jakou acidobazickou poruchu se jedná? </vt:lpstr>
      <vt:lpstr>Možné příčiny respirační alkalózy</vt:lpstr>
      <vt:lpstr>3. O jakou acidobazickou poruchu se jedná?</vt:lpstr>
      <vt:lpstr>Možné příčiny respirační acidózy</vt:lpstr>
      <vt:lpstr>4.Příčiny metabolické alkalózy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Poruchy vnitřního prostředí</dc:title>
  <dc:subject/>
  <dc:creator>Ingrid Rýznarová</dc:creator>
  <dc:description/>
  <cp:lastModifiedBy>Veronika Slováček Hagenová</cp:lastModifiedBy>
  <cp:revision>113</cp:revision>
  <dcterms:created xsi:type="dcterms:W3CDTF">2019-03-06T11:44:36Z</dcterms:created>
  <dcterms:modified xsi:type="dcterms:W3CDTF">2024-05-13T07:06:12Z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9</vt:i4>
  </property>
  <property fmtid="{D5CDD505-2E9C-101B-9397-08002B2CF9AE}" pid="3" name="Notes">
    <vt:i4>1</vt:i4>
  </property>
  <property fmtid="{D5CDD505-2E9C-101B-9397-08002B2CF9AE}" pid="4" name="PresentationFormat">
    <vt:lpwstr>Předvádění na obrazovce (4:3)</vt:lpwstr>
  </property>
  <property fmtid="{D5CDD505-2E9C-101B-9397-08002B2CF9AE}" pid="5" name="Slides">
    <vt:i4>76</vt:i4>
  </property>
</Properties>
</file>