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9"/>
  </p:notesMasterIdLst>
  <p:sldIdLst>
    <p:sldId id="285" r:id="rId2"/>
    <p:sldId id="288" r:id="rId3"/>
    <p:sldId id="287" r:id="rId4"/>
    <p:sldId id="258" r:id="rId5"/>
    <p:sldId id="293" r:id="rId6"/>
    <p:sldId id="292" r:id="rId7"/>
    <p:sldId id="261" r:id="rId8"/>
    <p:sldId id="368" r:id="rId9"/>
    <p:sldId id="262" r:id="rId10"/>
    <p:sldId id="341" r:id="rId11"/>
    <p:sldId id="289" r:id="rId12"/>
    <p:sldId id="291" r:id="rId13"/>
    <p:sldId id="294" r:id="rId14"/>
    <p:sldId id="295" r:id="rId15"/>
    <p:sldId id="296" r:id="rId16"/>
    <p:sldId id="297" r:id="rId17"/>
    <p:sldId id="299" r:id="rId18"/>
    <p:sldId id="372" r:id="rId19"/>
    <p:sldId id="301" r:id="rId20"/>
    <p:sldId id="307" r:id="rId21"/>
    <p:sldId id="303" r:id="rId22"/>
    <p:sldId id="305" r:id="rId23"/>
    <p:sldId id="265" r:id="rId24"/>
    <p:sldId id="306" r:id="rId25"/>
    <p:sldId id="308" r:id="rId26"/>
    <p:sldId id="340" r:id="rId27"/>
    <p:sldId id="275" r:id="rId28"/>
    <p:sldId id="312" r:id="rId29"/>
    <p:sldId id="276" r:id="rId30"/>
    <p:sldId id="313" r:id="rId31"/>
    <p:sldId id="314" r:id="rId32"/>
    <p:sldId id="318" r:id="rId33"/>
    <p:sldId id="319" r:id="rId34"/>
    <p:sldId id="277" r:id="rId35"/>
    <p:sldId id="322" r:id="rId36"/>
    <p:sldId id="320" r:id="rId37"/>
    <p:sldId id="323" r:id="rId38"/>
    <p:sldId id="324" r:id="rId39"/>
    <p:sldId id="326" r:id="rId40"/>
    <p:sldId id="338" r:id="rId41"/>
    <p:sldId id="279" r:id="rId42"/>
    <p:sldId id="280" r:id="rId43"/>
    <p:sldId id="281" r:id="rId44"/>
    <p:sldId id="334" r:id="rId45"/>
    <p:sldId id="331" r:id="rId46"/>
    <p:sldId id="327" r:id="rId47"/>
    <p:sldId id="330" r:id="rId48"/>
    <p:sldId id="328" r:id="rId49"/>
    <p:sldId id="332" r:id="rId50"/>
    <p:sldId id="369" r:id="rId51"/>
    <p:sldId id="370" r:id="rId52"/>
    <p:sldId id="371" r:id="rId53"/>
    <p:sldId id="339" r:id="rId54"/>
    <p:sldId id="337" r:id="rId55"/>
    <p:sldId id="335" r:id="rId56"/>
    <p:sldId id="336" r:id="rId57"/>
    <p:sldId id="347" r:id="rId58"/>
    <p:sldId id="346" r:id="rId59"/>
    <p:sldId id="348" r:id="rId60"/>
    <p:sldId id="349" r:id="rId61"/>
    <p:sldId id="350" r:id="rId62"/>
    <p:sldId id="351" r:id="rId63"/>
    <p:sldId id="352" r:id="rId64"/>
    <p:sldId id="353" r:id="rId65"/>
    <p:sldId id="354" r:id="rId66"/>
    <p:sldId id="355" r:id="rId67"/>
    <p:sldId id="356" r:id="rId68"/>
    <p:sldId id="357" r:id="rId69"/>
    <p:sldId id="358" r:id="rId70"/>
    <p:sldId id="359" r:id="rId71"/>
    <p:sldId id="360" r:id="rId72"/>
    <p:sldId id="361" r:id="rId73"/>
    <p:sldId id="362" r:id="rId74"/>
    <p:sldId id="363" r:id="rId75"/>
    <p:sldId id="364" r:id="rId76"/>
    <p:sldId id="365" r:id="rId77"/>
    <p:sldId id="367" r:id="rId78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67" autoAdjust="0"/>
  </p:normalViewPr>
  <p:slideViewPr>
    <p:cSldViewPr>
      <p:cViewPr varScale="1">
        <p:scale>
          <a:sx n="145" d="100"/>
          <a:sy n="145" d="100"/>
        </p:scale>
        <p:origin x="2260" y="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80899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80900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80901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8090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71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/>
          </a:p>
        </p:txBody>
      </p:sp>
      <p:sp>
        <p:nvSpPr>
          <p:cNvPr id="80904" name="Text Box 7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80905" name="Text Box 8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80906" name="Text Box 9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3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15900" indent="-211138" algn="r">
              <a:lnSpc>
                <a:spcPct val="95000"/>
              </a:lnSpc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3AFD2BF5-AB50-4851-80EF-22A1ECF32C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5778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68E9E2CB-96D1-48C6-8715-5EC5E4446C36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3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81925" name="Zástupný symbol pro poznámky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Times New Roman" pitchFamily="18" charset="0"/>
              </a:rPr>
              <a:t>Hypothalamus – část mezi mozku, český název podhrbolí. Připravuje organismus na zátěžové situace,např fyzická a psychická zátěž.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0804C762-1892-493B-B032-E30A6C07848E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15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D2337DA5-2A4C-48E7-B28F-820F00CBE547}" type="slidenum">
              <a:rPr lang="cs-CZ" altLang="cs-CZ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cs-CZ" altLang="cs-CZ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E76078D0-76B0-4F9A-981D-605E4776446B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16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4A05A24-0F84-4A8C-A6DC-D7DAD5DB95DD}" type="slidenum">
              <a:rPr lang="cs-CZ" altLang="cs-CZ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16</a:t>
            </a:fld>
            <a:endParaRPr lang="cs-CZ" altLang="cs-CZ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DBF68E4C-020A-4DC4-9247-389C5942C19B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18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B7CAE60A-7DE6-4FCA-B59F-865186DE56F0}" type="slidenum">
              <a:rPr lang="cs-CZ" altLang="cs-CZ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18</a:t>
            </a:fld>
            <a:endParaRPr lang="cs-CZ" altLang="cs-CZ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F30C1F21-2D7A-4DE4-8099-43F15D0167E8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21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AC785628-2BA9-4E84-AA2D-58239C39BFF9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22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E9BD72E0-3926-4957-95AB-82F8C331C8D0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23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D033D0A6-D5C4-47DA-B978-E0E854A29AB3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27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92B6250C-9A2F-4ADC-9399-6B1C5A934070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29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EBE04067-05D6-4F44-B3A9-C5624DFB0853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34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FBD4F90F-4EE2-41F0-91D4-B122C766D215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41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E6E45E23-671D-4EC4-8631-D5533075D812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4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09B2A6BE-3117-475E-A608-61404B242985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42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82F6DB89-79FF-43F4-B96C-1B5A97CC504F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43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DA6BC11D-0D90-496B-9F97-670B79E5DEBE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52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D93DD0F9-365A-4E3C-8907-9CDB09E1A188}" type="slidenum">
              <a:rPr lang="cs-CZ" altLang="cs-CZ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52</a:t>
            </a:fld>
            <a:endParaRPr lang="cs-CZ" altLang="cs-CZ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7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5CC5C1E3-CC3F-4114-AAC3-08E0B7FE6FC2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58</a:t>
            </a:fld>
            <a:endParaRPr lang="en-GB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03275"/>
            <a:ext cx="5341937" cy="4008438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3663" indent="-93663" eaLnBrk="1" hangingPunct="1">
              <a:spcBef>
                <a:spcPct val="0"/>
              </a:spcBef>
            </a:pPr>
            <a:r>
              <a:rPr lang="en-GB" altLang="cs-CZ" b="1" u="sng">
                <a:latin typeface="Times New Roman" pitchFamily="18" charset="0"/>
              </a:rPr>
              <a:t>Hlavní téma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>
                <a:latin typeface="Times New Roman" pitchFamily="18" charset="0"/>
              </a:rPr>
              <a:t>Toto schéma popisuje stavbu a funkci kostí ve skeletálním systému.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b="1" u="sng">
                <a:latin typeface="Times New Roman" pitchFamily="18" charset="0"/>
              </a:rPr>
              <a:t>Doplňkové informace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Více než 200 kostí dospělého člověka představuje asi 17 % celkové váhy těla</a:t>
            </a:r>
            <a:r>
              <a:rPr lang="en-GB" altLang="cs-CZ" baseline="30000">
                <a:latin typeface="Times New Roman" pitchFamily="18" charset="0"/>
              </a:rPr>
              <a:t>1</a:t>
            </a:r>
            <a:r>
              <a:rPr lang="en-GB" altLang="cs-CZ">
                <a:latin typeface="Times New Roman" pitchFamily="18" charset="0"/>
              </a:rPr>
              <a:t>. 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Mimo svou podpůrnou funkci plní skelet tři základní role: mechanickou (pohyb a stabilita), ochrannou (absorbuje traumata a tlak) a metabolickou (minerální homeostáza)</a:t>
            </a:r>
            <a:r>
              <a:rPr lang="en-GB" altLang="cs-CZ" baseline="30000">
                <a:latin typeface="Times New Roman" pitchFamily="18" charset="0"/>
              </a:rPr>
              <a:t>1,2</a:t>
            </a:r>
            <a:r>
              <a:rPr lang="en-GB" altLang="cs-CZ">
                <a:latin typeface="Times New Roman" pitchFamily="18" charset="0"/>
              </a:rPr>
              <a:t>.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Existují dva  makroskopicky odlišné druhy kostí: kortikální a trabekulární</a:t>
            </a:r>
            <a:r>
              <a:rPr lang="en-GB" altLang="cs-CZ" baseline="30000">
                <a:latin typeface="Times New Roman" pitchFamily="18" charset="0"/>
              </a:rPr>
              <a:t>1,2</a:t>
            </a:r>
            <a:r>
              <a:rPr lang="en-GB" altLang="cs-CZ">
                <a:latin typeface="Times New Roman" pitchFamily="18" charset="0"/>
              </a:rPr>
              <a:t>. 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Kortikální kost představuje ~80 %  hmoty skeletu. Tvoří hutný, ochranný, zevní obal</a:t>
            </a:r>
            <a:r>
              <a:rPr lang="en-GB" altLang="cs-CZ" baseline="30000">
                <a:latin typeface="Times New Roman" pitchFamily="18" charset="0"/>
              </a:rPr>
              <a:t>1,2</a:t>
            </a:r>
            <a:r>
              <a:rPr lang="en-GB" altLang="cs-CZ">
                <a:latin typeface="Times New Roman" pitchFamily="18" charset="0"/>
              </a:rPr>
              <a:t>.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Trabekulární kost - ~20 % hmoty skeletu. Má voštinovitý charakter a obklopuje kostní dřeň</a:t>
            </a:r>
            <a:r>
              <a:rPr lang="en-GB" altLang="cs-CZ" baseline="30000">
                <a:latin typeface="Times New Roman" pitchFamily="18" charset="0"/>
              </a:rPr>
              <a:t>1,2</a:t>
            </a:r>
            <a:r>
              <a:rPr lang="en-GB" altLang="cs-CZ">
                <a:latin typeface="Times New Roman" pitchFamily="18" charset="0"/>
              </a:rPr>
              <a:t>. 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Poměr kortikální a trabekulární kosti se liší podle anatomické lokality</a:t>
            </a:r>
            <a:r>
              <a:rPr lang="en-GB" altLang="cs-CZ" baseline="30000">
                <a:latin typeface="Times New Roman" pitchFamily="18" charset="0"/>
              </a:rPr>
              <a:t>1,3</a:t>
            </a:r>
            <a:r>
              <a:rPr lang="en-GB" altLang="cs-CZ">
                <a:latin typeface="Times New Roman" pitchFamily="18" charset="0"/>
              </a:rPr>
              <a:t>.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Každý typ kosti má stejné funkční vlastnosti, ale může reagovat rozdílně v závislosti na věku, stresu, chorobných stavech a vystavení terapeutickým zásahům</a:t>
            </a:r>
            <a:r>
              <a:rPr lang="en-GB" altLang="cs-CZ" baseline="30000">
                <a:latin typeface="Times New Roman" pitchFamily="18" charset="0"/>
              </a:rPr>
              <a:t>1</a:t>
            </a:r>
            <a:r>
              <a:rPr lang="en-GB" altLang="cs-CZ">
                <a:latin typeface="Times New Roman" pitchFamily="18" charset="0"/>
              </a:rPr>
              <a:t>. </a:t>
            </a:r>
          </a:p>
          <a:p>
            <a:pPr lvl="1" eaLnBrk="1" hangingPunct="1">
              <a:spcBef>
                <a:spcPct val="0"/>
              </a:spcBef>
            </a:pPr>
            <a:endParaRPr lang="en-GB" altLang="cs-CZ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1. Dempster DW. </a:t>
            </a:r>
            <a:r>
              <a:rPr lang="en-GB" altLang="cs-CZ" sz="900" i="1">
                <a:latin typeface="Times New Roman" pitchFamily="18" charset="0"/>
              </a:rPr>
              <a:t>Primer on the Metabolic Bone Diseases and Disorders of Mineral Metabolism.</a:t>
            </a:r>
            <a:r>
              <a:rPr lang="en-GB" altLang="cs-CZ" sz="900">
                <a:latin typeface="Times New Roman" pitchFamily="18" charset="0"/>
              </a:rPr>
              <a:t> 6th ed. 2006:7-11.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2. Baron R. </a:t>
            </a:r>
            <a:r>
              <a:rPr lang="en-GB" altLang="cs-CZ" sz="900" i="1">
                <a:latin typeface="Times New Roman" pitchFamily="18" charset="0"/>
              </a:rPr>
              <a:t>General Principles of Bone Biology</a:t>
            </a:r>
            <a:r>
              <a:rPr lang="en-GB" altLang="cs-CZ" sz="900">
                <a:latin typeface="Times New Roman" pitchFamily="18" charset="0"/>
              </a:rPr>
              <a:t>. 5th ed. 2003:1-8.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3. Lindsay R and Cosman F. </a:t>
            </a:r>
            <a:r>
              <a:rPr lang="en-GB" altLang="cs-CZ" sz="900" i="1">
                <a:latin typeface="Times New Roman" pitchFamily="18" charset="0"/>
              </a:rPr>
              <a:t>Treatment of the Postmenopausal Woman</a:t>
            </a:r>
            <a:r>
              <a:rPr lang="en-GB" altLang="cs-CZ" sz="900">
                <a:latin typeface="Times New Roman" pitchFamily="18" charset="0"/>
              </a:rPr>
              <a:t>. 2nd ed. 1999:305-314.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endParaRPr lang="en-GB" altLang="cs-CZ" sz="900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</a:pPr>
            <a:endParaRPr lang="de-CH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34BA7FDA-18AA-40C6-958D-3D603CF25CD2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59</a:t>
            </a:fld>
            <a:endParaRPr lang="en-GB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03275"/>
            <a:ext cx="5341937" cy="4008438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991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3663" indent="-93663" eaLnBrk="1" hangingPunct="1">
              <a:spcBef>
                <a:spcPct val="0"/>
              </a:spcBef>
            </a:pPr>
            <a:r>
              <a:rPr lang="en-GB" altLang="cs-CZ" b="1" u="sng">
                <a:latin typeface="Times New Roman" pitchFamily="18" charset="0"/>
              </a:rPr>
              <a:t>Hlavní téma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cs-CZ" altLang="cs-CZ">
                <a:latin typeface="Times New Roman" pitchFamily="18" charset="0"/>
              </a:rPr>
              <a:t>Toto schéma ukazuje mikro CT obraz kortikální kosti, hutného zevního obalu, který určuje tvar lidské kosti</a:t>
            </a:r>
            <a:r>
              <a:rPr lang="en-GB" altLang="cs-CZ" baseline="30000">
                <a:latin typeface="Times New Roman" pitchFamily="18" charset="0"/>
              </a:rPr>
              <a:t>1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>
              <a:solidFill>
                <a:srgbClr val="FF0000"/>
              </a:solidFill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b="1" u="sng">
                <a:latin typeface="Times New Roman" pitchFamily="18" charset="0"/>
              </a:rPr>
              <a:t>Doplňkové informace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Kortikální kost je tvořena překrývajícími se subjednotkami, které se nazývají osteony, nebo-li Haversův systém, a vznikají z koncentrických vláken mineralizovaného kolagenu</a:t>
            </a:r>
            <a:r>
              <a:rPr lang="en-GB" altLang="cs-CZ" baseline="30000">
                <a:latin typeface="Times New Roman" pitchFamily="18" charset="0"/>
              </a:rPr>
              <a:t>1,2</a:t>
            </a:r>
            <a:r>
              <a:rPr lang="en-GB" altLang="cs-CZ">
                <a:latin typeface="Times New Roman" pitchFamily="18" charset="0"/>
              </a:rPr>
              <a:t>.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Osteony jsou podélně orientované a nepravidelně propojené, obklopují cévy, nervová vlákna a síť kanálků v rámci svého dynamického mikroprostředí</a:t>
            </a:r>
            <a:r>
              <a:rPr lang="en-GB" altLang="cs-CZ" baseline="30000">
                <a:latin typeface="Times New Roman" pitchFamily="18" charset="0"/>
              </a:rPr>
              <a:t>3</a:t>
            </a:r>
            <a:r>
              <a:rPr lang="en-GB" altLang="cs-CZ">
                <a:latin typeface="Times New Roman" pitchFamily="18" charset="0"/>
              </a:rPr>
              <a:t>.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Vnitřní povrch kortikální kosti se nazývá endost, což je primárně místem přestavby kosti a metabolických aktivit</a:t>
            </a:r>
            <a:r>
              <a:rPr lang="en-GB" altLang="cs-CZ" baseline="30000">
                <a:latin typeface="Times New Roman" pitchFamily="18" charset="0"/>
              </a:rPr>
              <a:t>1,3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 baseline="30000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Vnější povrch je znám jako periost a je to místo, kde se tvoří nová kost (apozice)</a:t>
            </a:r>
            <a:r>
              <a:rPr lang="en-GB" altLang="cs-CZ" baseline="30000">
                <a:latin typeface="Times New Roman" pitchFamily="18" charset="0"/>
              </a:rPr>
              <a:t>1,3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 baseline="30000">
              <a:latin typeface="Times New Roman" pitchFamily="18" charset="0"/>
            </a:endParaRPr>
          </a:p>
          <a:p>
            <a:pPr lvl="1" eaLnBrk="1" hangingPunct="1">
              <a:spcBef>
                <a:spcPct val="0"/>
              </a:spcBef>
            </a:pPr>
            <a:endParaRPr lang="en-GB" altLang="cs-CZ" baseline="30000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1. Dempster DW. </a:t>
            </a:r>
            <a:r>
              <a:rPr lang="en-GB" altLang="cs-CZ" sz="900" i="1">
                <a:latin typeface="Times New Roman" pitchFamily="18" charset="0"/>
              </a:rPr>
              <a:t>Primer on the Metabolic Bone Diseases and Disorders of Mineral Metabolism.</a:t>
            </a:r>
            <a:r>
              <a:rPr lang="en-GB" altLang="cs-CZ" sz="900">
                <a:latin typeface="Times New Roman" pitchFamily="18" charset="0"/>
              </a:rPr>
              <a:t> 6th ed. 2006:7-11.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2. Seeman E, Delmas PD. </a:t>
            </a:r>
            <a:r>
              <a:rPr lang="en-GB" altLang="cs-CZ" sz="900" i="1">
                <a:latin typeface="Times New Roman" pitchFamily="18" charset="0"/>
              </a:rPr>
              <a:t>N Engl J Med</a:t>
            </a:r>
            <a:r>
              <a:rPr lang="en-GB" altLang="cs-CZ" sz="900">
                <a:latin typeface="Times New Roman" pitchFamily="18" charset="0"/>
              </a:rPr>
              <a:t> 2006;354:2250-2261. 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3. Seeman E. </a:t>
            </a:r>
            <a:r>
              <a:rPr lang="en-GB" altLang="cs-CZ" sz="900" i="1">
                <a:latin typeface="Times New Roman" pitchFamily="18" charset="0"/>
              </a:rPr>
              <a:t>Osteoporos Int</a:t>
            </a:r>
            <a:r>
              <a:rPr lang="en-GB" altLang="cs-CZ" sz="900">
                <a:latin typeface="Times New Roman" pitchFamily="18" charset="0"/>
              </a:rPr>
              <a:t> 2007;18:123-128.</a:t>
            </a:r>
          </a:p>
          <a:p>
            <a:pPr marL="93663" indent="-93663" eaLnBrk="1" hangingPunct="1">
              <a:spcBef>
                <a:spcPct val="0"/>
              </a:spcBef>
            </a:pPr>
            <a:endParaRPr lang="en-GB" altLang="cs-CZ" sz="900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</a:pPr>
            <a:endParaRPr lang="de-CH" altLang="cs-CZ" sz="9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AEB8F2C0-7A52-4B71-9FEB-CFAD5AAFD75C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60</a:t>
            </a:fld>
            <a:endParaRPr lang="en-GB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03275"/>
            <a:ext cx="5341937" cy="4008438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3663" indent="-93663" eaLnBrk="1" hangingPunct="1">
              <a:spcBef>
                <a:spcPct val="0"/>
              </a:spcBef>
            </a:pPr>
            <a:r>
              <a:rPr lang="en-GB" altLang="cs-CZ" b="1" u="sng">
                <a:latin typeface="Times New Roman" pitchFamily="18" charset="0"/>
              </a:rPr>
              <a:t>Hlavní téma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cs-CZ" altLang="cs-CZ">
                <a:latin typeface="Times New Roman" pitchFamily="18" charset="0"/>
              </a:rPr>
              <a:t>Toto schéma ukazuje mikro CT obraz kortikální kosti, hutného zevního obalu, který určuje tvar lidské kosti</a:t>
            </a:r>
            <a:r>
              <a:rPr lang="en-GB" altLang="cs-CZ" baseline="30000">
                <a:latin typeface="Times New Roman" pitchFamily="18" charset="0"/>
              </a:rPr>
              <a:t>1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>
              <a:solidFill>
                <a:srgbClr val="FF0000"/>
              </a:solidFill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b="1" u="sng">
                <a:latin typeface="Times New Roman" pitchFamily="18" charset="0"/>
              </a:rPr>
              <a:t>Doplňkové informace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Kortikální kost je tvořena překrývajícími se subjednotkami, které se nazývají osteony, nebo-li Haversův systém, a vznikají z koncentrických vláken mineralizovaného kolagenu</a:t>
            </a:r>
            <a:r>
              <a:rPr lang="en-GB" altLang="cs-CZ" baseline="30000">
                <a:latin typeface="Times New Roman" pitchFamily="18" charset="0"/>
              </a:rPr>
              <a:t>1,2</a:t>
            </a:r>
            <a:r>
              <a:rPr lang="en-GB" altLang="cs-CZ">
                <a:latin typeface="Times New Roman" pitchFamily="18" charset="0"/>
              </a:rPr>
              <a:t>.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Osteony jsou podélně orientované a nepravidelně propojené, obklopují cévy, nervová vlákna a síť kanálků v rámci svého dynamického mikroprostředí</a:t>
            </a:r>
            <a:r>
              <a:rPr lang="en-GB" altLang="cs-CZ" baseline="30000">
                <a:latin typeface="Times New Roman" pitchFamily="18" charset="0"/>
              </a:rPr>
              <a:t>3</a:t>
            </a:r>
            <a:r>
              <a:rPr lang="en-GB" altLang="cs-CZ">
                <a:latin typeface="Times New Roman" pitchFamily="18" charset="0"/>
              </a:rPr>
              <a:t>.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Vnitřní povrch kortikální kosti se nazývá endost, což je primárně místem přestavby kosti a metabolických aktivit</a:t>
            </a:r>
            <a:r>
              <a:rPr lang="en-GB" altLang="cs-CZ" baseline="30000">
                <a:latin typeface="Times New Roman" pitchFamily="18" charset="0"/>
              </a:rPr>
              <a:t>1,3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 baseline="30000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Vnější povrch je znám jako periost a je to místo, kde se tvoří nová kost (apozice)</a:t>
            </a:r>
            <a:r>
              <a:rPr lang="en-GB" altLang="cs-CZ" baseline="30000">
                <a:latin typeface="Times New Roman" pitchFamily="18" charset="0"/>
              </a:rPr>
              <a:t>1,3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 baseline="30000">
              <a:latin typeface="Times New Roman" pitchFamily="18" charset="0"/>
            </a:endParaRPr>
          </a:p>
          <a:p>
            <a:pPr lvl="1" eaLnBrk="1" hangingPunct="1">
              <a:spcBef>
                <a:spcPct val="0"/>
              </a:spcBef>
            </a:pPr>
            <a:endParaRPr lang="en-GB" altLang="cs-CZ" baseline="30000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sz="900" i="1">
                <a:latin typeface="Times New Roman" pitchFamily="18" charset="0"/>
              </a:rPr>
              <a:t>of the Postmenopausal Woman</a:t>
            </a:r>
            <a:r>
              <a:rPr lang="en-GB" altLang="cs-CZ" sz="900">
                <a:latin typeface="Times New Roman" pitchFamily="18" charset="0"/>
              </a:rPr>
              <a:t>. 2nd ed. 1999: 305-314.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5. Seeman E. </a:t>
            </a:r>
            <a:r>
              <a:rPr lang="en-GB" altLang="cs-CZ" sz="900" i="1">
                <a:latin typeface="Times New Roman" pitchFamily="18" charset="0"/>
              </a:rPr>
              <a:t>N Eng J Med</a:t>
            </a:r>
            <a:r>
              <a:rPr lang="en-GB" altLang="cs-CZ" sz="900">
                <a:latin typeface="Times New Roman" pitchFamily="18" charset="0"/>
              </a:rPr>
              <a:t> 2006;354: 2250-2261.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6. Eriksen EF, et al. </a:t>
            </a:r>
            <a:r>
              <a:rPr lang="en-GB" altLang="cs-CZ" sz="900" i="1">
                <a:latin typeface="Times New Roman" pitchFamily="18" charset="0"/>
              </a:rPr>
              <a:t>Bone Histomorphometry</a:t>
            </a:r>
            <a:r>
              <a:rPr lang="en-GB" altLang="cs-CZ" sz="900">
                <a:latin typeface="Times New Roman" pitchFamily="18" charset="0"/>
              </a:rPr>
              <a:t> 1994: 13-20.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7. Seeman E. </a:t>
            </a:r>
            <a:r>
              <a:rPr lang="en-GB" altLang="cs-CZ" sz="900" i="1">
                <a:latin typeface="Times New Roman" pitchFamily="18" charset="0"/>
              </a:rPr>
              <a:t>Osteoporos Int</a:t>
            </a:r>
            <a:r>
              <a:rPr lang="en-GB" altLang="cs-CZ" sz="900">
                <a:latin typeface="Times New Roman" pitchFamily="18" charset="0"/>
              </a:rPr>
              <a:t> 2007;18:123-128.</a:t>
            </a:r>
          </a:p>
          <a:p>
            <a:pPr marL="93663" indent="-93663" eaLnBrk="1" hangingPunct="1">
              <a:spcBef>
                <a:spcPct val="0"/>
              </a:spcBef>
            </a:pPr>
            <a:endParaRPr lang="en-GB" altLang="cs-CZ" sz="900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</a:pPr>
            <a:endParaRPr lang="de-CH" altLang="cs-CZ" sz="9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AB451A84-219A-4EB3-85ED-3AEA9CED5FE6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61</a:t>
            </a:fld>
            <a:endParaRPr lang="en-GB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03275"/>
            <a:ext cx="5341937" cy="4008438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3663" indent="-93663" defTabSz="1022350" eaLnBrk="1" hangingPunct="1">
              <a:spcBef>
                <a:spcPct val="0"/>
              </a:spcBef>
            </a:pPr>
            <a:r>
              <a:rPr lang="en-GB" altLang="cs-CZ" b="1" u="sng">
                <a:latin typeface="Times New Roman" pitchFamily="18" charset="0"/>
              </a:rPr>
              <a:t>Hlavní téma</a:t>
            </a:r>
          </a:p>
          <a:p>
            <a:pPr marL="93663" indent="-93663" defTabSz="1022350" eaLnBrk="1" hangingPunct="1">
              <a:spcBef>
                <a:spcPct val="0"/>
              </a:spcBef>
            </a:pPr>
            <a:r>
              <a:rPr lang="cs-CZ" altLang="cs-CZ">
                <a:latin typeface="Times New Roman" pitchFamily="18" charset="0"/>
              </a:rPr>
              <a:t>Toto schéma představuje naskenovaný elektronový  mikrograf osteoklastem resorbované kosti</a:t>
            </a:r>
            <a:r>
              <a:rPr lang="en-GB" altLang="cs-CZ" baseline="30000">
                <a:latin typeface="Times New Roman" pitchFamily="18" charset="0"/>
              </a:rPr>
              <a:t>1</a:t>
            </a:r>
            <a:r>
              <a:rPr lang="en-GB" altLang="cs-CZ">
                <a:latin typeface="Times New Roman" pitchFamily="18" charset="0"/>
              </a:rPr>
              <a:t>. </a:t>
            </a:r>
          </a:p>
          <a:p>
            <a:pPr marL="93663" indent="-93663" defTabSz="1022350" eaLnBrk="1" hangingPunct="1">
              <a:spcBef>
                <a:spcPct val="0"/>
              </a:spcBef>
            </a:pPr>
            <a:r>
              <a:rPr lang="en-GB" altLang="cs-CZ" b="1" u="sng">
                <a:latin typeface="Times New Roman" pitchFamily="18" charset="0"/>
              </a:rPr>
              <a:t>Doplňkové informace</a:t>
            </a:r>
          </a:p>
          <a:p>
            <a:pPr marL="93663" indent="-93663" defTabSz="1022350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Osteoklasty  se diferencují z  hematopoetických kmenových buněk. Jejich funkcí je resorpce kostí a mají životně důležitou roli ve vývoji skeletu, růstu, vyživování a kalciovém metabolismu</a:t>
            </a:r>
            <a:r>
              <a:rPr lang="en-US" altLang="cs-CZ" baseline="30000">
                <a:latin typeface="Times New Roman" pitchFamily="18" charset="0"/>
              </a:rPr>
              <a:t>2</a:t>
            </a:r>
            <a:r>
              <a:rPr lang="en-US" altLang="cs-CZ">
                <a:latin typeface="Times New Roman" pitchFamily="18" charset="0"/>
              </a:rPr>
              <a:t>.</a:t>
            </a:r>
            <a:endParaRPr lang="en-US" altLang="cs-CZ" baseline="30000">
              <a:latin typeface="Times New Roman" pitchFamily="18" charset="0"/>
            </a:endParaRPr>
          </a:p>
          <a:p>
            <a:pPr marL="93663" indent="-93663" defTabSz="1022350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Resorbují minerální i organickou složku kosti tím, že se navážou na kostní matrix, polarizují a vytvoří nepravidelnou hranici na povrchu kosti s cílem oddělit resorbovanou oblast</a:t>
            </a:r>
            <a:r>
              <a:rPr lang="en-US" altLang="cs-CZ" baseline="30000">
                <a:latin typeface="Times New Roman" pitchFamily="18" charset="0"/>
              </a:rPr>
              <a:t>2</a:t>
            </a:r>
            <a:r>
              <a:rPr lang="en-US" altLang="cs-CZ">
                <a:latin typeface="Times New Roman" pitchFamily="18" charset="0"/>
              </a:rPr>
              <a:t>.</a:t>
            </a:r>
            <a:endParaRPr lang="en-US" altLang="cs-CZ" baseline="30000">
              <a:latin typeface="Times New Roman" pitchFamily="18" charset="0"/>
            </a:endParaRPr>
          </a:p>
          <a:p>
            <a:pPr marL="93663" indent="-93663" defTabSz="1022350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Rozklad kostního minerálu dále pokračuje sekrecí kyselin a enzymů rozrušujících  kolagen na povrchu kosti</a:t>
            </a:r>
            <a:r>
              <a:rPr lang="en-US" altLang="cs-CZ" baseline="30000">
                <a:latin typeface="Times New Roman" pitchFamily="18" charset="0"/>
              </a:rPr>
              <a:t>2</a:t>
            </a:r>
            <a:r>
              <a:rPr lang="en-US" altLang="cs-CZ">
                <a:latin typeface="Times New Roman" pitchFamily="18" charset="0"/>
              </a:rPr>
              <a:t>.</a:t>
            </a:r>
            <a:endParaRPr lang="en-US" altLang="cs-CZ" baseline="30000">
              <a:latin typeface="Times New Roman" pitchFamily="18" charset="0"/>
            </a:endParaRPr>
          </a:p>
          <a:p>
            <a:pPr marL="93663" indent="-93663" defTabSz="1022350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Jakmile jsou  produkty resorpce odbourány, osteoklast buď začne působit na jiném místě (jak je vidět na obrázku z elektronového mikroskopu výše) nebo odumře, podléhá apoptóze</a:t>
            </a:r>
            <a:r>
              <a:rPr lang="en-US" altLang="cs-CZ" baseline="30000">
                <a:latin typeface="Times New Roman" pitchFamily="18" charset="0"/>
              </a:rPr>
              <a:t>2</a:t>
            </a:r>
            <a:r>
              <a:rPr lang="en-US" altLang="cs-CZ">
                <a:latin typeface="Times New Roman" pitchFamily="18" charset="0"/>
              </a:rPr>
              <a:t>.</a:t>
            </a:r>
            <a:endParaRPr lang="en-US" altLang="cs-CZ" baseline="30000">
              <a:latin typeface="Times New Roman" pitchFamily="18" charset="0"/>
            </a:endParaRPr>
          </a:p>
          <a:p>
            <a:pPr marL="93663" indent="-93663" defTabSz="1022350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Fragmenty kolagenu a rozpustné kalcium a fosfáty vzniklé odbouráváním kosti se uvolňují do oběhu</a:t>
            </a:r>
            <a:r>
              <a:rPr lang="en-US" altLang="cs-CZ" baseline="30000">
                <a:latin typeface="Times New Roman" pitchFamily="18" charset="0"/>
              </a:rPr>
              <a:t>3</a:t>
            </a:r>
            <a:r>
              <a:rPr lang="en-US" altLang="cs-CZ">
                <a:latin typeface="Times New Roman" pitchFamily="18" charset="0"/>
              </a:rPr>
              <a:t>.</a:t>
            </a:r>
            <a:endParaRPr lang="en-US" altLang="cs-CZ" baseline="30000">
              <a:latin typeface="Times New Roman" pitchFamily="18" charset="0"/>
            </a:endParaRPr>
          </a:p>
          <a:p>
            <a:pPr marL="93663" indent="-93663" defTabSz="1022350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Výzkum identifikoval, že RANK lig</a:t>
            </a:r>
            <a:r>
              <a:rPr lang="en-US" altLang="cs-CZ">
                <a:latin typeface="Times New Roman" pitchFamily="18" charset="0"/>
              </a:rPr>
              <a:t>and </a:t>
            </a:r>
            <a:r>
              <a:rPr lang="cs-CZ" altLang="cs-CZ">
                <a:latin typeface="Times New Roman" pitchFamily="18" charset="0"/>
              </a:rPr>
              <a:t>je základním mediátorem formování, funkce a přežití osteoklastů.</a:t>
            </a:r>
            <a:endParaRPr lang="en-US" altLang="cs-CZ">
              <a:latin typeface="Times New Roman" pitchFamily="18" charset="0"/>
            </a:endParaRPr>
          </a:p>
          <a:p>
            <a:pPr marL="93663" indent="-93663" defTabSz="1022350" eaLnBrk="1" hangingPunct="1">
              <a:spcBef>
                <a:spcPct val="0"/>
              </a:spcBef>
            </a:pPr>
            <a:endParaRPr lang="en-GB" altLang="cs-CZ">
              <a:latin typeface="Times New Roman" pitchFamily="18" charset="0"/>
            </a:endParaRPr>
          </a:p>
          <a:p>
            <a:pPr lvl="2" defTabSz="1022350" eaLnBrk="1" hangingPunct="1">
              <a:spcBef>
                <a:spcPct val="0"/>
              </a:spcBef>
            </a:pPr>
            <a:endParaRPr lang="en-GB" altLang="cs-CZ" sz="800" baseline="30000">
              <a:latin typeface="Times New Roman" pitchFamily="18" charset="0"/>
            </a:endParaRPr>
          </a:p>
          <a:p>
            <a:pPr marL="93663" indent="-93663" defTabSz="1022350" eaLnBrk="1" hangingPunct="1"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1. Electron micrograph reproduced with the permission of The Bone Research Society; http://www.brsoc.org.uk/gallery/arnett_osteoclast.jpg Accessed 2/19/2009.</a:t>
            </a:r>
          </a:p>
          <a:p>
            <a:pPr marL="93663" indent="-93663" defTabSz="1022350" eaLnBrk="1" hangingPunct="1"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2. Bar-Shavit Z. </a:t>
            </a:r>
            <a:r>
              <a:rPr lang="en-GB" altLang="cs-CZ" sz="900" i="1">
                <a:latin typeface="Times New Roman" pitchFamily="18" charset="0"/>
              </a:rPr>
              <a:t>J Cell Biochem</a:t>
            </a:r>
            <a:r>
              <a:rPr lang="en-GB" altLang="cs-CZ" sz="900">
                <a:latin typeface="Times New Roman" pitchFamily="18" charset="0"/>
              </a:rPr>
              <a:t> 2007;102:1130-1139.</a:t>
            </a:r>
          </a:p>
          <a:p>
            <a:pPr marL="93663" indent="-93663" defTabSz="1022350" eaLnBrk="1" hangingPunct="1">
              <a:spcBef>
                <a:spcPct val="0"/>
              </a:spcBef>
            </a:pPr>
            <a:r>
              <a:rPr lang="en-US" altLang="cs-CZ" sz="900">
                <a:latin typeface="Times New Roman" pitchFamily="18" charset="0"/>
              </a:rPr>
              <a:t>3. Boyle WJ, et al. </a:t>
            </a:r>
            <a:r>
              <a:rPr lang="en-US" altLang="cs-CZ" sz="900" i="1">
                <a:latin typeface="Times New Roman" pitchFamily="18" charset="0"/>
              </a:rPr>
              <a:t>Nature</a:t>
            </a:r>
            <a:r>
              <a:rPr lang="en-US" altLang="cs-CZ" sz="900">
                <a:latin typeface="Times New Roman" pitchFamily="18" charset="0"/>
              </a:rPr>
              <a:t> 2003;423:337-342.</a:t>
            </a:r>
            <a:endParaRPr lang="en-GB" altLang="cs-CZ" sz="900">
              <a:latin typeface="Times New Roman" pitchFamily="18" charset="0"/>
            </a:endParaRPr>
          </a:p>
          <a:p>
            <a:pPr marL="93663" indent="-93663" defTabSz="1022350" eaLnBrk="1" hangingPunct="1">
              <a:spcBef>
                <a:spcPct val="0"/>
              </a:spcBef>
            </a:pPr>
            <a:endParaRPr lang="en-GB" altLang="cs-CZ" sz="9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35F2D53F-3B90-450C-9CE1-3E5B4266B55D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62</a:t>
            </a:fld>
            <a:endParaRPr lang="en-GB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03275"/>
            <a:ext cx="5341937" cy="4008438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3663" indent="-93663" eaLnBrk="1" hangingPunct="1">
              <a:spcBef>
                <a:spcPct val="0"/>
              </a:spcBef>
            </a:pPr>
            <a:r>
              <a:rPr lang="en-GB" altLang="cs-CZ" b="1" u="sng">
                <a:latin typeface="Times New Roman" pitchFamily="18" charset="0"/>
              </a:rPr>
              <a:t>Hlavní téma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cs-CZ" altLang="cs-CZ">
                <a:latin typeface="Times New Roman" pitchFamily="18" charset="0"/>
              </a:rPr>
              <a:t>Dospělý skelet podstupuje permanentní cyklus odbourávání a novotvorby kosti, který se nazývá přestavba</a:t>
            </a:r>
            <a:r>
              <a:rPr lang="en-GB" altLang="cs-CZ" baseline="30000">
                <a:latin typeface="Times New Roman" pitchFamily="18" charset="0"/>
              </a:rPr>
              <a:t>1,2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 baseline="30000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b="1" u="sng">
                <a:latin typeface="Times New Roman" pitchFamily="18" charset="0"/>
              </a:rPr>
              <a:t>Doplňkové informace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Přestavba je kombinace aktivity osteoklastů (odbourávání) a osteoblastů (novotvorba), při které je stará kostní tkáň nahrazena novou</a:t>
            </a:r>
            <a:r>
              <a:rPr lang="en-GB" altLang="cs-CZ" baseline="30000">
                <a:latin typeface="Times New Roman" pitchFamily="18" charset="0"/>
              </a:rPr>
              <a:t>1</a:t>
            </a:r>
            <a:r>
              <a:rPr lang="en-GB" altLang="cs-CZ">
                <a:latin typeface="Times New Roman" pitchFamily="18" charset="0"/>
              </a:rPr>
              <a:t>.</a:t>
            </a:r>
            <a:r>
              <a:rPr lang="en-GB" altLang="cs-CZ" baseline="30000">
                <a:latin typeface="Times New Roman" pitchFamily="18" charset="0"/>
              </a:rPr>
              <a:t> 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Přestavba se liší od stavby (tvorba nové kosti), která vede k čistému nárůstu kostní hmoty</a:t>
            </a:r>
            <a:r>
              <a:rPr lang="en-GB" altLang="cs-CZ" baseline="30000">
                <a:latin typeface="Times New Roman" pitchFamily="18" charset="0"/>
              </a:rPr>
              <a:t>3</a:t>
            </a:r>
            <a:r>
              <a:rPr lang="en-GB" altLang="cs-CZ">
                <a:latin typeface="Times New Roman" pitchFamily="18" charset="0"/>
              </a:rPr>
              <a:t>. 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Přestavba je průvodním jevem sil generovaných mechanickým stresem, a probíhá ve 4 fázích</a:t>
            </a:r>
            <a:r>
              <a:rPr lang="en-GB" altLang="cs-CZ" baseline="30000">
                <a:latin typeface="Times New Roman" pitchFamily="18" charset="0"/>
              </a:rPr>
              <a:t>4</a:t>
            </a:r>
            <a:r>
              <a:rPr lang="en-GB" altLang="cs-CZ">
                <a:latin typeface="Times New Roman" pitchFamily="18" charset="0"/>
              </a:rPr>
              <a:t>:</a:t>
            </a:r>
          </a:p>
          <a:p>
            <a:pPr marL="606425" lvl="1" indent="-93663" eaLnBrk="1" hangingPunct="1">
              <a:spcBef>
                <a:spcPct val="0"/>
              </a:spcBef>
              <a:buFontTx/>
              <a:buChar char="-"/>
            </a:pPr>
            <a:r>
              <a:rPr lang="en-GB" altLang="cs-CZ">
                <a:latin typeface="Times New Roman" pitchFamily="18" charset="0"/>
              </a:rPr>
              <a:t>Aktivace:</a:t>
            </a:r>
            <a:r>
              <a:rPr lang="cs-CZ" altLang="cs-CZ">
                <a:latin typeface="Times New Roman" pitchFamily="18" charset="0"/>
              </a:rPr>
              <a:t> </a:t>
            </a:r>
            <a:r>
              <a:rPr lang="en-GB" altLang="cs-CZ">
                <a:latin typeface="Times New Roman" pitchFamily="18" charset="0"/>
              </a:rPr>
              <a:t>povrch kosti v klidové fázi se mění v přestavující se povrch. Prekurzory osteoklastů fúzují a tvoří mnohojaderné osteoklasty </a:t>
            </a:r>
            <a:r>
              <a:rPr lang="en-GB" altLang="cs-CZ" baseline="30000">
                <a:latin typeface="Times New Roman" pitchFamily="18" charset="0"/>
              </a:rPr>
              <a:t>3-6</a:t>
            </a:r>
            <a:r>
              <a:rPr lang="en-GB" altLang="cs-CZ">
                <a:latin typeface="Times New Roman" pitchFamily="18" charset="0"/>
              </a:rPr>
              <a:t>. </a:t>
            </a:r>
            <a:endParaRPr lang="en-GB" altLang="cs-CZ" baseline="30000">
              <a:latin typeface="Times New Roman" pitchFamily="18" charset="0"/>
            </a:endParaRPr>
          </a:p>
          <a:p>
            <a:pPr marL="606425" lvl="1" indent="-93663" eaLnBrk="1" hangingPunct="1">
              <a:spcBef>
                <a:spcPct val="0"/>
              </a:spcBef>
              <a:buFontTx/>
              <a:buChar char="-"/>
            </a:pPr>
            <a:r>
              <a:rPr lang="cs-CZ" altLang="cs-CZ">
                <a:latin typeface="Times New Roman" pitchFamily="18" charset="0"/>
              </a:rPr>
              <a:t>Odbourávání: osteoklasty rozrušují kostní matrix použitím acidifikace a proteolytické digesce v samostatných kruhových Howshipových lakunách, následně opouštějí místo resorpce anebo odumřou</a:t>
            </a:r>
            <a:r>
              <a:rPr lang="en-GB" altLang="cs-CZ" baseline="30000">
                <a:latin typeface="Times New Roman" pitchFamily="18" charset="0"/>
              </a:rPr>
              <a:t>3-6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 baseline="30000">
              <a:latin typeface="Times New Roman" pitchFamily="18" charset="0"/>
            </a:endParaRPr>
          </a:p>
          <a:p>
            <a:pPr marL="606425" lvl="1" indent="-93663" eaLnBrk="1" hangingPunct="1">
              <a:spcBef>
                <a:spcPct val="0"/>
              </a:spcBef>
              <a:buFontTx/>
              <a:buChar char="-"/>
            </a:pPr>
            <a:r>
              <a:rPr lang="cs-CZ" altLang="cs-CZ">
                <a:latin typeface="Times New Roman" pitchFamily="18" charset="0"/>
              </a:rPr>
              <a:t>Reverze: jakmile osteoklasty resorbují kostní matrix, osteoblasty jsou směřovány k povrchu kosti</a:t>
            </a:r>
            <a:r>
              <a:rPr lang="en-GB" altLang="cs-CZ" baseline="30000">
                <a:latin typeface="Times New Roman" pitchFamily="18" charset="0"/>
              </a:rPr>
              <a:t>3-6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 baseline="30000">
              <a:latin typeface="Times New Roman" pitchFamily="18" charset="0"/>
            </a:endParaRPr>
          </a:p>
          <a:p>
            <a:pPr marL="606425" lvl="1" indent="-93663" eaLnBrk="1" hangingPunct="1">
              <a:spcBef>
                <a:spcPct val="0"/>
              </a:spcBef>
              <a:buFontTx/>
              <a:buChar char="-"/>
            </a:pPr>
            <a:r>
              <a:rPr lang="cs-CZ" altLang="cs-CZ">
                <a:latin typeface="Times New Roman" pitchFamily="18" charset="0"/>
              </a:rPr>
              <a:t>Novotvorba: osteoblasty vytvoří v resorbované kosti nový osteoid (kolagenovou bezminerálovou matrix), čímž vznikne základní struktura pro minerální depozici (převážně hydroxyapatit). Tato matrix se postupně  zpevňuje a vytvoří kost</a:t>
            </a:r>
            <a:r>
              <a:rPr lang="en-GB" altLang="cs-CZ" baseline="30000">
                <a:latin typeface="Times New Roman" pitchFamily="18" charset="0"/>
              </a:rPr>
              <a:t>3-6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 baseline="30000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Odbourávání trvá ~30 dní u kortikální a ~43 dní u trabekulární kosti</a:t>
            </a:r>
            <a:r>
              <a:rPr lang="en-GB" altLang="cs-CZ" baseline="30000">
                <a:latin typeface="Times New Roman" pitchFamily="18" charset="0"/>
              </a:rPr>
              <a:t>7</a:t>
            </a:r>
            <a:r>
              <a:rPr lang="en-GB" altLang="cs-CZ">
                <a:latin typeface="Times New Roman" pitchFamily="18" charset="0"/>
              </a:rPr>
              <a:t>.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Novotvorba trvá ~ 90 dní u kortikální a ~145 dní u trabekulární kosti</a:t>
            </a:r>
            <a:r>
              <a:rPr lang="en-GB" altLang="cs-CZ" baseline="30000">
                <a:latin typeface="Times New Roman" pitchFamily="18" charset="0"/>
              </a:rPr>
              <a:t>7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 baseline="30000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V situacích, kdy je vysoká míra přestavby, se může zvýšit křehkost kostí</a:t>
            </a:r>
            <a:r>
              <a:rPr lang="en-GB" altLang="cs-CZ" baseline="30000">
                <a:latin typeface="Times New Roman" pitchFamily="18" charset="0"/>
              </a:rPr>
              <a:t>8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 baseline="30000">
              <a:latin typeface="Times New Roman" pitchFamily="18" charset="0"/>
            </a:endParaRPr>
          </a:p>
          <a:p>
            <a:pPr lvl="2" eaLnBrk="1" hangingPunct="1">
              <a:lnSpc>
                <a:spcPct val="70000"/>
              </a:lnSpc>
              <a:spcBef>
                <a:spcPct val="0"/>
              </a:spcBef>
            </a:pPr>
            <a:endParaRPr lang="en-GB" altLang="cs-CZ" sz="900" baseline="30000">
              <a:latin typeface="Times New Roman" pitchFamily="18" charset="0"/>
            </a:endParaRPr>
          </a:p>
          <a:p>
            <a:pPr marL="93663" indent="-93663"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1. Roodman GD. </a:t>
            </a:r>
            <a:r>
              <a:rPr lang="en-GB" altLang="cs-CZ" sz="900" i="1">
                <a:latin typeface="Times New Roman" pitchFamily="18" charset="0"/>
              </a:rPr>
              <a:t>N Engl J Med</a:t>
            </a:r>
            <a:r>
              <a:rPr lang="en-GB" altLang="cs-CZ" sz="900">
                <a:latin typeface="Times New Roman" pitchFamily="18" charset="0"/>
              </a:rPr>
              <a:t> 2004;350:1655-1664.</a:t>
            </a:r>
          </a:p>
          <a:p>
            <a:pPr marL="93663" indent="-93663"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2. Seeman E and Delmas PD. </a:t>
            </a:r>
            <a:r>
              <a:rPr lang="en-GB" altLang="cs-CZ" sz="900" i="1">
                <a:latin typeface="Times New Roman" pitchFamily="18" charset="0"/>
              </a:rPr>
              <a:t>N Engl J Med</a:t>
            </a:r>
            <a:r>
              <a:rPr lang="en-GB" altLang="cs-CZ" sz="900">
                <a:latin typeface="Times New Roman" pitchFamily="18" charset="0"/>
              </a:rPr>
              <a:t> 2006;354:2250-2261. </a:t>
            </a:r>
          </a:p>
          <a:p>
            <a:pPr marL="93663" indent="-93663"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3. Dempster DW. </a:t>
            </a:r>
            <a:r>
              <a:rPr lang="en-GB" altLang="cs-CZ" sz="900" i="1">
                <a:latin typeface="Times New Roman" pitchFamily="18" charset="0"/>
              </a:rPr>
              <a:t>Primer on the Metabolic Bone Diseases and Disorders of Mineral Metabolism</a:t>
            </a:r>
            <a:r>
              <a:rPr lang="en-GB" altLang="cs-CZ" sz="900">
                <a:latin typeface="Times New Roman" pitchFamily="18" charset="0"/>
              </a:rPr>
              <a:t>. 6th ed. 2006:9.</a:t>
            </a:r>
          </a:p>
          <a:p>
            <a:pPr marL="93663" indent="-93663"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4. Bringhurst FR, et al. </a:t>
            </a:r>
            <a:r>
              <a:rPr lang="en-GB" altLang="cs-CZ" sz="900" i="1">
                <a:latin typeface="Times New Roman" pitchFamily="18" charset="0"/>
              </a:rPr>
              <a:t>Harrison’s Principles of Internal Medicine</a:t>
            </a:r>
            <a:r>
              <a:rPr lang="en-GB" altLang="cs-CZ" sz="900">
                <a:latin typeface="Times New Roman" pitchFamily="18" charset="0"/>
              </a:rPr>
              <a:t>. 16th ed. 2005:2238-2249.</a:t>
            </a:r>
          </a:p>
          <a:p>
            <a:pPr marL="93663" indent="-93663"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5. Baron R. </a:t>
            </a:r>
            <a:r>
              <a:rPr lang="en-GB" altLang="cs-CZ" sz="900" i="1">
                <a:latin typeface="Times New Roman" pitchFamily="18" charset="0"/>
              </a:rPr>
              <a:t>Primer on the Metabolic Bone Diseases and Disorders of Mineral Metabolism</a:t>
            </a:r>
            <a:r>
              <a:rPr lang="en-GB" altLang="cs-CZ" sz="900">
                <a:latin typeface="Times New Roman" pitchFamily="18" charset="0"/>
              </a:rPr>
              <a:t>. 5th ed. 2003:1-8.</a:t>
            </a:r>
          </a:p>
          <a:p>
            <a:pPr marL="93663" indent="-93663"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6. Lindsay R and Cosman F. </a:t>
            </a:r>
            <a:r>
              <a:rPr lang="en-GB" altLang="cs-CZ" sz="900" i="1">
                <a:latin typeface="Times New Roman" pitchFamily="18" charset="0"/>
              </a:rPr>
              <a:t>Treatment of the Postmenopausal Woman</a:t>
            </a:r>
            <a:r>
              <a:rPr lang="en-GB" altLang="cs-CZ" sz="900">
                <a:latin typeface="Times New Roman" pitchFamily="18" charset="0"/>
              </a:rPr>
              <a:t>. 2nd ed. 1999:305-314.</a:t>
            </a:r>
          </a:p>
          <a:p>
            <a:pPr marL="93663" indent="-93663"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7. Eriksen EF, et al. </a:t>
            </a:r>
            <a:r>
              <a:rPr lang="en-GB" altLang="cs-CZ" sz="900" i="1">
                <a:latin typeface="Times New Roman" pitchFamily="18" charset="0"/>
              </a:rPr>
              <a:t>Bone Histomorphometry</a:t>
            </a:r>
            <a:r>
              <a:rPr lang="en-GB" altLang="cs-CZ" sz="900">
                <a:latin typeface="Times New Roman" pitchFamily="18" charset="0"/>
              </a:rPr>
              <a:t> 1994:13-20.</a:t>
            </a:r>
          </a:p>
          <a:p>
            <a:pPr marL="93663" indent="-93663" eaLnBrk="1" hangingPunct="1">
              <a:lnSpc>
                <a:spcPct val="70000"/>
              </a:lnSpc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8. Heaney, RP. </a:t>
            </a:r>
            <a:r>
              <a:rPr lang="en-GB" altLang="cs-CZ" sz="900" i="1">
                <a:latin typeface="Times New Roman" pitchFamily="18" charset="0"/>
              </a:rPr>
              <a:t>Bone</a:t>
            </a:r>
            <a:r>
              <a:rPr lang="en-GB" altLang="cs-CZ" sz="900">
                <a:latin typeface="Times New Roman" pitchFamily="18" charset="0"/>
              </a:rPr>
              <a:t> 2003:457-465.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379E9639-5F52-433E-A91C-88625CDFF165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63</a:t>
            </a:fld>
            <a:endParaRPr lang="en-GB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03275"/>
            <a:ext cx="5341937" cy="4008438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3663" indent="-93663" eaLnBrk="1" hangingPunct="1">
              <a:spcBef>
                <a:spcPct val="0"/>
              </a:spcBef>
            </a:pPr>
            <a:r>
              <a:rPr lang="en-GB" altLang="cs-CZ" b="1" u="sng">
                <a:latin typeface="Times New Roman" pitchFamily="18" charset="0"/>
              </a:rPr>
              <a:t>Hlavní téma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cs-CZ" altLang="cs-CZ">
                <a:latin typeface="Times New Roman" pitchFamily="18" charset="0"/>
              </a:rPr>
              <a:t>Obrázky ukazují mikroCT skeny biopsií normálních  a osteoporotických párových lopat kosti kyčelní u pacienta ve věku 53 a 58 let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>
              <a:solidFill>
                <a:srgbClr val="FF0000"/>
              </a:solidFill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b="1" u="sng">
                <a:latin typeface="Times New Roman" pitchFamily="18" charset="0"/>
              </a:rPr>
              <a:t>Doplňkové informace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Osteoporóza je onemocnění kosti charakterizovaná úbytkem kostní hmoty a mikroarchitektonickým poškozením kostní tkáně, která predisponuje  pacienta ke zvýšenému riziku zlomenin</a:t>
            </a:r>
            <a:r>
              <a:rPr lang="en-GB" altLang="cs-CZ" baseline="30000">
                <a:latin typeface="Times New Roman" pitchFamily="18" charset="0"/>
              </a:rPr>
              <a:t>1-3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 baseline="30000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Hustota kostního minerálu a strukturální integrita určují pevnost kosti</a:t>
            </a:r>
            <a:r>
              <a:rPr lang="cs-CZ" altLang="cs-CZ" baseline="30000">
                <a:latin typeface="Times New Roman" pitchFamily="18" charset="0"/>
              </a:rPr>
              <a:t>1</a:t>
            </a:r>
            <a:r>
              <a:rPr lang="cs-CZ" altLang="cs-CZ">
                <a:latin typeface="Times New Roman" pitchFamily="18" charset="0"/>
              </a:rPr>
              <a:t>. Zrychlená přestavba kosti může vést k čistému úbytku kosti, který způsobuje strukturální fragilitu a náchylnost k zlomeninám</a:t>
            </a:r>
            <a:r>
              <a:rPr lang="en-GB" altLang="cs-CZ" baseline="30000">
                <a:latin typeface="Times New Roman" pitchFamily="18" charset="0"/>
              </a:rPr>
              <a:t>3,4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 baseline="30000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Kostní makroarchitektura (tvar a geometrie), mikroarchitektura (trabekulární a kortikální architektura), matrix a složení kostního minerálu, stupeň mineralizace, kumulace mikropoškození a míra kostního obratu přispívají ke strukturální charakteristice kosti</a:t>
            </a:r>
            <a:r>
              <a:rPr lang="en-GB" altLang="cs-CZ" baseline="30000">
                <a:latin typeface="Times New Roman" pitchFamily="18" charset="0"/>
              </a:rPr>
              <a:t>1,3,4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 baseline="30000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</a:pPr>
            <a:endParaRPr lang="en-GB" altLang="cs-CZ" i="1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1. NIH Consensus Development Panel on Osteoporosis Prevention, Diagnosis, and Therapy. NIH Consensus Statement</a:t>
            </a:r>
            <a:r>
              <a:rPr lang="en-GB" altLang="cs-CZ" sz="900" i="1">
                <a:latin typeface="Times New Roman" pitchFamily="18" charset="0"/>
              </a:rPr>
              <a:t>. JAMA </a:t>
            </a:r>
            <a:r>
              <a:rPr lang="en-GB" altLang="cs-CZ" sz="900">
                <a:latin typeface="Times New Roman" pitchFamily="18" charset="0"/>
              </a:rPr>
              <a:t>2001;285:785-795.</a:t>
            </a:r>
            <a:endParaRPr lang="en-GB" altLang="cs-CZ" sz="900" i="1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2. Sambrook P, et al. </a:t>
            </a:r>
            <a:r>
              <a:rPr lang="en-GB" altLang="cs-CZ" sz="900" i="1">
                <a:latin typeface="Times New Roman" pitchFamily="18" charset="0"/>
              </a:rPr>
              <a:t>Lancet</a:t>
            </a:r>
            <a:r>
              <a:rPr lang="en-GB" altLang="cs-CZ" sz="900">
                <a:latin typeface="Times New Roman" pitchFamily="18" charset="0"/>
              </a:rPr>
              <a:t> 2006;367(9527):2010-2018.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3. Heaney, RP. </a:t>
            </a:r>
            <a:r>
              <a:rPr lang="en-GB" altLang="cs-CZ" sz="900" i="1">
                <a:latin typeface="Times New Roman" pitchFamily="18" charset="0"/>
              </a:rPr>
              <a:t>Bone</a:t>
            </a:r>
            <a:r>
              <a:rPr lang="en-GB" altLang="cs-CZ" sz="900">
                <a:latin typeface="Times New Roman" pitchFamily="18" charset="0"/>
              </a:rPr>
              <a:t> 2003;33:457-465. 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 sz="900">
                <a:latin typeface="Times New Roman" pitchFamily="18" charset="0"/>
              </a:rPr>
              <a:t>4.Chavassieux et al. </a:t>
            </a:r>
            <a:r>
              <a:rPr lang="en-GB" altLang="cs-CZ" sz="900" i="1">
                <a:latin typeface="Times New Roman" pitchFamily="18" charset="0"/>
              </a:rPr>
              <a:t>Endocrine Reviews</a:t>
            </a:r>
            <a:r>
              <a:rPr lang="en-GB" altLang="cs-CZ" sz="900">
                <a:latin typeface="Times New Roman" pitchFamily="18" charset="0"/>
              </a:rPr>
              <a:t> 2007;28(2):151-164. </a:t>
            </a:r>
          </a:p>
          <a:p>
            <a:pPr marL="93663" indent="-93663" eaLnBrk="1" hangingPunct="1">
              <a:spcBef>
                <a:spcPct val="0"/>
              </a:spcBef>
            </a:pPr>
            <a:endParaRPr lang="en-GB" altLang="cs-CZ" sz="900">
              <a:latin typeface="Times New Roman" pitchFamily="18" charset="0"/>
            </a:endParaRPr>
          </a:p>
          <a:p>
            <a:pPr marL="606425" lvl="1" indent="-93663" eaLnBrk="1" hangingPunct="1">
              <a:spcBef>
                <a:spcPct val="0"/>
              </a:spcBef>
            </a:pPr>
            <a:endParaRPr lang="en-GB" altLang="cs-CZ" sz="900">
              <a:solidFill>
                <a:srgbClr val="FF0000"/>
              </a:solidFill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</a:pPr>
            <a:endParaRPr lang="de-CH" altLang="cs-CZ">
              <a:latin typeface="Times New Roman" pitchFamily="18" charset="0"/>
            </a:endParaRPr>
          </a:p>
        </p:txBody>
      </p:sp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210" tIns="53105" rIns="106210" bIns="53105"/>
          <a:lstStyle>
            <a:lvl1pPr marL="82550" indent="-82550" eaLnBrk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258763" eaLnBrk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cs-CZ" sz="100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cs-CZ" sz="900" b="1" u="sng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6A7A0D8D-40C9-40AA-A346-667C078BE4AF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64</a:t>
            </a:fld>
            <a:endParaRPr lang="en-GB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1264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3275"/>
            <a:ext cx="5346700" cy="40100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148388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259" tIns="56127" rIns="112259" bIns="56127"/>
          <a:lstStyle/>
          <a:p>
            <a:pPr eaLnBrk="1" hangingPunct="1">
              <a:spcBef>
                <a:spcPct val="0"/>
              </a:spcBef>
            </a:pPr>
            <a:r>
              <a:rPr lang="en-GB" altLang="cs-CZ" b="1" u="sng">
                <a:latin typeface="Times New Roman" pitchFamily="18" charset="0"/>
              </a:rPr>
              <a:t>Hlavní téma</a:t>
            </a:r>
          </a:p>
          <a:p>
            <a:pPr eaLnBrk="1" hangingPunct="1">
              <a:spcBef>
                <a:spcPct val="0"/>
              </a:spcBef>
            </a:pPr>
            <a:r>
              <a:rPr lang="en-GB" altLang="cs-CZ">
                <a:latin typeface="Times New Roman" pitchFamily="18" charset="0"/>
              </a:rPr>
              <a:t>Osteoporóza je charakterizována abnormálně zvýšeným odbouráváním kosti zprostředkovaným osteoklasty, který vede k poklesu pevnosti kosti a zvýšen</a:t>
            </a:r>
            <a:r>
              <a:rPr lang="cs-CZ" altLang="cs-CZ">
                <a:latin typeface="Times New Roman" pitchFamily="18" charset="0"/>
              </a:rPr>
              <a:t>í</a:t>
            </a:r>
            <a:r>
              <a:rPr lang="en-GB" altLang="cs-CZ">
                <a:latin typeface="Times New Roman" pitchFamily="18" charset="0"/>
              </a:rPr>
              <a:t> rizik</a:t>
            </a:r>
            <a:r>
              <a:rPr lang="cs-CZ" altLang="cs-CZ">
                <a:latin typeface="Times New Roman" pitchFamily="18" charset="0"/>
              </a:rPr>
              <a:t>a</a:t>
            </a:r>
            <a:r>
              <a:rPr lang="en-GB" altLang="cs-CZ">
                <a:latin typeface="Times New Roman" pitchFamily="18" charset="0"/>
              </a:rPr>
              <a:t> zlomenin</a:t>
            </a:r>
            <a:r>
              <a:rPr lang="en-GB" altLang="cs-CZ" baseline="30000">
                <a:latin typeface="Times New Roman" pitchFamily="18" charset="0"/>
              </a:rPr>
              <a:t>1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 baseline="30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ko-KR" b="1" u="sng">
                <a:latin typeface="Times New Roman" pitchFamily="18" charset="0"/>
                <a:ea typeface="굴림" pitchFamily="34" charset="-127"/>
              </a:rPr>
              <a:t>Doplňkové informace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cs-CZ">
                <a:latin typeface="Times New Roman" pitchFamily="18" charset="0"/>
              </a:rPr>
              <a:t>Obrázky ukazují mikro CT </a:t>
            </a:r>
            <a:r>
              <a:rPr lang="cs-CZ" altLang="cs-CZ">
                <a:latin typeface="Times New Roman" pitchFamily="18" charset="0"/>
              </a:rPr>
              <a:t>zdravé </a:t>
            </a:r>
            <a:r>
              <a:rPr lang="en-GB" altLang="cs-CZ">
                <a:latin typeface="Times New Roman" pitchFamily="18" charset="0"/>
              </a:rPr>
              <a:t>a osteoporotické kosti.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altLang="cs-CZ">
                <a:latin typeface="Times New Roman" pitchFamily="18" charset="0"/>
              </a:rPr>
              <a:t>Podle WHO</a:t>
            </a:r>
            <a:r>
              <a:rPr lang="cs-CZ" altLang="cs-CZ">
                <a:latin typeface="Times New Roman" pitchFamily="18" charset="0"/>
              </a:rPr>
              <a:t> je:“Osteoporóza systémové onemocnění skeletu charakterizované nízkou denzitou kostního minerálu a poškozením mikroarchitektury kostní tkáně s následným zvýšením fragility kosti</a:t>
            </a:r>
            <a:r>
              <a:rPr lang="en-GB" altLang="cs-CZ">
                <a:latin typeface="Times New Roman" pitchFamily="18" charset="0"/>
              </a:rPr>
              <a:t>”</a:t>
            </a:r>
            <a:r>
              <a:rPr lang="en-GB" altLang="cs-CZ" baseline="30000">
                <a:latin typeface="Times New Roman" pitchFamily="18" charset="0"/>
              </a:rPr>
              <a:t>2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cs-CZ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>
                <a:latin typeface="Times New Roman" pitchFamily="18" charset="0"/>
              </a:rPr>
              <a:t>Reference:</a:t>
            </a:r>
            <a:endParaRPr lang="en-GB" altLang="cs-CZ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cs-CZ" sz="900">
                <a:latin typeface="Times New Roman" pitchFamily="18" charset="0"/>
              </a:rPr>
              <a:t>Boyle WJ, et al. </a:t>
            </a:r>
            <a:r>
              <a:rPr lang="en-GB" altLang="cs-CZ" sz="900" i="1">
                <a:latin typeface="Times New Roman" pitchFamily="18" charset="0"/>
              </a:rPr>
              <a:t>Nature</a:t>
            </a:r>
            <a:r>
              <a:rPr lang="en-GB" altLang="cs-CZ" sz="900">
                <a:latin typeface="Times New Roman" pitchFamily="18" charset="0"/>
              </a:rPr>
              <a:t> 2003;423:337-342.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cs-CZ">
                <a:latin typeface="Times New Roman" pitchFamily="18" charset="0"/>
              </a:rPr>
              <a:t>World Health Organization. Technical Report Series 921. Prevention and Management of Osteoporosis: Report of a WHO Scientific Group. 2003.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GB" altLang="cs-CZ" sz="9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3C5861CB-7C83-4D1A-A373-C75C08CCE80F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5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A89CF3B-B3AA-4B1D-85A4-5DFC39A36A07}" type="slidenum">
              <a:rPr lang="cs-CZ" altLang="cs-CZ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cs-CZ" altLang="cs-CZ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6B6DCF7C-CD1D-4E17-87D6-A672088D55F1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65</a:t>
            </a:fld>
            <a:endParaRPr lang="en-GB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04863"/>
            <a:ext cx="5341937" cy="4008437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30238" y="5078413"/>
            <a:ext cx="6300787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110" tIns="53055" rIns="106110" bIns="53055"/>
          <a:lstStyle/>
          <a:p>
            <a:pPr marL="93663" indent="-93663" eaLnBrk="1" hangingPunct="1">
              <a:spcBef>
                <a:spcPct val="0"/>
              </a:spcBef>
            </a:pPr>
            <a:r>
              <a:rPr lang="en-GB" altLang="cs-CZ" b="1" u="sng">
                <a:latin typeface="Times New Roman" pitchFamily="18" charset="0"/>
              </a:rPr>
              <a:t>Hlavní téma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cs-CZ">
                <a:latin typeface="Times New Roman" pitchFamily="18" charset="0"/>
              </a:rPr>
              <a:t>Změny v rovnováze mezi úbytkem a novotvorbou způsobují přírůstky a úbytky kostní hmoty,</a:t>
            </a:r>
            <a:r>
              <a:rPr lang="cs-CZ" altLang="cs-CZ">
                <a:latin typeface="Times New Roman" pitchFamily="18" charset="0"/>
              </a:rPr>
              <a:t> </a:t>
            </a:r>
            <a:r>
              <a:rPr lang="en-GB" altLang="cs-CZ">
                <a:latin typeface="Times New Roman" pitchFamily="18" charset="0"/>
              </a:rPr>
              <a:t>které se vyskytují u žen během jejich životního cyklu</a:t>
            </a:r>
            <a:r>
              <a:rPr lang="en-GB" altLang="cs-CZ" baseline="30000">
                <a:latin typeface="Times New Roman" pitchFamily="18" charset="0"/>
              </a:rPr>
              <a:t>1</a:t>
            </a:r>
            <a:r>
              <a:rPr lang="en-GB" altLang="cs-CZ">
                <a:latin typeface="Times New Roman" pitchFamily="18" charset="0"/>
              </a:rPr>
              <a:t>.</a:t>
            </a:r>
          </a:p>
          <a:p>
            <a:pPr marL="93663" indent="-93663" eaLnBrk="1" hangingPunct="1">
              <a:spcBef>
                <a:spcPct val="0"/>
              </a:spcBef>
            </a:pPr>
            <a:r>
              <a:rPr lang="en-GB" altLang="ko-KR" b="1" u="sng">
                <a:latin typeface="Times New Roman" pitchFamily="18" charset="0"/>
                <a:ea typeface="굴림" pitchFamily="34" charset="-127"/>
              </a:rPr>
              <a:t>Doplňkové informace</a:t>
            </a: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Kost je dynamická tkáň, která prochází procesem úbytku a novotvorby, souhrnně nazývaným přestavba kosti</a:t>
            </a:r>
            <a:r>
              <a:rPr lang="cs-CZ" altLang="cs-CZ" baseline="30000">
                <a:latin typeface="Times New Roman" pitchFamily="18" charset="0"/>
              </a:rPr>
              <a:t>1</a:t>
            </a:r>
            <a:r>
              <a:rPr lang="cs-CZ" altLang="cs-CZ">
                <a:latin typeface="Times New Roman" pitchFamily="18" charset="0"/>
              </a:rPr>
              <a:t>. Během puberty nastupuje období rychlého přírůstku kostní hmoty; během 4 let přibude 40% kostní hmoty</a:t>
            </a:r>
            <a:r>
              <a:rPr lang="cs-CZ" altLang="cs-CZ" baseline="30000">
                <a:latin typeface="Times New Roman" pitchFamily="18" charset="0"/>
              </a:rPr>
              <a:t>2</a:t>
            </a:r>
            <a:r>
              <a:rPr lang="cs-CZ" altLang="cs-CZ">
                <a:latin typeface="Times New Roman" pitchFamily="18" charset="0"/>
              </a:rPr>
              <a:t>. Vrcholu tvorby kostní hmoty je dosaženo ve věku 18 let</a:t>
            </a:r>
            <a:r>
              <a:rPr lang="en-GB" altLang="ko-KR" baseline="30000">
                <a:latin typeface="Times New Roman" pitchFamily="18" charset="0"/>
                <a:ea typeface="굴림" pitchFamily="34" charset="-127"/>
              </a:rPr>
              <a:t>3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ko-KR" baseline="30000">
              <a:latin typeface="Times New Roman" pitchFamily="18" charset="0"/>
              <a:ea typeface="굴림" pitchFamily="34" charset="-127"/>
            </a:endParaRP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Kostní hmota zůstává na stejné úrovni do menopauzy, kdy snížením hladiny estrogenu, spolu se stárnutím, může nastoupit fáze relativně rychlého úbytku kosti</a:t>
            </a:r>
            <a:r>
              <a:rPr lang="en-GB" altLang="ko-KR" baseline="30000">
                <a:latin typeface="Times New Roman" pitchFamily="18" charset="0"/>
                <a:ea typeface="굴림" pitchFamily="34" charset="-127"/>
              </a:rPr>
              <a:t>4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ko-KR">
              <a:latin typeface="Times New Roman" pitchFamily="18" charset="0"/>
              <a:ea typeface="굴림" pitchFamily="34" charset="-127"/>
            </a:endParaRPr>
          </a:p>
          <a:p>
            <a:pPr marL="93663" indent="-93663" eaLnBrk="1" hangingPunct="1">
              <a:spcBef>
                <a:spcPct val="0"/>
              </a:spcBef>
              <a:buFontTx/>
              <a:buChar char="•"/>
            </a:pPr>
            <a:r>
              <a:rPr lang="en-GB" altLang="ko-KR">
                <a:latin typeface="Times New Roman" pitchFamily="18" charset="0"/>
                <a:ea typeface="굴림" pitchFamily="34" charset="-127"/>
              </a:rPr>
              <a:t>Po menopauze se úbytek kosti zpomaluje. Avšak po 70. roce věku můžeme pozorovat druhou fázi zvýšeného úbytku kosti, což může být způsobeno faktory zahrnujícími nedostatek vitaminu D a úbytkek svalové hmoty</a:t>
            </a:r>
            <a:r>
              <a:rPr lang="en-GB" altLang="ko-KR" baseline="30000">
                <a:latin typeface="Times New Roman" pitchFamily="18" charset="0"/>
                <a:ea typeface="굴림" pitchFamily="34" charset="-127"/>
              </a:rPr>
              <a:t>6</a:t>
            </a:r>
            <a:r>
              <a:rPr lang="en-GB" altLang="cs-CZ">
                <a:latin typeface="Times New Roman" pitchFamily="18" charset="0"/>
              </a:rPr>
              <a:t>.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 </a:t>
            </a:r>
          </a:p>
          <a:p>
            <a:pPr marL="93663" indent="-93663" eaLnBrk="1" hangingPunct="1">
              <a:spcBef>
                <a:spcPct val="0"/>
              </a:spcBef>
            </a:pPr>
            <a:endParaRPr lang="en-GB" altLang="cs-CZ">
              <a:latin typeface="Times New Roman" pitchFamily="18" charset="0"/>
            </a:endParaRPr>
          </a:p>
          <a:p>
            <a:pPr marL="93663" indent="-93663" eaLnBrk="1" hangingPunct="1">
              <a:spcBef>
                <a:spcPct val="0"/>
              </a:spcBef>
              <a:buFontTx/>
              <a:buAutoNum type="arabicPeriod"/>
            </a:pPr>
            <a:r>
              <a:rPr lang="en-GB" altLang="cs-CZ" sz="900">
                <a:latin typeface="Times New Roman" pitchFamily="18" charset="0"/>
              </a:rPr>
              <a:t>Boyle WJ, et al. </a:t>
            </a:r>
            <a:r>
              <a:rPr lang="en-GB" altLang="cs-CZ" sz="900" i="1">
                <a:latin typeface="Times New Roman" pitchFamily="18" charset="0"/>
              </a:rPr>
              <a:t>Nature</a:t>
            </a:r>
            <a:r>
              <a:rPr lang="en-GB" altLang="cs-CZ" sz="900">
                <a:latin typeface="Times New Roman" pitchFamily="18" charset="0"/>
              </a:rPr>
              <a:t> 2003;423:337-342.</a:t>
            </a:r>
          </a:p>
          <a:p>
            <a:pPr marL="93663" indent="-93663" eaLnBrk="1" hangingPunct="1">
              <a:spcBef>
                <a:spcPct val="0"/>
              </a:spcBef>
              <a:buFontTx/>
              <a:buAutoNum type="arabicPeriod"/>
            </a:pPr>
            <a:r>
              <a:rPr lang="en-GB" altLang="cs-CZ" sz="900">
                <a:latin typeface="Times New Roman" pitchFamily="18" charset="0"/>
              </a:rPr>
              <a:t>Weaver CM, et al. </a:t>
            </a:r>
            <a:r>
              <a:rPr lang="en-GB" altLang="cs-CZ" sz="900" i="1">
                <a:latin typeface="Times New Roman" pitchFamily="18" charset="0"/>
              </a:rPr>
              <a:t>Primer on the Metabolic Bone Diseases and Disorders of Mineral Metabolism</a:t>
            </a:r>
            <a:r>
              <a:rPr lang="en-GB" altLang="cs-CZ" sz="900">
                <a:latin typeface="Times New Roman" pitchFamily="18" charset="0"/>
              </a:rPr>
              <a:t>. 7th ed. 2008:206-208.</a:t>
            </a:r>
            <a:endParaRPr lang="en-GB" altLang="ko-KR" sz="900">
              <a:latin typeface="Times New Roman" pitchFamily="18" charset="0"/>
              <a:ea typeface="굴림" pitchFamily="34" charset="-127"/>
            </a:endParaRPr>
          </a:p>
          <a:p>
            <a:pPr marL="93663" indent="-93663" eaLnBrk="1" hangingPunct="1">
              <a:spcBef>
                <a:spcPct val="0"/>
              </a:spcBef>
              <a:buFontTx/>
              <a:buAutoNum type="arabicPeriod"/>
            </a:pPr>
            <a:r>
              <a:rPr lang="en-GB" altLang="cs-CZ" sz="900">
                <a:latin typeface="Times New Roman" pitchFamily="18" charset="0"/>
              </a:rPr>
              <a:t>Sambrook P, et al. </a:t>
            </a:r>
            <a:r>
              <a:rPr lang="en-GB" altLang="cs-CZ" sz="900" i="1">
                <a:latin typeface="Times New Roman" pitchFamily="18" charset="0"/>
              </a:rPr>
              <a:t>Baillieres Clin Rheumatol</a:t>
            </a:r>
            <a:r>
              <a:rPr lang="en-GB" altLang="cs-CZ" sz="900">
                <a:latin typeface="Times New Roman" pitchFamily="18" charset="0"/>
              </a:rPr>
              <a:t> 1993;7:445-457.</a:t>
            </a:r>
          </a:p>
          <a:p>
            <a:pPr marL="93663" indent="-93663" eaLnBrk="1" hangingPunct="1">
              <a:spcBef>
                <a:spcPct val="0"/>
              </a:spcBef>
              <a:buFontTx/>
              <a:buAutoNum type="arabicPeriod"/>
            </a:pPr>
            <a:r>
              <a:rPr lang="en-GB" altLang="ko-KR" sz="900">
                <a:latin typeface="Times New Roman" pitchFamily="18" charset="0"/>
                <a:ea typeface="굴림" pitchFamily="34" charset="-127"/>
              </a:rPr>
              <a:t>Recker R, et al. </a:t>
            </a:r>
            <a:r>
              <a:rPr lang="en-GB" altLang="ko-KR" sz="900" i="1">
                <a:latin typeface="Times New Roman" pitchFamily="18" charset="0"/>
                <a:ea typeface="굴림" pitchFamily="34" charset="-127"/>
              </a:rPr>
              <a:t>J Bone Miner Res </a:t>
            </a:r>
            <a:r>
              <a:rPr lang="en-GB" altLang="ko-KR" sz="900">
                <a:latin typeface="Times New Roman" pitchFamily="18" charset="0"/>
                <a:ea typeface="굴림" pitchFamily="34" charset="-127"/>
              </a:rPr>
              <a:t>2000;15:1965-1973.</a:t>
            </a:r>
          </a:p>
          <a:p>
            <a:pPr marL="93663" indent="-93663" eaLnBrk="1" hangingPunct="1">
              <a:spcBef>
                <a:spcPct val="0"/>
              </a:spcBef>
              <a:buFontTx/>
              <a:buAutoNum type="arabicPeriod"/>
            </a:pPr>
            <a:r>
              <a:rPr lang="en-GB" altLang="ko-KR" sz="900">
                <a:latin typeface="Times New Roman" pitchFamily="18" charset="0"/>
                <a:ea typeface="굴림" pitchFamily="34" charset="-127"/>
              </a:rPr>
              <a:t>Burger H, et al. </a:t>
            </a:r>
            <a:r>
              <a:rPr lang="en-GB" altLang="ko-KR" sz="900" i="1">
                <a:latin typeface="Times New Roman" pitchFamily="18" charset="0"/>
                <a:ea typeface="굴림" pitchFamily="34" charset="-127"/>
              </a:rPr>
              <a:t>Am J Epidemiol </a:t>
            </a:r>
            <a:r>
              <a:rPr lang="en-GB" altLang="ko-KR" sz="900">
                <a:latin typeface="Times New Roman" pitchFamily="18" charset="0"/>
                <a:ea typeface="굴림" pitchFamily="34" charset="-127"/>
              </a:rPr>
              <a:t>1998;147:871-879.</a:t>
            </a:r>
          </a:p>
          <a:p>
            <a:pPr marL="93663" indent="-93663" eaLnBrk="1" hangingPunct="1">
              <a:spcBef>
                <a:spcPct val="0"/>
              </a:spcBef>
              <a:buFontTx/>
              <a:buAutoNum type="arabicPeriod"/>
            </a:pPr>
            <a:r>
              <a:rPr lang="en-GB" altLang="cs-CZ" sz="900">
                <a:latin typeface="Times New Roman" pitchFamily="18" charset="0"/>
              </a:rPr>
              <a:t>Kiel DP, et al. </a:t>
            </a:r>
            <a:r>
              <a:rPr lang="en-GB" altLang="cs-CZ" sz="900" i="1">
                <a:latin typeface="Times New Roman" pitchFamily="18" charset="0"/>
              </a:rPr>
              <a:t>Primer on the Metabolic Bone Diseases and Disorders of Mineral Metabolism</a:t>
            </a:r>
            <a:r>
              <a:rPr lang="en-GB" altLang="cs-CZ" sz="900">
                <a:latin typeface="Times New Roman" pitchFamily="18" charset="0"/>
              </a:rPr>
              <a:t>. 7th ed. 2008:98-102.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9EA2A9E3-96CE-4CA4-8CC2-D12A9BF0F4A3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66</a:t>
            </a:fld>
            <a:endParaRPr lang="en-GB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14691" name="Rectangle 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90563" y="5078413"/>
            <a:ext cx="6243637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ko-KR" b="1" u="sng">
                <a:latin typeface="Times New Roman" pitchFamily="18" charset="0"/>
                <a:ea typeface="굴림" pitchFamily="34" charset="-127"/>
              </a:rPr>
              <a:t>Hlavní téma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>
                <a:latin typeface="Times New Roman" pitchFamily="18" charset="0"/>
              </a:rPr>
              <a:t>Normální hustota kostního minerálu (BMD) je definována jako hodnota nacházející se v toleranci směrodatné odchylky (SD) od průměrné hodnoty mladé dospělé osoby (T-skóre ≥ -1)</a:t>
            </a:r>
            <a:r>
              <a:rPr lang="en-GB" altLang="ko-KR" baseline="30000">
                <a:latin typeface="Times New Roman" pitchFamily="18" charset="0"/>
                <a:ea typeface="굴림" pitchFamily="34" charset="-127"/>
              </a:rPr>
              <a:t>1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GB" altLang="ko-KR" b="1" u="sng">
                <a:latin typeface="Times New Roman" pitchFamily="18" charset="0"/>
                <a:ea typeface="굴림" pitchFamily="34" charset="-127"/>
              </a:rPr>
              <a:t>Doplňkové informace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Pokles BMD je spojován se zvýšením rizika zlomenin</a:t>
            </a:r>
            <a:r>
              <a:rPr lang="en-GB" altLang="ko-KR" baseline="30000">
                <a:latin typeface="Times New Roman" pitchFamily="18" charset="0"/>
                <a:ea typeface="굴림" pitchFamily="34" charset="-127"/>
              </a:rPr>
              <a:t>2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BMD může být měřena pomocí DXA. Celotělová DXA (páteře a kyčle) se běžně používá při diagnostice osteoporózy</a:t>
            </a:r>
            <a:r>
              <a:rPr lang="en-GB" altLang="ko-KR" baseline="30000">
                <a:latin typeface="Times New Roman" pitchFamily="18" charset="0"/>
                <a:ea typeface="굴림" pitchFamily="34" charset="-127"/>
              </a:rPr>
              <a:t>1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Definice osteoporózy založená na BMD podle WHO je</a:t>
            </a:r>
            <a:r>
              <a:rPr lang="en-GB" altLang="ko-KR" baseline="30000">
                <a:latin typeface="Times New Roman" pitchFamily="18" charset="0"/>
                <a:ea typeface="굴림" pitchFamily="34" charset="-127"/>
              </a:rPr>
              <a:t>1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:</a:t>
            </a:r>
          </a:p>
          <a:p>
            <a:pPr marL="603250" lvl="1"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Normální hustota kostního minerálu:T-skóre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 ≥ -1. </a:t>
            </a:r>
            <a:r>
              <a:rPr lang="cs-CZ" altLang="cs-CZ">
                <a:latin typeface="Times New Roman" pitchFamily="18" charset="0"/>
              </a:rPr>
              <a:t>Tyto ženy mají menší riziko fraktur a obvykle nepotřebují léčbu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;</a:t>
            </a:r>
            <a:endParaRPr lang="en-GB" altLang="ko-KR" baseline="30000">
              <a:latin typeface="Times New Roman" pitchFamily="18" charset="0"/>
              <a:ea typeface="굴림" pitchFamily="34" charset="-127"/>
            </a:endParaRPr>
          </a:p>
          <a:p>
            <a:pPr marL="603250" lvl="1" eaLnBrk="1" hangingPunct="1">
              <a:spcBef>
                <a:spcPct val="0"/>
              </a:spcBef>
              <a:buFontTx/>
              <a:buChar char="•"/>
            </a:pPr>
            <a:r>
              <a:rPr lang="en-GB" altLang="ko-KR">
                <a:latin typeface="Times New Roman" pitchFamily="18" charset="0"/>
                <a:ea typeface="굴림" pitchFamily="34" charset="-127"/>
              </a:rPr>
              <a:t>Osteopenie: T-skóre&lt; -1 a &gt; -2.5.</a:t>
            </a:r>
            <a:r>
              <a:rPr lang="cs-CZ" altLang="ko-KR">
                <a:latin typeface="Times New Roman" pitchFamily="18" charset="0"/>
                <a:ea typeface="굴림" pitchFamily="34" charset="-127"/>
              </a:rPr>
              <a:t> Tato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 skupin</a:t>
            </a:r>
            <a:r>
              <a:rPr lang="cs-CZ" altLang="ko-KR">
                <a:latin typeface="Times New Roman" pitchFamily="18" charset="0"/>
                <a:ea typeface="굴림" pitchFamily="34" charset="-127"/>
              </a:rPr>
              <a:t>a zahrnuje 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většin</a:t>
            </a:r>
            <a:r>
              <a:rPr lang="cs-CZ" altLang="ko-KR">
                <a:latin typeface="Times New Roman" pitchFamily="18" charset="0"/>
                <a:ea typeface="굴림" pitchFamily="34" charset="-127"/>
              </a:rPr>
              <a:t>u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 postmenopauzálních žen, které utrpí </a:t>
            </a:r>
            <a:r>
              <a:rPr lang="cs-CZ" altLang="ko-KR">
                <a:latin typeface="Times New Roman" pitchFamily="18" charset="0"/>
                <a:ea typeface="굴림" pitchFamily="34" charset="-127"/>
              </a:rPr>
              <a:t>zlomeninu</a:t>
            </a:r>
            <a:r>
              <a:rPr lang="en-GB" altLang="ko-KR" baseline="30000">
                <a:latin typeface="Times New Roman" pitchFamily="18" charset="0"/>
                <a:ea typeface="굴림" pitchFamily="34" charset="-127"/>
              </a:rPr>
              <a:t>3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;</a:t>
            </a:r>
          </a:p>
          <a:p>
            <a:pPr marL="603250" lvl="1" eaLnBrk="1" hangingPunct="1">
              <a:spcBef>
                <a:spcPct val="0"/>
              </a:spcBef>
              <a:buFontTx/>
              <a:buChar char="•"/>
            </a:pPr>
            <a:r>
              <a:rPr lang="en-GB" altLang="ko-KR">
                <a:latin typeface="Times New Roman" pitchFamily="18" charset="0"/>
                <a:ea typeface="굴림" pitchFamily="34" charset="-127"/>
              </a:rPr>
              <a:t>Osteoporóza: T-skóre≤ -2.5.</a:t>
            </a:r>
            <a:r>
              <a:rPr lang="cs-CZ" altLang="ko-KR">
                <a:latin typeface="Times New Roman" pitchFamily="18" charset="0"/>
                <a:ea typeface="굴림" pitchFamily="34" charset="-127"/>
              </a:rPr>
              <a:t> 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Ženy s touto hodnotou mají vysoké riziko</a:t>
            </a:r>
            <a:r>
              <a:rPr lang="cs-CZ" altLang="ko-KR">
                <a:latin typeface="Times New Roman" pitchFamily="18" charset="0"/>
                <a:ea typeface="굴림" pitchFamily="34" charset="-127"/>
              </a:rPr>
              <a:t> zlomeniny</a:t>
            </a:r>
            <a:r>
              <a:rPr lang="cs-CZ" altLang="ko-KR" baseline="30000">
                <a:latin typeface="Times New Roman" pitchFamily="18" charset="0"/>
                <a:ea typeface="굴림" pitchFamily="34" charset="-127"/>
              </a:rPr>
              <a:t>1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 a měly by </a:t>
            </a:r>
            <a:r>
              <a:rPr lang="cs-CZ" altLang="ko-KR">
                <a:latin typeface="Times New Roman" pitchFamily="18" charset="0"/>
                <a:ea typeface="굴림" pitchFamily="34" charset="-127"/>
              </a:rPr>
              <a:t>být léčeny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 odpovídající farmakologickou terapii</a:t>
            </a:r>
            <a:r>
              <a:rPr lang="cs-CZ" altLang="ko-KR">
                <a:latin typeface="Times New Roman" pitchFamily="18" charset="0"/>
                <a:ea typeface="굴림" pitchFamily="34" charset="-127"/>
              </a:rPr>
              <a:t> 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(po pečlivém vyhodnocení, které vyloučí sekundární příčiny),</a:t>
            </a:r>
            <a:r>
              <a:rPr lang="cs-CZ" altLang="ko-KR">
                <a:latin typeface="Times New Roman" pitchFamily="18" charset="0"/>
                <a:ea typeface="굴림" pitchFamily="34" charset="-127"/>
              </a:rPr>
              <a:t> 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podle </a:t>
            </a:r>
            <a:r>
              <a:rPr lang="cs-CZ" altLang="ko-KR">
                <a:latin typeface="Times New Roman" pitchFamily="18" charset="0"/>
                <a:ea typeface="굴림" pitchFamily="34" charset="-127"/>
              </a:rPr>
              <a:t>National Osteoporosis Foundation 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(NOF)</a:t>
            </a:r>
            <a:r>
              <a:rPr lang="en-GB" altLang="ko-KR" baseline="30000">
                <a:latin typeface="Times New Roman" pitchFamily="18" charset="0"/>
                <a:ea typeface="굴림" pitchFamily="34" charset="-127"/>
              </a:rPr>
              <a:t>4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Další ukazatele zahrnují Z-skóre, které porovnává pacientovu BMD s průměrnou hodnotou  pro daný věk</a:t>
            </a:r>
            <a:r>
              <a:rPr lang="en-GB" altLang="ko-KR" baseline="30000">
                <a:latin typeface="Times New Roman" pitchFamily="18" charset="0"/>
                <a:ea typeface="굴림" pitchFamily="34" charset="-127"/>
              </a:rPr>
              <a:t>5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. </a:t>
            </a:r>
            <a:r>
              <a:rPr lang="cs-CZ" altLang="cs-CZ">
                <a:latin typeface="Times New Roman" pitchFamily="18" charset="0"/>
              </a:rPr>
              <a:t>Z-skóre se běžně používá u dětí a mladších žen</a:t>
            </a:r>
            <a:r>
              <a:rPr lang="en-GB" altLang="ko-KR">
                <a:latin typeface="Times New Roman" pitchFamily="18" charset="0"/>
                <a:ea typeface="굴림" pitchFamily="34" charset="-127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GB" altLang="ko-KR">
              <a:latin typeface="Times New Roman" pitchFamily="18" charset="0"/>
              <a:ea typeface="굴림" pitchFamily="34" charset="-127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cs-CZ" sz="900">
                <a:latin typeface="Times New Roman" pitchFamily="18" charset="0"/>
              </a:rPr>
              <a:t>World Health Organization. Technical Report Series 921. Prevention and Management of Osteoporosis: Report of a WHO Scientific Group. 2003.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cs-CZ" sz="900">
                <a:latin typeface="Times New Roman" pitchFamily="18" charset="0"/>
              </a:rPr>
              <a:t>Sambrook P, et al. </a:t>
            </a:r>
            <a:r>
              <a:rPr lang="en-GB" altLang="cs-CZ" sz="900" i="1">
                <a:latin typeface="Times New Roman" pitchFamily="18" charset="0"/>
              </a:rPr>
              <a:t>Lancet</a:t>
            </a:r>
            <a:r>
              <a:rPr lang="en-GB" altLang="cs-CZ" sz="900">
                <a:latin typeface="Times New Roman" pitchFamily="18" charset="0"/>
              </a:rPr>
              <a:t> 2006;367:2010-2018.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cs-CZ" sz="900">
                <a:latin typeface="Times New Roman" pitchFamily="18" charset="0"/>
              </a:rPr>
              <a:t>Siris ES, et al. </a:t>
            </a:r>
            <a:r>
              <a:rPr lang="en-GB" altLang="cs-CZ" sz="900" i="1">
                <a:latin typeface="Times New Roman" pitchFamily="18" charset="0"/>
              </a:rPr>
              <a:t>Arch Intern Med</a:t>
            </a:r>
            <a:r>
              <a:rPr lang="en-GB" altLang="cs-CZ" sz="900">
                <a:latin typeface="Times New Roman" pitchFamily="18" charset="0"/>
              </a:rPr>
              <a:t> 2004;164:1108-1112.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cs-CZ" sz="900">
                <a:latin typeface="Times New Roman" pitchFamily="18" charset="0"/>
              </a:rPr>
              <a:t>National Osteoporosis Foundation. Clinician’s Guide to Prevention and Treatment of Osteoporosis. 2008.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cs-CZ" sz="900">
                <a:latin typeface="Times New Roman" pitchFamily="18" charset="0"/>
              </a:rPr>
              <a:t>Brown SA and Rosen CJ. </a:t>
            </a:r>
            <a:r>
              <a:rPr lang="en-GB" altLang="cs-CZ" sz="900" i="1">
                <a:latin typeface="Times New Roman" pitchFamily="18" charset="0"/>
              </a:rPr>
              <a:t>Med Clin N Am</a:t>
            </a:r>
            <a:r>
              <a:rPr lang="en-GB" altLang="cs-CZ" sz="900">
                <a:latin typeface="Times New Roman" pitchFamily="18" charset="0"/>
              </a:rPr>
              <a:t> 2003;87:1039–1063.</a:t>
            </a:r>
          </a:p>
          <a:p>
            <a:pPr eaLnBrk="1" hangingPunct="1">
              <a:spcBef>
                <a:spcPct val="0"/>
              </a:spcBef>
            </a:pPr>
            <a:endParaRPr lang="en-GB" altLang="cs-CZ" sz="9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CEC13E82-986B-4B24-8950-F5A78D9744E6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68</a:t>
            </a:fld>
            <a:endParaRPr lang="en-GB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6838" indent="-96838" eaLnBrk="1" hangingPunct="1">
              <a:spcBef>
                <a:spcPct val="0"/>
              </a:spcBef>
              <a:tabLst>
                <a:tab pos="98425" algn="l"/>
              </a:tabLst>
            </a:pPr>
            <a:r>
              <a:rPr lang="en-GB" altLang="cs-CZ" b="1" u="sng">
                <a:latin typeface="Times New Roman" pitchFamily="18" charset="0"/>
              </a:rPr>
              <a:t>Hlavní téma</a:t>
            </a:r>
          </a:p>
          <a:p>
            <a:pPr marL="96838" indent="-96838" eaLnBrk="1" hangingPunct="1">
              <a:spcBef>
                <a:spcPct val="0"/>
              </a:spcBef>
              <a:tabLst>
                <a:tab pos="98425" algn="l"/>
              </a:tabLst>
            </a:pPr>
            <a:r>
              <a:rPr lang="cs-CZ" altLang="cs-CZ">
                <a:latin typeface="Times New Roman" pitchFamily="18" charset="0"/>
              </a:rPr>
              <a:t>BMD a věk jsou nezávislé rizikové faktory u zlomenin</a:t>
            </a:r>
            <a:r>
              <a:rPr lang="en-GB" altLang="cs-CZ" baseline="30000">
                <a:latin typeface="Times New Roman" pitchFamily="18" charset="0"/>
              </a:rPr>
              <a:t>1-3</a:t>
            </a:r>
            <a:r>
              <a:rPr lang="en-GB" altLang="cs-CZ">
                <a:latin typeface="Times New Roman" pitchFamily="18" charset="0"/>
              </a:rPr>
              <a:t>.</a:t>
            </a:r>
          </a:p>
          <a:p>
            <a:pPr marL="96838" indent="-96838" eaLnBrk="1" hangingPunct="1">
              <a:spcBef>
                <a:spcPct val="0"/>
              </a:spcBef>
              <a:tabLst>
                <a:tab pos="98425" algn="l"/>
              </a:tabLst>
            </a:pPr>
            <a:r>
              <a:rPr lang="en-GB" altLang="cs-CZ" b="1" u="sng">
                <a:latin typeface="Times New Roman" pitchFamily="18" charset="0"/>
              </a:rPr>
              <a:t>Doplňkové informace</a:t>
            </a:r>
            <a:endParaRPr lang="en-GB" altLang="cs-CZ">
              <a:latin typeface="Times New Roman" pitchFamily="18" charset="0"/>
            </a:endParaRPr>
          </a:p>
          <a:p>
            <a:pPr marL="96838" indent="-96838" eaLnBrk="1" hangingPunct="1">
              <a:spcBef>
                <a:spcPct val="0"/>
              </a:spcBef>
              <a:buFontTx/>
              <a:buChar char="•"/>
              <a:tabLst>
                <a:tab pos="98425" algn="l"/>
              </a:tabLst>
            </a:pPr>
            <a:r>
              <a:rPr lang="cs-CZ" altLang="cs-CZ">
                <a:latin typeface="Times New Roman" pitchFamily="18" charset="0"/>
              </a:rPr>
              <a:t>Další rizikové faktory u zlomenin jsou obecně méně prediktivní  a jejich význam se liší v závislosti na věku. Nicméně nedávné metaanalýzy prokázaly mezinárodní shodu v případě nízkého BMI, předchozích zlomenin, rodinné anamnézy zlomeniny kyčle, kouření v současnosti, vysoké konzumace alkoholu a revmatoidní artritidy jako rizikových faktorů u fraktur, jež jsou částečně nezávislé na BMD</a:t>
            </a:r>
            <a:r>
              <a:rPr lang="en-GB" altLang="cs-CZ" baseline="30000">
                <a:latin typeface="Times New Roman" pitchFamily="18" charset="0"/>
              </a:rPr>
              <a:t>3</a:t>
            </a:r>
            <a:r>
              <a:rPr lang="en-GB" altLang="cs-CZ">
                <a:latin typeface="Times New Roman" pitchFamily="18" charset="0"/>
              </a:rPr>
              <a:t>.</a:t>
            </a:r>
          </a:p>
          <a:p>
            <a:pPr marL="96838" indent="-96838" eaLnBrk="1" hangingPunct="1">
              <a:spcBef>
                <a:spcPct val="0"/>
              </a:spcBef>
              <a:buFontTx/>
              <a:buChar char="•"/>
              <a:tabLst>
                <a:tab pos="98425" algn="l"/>
              </a:tabLst>
            </a:pPr>
            <a:r>
              <a:rPr lang="cs-CZ" altLang="cs-CZ">
                <a:latin typeface="Times New Roman" pitchFamily="18" charset="0"/>
              </a:rPr>
              <a:t>Glukokortikoidy jsou také považovány za důležitou příčinou osteoporózy a zlomenin; riziko zlomeniny způsobené užíváním kortikosteroidů nesouvisí výhradně s úbytkem kostní hmoty, ale  byla identifikována rizika nezávislá na BMD</a:t>
            </a:r>
            <a:r>
              <a:rPr lang="en-GB" altLang="cs-CZ" baseline="30000">
                <a:latin typeface="Times New Roman" pitchFamily="18" charset="0"/>
              </a:rPr>
              <a:t>3</a:t>
            </a:r>
            <a:r>
              <a:rPr lang="en-GB" altLang="cs-CZ">
                <a:latin typeface="Times New Roman" pitchFamily="18" charset="0"/>
              </a:rPr>
              <a:t>.</a:t>
            </a:r>
            <a:endParaRPr lang="en-GB" altLang="cs-CZ" sz="900">
              <a:latin typeface="Times New Roman" pitchFamily="18" charset="0"/>
            </a:endParaRPr>
          </a:p>
          <a:p>
            <a:pPr marL="96838" indent="-96838" eaLnBrk="1" hangingPunct="1">
              <a:spcBef>
                <a:spcPct val="0"/>
              </a:spcBef>
              <a:tabLst>
                <a:tab pos="98425" algn="l"/>
              </a:tabLst>
            </a:pPr>
            <a:endParaRPr lang="en-GB" altLang="cs-CZ" sz="900">
              <a:latin typeface="Times New Roman" pitchFamily="18" charset="0"/>
            </a:endParaRPr>
          </a:p>
          <a:p>
            <a:pPr marL="96838" indent="-96838" eaLnBrk="1" hangingPunct="1">
              <a:spcBef>
                <a:spcPct val="0"/>
              </a:spcBef>
              <a:buFontTx/>
              <a:buAutoNum type="arabicPeriod"/>
              <a:tabLst>
                <a:tab pos="98425" algn="l"/>
              </a:tabLst>
            </a:pPr>
            <a:r>
              <a:rPr lang="en-GB" altLang="cs-CZ" sz="900">
                <a:latin typeface="Times New Roman" pitchFamily="18" charset="0"/>
              </a:rPr>
              <a:t>Kanis JA et al. </a:t>
            </a:r>
            <a:r>
              <a:rPr lang="en-GB" altLang="cs-CZ" sz="900" i="1">
                <a:latin typeface="Times New Roman" pitchFamily="18" charset="0"/>
              </a:rPr>
              <a:t>Osteoporos Int</a:t>
            </a:r>
            <a:r>
              <a:rPr lang="en-GB" altLang="cs-CZ" sz="900">
                <a:latin typeface="Times New Roman" pitchFamily="18" charset="0"/>
              </a:rPr>
              <a:t> 2001;12:417-427.</a:t>
            </a:r>
          </a:p>
          <a:p>
            <a:pPr marL="96838" indent="-96838" eaLnBrk="1" hangingPunct="1">
              <a:spcBef>
                <a:spcPct val="0"/>
              </a:spcBef>
              <a:buFontTx/>
              <a:buAutoNum type="arabicPeriod"/>
              <a:tabLst>
                <a:tab pos="98425" algn="l"/>
              </a:tabLst>
            </a:pPr>
            <a:r>
              <a:rPr lang="en-GB" altLang="cs-CZ" sz="900">
                <a:latin typeface="Times New Roman" pitchFamily="18" charset="0"/>
              </a:rPr>
              <a:t>Kanis JA, et al. </a:t>
            </a:r>
            <a:r>
              <a:rPr lang="en-GB" altLang="cs-CZ" sz="900" i="1">
                <a:latin typeface="Times New Roman" pitchFamily="18" charset="0"/>
              </a:rPr>
              <a:t>Osteoporos Int</a:t>
            </a:r>
            <a:r>
              <a:rPr lang="en-GB" altLang="cs-CZ" sz="900">
                <a:latin typeface="Times New Roman" pitchFamily="18" charset="0"/>
              </a:rPr>
              <a:t> 2001;12:989-995.</a:t>
            </a:r>
          </a:p>
          <a:p>
            <a:pPr marL="96838" indent="-96838" eaLnBrk="1" hangingPunct="1">
              <a:spcBef>
                <a:spcPct val="0"/>
              </a:spcBef>
              <a:buFontTx/>
              <a:buAutoNum type="arabicPeriod"/>
              <a:tabLst>
                <a:tab pos="98425" algn="l"/>
              </a:tabLst>
            </a:pPr>
            <a:r>
              <a:rPr lang="en-GB" altLang="cs-CZ" sz="900">
                <a:latin typeface="Times New Roman" pitchFamily="18" charset="0"/>
              </a:rPr>
              <a:t>Kanis JA, et al. </a:t>
            </a:r>
            <a:r>
              <a:rPr lang="en-GB" altLang="cs-CZ" sz="900" i="1">
                <a:latin typeface="Times New Roman" pitchFamily="18" charset="0"/>
              </a:rPr>
              <a:t>Osteoporos Int</a:t>
            </a:r>
            <a:r>
              <a:rPr lang="en-GB" altLang="cs-CZ" sz="900">
                <a:latin typeface="Times New Roman" pitchFamily="18" charset="0"/>
              </a:rPr>
              <a:t> 2005;16:581-589.</a:t>
            </a:r>
          </a:p>
          <a:p>
            <a:pPr marL="96838" indent="-96838" eaLnBrk="1" hangingPunct="1">
              <a:spcBef>
                <a:spcPct val="0"/>
              </a:spcBef>
              <a:tabLst>
                <a:tab pos="98425" algn="l"/>
              </a:tabLst>
            </a:pPr>
            <a:endParaRPr lang="en-GB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defTabSz="106045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10604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A9BDF278-CC22-4DF3-9D40-3D242642C4E5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70</a:t>
            </a:fld>
            <a:endParaRPr lang="en-GB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1673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23900" y="5078413"/>
            <a:ext cx="6192838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cs-CZ" b="1" u="sng">
                <a:latin typeface="Times New Roman" pitchFamily="18" charset="0"/>
              </a:rPr>
              <a:t>Hlavní téma</a:t>
            </a:r>
          </a:p>
          <a:p>
            <a:pPr eaLnBrk="1" hangingPunct="1"/>
            <a:r>
              <a:rPr lang="cs-CZ" altLang="cs-CZ">
                <a:latin typeface="Times New Roman" pitchFamily="18" charset="0"/>
              </a:rPr>
              <a:t>U pacientů s osteoporózou se zlomeniny mohou vyskytnout v celém skeletu a jsou spojovány s významnou klinickou, sociální a ekonomickou zátěží</a:t>
            </a:r>
            <a:r>
              <a:rPr lang="en-GB" altLang="cs-CZ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GB" altLang="cs-CZ" b="1" u="sng">
                <a:latin typeface="Times New Roman" pitchFamily="18" charset="0"/>
              </a:rPr>
              <a:t>Doplňkové informace</a:t>
            </a:r>
          </a:p>
          <a:p>
            <a:pPr eaLnBrk="1" hangingPunct="1"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Osteoporóza je obecný celosvětový zdravotnický problém, který může vést k invalidizujícím zlomeninám u milionů lidí po celém světě. Z odhadovaných 5,5 milionu nových osteoporotických zlomenin po celém světě v roce 2000 bylo  1,1 milionu zlomenin kyčle, 1,3 milionu zlomenin předloktí a 900 tisíc klinických (symptomatických) zlomenin obratlů</a:t>
            </a:r>
            <a:r>
              <a:rPr lang="en-GB" altLang="cs-CZ" baseline="30000">
                <a:latin typeface="Times New Roman" pitchFamily="18" charset="0"/>
              </a:rPr>
              <a:t>1</a:t>
            </a:r>
            <a:r>
              <a:rPr lang="en-GB" altLang="cs-CZ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Zlomeniny obratlů a kyčle jsou sice nejčastěji diskutované osteoporotické zlomeniny, ale nepředstavují jejich většinu. Faktem je, že zlomeniny zápěstí, pánve, pažní kosti, klíční kosti, stehenní kosti a dolní části nohy (tibie/fibuly) tvořily 63 % všech osteoporotických zlomenin u žen v Evropě v roce 2000, což dokresluje potřebu osteoporotických léčebných postupů s efektivitou na  jiných místech skeletu než jsou kyčle a páteř</a:t>
            </a:r>
            <a:r>
              <a:rPr lang="en-GB" altLang="cs-CZ" baseline="30000">
                <a:latin typeface="Times New Roman" pitchFamily="18" charset="0"/>
              </a:rPr>
              <a:t>1</a:t>
            </a:r>
            <a:r>
              <a:rPr lang="en-GB" altLang="cs-CZ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cs-CZ" altLang="cs-CZ">
                <a:latin typeface="Times New Roman" pitchFamily="18" charset="0"/>
              </a:rPr>
              <a:t>Očekává se, že do roku 2050 roční incidence zlomenin kyčle vzroste až o 135 %, a odhadovaná prevalence</a:t>
            </a:r>
            <a:r>
              <a:rPr lang="en-US" altLang="cs-CZ">
                <a:latin typeface="Times New Roman" pitchFamily="18" charset="0"/>
              </a:rPr>
              <a:t> </a:t>
            </a:r>
            <a:r>
              <a:rPr lang="cs-CZ" altLang="cs-CZ">
                <a:latin typeface="Times New Roman" pitchFamily="18" charset="0"/>
              </a:rPr>
              <a:t>zlomenin obratlů bude 57 %</a:t>
            </a:r>
            <a:r>
              <a:rPr lang="en-GB" altLang="cs-CZ" baseline="30000">
                <a:latin typeface="Times New Roman" pitchFamily="18" charset="0"/>
              </a:rPr>
              <a:t>2</a:t>
            </a:r>
            <a:r>
              <a:rPr lang="en-GB" altLang="cs-CZ">
                <a:latin typeface="Times New Roman" pitchFamily="18" charset="0"/>
              </a:rPr>
              <a:t>. </a:t>
            </a:r>
          </a:p>
          <a:p>
            <a:pPr eaLnBrk="1" hangingPunct="1"/>
            <a:endParaRPr lang="en-GB" altLang="cs-CZ">
              <a:latin typeface="Times New Roman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en-GB" altLang="cs-CZ" sz="900">
                <a:latin typeface="Times New Roman" pitchFamily="18" charset="0"/>
              </a:rPr>
              <a:t>Johnell O and Kanis JA. </a:t>
            </a:r>
            <a:r>
              <a:rPr lang="en-GB" altLang="cs-CZ" sz="900" i="1">
                <a:latin typeface="Times New Roman" pitchFamily="18" charset="0"/>
              </a:rPr>
              <a:t>Osteoporos Int</a:t>
            </a:r>
            <a:r>
              <a:rPr lang="en-GB" altLang="cs-CZ" sz="900">
                <a:latin typeface="Times New Roman" pitchFamily="18" charset="0"/>
              </a:rPr>
              <a:t>. 2006;17:1726-1733. </a:t>
            </a:r>
          </a:p>
          <a:p>
            <a:pPr eaLnBrk="1" hangingPunct="1">
              <a:buFontTx/>
              <a:buAutoNum type="arabicPeriod"/>
            </a:pPr>
            <a:r>
              <a:rPr lang="en-GB" altLang="cs-CZ" sz="900">
                <a:latin typeface="Times New Roman" pitchFamily="18" charset="0"/>
              </a:rPr>
              <a:t>European Commission. Report on osteoporosis in the European Community-action for prevention. </a:t>
            </a:r>
            <a:r>
              <a:rPr lang="en-GB" altLang="cs-CZ" sz="900" i="1">
                <a:latin typeface="Times New Roman" pitchFamily="18" charset="0"/>
              </a:rPr>
              <a:t>Luxembourg Office for Official Publications of the European Communities</a:t>
            </a:r>
            <a:r>
              <a:rPr lang="en-GB" altLang="cs-CZ" sz="900">
                <a:latin typeface="Times New Roman" pitchFamily="18" charset="0"/>
              </a:rPr>
              <a:t>, 1998. Available at: </a:t>
            </a:r>
            <a:r>
              <a:rPr lang="en-US" altLang="cs-CZ" sz="900" u="sng">
                <a:latin typeface="Times New Roman" pitchFamily="18" charset="0"/>
              </a:rPr>
              <a:t>http://www.iofbonehealth.org/download/osteofound/filemanager/publications/pdf/eu-report-1998.pdf </a:t>
            </a:r>
            <a:endParaRPr lang="en-GB" altLang="cs-CZ" sz="900" u="sng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03B67F85-C517-4631-8FEB-9ADA20BD195E}" type="slidenum">
              <a:rPr lang="de-DE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71</a:t>
            </a:fld>
            <a:endParaRPr lang="de-DE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801688"/>
            <a:ext cx="5345113" cy="40100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063" y="5078413"/>
            <a:ext cx="6051550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Times New Roman" pitchFamily="18" charset="0"/>
              </a:rPr>
              <a:t>Znázornění predikce zlomenin krčku stehenní v roce 2050- výrazný nárůst v Jižní Americe a JV Asii –stárnutí populace</a:t>
            </a:r>
            <a:endParaRPr lang="en-GB" alt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</p:spPr>
      </p:sp>
      <p:sp>
        <p:nvSpPr>
          <p:cNvPr id="11878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Times New Roman" pitchFamily="18" charset="0"/>
              </a:rPr>
              <a:t>těžká porucha tvorby kostí – kosti měknou, převažuje </a:t>
            </a:r>
            <a:r>
              <a:rPr lang="cs-CZ" altLang="cs-CZ" b="1" dirty="0">
                <a:solidFill>
                  <a:srgbClr val="C00000"/>
                </a:solidFill>
                <a:latin typeface="Times New Roman" pitchFamily="18" charset="0"/>
              </a:rPr>
              <a:t>chrupavčitá hmota. </a:t>
            </a:r>
            <a:r>
              <a:rPr lang="cs-CZ" altLang="cs-CZ" dirty="0">
                <a:latin typeface="Times New Roman" pitchFamily="18" charset="0"/>
              </a:rPr>
              <a:t>Zatímco ve zdravé kostní tkáni je chrupavčité složky asi 30 %, v rachitické kosti až 70 %. </a:t>
            </a:r>
            <a:r>
              <a:rPr lang="cs-CZ" altLang="cs-CZ" b="1" dirty="0">
                <a:latin typeface="Times New Roman" pitchFamily="18" charset="0"/>
              </a:rPr>
              <a:t>Ubývá značně fosforečných solí</a:t>
            </a:r>
            <a:r>
              <a:rPr lang="cs-CZ" altLang="cs-CZ" dirty="0">
                <a:latin typeface="Times New Roman" pitchFamily="18" charset="0"/>
              </a:rPr>
              <a:t>, kdežto obsah vápenatých solí se celkem nemění. Kostní změny mají za následek, že dochází k </a:t>
            </a:r>
            <a:r>
              <a:rPr lang="cs-CZ" altLang="cs-CZ" b="1" dirty="0">
                <a:latin typeface="Times New Roman" pitchFamily="18" charset="0"/>
              </a:rPr>
              <a:t>poruchám</a:t>
            </a:r>
            <a:r>
              <a:rPr lang="cs-CZ" altLang="cs-CZ" dirty="0">
                <a:latin typeface="Times New Roman" pitchFamily="18" charset="0"/>
              </a:rPr>
              <a:t> ve </a:t>
            </a:r>
            <a:r>
              <a:rPr lang="cs-CZ" altLang="cs-CZ" b="1" dirty="0">
                <a:latin typeface="Times New Roman" pitchFamily="18" charset="0"/>
              </a:rPr>
              <a:t>tvaru kostí</a:t>
            </a:r>
            <a:r>
              <a:rPr lang="cs-CZ" altLang="cs-CZ" dirty="0">
                <a:latin typeface="Times New Roman" pitchFamily="18" charset="0"/>
              </a:rPr>
              <a:t>. U kojence </a:t>
            </a:r>
            <a:r>
              <a:rPr lang="cs-CZ" altLang="cs-CZ" b="1" dirty="0">
                <a:latin typeface="Times New Roman" pitchFamily="18" charset="0"/>
              </a:rPr>
              <a:t>měknou</a:t>
            </a:r>
            <a:r>
              <a:rPr lang="cs-CZ" altLang="cs-CZ" dirty="0">
                <a:latin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</a:rPr>
              <a:t>kosti lebeční</a:t>
            </a:r>
            <a:r>
              <a:rPr lang="cs-CZ" altLang="cs-CZ" dirty="0">
                <a:latin typeface="Times New Roman" pitchFamily="18" charset="0"/>
              </a:rPr>
              <a:t>, zvláště týlní. </a:t>
            </a:r>
            <a:r>
              <a:rPr lang="cs-CZ" altLang="cs-CZ" b="1" dirty="0">
                <a:latin typeface="Times New Roman" pitchFamily="18" charset="0"/>
              </a:rPr>
              <a:t>Zuby</a:t>
            </a:r>
            <a:r>
              <a:rPr lang="cs-CZ" altLang="cs-CZ" dirty="0">
                <a:latin typeface="Times New Roman" pitchFamily="18" charset="0"/>
              </a:rPr>
              <a:t> rostou nepravidelně a jsou na kousacích plochách</a:t>
            </a:r>
            <a:r>
              <a:rPr lang="cs-CZ" altLang="cs-CZ" b="1" dirty="0">
                <a:latin typeface="Times New Roman" pitchFamily="18" charset="0"/>
              </a:rPr>
              <a:t> zoubkované</a:t>
            </a:r>
            <a:r>
              <a:rPr lang="cs-CZ" altLang="cs-CZ" dirty="0">
                <a:latin typeface="Times New Roman" pitchFamily="18" charset="0"/>
              </a:rPr>
              <a:t>, </a:t>
            </a:r>
            <a:r>
              <a:rPr lang="cs-CZ" altLang="cs-CZ" b="1" dirty="0">
                <a:latin typeface="Times New Roman" pitchFamily="18" charset="0"/>
              </a:rPr>
              <a:t>tvrdé patro</a:t>
            </a:r>
            <a:r>
              <a:rPr lang="cs-CZ" altLang="cs-CZ" dirty="0">
                <a:latin typeface="Times New Roman" pitchFamily="18" charset="0"/>
              </a:rPr>
              <a:t> je vysoko </a:t>
            </a:r>
            <a:r>
              <a:rPr lang="cs-CZ" altLang="cs-CZ" b="1" dirty="0">
                <a:latin typeface="Times New Roman" pitchFamily="18" charset="0"/>
              </a:rPr>
              <a:t>klenuté</a:t>
            </a:r>
            <a:r>
              <a:rPr lang="cs-CZ" altLang="cs-CZ" dirty="0">
                <a:latin typeface="Times New Roman" pitchFamily="18" charset="0"/>
              </a:rPr>
              <a:t>. Na </a:t>
            </a:r>
            <a:r>
              <a:rPr lang="cs-CZ" altLang="cs-CZ" b="1" dirty="0">
                <a:latin typeface="Times New Roman" pitchFamily="18" charset="0"/>
              </a:rPr>
              <a:t>žebrech</a:t>
            </a:r>
            <a:r>
              <a:rPr lang="cs-CZ" altLang="cs-CZ" dirty="0">
                <a:latin typeface="Times New Roman" pitchFamily="18" charset="0"/>
              </a:rPr>
              <a:t> je přechod části chrupavčité v kostní značně ztluštělý a tvoří tzv. </a:t>
            </a:r>
            <a:r>
              <a:rPr lang="cs-CZ" altLang="cs-CZ" b="1" dirty="0">
                <a:latin typeface="Times New Roman" pitchFamily="18" charset="0"/>
              </a:rPr>
              <a:t>rachitický růženec</a:t>
            </a:r>
            <a:r>
              <a:rPr lang="cs-CZ" altLang="cs-CZ" dirty="0">
                <a:latin typeface="Times New Roman" pitchFamily="18" charset="0"/>
              </a:rPr>
              <a:t>. I na ostatních kostech jsou hranice chrupavky a kosti zduřelé, kosti dolních končetin se ohýbají, dítě přestává chodit. Také obratle se hroutí a tím vznikají různé </a:t>
            </a:r>
            <a:r>
              <a:rPr lang="cs-CZ" altLang="cs-CZ" b="1" dirty="0">
                <a:latin typeface="Times New Roman" pitchFamily="18" charset="0"/>
              </a:rPr>
              <a:t>zkřiveniny páteře.</a:t>
            </a:r>
          </a:p>
        </p:txBody>
      </p:sp>
      <p:sp>
        <p:nvSpPr>
          <p:cNvPr id="11878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B77533B0-7C63-40D4-B77C-9E74ED1B407F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76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8BCB007C-ABB3-42E7-BBE3-CCD8CF242CFC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6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D31DE15-1589-4E9D-A4AB-29747DA007D4}" type="slidenum">
              <a:rPr lang="cs-CZ" altLang="cs-CZ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cs-CZ" altLang="cs-CZ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AB240EBA-27D7-4E8A-9A96-7B0570C80D66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7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FD4BB70A-0545-4AF4-96A6-3045D077FE62}" type="slidenum">
              <a:rPr lang="cs-CZ" altLang="cs-CZ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cs-CZ" altLang="cs-CZ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7C0C32AE-960B-426F-96CC-BD9F50A82188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9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49F042BB-B5C0-4724-8B8B-6C59978E397C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12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6AC71D72-D379-4E82-A7BB-BD0273E91E86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13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E3055BD9-22F4-4D18-88F9-1BAC16BC05C5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/>
              <a:t>14</a:t>
            </a:fld>
            <a:endParaRPr lang="cs-CZ" altLang="cs-CZ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82FD167-1771-4805-A944-ED0726E9BCDA}" type="slidenum">
              <a:rPr lang="cs-CZ" altLang="cs-CZ" sz="14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cs-CZ" altLang="cs-CZ" sz="140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DF93-DB0F-4510-A718-5C7E91C69E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004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DC27-DB8E-470F-A197-A4B3B3715B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296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4638" y="277813"/>
            <a:ext cx="2054225" cy="5845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5038" cy="5845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A50F9-2FEA-493C-906E-1E92CFB17F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052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1663" cy="11318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0972B-E7B0-4BB9-9243-E43761BFF1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939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24936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14488"/>
            <a:ext cx="8229600" cy="23288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4095750"/>
            <a:ext cx="8229600" cy="23304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6108595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24936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14488"/>
            <a:ext cx="4038600" cy="481171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14488"/>
            <a:ext cx="4038600" cy="481171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9093028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700F6-8F47-43E5-9759-2CED09FDE7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615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5770C-5013-4DD2-A91F-0CA7B1599D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057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D4F8C-AF26-4D44-A368-6E34D469B3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721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A6070-560D-4F96-9452-69FD1CC809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80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BC4E2-7907-4024-BF75-D1F50BC3C5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960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EDEFB-0CAC-4411-AAA8-A8F268E365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058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350E-7EEA-4269-A082-8CE73E7BC1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98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03E5A-1E9B-497A-88FC-EE872A9A08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932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BCBC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457200" y="1447800"/>
            <a:ext cx="8077200" cy="1588"/>
          </a:xfrm>
          <a:prstGeom prst="line">
            <a:avLst/>
          </a:prstGeom>
          <a:noFill/>
          <a:ln w="1908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1663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56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1138" algn="r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000000"/>
                </a:solidFill>
                <a:latin typeface="+mj-lt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1296E1AB-0DC8-4E4F-9CCC-23E11AF32A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Verdana" pitchFamily="32" charset="0"/>
          <a:ea typeface="Microsoft YaHei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Verdana" pitchFamily="32" charset="0"/>
          <a:ea typeface="Microsoft YaHei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Verdana" pitchFamily="32" charset="0"/>
          <a:ea typeface="Microsoft YaHei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Verdana" pitchFamily="32" charset="0"/>
          <a:ea typeface="Microsoft YaHei" charset="-122"/>
        </a:defRPr>
      </a:lvl5pPr>
      <a:lvl6pPr marL="2514600" indent="-228600"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Verdana" pitchFamily="32" charset="0"/>
          <a:ea typeface="Microsoft YaHei" charset="-122"/>
        </a:defRPr>
      </a:lvl6pPr>
      <a:lvl7pPr marL="2971800" indent="-228600"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Verdana" pitchFamily="32" charset="0"/>
          <a:ea typeface="Microsoft YaHei" charset="-122"/>
        </a:defRPr>
      </a:lvl7pPr>
      <a:lvl8pPr marL="3429000" indent="-228600"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Verdana" pitchFamily="32" charset="0"/>
          <a:ea typeface="Microsoft YaHei" charset="-122"/>
        </a:defRPr>
      </a:lvl8pPr>
      <a:lvl9pPr marL="3886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Verdana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000" dirty="0">
                <a:latin typeface="+mn-lt"/>
              </a:rPr>
              <a:t>Endokrinologie</a:t>
            </a:r>
            <a:br>
              <a:rPr lang="cs-CZ" altLang="cs-CZ" sz="4000" dirty="0">
                <a:latin typeface="+mn-lt"/>
              </a:rPr>
            </a:br>
            <a:r>
              <a:rPr lang="cs-CZ" altLang="cs-CZ" sz="4000" dirty="0">
                <a:latin typeface="+mn-lt"/>
              </a:rPr>
              <a:t>Osteoporóza 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SUO letní semestr 2024</a:t>
            </a:r>
          </a:p>
          <a:p>
            <a:r>
              <a:rPr lang="cs-CZ" altLang="cs-CZ" dirty="0"/>
              <a:t>MUDr. Ingrid Rýznarová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Zástupný symbol pro obsah 5" descr="endokrinní syst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-58738"/>
            <a:ext cx="6913562" cy="715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801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1000"/>
              </a:lnSpc>
              <a:buClrTx/>
              <a:buFontTx/>
              <a:buNone/>
              <a:defRPr/>
            </a:pPr>
            <a:r>
              <a:rPr lang="cs-CZ" altLang="cs-CZ" sz="3200" b="1" dirty="0">
                <a:solidFill>
                  <a:srgbClr val="FF0000"/>
                </a:solidFill>
                <a:latin typeface="+mn-lt"/>
              </a:rPr>
              <a:t>Hypofýza</a:t>
            </a:r>
            <a:r>
              <a:rPr lang="cs-CZ" altLang="cs-CZ" sz="4000" dirty="0">
                <a:solidFill>
                  <a:srgbClr val="FF0000"/>
                </a:solidFill>
                <a:latin typeface="Verdana" pitchFamily="32" charset="0"/>
              </a:rPr>
              <a:t> </a:t>
            </a:r>
            <a:endParaRPr lang="cs-CZ" altLang="cs-CZ" sz="4000" dirty="0">
              <a:solidFill>
                <a:srgbClr val="000000"/>
              </a:solidFill>
              <a:latin typeface="Verdana" pitchFamily="32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07975" y="1419225"/>
            <a:ext cx="7950200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6550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marL="6350" indent="0" eaLnBrk="1">
              <a:spcBef>
                <a:spcPts val="1425"/>
              </a:spcBef>
              <a:buClrTx/>
              <a:buFont typeface="Times New Roman" pitchFamily="16" charset="0"/>
              <a:buNone/>
              <a:defRPr/>
            </a:pPr>
            <a:r>
              <a:rPr lang="cs-CZ" altLang="cs-CZ" sz="2800" dirty="0">
                <a:solidFill>
                  <a:srgbClr val="000000"/>
                </a:solidFill>
              </a:rPr>
              <a:t>Řídící endokrinní žláza</a:t>
            </a:r>
          </a:p>
          <a:p>
            <a:pPr marL="6350" indent="0" eaLnBrk="1">
              <a:spcBef>
                <a:spcPts val="1425"/>
              </a:spcBef>
              <a:buClrTx/>
              <a:buFont typeface="Times New Roman" pitchFamily="16" charset="0"/>
              <a:buNone/>
              <a:defRPr/>
            </a:pPr>
            <a:r>
              <a:rPr lang="cs-CZ" altLang="cs-CZ" sz="2800" dirty="0">
                <a:solidFill>
                  <a:srgbClr val="000000"/>
                </a:solidFill>
              </a:rPr>
              <a:t>Malá žláza (1cm,jako třešeň), 0.6g</a:t>
            </a:r>
          </a:p>
          <a:p>
            <a:pPr marL="6350" indent="0" eaLnBrk="1">
              <a:spcBef>
                <a:spcPts val="1425"/>
              </a:spcBef>
              <a:buClrTx/>
              <a:buFont typeface="Times New Roman" pitchFamily="16" charset="0"/>
              <a:buNone/>
              <a:defRPr/>
            </a:pPr>
            <a:r>
              <a:rPr lang="cs-CZ" altLang="cs-CZ" sz="2800" dirty="0">
                <a:solidFill>
                  <a:srgbClr val="000000"/>
                </a:solidFill>
              </a:rPr>
              <a:t>Spojena malou stopkou s </a:t>
            </a:r>
            <a:r>
              <a:rPr lang="cs-CZ" altLang="cs-CZ" sz="2800" dirty="0" err="1">
                <a:solidFill>
                  <a:srgbClr val="000000"/>
                </a:solidFill>
              </a:rPr>
              <a:t>hypothalamem</a:t>
            </a:r>
            <a:r>
              <a:rPr lang="cs-CZ" altLang="cs-CZ" sz="2800" dirty="0">
                <a:solidFill>
                  <a:srgbClr val="000000"/>
                </a:solidFill>
              </a:rPr>
              <a:t> </a:t>
            </a:r>
          </a:p>
          <a:p>
            <a:pPr marL="6350" indent="0" eaLnBrk="1">
              <a:spcBef>
                <a:spcPts val="1425"/>
              </a:spcBef>
              <a:buClrTx/>
              <a:buFont typeface="Times New Roman" pitchFamily="16" charset="0"/>
              <a:buNone/>
              <a:defRPr/>
            </a:pPr>
            <a:r>
              <a:rPr lang="cs-CZ" altLang="cs-CZ" sz="2800" dirty="0">
                <a:solidFill>
                  <a:srgbClr val="000000"/>
                </a:solidFill>
              </a:rPr>
              <a:t>Tvořena 2 laloky: </a:t>
            </a:r>
          </a:p>
          <a:p>
            <a:pPr marL="6350" indent="0" eaLnBrk="1">
              <a:spcBef>
                <a:spcPts val="1425"/>
              </a:spcBef>
              <a:buClrTx/>
              <a:buFont typeface="Times New Roman" pitchFamily="16" charset="0"/>
              <a:buNone/>
              <a:defRPr/>
            </a:pPr>
            <a:endParaRPr lang="cs-CZ" altLang="cs-CZ" sz="2800" dirty="0">
              <a:solidFill>
                <a:srgbClr val="000000"/>
              </a:solidFill>
            </a:endParaRPr>
          </a:p>
          <a:p>
            <a:pPr marL="463550" indent="-457200" eaLnBrk="1">
              <a:spcBef>
                <a:spcPts val="142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</a:rPr>
              <a:t>přední adenohypofýza</a:t>
            </a:r>
          </a:p>
          <a:p>
            <a:pPr marL="463550" indent="-457200" eaLnBrk="1">
              <a:spcBef>
                <a:spcPts val="142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</a:rPr>
              <a:t> zadní neurohypofýza</a:t>
            </a:r>
          </a:p>
        </p:txBody>
      </p:sp>
      <p:sp>
        <p:nvSpPr>
          <p:cNvPr id="14340" name="AutoShape 5" descr="Hypothalamus | Laik - Endokrinní systém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pic>
        <p:nvPicPr>
          <p:cNvPr id="1434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3406775"/>
            <a:ext cx="44418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0"/>
            <a:ext cx="8228013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lnSpc>
                <a:spcPct val="101000"/>
              </a:lnSpc>
              <a:buClrTx/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  <a:latin typeface="Verdana" pitchFamily="34" charset="0"/>
              </a:rPr>
              <a:t>Hypofýza</a:t>
            </a:r>
          </a:p>
          <a:p>
            <a:pPr eaLnBrk="1">
              <a:lnSpc>
                <a:spcPct val="101000"/>
              </a:lnSpc>
              <a:buClrTx/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  <a:latin typeface="Verdana" pitchFamily="34" charset="0"/>
              </a:rPr>
              <a:t>Adenohypofýza-přední lalok</a:t>
            </a:r>
            <a:br>
              <a:rPr lang="cs-CZ" altLang="cs-CZ" sz="2800" b="1">
                <a:solidFill>
                  <a:srgbClr val="000000"/>
                </a:solidFill>
                <a:latin typeface="Verdana" pitchFamily="34" charset="0"/>
              </a:rPr>
            </a:br>
            <a:endParaRPr lang="cs-CZ" altLang="cs-CZ" sz="28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6550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spcBef>
                <a:spcPts val="1425"/>
              </a:spcBef>
              <a:buClrTx/>
              <a:buFontTx/>
              <a:buNone/>
              <a:defRPr/>
            </a:pPr>
            <a:r>
              <a:rPr lang="cs-CZ" altLang="cs-CZ" sz="2800" b="1" dirty="0">
                <a:solidFill>
                  <a:srgbClr val="000000"/>
                </a:solidFill>
              </a:rPr>
              <a:t>Hormony:</a:t>
            </a:r>
            <a:endParaRPr lang="cs-CZ" altLang="cs-CZ" sz="2800" dirty="0">
              <a:solidFill>
                <a:srgbClr val="000000"/>
              </a:solidFill>
            </a:endParaRPr>
          </a:p>
          <a:p>
            <a:pPr marL="463550" indent="-457200" eaLnBrk="1">
              <a:spcBef>
                <a:spcPts val="142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 err="1">
                <a:solidFill>
                  <a:srgbClr val="000000"/>
                </a:solidFill>
              </a:rPr>
              <a:t>Tyreotropní</a:t>
            </a:r>
            <a:r>
              <a:rPr lang="cs-CZ" altLang="cs-CZ" sz="2800" dirty="0">
                <a:solidFill>
                  <a:srgbClr val="000000"/>
                </a:solidFill>
              </a:rPr>
              <a:t> hormon TSH</a:t>
            </a:r>
          </a:p>
          <a:p>
            <a:pPr marL="463550" indent="-457200" eaLnBrk="1">
              <a:spcBef>
                <a:spcPts val="142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</a:rPr>
              <a:t>Adrenokortikotropní hormon ACTH</a:t>
            </a:r>
          </a:p>
          <a:p>
            <a:pPr marL="463550" indent="-457200" eaLnBrk="1">
              <a:spcBef>
                <a:spcPts val="142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</a:rPr>
              <a:t>Prolaktin</a:t>
            </a:r>
          </a:p>
          <a:p>
            <a:pPr marL="463550" indent="-457200" eaLnBrk="1">
              <a:spcBef>
                <a:spcPts val="142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</a:rPr>
              <a:t>Somatotropní hormon –GH(růstový hormon)</a:t>
            </a:r>
          </a:p>
          <a:p>
            <a:pPr marL="463550" indent="-457200" eaLnBrk="1">
              <a:spcBef>
                <a:spcPts val="142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</a:rPr>
              <a:t>Folikuly stimulující hormon FSH </a:t>
            </a:r>
          </a:p>
          <a:p>
            <a:pPr marL="463550" indent="-457200" eaLnBrk="1">
              <a:spcBef>
                <a:spcPts val="142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</a:rPr>
              <a:t> Luteotropní hormon -LH </a:t>
            </a:r>
          </a:p>
          <a:p>
            <a:pPr eaLnBrk="1">
              <a:spcBef>
                <a:spcPts val="1425"/>
              </a:spcBef>
              <a:buClrTx/>
              <a:buFontTx/>
              <a:buNone/>
              <a:defRPr/>
            </a:pPr>
            <a:endParaRPr lang="cs-CZ" altLang="cs-CZ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55000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cs-CZ" altLang="cs-CZ" sz="4400" b="1">
                <a:solidFill>
                  <a:schemeClr val="tx1"/>
                </a:solidFill>
              </a:rPr>
              <a:t>Vyšetření-indikace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66725" y="1631950"/>
            <a:ext cx="825500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4963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cs-CZ" altLang="cs-CZ" sz="2800" b="1" dirty="0">
                <a:solidFill>
                  <a:srgbClr val="000000"/>
                </a:solidFill>
                <a:latin typeface="+mn-lt"/>
              </a:rPr>
              <a:t>1.Poruchy funkce</a:t>
            </a:r>
          </a:p>
          <a:p>
            <a:pPr marL="7937" indent="0" eaLnBrk="1" hangingPunct="1">
              <a:lnSpc>
                <a:spcPct val="100000"/>
              </a:lnSpc>
              <a:spcBef>
                <a:spcPts val="563"/>
              </a:spcBef>
              <a:buClrTx/>
              <a:buFont typeface="Times New Roman" pitchFamily="16" charset="0"/>
              <a:buNone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Hypofunkce</a:t>
            </a: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 -  </a:t>
            </a:r>
            <a:r>
              <a:rPr lang="cs-CZ" altLang="cs-CZ" sz="2800" dirty="0" err="1">
                <a:solidFill>
                  <a:srgbClr val="000000"/>
                </a:solidFill>
                <a:latin typeface="+mn-lt"/>
              </a:rPr>
              <a:t>hypopituitarismus</a:t>
            </a:r>
            <a:endParaRPr lang="cs-CZ" altLang="cs-CZ" sz="2800" dirty="0">
              <a:solidFill>
                <a:srgbClr val="000000"/>
              </a:solidFill>
              <a:latin typeface="+mn-lt"/>
            </a:endParaRPr>
          </a:p>
          <a:p>
            <a:pPr marL="465137" indent="-457200" eaLnBrk="1" hangingPunct="1">
              <a:lnSpc>
                <a:spcPct val="10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i="1" dirty="0">
                <a:solidFill>
                  <a:srgbClr val="000000"/>
                </a:solidFill>
                <a:latin typeface="+mn-lt"/>
              </a:rPr>
              <a:t>Izolovaný</a:t>
            </a:r>
          </a:p>
          <a:p>
            <a:pPr marL="465137" indent="-457200" eaLnBrk="1" hangingPunct="1">
              <a:lnSpc>
                <a:spcPct val="10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i="1" dirty="0">
                <a:solidFill>
                  <a:srgbClr val="000000"/>
                </a:solidFill>
                <a:latin typeface="+mn-lt"/>
              </a:rPr>
              <a:t>Komplexní</a:t>
            </a: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 -&gt;</a:t>
            </a:r>
            <a:r>
              <a:rPr lang="cs-CZ" altLang="cs-CZ" sz="2800" i="1" dirty="0" err="1">
                <a:solidFill>
                  <a:srgbClr val="000000"/>
                </a:solidFill>
                <a:latin typeface="+mn-lt"/>
              </a:rPr>
              <a:t>panhypopituarismus</a:t>
            </a:r>
            <a:endParaRPr lang="cs-CZ" altLang="cs-CZ" sz="2800" i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Hyperfunkce</a:t>
            </a:r>
            <a:r>
              <a:rPr lang="cs-CZ" altLang="cs-CZ" sz="2800" b="1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cs-CZ" altLang="cs-CZ" sz="2800" dirty="0" err="1">
                <a:solidFill>
                  <a:srgbClr val="000000"/>
                </a:solidFill>
                <a:latin typeface="+mn-lt"/>
              </a:rPr>
              <a:t>Cushinguv</a:t>
            </a: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 syndrom, Gigantismus,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 Akromegalie, </a:t>
            </a:r>
            <a:r>
              <a:rPr lang="cs-CZ" altLang="cs-CZ" sz="2800" dirty="0" err="1">
                <a:solidFill>
                  <a:srgbClr val="000000"/>
                </a:solidFill>
                <a:latin typeface="+mn-lt"/>
              </a:rPr>
              <a:t>Prolaktinom</a:t>
            </a: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cs-CZ" altLang="cs-CZ" sz="2800" dirty="0" err="1">
                <a:solidFill>
                  <a:srgbClr val="000000"/>
                </a:solidFill>
                <a:latin typeface="+mn-lt"/>
              </a:rPr>
              <a:t>Tyreotoxikoza</a:t>
            </a:r>
            <a:endParaRPr lang="cs-CZ" altLang="cs-CZ" sz="2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Tx/>
              <a:buFontTx/>
              <a:buNone/>
              <a:defRPr/>
            </a:pPr>
            <a:endParaRPr lang="cs-CZ" altLang="cs-CZ" sz="2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cs-CZ" altLang="cs-CZ" sz="2800" b="1" dirty="0">
                <a:solidFill>
                  <a:srgbClr val="000000"/>
                </a:solidFill>
                <a:latin typeface="+mn-lt"/>
              </a:rPr>
              <a:t>2.Expanzivní procesy v oblasti tureckého sedla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cs-CZ" altLang="cs-CZ" sz="2000" dirty="0">
                <a:solidFill>
                  <a:srgbClr val="000000"/>
                </a:solidFill>
                <a:latin typeface="+mn-lt"/>
              </a:rPr>
              <a:t>mohou mít i funkční aktivitu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	                          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Tx/>
              <a:buFontTx/>
              <a:buNone/>
              <a:defRPr/>
            </a:pPr>
            <a:endParaRPr lang="cs-CZ" altLang="cs-CZ" sz="2800" b="1" dirty="0">
              <a:solidFill>
                <a:srgbClr val="000000"/>
              </a:solidFill>
              <a:latin typeface="Garamond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14313" y="263525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cs-CZ" altLang="cs-CZ" sz="4400" b="1">
                <a:solidFill>
                  <a:schemeClr val="tx1"/>
                </a:solidFill>
              </a:rPr>
              <a:t>Vyšetřovací postup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55000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4963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63"/>
              </a:spcBef>
              <a:buClrTx/>
              <a:buFontTx/>
              <a:buNone/>
              <a:defRPr/>
            </a:pPr>
            <a:endParaRPr lang="cs-CZ" altLang="cs-CZ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cs-CZ" altLang="cs-C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1.Zobrazovací metody</a:t>
            </a:r>
          </a:p>
          <a:p>
            <a:pPr marL="465137" indent="-457200" eaLnBrk="1" hangingPunct="1">
              <a:lnSpc>
                <a:spcPct val="10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MR,CT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cs-CZ" altLang="cs-C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2.Hormonální vyšetření: </a:t>
            </a:r>
          </a:p>
          <a:p>
            <a:pPr marL="465137" indent="-457200" eaLnBrk="1" hangingPunct="1">
              <a:lnSpc>
                <a:spcPct val="10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bazální hodnoty</a:t>
            </a:r>
          </a:p>
          <a:p>
            <a:pPr marL="465137" indent="-457200" eaLnBrk="1" hangingPunct="1">
              <a:lnSpc>
                <a:spcPct val="10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stimulační testy    								</a:t>
            </a:r>
          </a:p>
          <a:p>
            <a:pPr marL="465137" indent="-457200" eaLnBrk="1" hangingPunct="1">
              <a:lnSpc>
                <a:spcPct val="10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inhibiční testy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cs-CZ" altLang="cs-C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3.Biochemické vyšetření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Tx/>
              <a:buFontTx/>
              <a:buNone/>
              <a:defRPr/>
            </a:pPr>
            <a:r>
              <a:rPr lang="cs-CZ" altLang="cs-C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4.Oční vyšetření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 err="1">
                <a:solidFill>
                  <a:srgbClr val="C00000"/>
                </a:solidFill>
                <a:latin typeface="Arial" charset="0"/>
              </a:rPr>
              <a:t>Panhypopituitarismus</a:t>
            </a:r>
            <a:r>
              <a:rPr lang="cs-CZ" altLang="cs-CZ" sz="2800" b="1" dirty="0">
                <a:solidFill>
                  <a:srgbClr val="C00000"/>
                </a:solidFill>
                <a:latin typeface="Arial" charset="0"/>
              </a:rPr>
              <a:t> </a:t>
            </a:r>
            <a:br>
              <a:rPr lang="cs-CZ" altLang="cs-CZ" sz="2800" b="1" dirty="0">
                <a:solidFill>
                  <a:srgbClr val="C00000"/>
                </a:solidFill>
                <a:latin typeface="Arial" charset="0"/>
              </a:rPr>
            </a:br>
            <a:r>
              <a:rPr lang="cs-CZ" altLang="cs-CZ" sz="2800" b="1" dirty="0">
                <a:solidFill>
                  <a:srgbClr val="C00000"/>
                </a:solidFill>
                <a:latin typeface="Arial" charset="0"/>
              </a:rPr>
              <a:t>celkově snížená funkce hypofýzy</a:t>
            </a:r>
            <a:endParaRPr lang="cs-CZ" alt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Porucha produkce kortizolu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Centrální </a:t>
            </a:r>
            <a:r>
              <a:rPr lang="cs-CZ" dirty="0" err="1"/>
              <a:t>hypothyreoza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 err="1"/>
              <a:t>Hypogonadismus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Deficit STH</a:t>
            </a:r>
          </a:p>
          <a:p>
            <a:pPr>
              <a:buFont typeface="Times New Roman" pitchFamily="16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8013" cy="1138237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600" b="1" dirty="0">
                <a:solidFill>
                  <a:srgbClr val="FF0000"/>
                </a:solidFill>
                <a:latin typeface="Arial" charset="0"/>
              </a:rPr>
              <a:t>Funkční poruchy-</a:t>
            </a:r>
            <a:r>
              <a:rPr lang="cs-CZ" altLang="cs-CZ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  <a:latin typeface="Arial" charset="0"/>
              </a:rPr>
              <a:t>izolované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55000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8013" cy="4529138"/>
          </a:xfrm>
        </p:spPr>
        <p:txBody>
          <a:bodyPr lIns="0" tIns="0" rIns="0" bIns="0" anchor="ctr"/>
          <a:lstStyle/>
          <a:p>
            <a:pPr marL="457200" indent="-457200" algn="just">
              <a:spcBef>
                <a:spcPts val="1713"/>
              </a:spcBef>
              <a:spcAft>
                <a:spcPts val="288"/>
              </a:spcAft>
              <a:buClrTx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b="1" dirty="0"/>
              <a:t>Centrální </a:t>
            </a:r>
            <a:r>
              <a:rPr lang="cs-CZ" altLang="cs-CZ" b="1" dirty="0" err="1"/>
              <a:t>hyperthyreóza</a:t>
            </a:r>
            <a:endParaRPr lang="cs-CZ" altLang="cs-CZ" b="1" dirty="0"/>
          </a:p>
          <a:p>
            <a:pPr marL="0" indent="0" algn="just">
              <a:spcBef>
                <a:spcPts val="1713"/>
              </a:spcBef>
              <a:spcAft>
                <a:spcPts val="288"/>
              </a:spcAft>
              <a:buClrTx/>
              <a:buFont typeface="Times New Roman" pitchFamily="16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dirty="0"/>
              <a:t>nebo</a:t>
            </a:r>
          </a:p>
          <a:p>
            <a:pPr marL="457200" indent="-457200" algn="just">
              <a:spcBef>
                <a:spcPts val="1713"/>
              </a:spcBef>
              <a:spcAft>
                <a:spcPts val="288"/>
              </a:spcAft>
              <a:buClrTx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b="1" dirty="0" err="1"/>
              <a:t>Cushingův</a:t>
            </a:r>
            <a:r>
              <a:rPr lang="cs-CZ" altLang="cs-CZ" b="1" dirty="0"/>
              <a:t> syndrom</a:t>
            </a:r>
          </a:p>
          <a:p>
            <a:pPr marL="0" indent="0" algn="just">
              <a:spcBef>
                <a:spcPts val="1713"/>
              </a:spcBef>
              <a:spcAft>
                <a:spcPts val="288"/>
              </a:spcAft>
              <a:buClrTx/>
              <a:buFont typeface="Times New Roman" pitchFamily="16" charset="0"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dirty="0"/>
              <a:t>nebo</a:t>
            </a:r>
          </a:p>
          <a:p>
            <a:pPr marL="457200" indent="-457200" algn="just">
              <a:spcBef>
                <a:spcPts val="1713"/>
              </a:spcBef>
              <a:spcAft>
                <a:spcPts val="288"/>
              </a:spcAft>
              <a:buClrTx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b="1" dirty="0"/>
              <a:t>Akromegalie </a:t>
            </a:r>
          </a:p>
          <a:p>
            <a:pPr marL="0" indent="0" algn="just">
              <a:spcBef>
                <a:spcPts val="1713"/>
              </a:spcBef>
              <a:spcAft>
                <a:spcPts val="288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dirty="0"/>
              <a:t>nebo</a:t>
            </a:r>
          </a:p>
          <a:p>
            <a:pPr marL="457200" indent="-457200" algn="just">
              <a:spcBef>
                <a:spcPts val="1713"/>
              </a:spcBef>
              <a:spcAft>
                <a:spcPts val="288"/>
              </a:spcAft>
              <a:buClrTx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b="1" dirty="0"/>
              <a:t>Gigantismus</a:t>
            </a:r>
          </a:p>
        </p:txBody>
      </p:sp>
    </p:spTree>
    <p:extLst>
      <p:ext uri="{BB962C8B-B14F-4D97-AF65-F5344CB8AC3E}">
        <p14:creationId xmlns:p14="http://schemas.microsoft.com/office/powerpoint/2010/main" val="2386824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>
                <a:solidFill>
                  <a:srgbClr val="FF0000"/>
                </a:solidFill>
              </a:rPr>
              <a:t>Klinický obraz poškození </a:t>
            </a:r>
            <a:r>
              <a:rPr lang="cs-CZ" altLang="cs-CZ" sz="3600" b="1" dirty="0" err="1">
                <a:solidFill>
                  <a:srgbClr val="FF0000"/>
                </a:solidFill>
              </a:rPr>
              <a:t>hypofyzy</a:t>
            </a:r>
            <a:endParaRPr lang="cs-CZ" alt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Deficit Růstového hormonu (GH)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 dětství –zpomalení až zástava růstu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 dospělosti-snížení svalové hmoty, fyzické + kardiální výkonnosti, únava,…</a:t>
            </a:r>
          </a:p>
          <a:p>
            <a:pPr>
              <a:buFont typeface="Times New Roman" pitchFamily="16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Deficit (LH+FSH) </a:t>
            </a:r>
            <a:r>
              <a:rPr lang="cs-CZ" sz="2400" b="1" dirty="0"/>
              <a:t>-&gt;</a:t>
            </a:r>
            <a:r>
              <a:rPr lang="cs-CZ" sz="2400" dirty="0" err="1"/>
              <a:t>Hypogonadismus</a:t>
            </a:r>
            <a:endParaRPr lang="cs-CZ" sz="2400" dirty="0"/>
          </a:p>
          <a:p>
            <a:pPr marL="0" indent="0">
              <a:buFont typeface="Times New Roman" pitchFamily="16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Deficit TSH-</a:t>
            </a:r>
            <a:r>
              <a:rPr lang="cs-CZ" sz="2400" dirty="0"/>
              <a:t>&gt;Centrální </a:t>
            </a:r>
            <a:r>
              <a:rPr lang="cs-CZ" sz="2400" dirty="0" err="1"/>
              <a:t>hypothyreóza</a:t>
            </a:r>
            <a:endParaRPr lang="cs-CZ" sz="2400" dirty="0"/>
          </a:p>
          <a:p>
            <a:pPr marL="0" indent="0">
              <a:buFont typeface="Times New Roman" pitchFamily="16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Deficit ACTH-</a:t>
            </a:r>
            <a:r>
              <a:rPr lang="cs-CZ" sz="2400" dirty="0"/>
              <a:t>&gt;Centrální </a:t>
            </a:r>
            <a:r>
              <a:rPr lang="cs-CZ" sz="2400" dirty="0" err="1"/>
              <a:t>hypokortikalismus</a:t>
            </a:r>
            <a:endParaRPr lang="cs-CZ" sz="2400" dirty="0"/>
          </a:p>
          <a:p>
            <a:pPr marL="0" indent="0">
              <a:buFont typeface="Times New Roman" pitchFamily="16" charset="0"/>
              <a:buNone/>
              <a:defRPr/>
            </a:pPr>
            <a:r>
              <a:rPr lang="cs-CZ" sz="2400" dirty="0"/>
              <a:t> glukokortikoidy + androgeny</a:t>
            </a:r>
          </a:p>
          <a:p>
            <a:pPr marL="0" indent="0">
              <a:buFont typeface="Times New Roman" pitchFamily="16" charset="0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Deficit prolaktinu-</a:t>
            </a:r>
            <a:r>
              <a:rPr lang="cs-CZ" sz="2400" b="1" dirty="0"/>
              <a:t>&gt;</a:t>
            </a:r>
            <a:r>
              <a:rPr lang="cs-CZ" sz="2400" dirty="0"/>
              <a:t>alterace reprodukce</a:t>
            </a:r>
          </a:p>
          <a:p>
            <a:pPr>
              <a:buFont typeface="Times New Roman" pitchFamily="16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Obsah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dirty="0" err="1"/>
              <a:t>Hypothalamus</a:t>
            </a:r>
            <a:endParaRPr lang="cs-CZ" altLang="cs-CZ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Hypofýza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Štítná žláza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Nadledvinky</a:t>
            </a:r>
          </a:p>
          <a:p>
            <a:pPr>
              <a:buFont typeface="Times New Roman" pitchFamily="16" charset="0"/>
              <a:buNone/>
              <a:defRPr/>
            </a:pPr>
            <a:endParaRPr lang="cs-CZ" altLang="cs-CZ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Slinivka břišní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Osteoporóza a </a:t>
            </a:r>
            <a:r>
              <a:rPr lang="cs-CZ" altLang="cs-CZ" dirty="0" err="1"/>
              <a:t>osteomalácie</a:t>
            </a:r>
            <a:endParaRPr lang="cs-CZ" altLang="cs-CZ" dirty="0"/>
          </a:p>
          <a:p>
            <a:pPr>
              <a:buFont typeface="Times New Roman" pitchFamily="16" charset="0"/>
              <a:buNone/>
              <a:defRPr/>
            </a:pPr>
            <a:endParaRPr lang="cs-CZ" altLang="cs-CZ" dirty="0"/>
          </a:p>
          <a:p>
            <a:pPr>
              <a:buFont typeface="Times New Roman" pitchFamily="16" charset="0"/>
              <a:buNone/>
              <a:defRPr/>
            </a:pPr>
            <a:endParaRPr lang="cs-CZ" altLang="cs-CZ" dirty="0"/>
          </a:p>
          <a:p>
            <a:pPr>
              <a:buFont typeface="Times New Roman" pitchFamily="16" charset="0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altLang="cs-CZ" b="1" dirty="0">
                <a:solidFill>
                  <a:srgbClr val="FF0000"/>
                </a:solidFill>
                <a:latin typeface="+mn-lt"/>
              </a:rPr>
              <a:t>Akromegalie a gigantismus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1663" cy="5068888"/>
          </a:xfrm>
        </p:spPr>
        <p:txBody>
          <a:bodyPr/>
          <a:lstStyle/>
          <a:p>
            <a:r>
              <a:rPr lang="cs-CZ" altLang="cs-CZ" sz="2400"/>
              <a:t>Zdroj nadprodukce</a:t>
            </a:r>
            <a:r>
              <a:rPr lang="cs-CZ" altLang="cs-CZ" sz="2400">
                <a:sym typeface="Wingdings" pitchFamily="2" charset="2"/>
              </a:rPr>
              <a:t></a:t>
            </a:r>
            <a:r>
              <a:rPr lang="cs-CZ" altLang="cs-CZ" sz="2400"/>
              <a:t> adenom</a:t>
            </a:r>
          </a:p>
          <a:p>
            <a:r>
              <a:rPr lang="cs-CZ" altLang="cs-CZ" sz="2400"/>
              <a:t>Nadměrná koncentrace růstového hormonu (</a:t>
            </a:r>
            <a:r>
              <a:rPr lang="cs-CZ" altLang="cs-CZ" sz="2400" b="1"/>
              <a:t>GH ,STH)</a:t>
            </a:r>
          </a:p>
          <a:p>
            <a:r>
              <a:rPr lang="cs-CZ" altLang="cs-CZ" sz="2400" b="1"/>
              <a:t>Gigantismus</a:t>
            </a:r>
            <a:r>
              <a:rPr lang="cs-CZ" altLang="cs-CZ" sz="2400"/>
              <a:t> –před ukončením růstu -&gt; celkový růst</a:t>
            </a:r>
          </a:p>
          <a:p>
            <a:r>
              <a:rPr lang="cs-CZ" altLang="cs-CZ" sz="2400" b="1"/>
              <a:t>Akromegalie-</a:t>
            </a:r>
            <a:r>
              <a:rPr lang="cs-CZ" altLang="cs-CZ" sz="2400"/>
              <a:t> po ukončení růstu -&gt;růst akrálních částí těla</a:t>
            </a:r>
          </a:p>
          <a:p>
            <a:r>
              <a:rPr lang="cs-CZ" altLang="cs-CZ" sz="2400"/>
              <a:t>ruce, nohy, čelisti, uši, nos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Organomegalie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Postižení pohybového aparátu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Kardiovaskulární onemocnění-hypertenze, ateroskleróza, kardiomyopatie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Diabetes mellitus- inzulinorezistence</a:t>
            </a:r>
          </a:p>
          <a:p>
            <a:endParaRPr lang="cs-CZ" altLang="cs-CZ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939925"/>
            <a:ext cx="8574088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8013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/>
              <a:t>Gigantismu a nanismus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8013" cy="4529138"/>
          </a:xfrm>
        </p:spPr>
        <p:txBody>
          <a:bodyPr lIns="0" tIns="0" rIns="0" bIns="0" anchor="ctr"/>
          <a:lstStyle/>
          <a:p>
            <a:endParaRPr lang="cs-CZ" altLang="cs-CZ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871663"/>
            <a:ext cx="44640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703388"/>
            <a:ext cx="3578225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387350" y="328613"/>
            <a:ext cx="822801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1000"/>
              </a:lnSpc>
              <a:buClrTx/>
              <a:buFontTx/>
              <a:buNone/>
              <a:defRPr/>
            </a:pPr>
            <a:r>
              <a:rPr lang="cs-CZ" altLang="cs-CZ" sz="3200" b="1" dirty="0">
                <a:solidFill>
                  <a:srgbClr val="FF0000"/>
                </a:solidFill>
                <a:latin typeface="+mn-lt"/>
              </a:rPr>
              <a:t>Hypofýza-zadní lalok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6550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spcBef>
                <a:spcPts val="1425"/>
              </a:spcBef>
              <a:buClrTx/>
              <a:buFontTx/>
              <a:buNone/>
            </a:pPr>
            <a:r>
              <a:rPr lang="cs-CZ" altLang="cs-CZ" sz="2800">
                <a:solidFill>
                  <a:srgbClr val="000000"/>
                </a:solidFill>
              </a:rPr>
              <a:t>Hormony: Oxytocin </a:t>
            </a:r>
          </a:p>
          <a:p>
            <a:pPr eaLnBrk="1">
              <a:spcBef>
                <a:spcPts val="1425"/>
              </a:spcBef>
              <a:buClrTx/>
              <a:buFontTx/>
              <a:buNone/>
            </a:pPr>
            <a:r>
              <a:rPr lang="cs-CZ" altLang="cs-CZ" sz="2800">
                <a:solidFill>
                  <a:srgbClr val="000000"/>
                </a:solidFill>
              </a:rPr>
              <a:t>                 ADH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84313"/>
            <a:ext cx="51117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3200" b="1" dirty="0">
                <a:latin typeface="+mn-lt"/>
              </a:rPr>
              <a:t>Diabetes </a:t>
            </a:r>
            <a:r>
              <a:rPr lang="cs-CZ" sz="3200" b="1" dirty="0" err="1">
                <a:latin typeface="+mn-lt"/>
              </a:rPr>
              <a:t>insipidus</a:t>
            </a:r>
            <a:r>
              <a:rPr lang="cs-CZ" sz="3200" b="1" dirty="0">
                <a:latin typeface="+mn-lt"/>
              </a:rPr>
              <a:t> </a:t>
            </a:r>
            <a:r>
              <a:rPr lang="cs-CZ" sz="3200" b="1" dirty="0" err="1">
                <a:latin typeface="+mn-lt"/>
              </a:rPr>
              <a:t>centralis</a:t>
            </a:r>
            <a:endParaRPr lang="cs-CZ" sz="32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itchFamily="16" charset="0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Nedostatečná</a:t>
            </a:r>
            <a:r>
              <a:rPr lang="cs-CZ" b="1" dirty="0"/>
              <a:t> sekrece </a:t>
            </a:r>
            <a:r>
              <a:rPr lang="cs-CZ" b="1" dirty="0">
                <a:solidFill>
                  <a:srgbClr val="FF0000"/>
                </a:solidFill>
              </a:rPr>
              <a:t>ADH</a:t>
            </a:r>
            <a:r>
              <a:rPr lang="cs-CZ" b="1" dirty="0"/>
              <a:t> (vasopresin)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Polyurie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Polydipsie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0" indent="0">
              <a:buFont typeface="Times New Roman" pitchFamily="16" charset="0"/>
              <a:buNone/>
              <a:defRPr/>
            </a:pPr>
            <a:r>
              <a:rPr lang="cs-CZ" dirty="0"/>
              <a:t>Diagnostika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Koncentrační pokus</a:t>
            </a:r>
          </a:p>
          <a:p>
            <a:pPr marL="0" indent="0">
              <a:buFont typeface="Times New Roman" pitchFamily="16" charset="0"/>
              <a:buNone/>
              <a:defRPr/>
            </a:pPr>
            <a:r>
              <a:rPr lang="cs-CZ" dirty="0"/>
              <a:t>Léčba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Substituce </a:t>
            </a:r>
            <a:r>
              <a:rPr lang="cs-CZ" dirty="0" err="1"/>
              <a:t>desmopresinem</a:t>
            </a:r>
            <a:endParaRPr lang="cs-CZ" dirty="0"/>
          </a:p>
          <a:p>
            <a:pPr marL="0" indent="0">
              <a:buFont typeface="Times New Roman" pitchFamily="16" charset="0"/>
              <a:buNone/>
              <a:defRPr/>
            </a:pPr>
            <a:endParaRPr lang="cs-CZ" dirty="0"/>
          </a:p>
          <a:p>
            <a:pPr marL="0" indent="0">
              <a:buFont typeface="Times New Roman" pitchFamily="16" charset="0"/>
              <a:buNone/>
              <a:defRPr/>
            </a:pPr>
            <a:endParaRPr lang="cs-CZ" dirty="0"/>
          </a:p>
          <a:p>
            <a:pPr>
              <a:buFont typeface="Times New Roman" pitchFamily="16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3200" dirty="0">
                <a:latin typeface="+mn-lt"/>
              </a:rPr>
              <a:t>Syndrom nepřiměřené sekrece ADH(SIADH)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1663" cy="4852988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2400" b="1" dirty="0"/>
              <a:t>Zvýšená sekrece ADH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Normovolemická</a:t>
            </a:r>
            <a:r>
              <a:rPr lang="cs-CZ" sz="2400" dirty="0"/>
              <a:t> </a:t>
            </a:r>
            <a:r>
              <a:rPr lang="cs-CZ" sz="2400" dirty="0" err="1"/>
              <a:t>hypoosmolalita</a:t>
            </a:r>
            <a:r>
              <a:rPr lang="cs-CZ" sz="2400" dirty="0"/>
              <a:t> a </a:t>
            </a:r>
            <a:r>
              <a:rPr lang="cs-CZ" sz="2400" dirty="0" err="1"/>
              <a:t>hyponatremie</a:t>
            </a:r>
            <a:endParaRPr lang="cs-CZ" sz="2400" dirty="0"/>
          </a:p>
          <a:p>
            <a:pPr>
              <a:buFont typeface="Times New Roman" pitchFamily="16" charset="0"/>
              <a:buNone/>
              <a:defRPr/>
            </a:pPr>
            <a:r>
              <a:rPr lang="cs-CZ" sz="2400" dirty="0"/>
              <a:t>Neurologické příznaky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Bolesti hlavy, nauzea, zvracení, křeče, </a:t>
            </a:r>
            <a:r>
              <a:rPr lang="cs-CZ" sz="2400" dirty="0" err="1"/>
              <a:t>koma</a:t>
            </a:r>
            <a:endParaRPr lang="cs-CZ" sz="2400" dirty="0"/>
          </a:p>
          <a:p>
            <a:pPr marL="0" indent="0">
              <a:buFont typeface="Times New Roman" pitchFamily="16" charset="0"/>
              <a:buNone/>
              <a:defRPr/>
            </a:pPr>
            <a:r>
              <a:rPr lang="cs-CZ" sz="2400" b="1" dirty="0"/>
              <a:t>Léčba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Akutní symptomatická XX chronická </a:t>
            </a:r>
            <a:r>
              <a:rPr lang="cs-CZ" sz="2400" dirty="0" err="1"/>
              <a:t>hyponatremie</a:t>
            </a:r>
            <a:endParaRPr lang="cs-CZ" sz="2400" dirty="0"/>
          </a:p>
          <a:p>
            <a:pPr marL="0" indent="0">
              <a:buFont typeface="Times New Roman" pitchFamily="16" charset="0"/>
              <a:buNone/>
              <a:defRPr/>
            </a:pPr>
            <a:r>
              <a:rPr lang="cs-CZ" sz="2400" b="1" dirty="0"/>
              <a:t>Sekundární SIADH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Nádory, postižení CNS, polékový, onemocnění plic</a:t>
            </a:r>
          </a:p>
          <a:p>
            <a:pPr marL="0" indent="0">
              <a:buFont typeface="Times New Roman" pitchFamily="16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8013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b="1">
                <a:solidFill>
                  <a:srgbClr val="C00000"/>
                </a:solidFill>
              </a:rPr>
              <a:t>Štítná žláza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600200"/>
            <a:ext cx="4429125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altLang="cs-CZ" b="1" dirty="0" err="1">
                <a:solidFill>
                  <a:srgbClr val="C00000"/>
                </a:solidFill>
                <a:latin typeface="+mn-lt"/>
              </a:rPr>
              <a:t>Hypothyreóza</a:t>
            </a:r>
            <a:endParaRPr lang="cs-CZ" alt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dirty="0"/>
              <a:t>Poruchy sekrece hormonů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dirty="0"/>
              <a:t> (nejčastější hormonální poruchy)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altLang="cs-CZ" dirty="0"/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altLang="cs-CZ" dirty="0"/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dirty="0"/>
              <a:t>  	                                 T3 </a:t>
            </a:r>
            <a:r>
              <a:rPr lang="cs-CZ" altLang="cs-CZ" dirty="0" err="1"/>
              <a:t>trijodthyroni</a:t>
            </a:r>
            <a:endParaRPr lang="cs-CZ" altLang="cs-CZ" dirty="0"/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dirty="0"/>
              <a:t>                                       T4 </a:t>
            </a:r>
            <a:r>
              <a:rPr lang="cs-CZ" altLang="cs-CZ" dirty="0" err="1"/>
              <a:t>thyroxin</a:t>
            </a:r>
            <a:endParaRPr lang="cs-CZ" altLang="cs-CZ" dirty="0"/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dirty="0"/>
              <a:t>                                        Kalcitonin</a:t>
            </a:r>
          </a:p>
          <a:p>
            <a:pPr>
              <a:buFont typeface="Times New Roman" pitchFamily="16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6425" cy="11366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600" b="1" dirty="0" err="1">
                <a:solidFill>
                  <a:srgbClr val="FF0000"/>
                </a:solidFill>
                <a:latin typeface="+mn-lt"/>
              </a:rPr>
              <a:t>Hypothyreóza</a:t>
            </a:r>
            <a:endParaRPr lang="cs-CZ" altLang="cs-CZ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4527550"/>
          </a:xfrm>
        </p:spPr>
        <p:txBody>
          <a:bodyPr/>
          <a:lstStyle/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2400" b="1" dirty="0"/>
              <a:t>Primární příčiny</a:t>
            </a:r>
          </a:p>
          <a:p>
            <a:pPr>
              <a:buClrTx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2400" dirty="0"/>
              <a:t>Chronická autoimunní </a:t>
            </a:r>
            <a:r>
              <a:rPr lang="cs-CZ" altLang="cs-CZ" sz="2400" dirty="0" err="1"/>
              <a:t>Hashimotova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thyreoiditida</a:t>
            </a:r>
            <a:endParaRPr lang="cs-CZ" altLang="cs-CZ" sz="2400" dirty="0"/>
          </a:p>
          <a:p>
            <a:pPr>
              <a:buClrTx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2400" dirty="0" err="1"/>
              <a:t>Stp</a:t>
            </a:r>
            <a:r>
              <a:rPr lang="cs-CZ" altLang="cs-CZ" sz="2400" dirty="0"/>
              <a:t>. destrukci štítnice– operace, zevní ozáření</a:t>
            </a:r>
          </a:p>
          <a:p>
            <a:pPr>
              <a:buClrTx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2400" dirty="0"/>
              <a:t>Vrozené defekty syntézy</a:t>
            </a:r>
          </a:p>
          <a:p>
            <a:pPr>
              <a:buClrTx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2400" dirty="0"/>
              <a:t>Nadměrný přísun jodu-</a:t>
            </a:r>
            <a:r>
              <a:rPr lang="cs-CZ" altLang="cs-CZ" sz="2400" dirty="0" err="1"/>
              <a:t>i.v</a:t>
            </a:r>
            <a:r>
              <a:rPr lang="cs-CZ" altLang="cs-CZ" sz="2400" dirty="0"/>
              <a:t>. kontrast, léky</a:t>
            </a:r>
          </a:p>
          <a:p>
            <a:pPr>
              <a:buClrTx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2400" dirty="0"/>
              <a:t>Jodový deficit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2400" b="1" dirty="0"/>
              <a:t>Sekundární příčiny</a:t>
            </a:r>
          </a:p>
          <a:p>
            <a:pPr>
              <a:buClrTx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2400"/>
              <a:t>Hypopituarismus</a:t>
            </a:r>
            <a:r>
              <a:rPr lang="cs-CZ" altLang="cs-CZ" sz="2400" dirty="0"/>
              <a:t> –porucha v oblasti hypofýzy</a:t>
            </a:r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cs-CZ" altLang="cs-CZ" dirty="0"/>
          </a:p>
          <a:p>
            <a:pPr marL="0" indent="0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dirty="0"/>
              <a:t>   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801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lnSpc>
                <a:spcPct val="101000"/>
              </a:lnSpc>
              <a:buClrTx/>
              <a:buFontTx/>
              <a:buNone/>
            </a:pPr>
            <a:r>
              <a:rPr lang="cs-CZ" altLang="cs-CZ" sz="4400">
                <a:solidFill>
                  <a:srgbClr val="FF0000"/>
                </a:solidFill>
                <a:latin typeface="Verdana" pitchFamily="34" charset="0"/>
              </a:rPr>
              <a:t>Hypothalamus a hypofýza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0645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altLang="cs-CZ" sz="2800" dirty="0">
                <a:latin typeface="+mn-lt"/>
              </a:rPr>
              <a:t>Klinický obraz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b="1"/>
              <a:t>Únava, zimomřivost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Zpomalení metabolismus-vzestup hmotnosti, hypercholesterolémie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Kůže – suchá, ztluštění kůže a podkoží-&gt;ukládání glykosaminoglukanů (myxedém), suchost vlasů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GIT příznaky-zácpa, nechutenství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Kardiovaskulární příznaky-srdeční selhání, bradykardie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Neurologické – svalová slabost, zpomalené psychomotorické tempo, svalové křeče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Hlas – zhrubělý, chraplavý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0"/>
            <a:ext cx="31242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altLang="cs-CZ" sz="2800" b="1" dirty="0">
                <a:latin typeface="+mn-lt"/>
              </a:rPr>
              <a:t>Diagnostika a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dirty="0"/>
              <a:t>Laboratorní odběry: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TSH, fT4, fT3</a:t>
            </a:r>
          </a:p>
          <a:p>
            <a:pPr>
              <a:buFont typeface="Times New Roman" pitchFamily="16" charset="0"/>
              <a:buNone/>
              <a:defRPr/>
            </a:pPr>
            <a:r>
              <a:rPr lang="cs-CZ" dirty="0"/>
              <a:t>Rozlišení centrální a periferní poruchy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Sonografie, CT, MR, </a:t>
            </a:r>
            <a:r>
              <a:rPr lang="cs-CZ" dirty="0" err="1"/>
              <a:t>scintigrafie,cytologické</a:t>
            </a:r>
            <a:r>
              <a:rPr lang="cs-CZ" dirty="0"/>
              <a:t> vyšetření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0" indent="0">
              <a:buFont typeface="Times New Roman" pitchFamily="16" charset="0"/>
              <a:buNone/>
              <a:defRPr/>
            </a:pPr>
            <a:r>
              <a:rPr lang="cs-CZ" dirty="0"/>
              <a:t>Terapie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Substituce hormonů</a:t>
            </a:r>
          </a:p>
          <a:p>
            <a:pPr>
              <a:buFont typeface="Times New Roman" pitchFamily="16" charset="0"/>
              <a:buNone/>
              <a:defRPr/>
            </a:pPr>
            <a:endParaRPr lang="cs-CZ" dirty="0"/>
          </a:p>
          <a:p>
            <a:pPr>
              <a:buFont typeface="Times New Roman" pitchFamily="16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1663" cy="703262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altLang="cs-CZ" sz="3200" b="1" dirty="0" err="1">
                <a:solidFill>
                  <a:srgbClr val="FF0000"/>
                </a:solidFill>
                <a:latin typeface="+mn-lt"/>
              </a:rPr>
              <a:t>Hyperthyreosa</a:t>
            </a:r>
            <a:endParaRPr lang="cs-CZ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1663" cy="5616575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Primární porucha</a:t>
            </a:r>
          </a:p>
          <a:p>
            <a:pPr marL="0" indent="0">
              <a:buFont typeface="Times New Roman" pitchFamily="16" charset="0"/>
              <a:buNone/>
              <a:defRPr/>
            </a:pPr>
            <a:r>
              <a:rPr lang="cs-CZ" sz="2000" b="1" dirty="0"/>
              <a:t>Postižení samotné štítné žlázy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Graves-</a:t>
            </a:r>
            <a:r>
              <a:rPr lang="cs-CZ" sz="2000" dirty="0" err="1"/>
              <a:t>basedowova</a:t>
            </a:r>
            <a:r>
              <a:rPr lang="cs-CZ" sz="2000" dirty="0"/>
              <a:t> choroba-AIT(produkce protilátek proti TSH receptoru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Toxický adenom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Toxická </a:t>
            </a:r>
            <a:r>
              <a:rPr lang="cs-CZ" sz="2000" dirty="0" err="1"/>
              <a:t>polynodozní</a:t>
            </a:r>
            <a:r>
              <a:rPr lang="cs-CZ" sz="2000" dirty="0"/>
              <a:t> struma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000" dirty="0" err="1"/>
              <a:t>Amiodaronem</a:t>
            </a:r>
            <a:r>
              <a:rPr lang="cs-CZ" sz="2000" dirty="0"/>
              <a:t> indukovaná </a:t>
            </a:r>
            <a:r>
              <a:rPr lang="cs-CZ" sz="2000" dirty="0" err="1"/>
              <a:t>hyperthyrosa</a:t>
            </a:r>
            <a:endParaRPr lang="cs-CZ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000" dirty="0" err="1"/>
              <a:t>Tyreoiditidy</a:t>
            </a:r>
            <a:endParaRPr lang="cs-CZ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Folikulární karcinom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>
              <a:buFont typeface="Times New Roman" pitchFamily="16" charset="0"/>
              <a:buNone/>
              <a:defRPr/>
            </a:pPr>
            <a:r>
              <a:rPr lang="cs-CZ" sz="2000" b="1" dirty="0"/>
              <a:t>  </a:t>
            </a:r>
            <a:r>
              <a:rPr lang="cs-CZ" sz="2000" b="1" dirty="0">
                <a:solidFill>
                  <a:srgbClr val="FF0000"/>
                </a:solidFill>
              </a:rPr>
              <a:t>Sekundární porucha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postižení hypofýzy-&gt;nadměrná sekrece TSH</a:t>
            </a:r>
          </a:p>
          <a:p>
            <a:pPr>
              <a:buFont typeface="Times New Roman" pitchFamily="16" charset="0"/>
              <a:buNone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altLang="cs-CZ" sz="3200" b="1" dirty="0" err="1">
                <a:solidFill>
                  <a:srgbClr val="C00000"/>
                </a:solidFill>
                <a:latin typeface="+mn-lt"/>
              </a:rPr>
              <a:t>Hyperthyreosa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1663" cy="4924425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2400" dirty="0"/>
              <a:t>Zvýšená sekrece a působení hormonů štítné žlázy</a:t>
            </a:r>
          </a:p>
          <a:p>
            <a:pPr>
              <a:buFont typeface="Times New Roman" pitchFamily="16" charset="0"/>
              <a:buNone/>
              <a:defRPr/>
            </a:pPr>
            <a:r>
              <a:rPr lang="cs-CZ" sz="2400" dirty="0"/>
              <a:t>Klinický obraz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Hypermetabolismus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Pocení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Hubnutí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úzkost, neklid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slabost, unavitelnost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poruchy menstruačního cyklu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průjem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3863" y="260350"/>
            <a:ext cx="8226425" cy="703263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dirty="0" err="1">
                <a:solidFill>
                  <a:srgbClr val="C00000"/>
                </a:solidFill>
                <a:latin typeface="+mn-lt"/>
              </a:rPr>
              <a:t>Hyperthyreosa</a:t>
            </a:r>
            <a:r>
              <a:rPr lang="cs-CZ" altLang="cs-CZ" sz="2800" dirty="0">
                <a:solidFill>
                  <a:srgbClr val="C00000"/>
                </a:solidFill>
                <a:latin typeface="+mn-lt"/>
              </a:rPr>
              <a:t>-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75"/>
            <a:ext cx="8226425" cy="5146675"/>
          </a:xfrm>
        </p:spPr>
        <p:txBody>
          <a:bodyPr/>
          <a:lstStyle/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/>
              <a:t>Oční příznaky: 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/>
              <a:t>Dalrymplův příznak </a:t>
            </a:r>
            <a:r>
              <a:rPr lang="cs-CZ" altLang="cs-CZ" sz="2400"/>
              <a:t>- retrakce očního víčka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/>
              <a:t>Kocherův příznak</a:t>
            </a:r>
            <a:r>
              <a:rPr lang="cs-CZ" altLang="cs-CZ" sz="2400"/>
              <a:t>- upřený pohled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/>
              <a:t>Graefeho příznak</a:t>
            </a:r>
            <a:r>
              <a:rPr lang="cs-CZ" altLang="cs-CZ" sz="2400"/>
              <a:t>- pohled dolů a chybí </a:t>
            </a:r>
            <a:r>
              <a:rPr lang="cs-CZ" altLang="cs-CZ"/>
              <a:t>souhyb horního víčka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573463"/>
            <a:ext cx="3895725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1196975"/>
            <a:ext cx="41497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0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3824288"/>
            <a:ext cx="51577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solidFill>
                  <a:srgbClr val="C00000"/>
                </a:solidFill>
              </a:rPr>
              <a:t>Hyperthyreosa</a:t>
            </a:r>
            <a:endParaRPr lang="cs-CZ" altLang="cs-CZ"/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b="1"/>
              <a:t>Léčba: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Tyreostatika-blokují biosyntézu hormonů</a:t>
            </a:r>
          </a:p>
          <a:p>
            <a:r>
              <a:rPr lang="cs-CZ" altLang="cs-CZ" sz="2400"/>
              <a:t>						Tyrozol, Favistan, Propycil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Operace-tyreoidektomie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Radioaktivní jód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Struma</a:t>
            </a:r>
          </a:p>
        </p:txBody>
      </p:sp>
      <p:pic>
        <p:nvPicPr>
          <p:cNvPr id="399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95438"/>
            <a:ext cx="2476500" cy="184785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2" descr="Struma (medicína)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7000"/>
            <a:ext cx="2773362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Chronický zánět štítné žlázy (tyreoiditida), Hashimotova struma - příznaky,  projevy, symptomy - Příznaky a projevy nemoc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695700"/>
            <a:ext cx="642461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3200" b="1" dirty="0">
                <a:solidFill>
                  <a:srgbClr val="C00000"/>
                </a:solidFill>
                <a:latin typeface="+mn-lt"/>
              </a:rPr>
              <a:t>Příštítná tělíska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cs-CZ" dirty="0"/>
          </a:p>
          <a:p>
            <a:pPr>
              <a:buFont typeface="Times New Roman" pitchFamily="16" charset="0"/>
              <a:buNone/>
              <a:defRPr/>
            </a:pPr>
            <a:endParaRPr lang="cs-CZ" dirty="0"/>
          </a:p>
          <a:p>
            <a:pPr>
              <a:buFont typeface="Times New Roman" pitchFamily="16" charset="0"/>
              <a:buNone/>
              <a:defRPr/>
            </a:pPr>
            <a:r>
              <a:rPr lang="cs-CZ" dirty="0"/>
              <a:t>Na zadní straně štítné žlázy -2 nahoře+ 2 dole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Produkce parathormonu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Zvyšuje hladinu Ca v krvi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Stimuluje osteoklasty –uvolňuje Ca z kostí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V ledvinách zvyšuje reabsorpci Ca 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30163"/>
            <a:ext cx="340677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1663" cy="1409700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br>
              <a:rPr lang="cs-CZ" sz="3200" b="1" dirty="0">
                <a:solidFill>
                  <a:srgbClr val="C00000"/>
                </a:solidFill>
                <a:latin typeface="+mn-lt"/>
              </a:rPr>
            </a:br>
            <a:r>
              <a:rPr lang="cs-CZ" sz="2800" b="1" dirty="0">
                <a:solidFill>
                  <a:srgbClr val="C00000"/>
                </a:solidFill>
                <a:latin typeface="+mn-lt"/>
              </a:rPr>
              <a:t>Příštítná tělíska</a:t>
            </a:r>
            <a:br>
              <a:rPr lang="cs-CZ" sz="2800" b="1" dirty="0">
                <a:solidFill>
                  <a:srgbClr val="C00000"/>
                </a:solidFill>
                <a:latin typeface="+mn-lt"/>
              </a:rPr>
            </a:br>
            <a:r>
              <a:rPr lang="cs-CZ" sz="2800" b="1" dirty="0">
                <a:solidFill>
                  <a:srgbClr val="C00000"/>
                </a:solidFill>
                <a:latin typeface="+mn-lt"/>
              </a:rPr>
              <a:t>primární </a:t>
            </a:r>
            <a:r>
              <a:rPr lang="cs-CZ" sz="2800" b="1" dirty="0" err="1">
                <a:solidFill>
                  <a:srgbClr val="C00000"/>
                </a:solidFill>
                <a:latin typeface="+mn-lt"/>
              </a:rPr>
              <a:t>hyperparathyreoza</a:t>
            </a:r>
            <a:br>
              <a:rPr lang="cs-CZ" sz="2800" b="1" dirty="0">
                <a:latin typeface="+mn-lt"/>
              </a:rPr>
            </a:br>
            <a:endParaRPr lang="cs-CZ" sz="28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541463"/>
            <a:ext cx="8221662" cy="4926012"/>
          </a:xfrm>
        </p:spPr>
        <p:txBody>
          <a:bodyPr/>
          <a:lstStyle/>
          <a:p>
            <a:pPr marL="0" indent="0">
              <a:buFont typeface="Times New Roman" pitchFamily="16" charset="0"/>
              <a:buNone/>
              <a:defRPr/>
            </a:pPr>
            <a:r>
              <a:rPr lang="cs-CZ" b="1" dirty="0"/>
              <a:t>Klinické příznaky: 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Osteoporóza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Nefrolithiaza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Peptický vřed                              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Akutní pankreatitida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Hypertenze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Poruchy srdečního rytmu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Psychické a nervosvalové příznaky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Diagnostika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Laboratorní 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Vysoká sérová koncentrace PTH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Vysoká kalcemie</a:t>
            </a:r>
          </a:p>
          <a:p>
            <a:r>
              <a:rPr lang="cs-CZ" altLang="cs-CZ" sz="2400"/>
              <a:t>Sonografie, CT, MR, scintigrafie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698875"/>
            <a:ext cx="3952875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2" descr="ÚN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188913"/>
            <a:ext cx="396081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40" y="1007781"/>
            <a:ext cx="5881380" cy="4941499"/>
          </a:xfrm>
          <a:prstGeom prst="rect">
            <a:avLst/>
          </a:prstGeom>
          <a:solidFill>
            <a:srgbClr val="C00000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Oval 2"/>
          <p:cNvSpPr>
            <a:spLocks noChangeArrowheads="1"/>
          </p:cNvSpPr>
          <p:nvPr/>
        </p:nvSpPr>
        <p:spPr bwMode="auto">
          <a:xfrm>
            <a:off x="3914775" y="2708275"/>
            <a:ext cx="914400" cy="914400"/>
          </a:xfrm>
          <a:prstGeom prst="ellipse">
            <a:avLst/>
          </a:prstGeom>
          <a:noFill/>
          <a:ln w="9360" cap="sq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6425" cy="11366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b="1">
                <a:solidFill>
                  <a:srgbClr val="FF0000"/>
                </a:solidFill>
              </a:rPr>
              <a:t>Nadledviny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600200"/>
            <a:ext cx="705485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6425" cy="11366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600"/>
              <a:t>Stavba nadledvin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5257800"/>
          </a:xfrm>
        </p:spPr>
        <p:txBody>
          <a:bodyPr/>
          <a:lstStyle/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600" b="1" dirty="0">
                <a:solidFill>
                  <a:srgbClr val="C00000"/>
                </a:solidFill>
              </a:rPr>
              <a:t>Kůra nadledvin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600" dirty="0"/>
              <a:t>Řízena hypofýzou-&gt;</a:t>
            </a:r>
            <a:r>
              <a:rPr lang="cs-CZ" altLang="cs-CZ" sz="2600" dirty="0" err="1"/>
              <a:t>ACTH</a:t>
            </a:r>
            <a:r>
              <a:rPr lang="cs-CZ" altLang="cs-CZ" sz="2600" dirty="0" err="1">
                <a:sym typeface="Wingdings" panose="05000000000000000000" pitchFamily="2" charset="2"/>
              </a:rPr>
              <a:t>kortizol</a:t>
            </a:r>
            <a:endParaRPr lang="cs-CZ" altLang="cs-CZ" sz="2600" dirty="0"/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600" dirty="0"/>
              <a:t>Produkuje:</a:t>
            </a:r>
          </a:p>
          <a:p>
            <a:pPr marL="461962" indent="-457200"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600" b="1" dirty="0">
                <a:solidFill>
                  <a:srgbClr val="C00000"/>
                </a:solidFill>
              </a:rPr>
              <a:t>Kortizol</a:t>
            </a:r>
            <a:r>
              <a:rPr lang="cs-CZ" altLang="cs-CZ" sz="2600" dirty="0">
                <a:solidFill>
                  <a:srgbClr val="C00000"/>
                </a:solidFill>
              </a:rPr>
              <a:t>-</a:t>
            </a:r>
            <a:r>
              <a:rPr lang="cs-CZ" altLang="cs-CZ" sz="2600" dirty="0"/>
              <a:t> připravuje organismus na zátěž, zvyšuje glukosy, má protizánětlivý efekt</a:t>
            </a:r>
          </a:p>
          <a:p>
            <a:pPr marL="461962" indent="-457200"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600" b="1" dirty="0">
                <a:solidFill>
                  <a:srgbClr val="C00000"/>
                </a:solidFill>
              </a:rPr>
              <a:t>Androgeny</a:t>
            </a:r>
          </a:p>
          <a:p>
            <a:pPr marL="461962" indent="-457200">
              <a:buClrTx/>
              <a:buFont typeface="Arial" panose="020B06040202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600" b="1" dirty="0">
                <a:solidFill>
                  <a:srgbClr val="C00000"/>
                </a:solidFill>
              </a:rPr>
              <a:t>Aldosteron</a:t>
            </a:r>
            <a:r>
              <a:rPr lang="cs-CZ" altLang="cs-CZ" sz="2600" dirty="0"/>
              <a:t>- reguluje  hospodaření s Na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600" dirty="0"/>
              <a:t>Při </a:t>
            </a:r>
            <a:r>
              <a:rPr lang="cs-CZ" altLang="cs-CZ" sz="2600" b="1" dirty="0"/>
              <a:t>přebytku</a:t>
            </a:r>
            <a:r>
              <a:rPr lang="cs-CZ" altLang="cs-CZ" sz="2600" dirty="0"/>
              <a:t> nastává </a:t>
            </a:r>
            <a:r>
              <a:rPr lang="cs-CZ" altLang="cs-CZ" sz="2600" dirty="0" err="1"/>
              <a:t>Cushingův</a:t>
            </a:r>
            <a:r>
              <a:rPr lang="cs-CZ" altLang="cs-CZ" sz="2600" dirty="0"/>
              <a:t> syndrom (tloustnutí v obličeji a břiše, hypertense)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600" dirty="0"/>
              <a:t>Při </a:t>
            </a:r>
            <a:r>
              <a:rPr lang="cs-CZ" altLang="cs-CZ" sz="2600" b="1" dirty="0"/>
              <a:t>nedostatku</a:t>
            </a:r>
            <a:r>
              <a:rPr lang="cs-CZ" altLang="cs-CZ" sz="2600" dirty="0"/>
              <a:t> hypotenze, celková adynamie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360363"/>
            <a:ext cx="8226425" cy="11366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600"/>
              <a:t>Stavba nadledvin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4527550"/>
          </a:xfrm>
        </p:spPr>
        <p:txBody>
          <a:bodyPr/>
          <a:lstStyle/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b="1">
                <a:solidFill>
                  <a:srgbClr val="C00000"/>
                </a:solidFill>
              </a:rPr>
              <a:t>Dřeň  nadledvin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/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FF3333"/>
                </a:solidFill>
              </a:rPr>
              <a:t>Adrenalin</a:t>
            </a:r>
            <a:r>
              <a:rPr lang="cs-CZ" altLang="cs-CZ" sz="2400"/>
              <a:t> připravuje na zátěž :  zvyšuje srdeční frekvenci, systolický tlak,  stažlivost, vazodilataci ve svalech, vazokonstrikci v kůži, uvolňuje svaly dýchací soustavy,  zvyšuje hladinu krevní glukózy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/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>
                <a:solidFill>
                  <a:srgbClr val="FF3333"/>
                </a:solidFill>
              </a:rPr>
              <a:t>Noradrenalin</a:t>
            </a:r>
            <a:r>
              <a:rPr lang="cs-CZ" altLang="cs-CZ" sz="2400"/>
              <a:t> – vazokonstrikce, zvýšení diastolického tlaku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3200" b="1" dirty="0">
                <a:solidFill>
                  <a:srgbClr val="C00000"/>
                </a:solidFill>
                <a:latin typeface="+mn-lt"/>
              </a:rPr>
              <a:t>Onemocnění  nadledvin</a:t>
            </a:r>
            <a:br>
              <a:rPr lang="cs-CZ" sz="3200" b="1" dirty="0">
                <a:solidFill>
                  <a:srgbClr val="C00000"/>
                </a:solidFill>
                <a:latin typeface="+mn-lt"/>
              </a:rPr>
            </a:br>
            <a:endParaRPr lang="cs-CZ" sz="3200" dirty="0">
              <a:latin typeface="+mn-lt"/>
            </a:endParaRP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C00000"/>
                </a:solidFill>
              </a:rPr>
              <a:t>Onemocnění kůry nadledvin</a:t>
            </a:r>
            <a:endParaRPr lang="cs-CZ" altLang="cs-CZ">
              <a:solidFill>
                <a:srgbClr val="C00000"/>
              </a:solidFill>
            </a:endParaRPr>
          </a:p>
          <a:p>
            <a:r>
              <a:rPr lang="cs-CZ" altLang="cs-CZ">
                <a:solidFill>
                  <a:schemeClr val="tx1"/>
                </a:solidFill>
              </a:rPr>
              <a:t>Hypokortikální insuficience</a:t>
            </a:r>
          </a:p>
          <a:p>
            <a:r>
              <a:rPr lang="cs-CZ" altLang="cs-CZ">
                <a:solidFill>
                  <a:schemeClr val="tx1"/>
                </a:solidFill>
              </a:rPr>
              <a:t>Cushingův syndrom</a:t>
            </a:r>
          </a:p>
          <a:p>
            <a:r>
              <a:rPr lang="cs-CZ" altLang="cs-CZ">
                <a:solidFill>
                  <a:schemeClr val="tx1"/>
                </a:solidFill>
              </a:rPr>
              <a:t>Primární hyperaldosteronismus a Connův syndrom</a:t>
            </a:r>
          </a:p>
          <a:p>
            <a:endParaRPr lang="cs-CZ" altLang="cs-CZ">
              <a:solidFill>
                <a:srgbClr val="C00000"/>
              </a:solidFill>
            </a:endParaRPr>
          </a:p>
          <a:p>
            <a:r>
              <a:rPr lang="cs-CZ" altLang="cs-CZ" b="1">
                <a:solidFill>
                  <a:srgbClr val="C00000"/>
                </a:solidFill>
              </a:rPr>
              <a:t>Onemocnění dřeně nadledvin</a:t>
            </a:r>
          </a:p>
          <a:p>
            <a:r>
              <a:rPr lang="cs-CZ" altLang="cs-CZ">
                <a:solidFill>
                  <a:schemeClr val="tx1"/>
                </a:solidFill>
              </a:rPr>
              <a:t>Feochromocytom</a:t>
            </a:r>
          </a:p>
          <a:p>
            <a:endParaRPr lang="cs-CZ" altLang="cs-CZ">
              <a:solidFill>
                <a:srgbClr val="C00000"/>
              </a:solidFill>
            </a:endParaRPr>
          </a:p>
          <a:p>
            <a:endParaRPr lang="cs-CZ" altLang="cs-CZ">
              <a:solidFill>
                <a:srgbClr val="C00000"/>
              </a:solidFill>
            </a:endParaRPr>
          </a:p>
          <a:p>
            <a:endParaRPr lang="cs-CZ" altLang="cs-CZ">
              <a:solidFill>
                <a:srgbClr val="C00000"/>
              </a:solidFill>
            </a:endParaRPr>
          </a:p>
          <a:p>
            <a:endParaRPr lang="cs-CZ" alt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1662" cy="981075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3200" b="1" dirty="0">
                <a:solidFill>
                  <a:srgbClr val="C00000"/>
                </a:solidFill>
                <a:latin typeface="+mn-lt"/>
              </a:rPr>
              <a:t>Onemocnění kůry nadledvin</a:t>
            </a:r>
            <a:br>
              <a:rPr lang="cs-CZ" sz="3200" b="1" dirty="0">
                <a:solidFill>
                  <a:srgbClr val="C00000"/>
                </a:solidFill>
                <a:latin typeface="+mn-lt"/>
              </a:rPr>
            </a:br>
            <a:r>
              <a:rPr lang="cs-CZ" sz="3200" b="1" dirty="0">
                <a:solidFill>
                  <a:srgbClr val="C00000"/>
                </a:solidFill>
                <a:latin typeface="+mn-lt"/>
              </a:rPr>
              <a:t>snížená sekrece kortizolu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75"/>
            <a:ext cx="8221663" cy="5229225"/>
          </a:xfrm>
        </p:spPr>
        <p:txBody>
          <a:bodyPr/>
          <a:lstStyle/>
          <a:p>
            <a:r>
              <a:rPr lang="cs-CZ" altLang="cs-CZ" sz="2400" b="1">
                <a:solidFill>
                  <a:srgbClr val="C00000"/>
                </a:solidFill>
              </a:rPr>
              <a:t>Primárně postižení nadledvin </a:t>
            </a:r>
            <a:r>
              <a:rPr lang="cs-CZ" altLang="cs-CZ" sz="2400">
                <a:sym typeface="Wingdings" pitchFamily="2" charset="2"/>
              </a:rPr>
              <a:t>Addisonova choroba</a:t>
            </a:r>
          </a:p>
          <a:p>
            <a:r>
              <a:rPr lang="cs-CZ" altLang="cs-CZ" sz="2400">
                <a:sym typeface="Wingdings" pitchFamily="2" charset="2"/>
              </a:rPr>
              <a:t>Příčina: autoimunní proces, metastatické postižení, hemorhagie, infekce, hemochromatóza, amyloidóza, poléková insuficience</a:t>
            </a:r>
          </a:p>
          <a:p>
            <a:endParaRPr lang="cs-CZ" altLang="cs-CZ" sz="2400">
              <a:sym typeface="Wingdings" pitchFamily="2" charset="2"/>
            </a:endParaRPr>
          </a:p>
          <a:p>
            <a:endParaRPr lang="cs-CZ" altLang="cs-CZ" sz="2400">
              <a:sym typeface="Wingdings" pitchFamily="2" charset="2"/>
            </a:endParaRPr>
          </a:p>
          <a:p>
            <a:r>
              <a:rPr lang="cs-CZ" altLang="cs-CZ" sz="2400" b="1">
                <a:solidFill>
                  <a:srgbClr val="C00000"/>
                </a:solidFill>
                <a:sym typeface="Wingdings" pitchFamily="2" charset="2"/>
              </a:rPr>
              <a:t>Sekundárně</a:t>
            </a:r>
            <a:r>
              <a:rPr lang="cs-CZ" altLang="cs-CZ" sz="2400">
                <a:sym typeface="Wingdings" pitchFamily="2" charset="2"/>
              </a:rPr>
              <a:t>  onemocnění hypothalamo-hypofyzárního systém</a:t>
            </a:r>
          </a:p>
          <a:p>
            <a:r>
              <a:rPr lang="cs-CZ" altLang="cs-CZ" sz="2400">
                <a:sym typeface="Wingdings" pitchFamily="2" charset="2"/>
              </a:rPr>
              <a:t>Příčina: cysty, tumory, záněty, cévní postižení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1663" cy="703262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3200" b="1" dirty="0" err="1">
                <a:solidFill>
                  <a:srgbClr val="C00000"/>
                </a:solidFill>
                <a:latin typeface="+mn-lt"/>
              </a:rPr>
              <a:t>Hypokortikalismus</a:t>
            </a:r>
            <a:endParaRPr lang="cs-CZ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>
          <a:xfrm>
            <a:off x="457200" y="981075"/>
            <a:ext cx="8221663" cy="5876925"/>
          </a:xfrm>
        </p:spPr>
        <p:txBody>
          <a:bodyPr/>
          <a:lstStyle/>
          <a:p>
            <a:r>
              <a:rPr lang="cs-CZ" altLang="cs-CZ" sz="2400" b="1">
                <a:sym typeface="Wingdings" pitchFamily="2" charset="2"/>
              </a:rPr>
              <a:t>Klinický obraz:</a:t>
            </a:r>
          </a:p>
          <a:p>
            <a:pPr>
              <a:buFont typeface="Arial" charset="0"/>
              <a:buChar char="•"/>
            </a:pPr>
            <a:r>
              <a:rPr lang="cs-CZ" altLang="cs-CZ" sz="2400">
                <a:sym typeface="Wingdings" pitchFamily="2" charset="2"/>
              </a:rPr>
              <a:t>Slabost</a:t>
            </a:r>
          </a:p>
          <a:p>
            <a:pPr>
              <a:buFont typeface="Arial" charset="0"/>
              <a:buChar char="•"/>
            </a:pPr>
            <a:r>
              <a:rPr lang="cs-CZ" altLang="cs-CZ" sz="2400">
                <a:sym typeface="Wingdings" pitchFamily="2" charset="2"/>
              </a:rPr>
              <a:t>únavnost</a:t>
            </a:r>
          </a:p>
          <a:p>
            <a:pPr>
              <a:buFont typeface="Arial" charset="0"/>
              <a:buChar char="•"/>
            </a:pPr>
            <a:r>
              <a:rPr lang="cs-CZ" altLang="cs-CZ" sz="2400">
                <a:sym typeface="Wingdings" pitchFamily="2" charset="2"/>
              </a:rPr>
              <a:t>anorexie</a:t>
            </a:r>
          </a:p>
          <a:p>
            <a:pPr>
              <a:buFont typeface="Arial" charset="0"/>
              <a:buChar char="•"/>
            </a:pPr>
            <a:r>
              <a:rPr lang="cs-CZ" altLang="cs-CZ" sz="2400">
                <a:sym typeface="Wingdings" pitchFamily="2" charset="2"/>
              </a:rPr>
              <a:t>Hubnutí, bolesti břicha, průjem, </a:t>
            </a:r>
          </a:p>
          <a:p>
            <a:pPr>
              <a:buFont typeface="Arial" charset="0"/>
              <a:buChar char="•"/>
            </a:pPr>
            <a:r>
              <a:rPr lang="cs-CZ" altLang="cs-CZ" sz="2400">
                <a:sym typeface="Wingdings" pitchFamily="2" charset="2"/>
              </a:rPr>
              <a:t>myalgie</a:t>
            </a:r>
          </a:p>
          <a:p>
            <a:pPr>
              <a:buFont typeface="Arial" charset="0"/>
              <a:buChar char="•"/>
            </a:pPr>
            <a:r>
              <a:rPr lang="cs-CZ" altLang="cs-CZ" sz="2400">
                <a:sym typeface="Wingdings" pitchFamily="2" charset="2"/>
              </a:rPr>
              <a:t>hypotenze</a:t>
            </a:r>
          </a:p>
          <a:p>
            <a:pPr>
              <a:buFont typeface="Arial" charset="0"/>
              <a:buChar char="•"/>
            </a:pPr>
            <a:r>
              <a:rPr lang="cs-CZ" altLang="cs-CZ" sz="2400">
                <a:sym typeface="Wingdings" pitchFamily="2" charset="2"/>
              </a:rPr>
              <a:t>Hypoglykemie</a:t>
            </a:r>
          </a:p>
          <a:p>
            <a:pPr>
              <a:buFont typeface="Arial" charset="0"/>
              <a:buChar char="•"/>
            </a:pPr>
            <a:endParaRPr lang="cs-CZ" altLang="cs-CZ" sz="2400">
              <a:sym typeface="Wingdings" pitchFamily="2" charset="2"/>
            </a:endParaRPr>
          </a:p>
          <a:p>
            <a:pPr>
              <a:buFont typeface="Arial" charset="0"/>
              <a:buChar char="•"/>
            </a:pPr>
            <a:r>
              <a:rPr lang="cs-CZ" altLang="cs-CZ" sz="2400">
                <a:sym typeface="Wingdings" pitchFamily="2" charset="2"/>
              </a:rPr>
              <a:t>Hyperpigmentace u primárního postižení, zvýšení POMC,ACTH</a:t>
            </a:r>
            <a:endParaRPr lang="cs-CZ" altLang="cs-CZ" sz="2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388938" y="323850"/>
            <a:ext cx="8221662" cy="908050"/>
          </a:xfrm>
        </p:spPr>
        <p:txBody>
          <a:bodyPr/>
          <a:lstStyle/>
          <a:p>
            <a:br>
              <a:rPr lang="cs-CZ" altLang="cs-CZ"/>
            </a:br>
            <a:br>
              <a:rPr lang="cs-CZ" altLang="cs-CZ"/>
            </a:br>
            <a:br>
              <a:rPr lang="cs-CZ" altLang="cs-CZ"/>
            </a:br>
            <a:br>
              <a:rPr lang="cs-CZ" altLang="cs-CZ"/>
            </a:br>
            <a:br>
              <a:rPr lang="cs-CZ" altLang="cs-CZ"/>
            </a:br>
            <a:br>
              <a:rPr lang="cs-CZ" altLang="cs-CZ"/>
            </a:br>
            <a:br>
              <a:rPr lang="cs-CZ" altLang="cs-CZ"/>
            </a:br>
            <a:r>
              <a:rPr lang="cs-CZ" altLang="cs-CZ"/>
              <a:t>	</a:t>
            </a:r>
            <a:br>
              <a:rPr lang="cs-CZ" altLang="cs-CZ"/>
            </a:br>
            <a:r>
              <a:rPr lang="cs-CZ" altLang="cs-CZ" sz="3200"/>
              <a:t>Hyperpigmentace</a:t>
            </a:r>
            <a:br>
              <a:rPr lang="cs-CZ" altLang="cs-CZ" sz="3200"/>
            </a:br>
            <a:endParaRPr lang="cs-CZ" altLang="cs-CZ" sz="3200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9475" y="4005263"/>
            <a:ext cx="3783013" cy="2519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AutoShape 4" descr="Diagnostika a diferenciální diagnostika hypokortikalizmu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0181" name="AutoShape 6" descr="Diagnostika a diferenciální diagnostika hypokortikalizmu"/>
          <p:cNvSpPr>
            <a:spLocks noChangeAspect="1" noChangeArrowheads="1"/>
          </p:cNvSpPr>
          <p:nvPr/>
        </p:nvSpPr>
        <p:spPr bwMode="auto">
          <a:xfrm>
            <a:off x="307975" y="19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0182" name="AutoShape 8" descr="Diagnostika a diferenciální diagnostika hypokortikalizmu"/>
          <p:cNvSpPr>
            <a:spLocks noChangeAspect="1" noChangeArrowheads="1"/>
          </p:cNvSpPr>
          <p:nvPr/>
        </p:nvSpPr>
        <p:spPr bwMode="auto">
          <a:xfrm>
            <a:off x="460375" y="171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pic>
        <p:nvPicPr>
          <p:cNvPr id="50183" name="Picture 10" descr="Diagnostika a diferenciální diagnostika hypokortikaliz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52513"/>
            <a:ext cx="31670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2" descr="Vyšetření kůže | Interní propedeutika.cz 2.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6250"/>
            <a:ext cx="4402137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3200" dirty="0">
                <a:solidFill>
                  <a:srgbClr val="C00000"/>
                </a:solidFill>
                <a:latin typeface="+mn-lt"/>
              </a:rPr>
              <a:t>Akutní </a:t>
            </a:r>
            <a:r>
              <a:rPr lang="cs-CZ" sz="3200" dirty="0" err="1">
                <a:solidFill>
                  <a:srgbClr val="C00000"/>
                </a:solidFill>
                <a:latin typeface="+mn-lt"/>
              </a:rPr>
              <a:t>hypokortikální</a:t>
            </a:r>
            <a:r>
              <a:rPr lang="cs-CZ" sz="3200" dirty="0">
                <a:solidFill>
                  <a:srgbClr val="C00000"/>
                </a:solidFill>
                <a:latin typeface="+mn-lt"/>
              </a:rPr>
              <a:t> nedostatečnost –</a:t>
            </a:r>
            <a:r>
              <a:rPr lang="cs-CZ" sz="3200" dirty="0" err="1">
                <a:solidFill>
                  <a:srgbClr val="C00000"/>
                </a:solidFill>
                <a:latin typeface="+mn-lt"/>
              </a:rPr>
              <a:t>Addisonská</a:t>
            </a:r>
            <a:r>
              <a:rPr lang="cs-CZ" sz="3200" dirty="0">
                <a:solidFill>
                  <a:srgbClr val="C00000"/>
                </a:solidFill>
                <a:latin typeface="+mn-lt"/>
              </a:rPr>
              <a:t> krize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1663" cy="4852988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dirty="0"/>
              <a:t>Život ohrožující stav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akutní krvácení do nadledvin-meningokoková sepse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Chronická insuficience při akutním onemocnění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0" indent="0">
              <a:buFont typeface="Times New Roman" pitchFamily="16" charset="0"/>
              <a:buNone/>
              <a:defRPr/>
            </a:pPr>
            <a:r>
              <a:rPr lang="cs-CZ" dirty="0"/>
              <a:t>Vyšetření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Sérová hladiny kortizolu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Stimulační test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ACTH test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Stanovení ACTH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3200" b="1" dirty="0" err="1">
                <a:solidFill>
                  <a:srgbClr val="C00000"/>
                </a:solidFill>
                <a:latin typeface="+mn-lt"/>
              </a:rPr>
              <a:t>Hypokortikální</a:t>
            </a:r>
            <a:r>
              <a:rPr lang="cs-CZ" sz="3200" b="1" dirty="0">
                <a:solidFill>
                  <a:srgbClr val="C00000"/>
                </a:solidFill>
                <a:latin typeface="+mn-lt"/>
              </a:rPr>
              <a:t> insuficience</a:t>
            </a:r>
            <a:endParaRPr lang="cs-CZ" sz="3200" b="1" dirty="0">
              <a:latin typeface="+mn-lt"/>
            </a:endParaRP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b="1"/>
              <a:t>Terapie: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Substituce glukokortikoidů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Hydrokortizon 10-30 mg p.o., Hydrokortizon 300-400mg iv</a:t>
            </a:r>
          </a:p>
          <a:p>
            <a:pPr>
              <a:buFont typeface="Arial" charset="0"/>
              <a:buChar char="•"/>
            </a:pPr>
            <a:r>
              <a:rPr lang="cs-CZ" altLang="cs-CZ" sz="2400"/>
              <a:t>Fludrikortizon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cs-CZ" altLang="cs-CZ" sz="4400" b="1">
                <a:solidFill>
                  <a:srgbClr val="C00000"/>
                </a:solidFill>
              </a:rPr>
              <a:t>Funkce hypothalamu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417638"/>
            <a:ext cx="8255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4963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marL="7937" indent="0" eaLnBrk="1">
              <a:buClrTx/>
              <a:buFont typeface="Times New Roman" pitchFamily="16" charset="0"/>
              <a:buNone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+mn-lt"/>
              </a:rPr>
              <a:t>Tvorba hormonů:</a:t>
            </a:r>
          </a:p>
          <a:p>
            <a:pPr marL="465137" indent="-457200" eaLnBrk="1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Antidiuretický hormon  (vasopresin, ADH) </a:t>
            </a:r>
          </a:p>
          <a:p>
            <a:pPr marL="465137" indent="-457200" eaLnBrk="1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Oxytocin</a:t>
            </a:r>
          </a:p>
          <a:p>
            <a:pPr eaLnBrk="1">
              <a:buClrTx/>
              <a:buFontTx/>
              <a:buNone/>
              <a:defRPr/>
            </a:pP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 po neurosekrečních drahách dopravovány do neurohypofýzy -&gt; vyplavovány do krve.</a:t>
            </a:r>
          </a:p>
          <a:p>
            <a:pPr marL="7937" indent="0" eaLnBrk="1">
              <a:buClrTx/>
              <a:buFont typeface="Times New Roman" pitchFamily="16" charset="0"/>
              <a:buNone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+mn-lt"/>
              </a:rPr>
              <a:t>Uvolňuje: </a:t>
            </a:r>
          </a:p>
          <a:p>
            <a:pPr marL="465137" indent="-457200" eaLnBrk="1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 err="1">
                <a:solidFill>
                  <a:srgbClr val="000000"/>
                </a:solidFill>
                <a:latin typeface="+mn-lt"/>
              </a:rPr>
              <a:t>hypofýzotropní</a:t>
            </a: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 hormony (řídí činnost adenohypofýzy)</a:t>
            </a:r>
          </a:p>
          <a:p>
            <a:pPr eaLnBrk="1">
              <a:buClrTx/>
              <a:buFontTx/>
              <a:buNone/>
              <a:defRPr/>
            </a:pPr>
            <a:endParaRPr lang="cs-CZ" altLang="cs-CZ" sz="2800" dirty="0">
              <a:solidFill>
                <a:srgbClr val="000000"/>
              </a:solidFill>
              <a:latin typeface="+mn-lt"/>
            </a:endParaRPr>
          </a:p>
          <a:p>
            <a:pPr marL="7937" indent="0" eaLnBrk="1">
              <a:buClrTx/>
              <a:buFont typeface="Times New Roman" pitchFamily="16" charset="0"/>
              <a:buNone/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+mn-lt"/>
              </a:rPr>
              <a:t>Dále řídí: </a:t>
            </a:r>
          </a:p>
          <a:p>
            <a:pPr marL="465137" indent="-457200" eaLnBrk="1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pocity hladu, žízně, termoregulaci, kontrola emocí, sexuální aktivita, porucha spánku, sfinkterové poruchy, pocení ….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3200" b="1" dirty="0" err="1">
                <a:solidFill>
                  <a:srgbClr val="FF0000"/>
                </a:solidFill>
                <a:latin typeface="+mn-lt"/>
              </a:rPr>
              <a:t>Cushingův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 syndrom a </a:t>
            </a:r>
            <a:r>
              <a:rPr lang="cs-CZ" sz="3200" b="1" dirty="0" err="1">
                <a:solidFill>
                  <a:srgbClr val="FF0000"/>
                </a:solidFill>
                <a:latin typeface="+mn-lt"/>
              </a:rPr>
              <a:t>Cushingova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 choroba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628775"/>
            <a:ext cx="8221662" cy="4522788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b="1" dirty="0" err="1"/>
              <a:t>Cushingův</a:t>
            </a:r>
            <a:r>
              <a:rPr lang="cs-CZ" b="1" dirty="0"/>
              <a:t> syndrom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dlouhodobé  vysoké hladiny kortizolu v cirkulaci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>
              <a:buFont typeface="Times New Roman" pitchFamily="16" charset="0"/>
              <a:buNone/>
              <a:defRPr/>
            </a:pPr>
            <a:r>
              <a:rPr lang="cs-CZ" b="1" dirty="0" err="1"/>
              <a:t>Cushingova</a:t>
            </a:r>
            <a:r>
              <a:rPr lang="cs-CZ" b="1" dirty="0"/>
              <a:t> choroba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 err="1"/>
              <a:t>Cushingův</a:t>
            </a:r>
            <a:r>
              <a:rPr lang="cs-CZ" dirty="0"/>
              <a:t> syndrom v důsledku nadměrné tvorby ACTH adenomem hypofýzy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2800" dirty="0" err="1">
                <a:latin typeface="+mn-lt"/>
              </a:rPr>
              <a:t>Cushingův</a:t>
            </a:r>
            <a:r>
              <a:rPr lang="cs-CZ" sz="2800" dirty="0">
                <a:latin typeface="+mn-lt"/>
              </a:rPr>
              <a:t> syndrom a </a:t>
            </a:r>
            <a:r>
              <a:rPr lang="cs-CZ" sz="2800" dirty="0" err="1">
                <a:latin typeface="+mn-lt"/>
              </a:rPr>
              <a:t>Cushingova</a:t>
            </a:r>
            <a:r>
              <a:rPr lang="cs-CZ" sz="2800" dirty="0">
                <a:latin typeface="+mn-lt"/>
              </a:rPr>
              <a:t> choroba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itchFamily="16" charset="0"/>
              <a:buNone/>
              <a:defRPr/>
            </a:pPr>
            <a:r>
              <a:rPr lang="cs-CZ" sz="2400" b="1" dirty="0"/>
              <a:t>Nadbytek kortizolu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Centrální obezita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Tenká kůže a strie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Kožní infekce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Hematomy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Svalová atrofie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Hypertenze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Cukrovka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Osteoporóza </a:t>
            </a:r>
          </a:p>
          <a:p>
            <a:pPr>
              <a:buFont typeface="Times New Roman" pitchFamily="16" charset="0"/>
              <a:buNone/>
              <a:defRPr/>
            </a:pPr>
            <a:endParaRPr lang="cs-CZ" dirty="0"/>
          </a:p>
        </p:txBody>
      </p:sp>
      <p:pic>
        <p:nvPicPr>
          <p:cNvPr id="5427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1557338"/>
            <a:ext cx="3529012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55000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663700"/>
            <a:ext cx="3221037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6425" cy="11366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dirty="0" err="1">
                <a:latin typeface="+mn-lt"/>
              </a:rPr>
              <a:t>Cushingův</a:t>
            </a:r>
            <a:r>
              <a:rPr lang="cs-CZ" altLang="cs-CZ" sz="3200" dirty="0">
                <a:latin typeface="+mn-lt"/>
              </a:rPr>
              <a:t> syndrom</a:t>
            </a:r>
          </a:p>
        </p:txBody>
      </p:sp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376488"/>
            <a:ext cx="424815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3200" dirty="0">
                <a:solidFill>
                  <a:srgbClr val="FF0000"/>
                </a:solidFill>
                <a:latin typeface="+mn-lt"/>
              </a:rPr>
              <a:t>Primární </a:t>
            </a:r>
            <a:r>
              <a:rPr lang="cs-CZ" sz="3200" dirty="0" err="1">
                <a:solidFill>
                  <a:srgbClr val="FF0000"/>
                </a:solidFill>
                <a:latin typeface="+mn-lt"/>
              </a:rPr>
              <a:t>hyperaldosteronismus</a:t>
            </a:r>
            <a:r>
              <a:rPr lang="cs-CZ" sz="3200" dirty="0">
                <a:solidFill>
                  <a:srgbClr val="FF0000"/>
                </a:solidFill>
                <a:latin typeface="+mn-lt"/>
              </a:rPr>
              <a:t> a </a:t>
            </a:r>
            <a:r>
              <a:rPr lang="cs-CZ" sz="3200" dirty="0" err="1">
                <a:solidFill>
                  <a:srgbClr val="FF0000"/>
                </a:solidFill>
                <a:latin typeface="+mn-lt"/>
              </a:rPr>
              <a:t>Connův</a:t>
            </a:r>
            <a:r>
              <a:rPr lang="cs-CZ" sz="3200" dirty="0">
                <a:solidFill>
                  <a:srgbClr val="FF0000"/>
                </a:solidFill>
                <a:latin typeface="+mn-lt"/>
              </a:rPr>
              <a:t> syndrom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Autonomní nadprodukce aldosteronu v kůře nadledvin</a:t>
            </a:r>
          </a:p>
          <a:p>
            <a:endParaRPr lang="cs-CZ" altLang="cs-CZ"/>
          </a:p>
          <a:p>
            <a:r>
              <a:rPr lang="cs-CZ" altLang="cs-CZ"/>
              <a:t>Connův syndrom- primární hyperaldosteronismus nadprodukce aldosteronu adenomem kůry nadledvin</a:t>
            </a:r>
          </a:p>
          <a:p>
            <a:endParaRPr lang="cs-CZ" altLang="cs-CZ"/>
          </a:p>
          <a:p>
            <a:r>
              <a:rPr lang="cs-CZ" altLang="cs-CZ"/>
              <a:t>Sekundární hypertenze, hypokalemie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3200" dirty="0">
                <a:solidFill>
                  <a:srgbClr val="C00000"/>
                </a:solidFill>
                <a:latin typeface="+mn-lt"/>
              </a:rPr>
              <a:t>Dřeň nadledvin </a:t>
            </a:r>
            <a:r>
              <a:rPr lang="cs-CZ" sz="3200" dirty="0" err="1">
                <a:solidFill>
                  <a:srgbClr val="C00000"/>
                </a:solidFill>
                <a:latin typeface="+mn-lt"/>
              </a:rPr>
              <a:t>Feochromocytom</a:t>
            </a:r>
            <a:endParaRPr lang="cs-CZ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1663" cy="4924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Nádor z </a:t>
            </a:r>
            <a:r>
              <a:rPr lang="cs-CZ" sz="2400" dirty="0" err="1"/>
              <a:t>chromafinní</a:t>
            </a:r>
            <a:r>
              <a:rPr lang="cs-CZ" sz="2400" dirty="0"/>
              <a:t> tkáně sympatiku</a:t>
            </a:r>
          </a:p>
          <a:p>
            <a:pPr marL="0" indent="0">
              <a:buFont typeface="Times New Roman" pitchFamily="16" charset="0"/>
              <a:buNone/>
              <a:defRPr/>
            </a:pPr>
            <a:r>
              <a:rPr lang="cs-CZ" sz="2400" dirty="0"/>
              <a:t>Nadprodukce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Noradrenalinu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Adrenalinu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Dopaminu</a:t>
            </a:r>
          </a:p>
          <a:p>
            <a:pPr marL="0" indent="0">
              <a:buFont typeface="Times New Roman" pitchFamily="16" charset="0"/>
              <a:buNone/>
              <a:defRPr/>
            </a:pPr>
            <a:r>
              <a:rPr lang="cs-CZ" sz="2400" dirty="0"/>
              <a:t>Klinika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Změny TK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Bolest hlavy, pocení, arytmie, zblednutí, zarudnutí,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Bolest na hrudi, DM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3200" dirty="0">
                <a:solidFill>
                  <a:srgbClr val="C00000"/>
                </a:solidFill>
                <a:latin typeface="+mn-lt"/>
              </a:rPr>
              <a:t>Dřeň </a:t>
            </a:r>
            <a:r>
              <a:rPr lang="cs-CZ" sz="3200">
                <a:solidFill>
                  <a:srgbClr val="C00000"/>
                </a:solidFill>
                <a:latin typeface="+mn-lt"/>
              </a:rPr>
              <a:t>nadledvin - Feochromocytom</a:t>
            </a:r>
            <a:endParaRPr lang="cs-CZ" sz="3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cs-CZ" sz="2400" dirty="0"/>
              <a:t>Diagnostika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Stanovení </a:t>
            </a:r>
            <a:r>
              <a:rPr lang="cs-CZ" sz="2400" dirty="0" err="1"/>
              <a:t>metanefrinů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normetanefrinů</a:t>
            </a:r>
            <a:r>
              <a:rPr lang="cs-CZ" sz="2400" dirty="0"/>
              <a:t> v séru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0" indent="0">
              <a:buFont typeface="Times New Roman" pitchFamily="16" charset="0"/>
              <a:buNone/>
              <a:defRPr/>
            </a:pPr>
            <a:endParaRPr lang="cs-CZ" sz="2400" dirty="0"/>
          </a:p>
          <a:p>
            <a:pPr marL="0" indent="0">
              <a:buFont typeface="Times New Roman" pitchFamily="16" charset="0"/>
              <a:buNone/>
              <a:defRPr/>
            </a:pPr>
            <a:endParaRPr lang="cs-CZ" sz="2400" dirty="0"/>
          </a:p>
          <a:p>
            <a:pPr marL="0" indent="0">
              <a:buFont typeface="Times New Roman" pitchFamily="16" charset="0"/>
              <a:buNone/>
              <a:defRPr/>
            </a:pPr>
            <a:r>
              <a:rPr lang="cs-CZ" sz="2400" dirty="0"/>
              <a:t>Terapie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Adrenalektomie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 err="1"/>
              <a:t>Extirpace</a:t>
            </a:r>
            <a:r>
              <a:rPr lang="cs-CZ" sz="2400" dirty="0"/>
              <a:t> </a:t>
            </a:r>
            <a:r>
              <a:rPr lang="cs-CZ" sz="2400" dirty="0" err="1"/>
              <a:t>extraadrenálně</a:t>
            </a:r>
            <a:r>
              <a:rPr lang="cs-CZ" sz="2400" dirty="0"/>
              <a:t> uloženého tumoru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Farmakologická příprava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628775"/>
            <a:ext cx="46085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Osteoporóza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/>
            <a:r>
              <a:rPr lang="en-GB" altLang="cs-CZ" sz="1800"/>
              <a:t>Skelet je dynamický orgán, který se skládá z více než 200 samostatných kostí, které mají mechanickou, ochrannou a metabolickou funkci</a:t>
            </a:r>
          </a:p>
          <a:p>
            <a:pPr marL="0" indent="0" eaLnBrk="1" hangingPunct="1">
              <a:spcBef>
                <a:spcPct val="35000"/>
              </a:spcBef>
            </a:pPr>
            <a:r>
              <a:rPr lang="cs-CZ" altLang="cs-CZ" sz="1800"/>
              <a:t>Skládá se ze dvou druhů kostí:</a:t>
            </a:r>
            <a:r>
              <a:rPr lang="en-GB" altLang="cs-CZ" sz="1800"/>
              <a:t> </a:t>
            </a:r>
          </a:p>
          <a:p>
            <a:pPr marL="457200" lvl="1" indent="0" eaLnBrk="1" hangingPunct="1"/>
            <a:r>
              <a:rPr lang="en-GB" altLang="cs-CZ" sz="1600" b="1">
                <a:solidFill>
                  <a:schemeClr val="tx2"/>
                </a:solidFill>
              </a:rPr>
              <a:t>Kortikální kost</a:t>
            </a:r>
            <a:r>
              <a:rPr lang="en-GB" altLang="cs-CZ" sz="1600"/>
              <a:t>: </a:t>
            </a:r>
            <a:r>
              <a:rPr lang="cs-CZ" altLang="cs-CZ" sz="1600"/>
              <a:t>zevní hutný obal (~80 % celkové hmoty skeletu)</a:t>
            </a:r>
            <a:endParaRPr lang="en-GB" altLang="cs-CZ" sz="1600"/>
          </a:p>
          <a:p>
            <a:pPr marL="457200" lvl="1" indent="0" eaLnBrk="1" hangingPunct="1"/>
            <a:r>
              <a:rPr lang="en-GB" altLang="cs-CZ" sz="1600" b="1">
                <a:solidFill>
                  <a:schemeClr val="tx2"/>
                </a:solidFill>
              </a:rPr>
              <a:t>Trabekulární kost</a:t>
            </a:r>
            <a:r>
              <a:rPr lang="en-GB" altLang="cs-CZ" sz="1600"/>
              <a:t>: systém propojených trámců uvnitř kortikálního obalu (~20</a:t>
            </a:r>
            <a:r>
              <a:rPr lang="cs-CZ" altLang="cs-CZ" sz="1600"/>
              <a:t> </a:t>
            </a:r>
            <a:r>
              <a:rPr lang="en-GB" altLang="cs-CZ" sz="1600"/>
              <a:t>% hmoty skeletu)</a:t>
            </a:r>
          </a:p>
          <a:p>
            <a:pPr marL="457200" lvl="1" indent="0" eaLnBrk="1" hangingPunct="1">
              <a:buFontTx/>
              <a:buNone/>
            </a:pPr>
            <a:endParaRPr lang="en-GB" altLang="cs-CZ" sz="1600"/>
          </a:p>
          <a:p>
            <a:pPr marL="0" indent="0" eaLnBrk="1" hangingPunct="1"/>
            <a:endParaRPr lang="en-GB" altLang="cs-CZ" sz="1800"/>
          </a:p>
        </p:txBody>
      </p:sp>
      <p:grpSp>
        <p:nvGrpSpPr>
          <p:cNvPr id="60419" name="Group 45"/>
          <p:cNvGrpSpPr>
            <a:grpSpLocks/>
          </p:cNvGrpSpPr>
          <p:nvPr/>
        </p:nvGrpSpPr>
        <p:grpSpPr bwMode="auto">
          <a:xfrm>
            <a:off x="896938" y="3249613"/>
            <a:ext cx="7300912" cy="3159125"/>
            <a:chOff x="571" y="2047"/>
            <a:chExt cx="4599" cy="1990"/>
          </a:xfrm>
        </p:grpSpPr>
        <p:pic>
          <p:nvPicPr>
            <p:cNvPr id="60422" name="Picture 2" descr="Bone Structure V1a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95" t="43115" r="5301" b="6572"/>
            <a:stretch>
              <a:fillRect/>
            </a:stretch>
          </p:blipFill>
          <p:spPr bwMode="auto">
            <a:xfrm>
              <a:off x="3130" y="2655"/>
              <a:ext cx="1317" cy="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3" name="Picture 4" descr="Bone Structure V1a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18" t="5974" r="5379" b="71870"/>
            <a:stretch>
              <a:fillRect/>
            </a:stretch>
          </p:blipFill>
          <p:spPr bwMode="auto">
            <a:xfrm>
              <a:off x="4408" y="2047"/>
              <a:ext cx="762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4" name="Text Box 5"/>
            <p:cNvSpPr txBox="1">
              <a:spLocks noChangeArrowheads="1"/>
            </p:cNvSpPr>
            <p:nvPr/>
          </p:nvSpPr>
          <p:spPr bwMode="auto">
            <a:xfrm>
              <a:off x="1799" y="2867"/>
              <a:ext cx="61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chemeClr val="accent2"/>
                  </a:solidFill>
                  <a:latin typeface="Calibri" pitchFamily="34" charset="0"/>
                </a:rPr>
                <a:t>Femur</a:t>
              </a:r>
            </a:p>
          </p:txBody>
        </p:sp>
        <p:sp>
          <p:nvSpPr>
            <p:cNvPr id="60425" name="Text Box 6"/>
            <p:cNvSpPr txBox="1">
              <a:spLocks noChangeArrowheads="1"/>
            </p:cNvSpPr>
            <p:nvPr/>
          </p:nvSpPr>
          <p:spPr bwMode="auto">
            <a:xfrm>
              <a:off x="2810" y="3581"/>
              <a:ext cx="100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chemeClr val="tx2"/>
                  </a:solidFill>
                  <a:latin typeface="Calibri" pitchFamily="34" charset="0"/>
                </a:rPr>
                <a:t>Trabekulární kost</a:t>
              </a:r>
            </a:p>
          </p:txBody>
        </p:sp>
        <p:sp>
          <p:nvSpPr>
            <p:cNvPr id="60426" name="Text Box 7"/>
            <p:cNvSpPr txBox="1">
              <a:spLocks noChangeArrowheads="1"/>
            </p:cNvSpPr>
            <p:nvPr/>
          </p:nvSpPr>
          <p:spPr bwMode="auto">
            <a:xfrm>
              <a:off x="3409" y="3735"/>
              <a:ext cx="895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chemeClr val="tx2"/>
                  </a:solidFill>
                  <a:latin typeface="Calibri" pitchFamily="34" charset="0"/>
                </a:rPr>
                <a:t>Kortikální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chemeClr val="tx2"/>
                  </a:solidFill>
                  <a:latin typeface="Calibri" pitchFamily="34" charset="0"/>
                </a:rPr>
                <a:t>kost</a:t>
              </a:r>
            </a:p>
          </p:txBody>
        </p:sp>
        <p:sp>
          <p:nvSpPr>
            <p:cNvPr id="60427" name="Text Box 8"/>
            <p:cNvSpPr txBox="1">
              <a:spLocks noChangeArrowheads="1"/>
            </p:cNvSpPr>
            <p:nvPr/>
          </p:nvSpPr>
          <p:spPr bwMode="auto">
            <a:xfrm>
              <a:off x="4218" y="3646"/>
              <a:ext cx="91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chemeClr val="tx2"/>
                  </a:solidFill>
                  <a:latin typeface="Calibri" pitchFamily="34" charset="0"/>
                </a:rPr>
                <a:t>Periost</a:t>
              </a:r>
            </a:p>
          </p:txBody>
        </p:sp>
        <p:sp>
          <p:nvSpPr>
            <p:cNvPr id="60428" name="Text Box 9"/>
            <p:cNvSpPr txBox="1">
              <a:spLocks noChangeArrowheads="1"/>
            </p:cNvSpPr>
            <p:nvPr/>
          </p:nvSpPr>
          <p:spPr bwMode="auto">
            <a:xfrm>
              <a:off x="3275" y="2480"/>
              <a:ext cx="116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chemeClr val="tx2"/>
                  </a:solidFill>
                  <a:latin typeface="Calibri" pitchFamily="34" charset="0"/>
                </a:rPr>
                <a:t>Haversův systém</a:t>
              </a:r>
            </a:p>
          </p:txBody>
        </p:sp>
        <p:sp>
          <p:nvSpPr>
            <p:cNvPr id="60429" name="Line 10"/>
            <p:cNvSpPr>
              <a:spLocks noChangeShapeType="1"/>
            </p:cNvSpPr>
            <p:nvPr/>
          </p:nvSpPr>
          <p:spPr bwMode="auto">
            <a:xfrm flipV="1">
              <a:off x="1107" y="2305"/>
              <a:ext cx="3263" cy="4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0430" name="Line 11"/>
            <p:cNvSpPr>
              <a:spLocks noChangeShapeType="1"/>
            </p:cNvSpPr>
            <p:nvPr/>
          </p:nvSpPr>
          <p:spPr bwMode="auto">
            <a:xfrm flipV="1">
              <a:off x="1236" y="3100"/>
              <a:ext cx="1040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60431" name="Group 12"/>
            <p:cNvGrpSpPr>
              <a:grpSpLocks/>
            </p:cNvGrpSpPr>
            <p:nvPr/>
          </p:nvGrpSpPr>
          <p:grpSpPr bwMode="auto">
            <a:xfrm>
              <a:off x="3579" y="3547"/>
              <a:ext cx="634" cy="202"/>
              <a:chOff x="4194" y="3413"/>
              <a:chExt cx="948" cy="303"/>
            </a:xfrm>
          </p:grpSpPr>
          <p:sp>
            <p:nvSpPr>
              <p:cNvPr id="60448" name="Line 13"/>
              <p:cNvSpPr>
                <a:spLocks noChangeShapeType="1"/>
              </p:cNvSpPr>
              <p:nvPr/>
            </p:nvSpPr>
            <p:spPr bwMode="auto">
              <a:xfrm>
                <a:off x="4194" y="3468"/>
                <a:ext cx="948" cy="2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49" name="Line 14"/>
              <p:cNvSpPr>
                <a:spLocks noChangeShapeType="1"/>
              </p:cNvSpPr>
              <p:nvPr/>
            </p:nvSpPr>
            <p:spPr bwMode="auto">
              <a:xfrm>
                <a:off x="4200" y="3413"/>
                <a:ext cx="0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50" name="Line 15"/>
              <p:cNvSpPr>
                <a:spLocks noChangeShapeType="1"/>
              </p:cNvSpPr>
              <p:nvPr/>
            </p:nvSpPr>
            <p:spPr bwMode="auto">
              <a:xfrm>
                <a:off x="5133" y="3653"/>
                <a:ext cx="0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51" name="Line 16"/>
              <p:cNvSpPr>
                <a:spLocks noChangeShapeType="1"/>
              </p:cNvSpPr>
              <p:nvPr/>
            </p:nvSpPr>
            <p:spPr bwMode="auto">
              <a:xfrm>
                <a:off x="4626" y="3588"/>
                <a:ext cx="0" cy="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0432" name="Group 17"/>
            <p:cNvGrpSpPr>
              <a:grpSpLocks/>
            </p:cNvGrpSpPr>
            <p:nvPr/>
          </p:nvGrpSpPr>
          <p:grpSpPr bwMode="auto">
            <a:xfrm>
              <a:off x="3215" y="3439"/>
              <a:ext cx="330" cy="130"/>
              <a:chOff x="3681" y="3268"/>
              <a:chExt cx="494" cy="195"/>
            </a:xfrm>
          </p:grpSpPr>
          <p:sp>
            <p:nvSpPr>
              <p:cNvPr id="60444" name="Line 18"/>
              <p:cNvSpPr>
                <a:spLocks noChangeShapeType="1"/>
              </p:cNvSpPr>
              <p:nvPr/>
            </p:nvSpPr>
            <p:spPr bwMode="auto">
              <a:xfrm>
                <a:off x="3681" y="3309"/>
                <a:ext cx="494" cy="1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45" name="Line 19"/>
              <p:cNvSpPr>
                <a:spLocks noChangeShapeType="1"/>
              </p:cNvSpPr>
              <p:nvPr/>
            </p:nvSpPr>
            <p:spPr bwMode="auto">
              <a:xfrm>
                <a:off x="3684" y="3268"/>
                <a:ext cx="0" cy="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46" name="Line 20"/>
              <p:cNvSpPr>
                <a:spLocks noChangeShapeType="1"/>
              </p:cNvSpPr>
              <p:nvPr/>
            </p:nvSpPr>
            <p:spPr bwMode="auto">
              <a:xfrm>
                <a:off x="4170" y="3412"/>
                <a:ext cx="0" cy="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47" name="Line 21"/>
              <p:cNvSpPr>
                <a:spLocks noChangeShapeType="1"/>
              </p:cNvSpPr>
              <p:nvPr/>
            </p:nvSpPr>
            <p:spPr bwMode="auto">
              <a:xfrm>
                <a:off x="3906" y="3384"/>
                <a:ext cx="0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60433" name="Line 22"/>
            <p:cNvSpPr>
              <a:spLocks noChangeShapeType="1"/>
            </p:cNvSpPr>
            <p:nvPr/>
          </p:nvSpPr>
          <p:spPr bwMode="auto">
            <a:xfrm flipH="1" flipV="1">
              <a:off x="4306" y="3453"/>
              <a:ext cx="201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0434" name="Rectangle 23"/>
            <p:cNvSpPr>
              <a:spLocks noChangeArrowheads="1"/>
            </p:cNvSpPr>
            <p:nvPr/>
          </p:nvSpPr>
          <p:spPr bwMode="auto">
            <a:xfrm>
              <a:off x="5024" y="2280"/>
              <a:ext cx="129" cy="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0435" name="Line 24"/>
            <p:cNvSpPr>
              <a:spLocks noChangeShapeType="1"/>
            </p:cNvSpPr>
            <p:nvPr/>
          </p:nvSpPr>
          <p:spPr bwMode="auto">
            <a:xfrm flipH="1">
              <a:off x="4428" y="2362"/>
              <a:ext cx="588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60436" name="Group 25"/>
            <p:cNvGrpSpPr>
              <a:grpSpLocks/>
            </p:cNvGrpSpPr>
            <p:nvPr/>
          </p:nvGrpSpPr>
          <p:grpSpPr bwMode="auto">
            <a:xfrm>
              <a:off x="3708" y="2678"/>
              <a:ext cx="298" cy="167"/>
              <a:chOff x="4230" y="2049"/>
              <a:chExt cx="447" cy="250"/>
            </a:xfrm>
          </p:grpSpPr>
          <p:sp>
            <p:nvSpPr>
              <p:cNvPr id="60442" name="Freeform 26"/>
              <p:cNvSpPr>
                <a:spLocks/>
              </p:cNvSpPr>
              <p:nvPr/>
            </p:nvSpPr>
            <p:spPr bwMode="auto">
              <a:xfrm>
                <a:off x="4230" y="2130"/>
                <a:ext cx="447" cy="169"/>
              </a:xfrm>
              <a:custGeom>
                <a:avLst/>
                <a:gdLst>
                  <a:gd name="T0" fmla="*/ 0 w 447"/>
                  <a:gd name="T1" fmla="*/ 168 h 169"/>
                  <a:gd name="T2" fmla="*/ 0 w 447"/>
                  <a:gd name="T3" fmla="*/ 0 h 169"/>
                  <a:gd name="T4" fmla="*/ 447 w 447"/>
                  <a:gd name="T5" fmla="*/ 0 h 169"/>
                  <a:gd name="T6" fmla="*/ 447 w 447"/>
                  <a:gd name="T7" fmla="*/ 169 h 1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7"/>
                  <a:gd name="T13" fmla="*/ 0 h 169"/>
                  <a:gd name="T14" fmla="*/ 447 w 447"/>
                  <a:gd name="T15" fmla="*/ 169 h 1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7" h="169">
                    <a:moveTo>
                      <a:pt x="0" y="168"/>
                    </a:moveTo>
                    <a:lnTo>
                      <a:pt x="0" y="0"/>
                    </a:lnTo>
                    <a:lnTo>
                      <a:pt x="447" y="0"/>
                    </a:lnTo>
                    <a:lnTo>
                      <a:pt x="447" y="169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0443" name="Line 27"/>
              <p:cNvSpPr>
                <a:spLocks noChangeShapeType="1"/>
              </p:cNvSpPr>
              <p:nvPr/>
            </p:nvSpPr>
            <p:spPr bwMode="auto">
              <a:xfrm>
                <a:off x="4452" y="2049"/>
                <a:ext cx="0" cy="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pic>
          <p:nvPicPr>
            <p:cNvPr id="60437" name="Picture 28" descr="55_skeleton_blan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" y="2098"/>
              <a:ext cx="924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38" name="Text Box 30"/>
            <p:cNvSpPr txBox="1">
              <a:spLocks noChangeArrowheads="1"/>
            </p:cNvSpPr>
            <p:nvPr/>
          </p:nvSpPr>
          <p:spPr bwMode="auto">
            <a:xfrm>
              <a:off x="3749" y="2103"/>
              <a:ext cx="75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chemeClr val="tx2"/>
                  </a:solidFill>
                  <a:latin typeface="Calibri" pitchFamily="34" charset="0"/>
                </a:rPr>
                <a:t>Obratle</a:t>
              </a:r>
            </a:p>
          </p:txBody>
        </p:sp>
        <p:pic>
          <p:nvPicPr>
            <p:cNvPr id="60439" name="Picture 34" descr="Picture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" y="2784"/>
              <a:ext cx="300" cy="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40" name="Line 35"/>
            <p:cNvSpPr>
              <a:spLocks noChangeShapeType="1"/>
            </p:cNvSpPr>
            <p:nvPr/>
          </p:nvSpPr>
          <p:spPr bwMode="auto">
            <a:xfrm flipV="1">
              <a:off x="2444" y="3374"/>
              <a:ext cx="627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0441" name="Rectangle 36"/>
            <p:cNvSpPr>
              <a:spLocks noChangeArrowheads="1"/>
            </p:cNvSpPr>
            <p:nvPr/>
          </p:nvSpPr>
          <p:spPr bwMode="auto">
            <a:xfrm>
              <a:off x="2307" y="3883"/>
              <a:ext cx="136" cy="8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endParaRPr lang="cs-CZ" altLang="cs-CZ" sz="200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60420" name="Rectangle 40"/>
          <p:cNvSpPr>
            <a:spLocks noGrp="1" noChangeArrowheads="1"/>
          </p:cNvSpPr>
          <p:nvPr>
            <p:ph type="title"/>
          </p:nvPr>
        </p:nvSpPr>
        <p:spPr>
          <a:xfrm>
            <a:off x="450850" y="80963"/>
            <a:ext cx="8355013" cy="1249362"/>
          </a:xfrm>
        </p:spPr>
        <p:txBody>
          <a:bodyPr/>
          <a:lstStyle/>
          <a:p>
            <a:pPr eaLnBrk="1" hangingPunct="1"/>
            <a:r>
              <a:rPr lang="cs-CZ" altLang="cs-CZ" sz="2800"/>
              <a:t>Kostra</a:t>
            </a:r>
            <a:r>
              <a:rPr lang="en-GB" altLang="cs-CZ" sz="2800"/>
              <a:t> je tvořen</a:t>
            </a:r>
            <a:r>
              <a:rPr lang="cs-CZ" altLang="cs-CZ" sz="2800"/>
              <a:t>a</a:t>
            </a:r>
            <a:r>
              <a:rPr lang="en-GB" altLang="cs-CZ" sz="2800"/>
              <a:t> kortikální a trabekulární kostí</a:t>
            </a:r>
          </a:p>
        </p:txBody>
      </p:sp>
      <p:sp>
        <p:nvSpPr>
          <p:cNvPr id="60421" name="Text Box 42"/>
          <p:cNvSpPr txBox="1">
            <a:spLocks noChangeArrowheads="1"/>
          </p:cNvSpPr>
          <p:nvPr/>
        </p:nvSpPr>
        <p:spPr bwMode="invGray">
          <a:xfrm>
            <a:off x="79375" y="6621463"/>
            <a:ext cx="8772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Převzato z Dempster DW. </a:t>
            </a:r>
            <a:r>
              <a:rPr lang="en-GB" altLang="cs-CZ" sz="1000" i="1">
                <a:solidFill>
                  <a:schemeClr val="tx1"/>
                </a:solidFill>
                <a:latin typeface="Calibri" pitchFamily="34" charset="0"/>
              </a:rPr>
              <a:t>Primer on the Metabolic Bone Diseases and Disorders of Mineral Metabolism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. 6th ed. 2006:7-11.</a:t>
            </a:r>
          </a:p>
        </p:txBody>
      </p:sp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249363"/>
          </a:xfrm>
        </p:spPr>
        <p:txBody>
          <a:bodyPr/>
          <a:lstStyle/>
          <a:p>
            <a:pPr eaLnBrk="1" hangingPunct="1"/>
            <a:r>
              <a:rPr lang="cs-CZ" altLang="cs-CZ" sz="2800"/>
              <a:t>Kortikální kost</a:t>
            </a:r>
            <a:endParaRPr lang="en-GB" altLang="cs-CZ" sz="2800"/>
          </a:p>
        </p:txBody>
      </p:sp>
      <p:sp>
        <p:nvSpPr>
          <p:cNvPr id="61443" name="Rectangle 1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sz="2000"/>
              <a:t>Zevní hutný obal kosti;</a:t>
            </a:r>
            <a:r>
              <a:rPr lang="en-US" altLang="cs-CZ" sz="2000"/>
              <a:t> u</a:t>
            </a:r>
            <a:r>
              <a:rPr lang="cs-CZ" altLang="cs-CZ" sz="2000"/>
              <a:t>rčuje její tvar</a:t>
            </a:r>
            <a:r>
              <a:rPr lang="en-GB" altLang="cs-CZ" sz="2000"/>
              <a:t> </a:t>
            </a:r>
          </a:p>
          <a:p>
            <a:pPr marL="0" indent="0" eaLnBrk="1" hangingPunct="1">
              <a:spcBef>
                <a:spcPct val="55000"/>
              </a:spcBef>
            </a:pPr>
            <a:r>
              <a:rPr lang="cs-CZ" altLang="cs-CZ" sz="2000"/>
              <a:t>80 % hmoty skeletu</a:t>
            </a:r>
            <a:endParaRPr lang="en-GB" altLang="cs-CZ" sz="2000"/>
          </a:p>
          <a:p>
            <a:pPr marL="0" indent="0" eaLnBrk="1" hangingPunct="1">
              <a:spcBef>
                <a:spcPct val="55000"/>
              </a:spcBef>
            </a:pPr>
            <a:r>
              <a:rPr lang="cs-CZ" altLang="cs-CZ" sz="2000"/>
              <a:t>Základní funkce</a:t>
            </a:r>
            <a:endParaRPr lang="en-GB" altLang="cs-CZ" sz="2000"/>
          </a:p>
          <a:p>
            <a:pPr marL="457200" lvl="1" indent="0" eaLnBrk="1" hangingPunct="1"/>
            <a:r>
              <a:rPr lang="cs-CZ" altLang="cs-CZ" sz="1800"/>
              <a:t>Poskytuje biomechanickou oporu</a:t>
            </a:r>
            <a:endParaRPr lang="en-GB" altLang="cs-CZ" sz="1800"/>
          </a:p>
          <a:p>
            <a:pPr marL="457200" lvl="1" indent="0" eaLnBrk="1" hangingPunct="1"/>
            <a:r>
              <a:rPr lang="cs-CZ" altLang="cs-CZ" sz="1800"/>
              <a:t>Místo pro připojení šlach a svalů</a:t>
            </a:r>
            <a:endParaRPr lang="en-GB" altLang="cs-CZ" sz="1800"/>
          </a:p>
          <a:p>
            <a:pPr marL="457200" lvl="1" indent="0" eaLnBrk="1" hangingPunct="1"/>
            <a:r>
              <a:rPr lang="cs-CZ" altLang="cs-CZ" sz="1800"/>
              <a:t>Ochrana proti nadměrné zátěži</a:t>
            </a:r>
            <a:endParaRPr lang="en-GB" altLang="cs-CZ" sz="1800"/>
          </a:p>
          <a:p>
            <a:pPr marL="0" indent="0" eaLnBrk="1" hangingPunct="1">
              <a:spcBef>
                <a:spcPct val="55000"/>
              </a:spcBef>
            </a:pPr>
            <a:r>
              <a:rPr lang="cs-CZ" altLang="cs-CZ" sz="2000"/>
              <a:t>Míra kostního obratu 2-3 % ročně</a:t>
            </a:r>
          </a:p>
        </p:txBody>
      </p:sp>
      <p:pic>
        <p:nvPicPr>
          <p:cNvPr id="61444" name="Picture 8" descr="sha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1698625"/>
            <a:ext cx="4017962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cortical bo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429250" y="1938338"/>
            <a:ext cx="3381375" cy="2700337"/>
          </a:xfrm>
          <a:prstGeom prst="rect">
            <a:avLst/>
          </a:prstGeom>
          <a:noFill/>
          <a:ln w="57150" algn="ctr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Text Box 5"/>
          <p:cNvSpPr txBox="1">
            <a:spLocks noChangeArrowheads="1"/>
          </p:cNvSpPr>
          <p:nvPr/>
        </p:nvSpPr>
        <p:spPr bwMode="auto">
          <a:xfrm>
            <a:off x="68263" y="6346825"/>
            <a:ext cx="9075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Dempster DW. </a:t>
            </a:r>
            <a:r>
              <a:rPr lang="en-GB" altLang="cs-CZ" sz="1000" i="1">
                <a:solidFill>
                  <a:schemeClr val="tx1"/>
                </a:solidFill>
                <a:latin typeface="Calibri" pitchFamily="34" charset="0"/>
              </a:rPr>
              <a:t>Primer on the Metabolic Bone Diseases and Disorders of Mineral Metabolism.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 6th ed. 2006:7-11.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cs-CZ" altLang="cs-CZ" sz="4400" b="1">
                <a:solidFill>
                  <a:srgbClr val="C00000"/>
                </a:solidFill>
              </a:rPr>
              <a:t>Hypothalamus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5500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4963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marL="7937" indent="0" eaLnBrk="1" hangingPunct="1">
              <a:lnSpc>
                <a:spcPct val="100000"/>
              </a:lnSpc>
              <a:spcBef>
                <a:spcPts val="563"/>
              </a:spcBef>
              <a:buClrTx/>
              <a:buFont typeface="Times New Roman" pitchFamily="16" charset="0"/>
              <a:buNone/>
              <a:defRPr/>
            </a:pP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Komplikovaný systém-regulace </a:t>
            </a:r>
          </a:p>
          <a:p>
            <a:pPr marL="465137" indent="-457200" eaLnBrk="1" hangingPunct="1">
              <a:lnSpc>
                <a:spcPct val="10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štítné žlázy</a:t>
            </a:r>
          </a:p>
          <a:p>
            <a:pPr marL="465137" indent="-457200" eaLnBrk="1" hangingPunct="1">
              <a:lnSpc>
                <a:spcPct val="10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nadledvin</a:t>
            </a:r>
          </a:p>
          <a:p>
            <a:pPr marL="465137" indent="-457200" eaLnBrk="1" hangingPunct="1">
              <a:lnSpc>
                <a:spcPct val="10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pohlavních žláz</a:t>
            </a:r>
          </a:p>
          <a:p>
            <a:pPr marL="465137" indent="-457200" eaLnBrk="1" hangingPunct="1">
              <a:lnSpc>
                <a:spcPct val="10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sekrece růstového hormonu(GH)</a:t>
            </a:r>
          </a:p>
          <a:p>
            <a:pPr marL="465137" indent="-457200" eaLnBrk="1" hangingPunct="1">
              <a:lnSpc>
                <a:spcPct val="10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prolaktin (PRL)</a:t>
            </a:r>
          </a:p>
          <a:p>
            <a:pPr marL="465137" indent="-457200" eaLnBrk="1" hangingPunct="1">
              <a:lnSpc>
                <a:spcPct val="10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00"/>
                </a:solidFill>
                <a:latin typeface="+mn-lt"/>
              </a:rPr>
              <a:t>vasopresin, ADH </a:t>
            </a:r>
          </a:p>
          <a:p>
            <a:pPr marL="465137" indent="-457200" eaLnBrk="1" hangingPunct="1">
              <a:lnSpc>
                <a:spcPct val="10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00"/>
                </a:solidFill>
                <a:latin typeface="+mn-lt"/>
              </a:rPr>
              <a:t>Oxytocin </a:t>
            </a:r>
          </a:p>
          <a:p>
            <a:pPr marL="7937" indent="0" eaLnBrk="1" hangingPunct="1">
              <a:lnSpc>
                <a:spcPct val="100000"/>
              </a:lnSpc>
              <a:spcBef>
                <a:spcPts val="563"/>
              </a:spcBef>
              <a:buClrTx/>
              <a:buFont typeface="Times New Roman" pitchFamily="16" charset="0"/>
              <a:buNone/>
              <a:defRPr/>
            </a:pPr>
            <a:r>
              <a:rPr lang="cs-CZ" altLang="cs-CZ" sz="2800" dirty="0">
                <a:solidFill>
                  <a:srgbClr val="000000"/>
                </a:solidFill>
              </a:rPr>
              <a:t>Koordinuje vnitřní orgány a jejich komplexní odpověď</a:t>
            </a:r>
          </a:p>
          <a:p>
            <a:pPr marL="7937" indent="0" eaLnBrk="1" hangingPunct="1">
              <a:lnSpc>
                <a:spcPct val="100000"/>
              </a:lnSpc>
              <a:spcBef>
                <a:spcPts val="563"/>
              </a:spcBef>
              <a:buClrTx/>
              <a:buFont typeface="Times New Roman" pitchFamily="16" charset="0"/>
              <a:buNone/>
              <a:defRPr/>
            </a:pPr>
            <a:endParaRPr lang="cs-CZ" altLang="cs-CZ" sz="2800" dirty="0">
              <a:solidFill>
                <a:srgbClr val="000000"/>
              </a:solidFill>
              <a:latin typeface="+mn-lt"/>
            </a:endParaRPr>
          </a:p>
          <a:p>
            <a:pPr marL="465137" indent="-457200" eaLnBrk="1" hangingPunct="1">
              <a:lnSpc>
                <a:spcPct val="10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altLang="cs-CZ" sz="2800" dirty="0">
              <a:solidFill>
                <a:srgbClr val="000000"/>
              </a:solidFill>
              <a:latin typeface="+mn-lt"/>
            </a:endParaRPr>
          </a:p>
          <a:p>
            <a:pPr marL="465137" indent="-457200" eaLnBrk="1" hangingPunct="1">
              <a:lnSpc>
                <a:spcPct val="10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altLang="cs-CZ" sz="2800" dirty="0">
              <a:solidFill>
                <a:srgbClr val="000000"/>
              </a:solidFill>
              <a:latin typeface="+mn-lt"/>
            </a:endParaRPr>
          </a:p>
          <a:p>
            <a:pPr marL="465137" indent="-457200" eaLnBrk="1" hangingPunct="1">
              <a:lnSpc>
                <a:spcPct val="100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defRPr/>
            </a:pPr>
            <a:endParaRPr lang="cs-CZ" altLang="cs-CZ" sz="2800" dirty="0">
              <a:solidFill>
                <a:srgbClr val="000000"/>
              </a:solidFill>
              <a:latin typeface="+mn-lt"/>
            </a:endParaRPr>
          </a:p>
          <a:p>
            <a:pPr marL="7937" indent="0" eaLnBrk="1" hangingPunct="1">
              <a:lnSpc>
                <a:spcPct val="100000"/>
              </a:lnSpc>
              <a:spcBef>
                <a:spcPts val="563"/>
              </a:spcBef>
              <a:buClrTx/>
              <a:buFont typeface="Times New Roman" pitchFamily="16" charset="0"/>
              <a:buNone/>
              <a:defRPr/>
            </a:pPr>
            <a:r>
              <a:rPr lang="cs-CZ" altLang="cs-CZ" sz="2800" dirty="0">
                <a:solidFill>
                  <a:srgbClr val="000000"/>
                </a:solidFill>
                <a:latin typeface="+mn-lt"/>
              </a:rPr>
              <a:t> 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55563"/>
            <a:ext cx="8229600" cy="1249362"/>
          </a:xfrm>
        </p:spPr>
        <p:txBody>
          <a:bodyPr/>
          <a:lstStyle/>
          <a:p>
            <a:pPr eaLnBrk="1" hangingPunct="1"/>
            <a:r>
              <a:rPr lang="cs-CZ" altLang="cs-CZ" sz="2800"/>
              <a:t>Trabekulární kost</a:t>
            </a:r>
            <a:endParaRPr lang="en-GB" altLang="cs-CZ" sz="2800"/>
          </a:p>
        </p:txBody>
      </p:sp>
      <p:sp>
        <p:nvSpPr>
          <p:cNvPr id="62467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spcBef>
                <a:spcPct val="55000"/>
              </a:spcBef>
            </a:pPr>
            <a:r>
              <a:rPr lang="cs-CZ" altLang="cs-CZ" sz="2000"/>
              <a:t>Spongiózní pletivo jemných trámců kosti - trabekula</a:t>
            </a:r>
            <a:endParaRPr lang="en-GB" altLang="cs-CZ" sz="2000"/>
          </a:p>
          <a:p>
            <a:pPr marL="0" indent="0" eaLnBrk="1" hangingPunct="1">
              <a:spcBef>
                <a:spcPct val="55000"/>
              </a:spcBef>
            </a:pPr>
            <a:r>
              <a:rPr lang="cs-CZ" altLang="cs-CZ" sz="2000"/>
              <a:t>20 % hmoty skeletu</a:t>
            </a:r>
            <a:endParaRPr lang="en-GB" altLang="cs-CZ" sz="2000"/>
          </a:p>
          <a:p>
            <a:pPr marL="0" indent="0" eaLnBrk="1" hangingPunct="1">
              <a:spcBef>
                <a:spcPct val="55000"/>
              </a:spcBef>
            </a:pPr>
            <a:r>
              <a:rPr lang="cs-CZ" altLang="cs-CZ" sz="2000"/>
              <a:t>Základní funkce</a:t>
            </a:r>
            <a:endParaRPr lang="en-GB" altLang="cs-CZ" sz="2000"/>
          </a:p>
          <a:p>
            <a:pPr marL="457200" lvl="1" indent="0" eaLnBrk="1" hangingPunct="1"/>
            <a:r>
              <a:rPr lang="cs-CZ" altLang="cs-CZ" sz="1800"/>
              <a:t>Metabolismus minerálů</a:t>
            </a:r>
            <a:endParaRPr lang="en-GB" altLang="cs-CZ" sz="1800"/>
          </a:p>
          <a:p>
            <a:pPr marL="457200" lvl="1" indent="0" eaLnBrk="1" hangingPunct="1"/>
            <a:r>
              <a:rPr lang="cs-CZ" altLang="cs-CZ" sz="1800"/>
              <a:t>Síla a pružnost</a:t>
            </a:r>
            <a:endParaRPr lang="en-GB" altLang="cs-CZ" sz="1800"/>
          </a:p>
          <a:p>
            <a:pPr marL="0" indent="0" eaLnBrk="1" hangingPunct="1">
              <a:spcBef>
                <a:spcPct val="55000"/>
              </a:spcBef>
            </a:pPr>
            <a:r>
              <a:rPr lang="cs-CZ" altLang="cs-CZ" sz="2000"/>
              <a:t>Vyšší míra kostního obratu v porovnání s kortikální kostí</a:t>
            </a:r>
            <a:endParaRPr lang="en-GB" altLang="cs-CZ" sz="2000"/>
          </a:p>
        </p:txBody>
      </p:sp>
      <p:grpSp>
        <p:nvGrpSpPr>
          <p:cNvPr id="62468" name="Group 14"/>
          <p:cNvGrpSpPr>
            <a:grpSpLocks/>
          </p:cNvGrpSpPr>
          <p:nvPr/>
        </p:nvGrpSpPr>
        <p:grpSpPr bwMode="auto">
          <a:xfrm>
            <a:off x="5114925" y="1679575"/>
            <a:ext cx="3746500" cy="3654425"/>
            <a:chOff x="3222" y="1058"/>
            <a:chExt cx="2360" cy="2302"/>
          </a:xfrm>
        </p:grpSpPr>
        <p:pic>
          <p:nvPicPr>
            <p:cNvPr id="62470" name="Picture 9" descr="shad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" y="1058"/>
              <a:ext cx="2360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1" name="Picture 6" descr="boyde_f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421" y="1225"/>
              <a:ext cx="1943" cy="1958"/>
            </a:xfrm>
            <a:prstGeom prst="rect">
              <a:avLst/>
            </a:prstGeom>
            <a:noFill/>
            <a:ln w="57150" algn="ctr">
              <a:solidFill>
                <a:srgbClr val="08080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469" name="Text Box 14"/>
          <p:cNvSpPr txBox="1">
            <a:spLocks noChangeArrowheads="1"/>
          </p:cNvSpPr>
          <p:nvPr/>
        </p:nvSpPr>
        <p:spPr bwMode="invGray">
          <a:xfrm>
            <a:off x="85725" y="6418263"/>
            <a:ext cx="9058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Dempster DW. </a:t>
            </a:r>
            <a:r>
              <a:rPr lang="en-GB" altLang="cs-CZ" sz="1000" i="1">
                <a:solidFill>
                  <a:schemeClr val="tx1"/>
                </a:solidFill>
                <a:latin typeface="Calibri" pitchFamily="34" charset="0"/>
              </a:rPr>
              <a:t>Primer on the Metabolic Bone Diseases and Disorders of Mineral Metabolism.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 6th ed. 2006: 7-11; Image courtesy of A. Boyde</a:t>
            </a:r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Osteoklasty jsou buňky, které  resorbují kost</a:t>
            </a:r>
            <a:endParaRPr lang="en-GB" altLang="cs-CZ" sz="2800"/>
          </a:p>
        </p:txBody>
      </p:sp>
      <p:pic>
        <p:nvPicPr>
          <p:cNvPr id="63491" name="Picture 2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543050"/>
            <a:ext cx="6800850" cy="41148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492" name="Group 16"/>
          <p:cNvGrpSpPr>
            <a:grpSpLocks/>
          </p:cNvGrpSpPr>
          <p:nvPr/>
        </p:nvGrpSpPr>
        <p:grpSpPr bwMode="auto">
          <a:xfrm>
            <a:off x="6372225" y="2338388"/>
            <a:ext cx="1492250" cy="639762"/>
            <a:chOff x="3811" y="1521"/>
            <a:chExt cx="940" cy="403"/>
          </a:xfrm>
        </p:grpSpPr>
        <p:sp>
          <p:nvSpPr>
            <p:cNvPr id="63501" name="AutoShape 49"/>
            <p:cNvSpPr>
              <a:spLocks noChangeArrowheads="1"/>
            </p:cNvSpPr>
            <p:nvPr/>
          </p:nvSpPr>
          <p:spPr bwMode="ltGray">
            <a:xfrm>
              <a:off x="3811" y="1521"/>
              <a:ext cx="940" cy="403"/>
            </a:xfrm>
            <a:prstGeom prst="roundRect">
              <a:avLst>
                <a:gd name="adj" fmla="val 8593"/>
              </a:avLst>
            </a:prstGeom>
            <a:solidFill>
              <a:schemeClr val="accent1"/>
            </a:soli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endParaRPr lang="cs-CZ" altLang="cs-CZ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3502" name="Rectangle 18"/>
            <p:cNvSpPr>
              <a:spLocks noChangeArrowheads="1"/>
            </p:cNvSpPr>
            <p:nvPr/>
          </p:nvSpPr>
          <p:spPr bwMode="invGray">
            <a:xfrm>
              <a:off x="3868" y="1645"/>
              <a:ext cx="826" cy="1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  <a:latin typeface="Calibri" pitchFamily="34" charset="0"/>
                </a:rPr>
                <a:t>Osteoklast</a:t>
              </a:r>
              <a:endParaRPr lang="en-GB" altLang="cs-CZ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3493" name="Group 17"/>
          <p:cNvGrpSpPr>
            <a:grpSpLocks/>
          </p:cNvGrpSpPr>
          <p:nvPr/>
        </p:nvGrpSpPr>
        <p:grpSpPr bwMode="auto">
          <a:xfrm>
            <a:off x="5895975" y="5481638"/>
            <a:ext cx="2781300" cy="638175"/>
            <a:chOff x="2748" y="3413"/>
            <a:chExt cx="2040" cy="402"/>
          </a:xfrm>
        </p:grpSpPr>
        <p:sp>
          <p:nvSpPr>
            <p:cNvPr id="63499" name="AutoShape 49"/>
            <p:cNvSpPr>
              <a:spLocks noChangeArrowheads="1"/>
            </p:cNvSpPr>
            <p:nvPr/>
          </p:nvSpPr>
          <p:spPr bwMode="ltGray">
            <a:xfrm>
              <a:off x="2748" y="3413"/>
              <a:ext cx="2040" cy="402"/>
            </a:xfrm>
            <a:prstGeom prst="roundRect">
              <a:avLst>
                <a:gd name="adj" fmla="val 8593"/>
              </a:avLst>
            </a:prstGeom>
            <a:solidFill>
              <a:schemeClr val="accent1"/>
            </a:soli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endParaRPr lang="cs-CZ" altLang="cs-CZ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3500" name="Rectangle 18"/>
            <p:cNvSpPr>
              <a:spLocks noChangeArrowheads="1"/>
            </p:cNvSpPr>
            <p:nvPr/>
          </p:nvSpPr>
          <p:spPr bwMode="invGray">
            <a:xfrm>
              <a:off x="2802" y="3439"/>
              <a:ext cx="1986" cy="2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  <a:latin typeface="Calibri" pitchFamily="34" charset="0"/>
                </a:rPr>
                <a:t>Povrch kosti resorbovaný osteoklastem</a:t>
              </a:r>
              <a:endParaRPr lang="en-GB" altLang="cs-CZ" sz="16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3494" name="AutoShape 5"/>
          <p:cNvSpPr>
            <a:spLocks noChangeArrowheads="1"/>
          </p:cNvSpPr>
          <p:nvPr/>
        </p:nvSpPr>
        <p:spPr bwMode="auto">
          <a:xfrm rot="19914132" flipH="1">
            <a:off x="5954713" y="2573338"/>
            <a:ext cx="327025" cy="496887"/>
          </a:xfrm>
          <a:prstGeom prst="rightArrow">
            <a:avLst>
              <a:gd name="adj1" fmla="val 50000"/>
              <a:gd name="adj2" fmla="val 71806"/>
            </a:avLst>
          </a:prstGeom>
          <a:solidFill>
            <a:schemeClr val="folHlink"/>
          </a:soli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5000"/>
              </a:lnSpc>
            </a:pPr>
            <a:endParaRPr lang="en-US" altLang="cs-CZ" sz="2000" b="1" i="1">
              <a:solidFill>
                <a:srgbClr val="FFCCFF"/>
              </a:solidFill>
            </a:endParaRPr>
          </a:p>
        </p:txBody>
      </p:sp>
      <p:sp>
        <p:nvSpPr>
          <p:cNvPr id="63495" name="Text Box 16"/>
          <p:cNvSpPr txBox="1">
            <a:spLocks noChangeArrowheads="1"/>
          </p:cNvSpPr>
          <p:nvPr/>
        </p:nvSpPr>
        <p:spPr bwMode="auto">
          <a:xfrm>
            <a:off x="3175" y="6262688"/>
            <a:ext cx="889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25000"/>
              </a:spcBef>
              <a:buFontTx/>
              <a:buNone/>
            </a:pPr>
            <a:r>
              <a:rPr lang="cs-CZ" altLang="cs-CZ" sz="1000">
                <a:solidFill>
                  <a:srgbClr val="FFFFFF"/>
                </a:solidFill>
                <a:latin typeface="Calibri" pitchFamily="34" charset="0"/>
              </a:rPr>
              <a:t>Upraveno dle</a:t>
            </a:r>
            <a:r>
              <a:rPr lang="en-GB" altLang="cs-CZ" sz="1000">
                <a:solidFill>
                  <a:srgbClr val="FFFFFF"/>
                </a:solidFill>
                <a:latin typeface="Calibri" pitchFamily="34" charset="0"/>
              </a:rPr>
              <a:t>: http://www.brsoc.org.uk/gallery/arnett_osteoclast.jpg.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chemeClr val="tx1"/>
                </a:solidFill>
                <a:latin typeface="Calibri" pitchFamily="34" charset="0"/>
              </a:rPr>
              <a:t>Foto 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použit</a:t>
            </a:r>
            <a:r>
              <a:rPr lang="cs-CZ" altLang="cs-CZ" sz="1000">
                <a:solidFill>
                  <a:schemeClr val="tx1"/>
                </a:solidFill>
                <a:latin typeface="Calibri" pitchFamily="34" charset="0"/>
              </a:rPr>
              <a:t>o se souhlasem 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© Tim</a:t>
            </a:r>
            <a:r>
              <a:rPr lang="cs-CZ" altLang="cs-CZ" sz="100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 Arnett</a:t>
            </a:r>
            <a:r>
              <a:rPr lang="cs-CZ" altLang="cs-CZ" sz="100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, Společnost pro výzkum kosti.</a:t>
            </a:r>
          </a:p>
        </p:txBody>
      </p:sp>
      <p:sp>
        <p:nvSpPr>
          <p:cNvPr id="63496" name="AutoShape 5"/>
          <p:cNvSpPr>
            <a:spLocks noChangeArrowheads="1"/>
          </p:cNvSpPr>
          <p:nvPr/>
        </p:nvSpPr>
        <p:spPr bwMode="auto">
          <a:xfrm rot="5325159" flipH="1">
            <a:off x="7611269" y="5044282"/>
            <a:ext cx="327025" cy="496887"/>
          </a:xfrm>
          <a:prstGeom prst="rightArrow">
            <a:avLst>
              <a:gd name="adj1" fmla="val 50000"/>
              <a:gd name="adj2" fmla="val 71806"/>
            </a:avLst>
          </a:prstGeom>
          <a:solidFill>
            <a:schemeClr val="folHlink"/>
          </a:solidFill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5000"/>
              </a:lnSpc>
            </a:pPr>
            <a:endParaRPr lang="en-US" altLang="cs-CZ" sz="2000" b="1" i="1">
              <a:solidFill>
                <a:srgbClr val="FFCCFF"/>
              </a:solidFill>
            </a:endParaRPr>
          </a:p>
        </p:txBody>
      </p:sp>
      <p:pic>
        <p:nvPicPr>
          <p:cNvPr id="63497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175125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Zaoblený obdélník 2"/>
          <p:cNvSpPr>
            <a:spLocks noChangeArrowheads="1"/>
          </p:cNvSpPr>
          <p:nvPr/>
        </p:nvSpPr>
        <p:spPr bwMode="auto">
          <a:xfrm>
            <a:off x="325438" y="3540125"/>
            <a:ext cx="1490662" cy="581025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>
                <a:solidFill>
                  <a:schemeClr val="tx1"/>
                </a:solidFill>
              </a:rPr>
              <a:t>osteoblast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Zdravý skelet se  vyznačuje rovnováhou mezi úbytkem a novotvorbou kosti</a:t>
            </a:r>
          </a:p>
        </p:txBody>
      </p:sp>
      <p:sp>
        <p:nvSpPr>
          <p:cNvPr id="64515" name="Text Box 53"/>
          <p:cNvSpPr txBox="1">
            <a:spLocks noChangeArrowheads="1"/>
          </p:cNvSpPr>
          <p:nvPr/>
        </p:nvSpPr>
        <p:spPr bwMode="auto">
          <a:xfrm>
            <a:off x="66675" y="6153150"/>
            <a:ext cx="90773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Baron R. </a:t>
            </a:r>
            <a:r>
              <a:rPr lang="en-GB" altLang="cs-CZ" sz="1000" i="1">
                <a:solidFill>
                  <a:schemeClr val="tx1"/>
                </a:solidFill>
                <a:latin typeface="Calibri" pitchFamily="34" charset="0"/>
              </a:rPr>
              <a:t>Primer on the Metabolic Bone Diseases and Disorders of Mineral Metabolism.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 5th ed. 2003:1-8. </a:t>
            </a:r>
            <a:endParaRPr lang="cs-CZ" altLang="cs-CZ" sz="100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Bringhurst FR, et al. </a:t>
            </a:r>
            <a:r>
              <a:rPr lang="en-GB" altLang="cs-CZ" sz="1000" i="1">
                <a:solidFill>
                  <a:schemeClr val="tx1"/>
                </a:solidFill>
                <a:latin typeface="Calibri" pitchFamily="34" charset="0"/>
              </a:rPr>
              <a:t>Harrison’s Principles of Internal Medicine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. 16th ed. 2005:2238-2249.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Lindsay R, et al. </a:t>
            </a:r>
            <a:r>
              <a:rPr lang="en-GB" altLang="cs-CZ" sz="1000" i="1">
                <a:solidFill>
                  <a:schemeClr val="tx1"/>
                </a:solidFill>
                <a:latin typeface="Calibri" pitchFamily="34" charset="0"/>
              </a:rPr>
              <a:t>Treatment of the Postmenopausal Woman: Basic and Clinical Aspects.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 2nd ed. 1999:305-314.</a:t>
            </a:r>
          </a:p>
        </p:txBody>
      </p:sp>
      <p:pic>
        <p:nvPicPr>
          <p:cNvPr id="64516" name="Picture 2" descr="Pic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1031" r="780" b="1031"/>
          <a:stretch>
            <a:fillRect/>
          </a:stretch>
        </p:blipFill>
        <p:spPr bwMode="gray">
          <a:xfrm>
            <a:off x="3382963" y="4652963"/>
            <a:ext cx="2147887" cy="16256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Freeform 4"/>
          <p:cNvSpPr>
            <a:spLocks noChangeAspect="1"/>
          </p:cNvSpPr>
          <p:nvPr/>
        </p:nvSpPr>
        <p:spPr bwMode="gray">
          <a:xfrm>
            <a:off x="1849438" y="2212975"/>
            <a:ext cx="1357312" cy="655638"/>
          </a:xfrm>
          <a:custGeom>
            <a:avLst/>
            <a:gdLst>
              <a:gd name="T0" fmla="*/ 0 w 893"/>
              <a:gd name="T1" fmla="*/ 2147483647 h 432"/>
              <a:gd name="T2" fmla="*/ 0 w 893"/>
              <a:gd name="T3" fmla="*/ 0 h 432"/>
              <a:gd name="T4" fmla="*/ 2147483647 w 893"/>
              <a:gd name="T5" fmla="*/ 0 h 432"/>
              <a:gd name="T6" fmla="*/ 0 60000 65536"/>
              <a:gd name="T7" fmla="*/ 0 60000 65536"/>
              <a:gd name="T8" fmla="*/ 0 60000 65536"/>
              <a:gd name="T9" fmla="*/ 0 w 893"/>
              <a:gd name="T10" fmla="*/ 0 h 432"/>
              <a:gd name="T11" fmla="*/ 893 w 893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3" h="432">
                <a:moveTo>
                  <a:pt x="0" y="432"/>
                </a:moveTo>
                <a:lnTo>
                  <a:pt x="0" y="0"/>
                </a:lnTo>
                <a:lnTo>
                  <a:pt x="893" y="0"/>
                </a:lnTo>
              </a:path>
            </a:pathLst>
          </a:custGeom>
          <a:noFill/>
          <a:ln w="152400">
            <a:solidFill>
              <a:srgbClr val="FFCC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64518" name="Picture 6" descr="Pic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" t="993" r="748" b="993"/>
          <a:stretch>
            <a:fillRect/>
          </a:stretch>
        </p:blipFill>
        <p:spPr bwMode="gray">
          <a:xfrm>
            <a:off x="3271838" y="1693863"/>
            <a:ext cx="2151062" cy="16224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 descr="Pictur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t="1013" r="766" b="1013"/>
          <a:stretch>
            <a:fillRect/>
          </a:stretch>
        </p:blipFill>
        <p:spPr bwMode="gray">
          <a:xfrm>
            <a:off x="5735638" y="2843213"/>
            <a:ext cx="2147887" cy="17272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0" name="Line 8"/>
          <p:cNvSpPr>
            <a:spLocks noChangeAspect="1" noChangeShapeType="1"/>
          </p:cNvSpPr>
          <p:nvPr/>
        </p:nvSpPr>
        <p:spPr bwMode="gray">
          <a:xfrm>
            <a:off x="4848225" y="296068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21" name="Line 9"/>
          <p:cNvSpPr>
            <a:spLocks noChangeAspect="1" noChangeShapeType="1"/>
          </p:cNvSpPr>
          <p:nvPr/>
        </p:nvSpPr>
        <p:spPr bwMode="gray">
          <a:xfrm>
            <a:off x="4848225" y="296068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22" name="Line 14"/>
          <p:cNvSpPr>
            <a:spLocks noChangeAspect="1" noChangeShapeType="1"/>
          </p:cNvSpPr>
          <p:nvPr/>
        </p:nvSpPr>
        <p:spPr bwMode="gray">
          <a:xfrm>
            <a:off x="7369175" y="44862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23" name="Line 15"/>
          <p:cNvSpPr>
            <a:spLocks noChangeAspect="1" noChangeShapeType="1"/>
          </p:cNvSpPr>
          <p:nvPr/>
        </p:nvSpPr>
        <p:spPr bwMode="gray">
          <a:xfrm>
            <a:off x="7369175" y="44862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24" name="Line 16"/>
          <p:cNvSpPr>
            <a:spLocks noChangeAspect="1" noChangeShapeType="1"/>
          </p:cNvSpPr>
          <p:nvPr/>
        </p:nvSpPr>
        <p:spPr bwMode="gray">
          <a:xfrm>
            <a:off x="4783138" y="30368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25" name="Line 17"/>
          <p:cNvSpPr>
            <a:spLocks noChangeAspect="1" noChangeShapeType="1"/>
          </p:cNvSpPr>
          <p:nvPr/>
        </p:nvSpPr>
        <p:spPr bwMode="gray">
          <a:xfrm>
            <a:off x="4783138" y="30368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26" name="Line 22"/>
          <p:cNvSpPr>
            <a:spLocks noChangeAspect="1" noChangeShapeType="1"/>
          </p:cNvSpPr>
          <p:nvPr/>
        </p:nvSpPr>
        <p:spPr bwMode="gray">
          <a:xfrm>
            <a:off x="7299325" y="456088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27" name="Line 23"/>
          <p:cNvSpPr>
            <a:spLocks noChangeAspect="1" noChangeShapeType="1"/>
          </p:cNvSpPr>
          <p:nvPr/>
        </p:nvSpPr>
        <p:spPr bwMode="gray">
          <a:xfrm>
            <a:off x="7299325" y="456088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28" name="Line 24"/>
          <p:cNvSpPr>
            <a:spLocks noChangeAspect="1" noChangeShapeType="1"/>
          </p:cNvSpPr>
          <p:nvPr/>
        </p:nvSpPr>
        <p:spPr bwMode="gray">
          <a:xfrm>
            <a:off x="6629400" y="38973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29" name="Line 25"/>
          <p:cNvSpPr>
            <a:spLocks noChangeAspect="1" noChangeShapeType="1"/>
          </p:cNvSpPr>
          <p:nvPr/>
        </p:nvSpPr>
        <p:spPr bwMode="gray">
          <a:xfrm>
            <a:off x="6613525" y="39147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30" name="Line 26"/>
          <p:cNvSpPr>
            <a:spLocks noChangeAspect="1" noChangeShapeType="1"/>
          </p:cNvSpPr>
          <p:nvPr/>
        </p:nvSpPr>
        <p:spPr bwMode="gray">
          <a:xfrm>
            <a:off x="6613525" y="39147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31" name="Line 27"/>
          <p:cNvSpPr>
            <a:spLocks noChangeAspect="1" noChangeShapeType="1"/>
          </p:cNvSpPr>
          <p:nvPr/>
        </p:nvSpPr>
        <p:spPr bwMode="gray">
          <a:xfrm>
            <a:off x="6518275" y="39560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32" name="Line 28"/>
          <p:cNvSpPr>
            <a:spLocks noChangeAspect="1" noChangeShapeType="1"/>
          </p:cNvSpPr>
          <p:nvPr/>
        </p:nvSpPr>
        <p:spPr bwMode="gray">
          <a:xfrm>
            <a:off x="6518275" y="39560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33" name="Line 29"/>
          <p:cNvSpPr>
            <a:spLocks noChangeAspect="1" noChangeShapeType="1"/>
          </p:cNvSpPr>
          <p:nvPr/>
        </p:nvSpPr>
        <p:spPr bwMode="gray">
          <a:xfrm>
            <a:off x="4906963" y="308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34" name="Line 30"/>
          <p:cNvSpPr>
            <a:spLocks noChangeAspect="1" noChangeShapeType="1"/>
          </p:cNvSpPr>
          <p:nvPr/>
        </p:nvSpPr>
        <p:spPr bwMode="gray">
          <a:xfrm>
            <a:off x="4906963" y="308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35" name="Line 35"/>
          <p:cNvSpPr>
            <a:spLocks noChangeAspect="1" noChangeShapeType="1"/>
          </p:cNvSpPr>
          <p:nvPr/>
        </p:nvSpPr>
        <p:spPr bwMode="gray">
          <a:xfrm>
            <a:off x="7375525" y="4533900"/>
            <a:ext cx="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36" name="Line 36"/>
          <p:cNvSpPr>
            <a:spLocks noChangeAspect="1" noChangeShapeType="1"/>
          </p:cNvSpPr>
          <p:nvPr/>
        </p:nvSpPr>
        <p:spPr bwMode="gray">
          <a:xfrm>
            <a:off x="7375525" y="4533900"/>
            <a:ext cx="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37" name="Line 37"/>
          <p:cNvSpPr>
            <a:spLocks noChangeAspect="1" noChangeShapeType="1"/>
          </p:cNvSpPr>
          <p:nvPr/>
        </p:nvSpPr>
        <p:spPr bwMode="gray">
          <a:xfrm>
            <a:off x="6718300" y="388143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38" name="Line 38"/>
          <p:cNvSpPr>
            <a:spLocks noChangeAspect="1" noChangeShapeType="1"/>
          </p:cNvSpPr>
          <p:nvPr/>
        </p:nvSpPr>
        <p:spPr bwMode="gray">
          <a:xfrm>
            <a:off x="6702425" y="3902075"/>
            <a:ext cx="15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39" name="Line 39"/>
          <p:cNvSpPr>
            <a:spLocks noChangeAspect="1" noChangeShapeType="1"/>
          </p:cNvSpPr>
          <p:nvPr/>
        </p:nvSpPr>
        <p:spPr bwMode="gray">
          <a:xfrm>
            <a:off x="6702425" y="3902075"/>
            <a:ext cx="158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40" name="Line 40"/>
          <p:cNvSpPr>
            <a:spLocks noChangeAspect="1" noChangeShapeType="1"/>
          </p:cNvSpPr>
          <p:nvPr/>
        </p:nvSpPr>
        <p:spPr bwMode="gray">
          <a:xfrm>
            <a:off x="6610350" y="39401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41" name="Line 41"/>
          <p:cNvSpPr>
            <a:spLocks noChangeAspect="1" noChangeShapeType="1"/>
          </p:cNvSpPr>
          <p:nvPr/>
        </p:nvSpPr>
        <p:spPr bwMode="gray">
          <a:xfrm>
            <a:off x="6610350" y="3940175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42" name="Line 42"/>
          <p:cNvSpPr>
            <a:spLocks noChangeAspect="1" noChangeShapeType="1"/>
          </p:cNvSpPr>
          <p:nvPr/>
        </p:nvSpPr>
        <p:spPr bwMode="gray">
          <a:xfrm>
            <a:off x="4981575" y="31099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43" name="Line 43"/>
          <p:cNvSpPr>
            <a:spLocks noChangeAspect="1" noChangeShapeType="1"/>
          </p:cNvSpPr>
          <p:nvPr/>
        </p:nvSpPr>
        <p:spPr bwMode="gray">
          <a:xfrm>
            <a:off x="4981575" y="31099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44" name="Line 48"/>
          <p:cNvSpPr>
            <a:spLocks noChangeAspect="1" noChangeShapeType="1"/>
          </p:cNvSpPr>
          <p:nvPr/>
        </p:nvSpPr>
        <p:spPr bwMode="gray">
          <a:xfrm>
            <a:off x="7423150" y="45450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45" name="Line 49"/>
          <p:cNvSpPr>
            <a:spLocks noChangeAspect="1" noChangeShapeType="1"/>
          </p:cNvSpPr>
          <p:nvPr/>
        </p:nvSpPr>
        <p:spPr bwMode="gray">
          <a:xfrm>
            <a:off x="7423150" y="4545013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46" name="Line 50"/>
          <p:cNvSpPr>
            <a:spLocks noChangeAspect="1" noChangeShapeType="1"/>
          </p:cNvSpPr>
          <p:nvPr/>
        </p:nvSpPr>
        <p:spPr bwMode="gray">
          <a:xfrm>
            <a:off x="6772275" y="3900488"/>
            <a:ext cx="1588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47" name="Line 51"/>
          <p:cNvSpPr>
            <a:spLocks noChangeAspect="1" noChangeShapeType="1"/>
          </p:cNvSpPr>
          <p:nvPr/>
        </p:nvSpPr>
        <p:spPr bwMode="gray">
          <a:xfrm>
            <a:off x="6757988" y="3919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48" name="Line 52"/>
          <p:cNvSpPr>
            <a:spLocks noChangeAspect="1" noChangeShapeType="1"/>
          </p:cNvSpPr>
          <p:nvPr/>
        </p:nvSpPr>
        <p:spPr bwMode="gray">
          <a:xfrm>
            <a:off x="6757988" y="3919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49" name="Line 53"/>
          <p:cNvSpPr>
            <a:spLocks noChangeAspect="1" noChangeShapeType="1"/>
          </p:cNvSpPr>
          <p:nvPr/>
        </p:nvSpPr>
        <p:spPr bwMode="gray">
          <a:xfrm>
            <a:off x="6665913" y="3959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50" name="Line 54"/>
          <p:cNvSpPr>
            <a:spLocks noChangeAspect="1" noChangeShapeType="1"/>
          </p:cNvSpPr>
          <p:nvPr/>
        </p:nvSpPr>
        <p:spPr bwMode="gray">
          <a:xfrm>
            <a:off x="6665913" y="3959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51" name="Rectangle 55"/>
          <p:cNvSpPr>
            <a:spLocks noChangeAspect="1" noChangeArrowheads="1"/>
          </p:cNvSpPr>
          <p:nvPr/>
        </p:nvSpPr>
        <p:spPr bwMode="gray">
          <a:xfrm>
            <a:off x="823913" y="4652963"/>
            <a:ext cx="1849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600" b="1">
                <a:solidFill>
                  <a:srgbClr val="FFC828"/>
                </a:solidFill>
                <a:latin typeface="Calibri" pitchFamily="34" charset="0"/>
              </a:rPr>
              <a:t>Klidový stav</a:t>
            </a:r>
          </a:p>
        </p:txBody>
      </p:sp>
      <p:sp>
        <p:nvSpPr>
          <p:cNvPr id="64552" name="Rectangle 60"/>
          <p:cNvSpPr>
            <a:spLocks noChangeAspect="1" noChangeArrowheads="1"/>
          </p:cNvSpPr>
          <p:nvPr/>
        </p:nvSpPr>
        <p:spPr bwMode="gray">
          <a:xfrm>
            <a:off x="5976938" y="4652963"/>
            <a:ext cx="1757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600" b="1">
                <a:solidFill>
                  <a:srgbClr val="FFC828"/>
                </a:solidFill>
                <a:latin typeface="Calibri" pitchFamily="34" charset="0"/>
              </a:rPr>
              <a:t>Reverze</a:t>
            </a:r>
          </a:p>
        </p:txBody>
      </p:sp>
      <p:sp>
        <p:nvSpPr>
          <p:cNvPr id="64553" name="Freeform 61"/>
          <p:cNvSpPr>
            <a:spLocks noChangeAspect="1"/>
          </p:cNvSpPr>
          <p:nvPr/>
        </p:nvSpPr>
        <p:spPr bwMode="gray">
          <a:xfrm>
            <a:off x="1146175" y="1974850"/>
            <a:ext cx="1420813" cy="530225"/>
          </a:xfrm>
          <a:custGeom>
            <a:avLst/>
            <a:gdLst>
              <a:gd name="T0" fmla="*/ 2147483647 w 944"/>
              <a:gd name="T1" fmla="*/ 2147483647 h 349"/>
              <a:gd name="T2" fmla="*/ 2147483647 w 944"/>
              <a:gd name="T3" fmla="*/ 2147483647 h 349"/>
              <a:gd name="T4" fmla="*/ 2147483647 w 944"/>
              <a:gd name="T5" fmla="*/ 2147483647 h 349"/>
              <a:gd name="T6" fmla="*/ 2147483647 w 944"/>
              <a:gd name="T7" fmla="*/ 2147483647 h 349"/>
              <a:gd name="T8" fmla="*/ 2147483647 w 944"/>
              <a:gd name="T9" fmla="*/ 2147483647 h 349"/>
              <a:gd name="T10" fmla="*/ 2147483647 w 944"/>
              <a:gd name="T11" fmla="*/ 0 h 349"/>
              <a:gd name="T12" fmla="*/ 2147483647 w 944"/>
              <a:gd name="T13" fmla="*/ 2147483647 h 349"/>
              <a:gd name="T14" fmla="*/ 2147483647 w 944"/>
              <a:gd name="T15" fmla="*/ 2147483647 h 349"/>
              <a:gd name="T16" fmla="*/ 2147483647 w 944"/>
              <a:gd name="T17" fmla="*/ 2147483647 h 349"/>
              <a:gd name="T18" fmla="*/ 2147483647 w 944"/>
              <a:gd name="T19" fmla="*/ 2147483647 h 349"/>
              <a:gd name="T20" fmla="*/ 2147483647 w 944"/>
              <a:gd name="T21" fmla="*/ 2147483647 h 349"/>
              <a:gd name="T22" fmla="*/ 2147483647 w 944"/>
              <a:gd name="T23" fmla="*/ 2147483647 h 349"/>
              <a:gd name="T24" fmla="*/ 2147483647 w 944"/>
              <a:gd name="T25" fmla="*/ 2147483647 h 349"/>
              <a:gd name="T26" fmla="*/ 2147483647 w 944"/>
              <a:gd name="T27" fmla="*/ 2147483647 h 349"/>
              <a:gd name="T28" fmla="*/ 2147483647 w 944"/>
              <a:gd name="T29" fmla="*/ 2147483647 h 349"/>
              <a:gd name="T30" fmla="*/ 2147483647 w 944"/>
              <a:gd name="T31" fmla="*/ 2147483647 h 349"/>
              <a:gd name="T32" fmla="*/ 2147483647 w 944"/>
              <a:gd name="T33" fmla="*/ 2147483647 h 349"/>
              <a:gd name="T34" fmla="*/ 2147483647 w 944"/>
              <a:gd name="T35" fmla="*/ 2147483647 h 349"/>
              <a:gd name="T36" fmla="*/ 2147483647 w 944"/>
              <a:gd name="T37" fmla="*/ 2147483647 h 349"/>
              <a:gd name="T38" fmla="*/ 2147483647 w 944"/>
              <a:gd name="T39" fmla="*/ 2147483647 h 349"/>
              <a:gd name="T40" fmla="*/ 2147483647 w 944"/>
              <a:gd name="T41" fmla="*/ 2147483647 h 349"/>
              <a:gd name="T42" fmla="*/ 2147483647 w 944"/>
              <a:gd name="T43" fmla="*/ 2147483647 h 349"/>
              <a:gd name="T44" fmla="*/ 2147483647 w 944"/>
              <a:gd name="T45" fmla="*/ 2147483647 h 349"/>
              <a:gd name="T46" fmla="*/ 2147483647 w 944"/>
              <a:gd name="T47" fmla="*/ 2147483647 h 349"/>
              <a:gd name="T48" fmla="*/ 2147483647 w 944"/>
              <a:gd name="T49" fmla="*/ 2147483647 h 349"/>
              <a:gd name="T50" fmla="*/ 2147483647 w 944"/>
              <a:gd name="T51" fmla="*/ 2147483647 h 349"/>
              <a:gd name="T52" fmla="*/ 2147483647 w 944"/>
              <a:gd name="T53" fmla="*/ 2147483647 h 349"/>
              <a:gd name="T54" fmla="*/ 0 w 944"/>
              <a:gd name="T55" fmla="*/ 2147483647 h 349"/>
              <a:gd name="T56" fmla="*/ 2147483647 w 944"/>
              <a:gd name="T57" fmla="*/ 2147483647 h 3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44"/>
              <a:gd name="T88" fmla="*/ 0 h 349"/>
              <a:gd name="T89" fmla="*/ 944 w 944"/>
              <a:gd name="T90" fmla="*/ 349 h 34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44" h="349">
                <a:moveTo>
                  <a:pt x="119" y="101"/>
                </a:moveTo>
                <a:lnTo>
                  <a:pt x="144" y="24"/>
                </a:lnTo>
                <a:lnTo>
                  <a:pt x="244" y="85"/>
                </a:lnTo>
                <a:lnTo>
                  <a:pt x="347" y="17"/>
                </a:lnTo>
                <a:lnTo>
                  <a:pt x="411" y="83"/>
                </a:lnTo>
                <a:lnTo>
                  <a:pt x="513" y="0"/>
                </a:lnTo>
                <a:lnTo>
                  <a:pt x="597" y="85"/>
                </a:lnTo>
                <a:lnTo>
                  <a:pt x="682" y="17"/>
                </a:lnTo>
                <a:lnTo>
                  <a:pt x="758" y="71"/>
                </a:lnTo>
                <a:lnTo>
                  <a:pt x="869" y="28"/>
                </a:lnTo>
                <a:lnTo>
                  <a:pt x="839" y="111"/>
                </a:lnTo>
                <a:lnTo>
                  <a:pt x="944" y="146"/>
                </a:lnTo>
                <a:lnTo>
                  <a:pt x="881" y="192"/>
                </a:lnTo>
                <a:lnTo>
                  <a:pt x="918" y="248"/>
                </a:lnTo>
                <a:lnTo>
                  <a:pt x="810" y="260"/>
                </a:lnTo>
                <a:lnTo>
                  <a:pt x="772" y="342"/>
                </a:lnTo>
                <a:lnTo>
                  <a:pt x="662" y="290"/>
                </a:lnTo>
                <a:lnTo>
                  <a:pt x="588" y="349"/>
                </a:lnTo>
                <a:lnTo>
                  <a:pt x="494" y="300"/>
                </a:lnTo>
                <a:lnTo>
                  <a:pt x="430" y="342"/>
                </a:lnTo>
                <a:lnTo>
                  <a:pt x="343" y="290"/>
                </a:lnTo>
                <a:lnTo>
                  <a:pt x="281" y="342"/>
                </a:lnTo>
                <a:lnTo>
                  <a:pt x="199" y="283"/>
                </a:lnTo>
                <a:lnTo>
                  <a:pt x="93" y="312"/>
                </a:lnTo>
                <a:lnTo>
                  <a:pt x="93" y="250"/>
                </a:lnTo>
                <a:lnTo>
                  <a:pt x="8" y="215"/>
                </a:lnTo>
                <a:lnTo>
                  <a:pt x="52" y="165"/>
                </a:lnTo>
                <a:lnTo>
                  <a:pt x="0" y="116"/>
                </a:lnTo>
                <a:lnTo>
                  <a:pt x="119" y="101"/>
                </a:lnTo>
                <a:close/>
              </a:path>
            </a:pathLst>
          </a:custGeom>
          <a:solidFill>
            <a:schemeClr val="accent1"/>
          </a:solidFill>
          <a:ln w="25400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4554" name="Rectangle 62"/>
          <p:cNvSpPr>
            <a:spLocks noChangeAspect="1" noChangeArrowheads="1"/>
          </p:cNvSpPr>
          <p:nvPr/>
        </p:nvSpPr>
        <p:spPr bwMode="gray">
          <a:xfrm>
            <a:off x="1457325" y="2106613"/>
            <a:ext cx="8445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600" b="1">
                <a:solidFill>
                  <a:schemeClr val="tx1"/>
                </a:solidFill>
                <a:latin typeface="Calibri" pitchFamily="34" charset="0"/>
              </a:rPr>
              <a:t>Aktivace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6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4555" name="Freeform 63"/>
          <p:cNvSpPr>
            <a:spLocks noChangeAspect="1"/>
          </p:cNvSpPr>
          <p:nvPr/>
        </p:nvSpPr>
        <p:spPr bwMode="gray">
          <a:xfrm>
            <a:off x="5530850" y="2189163"/>
            <a:ext cx="1282700" cy="606425"/>
          </a:xfrm>
          <a:custGeom>
            <a:avLst/>
            <a:gdLst>
              <a:gd name="T0" fmla="*/ 0 w 916"/>
              <a:gd name="T1" fmla="*/ 0 h 400"/>
              <a:gd name="T2" fmla="*/ 2147483647 w 916"/>
              <a:gd name="T3" fmla="*/ 0 h 400"/>
              <a:gd name="T4" fmla="*/ 2147483647 w 916"/>
              <a:gd name="T5" fmla="*/ 2147483647 h 400"/>
              <a:gd name="T6" fmla="*/ 0 60000 65536"/>
              <a:gd name="T7" fmla="*/ 0 60000 65536"/>
              <a:gd name="T8" fmla="*/ 0 60000 65536"/>
              <a:gd name="T9" fmla="*/ 0 w 916"/>
              <a:gd name="T10" fmla="*/ 0 h 400"/>
              <a:gd name="T11" fmla="*/ 916 w 91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6" h="400">
                <a:moveTo>
                  <a:pt x="0" y="0"/>
                </a:moveTo>
                <a:lnTo>
                  <a:pt x="916" y="0"/>
                </a:lnTo>
                <a:lnTo>
                  <a:pt x="916" y="400"/>
                </a:lnTo>
              </a:path>
            </a:pathLst>
          </a:custGeom>
          <a:noFill/>
          <a:ln w="152400">
            <a:solidFill>
              <a:srgbClr val="FFCC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56" name="Freeform 64"/>
          <p:cNvSpPr>
            <a:spLocks noChangeAspect="1"/>
          </p:cNvSpPr>
          <p:nvPr/>
        </p:nvSpPr>
        <p:spPr bwMode="gray">
          <a:xfrm>
            <a:off x="5629275" y="4948238"/>
            <a:ext cx="1214438" cy="698500"/>
          </a:xfrm>
          <a:custGeom>
            <a:avLst/>
            <a:gdLst>
              <a:gd name="T0" fmla="*/ 2147483647 w 922"/>
              <a:gd name="T1" fmla="*/ 0 h 461"/>
              <a:gd name="T2" fmla="*/ 2147483647 w 922"/>
              <a:gd name="T3" fmla="*/ 2147483647 h 461"/>
              <a:gd name="T4" fmla="*/ 0 w 922"/>
              <a:gd name="T5" fmla="*/ 2147483647 h 461"/>
              <a:gd name="T6" fmla="*/ 0 60000 65536"/>
              <a:gd name="T7" fmla="*/ 0 60000 65536"/>
              <a:gd name="T8" fmla="*/ 0 60000 65536"/>
              <a:gd name="T9" fmla="*/ 0 w 922"/>
              <a:gd name="T10" fmla="*/ 0 h 461"/>
              <a:gd name="T11" fmla="*/ 922 w 922"/>
              <a:gd name="T12" fmla="*/ 461 h 4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2" h="461">
                <a:moveTo>
                  <a:pt x="922" y="0"/>
                </a:moveTo>
                <a:lnTo>
                  <a:pt x="922" y="461"/>
                </a:lnTo>
                <a:lnTo>
                  <a:pt x="0" y="461"/>
                </a:lnTo>
              </a:path>
            </a:pathLst>
          </a:custGeom>
          <a:noFill/>
          <a:ln w="152400">
            <a:solidFill>
              <a:srgbClr val="FFCC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57" name="Freeform 65"/>
          <p:cNvSpPr>
            <a:spLocks noChangeAspect="1"/>
          </p:cNvSpPr>
          <p:nvPr/>
        </p:nvSpPr>
        <p:spPr bwMode="gray">
          <a:xfrm>
            <a:off x="1809750" y="4948238"/>
            <a:ext cx="1287463" cy="654050"/>
          </a:xfrm>
          <a:custGeom>
            <a:avLst/>
            <a:gdLst>
              <a:gd name="T0" fmla="*/ 2147483647 w 1008"/>
              <a:gd name="T1" fmla="*/ 2147483647 h 432"/>
              <a:gd name="T2" fmla="*/ 0 w 1008"/>
              <a:gd name="T3" fmla="*/ 2147483647 h 432"/>
              <a:gd name="T4" fmla="*/ 0 w 1008"/>
              <a:gd name="T5" fmla="*/ 0 h 432"/>
              <a:gd name="T6" fmla="*/ 0 60000 65536"/>
              <a:gd name="T7" fmla="*/ 0 60000 65536"/>
              <a:gd name="T8" fmla="*/ 0 60000 65536"/>
              <a:gd name="T9" fmla="*/ 0 w 1008"/>
              <a:gd name="T10" fmla="*/ 0 h 432"/>
              <a:gd name="T11" fmla="*/ 1008 w 1008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432">
                <a:moveTo>
                  <a:pt x="1008" y="432"/>
                </a:moveTo>
                <a:lnTo>
                  <a:pt x="0" y="432"/>
                </a:lnTo>
                <a:lnTo>
                  <a:pt x="0" y="0"/>
                </a:lnTo>
              </a:path>
            </a:pathLst>
          </a:custGeom>
          <a:noFill/>
          <a:ln w="152400">
            <a:solidFill>
              <a:srgbClr val="FFCC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58" name="Text Box 67"/>
          <p:cNvSpPr txBox="1">
            <a:spLocks noChangeAspect="1" noChangeArrowheads="1"/>
          </p:cNvSpPr>
          <p:nvPr/>
        </p:nvSpPr>
        <p:spPr bwMode="gray">
          <a:xfrm>
            <a:off x="2982913" y="3397250"/>
            <a:ext cx="2665412" cy="7572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cs-CZ" sz="1600" b="1">
                <a:latin typeface="Calibri" pitchFamily="34" charset="0"/>
              </a:rPr>
              <a:t>Při zvýšeném kostním obratu převažuje úbytek kosti</a:t>
            </a:r>
          </a:p>
        </p:txBody>
      </p:sp>
      <p:sp>
        <p:nvSpPr>
          <p:cNvPr id="64559" name="Rectangle 68"/>
          <p:cNvSpPr>
            <a:spLocks noChangeAspect="1" noChangeArrowheads="1"/>
          </p:cNvSpPr>
          <p:nvPr/>
        </p:nvSpPr>
        <p:spPr bwMode="gray">
          <a:xfrm>
            <a:off x="3278188" y="5695950"/>
            <a:ext cx="2165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600" b="1">
                <a:solidFill>
                  <a:srgbClr val="FFFFFF"/>
                </a:solidFill>
                <a:latin typeface="Calibri" pitchFamily="34" charset="0"/>
              </a:rPr>
              <a:t>Novotvorba:3 měsíce</a:t>
            </a:r>
          </a:p>
        </p:txBody>
      </p:sp>
      <p:sp>
        <p:nvSpPr>
          <p:cNvPr id="64560" name="Rectangle 69"/>
          <p:cNvSpPr>
            <a:spLocks noChangeAspect="1" noChangeArrowheads="1"/>
          </p:cNvSpPr>
          <p:nvPr/>
        </p:nvSpPr>
        <p:spPr bwMode="gray">
          <a:xfrm>
            <a:off x="3322638" y="2887663"/>
            <a:ext cx="2047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600" b="1">
                <a:solidFill>
                  <a:srgbClr val="FFFFFF"/>
                </a:solidFill>
                <a:latin typeface="Calibri" pitchFamily="34" charset="0"/>
              </a:rPr>
              <a:t>Resorpce:10 dní</a:t>
            </a:r>
          </a:p>
        </p:txBody>
      </p:sp>
      <p:pic>
        <p:nvPicPr>
          <p:cNvPr id="64561" name="Picture 3" descr="Picture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990" r="745" b="990"/>
          <a:stretch>
            <a:fillRect/>
          </a:stretch>
        </p:blipFill>
        <p:spPr bwMode="gray">
          <a:xfrm>
            <a:off x="736600" y="2843213"/>
            <a:ext cx="2162175" cy="17272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Nadměrná resorpce kosti přispívá ke vzniku osteoporózy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5000" y="3914775"/>
            <a:ext cx="2058988" cy="2570163"/>
            <a:chOff x="400" y="2236"/>
            <a:chExt cx="1297" cy="1619"/>
          </a:xfrm>
        </p:grpSpPr>
        <p:sp>
          <p:nvSpPr>
            <p:cNvPr id="65576" name="Line 4"/>
            <p:cNvSpPr>
              <a:spLocks noChangeShapeType="1"/>
            </p:cNvSpPr>
            <p:nvPr/>
          </p:nvSpPr>
          <p:spPr bwMode="auto">
            <a:xfrm>
              <a:off x="550" y="2803"/>
              <a:ext cx="0" cy="10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cs-CZ"/>
            </a:p>
          </p:txBody>
        </p:sp>
        <p:sp>
          <p:nvSpPr>
            <p:cNvPr id="65577" name="Line 5"/>
            <p:cNvSpPr>
              <a:spLocks noChangeShapeType="1"/>
            </p:cNvSpPr>
            <p:nvPr/>
          </p:nvSpPr>
          <p:spPr bwMode="auto">
            <a:xfrm>
              <a:off x="550" y="2803"/>
              <a:ext cx="89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cs-CZ"/>
            </a:p>
          </p:txBody>
        </p:sp>
        <p:sp>
          <p:nvSpPr>
            <p:cNvPr id="65578" name="Line 6"/>
            <p:cNvSpPr>
              <a:spLocks noChangeShapeType="1"/>
            </p:cNvSpPr>
            <p:nvPr/>
          </p:nvSpPr>
          <p:spPr bwMode="auto">
            <a:xfrm>
              <a:off x="550" y="3086"/>
              <a:ext cx="89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cs-CZ"/>
            </a:p>
          </p:txBody>
        </p:sp>
        <p:sp>
          <p:nvSpPr>
            <p:cNvPr id="65579" name="Line 7"/>
            <p:cNvSpPr>
              <a:spLocks noChangeShapeType="1"/>
            </p:cNvSpPr>
            <p:nvPr/>
          </p:nvSpPr>
          <p:spPr bwMode="auto">
            <a:xfrm>
              <a:off x="550" y="3329"/>
              <a:ext cx="89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cs-CZ"/>
            </a:p>
          </p:txBody>
        </p:sp>
        <p:sp>
          <p:nvSpPr>
            <p:cNvPr id="65580" name="Line 8"/>
            <p:cNvSpPr>
              <a:spLocks noChangeShapeType="1"/>
            </p:cNvSpPr>
            <p:nvPr/>
          </p:nvSpPr>
          <p:spPr bwMode="auto">
            <a:xfrm>
              <a:off x="550" y="3572"/>
              <a:ext cx="89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cs-CZ"/>
            </a:p>
          </p:txBody>
        </p:sp>
        <p:sp>
          <p:nvSpPr>
            <p:cNvPr id="65581" name="Line 9"/>
            <p:cNvSpPr>
              <a:spLocks noChangeShapeType="1"/>
            </p:cNvSpPr>
            <p:nvPr/>
          </p:nvSpPr>
          <p:spPr bwMode="auto">
            <a:xfrm>
              <a:off x="1447" y="2803"/>
              <a:ext cx="0" cy="10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cs-CZ"/>
            </a:p>
          </p:txBody>
        </p:sp>
        <p:pic>
          <p:nvPicPr>
            <p:cNvPr id="65582" name="Picture 10" descr="BS0055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490"/>
              <a:ext cx="499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83" name="Picture 11" descr="BS0055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2236"/>
              <a:ext cx="499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84" name="Picture 12" descr="BS0055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" y="2490"/>
              <a:ext cx="499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85" name="Picture 13" descr="BS0055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" y="2236"/>
              <a:ext cx="499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86" name="Picture 14" descr="BS0055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" y="2490"/>
              <a:ext cx="499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87" name="Picture 15" descr="BS0055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" y="2236"/>
              <a:ext cx="499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097588" y="3914775"/>
            <a:ext cx="1900237" cy="2570163"/>
            <a:chOff x="3841" y="2236"/>
            <a:chExt cx="1197" cy="1619"/>
          </a:xfrm>
        </p:grpSpPr>
        <p:sp>
          <p:nvSpPr>
            <p:cNvPr id="65565" name="Line 17"/>
            <p:cNvSpPr>
              <a:spLocks noChangeShapeType="1"/>
            </p:cNvSpPr>
            <p:nvPr/>
          </p:nvSpPr>
          <p:spPr bwMode="auto">
            <a:xfrm>
              <a:off x="3866" y="2803"/>
              <a:ext cx="0" cy="10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cs-CZ"/>
            </a:p>
          </p:txBody>
        </p:sp>
        <p:grpSp>
          <p:nvGrpSpPr>
            <p:cNvPr id="65566" name="Group 18"/>
            <p:cNvGrpSpPr>
              <a:grpSpLocks/>
            </p:cNvGrpSpPr>
            <p:nvPr/>
          </p:nvGrpSpPr>
          <p:grpSpPr bwMode="auto">
            <a:xfrm>
              <a:off x="3841" y="2236"/>
              <a:ext cx="1197" cy="1579"/>
              <a:chOff x="3841" y="2236"/>
              <a:chExt cx="1197" cy="1579"/>
            </a:xfrm>
          </p:grpSpPr>
          <p:sp>
            <p:nvSpPr>
              <p:cNvPr id="625683" name="AutoShape 19"/>
              <p:cNvSpPr>
                <a:spLocks noChangeArrowheads="1"/>
              </p:cNvSpPr>
              <p:nvPr/>
            </p:nvSpPr>
            <p:spPr bwMode="auto">
              <a:xfrm>
                <a:off x="3849" y="3005"/>
                <a:ext cx="948" cy="41"/>
              </a:xfrm>
              <a:prstGeom prst="cube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>
                <a:outerShdw dist="28398" dir="1593903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latin typeface="+mn-lt"/>
                </a:endParaRPr>
              </a:p>
            </p:txBody>
          </p:sp>
          <p:sp>
            <p:nvSpPr>
              <p:cNvPr id="625684" name="AutoShape 20"/>
              <p:cNvSpPr>
                <a:spLocks noChangeArrowheads="1"/>
              </p:cNvSpPr>
              <p:nvPr/>
            </p:nvSpPr>
            <p:spPr bwMode="auto">
              <a:xfrm rot="1029686">
                <a:off x="3841" y="3255"/>
                <a:ext cx="449" cy="39"/>
              </a:xfrm>
              <a:prstGeom prst="cube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>
                <a:outerShdw dist="28398" dir="1593903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latin typeface="+mn-lt"/>
                </a:endParaRPr>
              </a:p>
            </p:txBody>
          </p:sp>
          <p:sp>
            <p:nvSpPr>
              <p:cNvPr id="625685" name="AutoShape 21"/>
              <p:cNvSpPr>
                <a:spLocks noChangeArrowheads="1"/>
              </p:cNvSpPr>
              <p:nvPr/>
            </p:nvSpPr>
            <p:spPr bwMode="auto">
              <a:xfrm rot="-570145">
                <a:off x="4288" y="3191"/>
                <a:ext cx="698" cy="40"/>
              </a:xfrm>
              <a:prstGeom prst="cube">
                <a:avLst>
                  <a:gd name="adj" fmla="val 82125"/>
                </a:avLst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>
                <a:outerShdw dist="28398" dir="1593903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latin typeface="+mn-lt"/>
                </a:endParaRPr>
              </a:p>
            </p:txBody>
          </p:sp>
          <p:sp>
            <p:nvSpPr>
              <p:cNvPr id="625686" name="AutoShape 22"/>
              <p:cNvSpPr>
                <a:spLocks noChangeArrowheads="1"/>
              </p:cNvSpPr>
              <p:nvPr/>
            </p:nvSpPr>
            <p:spPr bwMode="auto">
              <a:xfrm rot="690862">
                <a:off x="3841" y="3532"/>
                <a:ext cx="449" cy="40"/>
              </a:xfrm>
              <a:prstGeom prst="cube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>
                <a:outerShdw dist="28398" dir="1593903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latin typeface="+mn-lt"/>
                </a:endParaRPr>
              </a:p>
            </p:txBody>
          </p:sp>
          <p:sp>
            <p:nvSpPr>
              <p:cNvPr id="625687" name="AutoShape 23"/>
              <p:cNvSpPr>
                <a:spLocks noChangeArrowheads="1"/>
              </p:cNvSpPr>
              <p:nvPr/>
            </p:nvSpPr>
            <p:spPr bwMode="auto">
              <a:xfrm rot="-2188076">
                <a:off x="4340" y="3491"/>
                <a:ext cx="698" cy="40"/>
              </a:xfrm>
              <a:prstGeom prst="cube">
                <a:avLst>
                  <a:gd name="adj" fmla="val 82125"/>
                </a:avLst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>
                <a:outerShdw dist="28398" dir="1593903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latin typeface="+mn-lt"/>
                </a:endParaRPr>
              </a:p>
            </p:txBody>
          </p:sp>
          <p:sp>
            <p:nvSpPr>
              <p:cNvPr id="65572" name="Line 24"/>
              <p:cNvSpPr>
                <a:spLocks noChangeShapeType="1"/>
              </p:cNvSpPr>
              <p:nvPr/>
            </p:nvSpPr>
            <p:spPr bwMode="auto">
              <a:xfrm rot="-971864">
                <a:off x="4887" y="2762"/>
                <a:ext cx="1" cy="1053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65573" name="Line 25"/>
              <p:cNvSpPr>
                <a:spLocks noChangeShapeType="1"/>
              </p:cNvSpPr>
              <p:nvPr/>
            </p:nvSpPr>
            <p:spPr bwMode="auto">
              <a:xfrm>
                <a:off x="3841" y="2803"/>
                <a:ext cx="89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flatTx/>
              </a:bodyPr>
              <a:lstStyle/>
              <a:p>
                <a:endParaRPr lang="cs-CZ"/>
              </a:p>
            </p:txBody>
          </p:sp>
          <p:pic>
            <p:nvPicPr>
              <p:cNvPr id="65574" name="Picture 26" descr="BS00554_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0" y="2236"/>
                <a:ext cx="499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575" name="Picture 27" descr="BS00554_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0" y="2490"/>
                <a:ext cx="499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779838" y="3914775"/>
            <a:ext cx="1584325" cy="2570163"/>
            <a:chOff x="2295" y="2236"/>
            <a:chExt cx="998" cy="1619"/>
          </a:xfrm>
        </p:grpSpPr>
        <p:sp>
          <p:nvSpPr>
            <p:cNvPr id="65555" name="Line 29"/>
            <p:cNvSpPr>
              <a:spLocks noChangeShapeType="1"/>
            </p:cNvSpPr>
            <p:nvPr/>
          </p:nvSpPr>
          <p:spPr bwMode="auto">
            <a:xfrm>
              <a:off x="2295" y="2803"/>
              <a:ext cx="89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cs-CZ"/>
            </a:p>
          </p:txBody>
        </p:sp>
        <p:pic>
          <p:nvPicPr>
            <p:cNvPr id="65556" name="Picture 30" descr="BS0055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" y="2490"/>
              <a:ext cx="499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7" name="Picture 31" descr="BS0055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" y="2236"/>
              <a:ext cx="499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8" name="Picture 32" descr="BS0055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" y="2490"/>
              <a:ext cx="499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9" name="Picture 33" descr="BS0055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" y="2236"/>
              <a:ext cx="499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60" name="Line 34"/>
            <p:cNvSpPr>
              <a:spLocks noChangeShapeType="1"/>
            </p:cNvSpPr>
            <p:nvPr/>
          </p:nvSpPr>
          <p:spPr bwMode="auto">
            <a:xfrm>
              <a:off x="2295" y="2803"/>
              <a:ext cx="0" cy="10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cs-CZ"/>
            </a:p>
          </p:txBody>
        </p:sp>
        <p:sp>
          <p:nvSpPr>
            <p:cNvPr id="625699" name="AutoShape 35"/>
            <p:cNvSpPr>
              <a:spLocks noChangeArrowheads="1"/>
            </p:cNvSpPr>
            <p:nvPr/>
          </p:nvSpPr>
          <p:spPr bwMode="auto">
            <a:xfrm>
              <a:off x="2312" y="3046"/>
              <a:ext cx="947" cy="40"/>
            </a:xfrm>
            <a:prstGeom prst="cube">
              <a:avLst>
                <a:gd name="adj" fmla="val 25000"/>
              </a:avLst>
            </a:prstGeom>
            <a:solidFill>
              <a:srgbClr val="C0C0C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dist="28398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625700" name="AutoShape 36"/>
            <p:cNvSpPr>
              <a:spLocks noChangeArrowheads="1"/>
            </p:cNvSpPr>
            <p:nvPr/>
          </p:nvSpPr>
          <p:spPr bwMode="auto">
            <a:xfrm>
              <a:off x="2312" y="3531"/>
              <a:ext cx="947" cy="41"/>
            </a:xfrm>
            <a:prstGeom prst="cube">
              <a:avLst>
                <a:gd name="adj" fmla="val 25000"/>
              </a:avLst>
            </a:prstGeom>
            <a:solidFill>
              <a:srgbClr val="C0C0C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dist="28398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625701" name="AutoShape 37"/>
            <p:cNvSpPr>
              <a:spLocks noChangeArrowheads="1"/>
            </p:cNvSpPr>
            <p:nvPr/>
          </p:nvSpPr>
          <p:spPr bwMode="auto">
            <a:xfrm>
              <a:off x="2312" y="3288"/>
              <a:ext cx="947" cy="41"/>
            </a:xfrm>
            <a:prstGeom prst="cube">
              <a:avLst>
                <a:gd name="adj" fmla="val 25000"/>
              </a:avLst>
            </a:prstGeom>
            <a:solidFill>
              <a:srgbClr val="C0C0C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>
              <a:outerShdw dist="28398" dir="1593903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latin typeface="+mn-lt"/>
              </a:endParaRPr>
            </a:p>
          </p:txBody>
        </p:sp>
        <p:sp>
          <p:nvSpPr>
            <p:cNvPr id="65564" name="Line 38"/>
            <p:cNvSpPr>
              <a:spLocks noChangeShapeType="1"/>
            </p:cNvSpPr>
            <p:nvPr/>
          </p:nvSpPr>
          <p:spPr bwMode="auto">
            <a:xfrm>
              <a:off x="3193" y="2803"/>
              <a:ext cx="0" cy="10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flatTx/>
            </a:bodyPr>
            <a:lstStyle/>
            <a:p>
              <a:endParaRPr lang="cs-CZ"/>
            </a:p>
          </p:txBody>
        </p:sp>
      </p:grpSp>
      <p:pic>
        <p:nvPicPr>
          <p:cNvPr id="13328" name="Picture 11" descr="no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514475"/>
            <a:ext cx="2151063" cy="2271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5270500" y="1514475"/>
            <a:ext cx="3444875" cy="2343150"/>
            <a:chOff x="3152" y="684"/>
            <a:chExt cx="2170" cy="1476"/>
          </a:xfrm>
        </p:grpSpPr>
        <p:pic>
          <p:nvPicPr>
            <p:cNvPr id="65552" name="Picture 5" descr="op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" y="684"/>
              <a:ext cx="1355" cy="145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53" name="Picture 12" descr="Slide 8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1232"/>
              <a:ext cx="928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4" name="Picture 13" descr="Slide 8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812"/>
              <a:ext cx="929" cy="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5708" name="AutoShape 25"/>
          <p:cNvSpPr>
            <a:spLocks noChangeArrowheads="1"/>
          </p:cNvSpPr>
          <p:nvPr/>
        </p:nvSpPr>
        <p:spPr bwMode="auto">
          <a:xfrm>
            <a:off x="2132013" y="5372100"/>
            <a:ext cx="492125" cy="377825"/>
          </a:xfrm>
          <a:prstGeom prst="rightArrow">
            <a:avLst>
              <a:gd name="adj1" fmla="val 49583"/>
              <a:gd name="adj2" fmla="val 57142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25709" name="Text Box 26"/>
          <p:cNvSpPr txBox="1">
            <a:spLocks noChangeArrowheads="1"/>
          </p:cNvSpPr>
          <p:nvPr/>
        </p:nvSpPr>
        <p:spPr bwMode="auto">
          <a:xfrm rot="-5400000">
            <a:off x="839788" y="4586288"/>
            <a:ext cx="739775" cy="1965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cs-CZ" sz="1800">
                <a:solidFill>
                  <a:schemeClr val="tx1"/>
                </a:solidFill>
                <a:latin typeface="Calibri" pitchFamily="34" charset="0"/>
              </a:rPr>
              <a:t>Zvýšená přestavba kosti</a:t>
            </a:r>
          </a:p>
        </p:txBody>
      </p:sp>
      <p:sp>
        <p:nvSpPr>
          <p:cNvPr id="625710" name="Text Box 28"/>
          <p:cNvSpPr txBox="1">
            <a:spLocks noChangeArrowheads="1"/>
          </p:cNvSpPr>
          <p:nvPr/>
        </p:nvSpPr>
        <p:spPr bwMode="auto">
          <a:xfrm rot="-5400000">
            <a:off x="5208587" y="4637088"/>
            <a:ext cx="739775" cy="1860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Calibri" pitchFamily="34" charset="0"/>
              </a:rPr>
              <a:t>Zvýšená fragilita skeletu</a:t>
            </a:r>
            <a:endParaRPr lang="en-GB" altLang="cs-CZ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25711" name="Text Box 31"/>
          <p:cNvSpPr txBox="1">
            <a:spLocks noChangeArrowheads="1"/>
          </p:cNvSpPr>
          <p:nvPr/>
        </p:nvSpPr>
        <p:spPr bwMode="auto">
          <a:xfrm rot="-5400000">
            <a:off x="2979737" y="4840288"/>
            <a:ext cx="739775" cy="14541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Calibri" pitchFamily="34" charset="0"/>
              </a:rPr>
              <a:t>Strukturální porucha</a:t>
            </a:r>
            <a:endParaRPr lang="en-GB" altLang="cs-CZ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25712" name="Rectangle 32"/>
          <p:cNvSpPr>
            <a:spLocks noChangeArrowheads="1"/>
          </p:cNvSpPr>
          <p:nvPr/>
        </p:nvSpPr>
        <p:spPr bwMode="auto">
          <a:xfrm>
            <a:off x="7153275" y="5026025"/>
            <a:ext cx="1571625" cy="1082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b="1">
                <a:solidFill>
                  <a:schemeClr val="tx1"/>
                </a:solidFill>
                <a:latin typeface="Calibri" pitchFamily="34" charset="0"/>
              </a:rPr>
              <a:t>Zvýšené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b="1">
                <a:solidFill>
                  <a:schemeClr val="tx1"/>
                </a:solidFill>
                <a:latin typeface="Calibri" pitchFamily="34" charset="0"/>
              </a:rPr>
              <a:t>riziko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Calibri" pitchFamily="34" charset="0"/>
              </a:rPr>
              <a:t>zlomenin</a:t>
            </a:r>
            <a:endParaRPr lang="en-GB" altLang="cs-CZ" sz="1800" b="1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25713" name="AutoShape 38"/>
          <p:cNvSpPr>
            <a:spLocks noChangeArrowheads="1"/>
          </p:cNvSpPr>
          <p:nvPr/>
        </p:nvSpPr>
        <p:spPr bwMode="auto">
          <a:xfrm>
            <a:off x="4086225" y="5372100"/>
            <a:ext cx="581025" cy="377825"/>
          </a:xfrm>
          <a:prstGeom prst="rightArrow">
            <a:avLst>
              <a:gd name="adj1" fmla="val 49583"/>
              <a:gd name="adj2" fmla="val 6746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5550" name="Text Box 53"/>
          <p:cNvSpPr txBox="1">
            <a:spLocks noChangeArrowheads="1"/>
          </p:cNvSpPr>
          <p:nvPr/>
        </p:nvSpPr>
        <p:spPr bwMode="auto">
          <a:xfrm>
            <a:off x="87313" y="6496050"/>
            <a:ext cx="2554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chemeClr val="tx1"/>
                </a:solidFill>
                <a:latin typeface="Calibri" pitchFamily="34" charset="0"/>
              </a:rPr>
              <a:t>Obrázek od 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David</a:t>
            </a:r>
            <a:r>
              <a:rPr lang="cs-CZ" altLang="cs-CZ" sz="100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 W. Dempster</a:t>
            </a:r>
            <a:r>
              <a:rPr lang="cs-CZ" altLang="cs-CZ" sz="100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, PhD.  </a:t>
            </a:r>
          </a:p>
        </p:txBody>
      </p:sp>
      <p:sp>
        <p:nvSpPr>
          <p:cNvPr id="625715" name="AutoShape 39"/>
          <p:cNvSpPr>
            <a:spLocks noChangeArrowheads="1"/>
          </p:cNvSpPr>
          <p:nvPr/>
        </p:nvSpPr>
        <p:spPr bwMode="auto">
          <a:xfrm>
            <a:off x="6503988" y="5370513"/>
            <a:ext cx="641350" cy="358775"/>
          </a:xfrm>
          <a:prstGeom prst="rightArrow">
            <a:avLst>
              <a:gd name="adj1" fmla="val 49583"/>
              <a:gd name="adj2" fmla="val 78423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5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5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5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5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5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5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708" grpId="0" animBg="1"/>
      <p:bldP spid="625709" grpId="0" animBg="1"/>
      <p:bldP spid="625710" grpId="0" animBg="1"/>
      <p:bldP spid="625711" grpId="0" animBg="1"/>
      <p:bldP spid="625712" grpId="0" animBg="1"/>
      <p:bldP spid="625713" grpId="0" animBg="1"/>
      <p:bldP spid="6257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9"/>
          <p:cNvSpPr>
            <a:spLocks noChangeArrowheads="1"/>
          </p:cNvSpPr>
          <p:nvPr/>
        </p:nvSpPr>
        <p:spPr bwMode="white">
          <a:xfrm rot="-5400000">
            <a:off x="2792412" y="1708151"/>
            <a:ext cx="1082675" cy="4946650"/>
          </a:xfrm>
          <a:prstGeom prst="rect">
            <a:avLst/>
          </a:prstGeom>
          <a:gradFill rotWithShape="1">
            <a:gsLst>
              <a:gs pos="0">
                <a:srgbClr val="003876"/>
              </a:gs>
              <a:gs pos="100000">
                <a:srgbClr val="001A37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cs-CZ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6563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Osteoporóza je běžná nemoc se zvýšeným rizikem zlomenin v celém skeletu</a:t>
            </a:r>
          </a:p>
        </p:txBody>
      </p:sp>
      <p:sp>
        <p:nvSpPr>
          <p:cNvPr id="66564" name="Rectangle 3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25613"/>
            <a:ext cx="5307013" cy="4811712"/>
          </a:xfrm>
        </p:spPr>
        <p:txBody>
          <a:bodyPr/>
          <a:lstStyle/>
          <a:p>
            <a:pPr marL="0" indent="0" eaLnBrk="1" hangingPunct="1"/>
            <a:endParaRPr lang="en-GB" altLang="cs-CZ" sz="1800"/>
          </a:p>
          <a:p>
            <a:pPr marL="0" indent="0" eaLnBrk="1" hangingPunct="1"/>
            <a:r>
              <a:rPr lang="cs-CZ" altLang="cs-CZ" sz="1600"/>
              <a:t>Systémové onemocnění  skeletu charakterizované úbytkem kostní hmoty a poškozením mikroarchitektury kostní tkáně, s následným zvýšením fragility kostí a náchylností ke zlomeninám</a:t>
            </a:r>
            <a:endParaRPr lang="en-US" altLang="cs-CZ" sz="1600"/>
          </a:p>
          <a:p>
            <a:pPr marL="0" indent="0" eaLnBrk="1" hangingPunct="1">
              <a:spcBef>
                <a:spcPct val="45000"/>
              </a:spcBef>
            </a:pPr>
            <a:r>
              <a:rPr lang="cs-CZ" altLang="cs-CZ" sz="1600"/>
              <a:t>Jejím typickým projevem je, že úbytek kostní hmoty převáží nad její novotvorbou</a:t>
            </a:r>
            <a:endParaRPr lang="en-GB" altLang="cs-CZ" sz="1600"/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85725" y="6413500"/>
            <a:ext cx="8305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Boyle WJ, et al. </a:t>
            </a:r>
            <a:r>
              <a:rPr lang="en-GB" altLang="cs-CZ" sz="1000" i="1">
                <a:solidFill>
                  <a:schemeClr val="tx1"/>
                </a:solidFill>
                <a:latin typeface="Calibri" pitchFamily="34" charset="0"/>
              </a:rPr>
              <a:t>Nature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 2003;423: 337-342</a:t>
            </a:r>
          </a:p>
        </p:txBody>
      </p:sp>
      <p:sp>
        <p:nvSpPr>
          <p:cNvPr id="66566" name="Text Box 8"/>
          <p:cNvSpPr txBox="1">
            <a:spLocks noChangeArrowheads="1"/>
          </p:cNvSpPr>
          <p:nvPr/>
        </p:nvSpPr>
        <p:spPr bwMode="auto">
          <a:xfrm>
            <a:off x="6816725" y="1614488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tx2"/>
                </a:solidFill>
                <a:latin typeface="Calibri" pitchFamily="34" charset="0"/>
              </a:rPr>
              <a:t>Zdravá kost</a:t>
            </a:r>
            <a:endParaRPr lang="en-GB" altLang="cs-CZ" sz="18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6567" name="Text Box 9"/>
          <p:cNvSpPr txBox="1">
            <a:spLocks noChangeArrowheads="1"/>
          </p:cNvSpPr>
          <p:nvPr/>
        </p:nvSpPr>
        <p:spPr bwMode="auto">
          <a:xfrm>
            <a:off x="985838" y="3763963"/>
            <a:ext cx="49149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91440" rIns="137160" bIns="91440">
            <a:spAutoFit/>
          </a:bodyPr>
          <a:lstStyle>
            <a:lvl1pPr eaLnBrk="0">
              <a:spcBef>
                <a:spcPts val="1425"/>
              </a:spcBef>
              <a:tabLst>
                <a:tab pos="6515100" algn="r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tabLst>
                <a:tab pos="6515100" algn="r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tabLst>
                <a:tab pos="6515100" algn="r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tabLst>
                <a:tab pos="6515100" algn="r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tabLst>
                <a:tab pos="6515100" algn="r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15100" algn="r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15100" algn="r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15100" algn="r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15100" algn="r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GB" altLang="cs-CZ" sz="1400">
                <a:solidFill>
                  <a:schemeClr val="tx1"/>
                </a:solidFill>
                <a:latin typeface="Calibri" pitchFamily="34" charset="0"/>
              </a:rPr>
              <a:t>“</a:t>
            </a:r>
            <a:r>
              <a:rPr lang="cs-CZ" altLang="cs-CZ" sz="1400">
                <a:solidFill>
                  <a:schemeClr val="tx1"/>
                </a:solidFill>
                <a:latin typeface="Calibri" pitchFamily="34" charset="0"/>
              </a:rPr>
              <a:t>Osteoporóza je jedna z nejběžnějších a nejvíce ohrožujících chronických onemocnění, je to globální zdravotnický problém.</a:t>
            </a:r>
            <a:r>
              <a:rPr lang="en-GB" altLang="cs-CZ" sz="1400">
                <a:solidFill>
                  <a:schemeClr val="tx1"/>
                </a:solidFill>
                <a:latin typeface="Calibri" pitchFamily="34" charset="0"/>
              </a:rPr>
              <a:t>”</a:t>
            </a:r>
          </a:p>
          <a:p>
            <a:pPr algn="r" eaLnBrk="1" hangingPunct="1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cs-CZ" altLang="cs-CZ" sz="1400">
                <a:solidFill>
                  <a:schemeClr val="tx2"/>
                </a:solidFill>
                <a:latin typeface="Calibri" pitchFamily="34" charset="0"/>
              </a:rPr>
              <a:t>International Osteoporosis Foundation</a:t>
            </a:r>
            <a:endParaRPr lang="en-GB" altLang="cs-CZ"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6568" name="Text Box 10"/>
          <p:cNvSpPr txBox="1">
            <a:spLocks noChangeArrowheads="1"/>
          </p:cNvSpPr>
          <p:nvPr/>
        </p:nvSpPr>
        <p:spPr bwMode="auto">
          <a:xfrm>
            <a:off x="6759575" y="3971925"/>
            <a:ext cx="159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b="1">
                <a:solidFill>
                  <a:schemeClr val="tx2"/>
                </a:solidFill>
                <a:latin typeface="Calibri" pitchFamily="34" charset="0"/>
              </a:rPr>
              <a:t>Osteoporóza</a:t>
            </a:r>
          </a:p>
        </p:txBody>
      </p:sp>
      <p:sp>
        <p:nvSpPr>
          <p:cNvPr id="66569" name="Rectangle 32"/>
          <p:cNvSpPr>
            <a:spLocks noChangeArrowheads="1"/>
          </p:cNvSpPr>
          <p:nvPr/>
        </p:nvSpPr>
        <p:spPr bwMode="white">
          <a:xfrm rot="-5400000">
            <a:off x="2792412" y="2924176"/>
            <a:ext cx="1082675" cy="4946650"/>
          </a:xfrm>
          <a:prstGeom prst="rect">
            <a:avLst/>
          </a:prstGeom>
          <a:gradFill rotWithShape="1">
            <a:gsLst>
              <a:gs pos="0">
                <a:srgbClr val="003876"/>
              </a:gs>
              <a:gs pos="100000">
                <a:srgbClr val="001A37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cs-CZ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6570" name="Text Box 33"/>
          <p:cNvSpPr txBox="1">
            <a:spLocks noChangeArrowheads="1"/>
          </p:cNvSpPr>
          <p:nvPr/>
        </p:nvSpPr>
        <p:spPr bwMode="auto">
          <a:xfrm>
            <a:off x="985838" y="4884738"/>
            <a:ext cx="4914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91440" rIns="137160" bIns="91440">
            <a:spAutoFit/>
          </a:bodyPr>
          <a:lstStyle>
            <a:lvl1pPr eaLnBrk="0">
              <a:spcBef>
                <a:spcPts val="1425"/>
              </a:spcBef>
              <a:tabLst>
                <a:tab pos="6515100" algn="r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tabLst>
                <a:tab pos="6515100" algn="r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tabLst>
                <a:tab pos="6515100" algn="r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tabLst>
                <a:tab pos="6515100" algn="r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tabLst>
                <a:tab pos="6515100" algn="r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15100" algn="r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15100" algn="r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15100" algn="r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15100" algn="r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GB" altLang="cs-CZ" sz="1400">
                <a:solidFill>
                  <a:schemeClr val="tx1"/>
                </a:solidFill>
                <a:latin typeface="Calibri" pitchFamily="34" charset="0"/>
              </a:rPr>
              <a:t>“Osteoporóza vystavuje milióny žen zvýšenému riziku zlomenin, potenciálním životním změnám a dlouhodobým oslabujícím účinkům</a:t>
            </a:r>
            <a:r>
              <a:rPr lang="en-US" altLang="cs-CZ" sz="1400">
                <a:solidFill>
                  <a:schemeClr val="tx1"/>
                </a:solidFill>
                <a:latin typeface="Calibri" pitchFamily="34" charset="0"/>
              </a:rPr>
              <a:t>.</a:t>
            </a:r>
            <a:r>
              <a:rPr lang="en-GB" altLang="cs-CZ" sz="1400">
                <a:solidFill>
                  <a:schemeClr val="tx1"/>
                </a:solidFill>
                <a:latin typeface="Calibri" pitchFamily="34" charset="0"/>
              </a:rPr>
              <a:t>”</a:t>
            </a:r>
          </a:p>
          <a:p>
            <a:pPr algn="r" eaLnBrk="1" hangingPunct="1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cs-CZ" altLang="cs-CZ" sz="1400">
                <a:solidFill>
                  <a:schemeClr val="tx2"/>
                </a:solidFill>
                <a:latin typeface="Calibri" pitchFamily="34" charset="0"/>
              </a:rPr>
              <a:t>WHO</a:t>
            </a:r>
            <a:endParaRPr lang="en-GB" altLang="cs-CZ" sz="1400">
              <a:solidFill>
                <a:schemeClr val="tx2"/>
              </a:solidFill>
              <a:latin typeface="Calibri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35000"/>
              </a:spcBef>
              <a:buFontTx/>
              <a:buNone/>
            </a:pPr>
            <a:endParaRPr lang="en-GB" altLang="cs-CZ" sz="14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6571" name="Rectangle 35"/>
          <p:cNvSpPr>
            <a:spLocks noChangeArrowheads="1"/>
          </p:cNvSpPr>
          <p:nvPr/>
        </p:nvSpPr>
        <p:spPr bwMode="invGray">
          <a:xfrm>
            <a:off x="374650" y="1620838"/>
            <a:ext cx="82788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cs-CZ" altLang="cs-CZ" sz="2400">
                <a:solidFill>
                  <a:schemeClr val="tx1"/>
                </a:solidFill>
                <a:latin typeface="Calibri" pitchFamily="34" charset="0"/>
              </a:rPr>
              <a:t>Definice osteoporózy</a:t>
            </a:r>
            <a:r>
              <a:rPr lang="en-GB" altLang="cs-CZ" sz="2400">
                <a:solidFill>
                  <a:schemeClr val="tx1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66572" name="Rectangle 38"/>
          <p:cNvSpPr>
            <a:spLocks noChangeArrowheads="1"/>
          </p:cNvSpPr>
          <p:nvPr/>
        </p:nvSpPr>
        <p:spPr bwMode="white">
          <a:xfrm rot="-5400000">
            <a:off x="340519" y="4158457"/>
            <a:ext cx="1082675" cy="460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cs-CZ" sz="20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6573" name="Rectangle 39"/>
          <p:cNvSpPr>
            <a:spLocks noChangeArrowheads="1"/>
          </p:cNvSpPr>
          <p:nvPr/>
        </p:nvSpPr>
        <p:spPr bwMode="white">
          <a:xfrm rot="-5400000">
            <a:off x="340519" y="5374482"/>
            <a:ext cx="1082675" cy="460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cs-CZ" sz="20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657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060575"/>
            <a:ext cx="19367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4479925"/>
            <a:ext cx="18478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59"/>
          <p:cNvSpPr txBox="1">
            <a:spLocks noChangeArrowheads="1"/>
          </p:cNvSpPr>
          <p:nvPr/>
        </p:nvSpPr>
        <p:spPr bwMode="auto">
          <a:xfrm>
            <a:off x="66675" y="6154738"/>
            <a:ext cx="90773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Lanham-New SA. </a:t>
            </a:r>
            <a:r>
              <a:rPr lang="en-GB" altLang="cs-CZ" sz="1000" i="1">
                <a:solidFill>
                  <a:schemeClr val="tx1"/>
                </a:solidFill>
                <a:latin typeface="Calibri" pitchFamily="34" charset="0"/>
              </a:rPr>
              <a:t>Proc Nutr Soc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. 2008;67: 163-176; Burger H, et al. </a:t>
            </a:r>
            <a:r>
              <a:rPr lang="en-GB" altLang="cs-CZ" sz="1000" i="1">
                <a:solidFill>
                  <a:schemeClr val="tx1"/>
                </a:solidFill>
                <a:latin typeface="Calibri" pitchFamily="34" charset="0"/>
              </a:rPr>
              <a:t>Am J Epidemiol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 1998;147: 871-879; Recker R, et al. </a:t>
            </a:r>
            <a:r>
              <a:rPr lang="en-GB" altLang="cs-CZ" sz="1000" i="1">
                <a:solidFill>
                  <a:schemeClr val="tx1"/>
                </a:solidFill>
                <a:latin typeface="Calibri" pitchFamily="34" charset="0"/>
              </a:rPr>
              <a:t>J Bone Miner Res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 2000;15:1965-1973; Sambrook P, et al. </a:t>
            </a:r>
            <a:r>
              <a:rPr lang="en-GB" altLang="cs-CZ" sz="1000" i="1">
                <a:solidFill>
                  <a:schemeClr val="tx1"/>
                </a:solidFill>
                <a:latin typeface="Calibri" pitchFamily="34" charset="0"/>
              </a:rPr>
              <a:t>Baillieres Clin Rheumatol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 1993;7: 445-457; Weaver CM, et al. </a:t>
            </a:r>
            <a:r>
              <a:rPr lang="en-GB" altLang="cs-CZ" sz="1000" i="1">
                <a:solidFill>
                  <a:schemeClr val="tx1"/>
                </a:solidFill>
                <a:latin typeface="Calibri" pitchFamily="34" charset="0"/>
              </a:rPr>
              <a:t>Primer on the Metabolic Bone Diseases and Disorders of Mineral Metabolism. 7th ed</a:t>
            </a: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. 2008:206-208.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Kostní hmota rychle ubývá s nástupem menopauzy</a:t>
            </a:r>
            <a:endParaRPr lang="en-GB" altLang="cs-CZ" sz="2800"/>
          </a:p>
        </p:txBody>
      </p:sp>
      <p:sp>
        <p:nvSpPr>
          <p:cNvPr id="195633" name="Text Box 49"/>
          <p:cNvSpPr txBox="1">
            <a:spLocks noChangeArrowheads="1"/>
          </p:cNvSpPr>
          <p:nvPr/>
        </p:nvSpPr>
        <p:spPr bwMode="auto">
          <a:xfrm>
            <a:off x="6705600" y="123825"/>
            <a:ext cx="2101850" cy="3667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1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67589" name="Group 45"/>
          <p:cNvGrpSpPr>
            <a:grpSpLocks/>
          </p:cNvGrpSpPr>
          <p:nvPr/>
        </p:nvGrpSpPr>
        <p:grpSpPr bwMode="auto">
          <a:xfrm>
            <a:off x="1112838" y="1447800"/>
            <a:ext cx="7505700" cy="4349750"/>
            <a:chOff x="701" y="928"/>
            <a:chExt cx="4728" cy="2740"/>
          </a:xfrm>
        </p:grpSpPr>
        <p:sp>
          <p:nvSpPr>
            <p:cNvPr id="67591" name="Text Box 24"/>
            <p:cNvSpPr txBox="1">
              <a:spLocks noChangeArrowheads="1"/>
            </p:cNvSpPr>
            <p:nvPr/>
          </p:nvSpPr>
          <p:spPr bwMode="invGray">
            <a:xfrm>
              <a:off x="3508" y="928"/>
              <a:ext cx="87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chemeClr val="tx2"/>
                  </a:solidFill>
                  <a:latin typeface="Calibri" pitchFamily="34" charset="0"/>
                </a:rPr>
                <a:t>Nástup menopauzy *</a:t>
              </a:r>
            </a:p>
          </p:txBody>
        </p:sp>
        <p:sp>
          <p:nvSpPr>
            <p:cNvPr id="67592" name="Text Box 23"/>
            <p:cNvSpPr txBox="1">
              <a:spLocks noChangeArrowheads="1"/>
            </p:cNvSpPr>
            <p:nvPr/>
          </p:nvSpPr>
          <p:spPr bwMode="invGray">
            <a:xfrm>
              <a:off x="852" y="928"/>
              <a:ext cx="118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rgbClr val="FFFFFF"/>
                  </a:solidFill>
                  <a:latin typeface="Calibri" pitchFamily="34" charset="0"/>
                </a:rPr>
                <a:t>Dosažení maxima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rgbClr val="FFFFFF"/>
                  </a:solidFill>
                  <a:latin typeface="Calibri" pitchFamily="34" charset="0"/>
                </a:rPr>
                <a:t>kostní hmoty</a:t>
              </a:r>
            </a:p>
          </p:txBody>
        </p:sp>
        <p:sp>
          <p:nvSpPr>
            <p:cNvPr id="67593" name="Line 9"/>
            <p:cNvSpPr>
              <a:spLocks noChangeShapeType="1"/>
            </p:cNvSpPr>
            <p:nvPr/>
          </p:nvSpPr>
          <p:spPr bwMode="auto">
            <a:xfrm>
              <a:off x="4168" y="1284"/>
              <a:ext cx="0" cy="20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67594" name="Text Box 215"/>
            <p:cNvSpPr txBox="1">
              <a:spLocks noChangeArrowheads="1"/>
            </p:cNvSpPr>
            <p:nvPr/>
          </p:nvSpPr>
          <p:spPr bwMode="black">
            <a:xfrm rot="-5400000">
              <a:off x="337" y="2346"/>
              <a:ext cx="94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cs-CZ" sz="1600" b="1">
                  <a:solidFill>
                    <a:srgbClr val="FFFFFF"/>
                  </a:solidFill>
                  <a:latin typeface="Calibri" pitchFamily="34" charset="0"/>
                </a:rPr>
                <a:t>Kostn</a:t>
              </a:r>
              <a:r>
                <a:rPr lang="cs-CZ" altLang="cs-CZ" sz="1600" b="1">
                  <a:solidFill>
                    <a:srgbClr val="FFFFFF"/>
                  </a:solidFill>
                  <a:latin typeface="Calibri" pitchFamily="34" charset="0"/>
                </a:rPr>
                <a:t>í hmota</a:t>
              </a:r>
              <a:endParaRPr lang="en-GB" altLang="cs-CZ" sz="16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7595" name="Text Box 216"/>
            <p:cNvSpPr txBox="1">
              <a:spLocks noChangeArrowheads="1"/>
            </p:cNvSpPr>
            <p:nvPr/>
          </p:nvSpPr>
          <p:spPr bwMode="black">
            <a:xfrm>
              <a:off x="2526" y="3455"/>
              <a:ext cx="12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cs-CZ" sz="1600" b="1">
                  <a:solidFill>
                    <a:srgbClr val="FFFFFF"/>
                  </a:solidFill>
                  <a:latin typeface="Calibri" pitchFamily="34" charset="0"/>
                </a:rPr>
                <a:t>Věk</a:t>
              </a:r>
              <a:r>
                <a:rPr lang="cs-CZ" altLang="cs-CZ" sz="1600" b="1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GB" altLang="cs-CZ" sz="1600" b="1">
                  <a:solidFill>
                    <a:srgbClr val="FFFFFF"/>
                  </a:solidFill>
                  <a:latin typeface="Calibri" pitchFamily="34" charset="0"/>
                </a:rPr>
                <a:t>(roky)</a:t>
              </a:r>
            </a:p>
          </p:txBody>
        </p:sp>
        <p:sp>
          <p:nvSpPr>
            <p:cNvPr id="67596" name="Rectangle 28"/>
            <p:cNvSpPr>
              <a:spLocks noChangeArrowheads="1"/>
            </p:cNvSpPr>
            <p:nvPr/>
          </p:nvSpPr>
          <p:spPr bwMode="auto">
            <a:xfrm>
              <a:off x="1251" y="3265"/>
              <a:ext cx="552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4D426"/>
                </a:buClr>
                <a:buFontTx/>
                <a:buNone/>
              </a:pPr>
              <a:r>
                <a:rPr lang="en-GB" altLang="cs-CZ" sz="1400" b="1">
                  <a:solidFill>
                    <a:srgbClr val="FFFFFF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67597" name="Rectangle 29"/>
            <p:cNvSpPr>
              <a:spLocks noChangeArrowheads="1"/>
            </p:cNvSpPr>
            <p:nvPr/>
          </p:nvSpPr>
          <p:spPr bwMode="auto">
            <a:xfrm>
              <a:off x="1792" y="3265"/>
              <a:ext cx="54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4D426"/>
                </a:buClr>
                <a:buFontTx/>
                <a:buNone/>
              </a:pPr>
              <a:r>
                <a:rPr lang="en-GB" altLang="cs-CZ" sz="1400" b="1">
                  <a:solidFill>
                    <a:srgbClr val="FFFFFF"/>
                  </a:solidFill>
                  <a:latin typeface="Calibri" pitchFamily="34" charset="0"/>
                </a:rPr>
                <a:t>20</a:t>
              </a:r>
            </a:p>
          </p:txBody>
        </p:sp>
        <p:sp>
          <p:nvSpPr>
            <p:cNvPr id="67598" name="Rectangle 31"/>
            <p:cNvSpPr>
              <a:spLocks noChangeArrowheads="1"/>
            </p:cNvSpPr>
            <p:nvPr/>
          </p:nvSpPr>
          <p:spPr bwMode="auto">
            <a:xfrm>
              <a:off x="2871" y="3265"/>
              <a:ext cx="55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4D426"/>
                </a:buClr>
                <a:buFontTx/>
                <a:buNone/>
              </a:pPr>
              <a:r>
                <a:rPr lang="en-GB" altLang="cs-CZ" sz="1400" b="1">
                  <a:solidFill>
                    <a:srgbClr val="FFFFFF"/>
                  </a:solidFill>
                  <a:latin typeface="Calibri" pitchFamily="34" charset="0"/>
                </a:rPr>
                <a:t>40</a:t>
              </a:r>
            </a:p>
          </p:txBody>
        </p:sp>
        <p:sp>
          <p:nvSpPr>
            <p:cNvPr id="67599" name="Rectangle 32"/>
            <p:cNvSpPr>
              <a:spLocks noChangeArrowheads="1"/>
            </p:cNvSpPr>
            <p:nvPr/>
          </p:nvSpPr>
          <p:spPr bwMode="auto">
            <a:xfrm>
              <a:off x="3411" y="3265"/>
              <a:ext cx="55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4D426"/>
                </a:buClr>
                <a:buFontTx/>
                <a:buNone/>
              </a:pPr>
              <a:r>
                <a:rPr lang="en-GB" altLang="cs-CZ" sz="1400" b="1">
                  <a:solidFill>
                    <a:srgbClr val="FFFFFF"/>
                  </a:solidFill>
                  <a:latin typeface="Calibri" pitchFamily="34" charset="0"/>
                </a:rPr>
                <a:t>50</a:t>
              </a:r>
            </a:p>
          </p:txBody>
        </p:sp>
        <p:sp>
          <p:nvSpPr>
            <p:cNvPr id="67600" name="Rectangle 33"/>
            <p:cNvSpPr>
              <a:spLocks noChangeArrowheads="1"/>
            </p:cNvSpPr>
            <p:nvPr/>
          </p:nvSpPr>
          <p:spPr bwMode="auto">
            <a:xfrm>
              <a:off x="3951" y="3265"/>
              <a:ext cx="54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4D426"/>
                </a:buClr>
                <a:buFontTx/>
                <a:buNone/>
              </a:pPr>
              <a:r>
                <a:rPr lang="en-GB" altLang="cs-CZ" sz="1400" b="1">
                  <a:solidFill>
                    <a:srgbClr val="FFFFFF"/>
                  </a:solidFill>
                  <a:latin typeface="Calibri" pitchFamily="34" charset="0"/>
                </a:rPr>
                <a:t>60</a:t>
              </a:r>
            </a:p>
          </p:txBody>
        </p:sp>
        <p:sp>
          <p:nvSpPr>
            <p:cNvPr id="67601" name="Rectangle 34"/>
            <p:cNvSpPr>
              <a:spLocks noChangeArrowheads="1"/>
            </p:cNvSpPr>
            <p:nvPr/>
          </p:nvSpPr>
          <p:spPr bwMode="auto">
            <a:xfrm>
              <a:off x="4489" y="3265"/>
              <a:ext cx="552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4D426"/>
                </a:buClr>
                <a:buFontTx/>
                <a:buNone/>
              </a:pPr>
              <a:r>
                <a:rPr lang="en-GB" altLang="cs-CZ" sz="1400" b="1">
                  <a:solidFill>
                    <a:srgbClr val="FFFFFF"/>
                  </a:solidFill>
                  <a:latin typeface="Calibri" pitchFamily="34" charset="0"/>
                </a:rPr>
                <a:t>70</a:t>
              </a:r>
            </a:p>
          </p:txBody>
        </p:sp>
        <p:sp>
          <p:nvSpPr>
            <p:cNvPr id="67602" name="Rectangle 35"/>
            <p:cNvSpPr>
              <a:spLocks noChangeArrowheads="1"/>
            </p:cNvSpPr>
            <p:nvPr/>
          </p:nvSpPr>
          <p:spPr bwMode="auto">
            <a:xfrm>
              <a:off x="5030" y="3265"/>
              <a:ext cx="272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4D426"/>
                </a:buClr>
                <a:buFontTx/>
                <a:buNone/>
              </a:pPr>
              <a:r>
                <a:rPr lang="en-GB" altLang="cs-CZ" sz="1400" b="1">
                  <a:solidFill>
                    <a:srgbClr val="FFFFFF"/>
                  </a:solidFill>
                  <a:latin typeface="Calibri" pitchFamily="34" charset="0"/>
                </a:rPr>
                <a:t>80</a:t>
              </a:r>
            </a:p>
          </p:txBody>
        </p:sp>
        <p:sp>
          <p:nvSpPr>
            <p:cNvPr id="67603" name="Rectangle 28"/>
            <p:cNvSpPr>
              <a:spLocks noChangeArrowheads="1"/>
            </p:cNvSpPr>
            <p:nvPr/>
          </p:nvSpPr>
          <p:spPr bwMode="auto">
            <a:xfrm>
              <a:off x="2330" y="3265"/>
              <a:ext cx="55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4D426"/>
                </a:buClr>
                <a:buFontTx/>
                <a:buNone/>
              </a:pPr>
              <a:r>
                <a:rPr lang="en-GB" altLang="cs-CZ" sz="1400" b="1">
                  <a:solidFill>
                    <a:srgbClr val="FFFFFF"/>
                  </a:solidFill>
                  <a:latin typeface="Calibri" pitchFamily="34" charset="0"/>
                </a:rPr>
                <a:t>30</a:t>
              </a:r>
            </a:p>
          </p:txBody>
        </p:sp>
        <p:sp>
          <p:nvSpPr>
            <p:cNvPr id="67604" name="Freeform 36"/>
            <p:cNvSpPr>
              <a:spLocks/>
            </p:cNvSpPr>
            <p:nvPr/>
          </p:nvSpPr>
          <p:spPr bwMode="auto">
            <a:xfrm>
              <a:off x="973" y="1298"/>
              <a:ext cx="4335" cy="2037"/>
            </a:xfrm>
            <a:custGeom>
              <a:avLst/>
              <a:gdLst>
                <a:gd name="T0" fmla="*/ 0 w 4224"/>
                <a:gd name="T1" fmla="*/ 0 h 1920"/>
                <a:gd name="T2" fmla="*/ 0 w 4224"/>
                <a:gd name="T3" fmla="*/ 2147483647 h 1920"/>
                <a:gd name="T4" fmla="*/ 2147483647 w 4224"/>
                <a:gd name="T5" fmla="*/ 2147483647 h 1920"/>
                <a:gd name="T6" fmla="*/ 0 60000 65536"/>
                <a:gd name="T7" fmla="*/ 0 60000 65536"/>
                <a:gd name="T8" fmla="*/ 0 60000 65536"/>
                <a:gd name="T9" fmla="*/ 0 w 4224"/>
                <a:gd name="T10" fmla="*/ 0 h 1920"/>
                <a:gd name="T11" fmla="*/ 4224 w 4224"/>
                <a:gd name="T12" fmla="*/ 1920 h 19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24" h="1920">
                  <a:moveTo>
                    <a:pt x="0" y="0"/>
                  </a:moveTo>
                  <a:lnTo>
                    <a:pt x="0" y="1920"/>
                  </a:lnTo>
                  <a:lnTo>
                    <a:pt x="4224" y="192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605" name="Rectangle 28"/>
            <p:cNvSpPr>
              <a:spLocks noChangeArrowheads="1"/>
            </p:cNvSpPr>
            <p:nvPr/>
          </p:nvSpPr>
          <p:spPr bwMode="auto">
            <a:xfrm>
              <a:off x="710" y="3265"/>
              <a:ext cx="55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40000"/>
                </a:spcBef>
                <a:buClr>
                  <a:srgbClr val="F4D426"/>
                </a:buClr>
                <a:buFontTx/>
                <a:buNone/>
              </a:pPr>
              <a:r>
                <a:rPr lang="en-GB" altLang="cs-CZ" sz="1400" b="1">
                  <a:solidFill>
                    <a:srgbClr val="FFFFFF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67606" name="Line 206"/>
            <p:cNvSpPr>
              <a:spLocks noChangeShapeType="1"/>
            </p:cNvSpPr>
            <p:nvPr/>
          </p:nvSpPr>
          <p:spPr bwMode="black">
            <a:xfrm>
              <a:off x="1587" y="3268"/>
              <a:ext cx="1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7607" name="Line 208"/>
            <p:cNvSpPr>
              <a:spLocks noChangeShapeType="1"/>
            </p:cNvSpPr>
            <p:nvPr/>
          </p:nvSpPr>
          <p:spPr bwMode="black">
            <a:xfrm>
              <a:off x="2447" y="3268"/>
              <a:ext cx="1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7608" name="Line 209"/>
            <p:cNvSpPr>
              <a:spLocks noChangeShapeType="1"/>
            </p:cNvSpPr>
            <p:nvPr/>
          </p:nvSpPr>
          <p:spPr bwMode="black">
            <a:xfrm>
              <a:off x="3012" y="3268"/>
              <a:ext cx="1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7609" name="Text Box 38"/>
            <p:cNvSpPr txBox="1">
              <a:spLocks noChangeArrowheads="1"/>
            </p:cNvSpPr>
            <p:nvPr/>
          </p:nvSpPr>
          <p:spPr bwMode="auto">
            <a:xfrm>
              <a:off x="1021" y="1383"/>
              <a:ext cx="679" cy="3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400" b="1">
                  <a:solidFill>
                    <a:schemeClr val="tx1"/>
                  </a:solidFill>
                  <a:latin typeface="Calibri" pitchFamily="34" charset="0"/>
                </a:rPr>
                <a:t>Tvorba</a:t>
              </a:r>
              <a:r>
                <a:rPr lang="en-GB" altLang="cs-CZ" sz="1400" b="1">
                  <a:solidFill>
                    <a:schemeClr val="tx1"/>
                  </a:solidFill>
                  <a:latin typeface="Calibri" pitchFamily="34" charset="0"/>
                </a:rPr>
                <a:t>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chemeClr val="tx1"/>
                  </a:solidFill>
                  <a:latin typeface="Calibri" pitchFamily="34" charset="0"/>
                </a:rPr>
                <a:t>&gt;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cs-CZ" sz="1400">
                  <a:solidFill>
                    <a:schemeClr val="tx1"/>
                  </a:solidFill>
                  <a:latin typeface="Calibri" pitchFamily="34" charset="0"/>
                </a:rPr>
                <a:t>Resorpce</a:t>
              </a:r>
            </a:p>
          </p:txBody>
        </p:sp>
        <p:sp>
          <p:nvSpPr>
            <p:cNvPr id="67610" name="Line 207"/>
            <p:cNvSpPr>
              <a:spLocks noChangeShapeType="1"/>
            </p:cNvSpPr>
            <p:nvPr/>
          </p:nvSpPr>
          <p:spPr bwMode="black">
            <a:xfrm>
              <a:off x="2084" y="3268"/>
              <a:ext cx="1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7611" name="Text Box 23"/>
            <p:cNvSpPr txBox="1">
              <a:spLocks noChangeArrowheads="1"/>
            </p:cNvSpPr>
            <p:nvPr/>
          </p:nvSpPr>
          <p:spPr bwMode="invGray">
            <a:xfrm>
              <a:off x="2020" y="964"/>
              <a:ext cx="151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rgbClr val="FFFFFF"/>
                  </a:solidFill>
                  <a:latin typeface="Calibri" pitchFamily="34" charset="0"/>
                </a:rPr>
                <a:t>Maximum kostní hmoty</a:t>
              </a:r>
            </a:p>
          </p:txBody>
        </p:sp>
        <p:sp>
          <p:nvSpPr>
            <p:cNvPr id="67612" name="Line 210"/>
            <p:cNvSpPr>
              <a:spLocks noChangeShapeType="1"/>
            </p:cNvSpPr>
            <p:nvPr/>
          </p:nvSpPr>
          <p:spPr bwMode="black">
            <a:xfrm>
              <a:off x="3744" y="3268"/>
              <a:ext cx="1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7613" name="Line 211"/>
            <p:cNvSpPr>
              <a:spLocks noChangeShapeType="1"/>
            </p:cNvSpPr>
            <p:nvPr/>
          </p:nvSpPr>
          <p:spPr bwMode="black">
            <a:xfrm>
              <a:off x="4033" y="3268"/>
              <a:ext cx="1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7614" name="Line 212"/>
            <p:cNvSpPr>
              <a:spLocks noChangeShapeType="1"/>
            </p:cNvSpPr>
            <p:nvPr/>
          </p:nvSpPr>
          <p:spPr bwMode="black">
            <a:xfrm>
              <a:off x="4588" y="3268"/>
              <a:ext cx="1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7615" name="Line 213"/>
            <p:cNvSpPr>
              <a:spLocks noChangeShapeType="1"/>
            </p:cNvSpPr>
            <p:nvPr/>
          </p:nvSpPr>
          <p:spPr bwMode="black">
            <a:xfrm>
              <a:off x="5136" y="3268"/>
              <a:ext cx="1" cy="11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7616" name="Rectangle 54"/>
            <p:cNvSpPr>
              <a:spLocks noChangeArrowheads="1"/>
            </p:cNvSpPr>
            <p:nvPr/>
          </p:nvSpPr>
          <p:spPr bwMode="auto">
            <a:xfrm>
              <a:off x="4332" y="2523"/>
              <a:ext cx="794" cy="3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chemeClr val="tx1"/>
                  </a:solidFill>
                  <a:latin typeface="Calibri" pitchFamily="34" charset="0"/>
                </a:rPr>
                <a:t>Resorpce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chemeClr val="tx1"/>
                  </a:solidFill>
                  <a:latin typeface="Calibri" pitchFamily="34" charset="0"/>
                </a:rPr>
                <a:t>&gt;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cs-CZ" altLang="cs-CZ" sz="1400">
                  <a:solidFill>
                    <a:schemeClr val="tx1"/>
                  </a:solidFill>
                  <a:latin typeface="Calibri" pitchFamily="34" charset="0"/>
                </a:rPr>
                <a:t>Tvorba</a:t>
              </a:r>
              <a:endParaRPr lang="en-GB" altLang="cs-CZ" sz="14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7617" name="Text Box 25"/>
            <p:cNvSpPr txBox="1">
              <a:spLocks noChangeArrowheads="1"/>
            </p:cNvSpPr>
            <p:nvPr/>
          </p:nvSpPr>
          <p:spPr bwMode="invGray">
            <a:xfrm>
              <a:off x="4241" y="1062"/>
              <a:ext cx="11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400" b="1">
                  <a:solidFill>
                    <a:schemeClr val="tx2"/>
                  </a:solidFill>
                  <a:latin typeface="Calibri" pitchFamily="34" charset="0"/>
                </a:rPr>
                <a:t>Úbytek kosti</a:t>
              </a:r>
            </a:p>
          </p:txBody>
        </p:sp>
        <p:sp>
          <p:nvSpPr>
            <p:cNvPr id="2" name="AutoShape 231"/>
            <p:cNvSpPr>
              <a:spLocks noChangeArrowheads="1"/>
            </p:cNvSpPr>
            <p:nvPr/>
          </p:nvSpPr>
          <p:spPr bwMode="black">
            <a:xfrm flipV="1">
              <a:off x="3762" y="1265"/>
              <a:ext cx="390" cy="128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rot="10800000" wrap="none" anchor="ctr"/>
            <a:lstStyle/>
            <a:p>
              <a:pPr algn="ctr"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40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7619" name="Freeform 33"/>
            <p:cNvSpPr>
              <a:spLocks/>
            </p:cNvSpPr>
            <p:nvPr/>
          </p:nvSpPr>
          <p:spPr bwMode="auto">
            <a:xfrm>
              <a:off x="975" y="2280"/>
              <a:ext cx="509" cy="855"/>
            </a:xfrm>
            <a:custGeom>
              <a:avLst/>
              <a:gdLst>
                <a:gd name="T0" fmla="*/ 0 w 509"/>
                <a:gd name="T1" fmla="*/ 855 h 855"/>
                <a:gd name="T2" fmla="*/ 509 w 509"/>
                <a:gd name="T3" fmla="*/ 0 h 855"/>
                <a:gd name="T4" fmla="*/ 0 60000 65536"/>
                <a:gd name="T5" fmla="*/ 0 60000 65536"/>
                <a:gd name="T6" fmla="*/ 0 w 509"/>
                <a:gd name="T7" fmla="*/ 0 h 855"/>
                <a:gd name="T8" fmla="*/ 509 w 509"/>
                <a:gd name="T9" fmla="*/ 855 h 8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9" h="855">
                  <a:moveTo>
                    <a:pt x="0" y="855"/>
                  </a:moveTo>
                  <a:lnTo>
                    <a:pt x="509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620" name="Line 34"/>
            <p:cNvSpPr>
              <a:spLocks noChangeShapeType="1"/>
            </p:cNvSpPr>
            <p:nvPr/>
          </p:nvSpPr>
          <p:spPr bwMode="auto">
            <a:xfrm flipV="1">
              <a:off x="1482" y="2079"/>
              <a:ext cx="137" cy="2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621" name="Line 35"/>
            <p:cNvSpPr>
              <a:spLocks noChangeShapeType="1"/>
            </p:cNvSpPr>
            <p:nvPr/>
          </p:nvSpPr>
          <p:spPr bwMode="auto">
            <a:xfrm flipV="1">
              <a:off x="1609" y="1528"/>
              <a:ext cx="379" cy="5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622" name="Line 36"/>
            <p:cNvSpPr>
              <a:spLocks noChangeShapeType="1"/>
            </p:cNvSpPr>
            <p:nvPr/>
          </p:nvSpPr>
          <p:spPr bwMode="auto">
            <a:xfrm flipV="1">
              <a:off x="1980" y="1338"/>
              <a:ext cx="356" cy="1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623" name="Line 37"/>
            <p:cNvSpPr>
              <a:spLocks noChangeShapeType="1"/>
            </p:cNvSpPr>
            <p:nvPr/>
          </p:nvSpPr>
          <p:spPr bwMode="auto">
            <a:xfrm>
              <a:off x="3054" y="1337"/>
              <a:ext cx="721" cy="2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624" name="Line 38"/>
            <p:cNvSpPr>
              <a:spLocks noChangeShapeType="1"/>
            </p:cNvSpPr>
            <p:nvPr/>
          </p:nvSpPr>
          <p:spPr bwMode="auto">
            <a:xfrm>
              <a:off x="3751" y="1556"/>
              <a:ext cx="422" cy="38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625" name="Line 39"/>
            <p:cNvSpPr>
              <a:spLocks noChangeShapeType="1"/>
            </p:cNvSpPr>
            <p:nvPr/>
          </p:nvSpPr>
          <p:spPr bwMode="auto">
            <a:xfrm>
              <a:off x="4160" y="1931"/>
              <a:ext cx="1124" cy="489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626" name="Line 40"/>
            <p:cNvSpPr>
              <a:spLocks noChangeShapeType="1"/>
            </p:cNvSpPr>
            <p:nvPr/>
          </p:nvSpPr>
          <p:spPr bwMode="auto">
            <a:xfrm>
              <a:off x="2352" y="1338"/>
              <a:ext cx="71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627" name="Line 9"/>
            <p:cNvSpPr>
              <a:spLocks noChangeShapeType="1"/>
            </p:cNvSpPr>
            <p:nvPr/>
          </p:nvSpPr>
          <p:spPr bwMode="auto">
            <a:xfrm>
              <a:off x="3751" y="1284"/>
              <a:ext cx="0" cy="20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67628" name="Line 24"/>
            <p:cNvSpPr>
              <a:spLocks noChangeShapeType="1"/>
            </p:cNvSpPr>
            <p:nvPr/>
          </p:nvSpPr>
          <p:spPr bwMode="auto">
            <a:xfrm>
              <a:off x="2341" y="1284"/>
              <a:ext cx="0" cy="204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cs-CZ"/>
            </a:p>
          </p:txBody>
        </p:sp>
      </p:grpSp>
      <p:sp>
        <p:nvSpPr>
          <p:cNvPr id="67590" name="Rectangle 44"/>
          <p:cNvSpPr>
            <a:spLocks noChangeArrowheads="1"/>
          </p:cNvSpPr>
          <p:nvPr/>
        </p:nvSpPr>
        <p:spPr bwMode="auto">
          <a:xfrm>
            <a:off x="28575" y="5791200"/>
            <a:ext cx="671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</a:rPr>
              <a:t>Během tohoto časového období probíhá menopauza</a:t>
            </a:r>
            <a:endParaRPr lang="en-GB" altLang="cs-CZ" sz="1400">
              <a:solidFill>
                <a:schemeClr val="tx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Diagnostika osteoporózy pomocí celotělové DXA: Definice podle WHO</a:t>
            </a:r>
            <a:endParaRPr lang="en-GB" altLang="cs-CZ" sz="2800"/>
          </a:p>
        </p:txBody>
      </p:sp>
      <p:sp>
        <p:nvSpPr>
          <p:cNvPr id="68611" name="Rectangle 6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00188"/>
            <a:ext cx="4038600" cy="4811712"/>
          </a:xfrm>
        </p:spPr>
        <p:txBody>
          <a:bodyPr/>
          <a:lstStyle/>
          <a:p>
            <a:pPr marL="0" indent="0" eaLnBrk="1" hangingPunct="1">
              <a:spcBef>
                <a:spcPct val="60000"/>
              </a:spcBef>
            </a:pPr>
            <a:endParaRPr lang="en-GB" altLang="cs-CZ" sz="1800"/>
          </a:p>
          <a:p>
            <a:pPr marL="0" indent="0" eaLnBrk="1" hangingPunct="1">
              <a:spcBef>
                <a:spcPct val="60000"/>
              </a:spcBef>
            </a:pPr>
            <a:r>
              <a:rPr lang="en-GB" altLang="cs-CZ" sz="1800"/>
              <a:t>DXA = </a:t>
            </a:r>
            <a:r>
              <a:rPr lang="cs-CZ" altLang="ko-KR" sz="1800">
                <a:ea typeface="굴림" pitchFamily="34" charset="-127"/>
              </a:rPr>
              <a:t>D</a:t>
            </a:r>
            <a:r>
              <a:rPr lang="en-GB" altLang="ko-KR" sz="1800">
                <a:ea typeface="굴림" pitchFamily="34" charset="-127"/>
              </a:rPr>
              <a:t>vouenergiová rentgenová absorp</a:t>
            </a:r>
            <a:r>
              <a:rPr lang="cs-CZ" altLang="ko-KR" sz="1800">
                <a:ea typeface="굴림" pitchFamily="34" charset="-127"/>
              </a:rPr>
              <a:t>ciometrie </a:t>
            </a:r>
            <a:r>
              <a:rPr lang="en-GB" altLang="ko-KR" sz="1800">
                <a:ea typeface="굴림" pitchFamily="34" charset="-127"/>
              </a:rPr>
              <a:t> (denzitometrie)  </a:t>
            </a:r>
          </a:p>
          <a:p>
            <a:pPr marL="0" indent="0" eaLnBrk="1" hangingPunct="1">
              <a:spcBef>
                <a:spcPct val="60000"/>
              </a:spcBef>
            </a:pPr>
            <a:r>
              <a:rPr lang="cs-CZ" altLang="cs-CZ" sz="1800"/>
              <a:t>V klinické praxi slouží k diagnostice osteoporózy</a:t>
            </a:r>
            <a:endParaRPr lang="en-GB" altLang="cs-CZ" sz="1800"/>
          </a:p>
          <a:p>
            <a:pPr marL="0" indent="0" eaLnBrk="1" hangingPunct="1">
              <a:spcBef>
                <a:spcPct val="60000"/>
              </a:spcBef>
            </a:pPr>
            <a:r>
              <a:rPr lang="cs-CZ" altLang="cs-CZ" sz="1800"/>
              <a:t>Měření BMD hlavně v oblasti páteře a kyčle</a:t>
            </a:r>
            <a:endParaRPr lang="en-GB" altLang="ko-KR" sz="1800">
              <a:ea typeface="굴림" pitchFamily="34" charset="-127"/>
            </a:endParaRPr>
          </a:p>
          <a:p>
            <a:pPr marL="0" indent="0" eaLnBrk="1" hangingPunct="1">
              <a:spcBef>
                <a:spcPct val="60000"/>
              </a:spcBef>
            </a:pPr>
            <a:r>
              <a:rPr lang="cs-CZ" altLang="cs-CZ" sz="1800"/>
              <a:t>T-skóre porovnává pacientovu BMD s průměrnou hodnotou  mladé zdravé populace</a:t>
            </a:r>
            <a:endParaRPr lang="en-GB" altLang="ko-KR" sz="1800">
              <a:ea typeface="굴림" pitchFamily="34" charset="-127"/>
            </a:endParaRPr>
          </a:p>
          <a:p>
            <a:pPr marL="0" indent="0" eaLnBrk="1" hangingPunct="1">
              <a:spcBef>
                <a:spcPct val="60000"/>
              </a:spcBef>
            </a:pPr>
            <a:endParaRPr lang="en-GB" altLang="cs-CZ" sz="2000"/>
          </a:p>
        </p:txBody>
      </p:sp>
      <p:sp>
        <p:nvSpPr>
          <p:cNvPr id="68612" name="Rectangle 65"/>
          <p:cNvSpPr>
            <a:spLocks noGrp="1" noChangeArrowheads="1"/>
          </p:cNvSpPr>
          <p:nvPr>
            <p:ph sz="half" idx="2"/>
          </p:nvPr>
        </p:nvSpPr>
        <p:spPr>
          <a:xfrm>
            <a:off x="4648200" y="1474788"/>
            <a:ext cx="4038600" cy="4811712"/>
          </a:xfrm>
        </p:spPr>
        <p:txBody>
          <a:bodyPr/>
          <a:lstStyle/>
          <a:p>
            <a:pPr marL="0" indent="0" eaLnBrk="1" hangingPunct="1"/>
            <a:endParaRPr lang="cs-CZ" altLang="cs-CZ" sz="2000"/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>
            <a:off x="100013" y="6261100"/>
            <a:ext cx="90439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World Health Organization. Technical Report Series 921. Prevence a management osteoporózy:Zpráva WHO Scientific Group. 2003.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National Osteoporosis Foundation. Clinician’s Guide to Prevention and Treatment of Osteoporosis. 2008</a:t>
            </a:r>
          </a:p>
        </p:txBody>
      </p:sp>
      <p:grpSp>
        <p:nvGrpSpPr>
          <p:cNvPr id="68614" name="Group 62"/>
          <p:cNvGrpSpPr>
            <a:grpSpLocks/>
          </p:cNvGrpSpPr>
          <p:nvPr/>
        </p:nvGrpSpPr>
        <p:grpSpPr bwMode="auto">
          <a:xfrm>
            <a:off x="4602163" y="1797050"/>
            <a:ext cx="4010025" cy="3802063"/>
            <a:chOff x="2899" y="988"/>
            <a:chExt cx="2526" cy="2114"/>
          </a:xfrm>
        </p:grpSpPr>
        <p:sp>
          <p:nvSpPr>
            <p:cNvPr id="68615" name="Rectangle 7"/>
            <p:cNvSpPr>
              <a:spLocks noChangeArrowheads="1"/>
            </p:cNvSpPr>
            <p:nvPr/>
          </p:nvSpPr>
          <p:spPr bwMode="auto">
            <a:xfrm>
              <a:off x="3306" y="2344"/>
              <a:ext cx="2119" cy="44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8616" name="Rectangle 2"/>
            <p:cNvSpPr>
              <a:spLocks noChangeArrowheads="1"/>
            </p:cNvSpPr>
            <p:nvPr/>
          </p:nvSpPr>
          <p:spPr bwMode="auto">
            <a:xfrm>
              <a:off x="3306" y="1392"/>
              <a:ext cx="2119" cy="52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8617" name="Rectangle 5"/>
            <p:cNvSpPr>
              <a:spLocks noChangeArrowheads="1"/>
            </p:cNvSpPr>
            <p:nvPr/>
          </p:nvSpPr>
          <p:spPr bwMode="auto">
            <a:xfrm>
              <a:off x="3306" y="1875"/>
              <a:ext cx="2119" cy="4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8618" name="Rectangle 3"/>
            <p:cNvSpPr>
              <a:spLocks noChangeArrowheads="1"/>
            </p:cNvSpPr>
            <p:nvPr/>
          </p:nvSpPr>
          <p:spPr bwMode="auto">
            <a:xfrm>
              <a:off x="3910" y="1431"/>
              <a:ext cx="1286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800" b="1">
                  <a:solidFill>
                    <a:schemeClr val="tx1"/>
                  </a:solidFill>
                  <a:latin typeface="Calibri" pitchFamily="34" charset="0"/>
                </a:rPr>
                <a:t>Normální hustota </a:t>
              </a:r>
              <a:endParaRPr lang="cs-CZ" altLang="cs-CZ" sz="1800" b="1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800" b="1">
                  <a:solidFill>
                    <a:schemeClr val="tx1"/>
                  </a:solidFill>
                  <a:latin typeface="Calibri" pitchFamily="34" charset="0"/>
                </a:rPr>
                <a:t>kostní tkáně</a:t>
              </a:r>
            </a:p>
          </p:txBody>
        </p:sp>
        <p:sp>
          <p:nvSpPr>
            <p:cNvPr id="68619" name="Rectangle 6"/>
            <p:cNvSpPr>
              <a:spLocks noChangeArrowheads="1"/>
            </p:cNvSpPr>
            <p:nvPr/>
          </p:nvSpPr>
          <p:spPr bwMode="auto">
            <a:xfrm>
              <a:off x="3910" y="1949"/>
              <a:ext cx="128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800" b="1">
                  <a:latin typeface="Calibri" pitchFamily="34" charset="0"/>
                </a:rPr>
                <a:t>Osteopenie</a:t>
              </a:r>
            </a:p>
          </p:txBody>
        </p:sp>
        <p:sp>
          <p:nvSpPr>
            <p:cNvPr id="68620" name="Rectangle 10"/>
            <p:cNvSpPr>
              <a:spLocks noChangeArrowheads="1"/>
            </p:cNvSpPr>
            <p:nvPr/>
          </p:nvSpPr>
          <p:spPr bwMode="auto">
            <a:xfrm rot="-5400000">
              <a:off x="2600" y="1961"/>
              <a:ext cx="855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cs-CZ" sz="1800" b="1">
                  <a:solidFill>
                    <a:srgbClr val="FFFFFF"/>
                  </a:solidFill>
                  <a:latin typeface="Calibri" pitchFamily="34" charset="0"/>
                </a:rPr>
                <a:t>T-skóre</a:t>
              </a:r>
            </a:p>
          </p:txBody>
        </p:sp>
        <p:sp>
          <p:nvSpPr>
            <p:cNvPr id="68621" name="AutoShape 33"/>
            <p:cNvSpPr>
              <a:spLocks noChangeArrowheads="1"/>
            </p:cNvSpPr>
            <p:nvPr/>
          </p:nvSpPr>
          <p:spPr bwMode="auto">
            <a:xfrm>
              <a:off x="3125" y="988"/>
              <a:ext cx="721" cy="2114"/>
            </a:xfrm>
            <a:prstGeom prst="upDownArrow">
              <a:avLst>
                <a:gd name="adj1" fmla="val 76556"/>
                <a:gd name="adj2" fmla="val 33678"/>
              </a:avLst>
            </a:prstGeom>
            <a:gradFill rotWithShape="1">
              <a:gsLst>
                <a:gs pos="0">
                  <a:srgbClr val="00B05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3187806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en-US" altLang="cs-CZ" b="1">
                <a:solidFill>
                  <a:srgbClr val="FFFFFF"/>
                </a:solidFill>
              </a:endParaRPr>
            </a:p>
          </p:txBody>
        </p:sp>
        <p:sp>
          <p:nvSpPr>
            <p:cNvPr id="68622" name="Line 41"/>
            <p:cNvSpPr>
              <a:spLocks noChangeShapeType="1"/>
            </p:cNvSpPr>
            <p:nvPr/>
          </p:nvSpPr>
          <p:spPr bwMode="auto">
            <a:xfrm>
              <a:off x="3592" y="1871"/>
              <a:ext cx="16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8623" name="Text Box 57"/>
            <p:cNvSpPr txBox="1">
              <a:spLocks noChangeArrowheads="1"/>
            </p:cNvSpPr>
            <p:nvPr/>
          </p:nvSpPr>
          <p:spPr bwMode="auto">
            <a:xfrm>
              <a:off x="3304" y="1795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600" b="1">
                  <a:latin typeface="Calibri" pitchFamily="34" charset="0"/>
                </a:rPr>
                <a:t>- 1.0</a:t>
              </a:r>
            </a:p>
          </p:txBody>
        </p:sp>
        <p:sp>
          <p:nvSpPr>
            <p:cNvPr id="68624" name="Line 44"/>
            <p:cNvSpPr>
              <a:spLocks noChangeShapeType="1"/>
            </p:cNvSpPr>
            <p:nvPr/>
          </p:nvSpPr>
          <p:spPr bwMode="auto">
            <a:xfrm>
              <a:off x="3592" y="2348"/>
              <a:ext cx="16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8625" name="Text Box 60"/>
            <p:cNvSpPr txBox="1">
              <a:spLocks noChangeArrowheads="1"/>
            </p:cNvSpPr>
            <p:nvPr/>
          </p:nvSpPr>
          <p:spPr bwMode="auto">
            <a:xfrm>
              <a:off x="3304" y="2274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600" b="1">
                  <a:latin typeface="Calibri" pitchFamily="34" charset="0"/>
                </a:rPr>
                <a:t>- 2.5</a:t>
              </a:r>
            </a:p>
          </p:txBody>
        </p:sp>
        <p:sp>
          <p:nvSpPr>
            <p:cNvPr id="68626" name="Rectangle 6"/>
            <p:cNvSpPr>
              <a:spLocks noChangeArrowheads="1"/>
            </p:cNvSpPr>
            <p:nvPr/>
          </p:nvSpPr>
          <p:spPr bwMode="auto">
            <a:xfrm>
              <a:off x="3910" y="2382"/>
              <a:ext cx="128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800" b="1">
                  <a:latin typeface="Calibri" pitchFamily="34" charset="0"/>
                </a:rPr>
                <a:t>Osteoporóza</a:t>
              </a:r>
            </a:p>
          </p:txBody>
        </p:sp>
      </p:grpSp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DXA</a:t>
            </a:r>
          </a:p>
        </p:txBody>
      </p:sp>
      <p:pic>
        <p:nvPicPr>
          <p:cNvPr id="69635" name="Picture 3" descr="DELPHIwGU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557338"/>
            <a:ext cx="3368675" cy="2220912"/>
          </a:xfrm>
          <a:noFill/>
          <a:ln>
            <a:solidFill>
              <a:srgbClr val="BBD9F0"/>
            </a:solidFill>
            <a:miter lim="800000"/>
            <a:headEnd/>
            <a:tailEnd/>
          </a:ln>
        </p:spPr>
      </p:pic>
      <p:pic>
        <p:nvPicPr>
          <p:cNvPr id="696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2952750" cy="2420938"/>
          </a:xfrm>
          <a:prstGeom prst="rect">
            <a:avLst/>
          </a:prstGeom>
          <a:noFill/>
          <a:ln w="9525">
            <a:solidFill>
              <a:srgbClr val="BBD9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4076700"/>
            <a:ext cx="2952750" cy="2420938"/>
          </a:xfrm>
          <a:prstGeom prst="rect">
            <a:avLst/>
          </a:prstGeom>
          <a:noFill/>
          <a:ln w="9525">
            <a:solidFill>
              <a:srgbClr val="BBD9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638" name="Group 4"/>
          <p:cNvGrpSpPr>
            <a:grpSpLocks/>
          </p:cNvGrpSpPr>
          <p:nvPr/>
        </p:nvGrpSpPr>
        <p:grpSpPr bwMode="auto">
          <a:xfrm>
            <a:off x="6932613" y="1400175"/>
            <a:ext cx="1549400" cy="4632325"/>
            <a:chOff x="4515" y="864"/>
            <a:chExt cx="1141" cy="3408"/>
          </a:xfrm>
        </p:grpSpPr>
        <p:pic>
          <p:nvPicPr>
            <p:cNvPr id="69639" name="Picture 5" descr="image1c_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" y="864"/>
              <a:ext cx="1141" cy="3408"/>
            </a:xfrm>
            <a:prstGeom prst="rect">
              <a:avLst/>
            </a:prstGeom>
            <a:noFill/>
            <a:ln w="9525">
              <a:solidFill>
                <a:srgbClr val="BBD9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640" name="Oval 6"/>
            <p:cNvSpPr>
              <a:spLocks noChangeAspect="1" noChangeArrowheads="1"/>
            </p:cNvSpPr>
            <p:nvPr/>
          </p:nvSpPr>
          <p:spPr bwMode="auto">
            <a:xfrm>
              <a:off x="4776" y="3012"/>
              <a:ext cx="629" cy="606"/>
            </a:xfrm>
            <a:prstGeom prst="ellipse">
              <a:avLst/>
            </a:prstGeom>
            <a:noFill/>
            <a:ln w="25400">
              <a:solidFill>
                <a:srgbClr val="BBD9F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>
                <a:spcBef>
                  <a:spcPts val="1425"/>
                </a:spcBef>
                <a:defRPr sz="28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spcBef>
                  <a:spcPts val="113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spcBef>
                  <a:spcPts val="850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spcBef>
                  <a:spcPts val="575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spcBef>
                  <a:spcPts val="288"/>
                </a:spcBef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288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3"/>
            <a:ext cx="8686800" cy="1249362"/>
          </a:xfrm>
        </p:spPr>
        <p:txBody>
          <a:bodyPr/>
          <a:lstStyle/>
          <a:p>
            <a:pPr eaLnBrk="1" hangingPunct="1"/>
            <a:r>
              <a:rPr lang="cs-CZ" altLang="cs-CZ" sz="2800"/>
              <a:t>Nezávislé rizikové faktory zlomenin</a:t>
            </a:r>
            <a:endParaRPr lang="en-GB" altLang="cs-CZ" sz="28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614488"/>
            <a:ext cx="4279900" cy="4811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/>
              <a:t>Rizikové faktory:</a:t>
            </a:r>
            <a:endParaRPr lang="en-GB" altLang="cs-CZ"/>
          </a:p>
          <a:p>
            <a:pPr lvl="1" eaLnBrk="1" hangingPunct="1"/>
            <a:r>
              <a:rPr lang="en-GB" altLang="cs-CZ"/>
              <a:t>Věk</a:t>
            </a:r>
          </a:p>
          <a:p>
            <a:pPr lvl="1" eaLnBrk="1" hangingPunct="1"/>
            <a:r>
              <a:rPr lang="en-GB" altLang="cs-CZ"/>
              <a:t>Nízké BMD</a:t>
            </a:r>
          </a:p>
          <a:p>
            <a:pPr lvl="1" eaLnBrk="1" hangingPunct="1"/>
            <a:r>
              <a:rPr lang="en-GB" altLang="cs-CZ"/>
              <a:t>Předchozí </a:t>
            </a:r>
            <a:r>
              <a:rPr lang="cs-CZ" altLang="cs-CZ"/>
              <a:t>zlomeniny</a:t>
            </a:r>
            <a:endParaRPr lang="en-GB" altLang="cs-CZ"/>
          </a:p>
          <a:p>
            <a:pPr lvl="1" eaLnBrk="1" hangingPunct="1"/>
            <a:r>
              <a:rPr lang="en-GB" altLang="cs-CZ"/>
              <a:t>N</a:t>
            </a:r>
            <a:r>
              <a:rPr lang="cs-CZ" altLang="cs-CZ"/>
              <a:t>í</a:t>
            </a:r>
            <a:r>
              <a:rPr lang="en-GB" altLang="cs-CZ"/>
              <a:t>zk</a:t>
            </a:r>
            <a:r>
              <a:rPr lang="cs-CZ" altLang="cs-CZ"/>
              <a:t>ý</a:t>
            </a:r>
            <a:r>
              <a:rPr lang="en-GB" altLang="cs-CZ"/>
              <a:t> BMI</a:t>
            </a:r>
          </a:p>
          <a:p>
            <a:pPr lvl="1" eaLnBrk="1" hangingPunct="1"/>
            <a:r>
              <a:rPr lang="en-GB" altLang="cs-CZ"/>
              <a:t>Rodinná anamnéza zlomenin kyčle</a:t>
            </a:r>
          </a:p>
          <a:p>
            <a:pPr lvl="1" eaLnBrk="1" hangingPunct="1"/>
            <a:r>
              <a:rPr lang="en-GB" altLang="cs-CZ"/>
              <a:t>K</a:t>
            </a:r>
            <a:r>
              <a:rPr lang="cs-CZ" altLang="cs-CZ"/>
              <a:t>o</a:t>
            </a:r>
            <a:r>
              <a:rPr lang="en-GB" altLang="cs-CZ"/>
              <a:t>uř</a:t>
            </a:r>
            <a:r>
              <a:rPr lang="cs-CZ" altLang="cs-CZ"/>
              <a:t>ení</a:t>
            </a:r>
            <a:r>
              <a:rPr lang="en-GB" altLang="cs-CZ"/>
              <a:t> v současnosti</a:t>
            </a:r>
          </a:p>
          <a:p>
            <a:pPr lvl="1" eaLnBrk="1" hangingPunct="1"/>
            <a:r>
              <a:rPr lang="en-GB" altLang="cs-CZ"/>
              <a:t>Vysoká konzumace alkoholu</a:t>
            </a:r>
          </a:p>
          <a:p>
            <a:pPr lvl="1" eaLnBrk="1" hangingPunct="1"/>
            <a:r>
              <a:rPr lang="en-GB" altLang="cs-CZ"/>
              <a:t>Revmatoidní artritida</a:t>
            </a:r>
          </a:p>
          <a:p>
            <a:pPr lvl="1" eaLnBrk="1" hangingPunct="1"/>
            <a:r>
              <a:rPr lang="en-GB" altLang="cs-CZ"/>
              <a:t>Léčba glukokortikoidy</a:t>
            </a:r>
          </a:p>
          <a:p>
            <a:pPr lvl="1" eaLnBrk="1" hangingPunct="1">
              <a:buFontTx/>
              <a:buNone/>
            </a:pPr>
            <a:endParaRPr lang="en-GB" altLang="cs-CZ" baseline="30000"/>
          </a:p>
          <a:p>
            <a:pPr eaLnBrk="1" hangingPunct="1"/>
            <a:endParaRPr lang="en-GB" altLang="cs-CZ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87313" y="6249988"/>
            <a:ext cx="8393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1000">
                <a:solidFill>
                  <a:schemeClr val="tx1"/>
                </a:solidFill>
                <a:latin typeface="Calibri" pitchFamily="34" charset="0"/>
              </a:rPr>
              <a:t>Kanis</a:t>
            </a:r>
            <a:r>
              <a:rPr lang="en-GB" altLang="cs-CZ" sz="1000">
                <a:solidFill>
                  <a:srgbClr val="FFFFFF"/>
                </a:solidFill>
                <a:latin typeface="Calibri" pitchFamily="34" charset="0"/>
              </a:rPr>
              <a:t> JA, et al. </a:t>
            </a:r>
            <a:r>
              <a:rPr lang="en-GB" altLang="cs-CZ" sz="1000" i="1">
                <a:solidFill>
                  <a:srgbClr val="FFFFFF"/>
                </a:solidFill>
                <a:latin typeface="Calibri" pitchFamily="34" charset="0"/>
              </a:rPr>
              <a:t>Osteoporos Int.</a:t>
            </a:r>
            <a:r>
              <a:rPr lang="en-GB" altLang="cs-CZ" sz="1000">
                <a:solidFill>
                  <a:srgbClr val="FFFFFF"/>
                </a:solidFill>
                <a:latin typeface="Calibri" pitchFamily="34" charset="0"/>
              </a:rPr>
              <a:t> 2001;12:989-995.  Kanis JA, et al. </a:t>
            </a:r>
            <a:r>
              <a:rPr lang="en-GB" altLang="cs-CZ" sz="1000" i="1">
                <a:solidFill>
                  <a:srgbClr val="FFFFFF"/>
                </a:solidFill>
                <a:latin typeface="Calibri" pitchFamily="34" charset="0"/>
              </a:rPr>
              <a:t>Osteoporos Int</a:t>
            </a:r>
            <a:r>
              <a:rPr lang="en-GB" altLang="cs-CZ" sz="1000">
                <a:solidFill>
                  <a:srgbClr val="FFFFFF"/>
                </a:solidFill>
                <a:latin typeface="Calibri" pitchFamily="34" charset="0"/>
              </a:rPr>
              <a:t>. 2001;12:417-427. </a:t>
            </a:r>
            <a:endParaRPr lang="cs-CZ" altLang="cs-CZ" sz="1000">
              <a:solidFill>
                <a:srgbClr val="FFFFFF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000">
                <a:solidFill>
                  <a:srgbClr val="FFFFFF"/>
                </a:solidFill>
                <a:latin typeface="Calibri" pitchFamily="34" charset="0"/>
              </a:rPr>
              <a:t>Kanis JA, et al. </a:t>
            </a:r>
            <a:r>
              <a:rPr lang="en-GB" altLang="cs-CZ" sz="1000" i="1">
                <a:solidFill>
                  <a:srgbClr val="FFFFFF"/>
                </a:solidFill>
                <a:latin typeface="Calibri" pitchFamily="34" charset="0"/>
              </a:rPr>
              <a:t>Osteoporos Int</a:t>
            </a:r>
            <a:r>
              <a:rPr lang="en-GB" altLang="cs-CZ" sz="1000">
                <a:solidFill>
                  <a:srgbClr val="FFFFFF"/>
                </a:solidFill>
                <a:latin typeface="Calibri" pitchFamily="34" charset="0"/>
              </a:rPr>
              <a:t>. 2005;16:581-589.</a:t>
            </a: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 rot="5400000">
            <a:off x="2965450" y="3511550"/>
            <a:ext cx="3917950" cy="3937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5499100" y="2527300"/>
            <a:ext cx="3168650" cy="2320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endParaRPr lang="en-GB" altLang="cs-CZ" sz="180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endParaRPr lang="en-GB" altLang="cs-CZ" sz="1800" b="1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endParaRPr lang="en-GB" altLang="cs-CZ" sz="1800" b="1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endParaRPr lang="en-GB" altLang="cs-CZ" sz="1800" b="1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Calibri" pitchFamily="34" charset="0"/>
              </a:rPr>
              <a:t>Všechna tato rizika zvyšují</a:t>
            </a:r>
            <a:endParaRPr lang="en-US" altLang="cs-CZ" sz="200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Calibri" pitchFamily="34" charset="0"/>
              </a:rPr>
              <a:t>pravděpodobnost </a:t>
            </a:r>
            <a:endParaRPr lang="en-US" altLang="cs-CZ" sz="200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Calibri" pitchFamily="34" charset="0"/>
              </a:rPr>
              <a:t>zlomeniny během dalších </a:t>
            </a:r>
            <a:endParaRPr lang="en-US" altLang="cs-CZ" sz="200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Calibri" pitchFamily="34" charset="0"/>
              </a:rPr>
              <a:t>10 let, která může být </a:t>
            </a:r>
            <a:endParaRPr lang="en-US" altLang="cs-CZ" sz="200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Calibri" pitchFamily="34" charset="0"/>
              </a:rPr>
              <a:t>odhadnuta s použitím</a:t>
            </a:r>
            <a:r>
              <a:rPr lang="en-US" altLang="cs-CZ" sz="200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Calibri" pitchFamily="34" charset="0"/>
              </a:rPr>
              <a:t>FRAXu</a:t>
            </a:r>
            <a:r>
              <a:rPr lang="en-GB" altLang="cs-CZ" sz="200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cs-CZ" sz="2000" baseline="30000">
                <a:solidFill>
                  <a:schemeClr val="tx1"/>
                </a:solidFill>
                <a:latin typeface="Calibri" pitchFamily="34" charset="0"/>
              </a:rPr>
              <a:t>®</a:t>
            </a: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endParaRPr lang="en-GB" altLang="cs-CZ" sz="2000" baseline="3000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endParaRPr lang="en-GB" altLang="cs-CZ" sz="1800" b="1" baseline="3000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endParaRPr lang="en-GB" altLang="cs-CZ" sz="1800" b="1" baseline="3000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endParaRPr lang="en-GB" altLang="cs-CZ" sz="1800" b="1" baseline="3000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endParaRPr lang="en-GB" altLang="cs-CZ" sz="1800" b="1" baseline="3000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180000"/>
              </a:lnSpc>
              <a:spcBef>
                <a:spcPct val="0"/>
              </a:spcBef>
              <a:buFontTx/>
              <a:buNone/>
            </a:pPr>
            <a:r>
              <a:rPr lang="en-GB" altLang="cs-CZ" sz="1800" b="1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571500"/>
            <a:ext cx="7772400" cy="696913"/>
          </a:xfrm>
        </p:spPr>
        <p:txBody>
          <a:bodyPr/>
          <a:lstStyle/>
          <a:p>
            <a:pPr eaLnBrk="1" hangingPunct="1"/>
            <a:r>
              <a:rPr lang="cs-CZ" altLang="cs-CZ" sz="2800" u="sng"/>
              <a:t>Diferenciální diagnostika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u="sng"/>
              <a:t>Primární osteoporóza</a:t>
            </a:r>
          </a:p>
          <a:p>
            <a:pPr marL="0" indent="0" eaLnBrk="1" hangingPunct="1"/>
            <a:r>
              <a:rPr lang="cs-CZ" altLang="cs-CZ"/>
              <a:t>Postmenopauzalní</a:t>
            </a:r>
          </a:p>
          <a:p>
            <a:pPr marL="0" indent="0" eaLnBrk="1" hangingPunct="1"/>
            <a:r>
              <a:rPr lang="cs-CZ" altLang="cs-CZ"/>
              <a:t>Involuční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u="sng"/>
              <a:t>Osteomalacie</a:t>
            </a:r>
          </a:p>
          <a:p>
            <a:pPr marL="0" indent="0" eaLnBrk="1" hangingPunct="1"/>
            <a:endParaRPr lang="cs-CZ" altLang="cs-CZ" u="sng"/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u="sng"/>
              <a:t>Sekundární  postižení</a:t>
            </a:r>
          </a:p>
          <a:p>
            <a:pPr marL="0" indent="0" eaLnBrk="1" hangingPunct="1"/>
            <a:r>
              <a:rPr lang="cs-CZ" altLang="cs-CZ" sz="2400"/>
              <a:t>Endokrinní poruchy</a:t>
            </a:r>
          </a:p>
          <a:p>
            <a:pPr marL="0" indent="0" eaLnBrk="1" hangingPunct="1"/>
            <a:r>
              <a:rPr lang="cs-CZ" altLang="cs-CZ" sz="2400"/>
              <a:t>Poruchy pojivové tkáně</a:t>
            </a:r>
          </a:p>
          <a:p>
            <a:pPr marL="0" indent="0" eaLnBrk="1" hangingPunct="1"/>
            <a:r>
              <a:rPr lang="cs-CZ" altLang="cs-CZ" sz="2400"/>
              <a:t>Gastrointestinální postižení</a:t>
            </a:r>
          </a:p>
          <a:p>
            <a:pPr marL="0" indent="0" eaLnBrk="1" hangingPunct="1"/>
            <a:r>
              <a:rPr lang="cs-CZ" altLang="cs-CZ" sz="2400"/>
              <a:t>Hematologická onemocněn</a:t>
            </a:r>
          </a:p>
          <a:p>
            <a:pPr marL="0" indent="0" eaLnBrk="1" hangingPunct="1"/>
            <a:r>
              <a:rPr lang="cs-CZ" altLang="cs-CZ" sz="2400"/>
              <a:t>Nefrologické onemocnění</a:t>
            </a:r>
          </a:p>
          <a:p>
            <a:pPr marL="0" indent="0" eaLnBrk="1" hangingPunct="1"/>
            <a:r>
              <a:rPr lang="cs-CZ" altLang="cs-CZ" sz="2400"/>
              <a:t>Nádory</a:t>
            </a:r>
          </a:p>
          <a:p>
            <a:pPr marL="0" indent="0" eaLnBrk="1" hangingPunct="1"/>
            <a:r>
              <a:rPr lang="cs-CZ" altLang="cs-CZ" sz="2400"/>
              <a:t>Léky</a:t>
            </a:r>
          </a:p>
          <a:p>
            <a:pPr marL="0" indent="0" eaLnBrk="1" hangingPunct="1"/>
            <a:r>
              <a:rPr lang="cs-CZ" altLang="cs-CZ" sz="2400"/>
              <a:t>Imobilizace</a:t>
            </a:r>
          </a:p>
          <a:p>
            <a:pPr marL="0" indent="0" eaLnBrk="1" hangingPunct="1"/>
            <a:endParaRPr lang="cs-CZ" altLang="cs-CZ" sz="2400"/>
          </a:p>
          <a:p>
            <a:pPr marL="0" indent="0" eaLnBrk="1" hangingPunct="1"/>
            <a:endParaRPr lang="cs-CZ" altLang="cs-CZ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55000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578850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Oval 4"/>
          <p:cNvSpPr>
            <a:spLocks noChangeArrowheads="1"/>
          </p:cNvSpPr>
          <p:nvPr/>
        </p:nvSpPr>
        <p:spPr bwMode="auto">
          <a:xfrm>
            <a:off x="4859338" y="620713"/>
            <a:ext cx="2736850" cy="1419225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Hypothalamická jádra spoje do neurohypofýzy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314325" y="0"/>
            <a:ext cx="8829675" cy="1249363"/>
          </a:xfrm>
        </p:spPr>
        <p:txBody>
          <a:bodyPr/>
          <a:lstStyle/>
          <a:p>
            <a:pPr eaLnBrk="1" hangingPunct="1"/>
            <a:r>
              <a:rPr lang="cs-CZ" altLang="cs-CZ" sz="2800"/>
              <a:t>Incidence osteoporotických zlomenin v Evropě</a:t>
            </a:r>
            <a:r>
              <a:rPr lang="en-GB" altLang="cs-CZ" sz="2800"/>
              <a:t> </a:t>
            </a:r>
          </a:p>
        </p:txBody>
      </p:sp>
      <p:sp>
        <p:nvSpPr>
          <p:cNvPr id="72707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68488"/>
            <a:ext cx="4521200" cy="3586162"/>
          </a:xfrm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cs-CZ" altLang="cs-CZ" sz="2400"/>
              <a:t>V roce 2000 bylo odhadem 3,1 milionu nových osteoporotických zlomenin</a:t>
            </a:r>
            <a:r>
              <a:rPr lang="en-GB" altLang="cs-CZ" sz="2400" baseline="30000"/>
              <a:t>1</a:t>
            </a:r>
          </a:p>
          <a:p>
            <a:pPr eaLnBrk="1" hangingPunct="1">
              <a:spcBef>
                <a:spcPct val="100000"/>
              </a:spcBef>
            </a:pPr>
            <a:r>
              <a:rPr lang="cs-CZ" altLang="cs-CZ" sz="2400"/>
              <a:t>Odhaduje se, že počet zlomenin kyčle v EU stoupne o téměř 135 % do roku 2050</a:t>
            </a:r>
            <a:r>
              <a:rPr lang="en-GB" altLang="cs-CZ" sz="2400" baseline="30000"/>
              <a:t>2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73025" y="6132513"/>
            <a:ext cx="9070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1000">
                <a:solidFill>
                  <a:schemeClr val="tx1"/>
                </a:solidFill>
              </a:rPr>
              <a:t>1. Johnell O and Kanis JA. </a:t>
            </a:r>
            <a:r>
              <a:rPr lang="en-GB" altLang="cs-CZ" sz="1000" i="1">
                <a:solidFill>
                  <a:schemeClr val="tx1"/>
                </a:solidFill>
              </a:rPr>
              <a:t>Osteoporos Int</a:t>
            </a:r>
            <a:r>
              <a:rPr lang="en-GB" altLang="cs-CZ" sz="1000">
                <a:solidFill>
                  <a:schemeClr val="tx1"/>
                </a:solidFill>
              </a:rPr>
              <a:t> 2006;17:1726-1733.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000">
                <a:solidFill>
                  <a:schemeClr val="tx1"/>
                </a:solidFill>
              </a:rPr>
              <a:t>2. European Commission. Report on osteoporosis in the European Community-action for prevention, 1998.</a:t>
            </a:r>
          </a:p>
        </p:txBody>
      </p:sp>
      <p:pic>
        <p:nvPicPr>
          <p:cNvPr id="72709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683000"/>
            <a:ext cx="36734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Rectangle 46"/>
          <p:cNvSpPr>
            <a:spLocks noChangeArrowheads="1"/>
          </p:cNvSpPr>
          <p:nvPr/>
        </p:nvSpPr>
        <p:spPr bwMode="black">
          <a:xfrm>
            <a:off x="5259388" y="1531938"/>
            <a:ext cx="365601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pl-PL" altLang="cs-CZ" sz="2000">
                <a:solidFill>
                  <a:schemeClr val="tx1"/>
                </a:solidFill>
              </a:rPr>
              <a:t>Zlomeniny  podle lokalizace</a:t>
            </a:r>
            <a:r>
              <a:rPr lang="en-US" altLang="cs-CZ" sz="2000">
                <a:solidFill>
                  <a:schemeClr val="tx1"/>
                </a:solidFill>
              </a:rPr>
              <a:t> </a:t>
            </a:r>
            <a:r>
              <a:rPr lang="pl-PL" altLang="cs-CZ" sz="2000">
                <a:solidFill>
                  <a:schemeClr val="tx1"/>
                </a:solidFill>
              </a:rPr>
              <a:t>(EU 2000)</a:t>
            </a:r>
            <a:r>
              <a:rPr lang="en-GB" altLang="cs-CZ" sz="2000" baseline="30000">
                <a:solidFill>
                  <a:schemeClr val="tx1"/>
                </a:solidFill>
              </a:rPr>
              <a:t>1</a:t>
            </a:r>
            <a:br>
              <a:rPr lang="en-GB" altLang="cs-CZ" sz="2000">
                <a:solidFill>
                  <a:schemeClr val="tx1"/>
                </a:solidFill>
              </a:rPr>
            </a:br>
            <a:endParaRPr lang="en-GB" altLang="cs-CZ" sz="2000">
              <a:solidFill>
                <a:schemeClr val="tx1"/>
              </a:solidFill>
            </a:endParaRPr>
          </a:p>
        </p:txBody>
      </p:sp>
      <p:sp>
        <p:nvSpPr>
          <p:cNvPr id="72711" name="Text Box 14"/>
          <p:cNvSpPr txBox="1">
            <a:spLocks noChangeArrowheads="1"/>
          </p:cNvSpPr>
          <p:nvPr/>
        </p:nvSpPr>
        <p:spPr bwMode="auto">
          <a:xfrm>
            <a:off x="150813" y="5681663"/>
            <a:ext cx="9205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 b="1">
                <a:solidFill>
                  <a:schemeClr val="accent2"/>
                </a:solidFill>
              </a:rPr>
              <a:t>U pacientů s osteoporózou se zlomeniny vyskytují v celém skeletu</a:t>
            </a:r>
          </a:p>
        </p:txBody>
      </p:sp>
      <p:graphicFrame>
        <p:nvGraphicFramePr>
          <p:cNvPr id="72712" name="Object 16"/>
          <p:cNvGraphicFramePr>
            <a:graphicFrameLocks noChangeAspect="1"/>
          </p:cNvGraphicFramePr>
          <p:nvPr/>
        </p:nvGraphicFramePr>
        <p:xfrm>
          <a:off x="4965700" y="1955800"/>
          <a:ext cx="4270375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r:id="rId5" imgW="4267570" imgH="3956647" progId="Excel.Chart.8">
                  <p:embed/>
                </p:oleObj>
              </mc:Choice>
              <mc:Fallback>
                <p:oleObj r:id="rId5" imgW="4267570" imgH="3956647" progId="Excel.Char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955800"/>
                        <a:ext cx="4270375" cy="395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3" name="Rectangle 18"/>
          <p:cNvSpPr>
            <a:spLocks noChangeArrowheads="1"/>
          </p:cNvSpPr>
          <p:nvPr/>
        </p:nvSpPr>
        <p:spPr bwMode="auto">
          <a:xfrm>
            <a:off x="5988050" y="3124200"/>
            <a:ext cx="5953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cs-CZ" sz="1600">
                <a:solidFill>
                  <a:schemeClr val="bg2"/>
                </a:solidFill>
              </a:rPr>
              <a:t>Jiné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cs-CZ" sz="1600">
                <a:solidFill>
                  <a:schemeClr val="bg2"/>
                </a:solidFill>
              </a:rPr>
              <a:t>30%</a:t>
            </a:r>
          </a:p>
        </p:txBody>
      </p:sp>
      <p:sp>
        <p:nvSpPr>
          <p:cNvPr id="72714" name="Rectangle 19"/>
          <p:cNvSpPr>
            <a:spLocks noChangeArrowheads="1"/>
          </p:cNvSpPr>
          <p:nvPr/>
        </p:nvSpPr>
        <p:spPr bwMode="auto">
          <a:xfrm>
            <a:off x="7286625" y="28956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Kyčel</a:t>
            </a:r>
            <a:endParaRPr lang="en-GB" altLang="cs-CZ" sz="160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cs-CZ" sz="1600">
                <a:solidFill>
                  <a:schemeClr val="tx1"/>
                </a:solidFill>
              </a:rPr>
              <a:t>21%</a:t>
            </a:r>
          </a:p>
        </p:txBody>
      </p:sp>
      <p:sp>
        <p:nvSpPr>
          <p:cNvPr id="72715" name="Rectangle 20"/>
          <p:cNvSpPr>
            <a:spLocks noChangeArrowheads="1"/>
          </p:cNvSpPr>
          <p:nvPr/>
        </p:nvSpPr>
        <p:spPr bwMode="auto">
          <a:xfrm>
            <a:off x="7818438" y="3892550"/>
            <a:ext cx="6762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cs-CZ" sz="1600">
                <a:solidFill>
                  <a:schemeClr val="bg2"/>
                </a:solidFill>
              </a:rPr>
              <a:t>Páteř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cs-CZ" sz="1600">
                <a:solidFill>
                  <a:schemeClr val="bg2"/>
                </a:solidFill>
              </a:rPr>
              <a:t>16%</a:t>
            </a:r>
          </a:p>
        </p:txBody>
      </p:sp>
      <p:sp>
        <p:nvSpPr>
          <p:cNvPr id="72716" name="Rectangle 21"/>
          <p:cNvSpPr>
            <a:spLocks noChangeArrowheads="1"/>
          </p:cNvSpPr>
          <p:nvPr/>
        </p:nvSpPr>
        <p:spPr bwMode="auto">
          <a:xfrm>
            <a:off x="6656388" y="4600575"/>
            <a:ext cx="9937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Předloktí</a:t>
            </a:r>
            <a:endParaRPr lang="en-GB" altLang="cs-CZ" sz="160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cs-CZ" sz="1600">
                <a:solidFill>
                  <a:schemeClr val="tx1"/>
                </a:solidFill>
              </a:rPr>
              <a:t>24%</a:t>
            </a:r>
          </a:p>
        </p:txBody>
      </p:sp>
      <p:sp>
        <p:nvSpPr>
          <p:cNvPr id="72717" name="Rectangle 22"/>
          <p:cNvSpPr>
            <a:spLocks noChangeArrowheads="1"/>
          </p:cNvSpPr>
          <p:nvPr/>
        </p:nvSpPr>
        <p:spPr bwMode="auto">
          <a:xfrm>
            <a:off x="5526088" y="4327525"/>
            <a:ext cx="11445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spcBef>
                <a:spcPts val="1425"/>
              </a:spcBef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>
              <a:spcBef>
                <a:spcPts val="113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>
              <a:spcBef>
                <a:spcPts val="85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>
              <a:spcBef>
                <a:spcPts val="575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>
              <a:spcBef>
                <a:spcPts val="288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Pažní kost</a:t>
            </a:r>
            <a:endParaRPr lang="en-GB" altLang="cs-CZ" sz="160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cs-CZ" sz="1600">
                <a:solidFill>
                  <a:schemeClr val="tx1"/>
                </a:solidFill>
              </a:rPr>
              <a:t>9%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4" descr="TEMP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92150"/>
          </a:xfrm>
        </p:spPr>
        <p:txBody>
          <a:bodyPr/>
          <a:lstStyle/>
          <a:p>
            <a:pPr eaLnBrk="1" hangingPunct="1"/>
            <a:r>
              <a:rPr lang="cs-CZ" altLang="cs-CZ" sz="2800"/>
              <a:t>Pyramida prevence a léčby osteoporózy</a:t>
            </a:r>
          </a:p>
        </p:txBody>
      </p:sp>
      <p:sp>
        <p:nvSpPr>
          <p:cNvPr id="3" name="Rovnoramenný trojúhelník 2"/>
          <p:cNvSpPr/>
          <p:nvPr/>
        </p:nvSpPr>
        <p:spPr>
          <a:xfrm>
            <a:off x="1042988" y="765175"/>
            <a:ext cx="6624637" cy="5805488"/>
          </a:xfrm>
          <a:prstGeom prst="triangle">
            <a:avLst>
              <a:gd name="adj" fmla="val 51674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FFC000"/>
                </a:solidFill>
              </a:rPr>
              <a:t>Farmakoterapie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solidFill>
                <a:srgbClr val="FFC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FFC000"/>
                </a:solidFill>
              </a:rPr>
              <a:t>Ovlivnění sekundárních faktorů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rgbClr val="FFC000"/>
                </a:solidFill>
              </a:rPr>
              <a:t>/léky ,choroby/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rgbClr val="FFC000"/>
                </a:solidFill>
              </a:rPr>
              <a:t>Změny životního stylu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rgbClr val="FFC000"/>
                </a:solidFill>
              </a:rPr>
              <a:t>/</a:t>
            </a:r>
            <a:r>
              <a:rPr lang="cs-CZ" sz="2000" dirty="0" err="1">
                <a:solidFill>
                  <a:srgbClr val="FFC000"/>
                </a:solidFill>
              </a:rPr>
              <a:t>nutrice</a:t>
            </a:r>
            <a:r>
              <a:rPr lang="cs-CZ" sz="2000" dirty="0">
                <a:solidFill>
                  <a:srgbClr val="FFC000"/>
                </a:solidFill>
              </a:rPr>
              <a:t>,fyzická aktivita, prevence pádů</a:t>
            </a:r>
            <a:r>
              <a:rPr lang="cs-CZ" sz="2000" b="1" dirty="0">
                <a:solidFill>
                  <a:srgbClr val="FFC000"/>
                </a:solidFill>
              </a:rPr>
              <a:t>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58888" y="7938"/>
            <a:ext cx="6142037" cy="908050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chemeClr val="tx1"/>
                </a:solidFill>
              </a:rPr>
              <a:t>Vitamin D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981075"/>
            <a:ext cx="8578850" cy="54721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/>
              <a:t>  Deficit vitaminu D </a:t>
            </a:r>
            <a:r>
              <a:rPr lang="cs-CZ" altLang="cs-CZ" b="1">
                <a:solidFill>
                  <a:srgbClr val="C00000"/>
                </a:solidFill>
              </a:rPr>
              <a:t>pod 40 nmol/l</a:t>
            </a:r>
            <a:r>
              <a:rPr lang="cs-CZ" altLang="cs-CZ">
                <a:solidFill>
                  <a:srgbClr val="C000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  sekundární zvýšení PTH a zvýšení kostní resorpce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/>
              <a:t>Pokles koncentrace vitaminu D  </a:t>
            </a:r>
            <a:r>
              <a:rPr lang="cs-CZ" altLang="cs-CZ" b="1">
                <a:solidFill>
                  <a:srgbClr val="FF0000"/>
                </a:solidFill>
              </a:rPr>
              <a:t>pod 30 nmol/l</a:t>
            </a:r>
            <a:r>
              <a:rPr lang="cs-CZ" altLang="cs-CZ"/>
              <a:t> pokles svalové síly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91440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Léky používané v terapii osteoporózy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Léky ,,odstraňující“příčinu v časné menopauze(úbytek ženských </a:t>
            </a:r>
            <a:r>
              <a:rPr lang="cs-CZ" b="1" dirty="0" err="1">
                <a:solidFill>
                  <a:schemeClr val="tx1"/>
                </a:solidFill>
              </a:rPr>
              <a:t>hormonú</a:t>
            </a:r>
            <a:r>
              <a:rPr lang="cs-CZ" b="1" dirty="0">
                <a:solidFill>
                  <a:schemeClr val="tx1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/>
              <a:t>Estrogeny se už nepoužívají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/>
              <a:t>SERM – selektivní </a:t>
            </a:r>
            <a:r>
              <a:rPr lang="cs-CZ" sz="2400" dirty="0" err="1"/>
              <a:t>estrogenové</a:t>
            </a:r>
            <a:r>
              <a:rPr lang="cs-CZ" sz="2400" dirty="0"/>
              <a:t> modulátory, u nás se nepoužívají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Chemická blokace metabolismu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err="1">
                <a:solidFill>
                  <a:srgbClr val="FF0000"/>
                </a:solidFill>
              </a:rPr>
              <a:t>Bifosfonáty</a:t>
            </a:r>
            <a:r>
              <a:rPr lang="cs-CZ" sz="24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Stimulace nebo inhibice buněk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>
                <a:solidFill>
                  <a:srgbClr val="FF0000"/>
                </a:solidFill>
              </a:rPr>
              <a:t>PTH</a:t>
            </a:r>
            <a:r>
              <a:rPr lang="cs-CZ" sz="2400" dirty="0"/>
              <a:t> a jeho deriváty,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Zásah do mezibuněčných regulací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err="1">
                <a:solidFill>
                  <a:srgbClr val="FF0000"/>
                </a:solidFill>
              </a:rPr>
              <a:t>Denosumab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000" dirty="0" err="1">
                <a:solidFill>
                  <a:srgbClr val="FF0000"/>
                </a:solidFill>
                <a:latin typeface="+mn-lt"/>
              </a:rPr>
              <a:t>Osteomalácie</a:t>
            </a:r>
            <a:r>
              <a:rPr lang="cs-CZ" altLang="cs-CZ" sz="4000" dirty="0">
                <a:solidFill>
                  <a:srgbClr val="FF0000"/>
                </a:solidFill>
                <a:latin typeface="+mn-lt"/>
              </a:rPr>
              <a:t> u dětí-křivice, rachitis</a:t>
            </a:r>
          </a:p>
        </p:txBody>
      </p:sp>
      <p:sp>
        <p:nvSpPr>
          <p:cNvPr id="778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Příčiny:</a:t>
            </a:r>
          </a:p>
          <a:p>
            <a:r>
              <a:rPr lang="cs-CZ" altLang="cs-CZ" b="1"/>
              <a:t>Deficit vitamínu D</a:t>
            </a:r>
          </a:p>
          <a:p>
            <a:r>
              <a:rPr lang="cs-CZ" altLang="cs-CZ"/>
              <a:t>Nedostatek v potravě, porucha vstřebávání,</a:t>
            </a:r>
          </a:p>
          <a:p>
            <a:r>
              <a:rPr lang="cs-CZ" altLang="cs-CZ"/>
              <a:t>Porucha metabolismu (kůže,játra,ledviny)</a:t>
            </a:r>
          </a:p>
          <a:p>
            <a:r>
              <a:rPr lang="cs-CZ" altLang="cs-CZ"/>
              <a:t>Porucha receptorů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Osteomalácie</a:t>
            </a:r>
          </a:p>
        </p:txBody>
      </p:sp>
      <p:sp>
        <p:nvSpPr>
          <p:cNvPr id="788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Bolesti kostí(hlavně v oblasti kyčlí)</a:t>
            </a:r>
          </a:p>
          <a:p>
            <a:r>
              <a:rPr lang="cs-CZ" altLang="cs-CZ"/>
              <a:t>Svalová slabost</a:t>
            </a:r>
          </a:p>
          <a:p>
            <a:r>
              <a:rPr lang="cs-CZ" altLang="cs-CZ"/>
              <a:t>Zlomeniny po malém traumatu</a:t>
            </a:r>
          </a:p>
          <a:p>
            <a:r>
              <a:rPr lang="cs-CZ" altLang="cs-CZ"/>
              <a:t>U dětí poruchy růstu, deformace kostí</a:t>
            </a:r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/>
              <a:t>Nálezy: nízké Ca, vyšší PTH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221663" cy="981075"/>
          </a:xfrm>
        </p:spPr>
        <p:txBody>
          <a:bodyPr/>
          <a:lstStyle/>
          <a:p>
            <a:pPr>
              <a:defRPr/>
            </a:pPr>
            <a:br>
              <a:rPr lang="cs-CZ" altLang="cs-CZ" sz="3200" dirty="0"/>
            </a:br>
            <a:br>
              <a:rPr lang="cs-CZ" altLang="cs-CZ" sz="3200" dirty="0"/>
            </a:br>
            <a:r>
              <a:rPr lang="cs-CZ" altLang="cs-CZ" sz="3200" dirty="0">
                <a:latin typeface="+mn-lt"/>
              </a:rPr>
              <a:t>Rachitida</a:t>
            </a:r>
            <a:br>
              <a:rPr lang="cs-CZ" altLang="cs-CZ" sz="3200" dirty="0"/>
            </a:br>
            <a:endParaRPr lang="cs-CZ" altLang="cs-CZ" sz="3200" dirty="0"/>
          </a:p>
        </p:txBody>
      </p:sp>
      <p:pic>
        <p:nvPicPr>
          <p:cNvPr id="7987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535238"/>
            <a:ext cx="2609850" cy="1752600"/>
          </a:xfrm>
        </p:spPr>
      </p:pic>
      <p:pic>
        <p:nvPicPr>
          <p:cNvPr id="79876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325688"/>
            <a:ext cx="1781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65400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Hormony 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" indent="0" eaLnBrk="1">
              <a:buClrTx/>
            </a:pPr>
            <a:r>
              <a:rPr lang="cs-CZ" altLang="cs-CZ" b="1" dirty="0" err="1">
                <a:solidFill>
                  <a:srgbClr val="C00000"/>
                </a:solidFill>
              </a:rPr>
              <a:t>Liberiny</a:t>
            </a:r>
            <a:endParaRPr lang="cs-CZ" altLang="cs-CZ" b="1" dirty="0"/>
          </a:p>
          <a:p>
            <a:pPr marL="6350" indent="0" eaLnBrk="1">
              <a:buClrTx/>
            </a:pPr>
            <a:r>
              <a:rPr lang="cs-CZ" altLang="cs-CZ" dirty="0" err="1"/>
              <a:t>hypothalamo</a:t>
            </a:r>
            <a:r>
              <a:rPr lang="cs-CZ" altLang="cs-CZ" dirty="0"/>
              <a:t>-hypofyzárním krevním oběhem dopravovány </a:t>
            </a:r>
            <a:r>
              <a:rPr lang="cs-CZ" altLang="cs-CZ" b="1" dirty="0"/>
              <a:t>do adenohypofýzy </a:t>
            </a:r>
          </a:p>
          <a:p>
            <a:pPr marL="463550" indent="-457200" eaLnBrk="1">
              <a:buClrTx/>
              <a:buFont typeface="Arial" panose="020B0604020202020204" pitchFamily="34" charset="0"/>
              <a:buChar char="•"/>
            </a:pPr>
            <a:r>
              <a:rPr lang="cs-CZ" altLang="cs-CZ" b="1" dirty="0" err="1"/>
              <a:t>Tyroliberin</a:t>
            </a:r>
            <a:r>
              <a:rPr lang="cs-CZ" altLang="cs-CZ" dirty="0"/>
              <a:t> (</a:t>
            </a:r>
            <a:r>
              <a:rPr lang="cs-CZ" altLang="cs-CZ" b="1" dirty="0"/>
              <a:t>TRH</a:t>
            </a:r>
            <a:r>
              <a:rPr lang="cs-CZ" altLang="cs-CZ" dirty="0"/>
              <a:t>) spouští sekreci </a:t>
            </a:r>
            <a:r>
              <a:rPr lang="cs-CZ" altLang="cs-CZ" i="1" dirty="0" err="1"/>
              <a:t>thyrotropinu</a:t>
            </a:r>
            <a:r>
              <a:rPr lang="cs-CZ" altLang="cs-CZ" i="1" dirty="0"/>
              <a:t>(TSH)</a:t>
            </a:r>
          </a:p>
          <a:p>
            <a:pPr marL="463550" indent="-457200" eaLnBrk="1">
              <a:buClrTx/>
              <a:buFont typeface="Arial" panose="020B0604020202020204" pitchFamily="34" charset="0"/>
              <a:buChar char="•"/>
            </a:pPr>
            <a:r>
              <a:rPr lang="cs-CZ" altLang="cs-CZ" b="1" dirty="0" err="1"/>
              <a:t>Luliberin</a:t>
            </a:r>
            <a:r>
              <a:rPr lang="cs-CZ" altLang="cs-CZ" dirty="0"/>
              <a:t> (</a:t>
            </a:r>
            <a:r>
              <a:rPr lang="cs-CZ" altLang="cs-CZ" b="1" dirty="0"/>
              <a:t>LHRH)</a:t>
            </a:r>
            <a:r>
              <a:rPr lang="cs-CZ" altLang="cs-CZ" dirty="0"/>
              <a:t> uvolňujícím faktorem folikulárního hormonu </a:t>
            </a:r>
          </a:p>
          <a:p>
            <a:pPr marL="463550" indent="-457200" eaLnBrk="1">
              <a:buClrTx/>
              <a:buFont typeface="Arial" panose="020B0604020202020204" pitchFamily="34" charset="0"/>
              <a:buChar char="•"/>
            </a:pPr>
            <a:r>
              <a:rPr lang="cs-CZ" altLang="cs-CZ" b="1" dirty="0"/>
              <a:t>FSH RH</a:t>
            </a:r>
            <a:r>
              <a:rPr lang="cs-CZ" altLang="cs-CZ" dirty="0"/>
              <a:t> </a:t>
            </a:r>
            <a:r>
              <a:rPr lang="cs-CZ" altLang="cs-CZ" b="1" dirty="0" err="1"/>
              <a:t>somatostatin</a:t>
            </a:r>
            <a:r>
              <a:rPr lang="cs-CZ" altLang="cs-CZ" dirty="0"/>
              <a:t> (</a:t>
            </a:r>
            <a:r>
              <a:rPr lang="cs-CZ" altLang="cs-CZ" b="1" dirty="0"/>
              <a:t>SST, GHIF</a:t>
            </a:r>
            <a:r>
              <a:rPr lang="cs-CZ" altLang="cs-CZ" dirty="0"/>
              <a:t>) zastavuje tvorbu růstového hormonu</a:t>
            </a:r>
          </a:p>
          <a:p>
            <a:pPr marL="463550" indent="-457200" eaLnBrk="1">
              <a:buClrTx/>
              <a:buFont typeface="Arial" panose="020B0604020202020204" pitchFamily="34" charset="0"/>
              <a:buChar char="•"/>
            </a:pPr>
            <a:r>
              <a:rPr lang="cs-CZ" altLang="cs-CZ" b="1" dirty="0" err="1"/>
              <a:t>Somatokrinin</a:t>
            </a:r>
            <a:r>
              <a:rPr lang="cs-CZ" altLang="cs-CZ" dirty="0"/>
              <a:t> podporuje produkci růstového hormonu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8013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lnSpc>
                <a:spcPct val="101000"/>
              </a:lnSpc>
              <a:buClrTx/>
              <a:buFontTx/>
              <a:buNone/>
            </a:pPr>
            <a:r>
              <a:rPr lang="cs-CZ" altLang="cs-CZ" sz="4400">
                <a:solidFill>
                  <a:srgbClr val="000000"/>
                </a:solidFill>
                <a:latin typeface="Verdana" pitchFamily="34" charset="0"/>
              </a:rPr>
              <a:t>Hormony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11188" y="1484313"/>
            <a:ext cx="6985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6550"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marL="6350" indent="0" eaLnBrk="1">
              <a:spcBef>
                <a:spcPts val="1425"/>
              </a:spcBef>
              <a:buClrTx/>
              <a:buFont typeface="Times New Roman" pitchFamily="16" charset="0"/>
              <a:buNone/>
              <a:defRPr/>
            </a:pPr>
            <a:r>
              <a:rPr lang="cs-CZ" altLang="cs-CZ" sz="2000" b="1" dirty="0">
                <a:solidFill>
                  <a:srgbClr val="C00000"/>
                </a:solidFill>
              </a:rPr>
              <a:t>Vazopresin(Antidiuretický hormon)</a:t>
            </a:r>
          </a:p>
          <a:p>
            <a:pPr marL="349250" indent="-342900" eaLnBrk="1">
              <a:spcBef>
                <a:spcPts val="142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v oblasti tvorby jsou osmoreceptory, reagují na změnu </a:t>
            </a:r>
            <a:r>
              <a:rPr lang="cs-CZ" altLang="cs-CZ" sz="2000" b="1" dirty="0">
                <a:solidFill>
                  <a:srgbClr val="000000"/>
                </a:solidFill>
              </a:rPr>
              <a:t>koncentrace iontů v plazmě a extracelulární tekutině</a:t>
            </a:r>
          </a:p>
          <a:p>
            <a:pPr eaLnBrk="1">
              <a:spcBef>
                <a:spcPts val="1425"/>
              </a:spcBef>
              <a:buClrTx/>
              <a:buFontTx/>
              <a:buNone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Poškození: vznik žíznivky </a:t>
            </a:r>
            <a:r>
              <a:rPr lang="cs-CZ" altLang="cs-CZ" sz="2000" b="1" dirty="0">
                <a:solidFill>
                  <a:srgbClr val="000000"/>
                </a:solidFill>
              </a:rPr>
              <a:t>(diabetes </a:t>
            </a:r>
            <a:r>
              <a:rPr lang="cs-CZ" altLang="cs-CZ" sz="2000" b="1" dirty="0" err="1">
                <a:solidFill>
                  <a:srgbClr val="000000"/>
                </a:solidFill>
              </a:rPr>
              <a:t>insipidus</a:t>
            </a:r>
            <a:r>
              <a:rPr lang="cs-CZ" altLang="cs-CZ" sz="2000" b="1" dirty="0">
                <a:solidFill>
                  <a:srgbClr val="000000"/>
                </a:solidFill>
              </a:rPr>
              <a:t>),</a:t>
            </a:r>
            <a:r>
              <a:rPr lang="cs-CZ" altLang="cs-CZ" sz="2000" dirty="0">
                <a:solidFill>
                  <a:srgbClr val="000000"/>
                </a:solidFill>
              </a:rPr>
              <a:t>nadměrné pití a neschopnost zadržet vodu v organismu</a:t>
            </a:r>
          </a:p>
          <a:p>
            <a:pPr eaLnBrk="1">
              <a:spcBef>
                <a:spcPts val="1425"/>
              </a:spcBef>
              <a:buClrTx/>
              <a:buFontTx/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>
              <a:spcBef>
                <a:spcPts val="1425"/>
              </a:spcBef>
              <a:buClrTx/>
              <a:buFontTx/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6350" indent="0" eaLnBrk="1">
              <a:spcBef>
                <a:spcPts val="1425"/>
              </a:spcBef>
              <a:buClrTx/>
              <a:buFont typeface="Times New Roman" pitchFamily="16" charset="0"/>
              <a:buNone/>
              <a:defRPr/>
            </a:pPr>
            <a:r>
              <a:rPr lang="cs-CZ" altLang="cs-CZ" sz="2000" b="1" dirty="0">
                <a:solidFill>
                  <a:srgbClr val="C00000"/>
                </a:solidFill>
              </a:rPr>
              <a:t>Oxytocin</a:t>
            </a:r>
            <a:endParaRPr lang="cs-CZ" altLang="cs-CZ" sz="2800" dirty="0">
              <a:solidFill>
                <a:srgbClr val="000000"/>
              </a:solidFill>
            </a:endParaRPr>
          </a:p>
          <a:p>
            <a:pPr marL="349250" indent="-342900" eaLnBrk="1">
              <a:spcBef>
                <a:spcPts val="142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ovlivňuje </a:t>
            </a:r>
            <a:r>
              <a:rPr lang="cs-CZ" altLang="cs-CZ" sz="2000" b="1" dirty="0">
                <a:solidFill>
                  <a:srgbClr val="000000"/>
                </a:solidFill>
              </a:rPr>
              <a:t>děložní stahy(rychlost a frekvenci</a:t>
            </a:r>
            <a:r>
              <a:rPr lang="cs-CZ" altLang="cs-CZ" sz="2000" dirty="0">
                <a:solidFill>
                  <a:srgbClr val="000000"/>
                </a:solidFill>
              </a:rPr>
              <a:t>),rozvolňuje vazivo v oblasti pánve při porodu, výron mléka při kojení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2.7|18.6|12.8|11.9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3|11.4"/>
</p:tagLst>
</file>

<file path=ppt/theme/theme1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Verdana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4805</Words>
  <Application>Microsoft Office PowerPoint</Application>
  <PresentationFormat>Předvádění na obrazovce (4:3)</PresentationFormat>
  <Paragraphs>743</Paragraphs>
  <Slides>77</Slides>
  <Notes>35</Notes>
  <HiddenSlides>1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8" baseType="lpstr">
      <vt:lpstr>굴림</vt:lpstr>
      <vt:lpstr>Microsoft YaHei</vt:lpstr>
      <vt:lpstr>Arial</vt:lpstr>
      <vt:lpstr>Calibri</vt:lpstr>
      <vt:lpstr>Garamond</vt:lpstr>
      <vt:lpstr>Segoe UI</vt:lpstr>
      <vt:lpstr>Times New Roman</vt:lpstr>
      <vt:lpstr>Verdana</vt:lpstr>
      <vt:lpstr>Wingdings</vt:lpstr>
      <vt:lpstr>1_Motiv systému Office</vt:lpstr>
      <vt:lpstr>Microsoft Excel Chart</vt:lpstr>
      <vt:lpstr>Endokrinologie Osteoporóza </vt:lpstr>
      <vt:lpstr>Obsah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Hormony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Panhypopituitarismus  celkově snížená funkce hypofýzy</vt:lpstr>
      <vt:lpstr>Funkční poruchy- izolované</vt:lpstr>
      <vt:lpstr>Klinický obraz poškození hypofyzy</vt:lpstr>
      <vt:lpstr>Akromegalie a gigantismus</vt:lpstr>
      <vt:lpstr>Prezentace aplikace PowerPoint</vt:lpstr>
      <vt:lpstr>Gigantismu a nanismus</vt:lpstr>
      <vt:lpstr>Prezentace aplikace PowerPoint</vt:lpstr>
      <vt:lpstr>Diabetes insipidus centralis</vt:lpstr>
      <vt:lpstr>Syndrom nepřiměřené sekrece ADH(SIADH)</vt:lpstr>
      <vt:lpstr>Prezentace aplikace PowerPoint</vt:lpstr>
      <vt:lpstr>Štítná žláza</vt:lpstr>
      <vt:lpstr>Hypothyreóza</vt:lpstr>
      <vt:lpstr>Hypothyreóza</vt:lpstr>
      <vt:lpstr>Klinický obraz</vt:lpstr>
      <vt:lpstr>Diagnostika a terapie</vt:lpstr>
      <vt:lpstr>Hyperthyreosa</vt:lpstr>
      <vt:lpstr>Hyperthyreosa</vt:lpstr>
      <vt:lpstr>Hyperthyreosa-</vt:lpstr>
      <vt:lpstr>Hyperthyreosa</vt:lpstr>
      <vt:lpstr>Struma</vt:lpstr>
      <vt:lpstr>Příštítná tělíska</vt:lpstr>
      <vt:lpstr> Příštítná tělíska primární hyperparathyreoza </vt:lpstr>
      <vt:lpstr>Diagnostika</vt:lpstr>
      <vt:lpstr>Prezentace aplikace PowerPoint</vt:lpstr>
      <vt:lpstr>Nadledviny</vt:lpstr>
      <vt:lpstr>Stavba nadledvin</vt:lpstr>
      <vt:lpstr>Stavba nadledvin</vt:lpstr>
      <vt:lpstr>Onemocnění  nadledvin </vt:lpstr>
      <vt:lpstr>Onemocnění kůry nadledvin snížená sekrece kortizolu</vt:lpstr>
      <vt:lpstr>Hypokortikalismus</vt:lpstr>
      <vt:lpstr>         Hyperpigmentace </vt:lpstr>
      <vt:lpstr>Akutní hypokortikální nedostatečnost –Addisonská krize</vt:lpstr>
      <vt:lpstr>Hypokortikální insuficience</vt:lpstr>
      <vt:lpstr>Cushingův syndrom a Cushingova choroba</vt:lpstr>
      <vt:lpstr>Cushingův syndrom a Cushingova choroba</vt:lpstr>
      <vt:lpstr>Cushingův syndrom</vt:lpstr>
      <vt:lpstr>Primární hyperaldosteronismus a Connův syndrom</vt:lpstr>
      <vt:lpstr>Prezentace aplikace PowerPoint</vt:lpstr>
      <vt:lpstr>Dřeň nadledvin Feochromocytom</vt:lpstr>
      <vt:lpstr>Dřeň nadledvin - Feochromocytom</vt:lpstr>
      <vt:lpstr>Osteoporóza</vt:lpstr>
      <vt:lpstr>Kostra je tvořena kortikální a trabekulární kostí</vt:lpstr>
      <vt:lpstr>Kortikální kost</vt:lpstr>
      <vt:lpstr>Trabekulární kost</vt:lpstr>
      <vt:lpstr>Osteoklasty jsou buňky, které  resorbují kost</vt:lpstr>
      <vt:lpstr>Zdravý skelet se  vyznačuje rovnováhou mezi úbytkem a novotvorbou kosti</vt:lpstr>
      <vt:lpstr>Nadměrná resorpce kosti přispívá ke vzniku osteoporózy</vt:lpstr>
      <vt:lpstr>Osteoporóza je běžná nemoc se zvýšeným rizikem zlomenin v celém skeletu</vt:lpstr>
      <vt:lpstr>Kostní hmota rychle ubývá s nástupem menopauzy</vt:lpstr>
      <vt:lpstr>Diagnostika osteoporózy pomocí celotělové DXA: Definice podle WHO</vt:lpstr>
      <vt:lpstr>DXA</vt:lpstr>
      <vt:lpstr>Nezávislé rizikové faktory zlomenin</vt:lpstr>
      <vt:lpstr>Diferenciální diagnostika</vt:lpstr>
      <vt:lpstr>Incidence osteoporotických zlomenin v Evropě </vt:lpstr>
      <vt:lpstr>Prezentace aplikace PowerPoint</vt:lpstr>
      <vt:lpstr>Pyramida prevence a léčby osteoporózy</vt:lpstr>
      <vt:lpstr>Vitamin D</vt:lpstr>
      <vt:lpstr>Léky používané v terapii osteoporózy</vt:lpstr>
      <vt:lpstr>Osteomalácie u dětí-křivice, rachitis</vt:lpstr>
      <vt:lpstr>Osteomalácie</vt:lpstr>
      <vt:lpstr>  Rachitida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SIADH</dc:title>
  <dc:creator>Jakub Seget</dc:creator>
  <cp:lastModifiedBy>Veronika Slováček Hagenová</cp:lastModifiedBy>
  <cp:revision>159</cp:revision>
  <cp:lastPrinted>1601-01-01T00:00:00Z</cp:lastPrinted>
  <dcterms:created xsi:type="dcterms:W3CDTF">2014-10-07T00:14:53Z</dcterms:created>
  <dcterms:modified xsi:type="dcterms:W3CDTF">2024-05-13T07:10:04Z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3</vt:r8>
  </property>
  <property fmtid="{D5CDD505-2E9C-101B-9397-08002B2CF9AE}" pid="7" name="Notes">
    <vt:r8>0</vt:r8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24</vt:r8>
  </property>
</Properties>
</file>