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80" r:id="rId19"/>
    <p:sldId id="282" r:id="rId20"/>
    <p:sldId id="277" r:id="rId21"/>
    <p:sldId id="283" r:id="rId22"/>
    <p:sldId id="294" r:id="rId23"/>
    <p:sldId id="295" r:id="rId24"/>
    <p:sldId id="296" r:id="rId25"/>
    <p:sldId id="29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8" r:id="rId35"/>
    <p:sldId id="299" r:id="rId36"/>
    <p:sldId id="300" r:id="rId37"/>
    <p:sldId id="303" r:id="rId38"/>
    <p:sldId id="304" r:id="rId39"/>
    <p:sldId id="305" r:id="rId40"/>
    <p:sldId id="301" r:id="rId41"/>
    <p:sldId id="30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85D9-E72D-4311-9B8A-21BCB4132115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728C-C765-42A3-98D8-EFE7F834D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9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obavy z nežádoucích účinků léků na plod a ze změn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uteroplacentární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cirkulace, na druhé straně je prokázáno, že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preexistující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hypertenze představuje zvýšené riziko komplikací pro matku a plod a také její léčba může zabránit dalšímu zvyšování TK, a tím progresi do závažné hypertenze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728C-C765-42A3-98D8-EFE7F834D15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6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Screeningový test je založen na správně odebrané anamnéze, změření krevního tlaku podle standartu, vyšetření uterinních arterií dopplerovskou metodou a odebrání krve na zjištění hodnoty </a:t>
            </a:r>
            <a:r>
              <a:rPr lang="cs-CZ" dirty="0" err="1"/>
              <a:t>proangiogeního</a:t>
            </a:r>
            <a:r>
              <a:rPr lang="cs-CZ" dirty="0"/>
              <a:t> faktoru </a:t>
            </a:r>
            <a:r>
              <a:rPr lang="cs-CZ" dirty="0" err="1"/>
              <a:t>PlGF</a:t>
            </a:r>
            <a:r>
              <a:rPr lang="cs-CZ" dirty="0"/>
              <a:t>. Tato hodnota slouží k doplnění specifické těhotenské bílkoviny PAPP-A produkované placentou, která se odebírá ideálně na začátku 11. týdne jako nejdůležitější biochemický ukazatel Downova syndromu.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728C-C765-42A3-98D8-EFE7F834D15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1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3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5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8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90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71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6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64EC-924C-4094-AB3D-83C0B1AFBAFF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EACB-61E8-4302-92FC-5584F4F64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0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Hypertenze v graviditě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Letní semestr SUO 2024</a:t>
            </a:r>
          </a:p>
        </p:txBody>
      </p:sp>
    </p:spTree>
    <p:extLst>
      <p:ext uri="{BB962C8B-B14F-4D97-AF65-F5344CB8AC3E}">
        <p14:creationId xmlns:p14="http://schemas.microsoft.com/office/powerpoint/2010/main" val="327875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6632"/>
            <a:ext cx="8155417" cy="67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2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Nefarmakologická léčba 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 </a:t>
            </a:r>
            <a:r>
              <a:rPr lang="cs-CZ" b="1" dirty="0"/>
              <a:t>omezený význam</a:t>
            </a:r>
          </a:p>
          <a:p>
            <a:r>
              <a:rPr lang="cs-CZ" dirty="0"/>
              <a:t>U těžké hypertenze či počínající PE - klidový režim s omezením fyzické i psychické zátěže těhotné </a:t>
            </a:r>
          </a:p>
          <a:p>
            <a:r>
              <a:rPr lang="cs-CZ" dirty="0"/>
              <a:t>Zákaz kouření, alkoholu</a:t>
            </a:r>
          </a:p>
          <a:p>
            <a:r>
              <a:rPr lang="cs-CZ" dirty="0"/>
              <a:t>omezení -&gt;restrikce soli, dietní intervence nebo restrikce energetického příjmu, nejsou vhodná</a:t>
            </a:r>
          </a:p>
          <a:p>
            <a:r>
              <a:rPr lang="cs-CZ" dirty="0"/>
              <a:t>Redukční dieta a redukce hmotnosti nejsou doporučeny ani u obézních žen </a:t>
            </a:r>
            <a:r>
              <a:rPr lang="cs-CZ" dirty="0">
                <a:sym typeface="Wingdings" panose="05000000000000000000" pitchFamily="2" charset="2"/>
              </a:rPr>
              <a:t> riziko </a:t>
            </a:r>
            <a:r>
              <a:rPr lang="cs-CZ" dirty="0"/>
              <a:t> retardace růstu plodu</a:t>
            </a:r>
          </a:p>
          <a:p>
            <a:r>
              <a:rPr lang="cs-CZ" dirty="0"/>
              <a:t>u obézních žen vhodné racionální stravování s udržením přiměřeného váhového vzestupu –  ne více než 6,8 kg během těhotenství.</a:t>
            </a:r>
          </a:p>
        </p:txBody>
      </p:sp>
    </p:spTree>
    <p:extLst>
      <p:ext uri="{BB962C8B-B14F-4D97-AF65-F5344CB8AC3E}">
        <p14:creationId xmlns:p14="http://schemas.microsoft.com/office/powerpoint/2010/main" val="43694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 err="1">
                <a:solidFill>
                  <a:srgbClr val="FF0000"/>
                </a:solidFill>
              </a:rPr>
              <a:t>Preexistující</a:t>
            </a:r>
            <a:r>
              <a:rPr lang="cs-CZ" b="1" dirty="0">
                <a:solidFill>
                  <a:srgbClr val="FF0000"/>
                </a:solidFill>
              </a:rPr>
              <a:t> hypertenze </a:t>
            </a:r>
            <a:r>
              <a:rPr lang="cs-CZ" b="1" dirty="0"/>
              <a:t>(esenciální i sekundární)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Pokračují v jejich chronické medikaci </a:t>
            </a:r>
          </a:p>
          <a:p>
            <a:r>
              <a:rPr lang="cs-CZ" b="1" dirty="0">
                <a:solidFill>
                  <a:srgbClr val="FF0000"/>
                </a:solidFill>
              </a:rPr>
              <a:t>Ukončit  </a:t>
            </a:r>
            <a:r>
              <a:rPr lang="cs-CZ" dirty="0"/>
              <a:t>ACEI, blokátorů AT1 receptoru (</a:t>
            </a:r>
            <a:r>
              <a:rPr lang="cs-CZ" dirty="0" err="1"/>
              <a:t>sartany</a:t>
            </a:r>
            <a:r>
              <a:rPr lang="cs-CZ" dirty="0"/>
              <a:t>), blokátorů reninu, </a:t>
            </a:r>
            <a:r>
              <a:rPr lang="cs-CZ" dirty="0" err="1"/>
              <a:t>spironolaktonu</a:t>
            </a:r>
            <a:r>
              <a:rPr lang="cs-CZ" dirty="0"/>
              <a:t> a </a:t>
            </a:r>
            <a:r>
              <a:rPr lang="cs-CZ" dirty="0" err="1"/>
              <a:t>atenololu</a:t>
            </a:r>
            <a:endParaRPr lang="cs-CZ" dirty="0"/>
          </a:p>
          <a:p>
            <a:r>
              <a:rPr lang="cs-CZ" dirty="0"/>
              <a:t>U těchto léků byla popsána </a:t>
            </a:r>
            <a:r>
              <a:rPr lang="cs-CZ" dirty="0" err="1">
                <a:solidFill>
                  <a:srgbClr val="FF0000"/>
                </a:solidFill>
              </a:rPr>
              <a:t>fetotoxicita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nebo nežádoucí vliv na vývoj plodu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 graviditě  absolutně kontraindikovány </a:t>
            </a:r>
          </a:p>
        </p:txBody>
      </p:sp>
    </p:spTree>
    <p:extLst>
      <p:ext uri="{BB962C8B-B14F-4D97-AF65-F5344CB8AC3E}">
        <p14:creationId xmlns:p14="http://schemas.microsoft.com/office/powerpoint/2010/main" val="297063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Hypertenze zachycená </a:t>
            </a:r>
            <a:r>
              <a:rPr lang="cs-CZ" b="1" dirty="0">
                <a:solidFill>
                  <a:srgbClr val="FF0000"/>
                </a:solidFill>
              </a:rPr>
              <a:t>před 20. týdnem těhotenství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616624"/>
          </a:xfrm>
        </p:spPr>
        <p:txBody>
          <a:bodyPr>
            <a:noAutofit/>
          </a:bodyPr>
          <a:lstStyle/>
          <a:p>
            <a:r>
              <a:rPr lang="cs-CZ" sz="2400" dirty="0"/>
              <a:t>Většinou se jedná o </a:t>
            </a:r>
            <a:r>
              <a:rPr lang="cs-CZ" sz="2400" b="1" dirty="0">
                <a:solidFill>
                  <a:srgbClr val="FF0000"/>
                </a:solidFill>
              </a:rPr>
              <a:t>esenciální hypertenzi</a:t>
            </a:r>
            <a:r>
              <a:rPr lang="cs-CZ" sz="2400" dirty="0">
                <a:solidFill>
                  <a:srgbClr val="FF0000"/>
                </a:solidFill>
              </a:rPr>
              <a:t>( </a:t>
            </a:r>
            <a:r>
              <a:rPr lang="cs-CZ" sz="2400" dirty="0"/>
              <a:t>nebyla diagnostikována pro neměření TK měření TK před otěhotněním)</a:t>
            </a:r>
          </a:p>
          <a:p>
            <a:r>
              <a:rPr lang="cs-CZ" sz="2400" dirty="0"/>
              <a:t>myslet i na možnost </a:t>
            </a:r>
            <a:r>
              <a:rPr lang="cs-CZ" sz="2400" b="1" dirty="0">
                <a:solidFill>
                  <a:srgbClr val="FF0000"/>
                </a:solidFill>
              </a:rPr>
              <a:t>sekundární hypertenzi</a:t>
            </a:r>
          </a:p>
          <a:p>
            <a:r>
              <a:rPr lang="cs-CZ" sz="2400" dirty="0"/>
              <a:t>malá skupina žen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náhle těžká hypertenze nebo se výrazně zhorší do té doby stabilní chronická hypertenze</a:t>
            </a:r>
          </a:p>
          <a:p>
            <a:r>
              <a:rPr lang="cs-CZ" sz="2400" dirty="0"/>
              <a:t>s velmi závažným a většinou </a:t>
            </a:r>
            <a:r>
              <a:rPr lang="cs-CZ" sz="2400" b="1" dirty="0"/>
              <a:t>nepříznivým průběhem </a:t>
            </a:r>
            <a:r>
              <a:rPr lang="cs-CZ" sz="2400" dirty="0"/>
              <a:t>končícím předčasným porodem těžce nezralého novorozence nebo ztrátou plodu</a:t>
            </a:r>
          </a:p>
          <a:p>
            <a:r>
              <a:rPr lang="cs-CZ" sz="2400" dirty="0"/>
              <a:t>Často  přítomno </a:t>
            </a:r>
            <a:r>
              <a:rPr lang="cs-CZ" sz="2400" b="1" dirty="0"/>
              <a:t>komplikující onemocnění matky</a:t>
            </a:r>
            <a:r>
              <a:rPr lang="cs-CZ" sz="2400" dirty="0"/>
              <a:t> – autoimunitní, renální nebo hematologické, vzácné patologické nálezy v oblasti placentární cirkulace</a:t>
            </a:r>
          </a:p>
          <a:p>
            <a:r>
              <a:rPr lang="cs-CZ" sz="2400" dirty="0"/>
              <a:t>po ukončení gravidity je </a:t>
            </a:r>
            <a:r>
              <a:rPr lang="cs-CZ" sz="2400" b="1" dirty="0"/>
              <a:t>nutné došetření </a:t>
            </a:r>
            <a:r>
              <a:rPr lang="cs-CZ" sz="2400" dirty="0"/>
              <a:t>a stabilizace základního onemocnění ,</a:t>
            </a:r>
            <a:r>
              <a:rPr lang="cs-CZ" sz="2400" dirty="0" err="1"/>
              <a:t>Zj</a:t>
            </a:r>
            <a:r>
              <a:rPr lang="cs-CZ" sz="2400" dirty="0"/>
              <a:t>. před plánovanou graviditou</a:t>
            </a:r>
          </a:p>
        </p:txBody>
      </p:sp>
    </p:spTree>
    <p:extLst>
      <p:ext uri="{BB962C8B-B14F-4D97-AF65-F5344CB8AC3E}">
        <p14:creationId xmlns:p14="http://schemas.microsoft.com/office/powerpoint/2010/main" val="228193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Gestační hypertenze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vzniká po 20. týdnu gravidity a v průběhu šestinedělí vymizí</a:t>
            </a:r>
          </a:p>
          <a:p>
            <a:r>
              <a:rPr lang="cs-CZ" dirty="0"/>
              <a:t>Lékem první volby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b="1" dirty="0" err="1">
                <a:solidFill>
                  <a:srgbClr val="FF0000"/>
                </a:solidFill>
              </a:rPr>
              <a:t>methyldopa</a:t>
            </a:r>
            <a:r>
              <a:rPr lang="cs-CZ" dirty="0"/>
              <a:t> (maximálně 8 </a:t>
            </a:r>
            <a:r>
              <a:rPr lang="cs-CZ" dirty="0" err="1"/>
              <a:t>tbl</a:t>
            </a:r>
            <a:r>
              <a:rPr lang="cs-CZ" dirty="0"/>
              <a:t>. denně –  optimálně ve 2– 4 dávkách)</a:t>
            </a:r>
          </a:p>
          <a:p>
            <a:r>
              <a:rPr lang="cs-CZ" dirty="0"/>
              <a:t>Za bezpečné - </a:t>
            </a:r>
            <a:r>
              <a:rPr lang="cs-CZ" dirty="0">
                <a:solidFill>
                  <a:srgbClr val="FF0000"/>
                </a:solidFill>
              </a:rPr>
              <a:t>blokátory kalciových kanálů </a:t>
            </a:r>
            <a:r>
              <a:rPr lang="cs-CZ" dirty="0"/>
              <a:t>(pouze s rizikem synergizmu a poklesu TK při současném podání magnesium sulfátu </a:t>
            </a:r>
            <a:r>
              <a:rPr lang="cs-CZ" dirty="0" err="1"/>
              <a:t>i.v</a:t>
            </a:r>
            <a:r>
              <a:rPr lang="cs-CZ" dirty="0"/>
              <a:t>.) </a:t>
            </a:r>
          </a:p>
          <a:p>
            <a:r>
              <a:rPr lang="cs-CZ" dirty="0">
                <a:solidFill>
                  <a:srgbClr val="FF0000"/>
                </a:solidFill>
              </a:rPr>
              <a:t>betablokátory </a:t>
            </a:r>
            <a:r>
              <a:rPr lang="cs-CZ" dirty="0"/>
              <a:t>(</a:t>
            </a:r>
            <a:r>
              <a:rPr lang="cs-CZ" dirty="0" err="1"/>
              <a:t>labetalol</a:t>
            </a:r>
            <a:r>
              <a:rPr lang="cs-CZ" dirty="0"/>
              <a:t> pouze </a:t>
            </a:r>
            <a:r>
              <a:rPr lang="cs-CZ" dirty="0" err="1"/>
              <a:t>i.v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4699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944"/>
            <a:ext cx="8964488" cy="681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 err="1">
                <a:solidFill>
                  <a:srgbClr val="FF0000"/>
                </a:solidFill>
              </a:rPr>
              <a:t>Preeklampsie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komplikací gestační i chronické hypertenze</a:t>
            </a:r>
          </a:p>
          <a:p>
            <a:r>
              <a:rPr lang="cs-CZ" dirty="0"/>
              <a:t>výrazná proteinurie a multiorgánové postižení</a:t>
            </a:r>
          </a:p>
          <a:p>
            <a:r>
              <a:rPr lang="cs-CZ" dirty="0">
                <a:solidFill>
                  <a:srgbClr val="FF0000"/>
                </a:solidFill>
              </a:rPr>
              <a:t>rizikové faktory PE 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výskyt v předchozím těhotenství </a:t>
            </a:r>
            <a:r>
              <a:rPr lang="cs-CZ" dirty="0" err="1"/>
              <a:t>primigravidita</a:t>
            </a:r>
            <a:endParaRPr lang="cs-CZ" dirty="0"/>
          </a:p>
          <a:p>
            <a:pPr lvl="1"/>
            <a:r>
              <a:rPr lang="cs-CZ" dirty="0"/>
              <a:t>vícečetné těhotenství</a:t>
            </a:r>
          </a:p>
          <a:p>
            <a:pPr lvl="1"/>
            <a:r>
              <a:rPr lang="cs-CZ" dirty="0" err="1"/>
              <a:t>preexistující</a:t>
            </a:r>
            <a:r>
              <a:rPr lang="cs-CZ" dirty="0"/>
              <a:t> hypertenze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ledvinné onemocnění</a:t>
            </a:r>
          </a:p>
          <a:p>
            <a:pPr lvl="1"/>
            <a:r>
              <a:rPr lang="cs-CZ" dirty="0"/>
              <a:t>systémové onemocnění </a:t>
            </a:r>
          </a:p>
          <a:p>
            <a:pPr lvl="1"/>
            <a:r>
              <a:rPr lang="cs-CZ" dirty="0"/>
              <a:t>pozitivní rodinná anamnéza PE</a:t>
            </a:r>
          </a:p>
        </p:txBody>
      </p:sp>
    </p:spTree>
    <p:extLst>
      <p:ext uri="{BB962C8B-B14F-4D97-AF65-F5344CB8AC3E}">
        <p14:creationId xmlns:p14="http://schemas.microsoft.com/office/powerpoint/2010/main" val="107241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Etiologie </a:t>
            </a:r>
            <a:r>
              <a:rPr lang="cs-CZ" sz="1800" dirty="0"/>
              <a:t>( zjednodušeno </a:t>
            </a:r>
            <a:r>
              <a:rPr lang="cs-CZ" sz="1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poškození cévního endotelu (</a:t>
            </a:r>
            <a:r>
              <a:rPr lang="cs-CZ" dirty="0" err="1"/>
              <a:t>vasospasmus</a:t>
            </a:r>
            <a:r>
              <a:rPr lang="cs-CZ" dirty="0"/>
              <a:t> – orgánová </a:t>
            </a:r>
            <a:r>
              <a:rPr lang="cs-CZ" dirty="0" err="1"/>
              <a:t>hypoperfuze</a:t>
            </a:r>
            <a:r>
              <a:rPr lang="cs-CZ" dirty="0"/>
              <a:t>) - &gt; </a:t>
            </a:r>
            <a:r>
              <a:rPr lang="cs-CZ" dirty="0" err="1"/>
              <a:t>hemokoagulace</a:t>
            </a:r>
            <a:r>
              <a:rPr lang="cs-CZ" dirty="0"/>
              <a:t>, hypertenze, proteinurie, edémy, poškození jaterního parenchymu, </a:t>
            </a:r>
            <a:r>
              <a:rPr lang="cs-CZ" dirty="0" err="1"/>
              <a:t>hyperurikémie</a:t>
            </a:r>
            <a:r>
              <a:rPr lang="cs-CZ" dirty="0"/>
              <a:t>, poškození ledvin </a:t>
            </a:r>
          </a:p>
        </p:txBody>
      </p:sp>
    </p:spTree>
    <p:extLst>
      <p:ext uri="{BB962C8B-B14F-4D97-AF65-F5344CB8AC3E}">
        <p14:creationId xmlns:p14="http://schemas.microsoft.com/office/powerpoint/2010/main" val="161852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Těžká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Hypertenze &gt; 160/110 </a:t>
            </a:r>
          </a:p>
          <a:p>
            <a:r>
              <a:rPr lang="cs-CZ" dirty="0"/>
              <a:t>Proteinurie &gt; 5g/24 h </a:t>
            </a:r>
          </a:p>
          <a:p>
            <a:r>
              <a:rPr lang="cs-CZ" dirty="0"/>
              <a:t>Vzestup kreatininu</a:t>
            </a:r>
          </a:p>
          <a:p>
            <a:r>
              <a:rPr lang="cs-CZ" dirty="0"/>
              <a:t> Oligurie </a:t>
            </a:r>
          </a:p>
          <a:p>
            <a:r>
              <a:rPr lang="cs-CZ" dirty="0" err="1"/>
              <a:t>Hyperreflexie</a:t>
            </a:r>
            <a:r>
              <a:rPr lang="cs-CZ" dirty="0"/>
              <a:t> </a:t>
            </a:r>
          </a:p>
          <a:p>
            <a:r>
              <a:rPr lang="cs-CZ" dirty="0"/>
              <a:t>Poruchy vidění </a:t>
            </a:r>
          </a:p>
          <a:p>
            <a:r>
              <a:rPr lang="cs-CZ" dirty="0"/>
              <a:t>Změny na očním pozadí </a:t>
            </a:r>
          </a:p>
          <a:p>
            <a:r>
              <a:rPr lang="cs-CZ" dirty="0"/>
              <a:t>Plicní edém </a:t>
            </a:r>
          </a:p>
          <a:p>
            <a:r>
              <a:rPr lang="cs-CZ" dirty="0"/>
              <a:t>Bolesti hlavy v okcipitální krajině </a:t>
            </a:r>
          </a:p>
          <a:p>
            <a:r>
              <a:rPr lang="cs-CZ" dirty="0"/>
              <a:t>Poruchy vědomí </a:t>
            </a:r>
          </a:p>
          <a:p>
            <a:r>
              <a:rPr lang="cs-CZ" dirty="0"/>
              <a:t>Bolesti v epigastriu </a:t>
            </a:r>
          </a:p>
          <a:p>
            <a:r>
              <a:rPr lang="cs-CZ" dirty="0"/>
              <a:t>Pokles trombocytů</a:t>
            </a:r>
          </a:p>
        </p:txBody>
      </p:sp>
    </p:spTree>
    <p:extLst>
      <p:ext uri="{BB962C8B-B14F-4D97-AF65-F5344CB8AC3E}">
        <p14:creationId xmlns:p14="http://schemas.microsoft.com/office/powerpoint/2010/main" val="390916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Cefalea</a:t>
            </a:r>
            <a:r>
              <a:rPr lang="cs-CZ" dirty="0"/>
              <a:t> ( spasmus endotelu CNS) </a:t>
            </a:r>
          </a:p>
          <a:p>
            <a:r>
              <a:rPr lang="cs-CZ" dirty="0">
                <a:solidFill>
                  <a:srgbClr val="FF0000"/>
                </a:solidFill>
              </a:rPr>
              <a:t>Epigastrická bolest či bolest pravého hypochondria </a:t>
            </a:r>
            <a:r>
              <a:rPr lang="cs-CZ" dirty="0"/>
              <a:t>( napětí jaterního pouzdra- petechie, hemoragie, fibrinové tromby v kapilárách,..) </a:t>
            </a:r>
          </a:p>
          <a:p>
            <a:r>
              <a:rPr lang="cs-CZ" dirty="0">
                <a:solidFill>
                  <a:srgbClr val="FF0000"/>
                </a:solidFill>
              </a:rPr>
              <a:t>Poruchy visu </a:t>
            </a:r>
            <a:r>
              <a:rPr lang="cs-CZ" dirty="0"/>
              <a:t>( skotomy, fotofobie) </a:t>
            </a:r>
          </a:p>
          <a:p>
            <a:r>
              <a:rPr lang="cs-CZ" dirty="0"/>
              <a:t>Změny na </a:t>
            </a:r>
            <a:r>
              <a:rPr lang="cs-CZ" dirty="0">
                <a:solidFill>
                  <a:srgbClr val="FF0000"/>
                </a:solidFill>
              </a:rPr>
              <a:t>očním pozadí </a:t>
            </a:r>
          </a:p>
          <a:p>
            <a:r>
              <a:rPr lang="cs-CZ" dirty="0"/>
              <a:t>Retence tekutin- ! Rychlý váhový přírůstek ( vliv placentárních estrogenů) </a:t>
            </a:r>
          </a:p>
          <a:p>
            <a:pPr marL="0" indent="0">
              <a:buNone/>
            </a:pPr>
            <a:r>
              <a:rPr lang="cs-CZ" dirty="0"/>
              <a:t>     500g/týden = norma</a:t>
            </a:r>
          </a:p>
        </p:txBody>
      </p:sp>
    </p:spTree>
    <p:extLst>
      <p:ext uri="{BB962C8B-B14F-4D97-AF65-F5344CB8AC3E}">
        <p14:creationId xmlns:p14="http://schemas.microsoft.com/office/powerpoint/2010/main" val="14381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Hypertenze v graviditě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Vysoký TK komplikuje přibližně </a:t>
            </a:r>
            <a:r>
              <a:rPr lang="cs-CZ" b="1" dirty="0">
                <a:solidFill>
                  <a:srgbClr val="FF0000"/>
                </a:solidFill>
              </a:rPr>
              <a:t>5– 10 % </a:t>
            </a:r>
            <a:r>
              <a:rPr lang="cs-CZ" b="1" dirty="0"/>
              <a:t>těhotenství</a:t>
            </a:r>
          </a:p>
          <a:p>
            <a:r>
              <a:rPr lang="cs-CZ" dirty="0"/>
              <a:t>Příčina </a:t>
            </a:r>
            <a:r>
              <a:rPr lang="cs-CZ" b="1" dirty="0">
                <a:solidFill>
                  <a:srgbClr val="FF0000"/>
                </a:solidFill>
              </a:rPr>
              <a:t>morbidity</a:t>
            </a:r>
            <a:r>
              <a:rPr lang="cs-CZ" dirty="0">
                <a:solidFill>
                  <a:srgbClr val="FF0000"/>
                </a:solidFill>
              </a:rPr>
              <a:t> a </a:t>
            </a:r>
            <a:r>
              <a:rPr lang="cs-CZ" b="1" dirty="0">
                <a:solidFill>
                  <a:srgbClr val="FF0000"/>
                </a:solidFill>
              </a:rPr>
              <a:t>mortality </a:t>
            </a:r>
            <a:r>
              <a:rPr lang="cs-CZ" dirty="0"/>
              <a:t>matky, plodu i novorozence</a:t>
            </a:r>
          </a:p>
          <a:p>
            <a:r>
              <a:rPr lang="cs-CZ" dirty="0"/>
              <a:t>1/ 3 vážných zdravotních komplikací gravidity a téměř 1/ 4 hospitalizací těhotných žen je spojena s vysokým TK </a:t>
            </a:r>
          </a:p>
          <a:p>
            <a:r>
              <a:rPr lang="cs-CZ" dirty="0"/>
              <a:t>vysoký TK může být příčinou cca </a:t>
            </a:r>
            <a:r>
              <a:rPr lang="cs-CZ" b="1" dirty="0"/>
              <a:t>10 % </a:t>
            </a:r>
            <a:r>
              <a:rPr lang="cs-CZ" b="1" dirty="0">
                <a:solidFill>
                  <a:srgbClr val="FF0000"/>
                </a:solidFill>
              </a:rPr>
              <a:t>předčasných porodů</a:t>
            </a:r>
          </a:p>
        </p:txBody>
      </p:sp>
    </p:spTree>
    <p:extLst>
      <p:ext uri="{BB962C8B-B14F-4D97-AF65-F5344CB8AC3E}">
        <p14:creationId xmlns:p14="http://schemas.microsoft.com/office/powerpoint/2010/main" val="35931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Laboratorní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Kreatinin</a:t>
            </a:r>
          </a:p>
          <a:p>
            <a:r>
              <a:rPr lang="cs-CZ" dirty="0"/>
              <a:t>Kyselina močová &gt;360mmol/l</a:t>
            </a:r>
          </a:p>
          <a:p>
            <a:r>
              <a:rPr lang="cs-CZ" dirty="0"/>
              <a:t>ALT,AST,LDH</a:t>
            </a:r>
          </a:p>
          <a:p>
            <a:r>
              <a:rPr lang="cs-CZ" dirty="0" err="1"/>
              <a:t>Hb</a:t>
            </a:r>
            <a:r>
              <a:rPr lang="cs-CZ" dirty="0"/>
              <a:t>/</a:t>
            </a:r>
            <a:r>
              <a:rPr lang="cs-CZ" dirty="0" err="1"/>
              <a:t>Ht</a:t>
            </a:r>
            <a:r>
              <a:rPr lang="cs-CZ" dirty="0"/>
              <a:t>..zvýšení, snížení </a:t>
            </a:r>
            <a:r>
              <a:rPr lang="cs-CZ" dirty="0" err="1"/>
              <a:t>iv</a:t>
            </a:r>
            <a:r>
              <a:rPr lang="cs-CZ" dirty="0"/>
              <a:t> objemu</a:t>
            </a:r>
          </a:p>
          <a:p>
            <a:r>
              <a:rPr lang="cs-CZ" dirty="0"/>
              <a:t>Trombocyty</a:t>
            </a:r>
          </a:p>
          <a:p>
            <a:endParaRPr lang="cs-CZ" dirty="0"/>
          </a:p>
          <a:p>
            <a:r>
              <a:rPr lang="cs-CZ" dirty="0"/>
              <a:t>Proteinurie &gt;3g/l/24 hod</a:t>
            </a:r>
          </a:p>
        </p:txBody>
      </p:sp>
    </p:spTree>
    <p:extLst>
      <p:ext uri="{BB962C8B-B14F-4D97-AF65-F5344CB8AC3E}">
        <p14:creationId xmlns:p14="http://schemas.microsoft.com/office/powerpoint/2010/main" val="258819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Vyšetřovací algoritmus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r>
              <a:rPr lang="cs-CZ" dirty="0">
                <a:solidFill>
                  <a:srgbClr val="FF0000"/>
                </a:solidFill>
              </a:rPr>
              <a:t> v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Dispenzarizace těhotných s hypertenzí </a:t>
            </a:r>
            <a:r>
              <a:rPr lang="cs-CZ" dirty="0" err="1"/>
              <a:t>spec</a:t>
            </a:r>
            <a:r>
              <a:rPr lang="cs-CZ" dirty="0"/>
              <a:t>. poradna – UTZ, laboratoř</a:t>
            </a:r>
          </a:p>
          <a:p>
            <a:r>
              <a:rPr lang="cs-CZ" dirty="0"/>
              <a:t>úzká spolupráce </a:t>
            </a:r>
            <a:r>
              <a:rPr lang="cs-CZ" dirty="0">
                <a:solidFill>
                  <a:srgbClr val="FF0000"/>
                </a:solidFill>
              </a:rPr>
              <a:t>gynekolog – internista </a:t>
            </a:r>
          </a:p>
          <a:p>
            <a:r>
              <a:rPr lang="cs-CZ" dirty="0"/>
              <a:t>Je-li dg. </a:t>
            </a:r>
            <a:r>
              <a:rPr lang="cs-CZ" dirty="0" err="1"/>
              <a:t>preeklampsie</a:t>
            </a:r>
            <a:r>
              <a:rPr lang="cs-CZ" dirty="0"/>
              <a:t> – hospitalizace s vyšetřením a stanovení terapie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Rozhodování o léčbě, době a způsobu ukončení gravidity</a:t>
            </a:r>
          </a:p>
        </p:txBody>
      </p:sp>
    </p:spTree>
    <p:extLst>
      <p:ext uri="{BB962C8B-B14F-4D97-AF65-F5344CB8AC3E}">
        <p14:creationId xmlns:p14="http://schemas.microsoft.com/office/powerpoint/2010/main" val="2703543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Prevence </a:t>
            </a:r>
            <a:r>
              <a:rPr lang="cs-CZ" b="1" dirty="0" err="1">
                <a:solidFill>
                  <a:srgbClr val="FF0000"/>
                </a:solidFill>
              </a:rPr>
              <a:t>preeklampsie</a:t>
            </a:r>
            <a:r>
              <a:rPr lang="cs-CZ" b="1" dirty="0">
                <a:solidFill>
                  <a:srgbClr val="FF0000"/>
                </a:solidFill>
              </a:rPr>
              <a:t> a bio­markery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stanovení rizika </a:t>
            </a:r>
            <a:r>
              <a:rPr lang="cs-CZ" dirty="0" err="1"/>
              <a:t>preeklampsie</a:t>
            </a:r>
            <a:r>
              <a:rPr lang="cs-CZ" dirty="0"/>
              <a:t> na konci prvního trimestru jako součást </a:t>
            </a:r>
            <a:r>
              <a:rPr lang="cs-CZ" b="1" dirty="0">
                <a:solidFill>
                  <a:srgbClr val="FF0000"/>
                </a:solidFill>
              </a:rPr>
              <a:t>tzv. kombinovaného </a:t>
            </a:r>
            <a:r>
              <a:rPr lang="cs-CZ" b="1" dirty="0" err="1">
                <a:solidFill>
                  <a:srgbClr val="FF0000"/>
                </a:solidFill>
              </a:rPr>
              <a:t>prvotrimestrálního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screeningu</a:t>
            </a:r>
            <a:endParaRPr lang="cs-CZ" dirty="0"/>
          </a:p>
          <a:p>
            <a:r>
              <a:rPr lang="cs-CZ" dirty="0" err="1"/>
              <a:t>Prvotrimestrální</a:t>
            </a:r>
            <a:r>
              <a:rPr lang="cs-CZ" dirty="0"/>
              <a:t> </a:t>
            </a:r>
            <a:r>
              <a:rPr lang="cs-CZ" dirty="0" err="1"/>
              <a:t>screening</a:t>
            </a:r>
            <a:r>
              <a:rPr lang="cs-CZ" dirty="0"/>
              <a:t> se musí provést v období mezi </a:t>
            </a:r>
            <a:r>
              <a:rPr lang="cs-CZ" dirty="0">
                <a:solidFill>
                  <a:srgbClr val="FF0000"/>
                </a:solidFill>
              </a:rPr>
              <a:t>11.–14. týdnem těhotenství </a:t>
            </a:r>
            <a:r>
              <a:rPr lang="cs-CZ" dirty="0"/>
              <a:t>(kdy plod měří od hlavy k zadečku mezi 45–85 mm)</a:t>
            </a:r>
          </a:p>
          <a:p>
            <a:r>
              <a:rPr lang="cs-CZ" dirty="0"/>
              <a:t>Stanovuje se </a:t>
            </a:r>
            <a:r>
              <a:rPr lang="cs-CZ" dirty="0">
                <a:solidFill>
                  <a:srgbClr val="FF0000"/>
                </a:solidFill>
              </a:rPr>
              <a:t>osobní riziko </a:t>
            </a:r>
            <a:r>
              <a:rPr lang="cs-CZ" dirty="0" err="1"/>
              <a:t>preeklampsie</a:t>
            </a:r>
            <a:r>
              <a:rPr lang="cs-CZ" dirty="0"/>
              <a:t>, růstové restrikce, riziko předčasného porodu a riziko chromozomálních poruch.</a:t>
            </a:r>
          </a:p>
        </p:txBody>
      </p:sp>
    </p:spTree>
    <p:extLst>
      <p:ext uri="{BB962C8B-B14F-4D97-AF65-F5344CB8AC3E}">
        <p14:creationId xmlns:p14="http://schemas.microsoft.com/office/powerpoint/2010/main" val="89997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Prevence </a:t>
            </a:r>
            <a:r>
              <a:rPr lang="cs-CZ" b="1" dirty="0" err="1">
                <a:solidFill>
                  <a:srgbClr val="FF0000"/>
                </a:solidFill>
              </a:rPr>
              <a:t>preeklampsie</a:t>
            </a:r>
            <a:r>
              <a:rPr lang="cs-CZ" b="1" dirty="0">
                <a:solidFill>
                  <a:srgbClr val="FF0000"/>
                </a:solidFill>
              </a:rPr>
              <a:t> a bio­markery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Zdravotní anamnéza</a:t>
            </a:r>
          </a:p>
          <a:p>
            <a:r>
              <a:rPr lang="cs-CZ" dirty="0"/>
              <a:t>přesné stáří těhotenství </a:t>
            </a:r>
          </a:p>
          <a:p>
            <a:r>
              <a:rPr lang="cs-CZ" dirty="0"/>
              <a:t>měření průtoku krve v děložních arteriích (tepnách) ultrazvukem</a:t>
            </a:r>
          </a:p>
          <a:p>
            <a:r>
              <a:rPr lang="cs-CZ" dirty="0"/>
              <a:t>stanovení </a:t>
            </a:r>
            <a:r>
              <a:rPr lang="cs-CZ" b="1" dirty="0"/>
              <a:t>biochemický parametrů </a:t>
            </a:r>
            <a:r>
              <a:rPr lang="cs-CZ" dirty="0"/>
              <a:t>v mateřské krvi (specifického těhotenského proteinu PAPP-A a </a:t>
            </a:r>
            <a:r>
              <a:rPr lang="cs-CZ" dirty="0" err="1"/>
              <a:t>PlGF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072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Diagnostika </a:t>
            </a:r>
            <a:r>
              <a:rPr lang="cs-CZ" b="1" dirty="0" err="1">
                <a:solidFill>
                  <a:srgbClr val="FF0000"/>
                </a:solidFill>
              </a:rPr>
              <a:t>preeklampsie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Nové </a:t>
            </a:r>
            <a:r>
              <a:rPr lang="cs-CZ" dirty="0" err="1"/>
              <a:t>markery</a:t>
            </a:r>
            <a:r>
              <a:rPr lang="cs-CZ" dirty="0"/>
              <a:t> u </a:t>
            </a:r>
            <a:r>
              <a:rPr lang="cs-CZ" dirty="0" err="1"/>
              <a:t>preeklampsie</a:t>
            </a:r>
            <a:r>
              <a:rPr lang="cs-CZ" dirty="0"/>
              <a:t> – laboratorní vyšetření (</a:t>
            </a:r>
            <a:r>
              <a:rPr lang="cs-CZ" dirty="0" err="1"/>
              <a:t>oběr</a:t>
            </a:r>
            <a:r>
              <a:rPr lang="cs-CZ" dirty="0"/>
              <a:t> krve matky) </a:t>
            </a:r>
          </a:p>
          <a:p>
            <a:r>
              <a:rPr lang="cs-CZ" dirty="0">
                <a:solidFill>
                  <a:srgbClr val="FF0000"/>
                </a:solidFill>
              </a:rPr>
              <a:t>PIGF (placentární růstový faktor) </a:t>
            </a:r>
            <a:r>
              <a:rPr lang="cs-CZ" dirty="0"/>
              <a:t>– normálně narůstá během dvou trimestrů a ke konci gravidity klesá </a:t>
            </a:r>
          </a:p>
          <a:p>
            <a:r>
              <a:rPr lang="cs-CZ" dirty="0">
                <a:solidFill>
                  <a:srgbClr val="FF0000"/>
                </a:solidFill>
              </a:rPr>
              <a:t>Sflt-1 (rozpustná tyrozinkináza-1) </a:t>
            </a:r>
            <a:r>
              <a:rPr lang="cs-CZ" dirty="0"/>
              <a:t>– stabilní v prvních dvou trimestrech, narůstá až do porodu</a:t>
            </a:r>
          </a:p>
          <a:p>
            <a:r>
              <a:rPr lang="cs-CZ" dirty="0"/>
              <a:t>U </a:t>
            </a:r>
            <a:r>
              <a:rPr lang="cs-CZ" dirty="0" err="1"/>
              <a:t>preeklampsie</a:t>
            </a:r>
            <a:r>
              <a:rPr lang="cs-CZ" dirty="0"/>
              <a:t> – sFlt-1 se zvyšuje už na začátku gravidity; PIGF se sníží </a:t>
            </a:r>
          </a:p>
        </p:txBody>
      </p:sp>
    </p:spTree>
    <p:extLst>
      <p:ext uri="{BB962C8B-B14F-4D97-AF65-F5344CB8AC3E}">
        <p14:creationId xmlns:p14="http://schemas.microsoft.com/office/powerpoint/2010/main" val="248688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Farmakoprevence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Prevence :</a:t>
            </a:r>
          </a:p>
          <a:p>
            <a:endParaRPr lang="cs-CZ" sz="2400" b="1" dirty="0"/>
          </a:p>
          <a:p>
            <a:pPr lvl="1"/>
            <a:r>
              <a:rPr lang="cs-CZ" sz="2400" dirty="0"/>
              <a:t>U žen s vysokým rizikem, středním rizika </a:t>
            </a:r>
          </a:p>
          <a:p>
            <a:pPr lvl="1"/>
            <a:r>
              <a:rPr lang="cs-CZ" sz="2400" dirty="0"/>
              <a:t>nízká dávky </a:t>
            </a:r>
            <a:r>
              <a:rPr lang="cs-CZ" sz="2400" dirty="0">
                <a:solidFill>
                  <a:srgbClr val="FF0000"/>
                </a:solidFill>
              </a:rPr>
              <a:t>kyseliny acetylsalicylové </a:t>
            </a:r>
            <a:r>
              <a:rPr lang="cs-CZ" sz="2400" dirty="0"/>
              <a:t>(100 mg denně) od 12. týdne těhotenství až do porodu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1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Principy terapie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Léčba hypertenze </a:t>
            </a:r>
            <a:r>
              <a:rPr lang="cs-CZ" dirty="0"/>
              <a:t>– při zajištění dobré placentární </a:t>
            </a:r>
            <a:r>
              <a:rPr lang="cs-CZ" dirty="0" err="1"/>
              <a:t>perfúze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Prevence křečí </a:t>
            </a:r>
          </a:p>
          <a:p>
            <a:r>
              <a:rPr lang="cs-CZ" dirty="0"/>
              <a:t>Vyrovnaná </a:t>
            </a:r>
            <a:r>
              <a:rPr lang="cs-CZ" dirty="0">
                <a:solidFill>
                  <a:srgbClr val="FF0000"/>
                </a:solidFill>
              </a:rPr>
              <a:t>bilance tekutin </a:t>
            </a:r>
          </a:p>
          <a:p>
            <a:r>
              <a:rPr lang="cs-CZ" dirty="0"/>
              <a:t>Včasné </a:t>
            </a:r>
            <a:r>
              <a:rPr lang="cs-CZ" dirty="0">
                <a:solidFill>
                  <a:srgbClr val="FF0000"/>
                </a:solidFill>
              </a:rPr>
              <a:t>ukončení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80034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Antihypertenzní terapie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/>
              <a:t>Prevence nitrolebního krvácení a abrupce placenty</a:t>
            </a:r>
          </a:p>
          <a:p>
            <a:r>
              <a:rPr lang="cs-CZ" sz="2800" dirty="0"/>
              <a:t> Medikace je indikována při </a:t>
            </a:r>
            <a:r>
              <a:rPr lang="cs-CZ" sz="2800" b="1" dirty="0"/>
              <a:t>diastole 95-100mmHg</a:t>
            </a:r>
          </a:p>
          <a:p>
            <a:r>
              <a:rPr lang="cs-CZ" sz="2800" dirty="0"/>
              <a:t> </a:t>
            </a:r>
            <a:r>
              <a:rPr lang="cs-CZ" sz="2800" dirty="0" err="1"/>
              <a:t>Alfamethyldopa</a:t>
            </a:r>
            <a:r>
              <a:rPr lang="cs-CZ" sz="2800" dirty="0"/>
              <a:t>- </a:t>
            </a:r>
            <a:r>
              <a:rPr lang="cs-CZ" sz="2800" b="1" dirty="0" err="1"/>
              <a:t>Dopegyt</a:t>
            </a:r>
            <a:r>
              <a:rPr lang="cs-CZ" sz="2800" b="1" dirty="0"/>
              <a:t> </a:t>
            </a:r>
            <a:r>
              <a:rPr lang="cs-CZ" sz="2800" dirty="0"/>
              <a:t>á 6-8 h 1/2- 1 </a:t>
            </a:r>
            <a:r>
              <a:rPr lang="cs-CZ" sz="2800" dirty="0" err="1"/>
              <a:t>tbl</a:t>
            </a:r>
            <a:r>
              <a:rPr lang="cs-CZ" sz="2800" dirty="0"/>
              <a:t>. vytěsňuje noradrenalin v synapsích brání vasokonstrikci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Lehká </a:t>
            </a:r>
            <a:r>
              <a:rPr lang="cs-CZ" sz="2800" dirty="0" err="1">
                <a:solidFill>
                  <a:srgbClr val="FF0000"/>
                </a:solidFill>
              </a:rPr>
              <a:t>preeklampsie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cíl je d TK 90 mm </a:t>
            </a:r>
            <a:r>
              <a:rPr lang="cs-CZ" sz="2800" dirty="0" err="1"/>
              <a:t>Hg</a:t>
            </a:r>
            <a:r>
              <a:rPr lang="cs-CZ" sz="2800" dirty="0"/>
              <a:t>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Těžká </a:t>
            </a:r>
            <a:r>
              <a:rPr lang="cs-CZ" sz="2800" dirty="0"/>
              <a:t>–</a:t>
            </a:r>
            <a:r>
              <a:rPr lang="cs-CZ" sz="2800" dirty="0" err="1"/>
              <a:t>dTK</a:t>
            </a:r>
            <a:r>
              <a:rPr lang="cs-CZ" sz="2800" dirty="0"/>
              <a:t> 100 ( ! Ne méně než 95)!!!! </a:t>
            </a:r>
          </a:p>
          <a:p>
            <a:endParaRPr lang="cs-CZ" sz="2800" dirty="0"/>
          </a:p>
          <a:p>
            <a:r>
              <a:rPr lang="cs-CZ" sz="2800" dirty="0"/>
              <a:t>Před použitím </a:t>
            </a:r>
            <a:r>
              <a:rPr lang="cs-CZ" sz="2800" dirty="0" err="1"/>
              <a:t>vasodilatancií</a:t>
            </a:r>
            <a:r>
              <a:rPr lang="cs-CZ" sz="2800" dirty="0"/>
              <a:t> doplnit </a:t>
            </a:r>
            <a:r>
              <a:rPr lang="cs-CZ" sz="2800" dirty="0" err="1"/>
              <a:t>intravas</a:t>
            </a:r>
            <a:r>
              <a:rPr lang="cs-CZ" sz="2800" dirty="0"/>
              <a:t>. objem – albumin, krystaloidy, koloidy (!!!edém plic či mozku)</a:t>
            </a:r>
          </a:p>
        </p:txBody>
      </p:sp>
    </p:spTree>
    <p:extLst>
      <p:ext uri="{BB962C8B-B14F-4D97-AF65-F5344CB8AC3E}">
        <p14:creationId xmlns:p14="http://schemas.microsoft.com/office/powerpoint/2010/main" val="116753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Antihypertenzní terapie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Alfamethyldopa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cs-CZ" sz="2000" dirty="0" err="1"/>
              <a:t>Dopegyt</a:t>
            </a:r>
            <a:r>
              <a:rPr lang="cs-CZ" sz="2000" dirty="0"/>
              <a:t> á 6-8 h 1/2- 1 </a:t>
            </a:r>
            <a:r>
              <a:rPr lang="cs-CZ" sz="2000" dirty="0" err="1"/>
              <a:t>tbl</a:t>
            </a:r>
            <a:r>
              <a:rPr lang="cs-CZ" sz="2000" dirty="0"/>
              <a:t>. vytěsňuje noradrenalin v synapsích brání vasokonstrikci 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Hydrazinoftalaziny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cs-CZ" sz="2000" dirty="0" err="1"/>
              <a:t>Dihydralazin</a:t>
            </a:r>
            <a:r>
              <a:rPr lang="cs-CZ" sz="2000" dirty="0"/>
              <a:t> - není na trhu </a:t>
            </a:r>
            <a:r>
              <a:rPr lang="cs-CZ" sz="2000" dirty="0" err="1"/>
              <a:t>Nepresol</a:t>
            </a:r>
            <a:r>
              <a:rPr lang="cs-CZ" sz="2000" dirty="0"/>
              <a:t> - </a:t>
            </a:r>
            <a:r>
              <a:rPr lang="cs-CZ" sz="2000" dirty="0" err="1"/>
              <a:t>i.v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Betablokátory </a:t>
            </a:r>
          </a:p>
          <a:p>
            <a:pPr lvl="1"/>
            <a:r>
              <a:rPr lang="cs-CZ" sz="2000" dirty="0"/>
              <a:t>redukují minutový výdej a frekvenci </a:t>
            </a:r>
          </a:p>
          <a:p>
            <a:pPr lvl="1"/>
            <a:r>
              <a:rPr lang="cs-CZ" sz="2000" dirty="0"/>
              <a:t>nejsou vhodné k léčbě těžké formy  eklampsie </a:t>
            </a:r>
          </a:p>
          <a:p>
            <a:pPr lvl="1"/>
            <a:r>
              <a:rPr lang="cs-CZ" sz="2000" dirty="0" err="1"/>
              <a:t>Vasocardin</a:t>
            </a:r>
            <a:r>
              <a:rPr lang="cs-CZ" sz="2000" dirty="0"/>
              <a:t>, </a:t>
            </a:r>
            <a:r>
              <a:rPr lang="cs-CZ" sz="2000" dirty="0" err="1"/>
              <a:t>Betaloc</a:t>
            </a:r>
            <a:r>
              <a:rPr lang="cs-CZ" sz="2000" dirty="0"/>
              <a:t> 8-12 h 1/2-1 </a:t>
            </a:r>
            <a:r>
              <a:rPr lang="cs-CZ" sz="2000" dirty="0" err="1"/>
              <a:t>tbl</a:t>
            </a:r>
            <a:r>
              <a:rPr lang="cs-CZ" sz="2000" dirty="0"/>
              <a:t> </a:t>
            </a:r>
            <a:r>
              <a:rPr lang="cs-CZ" sz="2000" dirty="0" err="1"/>
              <a:t>Labetalol</a:t>
            </a:r>
            <a:r>
              <a:rPr lang="cs-CZ" sz="2000" dirty="0"/>
              <a:t> – </a:t>
            </a:r>
            <a:r>
              <a:rPr lang="cs-CZ" sz="2000" dirty="0" err="1"/>
              <a:t>kardioneselektivní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Blokátory kalciového kanálu </a:t>
            </a:r>
          </a:p>
          <a:p>
            <a:pPr lvl="1"/>
            <a:r>
              <a:rPr lang="cs-CZ" sz="2000" dirty="0"/>
              <a:t>zabraňují vstupu Ca do buněk myokardu a svaloviny arterií </a:t>
            </a:r>
          </a:p>
          <a:p>
            <a:pPr lvl="1"/>
            <a:r>
              <a:rPr lang="cs-CZ" sz="2000" dirty="0" err="1"/>
              <a:t>Isoptin</a:t>
            </a:r>
            <a:r>
              <a:rPr lang="cs-CZ" sz="2000" dirty="0"/>
              <a:t> (</a:t>
            </a:r>
            <a:r>
              <a:rPr lang="cs-CZ" sz="2000" dirty="0" err="1"/>
              <a:t>Verapamil</a:t>
            </a:r>
            <a:r>
              <a:rPr lang="cs-CZ" sz="2000" dirty="0"/>
              <a:t>) á 6-8h 40 - 80 mg </a:t>
            </a:r>
          </a:p>
          <a:p>
            <a:pPr lvl="1"/>
            <a:r>
              <a:rPr lang="cs-CZ" sz="2000" dirty="0" err="1"/>
              <a:t>Blocalcin</a:t>
            </a:r>
            <a:r>
              <a:rPr lang="cs-CZ" sz="2000" dirty="0"/>
              <a:t> (</a:t>
            </a:r>
            <a:r>
              <a:rPr lang="cs-CZ" sz="2000" dirty="0" err="1"/>
              <a:t>Diltiazem</a:t>
            </a:r>
            <a:r>
              <a:rPr lang="cs-CZ" sz="2000" dirty="0"/>
              <a:t>) á 8h 60 mg</a:t>
            </a:r>
          </a:p>
          <a:p>
            <a:pPr lvl="1"/>
            <a:r>
              <a:rPr lang="cs-CZ" sz="1600" dirty="0" err="1"/>
              <a:t>Diacordin</a:t>
            </a:r>
            <a:r>
              <a:rPr lang="cs-CZ" sz="1600" dirty="0"/>
              <a:t> - stejná dávka</a:t>
            </a:r>
          </a:p>
        </p:txBody>
      </p:sp>
    </p:spTree>
    <p:extLst>
      <p:ext uri="{BB962C8B-B14F-4D97-AF65-F5344CB8AC3E}">
        <p14:creationId xmlns:p14="http://schemas.microsoft.com/office/powerpoint/2010/main" val="428796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Antihypertenzivní terapie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Akutní stav </a:t>
            </a:r>
          </a:p>
          <a:p>
            <a:pPr lvl="1"/>
            <a:r>
              <a:rPr lang="cs-CZ" dirty="0"/>
              <a:t>nutnost rychlého poklesu TK </a:t>
            </a:r>
          </a:p>
          <a:p>
            <a:pPr lvl="1"/>
            <a:r>
              <a:rPr lang="cs-CZ" dirty="0" err="1"/>
              <a:t>Isosorbit</a:t>
            </a:r>
            <a:r>
              <a:rPr lang="cs-CZ" dirty="0"/>
              <a:t> </a:t>
            </a:r>
            <a:r>
              <a:rPr lang="cs-CZ" dirty="0" err="1"/>
              <a:t>dinitrát</a:t>
            </a:r>
            <a:r>
              <a:rPr lang="cs-CZ" dirty="0"/>
              <a:t> (Nitroglycerin) </a:t>
            </a:r>
          </a:p>
          <a:p>
            <a:pPr lvl="1"/>
            <a:r>
              <a:rPr lang="cs-CZ" dirty="0" err="1"/>
              <a:t>labetalol</a:t>
            </a:r>
            <a:r>
              <a:rPr lang="cs-CZ" dirty="0"/>
              <a:t> ( </a:t>
            </a:r>
            <a:r>
              <a:rPr lang="cs-CZ" dirty="0" err="1"/>
              <a:t>Trandate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Urapidil</a:t>
            </a:r>
            <a:endParaRPr lang="cs-CZ" dirty="0"/>
          </a:p>
          <a:p>
            <a:endParaRPr lang="cs-CZ" dirty="0"/>
          </a:p>
          <a:p>
            <a:r>
              <a:rPr lang="cs-CZ" dirty="0"/>
              <a:t>Pokud snížíme tlak rychle nebo diastolu na nižší hodnoty – snížení </a:t>
            </a:r>
            <a:r>
              <a:rPr lang="cs-CZ" dirty="0" err="1"/>
              <a:t>uteroplacentátní</a:t>
            </a:r>
            <a:r>
              <a:rPr lang="cs-CZ" dirty="0"/>
              <a:t> </a:t>
            </a:r>
            <a:r>
              <a:rPr lang="cs-CZ" dirty="0" err="1"/>
              <a:t>perfuze</a:t>
            </a:r>
            <a:r>
              <a:rPr lang="cs-CZ" dirty="0"/>
              <a:t> a vznik hypoxie!!</a:t>
            </a:r>
          </a:p>
        </p:txBody>
      </p:sp>
    </p:spTree>
    <p:extLst>
      <p:ext uri="{BB962C8B-B14F-4D97-AF65-F5344CB8AC3E}">
        <p14:creationId xmlns:p14="http://schemas.microsoft.com/office/powerpoint/2010/main" val="154708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Hypertenze v graviditě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Rizika pro matku</a:t>
            </a:r>
          </a:p>
          <a:p>
            <a:r>
              <a:rPr lang="cs-CZ" dirty="0"/>
              <a:t>vzniku abrupce placenty</a:t>
            </a:r>
          </a:p>
          <a:p>
            <a:r>
              <a:rPr lang="cs-CZ" dirty="0"/>
              <a:t>mozkové příhody</a:t>
            </a:r>
          </a:p>
          <a:p>
            <a:r>
              <a:rPr lang="cs-CZ" dirty="0"/>
              <a:t>multiorgánového selhání</a:t>
            </a:r>
          </a:p>
          <a:p>
            <a:r>
              <a:rPr lang="cs-CZ" dirty="0"/>
              <a:t>diseminované intravaskulární koagulace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Rizika pro plod</a:t>
            </a:r>
          </a:p>
          <a:p>
            <a:r>
              <a:rPr lang="cs-CZ" dirty="0"/>
              <a:t>Růstová retardací (až u 25 % případů </a:t>
            </a:r>
            <a:r>
              <a:rPr lang="cs-CZ" dirty="0" err="1"/>
              <a:t>preeklampsie</a:t>
            </a:r>
            <a:r>
              <a:rPr lang="cs-CZ" dirty="0"/>
              <a:t> (PE)</a:t>
            </a:r>
          </a:p>
          <a:p>
            <a:r>
              <a:rPr lang="cs-CZ" dirty="0"/>
              <a:t>předčasný porod (ve 27 % PE) </a:t>
            </a:r>
          </a:p>
          <a:p>
            <a:r>
              <a:rPr lang="cs-CZ" dirty="0"/>
              <a:t> intrauterinním úmrtím (ve 4 % PE).</a:t>
            </a:r>
          </a:p>
        </p:txBody>
      </p:sp>
    </p:spTree>
    <p:extLst>
      <p:ext uri="{BB962C8B-B14F-4D97-AF65-F5344CB8AC3E}">
        <p14:creationId xmlns:p14="http://schemas.microsoft.com/office/powerpoint/2010/main" val="2646916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Antikonvulziva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Magnesium </a:t>
            </a:r>
            <a:r>
              <a:rPr lang="cs-CZ" dirty="0" err="1">
                <a:solidFill>
                  <a:srgbClr val="FF0000"/>
                </a:solidFill>
              </a:rPr>
              <a:t>sulphuricum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mírný vasodilatační účinek, mírné hypotenzivum, zvýšení průtoku ledvinami a dělohou MgSO4 </a:t>
            </a:r>
          </a:p>
          <a:p>
            <a:pPr lvl="1"/>
            <a:r>
              <a:rPr lang="cs-CZ" dirty="0"/>
              <a:t>lehce </a:t>
            </a:r>
            <a:r>
              <a:rPr lang="cs-CZ" dirty="0" err="1"/>
              <a:t>vazodilatačně</a:t>
            </a:r>
            <a:r>
              <a:rPr lang="cs-CZ" dirty="0"/>
              <a:t> snižuje vyplavování katecholaminů minimální antihypertenzivní </a:t>
            </a:r>
            <a:r>
              <a:rPr lang="cs-CZ" dirty="0" err="1"/>
              <a:t>účinnek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uvolňuje spasmus mozkových cév </a:t>
            </a:r>
          </a:p>
          <a:p>
            <a:pPr lvl="1"/>
            <a:r>
              <a:rPr lang="cs-CZ" dirty="0"/>
              <a:t>prevence </a:t>
            </a:r>
            <a:r>
              <a:rPr lang="cs-CZ" dirty="0" err="1"/>
              <a:t>eklamptického</a:t>
            </a:r>
            <a:r>
              <a:rPr lang="cs-CZ" dirty="0"/>
              <a:t> záchvatu </a:t>
            </a:r>
          </a:p>
          <a:p>
            <a:endParaRPr lang="cs-CZ" dirty="0"/>
          </a:p>
          <a:p>
            <a:r>
              <a:rPr lang="cs-CZ" dirty="0"/>
              <a:t>Kontraindikace: ACE inhibitory, blokátory ganglií</a:t>
            </a:r>
          </a:p>
          <a:p>
            <a:r>
              <a:rPr lang="cs-CZ" dirty="0"/>
              <a:t>Benzodiazepiny </a:t>
            </a:r>
            <a:r>
              <a:rPr lang="cs-CZ" dirty="0" err="1"/>
              <a:t>Apaurin</a:t>
            </a:r>
            <a:r>
              <a:rPr lang="cs-CZ" dirty="0"/>
              <a:t> – jeho </a:t>
            </a:r>
            <a:r>
              <a:rPr lang="cs-CZ" dirty="0" err="1"/>
              <a:t>iv</a:t>
            </a:r>
            <a:r>
              <a:rPr lang="cs-CZ" dirty="0"/>
              <a:t>. Podání je vyhrazeno pro křečový stav</a:t>
            </a:r>
          </a:p>
        </p:txBody>
      </p:sp>
    </p:spTree>
    <p:extLst>
      <p:ext uri="{BB962C8B-B14F-4D97-AF65-F5344CB8AC3E}">
        <p14:creationId xmlns:p14="http://schemas.microsoft.com/office/powerpoint/2010/main" val="1514435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Bilance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/>
              <a:t>Udržovací </a:t>
            </a:r>
            <a:r>
              <a:rPr lang="cs-CZ" b="1" dirty="0"/>
              <a:t>dávka tekutin </a:t>
            </a:r>
            <a:r>
              <a:rPr lang="cs-CZ" dirty="0"/>
              <a:t>75 - 125ml/hod </a:t>
            </a:r>
          </a:p>
          <a:p>
            <a:r>
              <a:rPr lang="cs-CZ" dirty="0"/>
              <a:t>Průměrná </a:t>
            </a:r>
            <a:r>
              <a:rPr lang="cs-CZ" b="1" dirty="0"/>
              <a:t>diuréza</a:t>
            </a:r>
            <a:r>
              <a:rPr lang="cs-CZ" dirty="0"/>
              <a:t> ne vyšší než 0,5 ml/kg </a:t>
            </a:r>
          </a:p>
          <a:p>
            <a:r>
              <a:rPr lang="cs-CZ" dirty="0"/>
              <a:t>Při </a:t>
            </a:r>
            <a:r>
              <a:rPr lang="cs-CZ" b="1" dirty="0" err="1"/>
              <a:t>oligourii</a:t>
            </a:r>
            <a:r>
              <a:rPr lang="cs-CZ" dirty="0"/>
              <a:t> - 250-500ml krystaloidů opakovaně nebo 100-200 koloidů</a:t>
            </a:r>
          </a:p>
          <a:p>
            <a:r>
              <a:rPr lang="cs-CZ" dirty="0"/>
              <a:t>Monitorace</a:t>
            </a:r>
          </a:p>
          <a:p>
            <a:r>
              <a:rPr lang="cs-CZ" dirty="0"/>
              <a:t> </a:t>
            </a:r>
            <a:r>
              <a:rPr lang="cs-CZ" dirty="0" err="1"/>
              <a:t>oxygenace</a:t>
            </a:r>
            <a:r>
              <a:rPr lang="cs-CZ" dirty="0"/>
              <a:t> </a:t>
            </a:r>
          </a:p>
          <a:p>
            <a:r>
              <a:rPr lang="cs-CZ" dirty="0"/>
              <a:t>Diuretika snižují prokrvení placenty výjimečně při silných otocích - </a:t>
            </a:r>
            <a:r>
              <a:rPr lang="cs-CZ" dirty="0" err="1"/>
              <a:t>Rhefluin</a:t>
            </a:r>
            <a:r>
              <a:rPr lang="cs-CZ" dirty="0"/>
              <a:t>, </a:t>
            </a:r>
            <a:r>
              <a:rPr lang="cs-CZ" dirty="0" err="1"/>
              <a:t>Furosemid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824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Intenzivní terapie při těžké formě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Nepresol</a:t>
            </a:r>
            <a:r>
              <a:rPr lang="cs-CZ" dirty="0"/>
              <a:t> 25 - 5O mg v infuzi </a:t>
            </a:r>
            <a:r>
              <a:rPr lang="cs-CZ" dirty="0" err="1"/>
              <a:t>i.v</a:t>
            </a:r>
            <a:r>
              <a:rPr lang="cs-CZ" dirty="0"/>
              <a:t>. rychlost dle TK </a:t>
            </a:r>
            <a:r>
              <a:rPr lang="cs-CZ" dirty="0" err="1"/>
              <a:t>Labetalol</a:t>
            </a:r>
            <a:r>
              <a:rPr lang="cs-CZ" dirty="0"/>
              <a:t>, </a:t>
            </a:r>
            <a:r>
              <a:rPr lang="cs-CZ" dirty="0" err="1"/>
              <a:t>Ebrantil</a:t>
            </a:r>
            <a:r>
              <a:rPr lang="cs-CZ" dirty="0"/>
              <a:t>, Nitráty-</a:t>
            </a:r>
            <a:r>
              <a:rPr lang="cs-CZ" dirty="0" err="1"/>
              <a:t>Isoket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MgSO4 4g </a:t>
            </a:r>
            <a:r>
              <a:rPr lang="cs-CZ" dirty="0" err="1"/>
              <a:t>i.v</a:t>
            </a:r>
            <a:r>
              <a:rPr lang="cs-CZ" dirty="0"/>
              <a:t>. = 2 </a:t>
            </a:r>
            <a:r>
              <a:rPr lang="cs-CZ" dirty="0" err="1"/>
              <a:t>amp</a:t>
            </a:r>
            <a:r>
              <a:rPr lang="cs-CZ" dirty="0"/>
              <a:t>. 2O% MgSO4 4g </a:t>
            </a:r>
            <a:r>
              <a:rPr lang="cs-CZ" dirty="0" err="1"/>
              <a:t>i.v</a:t>
            </a:r>
            <a:r>
              <a:rPr lang="cs-CZ" dirty="0"/>
              <a:t>. á 4 h </a:t>
            </a:r>
          </a:p>
          <a:p>
            <a:r>
              <a:rPr lang="cs-CZ" dirty="0"/>
              <a:t>sledovat hladinu Mg</a:t>
            </a:r>
          </a:p>
          <a:p>
            <a:r>
              <a:rPr lang="cs-CZ" dirty="0"/>
              <a:t>počet dechů (12/min.)</a:t>
            </a:r>
          </a:p>
          <a:p>
            <a:endParaRPr lang="cs-CZ" dirty="0"/>
          </a:p>
          <a:p>
            <a:r>
              <a:rPr lang="cs-CZ" dirty="0"/>
              <a:t> Benzodiazepiny </a:t>
            </a:r>
            <a:r>
              <a:rPr lang="cs-CZ" dirty="0" err="1"/>
              <a:t>Apaurin</a:t>
            </a:r>
            <a:r>
              <a:rPr lang="cs-CZ" dirty="0"/>
              <a:t>, </a:t>
            </a:r>
            <a:r>
              <a:rPr lang="cs-CZ" dirty="0" err="1"/>
              <a:t>Seduxen</a:t>
            </a:r>
            <a:r>
              <a:rPr lang="cs-CZ" dirty="0"/>
              <a:t>, Diazepam 10-20 mg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642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Indikace k ukončení těhotenství ze strany matky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Těžká </a:t>
            </a:r>
            <a:r>
              <a:rPr lang="cs-CZ" b="1" dirty="0" err="1">
                <a:solidFill>
                  <a:srgbClr val="FF0000"/>
                </a:solidFill>
              </a:rPr>
              <a:t>preeklampsie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(TK &gt; 160/110</a:t>
            </a:r>
          </a:p>
          <a:p>
            <a:r>
              <a:rPr lang="cs-CZ" b="1" dirty="0">
                <a:solidFill>
                  <a:srgbClr val="FF0000"/>
                </a:solidFill>
              </a:rPr>
              <a:t>proteinurie</a:t>
            </a:r>
            <a:r>
              <a:rPr lang="cs-CZ" dirty="0"/>
              <a:t> 5 g/24 hodin) při adekvátní léčbě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Oligourie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&lt; 400 ml/ 24 hodin </a:t>
            </a:r>
          </a:p>
          <a:p>
            <a:r>
              <a:rPr lang="cs-CZ" b="1" dirty="0">
                <a:solidFill>
                  <a:srgbClr val="FF0000"/>
                </a:solidFill>
              </a:rPr>
              <a:t>Iniciální prodromy eklampsie </a:t>
            </a:r>
            <a:r>
              <a:rPr lang="cs-CZ" dirty="0"/>
              <a:t>(bolest hlavy, bolest v epigastriu či v pravém hypochondriu, poruchy vidění, zvracení, </a:t>
            </a:r>
            <a:r>
              <a:rPr lang="cs-CZ" dirty="0" err="1"/>
              <a:t>hyperreflexie</a:t>
            </a:r>
            <a:r>
              <a:rPr lang="cs-CZ" dirty="0"/>
              <a:t>) </a:t>
            </a:r>
          </a:p>
          <a:p>
            <a:r>
              <a:rPr lang="cs-CZ" dirty="0"/>
              <a:t>Iniciální či rozvinuté stadium </a:t>
            </a:r>
            <a:r>
              <a:rPr lang="cs-CZ" b="1" dirty="0">
                <a:solidFill>
                  <a:srgbClr val="FF0000"/>
                </a:solidFill>
              </a:rPr>
              <a:t>plicního edému </a:t>
            </a:r>
          </a:p>
          <a:p>
            <a:r>
              <a:rPr lang="cs-CZ" dirty="0"/>
              <a:t>Zvyšující se </a:t>
            </a:r>
            <a:r>
              <a:rPr lang="cs-CZ" b="1" dirty="0">
                <a:solidFill>
                  <a:srgbClr val="FF0000"/>
                </a:solidFill>
              </a:rPr>
              <a:t>proteinurie </a:t>
            </a:r>
          </a:p>
          <a:p>
            <a:r>
              <a:rPr lang="cs-CZ" dirty="0"/>
              <a:t>Vzestup </a:t>
            </a:r>
            <a:r>
              <a:rPr lang="cs-CZ" b="1" dirty="0">
                <a:solidFill>
                  <a:srgbClr val="FF0000"/>
                </a:solidFill>
              </a:rPr>
              <a:t>jaterních enzymů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Stoupající hladina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kyseliny močové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v séru či </a:t>
            </a:r>
            <a:r>
              <a:rPr lang="cs-CZ" b="1" dirty="0">
                <a:solidFill>
                  <a:srgbClr val="FF0000"/>
                </a:solidFill>
              </a:rPr>
              <a:t>kreatininu </a:t>
            </a:r>
            <a:r>
              <a:rPr lang="cs-CZ" dirty="0"/>
              <a:t>(urey) </a:t>
            </a:r>
          </a:p>
          <a:p>
            <a:r>
              <a:rPr lang="cs-CZ" b="1" dirty="0">
                <a:solidFill>
                  <a:srgbClr val="FF0000"/>
                </a:solidFill>
              </a:rPr>
              <a:t>Abrupce placenty</a:t>
            </a:r>
          </a:p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Příznak rozvoje DIC</a:t>
            </a:r>
          </a:p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Trombocytopenie </a:t>
            </a:r>
          </a:p>
          <a:p>
            <a:r>
              <a:rPr lang="cs-CZ" b="1" dirty="0">
                <a:solidFill>
                  <a:srgbClr val="FF0000"/>
                </a:solidFill>
              </a:rPr>
              <a:t>HELLP syndrom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Závážná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retinopathia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gravidarum</a:t>
            </a:r>
            <a:r>
              <a:rPr lang="cs-CZ" dirty="0"/>
              <a:t> </a:t>
            </a:r>
          </a:p>
          <a:p>
            <a:r>
              <a:rPr lang="cs-CZ" dirty="0"/>
              <a:t>Po stabilizaci </a:t>
            </a:r>
            <a:r>
              <a:rPr lang="cs-CZ" dirty="0" err="1"/>
              <a:t>eklamptického</a:t>
            </a:r>
            <a:r>
              <a:rPr lang="cs-CZ" dirty="0"/>
              <a:t> záchvatu, či v následném kómatu</a:t>
            </a:r>
          </a:p>
        </p:txBody>
      </p:sp>
    </p:spTree>
    <p:extLst>
      <p:ext uri="{BB962C8B-B14F-4D97-AF65-F5344CB8AC3E}">
        <p14:creationId xmlns:p14="http://schemas.microsoft.com/office/powerpoint/2010/main" val="4220591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Komplikace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Eklampsie</a:t>
            </a:r>
          </a:p>
          <a:p>
            <a:r>
              <a:rPr lang="cs-CZ" dirty="0"/>
              <a:t> Abrupce placenty </a:t>
            </a:r>
          </a:p>
          <a:p>
            <a:r>
              <a:rPr lang="cs-CZ" dirty="0"/>
              <a:t>Poruchy hemostázy DIC</a:t>
            </a:r>
          </a:p>
          <a:p>
            <a:r>
              <a:rPr lang="cs-CZ" dirty="0"/>
              <a:t>TEN </a:t>
            </a:r>
          </a:p>
          <a:p>
            <a:r>
              <a:rPr lang="cs-CZ" dirty="0"/>
              <a:t>Encefalopatie</a:t>
            </a:r>
          </a:p>
          <a:p>
            <a:r>
              <a:rPr lang="cs-CZ" dirty="0"/>
              <a:t> Nefropatie </a:t>
            </a:r>
          </a:p>
          <a:p>
            <a:r>
              <a:rPr lang="cs-CZ" dirty="0" err="1"/>
              <a:t>Hepatopatie</a:t>
            </a:r>
            <a:r>
              <a:rPr lang="cs-CZ" dirty="0"/>
              <a:t> </a:t>
            </a:r>
          </a:p>
          <a:p>
            <a:r>
              <a:rPr lang="cs-CZ" dirty="0"/>
              <a:t>kardiomyopatie</a:t>
            </a:r>
          </a:p>
        </p:txBody>
      </p:sp>
    </p:spTree>
    <p:extLst>
      <p:ext uri="{BB962C8B-B14F-4D97-AF65-F5344CB8AC3E}">
        <p14:creationId xmlns:p14="http://schemas.microsoft.com/office/powerpoint/2010/main" val="220159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Záchvatovitý konvulzivní stav </a:t>
            </a:r>
            <a:r>
              <a:rPr lang="cs-CZ" dirty="0"/>
              <a:t>jako následek neléčené nebo neadekvátně léčené </a:t>
            </a:r>
            <a:r>
              <a:rPr lang="cs-CZ" dirty="0" err="1"/>
              <a:t>preeklampsie</a:t>
            </a:r>
            <a:r>
              <a:rPr lang="cs-CZ" dirty="0"/>
              <a:t> </a:t>
            </a:r>
          </a:p>
          <a:p>
            <a:r>
              <a:rPr lang="cs-CZ" dirty="0"/>
              <a:t>Záchvat </a:t>
            </a:r>
            <a:r>
              <a:rPr lang="cs-CZ" dirty="0" err="1">
                <a:solidFill>
                  <a:srgbClr val="FF0000"/>
                </a:solidFill>
              </a:rPr>
              <a:t>tonicko</a:t>
            </a:r>
            <a:r>
              <a:rPr lang="cs-CZ" dirty="0">
                <a:solidFill>
                  <a:srgbClr val="FF0000"/>
                </a:solidFill>
              </a:rPr>
              <a:t> klonických křečí </a:t>
            </a:r>
            <a:r>
              <a:rPr lang="cs-CZ" dirty="0"/>
              <a:t>v důsledku vystupňovaného postižení mozku při </a:t>
            </a:r>
            <a:r>
              <a:rPr lang="cs-CZ" dirty="0" err="1"/>
              <a:t>preeklampsii</a:t>
            </a:r>
            <a:r>
              <a:rPr lang="cs-CZ" dirty="0"/>
              <a:t> (spasmus mozkových cév, hypoxie a edém mozku, </a:t>
            </a:r>
            <a:r>
              <a:rPr lang="cs-CZ" dirty="0" err="1"/>
              <a:t>mikrotraumatizace</a:t>
            </a:r>
            <a:r>
              <a:rPr lang="cs-CZ" dirty="0"/>
              <a:t> mozkových cév) </a:t>
            </a:r>
          </a:p>
          <a:p>
            <a:r>
              <a:rPr lang="cs-CZ" dirty="0">
                <a:solidFill>
                  <a:srgbClr val="FF0000"/>
                </a:solidFill>
              </a:rPr>
              <a:t>Výskyt</a:t>
            </a:r>
            <a:r>
              <a:rPr lang="cs-CZ" dirty="0"/>
              <a:t> na konci těhotenství, za porodu, vzácně po porodu </a:t>
            </a:r>
          </a:p>
          <a:p>
            <a:r>
              <a:rPr lang="cs-CZ" dirty="0" err="1">
                <a:solidFill>
                  <a:srgbClr val="FF0000"/>
                </a:solidFill>
              </a:rPr>
              <a:t>Dif.dg</a:t>
            </a:r>
            <a:r>
              <a:rPr lang="cs-CZ" dirty="0">
                <a:solidFill>
                  <a:srgbClr val="FF0000"/>
                </a:solidFill>
              </a:rPr>
              <a:t>.- </a:t>
            </a:r>
            <a:r>
              <a:rPr lang="cs-CZ" dirty="0"/>
              <a:t>odlišit od jiných příčin (bezvědomí a křečové </a:t>
            </a:r>
            <a:r>
              <a:rPr lang="cs-CZ" dirty="0" err="1"/>
              <a:t>stavy,epilepsie</a:t>
            </a:r>
            <a:r>
              <a:rPr lang="cs-CZ" dirty="0"/>
              <a:t>, intoxikace)</a:t>
            </a:r>
          </a:p>
        </p:txBody>
      </p:sp>
    </p:spTree>
    <p:extLst>
      <p:ext uri="{BB962C8B-B14F-4D97-AF65-F5344CB8AC3E}">
        <p14:creationId xmlns:p14="http://schemas.microsoft.com/office/powerpoint/2010/main" val="1305417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stádia záchvatu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1.fáze prodromů </a:t>
            </a:r>
            <a:r>
              <a:rPr lang="cs-CZ" dirty="0"/>
              <a:t>( epigastrická bolest, nauzea, neklid a úzkost, záškuby faciálních svalů, závrať, silná bolest hlavy, zrakové vjemy, stáčení bulbů a hlavy laterálně)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2. Fáze tonických křečí </a:t>
            </a:r>
            <a:r>
              <a:rPr lang="cs-CZ" dirty="0"/>
              <a:t>– vteřiny. Nejprve žvýkací svaly, pak svaly hrudníku – apnoe, pak generalizovaný </a:t>
            </a:r>
            <a:r>
              <a:rPr lang="cs-CZ" dirty="0" err="1"/>
              <a:t>opistotonus</a:t>
            </a:r>
            <a:r>
              <a:rPr lang="cs-CZ" dirty="0"/>
              <a:t>, zaťaté pěsti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3. stádium klonických křečí </a:t>
            </a:r>
            <a:r>
              <a:rPr lang="cs-CZ" dirty="0"/>
              <a:t>– minuty, záškuby, nekoordinované pohyby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4. </a:t>
            </a:r>
            <a:r>
              <a:rPr lang="cs-CZ" dirty="0" err="1">
                <a:solidFill>
                  <a:srgbClr val="FF0000"/>
                </a:solidFill>
              </a:rPr>
              <a:t>koma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několik minut -po probuzení úplná amnézie</a:t>
            </a:r>
          </a:p>
        </p:txBody>
      </p:sp>
    </p:spTree>
    <p:extLst>
      <p:ext uri="{BB962C8B-B14F-4D97-AF65-F5344CB8AC3E}">
        <p14:creationId xmlns:p14="http://schemas.microsoft.com/office/powerpoint/2010/main" val="3260711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Léčba 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Není-li léčba = opakování záchvatů až status </a:t>
            </a:r>
            <a:r>
              <a:rPr lang="cs-CZ" dirty="0" err="1"/>
              <a:t>eklamptikus</a:t>
            </a:r>
            <a:r>
              <a:rPr lang="cs-CZ" dirty="0"/>
              <a:t> </a:t>
            </a:r>
          </a:p>
          <a:p>
            <a:r>
              <a:rPr lang="cs-CZ" dirty="0" err="1"/>
              <a:t>Eklamptický</a:t>
            </a:r>
            <a:r>
              <a:rPr lang="cs-CZ" dirty="0"/>
              <a:t> záchvat řeší: porodník, anesteziolog, porodní asistentka, ARO sestra Zajištění dýchacích cest</a:t>
            </a:r>
          </a:p>
          <a:p>
            <a:r>
              <a:rPr lang="cs-CZ" dirty="0"/>
              <a:t>zamezení poranění těhotné</a:t>
            </a:r>
          </a:p>
          <a:p>
            <a:r>
              <a:rPr lang="cs-CZ" dirty="0"/>
              <a:t>stabilizovaná poloha</a:t>
            </a:r>
          </a:p>
          <a:p>
            <a:r>
              <a:rPr lang="cs-CZ" dirty="0"/>
              <a:t>špachtle mezi zuby </a:t>
            </a:r>
          </a:p>
          <a:p>
            <a:r>
              <a:rPr lang="cs-CZ" dirty="0"/>
              <a:t>Venózní přístup </a:t>
            </a:r>
          </a:p>
          <a:p>
            <a:r>
              <a:rPr lang="cs-CZ" dirty="0"/>
              <a:t>Terapie křečí – MgSO4 a benzodiazepiny (</a:t>
            </a:r>
            <a:r>
              <a:rPr lang="cs-CZ" dirty="0" err="1"/>
              <a:t>Apaurin</a:t>
            </a:r>
            <a:r>
              <a:rPr lang="cs-CZ" dirty="0"/>
              <a:t>, </a:t>
            </a:r>
            <a:r>
              <a:rPr lang="cs-CZ" dirty="0" err="1"/>
              <a:t>Diazepan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8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Léčba 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Antihypeertenziva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.- </a:t>
            </a:r>
            <a:r>
              <a:rPr lang="cs-CZ" dirty="0" err="1"/>
              <a:t>Nepresol</a:t>
            </a:r>
            <a:r>
              <a:rPr lang="cs-CZ" dirty="0"/>
              <a:t>, </a:t>
            </a:r>
            <a:r>
              <a:rPr lang="cs-CZ" dirty="0" err="1"/>
              <a:t>Isoket</a:t>
            </a:r>
            <a:r>
              <a:rPr lang="cs-CZ" dirty="0"/>
              <a:t> </a:t>
            </a:r>
          </a:p>
          <a:p>
            <a:r>
              <a:rPr lang="cs-CZ" dirty="0"/>
              <a:t>Kyslík maskou</a:t>
            </a:r>
          </a:p>
          <a:p>
            <a:r>
              <a:rPr lang="cs-CZ" dirty="0"/>
              <a:t>Temná místnost </a:t>
            </a:r>
          </a:p>
          <a:p>
            <a:r>
              <a:rPr lang="cs-CZ" dirty="0"/>
              <a:t>Močový katetr- při </a:t>
            </a:r>
            <a:r>
              <a:rPr lang="cs-CZ" dirty="0" err="1"/>
              <a:t>oligourii</a:t>
            </a:r>
            <a:r>
              <a:rPr lang="cs-CZ" dirty="0"/>
              <a:t> a anurii </a:t>
            </a:r>
            <a:r>
              <a:rPr lang="cs-CZ" dirty="0" err="1"/>
              <a:t>Manitol</a:t>
            </a:r>
            <a:r>
              <a:rPr lang="cs-CZ" dirty="0"/>
              <a:t>, </a:t>
            </a:r>
            <a:r>
              <a:rPr lang="cs-CZ" dirty="0" err="1"/>
              <a:t>Furosemid</a:t>
            </a:r>
            <a:r>
              <a:rPr lang="cs-CZ" dirty="0"/>
              <a:t> </a:t>
            </a:r>
          </a:p>
          <a:p>
            <a:r>
              <a:rPr lang="cs-CZ" dirty="0"/>
              <a:t>Ihned po stabilizaci stavu ukončit těhotenství z vitální indikace matky bez ohledu na plod – vždy </a:t>
            </a:r>
            <a:r>
              <a:rPr lang="cs-CZ" dirty="0" err="1"/>
              <a:t>sc</a:t>
            </a:r>
            <a:r>
              <a:rPr lang="cs-CZ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497529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Komplikace </a:t>
            </a:r>
            <a:r>
              <a:rPr lang="cs-CZ" dirty="0" err="1">
                <a:solidFill>
                  <a:srgbClr val="FF0000"/>
                </a:solidFill>
              </a:rPr>
              <a:t>preeklampsie</a:t>
            </a:r>
            <a:r>
              <a:rPr lang="cs-CZ" dirty="0">
                <a:solidFill>
                  <a:srgbClr val="FF0000"/>
                </a:solidFill>
              </a:rPr>
              <a:t> a 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Nekróza kůry ledvin </a:t>
            </a:r>
          </a:p>
          <a:p>
            <a:r>
              <a:rPr lang="cs-CZ" dirty="0"/>
              <a:t>Varovnými příznaky - oligurie, anémie a rychlý nástup ledvinné insuficience</a:t>
            </a:r>
          </a:p>
          <a:p>
            <a:r>
              <a:rPr lang="cs-CZ" b="1" dirty="0"/>
              <a:t>Ruptura jater </a:t>
            </a:r>
            <a:r>
              <a:rPr lang="cs-CZ" dirty="0"/>
              <a:t>vzácně, vznik velkých </a:t>
            </a:r>
            <a:r>
              <a:rPr lang="cs-CZ" dirty="0" err="1"/>
              <a:t>subkapsulárních</a:t>
            </a:r>
            <a:r>
              <a:rPr lang="cs-CZ" dirty="0"/>
              <a:t> hematomů a hemoragický šok</a:t>
            </a:r>
          </a:p>
          <a:p>
            <a:r>
              <a:rPr lang="cs-CZ" b="1" dirty="0"/>
              <a:t>Mozkové krvácení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stadia petechií do vzniku velkého hematomu</a:t>
            </a:r>
          </a:p>
          <a:p>
            <a:r>
              <a:rPr lang="cs-CZ" b="1" dirty="0"/>
              <a:t>Edém plic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závažná komplikace vzniklá v důsledku srdeční insuficience.</a:t>
            </a:r>
          </a:p>
        </p:txBody>
      </p:sp>
    </p:spTree>
    <p:extLst>
      <p:ext uri="{BB962C8B-B14F-4D97-AF65-F5344CB8AC3E}">
        <p14:creationId xmlns:p14="http://schemas.microsoft.com/office/powerpoint/2010/main" val="13309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Hypertenze v graviditě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Nárůst</a:t>
            </a:r>
            <a:r>
              <a:rPr lang="cs-CZ" b="1" dirty="0"/>
              <a:t> hypertenze v těhotenství </a:t>
            </a:r>
            <a:r>
              <a:rPr lang="cs-CZ" dirty="0"/>
              <a:t>(chronické i vzniklé v graviditě)</a:t>
            </a:r>
          </a:p>
          <a:p>
            <a:endParaRPr lang="cs-CZ" dirty="0"/>
          </a:p>
          <a:p>
            <a:r>
              <a:rPr lang="cs-CZ" dirty="0"/>
              <a:t>zvyšující se věk rodiček</a:t>
            </a:r>
          </a:p>
          <a:p>
            <a:r>
              <a:rPr lang="cs-CZ" dirty="0"/>
              <a:t>Narůstající obezita </a:t>
            </a:r>
          </a:p>
          <a:p>
            <a:r>
              <a:rPr lang="cs-CZ" dirty="0"/>
              <a:t>přidružená onemocnění (diabetes, renální, endokrinologická onemocnění)</a:t>
            </a:r>
          </a:p>
        </p:txBody>
      </p:sp>
    </p:spTree>
    <p:extLst>
      <p:ext uri="{BB962C8B-B14F-4D97-AF65-F5344CB8AC3E}">
        <p14:creationId xmlns:p14="http://schemas.microsoft.com/office/powerpoint/2010/main" val="3429811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Hypertenze a laktace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Porodem je okamžitě vyřešeno riziko ohrožení plodu</a:t>
            </a:r>
          </a:p>
          <a:p>
            <a:r>
              <a:rPr lang="cs-CZ" b="1" dirty="0"/>
              <a:t>riziko komplikací pro matku zůstává</a:t>
            </a:r>
          </a:p>
          <a:p>
            <a:r>
              <a:rPr lang="cs-CZ" dirty="0"/>
              <a:t>gestační hypertenze</a:t>
            </a:r>
            <a:r>
              <a:rPr lang="cs-CZ" b="1" dirty="0"/>
              <a:t> nemizí </a:t>
            </a:r>
            <a:r>
              <a:rPr lang="cs-CZ" dirty="0"/>
              <a:t>okamžikem porodu</a:t>
            </a:r>
          </a:p>
          <a:p>
            <a:r>
              <a:rPr lang="cs-CZ" dirty="0"/>
              <a:t>Většina žen dosahuje nejvyšších hodnot TK mezi 2. a 7. dnem po porodu</a:t>
            </a:r>
          </a:p>
          <a:p>
            <a:r>
              <a:rPr lang="cs-CZ" dirty="0"/>
              <a:t>Kojení sice nezvyšuje TK matky, ale omezuje naši možnou volbu antihypertenziva. </a:t>
            </a:r>
          </a:p>
        </p:txBody>
      </p:sp>
    </p:spTree>
    <p:extLst>
      <p:ext uri="{BB962C8B-B14F-4D97-AF65-F5344CB8AC3E}">
        <p14:creationId xmlns:p14="http://schemas.microsoft.com/office/powerpoint/2010/main" val="296689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Hypertenze a laktace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Podle SPC není většina antihypertenziv (vč. </a:t>
            </a:r>
            <a:r>
              <a:rPr lang="cs-CZ" dirty="0" err="1"/>
              <a:t>methyldopy</a:t>
            </a:r>
            <a:r>
              <a:rPr lang="cs-CZ" dirty="0"/>
              <a:t>) v období laktace doporučená</a:t>
            </a:r>
          </a:p>
          <a:p>
            <a:endParaRPr lang="cs-CZ" dirty="0"/>
          </a:p>
          <a:p>
            <a:r>
              <a:rPr lang="cs-CZ" dirty="0"/>
              <a:t>Diuretika  nevhodná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vedou ke snížení produkce mléka</a:t>
            </a:r>
          </a:p>
          <a:p>
            <a:r>
              <a:rPr lang="cs-CZ" dirty="0"/>
              <a:t>pokud musíme podávat v průběhu kojení antihypertenzní medikaci-konzultace pediatra</a:t>
            </a:r>
          </a:p>
        </p:txBody>
      </p:sp>
    </p:spTree>
    <p:extLst>
      <p:ext uri="{BB962C8B-B14F-4D97-AF65-F5344CB8AC3E}">
        <p14:creationId xmlns:p14="http://schemas.microsoft.com/office/powerpoint/2010/main" val="376752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b="1" dirty="0"/>
            </a:br>
            <a:r>
              <a:rPr lang="cs-CZ" sz="4000" b="1" dirty="0">
                <a:solidFill>
                  <a:srgbClr val="FF0000"/>
                </a:solidFill>
              </a:rPr>
              <a:t>Fyziologické změny krevního tlaku v těhotenství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Fyziologicky probíhající těhotenství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pokles periferní cévní rezistence, zvýšení srdečního výdeje a změny TK</a:t>
            </a:r>
          </a:p>
          <a:p>
            <a:endParaRPr lang="cs-CZ" dirty="0"/>
          </a:p>
          <a:p>
            <a:r>
              <a:rPr lang="cs-CZ" dirty="0"/>
              <a:t>V </a:t>
            </a:r>
            <a:r>
              <a:rPr lang="cs-CZ" b="1" dirty="0"/>
              <a:t>průběhu 1. trimestru TK klesá</a:t>
            </a:r>
          </a:p>
          <a:p>
            <a:r>
              <a:rPr lang="cs-CZ" dirty="0"/>
              <a:t>nejnižší je mezi 20 a 24. týdnem (pokles o 5 – 15 mm </a:t>
            </a:r>
            <a:r>
              <a:rPr lang="cs-CZ" dirty="0" err="1"/>
              <a:t>Hg</a:t>
            </a:r>
            <a:r>
              <a:rPr lang="cs-CZ" dirty="0"/>
              <a:t>)</a:t>
            </a:r>
          </a:p>
          <a:p>
            <a:r>
              <a:rPr lang="cs-CZ" dirty="0"/>
              <a:t>v </a:t>
            </a:r>
            <a:r>
              <a:rPr lang="cs-CZ" b="1" dirty="0"/>
              <a:t>dalších týdnech postupně stoupá </a:t>
            </a:r>
          </a:p>
          <a:p>
            <a:r>
              <a:rPr lang="cs-CZ" dirty="0"/>
              <a:t>v </a:t>
            </a:r>
            <a:r>
              <a:rPr lang="cs-CZ" b="1" dirty="0"/>
              <a:t>době porodu </a:t>
            </a:r>
            <a:r>
              <a:rPr lang="cs-CZ" dirty="0"/>
              <a:t>dosahuje hodnot </a:t>
            </a:r>
            <a:r>
              <a:rPr lang="cs-CZ" b="1" dirty="0"/>
              <a:t>jako před početím</a:t>
            </a:r>
          </a:p>
          <a:p>
            <a:r>
              <a:rPr lang="cs-CZ" dirty="0"/>
              <a:t>Bezprostředně </a:t>
            </a:r>
            <a:r>
              <a:rPr lang="cs-CZ" b="1" dirty="0"/>
              <a:t>po porodu </a:t>
            </a:r>
            <a:r>
              <a:rPr lang="cs-CZ" dirty="0"/>
              <a:t>TK přechodně </a:t>
            </a:r>
            <a:r>
              <a:rPr lang="cs-CZ" b="1" dirty="0"/>
              <a:t>klesne</a:t>
            </a:r>
            <a:r>
              <a:rPr lang="cs-CZ" dirty="0"/>
              <a:t>, ale </a:t>
            </a:r>
            <a:r>
              <a:rPr lang="cs-CZ" b="1" dirty="0"/>
              <a:t>5 dní po porodu výrazně stoupá </a:t>
            </a:r>
            <a:r>
              <a:rPr lang="cs-CZ" dirty="0"/>
              <a:t>(a to i u </a:t>
            </a:r>
            <a:r>
              <a:rPr lang="cs-CZ" dirty="0" err="1"/>
              <a:t>normotenzních</a:t>
            </a:r>
            <a:r>
              <a:rPr lang="cs-CZ" dirty="0"/>
              <a:t> žen) </a:t>
            </a:r>
          </a:p>
          <a:p>
            <a:r>
              <a:rPr lang="cs-CZ" dirty="0"/>
              <a:t>různým tempem se </a:t>
            </a:r>
            <a:r>
              <a:rPr lang="cs-CZ" b="1" dirty="0"/>
              <a:t>normalizuje v průběhu šestinedělí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3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Měření krevního tlaku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sedící pa­cientka </a:t>
            </a:r>
            <a:r>
              <a:rPr lang="cs-CZ" dirty="0"/>
              <a:t>po 5– 10 min </a:t>
            </a:r>
            <a:r>
              <a:rPr lang="cs-CZ" b="1" dirty="0"/>
              <a:t>zklidnění </a:t>
            </a:r>
            <a:r>
              <a:rPr lang="cs-CZ" dirty="0"/>
              <a:t>(u těhotných lépe 15 min)</a:t>
            </a:r>
          </a:p>
          <a:p>
            <a:r>
              <a:rPr lang="cs-CZ" b="1" dirty="0"/>
              <a:t>na paži </a:t>
            </a:r>
            <a:r>
              <a:rPr lang="cs-CZ" dirty="0"/>
              <a:t>s volně položeným předloktím ve výši srdce.</a:t>
            </a:r>
          </a:p>
          <a:p>
            <a:r>
              <a:rPr lang="cs-CZ" dirty="0"/>
              <a:t>Zlatým standardem pro měření TK v těhotenství  měření auskultační metodou </a:t>
            </a:r>
          </a:p>
          <a:p>
            <a:r>
              <a:rPr lang="cs-CZ" dirty="0"/>
              <a:t> přiměřeně široká a dlouhou</a:t>
            </a:r>
            <a:r>
              <a:rPr lang="cs-CZ" b="1" dirty="0"/>
              <a:t> manžeta </a:t>
            </a:r>
            <a:r>
              <a:rPr lang="cs-CZ" dirty="0"/>
              <a:t>!!</a:t>
            </a:r>
          </a:p>
          <a:p>
            <a:r>
              <a:rPr lang="cs-CZ" dirty="0"/>
              <a:t>Diastolický TK odečítáme u těhotných a při úplném vymizení ozev (tzn. V. fáze </a:t>
            </a:r>
            <a:r>
              <a:rPr lang="cs-CZ" dirty="0" err="1"/>
              <a:t>Korotkovových</a:t>
            </a:r>
            <a:r>
              <a:rPr lang="cs-CZ" dirty="0"/>
              <a:t> fenoménů)</a:t>
            </a:r>
          </a:p>
          <a:p>
            <a:r>
              <a:rPr lang="cs-CZ" dirty="0"/>
              <a:t>ověření zvýšeného TK -&gt; 24hod monitorování (</a:t>
            </a:r>
            <a:r>
              <a:rPr lang="cs-CZ" b="1" dirty="0"/>
              <a:t>ambulantní měření TK –  AMTK)</a:t>
            </a:r>
          </a:p>
          <a:p>
            <a:r>
              <a:rPr lang="cs-CZ" b="1" dirty="0"/>
              <a:t> domácí měření TK</a:t>
            </a:r>
          </a:p>
          <a:p>
            <a:r>
              <a:rPr lang="cs-CZ" dirty="0"/>
              <a:t>u digitálních přístrojů nutné používat pouze </a:t>
            </a:r>
            <a:r>
              <a:rPr lang="cs-CZ" b="1" dirty="0" err="1"/>
              <a:t>validizované</a:t>
            </a:r>
            <a:r>
              <a:rPr lang="cs-CZ" b="1" dirty="0"/>
              <a:t> přístroje</a:t>
            </a:r>
            <a:r>
              <a:rPr lang="cs-CZ" dirty="0"/>
              <a:t> pro použití v graviditě</a:t>
            </a:r>
          </a:p>
        </p:txBody>
      </p:sp>
    </p:spTree>
    <p:extLst>
      <p:ext uri="{BB962C8B-B14F-4D97-AF65-F5344CB8AC3E}">
        <p14:creationId xmlns:p14="http://schemas.microsoft.com/office/powerpoint/2010/main" val="71379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Definice hypertenze v těhotenství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hodnoty TK :</a:t>
            </a:r>
          </a:p>
          <a:p>
            <a:r>
              <a:rPr lang="cs-CZ" b="1" dirty="0">
                <a:solidFill>
                  <a:srgbClr val="FF0000"/>
                </a:solidFill>
              </a:rPr>
              <a:t>systolický TK ≥ 140</a:t>
            </a:r>
            <a:r>
              <a:rPr lang="cs-CZ" dirty="0">
                <a:solidFill>
                  <a:srgbClr val="FF0000"/>
                </a:solidFill>
              </a:rPr>
              <a:t> nebo </a:t>
            </a:r>
            <a:r>
              <a:rPr lang="cs-CZ" b="1" dirty="0">
                <a:solidFill>
                  <a:srgbClr val="FF0000"/>
                </a:solidFill>
              </a:rPr>
              <a:t>diastolický TK ≥ 90 mm </a:t>
            </a:r>
            <a:r>
              <a:rPr lang="cs-CZ" b="1" dirty="0" err="1">
                <a:solidFill>
                  <a:srgbClr val="FF0000"/>
                </a:solidFill>
              </a:rPr>
              <a:t>Hg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mírná </a:t>
            </a:r>
            <a:r>
              <a:rPr lang="cs-CZ" dirty="0"/>
              <a:t>(140– 159/90– 109 mm </a:t>
            </a:r>
            <a:r>
              <a:rPr lang="cs-CZ" dirty="0" err="1"/>
              <a:t>Hg</a:t>
            </a:r>
            <a:r>
              <a:rPr lang="cs-CZ" dirty="0"/>
              <a:t>) </a:t>
            </a:r>
          </a:p>
          <a:p>
            <a:r>
              <a:rPr lang="cs-CZ" b="1" dirty="0">
                <a:solidFill>
                  <a:srgbClr val="FF0000"/>
                </a:solidFill>
              </a:rPr>
              <a:t>těžká hypertenze </a:t>
            </a:r>
            <a:r>
              <a:rPr lang="cs-CZ" dirty="0"/>
              <a:t>(TK ≥ 160/ 110 mm </a:t>
            </a:r>
            <a:r>
              <a:rPr lang="cs-CZ" dirty="0" err="1"/>
              <a:t>Hg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007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Klasifikace hypertenze v těhotenství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91191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5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Léčba hypertenze v těhotenství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na:</a:t>
            </a:r>
          </a:p>
          <a:p>
            <a:r>
              <a:rPr lang="cs-CZ" dirty="0"/>
              <a:t>záleží na </a:t>
            </a:r>
            <a:r>
              <a:rPr lang="cs-CZ" b="1" dirty="0"/>
              <a:t>aktuální hodnotě TK</a:t>
            </a:r>
          </a:p>
          <a:p>
            <a:r>
              <a:rPr lang="cs-CZ" b="1" dirty="0"/>
              <a:t>gestačním stáří </a:t>
            </a:r>
          </a:p>
          <a:p>
            <a:r>
              <a:rPr lang="cs-CZ" dirty="0"/>
              <a:t>výskytu </a:t>
            </a:r>
            <a:r>
              <a:rPr lang="cs-CZ" b="1" dirty="0"/>
              <a:t>rizikových faktorů </a:t>
            </a:r>
            <a:r>
              <a:rPr lang="cs-CZ" dirty="0"/>
              <a:t>pro matku i plod</a:t>
            </a:r>
          </a:p>
          <a:p>
            <a:endParaRPr lang="cs-CZ" dirty="0"/>
          </a:p>
          <a:p>
            <a:r>
              <a:rPr lang="cs-CZ" dirty="0"/>
              <a:t>okamžitá léčba </a:t>
            </a:r>
            <a:r>
              <a:rPr lang="cs-CZ" b="1" dirty="0"/>
              <a:t>těžké hypertenze</a:t>
            </a:r>
          </a:p>
          <a:p>
            <a:r>
              <a:rPr lang="cs-CZ" dirty="0"/>
              <a:t> léčba </a:t>
            </a:r>
            <a:r>
              <a:rPr lang="cs-CZ" b="1" dirty="0"/>
              <a:t>mírné hypertenze </a:t>
            </a:r>
            <a:r>
              <a:rPr lang="cs-CZ" dirty="0"/>
              <a:t>individuální</a:t>
            </a:r>
          </a:p>
        </p:txBody>
      </p:sp>
    </p:spTree>
    <p:extLst>
      <p:ext uri="{BB962C8B-B14F-4D97-AF65-F5344CB8AC3E}">
        <p14:creationId xmlns:p14="http://schemas.microsoft.com/office/powerpoint/2010/main" val="1085123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2204</Words>
  <Application>Microsoft Office PowerPoint</Application>
  <PresentationFormat>Předvádění na obrazovce (4:3)</PresentationFormat>
  <Paragraphs>273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systému Office</vt:lpstr>
      <vt:lpstr>Hypertenze v graviditě</vt:lpstr>
      <vt:lpstr>Hypertenze v graviditě</vt:lpstr>
      <vt:lpstr>Hypertenze v graviditě</vt:lpstr>
      <vt:lpstr>Hypertenze v graviditě</vt:lpstr>
      <vt:lpstr> Fyziologické změny krevního tlaku v těhotenství </vt:lpstr>
      <vt:lpstr> Měření krevního tlaku </vt:lpstr>
      <vt:lpstr> Definice hypertenze v těhotenství </vt:lpstr>
      <vt:lpstr>Klasifikace hypertenze v těhotenství</vt:lpstr>
      <vt:lpstr> Léčba hypertenze v těhotenství </vt:lpstr>
      <vt:lpstr>Prezentace aplikace PowerPoint</vt:lpstr>
      <vt:lpstr>Nefarmakologická léčba hypertenze</vt:lpstr>
      <vt:lpstr> Preexistující hypertenze (esenciální i sekundární) </vt:lpstr>
      <vt:lpstr> Hypertenze zachycená před 20. týdnem těhotenství </vt:lpstr>
      <vt:lpstr> Gestační hypertenze </vt:lpstr>
      <vt:lpstr>Prezentace aplikace PowerPoint</vt:lpstr>
      <vt:lpstr> Preeklampsie </vt:lpstr>
      <vt:lpstr>Etiologie ( zjednodušeno )</vt:lpstr>
      <vt:lpstr>Těžká preeklampsie</vt:lpstr>
      <vt:lpstr>Klinické příznaky</vt:lpstr>
      <vt:lpstr>Laboratorní ukazatele</vt:lpstr>
      <vt:lpstr>Vyšetřovací algoritmus preeklampsie v těhotenství</vt:lpstr>
      <vt:lpstr> Prevence preeklampsie a bio­markery </vt:lpstr>
      <vt:lpstr>Prevence preeklampsie a bio­markery</vt:lpstr>
      <vt:lpstr>Diagnostika preeklampsie</vt:lpstr>
      <vt:lpstr>Farmakoprevence preeklampsie</vt:lpstr>
      <vt:lpstr>Principy terapie preeklampsie</vt:lpstr>
      <vt:lpstr>Antihypertenzní terapie (1)</vt:lpstr>
      <vt:lpstr>Antihypertenzní terapie (2)</vt:lpstr>
      <vt:lpstr>Antihypertenzivní terapie (3)</vt:lpstr>
      <vt:lpstr>Antikonvulziva </vt:lpstr>
      <vt:lpstr>Bilance tekutin</vt:lpstr>
      <vt:lpstr>Intenzivní terapie při těžké formě</vt:lpstr>
      <vt:lpstr>Indikace k ukončení těhotenství ze strany matky</vt:lpstr>
      <vt:lpstr>Komplikace preeklampsie</vt:lpstr>
      <vt:lpstr>Eklampsie</vt:lpstr>
      <vt:lpstr>4 stádia záchvatu</vt:lpstr>
      <vt:lpstr>Léčba eklampsie</vt:lpstr>
      <vt:lpstr>Léčba eklampsie</vt:lpstr>
      <vt:lpstr>Komplikace preeklampsie a eklampsie</vt:lpstr>
      <vt:lpstr> Hypertenze a laktace </vt:lpstr>
      <vt:lpstr>Hypertenze a laktace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Hypertenze v graviditě</dc:title>
  <dc:creator>Ingrid Rýznarová</dc:creator>
  <cp:lastModifiedBy>Veronika Slováček Hagenová</cp:lastModifiedBy>
  <cp:revision>23</cp:revision>
  <dcterms:created xsi:type="dcterms:W3CDTF">2024-04-21T14:19:09Z</dcterms:created>
  <dcterms:modified xsi:type="dcterms:W3CDTF">2024-05-13T07:08:46Z</dcterms:modified>
</cp:coreProperties>
</file>