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4" r:id="rId1"/>
  </p:sldMasterIdLst>
  <p:sldIdLst>
    <p:sldId id="256" r:id="rId2"/>
    <p:sldId id="267" r:id="rId3"/>
    <p:sldId id="257" r:id="rId4"/>
    <p:sldId id="258" r:id="rId5"/>
    <p:sldId id="260" r:id="rId6"/>
    <p:sldId id="259" r:id="rId7"/>
    <p:sldId id="268" r:id="rId8"/>
    <p:sldId id="269" r:id="rId9"/>
    <p:sldId id="270" r:id="rId10"/>
    <p:sldId id="271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27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4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560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82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97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08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68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4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977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46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8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97B6E4-7E71-4600-8F18-CABEEFD41C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524B12-BCA1-4770-BCFC-721E8D7A59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ÚVODNÍ PŘEDNÁŠKA</a:t>
            </a:r>
          </a:p>
        </p:txBody>
      </p:sp>
    </p:spTree>
    <p:extLst>
      <p:ext uri="{BB962C8B-B14F-4D97-AF65-F5344CB8AC3E}">
        <p14:creationId xmlns:p14="http://schemas.microsoft.com/office/powerpoint/2010/main" val="598243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BD122A-F4FD-48A8-AF2C-0BE732D98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B49FA1-192D-415D-87B2-95377FD05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USA </a:t>
            </a:r>
            <a:endParaRPr lang="cs-CZ" dirty="0"/>
          </a:p>
          <a:p>
            <a:r>
              <a:rPr lang="cs-CZ" b="1" dirty="0"/>
              <a:t>J. B. Watson</a:t>
            </a:r>
          </a:p>
          <a:p>
            <a:r>
              <a:rPr lang="cs-CZ" b="1" dirty="0"/>
              <a:t>Arnold </a:t>
            </a:r>
            <a:r>
              <a:rPr lang="cs-CZ" b="1" dirty="0" err="1"/>
              <a:t>Gesell</a:t>
            </a:r>
            <a:r>
              <a:rPr lang="cs-CZ" b="1" dirty="0"/>
              <a:t> </a:t>
            </a:r>
          </a:p>
          <a:p>
            <a:r>
              <a:rPr lang="cs-CZ" b="1" dirty="0"/>
              <a:t>Nancy </a:t>
            </a:r>
            <a:r>
              <a:rPr lang="cs-CZ" b="1" dirty="0" err="1"/>
              <a:t>Bayleyová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b="1" dirty="0"/>
              <a:t>RUSKO</a:t>
            </a:r>
          </a:p>
          <a:p>
            <a:r>
              <a:rPr lang="cs-CZ" b="1" dirty="0"/>
              <a:t>Lev </a:t>
            </a:r>
            <a:r>
              <a:rPr lang="cs-CZ" b="1" dirty="0" err="1"/>
              <a:t>Semjonovič</a:t>
            </a:r>
            <a:r>
              <a:rPr lang="cs-CZ" b="1" dirty="0"/>
              <a:t> </a:t>
            </a:r>
            <a:r>
              <a:rPr lang="cs-CZ" b="1" dirty="0" err="1"/>
              <a:t>Vygotskij</a:t>
            </a:r>
            <a:r>
              <a:rPr lang="cs-CZ" b="1" dirty="0"/>
              <a:t> </a:t>
            </a:r>
          </a:p>
          <a:p>
            <a:r>
              <a:rPr lang="cs-CZ" b="1" dirty="0"/>
              <a:t>Petr </a:t>
            </a:r>
            <a:r>
              <a:rPr lang="cs-CZ" b="1" dirty="0" err="1"/>
              <a:t>Jakovlevič</a:t>
            </a:r>
            <a:r>
              <a:rPr lang="cs-CZ" b="1" dirty="0"/>
              <a:t> </a:t>
            </a:r>
            <a:r>
              <a:rPr lang="cs-CZ" b="1" dirty="0" err="1"/>
              <a:t>Galperin</a:t>
            </a:r>
            <a:r>
              <a:rPr lang="cs-CZ" dirty="0"/>
              <a:t> </a:t>
            </a:r>
          </a:p>
          <a:p>
            <a:r>
              <a:rPr lang="cs-CZ" b="1" dirty="0"/>
              <a:t>Alexandr </a:t>
            </a:r>
            <a:r>
              <a:rPr lang="cs-CZ" b="1" dirty="0" err="1"/>
              <a:t>Romanovič</a:t>
            </a:r>
            <a:r>
              <a:rPr lang="cs-CZ" b="1" dirty="0"/>
              <a:t> </a:t>
            </a:r>
            <a:r>
              <a:rPr lang="cs-CZ" b="1" dirty="0" err="1"/>
              <a:t>Lurija</a:t>
            </a:r>
            <a:r>
              <a:rPr lang="cs-CZ" b="1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370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DD2E47-F425-4A79-8916-5FEDF138F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032" y="355593"/>
            <a:ext cx="10058400" cy="1371600"/>
          </a:xfrm>
        </p:spPr>
        <p:txBody>
          <a:bodyPr/>
          <a:lstStyle/>
          <a:p>
            <a:r>
              <a:rPr lang="cs-CZ" dirty="0"/>
              <a:t>Náhled do současnosti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0CCD551-1802-443F-94D7-9CE14E61F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01" y="1615885"/>
            <a:ext cx="8858111" cy="3931920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/>
              <a:t>Josef </a:t>
            </a:r>
            <a:r>
              <a:rPr lang="cs-CZ" b="1" dirty="0" err="1"/>
              <a:t>Langmeier</a:t>
            </a:r>
            <a:r>
              <a:rPr lang="cs-CZ" dirty="0"/>
              <a:t> </a:t>
            </a:r>
            <a:r>
              <a:rPr lang="cs-CZ" b="1" dirty="0"/>
              <a:t>(1921 – 2007): </a:t>
            </a:r>
            <a:r>
              <a:rPr lang="cs-CZ" dirty="0"/>
              <a:t>dyslexie, rodinné interakce a terapie, psychické deprivace</a:t>
            </a:r>
          </a:p>
          <a:p>
            <a:r>
              <a:rPr lang="cs-CZ" b="1" dirty="0"/>
              <a:t>Zdeněk Matějček</a:t>
            </a:r>
            <a:r>
              <a:rPr lang="cs-CZ" dirty="0"/>
              <a:t> </a:t>
            </a:r>
            <a:r>
              <a:rPr lang="cs-CZ" b="1" dirty="0"/>
              <a:t>(1922 – 2004) „</a:t>
            </a:r>
            <a:r>
              <a:rPr lang="cs-CZ" i="1" dirty="0"/>
              <a:t>Psychická deprivace v dětství“ </a:t>
            </a:r>
            <a:endParaRPr lang="cs-CZ" dirty="0"/>
          </a:p>
          <a:p>
            <a:r>
              <a:rPr lang="cs-CZ" b="1" dirty="0"/>
              <a:t>Jaroslav Jirásek (1922-2000), </a:t>
            </a:r>
            <a:r>
              <a:rPr lang="cs-CZ" dirty="0"/>
              <a:t>školní zralost, 1960 </a:t>
            </a:r>
            <a:r>
              <a:rPr lang="cs-CZ" dirty="0" err="1"/>
              <a:t>Wechsler</a:t>
            </a:r>
            <a:r>
              <a:rPr lang="cs-CZ" dirty="0"/>
              <a:t> verbální test inteligence pro děti  </a:t>
            </a:r>
          </a:p>
          <a:p>
            <a:r>
              <a:rPr lang="cs-CZ" b="1" dirty="0"/>
              <a:t>Jaroslav Šturma (1944): </a:t>
            </a:r>
            <a:r>
              <a:rPr lang="cs-CZ" dirty="0"/>
              <a:t>český psychoterapeut, dětský klinický a poradenský psycholog a supervizor</a:t>
            </a:r>
          </a:p>
          <a:p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r>
              <a:rPr lang="cs-CZ" b="1" dirty="0"/>
              <a:t>Pavel Říčan (nar. 1933)</a:t>
            </a:r>
          </a:p>
          <a:p>
            <a:r>
              <a:rPr lang="cs-CZ" b="1" dirty="0"/>
              <a:t>Petr Macek</a:t>
            </a:r>
            <a:r>
              <a:rPr lang="cs-CZ" dirty="0"/>
              <a:t> </a:t>
            </a:r>
            <a:r>
              <a:rPr lang="cs-CZ" b="1" dirty="0"/>
              <a:t>(nar. 1956)</a:t>
            </a:r>
          </a:p>
          <a:p>
            <a:r>
              <a:rPr lang="cs-CZ" b="1" dirty="0"/>
              <a:t>Marie Vágnerová (nar. 1946) </a:t>
            </a:r>
          </a:p>
          <a:p>
            <a:r>
              <a:rPr lang="cs-CZ" b="1" dirty="0"/>
              <a:t>Irena Sobotková (nar. 1964)</a:t>
            </a:r>
            <a:endParaRPr lang="cs-CZ" dirty="0"/>
          </a:p>
          <a:p>
            <a:r>
              <a:rPr lang="cs-CZ" b="1" dirty="0"/>
              <a:t>Kateřina </a:t>
            </a:r>
            <a:r>
              <a:rPr lang="cs-CZ" b="1" dirty="0" err="1"/>
              <a:t>Thorová</a:t>
            </a:r>
            <a:r>
              <a:rPr lang="cs-CZ" b="1" dirty="0"/>
              <a:t> (nar. 1969)</a:t>
            </a:r>
          </a:p>
          <a:p>
            <a:endParaRPr lang="cs-CZ" dirty="0"/>
          </a:p>
        </p:txBody>
      </p:sp>
      <p:pic>
        <p:nvPicPr>
          <p:cNvPr id="1026" name="Picture 2" descr="Osudy Jaroslava Šturmy | Vltava">
            <a:extLst>
              <a:ext uri="{FF2B5EF4-FFF2-40B4-BE49-F238E27FC236}">
                <a16:creationId xmlns:a16="http://schemas.microsoft.com/office/drawing/2014/main" id="{800AE553-D3A2-4DA9-8D0B-5F238AA5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739" y="2022711"/>
            <a:ext cx="1804338" cy="120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osef Langmeier">
            <a:extLst>
              <a:ext uri="{FF2B5EF4-FFF2-40B4-BE49-F238E27FC236}">
                <a16:creationId xmlns:a16="http://schemas.microsoft.com/office/drawing/2014/main" id="{78A53FD9-74FE-49F9-B537-29F858310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86" y="117497"/>
            <a:ext cx="12096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f. PhDr. Zdeněk Matějček, CSc. O ROZŠTĚPECH | ŠŤASTNÝ ÚSMĚV">
            <a:extLst>
              <a:ext uri="{FF2B5EF4-FFF2-40B4-BE49-F238E27FC236}">
                <a16:creationId xmlns:a16="http://schemas.microsoft.com/office/drawing/2014/main" id="{E8234054-7E61-472E-B221-865B3A6CB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787" y="117497"/>
            <a:ext cx="1311290" cy="166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Vítejte! - Pavel Říčan">
            <a:extLst>
              <a:ext uri="{FF2B5EF4-FFF2-40B4-BE49-F238E27FC236}">
                <a16:creationId xmlns:a16="http://schemas.microsoft.com/office/drawing/2014/main" id="{A98CC63D-5183-4143-8B2C-C7CD90A2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740" y="4046294"/>
            <a:ext cx="1131685" cy="137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cdn.muni.cz/w3mu-media/person/2270">
            <a:extLst>
              <a:ext uri="{FF2B5EF4-FFF2-40B4-BE49-F238E27FC236}">
                <a16:creationId xmlns:a16="http://schemas.microsoft.com/office/drawing/2014/main" id="{E9FC8A58-B08D-4F19-AC1F-C692FDA8A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56" y="4046294"/>
            <a:ext cx="112812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Vizitka: Katedra psychologie">
            <a:extLst>
              <a:ext uri="{FF2B5EF4-FFF2-40B4-BE49-F238E27FC236}">
                <a16:creationId xmlns:a16="http://schemas.microsoft.com/office/drawing/2014/main" id="{3C40770B-D5BC-464B-8467-A2174108D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635" y="4020741"/>
            <a:ext cx="114426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Marie Vágnerová">
            <a:extLst>
              <a:ext uri="{FF2B5EF4-FFF2-40B4-BE49-F238E27FC236}">
                <a16:creationId xmlns:a16="http://schemas.microsoft.com/office/drawing/2014/main" id="{84C787DB-5448-4E39-B391-0AA843AF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953" y="4039429"/>
            <a:ext cx="1385330" cy="138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Kateřina Thorová | Databáze knih">
            <a:extLst>
              <a:ext uri="{FF2B5EF4-FFF2-40B4-BE49-F238E27FC236}">
                <a16:creationId xmlns:a16="http://schemas.microsoft.com/office/drawing/2014/main" id="{257D2549-D1BA-425C-AEFD-F4F1D0997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380" y="4011216"/>
            <a:ext cx="1032534" cy="15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722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06842B-DEA1-42F6-8581-2C619524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3F6E5-166A-4530-BF42-8EE2C156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28" y="3539041"/>
            <a:ext cx="10058400" cy="2516379"/>
          </a:xfrm>
        </p:spPr>
        <p:txBody>
          <a:bodyPr/>
          <a:lstStyle/>
          <a:p>
            <a:r>
              <a:rPr lang="cs-CZ" dirty="0"/>
              <a:t>2022    (</a:t>
            </a:r>
            <a:r>
              <a:rPr lang="cs-CZ" dirty="0" err="1"/>
              <a:t>bookport</a:t>
            </a:r>
            <a:r>
              <a:rPr lang="cs-CZ" dirty="0"/>
              <a:t>)              2008                           2015                            2014                            2016</a:t>
            </a:r>
          </a:p>
        </p:txBody>
      </p:sp>
      <p:pic>
        <p:nvPicPr>
          <p:cNvPr id="1028" name="Picture 4" descr="https://www.obalkyknih.cz/file/cover/1367736/medium">
            <a:extLst>
              <a:ext uri="{FF2B5EF4-FFF2-40B4-BE49-F238E27FC236}">
                <a16:creationId xmlns:a16="http://schemas.microsoft.com/office/drawing/2014/main" id="{00B62C59-24F3-4F37-A7AB-DDBDAB980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623" y="583034"/>
            <a:ext cx="2079402" cy="29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35CC8AD-33F9-414B-B342-57008B0BB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597" y="642594"/>
            <a:ext cx="2037213" cy="2876066"/>
          </a:xfrm>
          <a:prstGeom prst="rect">
            <a:avLst/>
          </a:prstGeom>
        </p:spPr>
      </p:pic>
      <p:pic>
        <p:nvPicPr>
          <p:cNvPr id="1032" name="Picture 8" descr="https://www.obalkyknih.cz/file/cover/1007439/medium">
            <a:extLst>
              <a:ext uri="{FF2B5EF4-FFF2-40B4-BE49-F238E27FC236}">
                <a16:creationId xmlns:a16="http://schemas.microsoft.com/office/drawing/2014/main" id="{E66DA603-5C5C-4DFA-894C-1CD2A5F1D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487" y="642593"/>
            <a:ext cx="2037214" cy="287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obalkyknih.cz/file/cover/1631642/medium">
            <a:extLst>
              <a:ext uri="{FF2B5EF4-FFF2-40B4-BE49-F238E27FC236}">
                <a16:creationId xmlns:a16="http://schemas.microsoft.com/office/drawing/2014/main" id="{8F12A28B-2B7E-43E4-BB3C-9B67CC274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736" y="642593"/>
            <a:ext cx="2037212" cy="28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www.obalkyknih.cz/file/cover/1455159/medium">
            <a:extLst>
              <a:ext uri="{FF2B5EF4-FFF2-40B4-BE49-F238E27FC236}">
                <a16:creationId xmlns:a16="http://schemas.microsoft.com/office/drawing/2014/main" id="{05DC296D-0E75-4074-9A97-D6BC091C0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662" y="4015818"/>
            <a:ext cx="1953324" cy="27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74D26AE-0ED8-43A5-93D7-F184B2FEE678}"/>
              </a:ext>
            </a:extLst>
          </p:cNvPr>
          <p:cNvSpPr txBox="1"/>
          <p:nvPr/>
        </p:nvSpPr>
        <p:spPr>
          <a:xfrm>
            <a:off x="4891025" y="5762460"/>
            <a:ext cx="1760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2006, 2011, 2016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2" y="474581"/>
            <a:ext cx="2181664" cy="307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78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018CE0-EB18-48BC-AF87-D283935C5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21020"/>
            <a:ext cx="10058400" cy="1371600"/>
          </a:xfrm>
        </p:spPr>
        <p:txBody>
          <a:bodyPr/>
          <a:lstStyle/>
          <a:p>
            <a:r>
              <a:rPr lang="cs-CZ" dirty="0"/>
              <a:t>VYMEZENÍ DISCIPLÍNY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654FEB-228E-44DA-9145-1528BE547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406" y="1325287"/>
            <a:ext cx="10058400" cy="3931920"/>
          </a:xfrm>
        </p:spPr>
        <p:txBody>
          <a:bodyPr>
            <a:normAutofit/>
          </a:bodyPr>
          <a:lstStyle/>
          <a:p>
            <a:r>
              <a:rPr lang="cs-CZ" b="1" dirty="0"/>
              <a:t>PSYCHOLOGICKÉ DISCIPLÍNY</a:t>
            </a:r>
          </a:p>
          <a:p>
            <a:pPr lvl="1"/>
            <a:r>
              <a:rPr lang="cs-CZ" dirty="0"/>
              <a:t>ZÁKLADNÍ TEORETICKÉ </a:t>
            </a:r>
          </a:p>
          <a:p>
            <a:pPr lvl="1"/>
            <a:r>
              <a:rPr lang="cs-CZ" dirty="0"/>
              <a:t>SPECIÁLNÍ</a:t>
            </a:r>
          </a:p>
          <a:p>
            <a:pPr lvl="1"/>
            <a:r>
              <a:rPr lang="cs-CZ" dirty="0"/>
              <a:t>APLIKOVANÉ</a:t>
            </a:r>
          </a:p>
          <a:p>
            <a:pPr lvl="1"/>
            <a:endParaRPr lang="cs-CZ" dirty="0"/>
          </a:p>
          <a:p>
            <a:r>
              <a:rPr lang="cs-CZ" b="1" dirty="0"/>
              <a:t>PŘEDMĚT </a:t>
            </a:r>
            <a:r>
              <a:rPr lang="cs-CZ" dirty="0"/>
              <a:t>VÝVOJOVÉ PSYCHOLOGIE</a:t>
            </a:r>
          </a:p>
          <a:p>
            <a:pPr marL="274320" lvl="1" indent="0">
              <a:buNone/>
            </a:pPr>
            <a:r>
              <a:rPr lang="cs-CZ" dirty="0"/>
              <a:t>V širším slova smyslu </a:t>
            </a:r>
          </a:p>
          <a:p>
            <a:pPr marL="274320" lvl="1" indent="0">
              <a:buNone/>
            </a:pPr>
            <a:r>
              <a:rPr lang="cs-CZ" dirty="0"/>
              <a:t>(H. D. Schmidt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Langmeier</a:t>
            </a:r>
            <a:r>
              <a:rPr lang="cs-CZ" dirty="0"/>
              <a:t>, Krejčířová, 2006):</a:t>
            </a:r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  <a:p>
            <a:pPr marL="274320" lvl="1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0677BDA-B68B-4398-BAF1-5FDD9853E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217" y="2537164"/>
            <a:ext cx="6907177" cy="35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50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71F94-28BB-4454-889D-3C95B6C2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Ontogenetická psychologie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8C1942-1E2C-4BE2-B181-6268DDECE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lvl="1" indent="0">
              <a:buNone/>
            </a:pPr>
            <a:r>
              <a:rPr lang="cs-CZ" dirty="0"/>
              <a:t>V užším slova smyslu </a:t>
            </a:r>
          </a:p>
          <a:p>
            <a:pPr marL="274320" lvl="1" indent="0">
              <a:buNone/>
            </a:pPr>
            <a:r>
              <a:rPr lang="cs-CZ" dirty="0"/>
              <a:t>Podle </a:t>
            </a:r>
            <a:r>
              <a:rPr lang="cs-CZ" dirty="0" err="1"/>
              <a:t>Thorové</a:t>
            </a:r>
            <a:r>
              <a:rPr lang="cs-CZ" dirty="0"/>
              <a:t> (2015, s. 20) vývojová psychologie </a:t>
            </a:r>
            <a:r>
              <a:rPr lang="cs-CZ" i="1" dirty="0"/>
              <a:t>„zkoumá:</a:t>
            </a:r>
          </a:p>
          <a:p>
            <a:pPr lvl="1"/>
            <a:r>
              <a:rPr lang="cs-CZ" b="1" i="1" dirty="0"/>
              <a:t>psychické změny v souvislosti s postupujícím věkem</a:t>
            </a:r>
            <a:r>
              <a:rPr lang="cs-CZ" i="1" dirty="0"/>
              <a:t>, </a:t>
            </a:r>
          </a:p>
          <a:p>
            <a:pPr lvl="1"/>
            <a:r>
              <a:rPr lang="cs-CZ" i="1" dirty="0"/>
              <a:t>zabývá se stabilními jevy a individuálními rozdíly mezi lidmi v různých obdobích jejich života, </a:t>
            </a:r>
          </a:p>
          <a:p>
            <a:pPr lvl="1"/>
            <a:r>
              <a:rPr lang="cs-CZ" i="1" dirty="0"/>
              <a:t>hledá příčinné souvislosti a zákonitosti vzniku a vývoje psychických procesů (emocí, vnímání, paměti, pozornosti a myšlení) </a:t>
            </a:r>
          </a:p>
          <a:p>
            <a:pPr lvl="1"/>
            <a:r>
              <a:rPr lang="cs-CZ" i="1" dirty="0"/>
              <a:t>a vlastností člověka (povahy, charakteru, schopností, postojů, zájmů, temperamentu), </a:t>
            </a:r>
          </a:p>
          <a:p>
            <a:pPr lvl="1"/>
            <a:r>
              <a:rPr lang="cs-CZ" i="1" dirty="0"/>
              <a:t>snaží se definovat normu a patologii.“ </a:t>
            </a:r>
            <a:endParaRPr lang="cs-CZ" dirty="0"/>
          </a:p>
          <a:p>
            <a:pPr lvl="0"/>
            <a:r>
              <a:rPr lang="cs-CZ" dirty="0"/>
              <a:t>Změny:</a:t>
            </a:r>
          </a:p>
          <a:p>
            <a:pPr lvl="0"/>
            <a:r>
              <a:rPr lang="cs-CZ" b="1" dirty="0"/>
              <a:t>evoluční</a:t>
            </a:r>
            <a:r>
              <a:rPr lang="cs-CZ" dirty="0"/>
              <a:t> (dětství a dospívání</a:t>
            </a:r>
          </a:p>
          <a:p>
            <a:pPr lvl="0"/>
            <a:r>
              <a:rPr lang="cs-CZ" dirty="0"/>
              <a:t>období stabilizace (dospělost</a:t>
            </a:r>
          </a:p>
          <a:p>
            <a:pPr lvl="0"/>
            <a:r>
              <a:rPr lang="cs-CZ" dirty="0"/>
              <a:t>involuční: od určitého věku (po 50. roce)</a:t>
            </a:r>
          </a:p>
          <a:p>
            <a:r>
              <a:rPr lang="cs-CZ" dirty="0"/>
              <a:t>Evoluční a involuční změny se nemusí nutně vylučovat, ale mohou probíhat současně – k pozitivním vývojovým změnám může docházet, i když v jiných směrech je patrný pokles výkonnosti.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64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DCC7C-B354-4E08-AAE9-9783BD57E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D987A9-1FD7-4605-8CCA-5241218A7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72" y="2103120"/>
            <a:ext cx="10177428" cy="1653929"/>
          </a:xfrm>
        </p:spPr>
        <p:txBody>
          <a:bodyPr/>
          <a:lstStyle/>
          <a:p>
            <a:r>
              <a:rPr lang="cs-CZ" dirty="0"/>
              <a:t>Popsat</a:t>
            </a:r>
          </a:p>
          <a:p>
            <a:r>
              <a:rPr lang="cs-CZ" dirty="0"/>
              <a:t>Vysvětlit</a:t>
            </a:r>
          </a:p>
          <a:p>
            <a:r>
              <a:rPr lang="cs-CZ" dirty="0"/>
              <a:t>Předvídat </a:t>
            </a:r>
          </a:p>
          <a:p>
            <a:r>
              <a:rPr lang="cs-CZ" dirty="0"/>
              <a:t>aplikovat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9F0A7D2-0403-4B93-9EC7-AD4D69424AF0}"/>
              </a:ext>
            </a:extLst>
          </p:cNvPr>
          <p:cNvSpPr txBox="1">
            <a:spLocks/>
          </p:cNvSpPr>
          <p:nvPr/>
        </p:nvSpPr>
        <p:spPr>
          <a:xfrm>
            <a:off x="785361" y="375704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dirty="0"/>
              <a:t>SPOLUPRÁCE S JINÝMI VĚDNÍMI OBORY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F06EAA44-555F-482C-956F-E9E2340CE067}"/>
              </a:ext>
            </a:extLst>
          </p:cNvPr>
          <p:cNvSpPr txBox="1">
            <a:spLocks/>
          </p:cNvSpPr>
          <p:nvPr/>
        </p:nvSpPr>
        <p:spPr>
          <a:xfrm>
            <a:off x="807053" y="4945324"/>
            <a:ext cx="10177428" cy="1653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PSYCHOLOGIE</a:t>
            </a:r>
          </a:p>
          <a:p>
            <a:r>
              <a:rPr lang="cs-CZ" dirty="0"/>
              <a:t>pedagogika</a:t>
            </a:r>
          </a:p>
          <a:p>
            <a:r>
              <a:rPr lang="cs-CZ" dirty="0"/>
              <a:t>Lékařské obory</a:t>
            </a:r>
          </a:p>
          <a:p>
            <a:r>
              <a:rPr lang="cs-CZ" dirty="0"/>
              <a:t>Další (FI, Soc., </a:t>
            </a:r>
            <a:r>
              <a:rPr lang="cs-CZ" dirty="0" err="1"/>
              <a:t>Antrop</a:t>
            </a:r>
            <a:r>
              <a:rPr lang="cs-CZ" dirty="0"/>
              <a:t>., </a:t>
            </a:r>
            <a:r>
              <a:rPr lang="cs-CZ" dirty="0" err="1"/>
              <a:t>kulturologie</a:t>
            </a:r>
            <a:r>
              <a:rPr lang="cs-CZ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284440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F0F1E0-609F-47D2-951D-AA7AC4A2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Disciplíny vývojové psychologie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7813E3-D964-469D-B7D5-D512B8236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prenatální a perinatální psychologie</a:t>
            </a:r>
          </a:p>
          <a:p>
            <a:pPr lvl="0"/>
            <a:r>
              <a:rPr lang="cs-CZ" dirty="0"/>
              <a:t>neonatální psychologie </a:t>
            </a:r>
          </a:p>
          <a:p>
            <a:pPr lvl="0"/>
            <a:r>
              <a:rPr lang="cs-CZ" dirty="0"/>
              <a:t>pedopsychologie </a:t>
            </a:r>
          </a:p>
          <a:p>
            <a:pPr lvl="0"/>
            <a:r>
              <a:rPr lang="cs-CZ" dirty="0"/>
              <a:t>adolescentní psychologie</a:t>
            </a:r>
          </a:p>
          <a:p>
            <a:pPr lvl="0"/>
            <a:r>
              <a:rPr lang="cs-CZ" dirty="0" err="1"/>
              <a:t>adultopsychologie</a:t>
            </a:r>
            <a:r>
              <a:rPr lang="cs-CZ" dirty="0"/>
              <a:t> </a:t>
            </a:r>
          </a:p>
          <a:p>
            <a:pPr lvl="0"/>
            <a:r>
              <a:rPr lang="cs-CZ" dirty="0" err="1"/>
              <a:t>gerontopsychologie</a:t>
            </a:r>
            <a:r>
              <a:rPr lang="cs-CZ" dirty="0"/>
              <a:t> </a:t>
            </a:r>
          </a:p>
          <a:p>
            <a:pPr marL="0" lvl="0" indent="0" algn="r">
              <a:buNone/>
            </a:pPr>
            <a:r>
              <a:rPr lang="cs-CZ" dirty="0" err="1"/>
              <a:t>Thorová</a:t>
            </a:r>
            <a:r>
              <a:rPr lang="cs-CZ" dirty="0"/>
              <a:t> (2015)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640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9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9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9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9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9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9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9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9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9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9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9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9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437E7-2C2D-44C5-8D4C-AEE5C757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období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1C55D8-9202-42E6-8CA8-0339CF2C4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642" y="1721921"/>
            <a:ext cx="11020301" cy="481544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Prenatální období</a:t>
            </a:r>
          </a:p>
          <a:p>
            <a:r>
              <a:rPr lang="cs-CZ" dirty="0"/>
              <a:t>Novorozenec</a:t>
            </a:r>
          </a:p>
          <a:p>
            <a:r>
              <a:rPr lang="cs-CZ" dirty="0"/>
              <a:t>Kojenec</a:t>
            </a:r>
          </a:p>
          <a:p>
            <a:r>
              <a:rPr lang="cs-CZ" dirty="0"/>
              <a:t>Batole</a:t>
            </a:r>
          </a:p>
          <a:p>
            <a:r>
              <a:rPr lang="cs-CZ" dirty="0"/>
              <a:t>Předškolní věk</a:t>
            </a:r>
          </a:p>
          <a:p>
            <a:r>
              <a:rPr lang="cs-CZ" dirty="0"/>
              <a:t>Mladší školní věk</a:t>
            </a:r>
          </a:p>
          <a:p>
            <a:r>
              <a:rPr lang="cs-CZ" dirty="0"/>
              <a:t>Dospívání</a:t>
            </a:r>
          </a:p>
          <a:p>
            <a:pPr lvl="1"/>
            <a:r>
              <a:rPr lang="cs-CZ" dirty="0"/>
              <a:t>puberta </a:t>
            </a:r>
          </a:p>
          <a:p>
            <a:pPr lvl="2"/>
            <a:r>
              <a:rPr lang="cs-CZ" dirty="0"/>
              <a:t>Prepuberta</a:t>
            </a:r>
          </a:p>
          <a:p>
            <a:pPr lvl="2"/>
            <a:r>
              <a:rPr lang="cs-CZ" dirty="0"/>
              <a:t>Vlastní puberta</a:t>
            </a:r>
          </a:p>
          <a:p>
            <a:pPr lvl="1"/>
            <a:r>
              <a:rPr lang="cs-CZ" dirty="0"/>
              <a:t>Adolescence</a:t>
            </a:r>
          </a:p>
          <a:p>
            <a:r>
              <a:rPr lang="cs-CZ" dirty="0"/>
              <a:t>Dospělost</a:t>
            </a:r>
          </a:p>
          <a:p>
            <a:pPr lvl="1"/>
            <a:r>
              <a:rPr lang="cs-CZ" dirty="0"/>
              <a:t>Mladá dospělost</a:t>
            </a:r>
          </a:p>
          <a:p>
            <a:pPr lvl="1"/>
            <a:r>
              <a:rPr lang="cs-CZ" dirty="0"/>
              <a:t>Střední dospělost</a:t>
            </a:r>
          </a:p>
          <a:p>
            <a:pPr lvl="1"/>
            <a:r>
              <a:rPr lang="cs-CZ" dirty="0"/>
              <a:t>Starší dospělost</a:t>
            </a:r>
          </a:p>
          <a:p>
            <a:r>
              <a:rPr lang="cs-CZ" dirty="0"/>
              <a:t>Stáří</a:t>
            </a:r>
          </a:p>
          <a:p>
            <a:pPr lvl="1"/>
            <a:r>
              <a:rPr lang="cs-CZ" dirty="0"/>
              <a:t>Rané</a:t>
            </a:r>
          </a:p>
          <a:p>
            <a:pPr lvl="1"/>
            <a:r>
              <a:rPr lang="cs-CZ" dirty="0"/>
              <a:t>Pozdní</a:t>
            </a:r>
          </a:p>
          <a:p>
            <a:pPr lvl="1"/>
            <a:r>
              <a:rPr lang="cs-CZ" dirty="0"/>
              <a:t>Patriarchální věk</a:t>
            </a:r>
          </a:p>
        </p:txBody>
      </p:sp>
    </p:spTree>
    <p:extLst>
      <p:ext uri="{BB962C8B-B14F-4D97-AF65-F5344CB8AC3E}">
        <p14:creationId xmlns:p14="http://schemas.microsoft.com/office/powerpoint/2010/main" val="70689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91917-E9D1-4258-B639-911D01A6F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371600"/>
          </a:xfrm>
        </p:spPr>
        <p:txBody>
          <a:bodyPr/>
          <a:lstStyle/>
          <a:p>
            <a:r>
              <a:rPr lang="cs-CZ" dirty="0"/>
              <a:t>stručná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088056-4FDC-49FE-818D-6C4A352FB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311" y="1132275"/>
            <a:ext cx="10058400" cy="4647635"/>
          </a:xfrm>
        </p:spPr>
        <p:txBody>
          <a:bodyPr>
            <a:normAutofit/>
          </a:bodyPr>
          <a:lstStyle/>
          <a:p>
            <a:r>
              <a:rPr lang="cs-CZ" sz="2000" b="1" dirty="0"/>
              <a:t>NĚMECKO A RAKOUSKO</a:t>
            </a:r>
          </a:p>
          <a:p>
            <a:pPr lvl="1"/>
            <a:r>
              <a:rPr lang="cs-CZ" dirty="0"/>
              <a:t>Wilhelm Stern </a:t>
            </a:r>
          </a:p>
          <a:p>
            <a:pPr lvl="1"/>
            <a:r>
              <a:rPr lang="cs-CZ" dirty="0"/>
              <a:t>Wolfgang Köhler (1887-1967), Kurt </a:t>
            </a:r>
            <a:r>
              <a:rPr lang="cs-CZ" dirty="0" err="1"/>
              <a:t>Koffka</a:t>
            </a:r>
            <a:r>
              <a:rPr lang="cs-CZ" dirty="0"/>
              <a:t> (1896-1941) </a:t>
            </a:r>
          </a:p>
          <a:p>
            <a:pPr lvl="1"/>
            <a:r>
              <a:rPr lang="cs-CZ" dirty="0"/>
              <a:t>Kurt </a:t>
            </a:r>
            <a:r>
              <a:rPr lang="cs-CZ" dirty="0" err="1"/>
              <a:t>Lewin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Eduard </a:t>
            </a:r>
            <a:r>
              <a:rPr lang="cs-CZ" dirty="0" err="1"/>
              <a:t>Spranger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F</a:t>
            </a:r>
            <a:r>
              <a:rPr lang="cs-CZ"/>
              <a:t>reud</a:t>
            </a:r>
            <a:r>
              <a:rPr lang="cs-CZ" dirty="0"/>
              <a:t>, Adler, Jung</a:t>
            </a:r>
          </a:p>
          <a:p>
            <a:pPr lvl="1"/>
            <a:endParaRPr lang="cs-CZ" dirty="0"/>
          </a:p>
          <a:p>
            <a:r>
              <a:rPr lang="cs-CZ" sz="2000" b="1" dirty="0"/>
              <a:t>VÍDEŇSKÁ VÝVOJOVÁ PSYCHOLOGIE</a:t>
            </a:r>
          </a:p>
          <a:p>
            <a:pPr lvl="1"/>
            <a:r>
              <a:rPr lang="cs-CZ" b="1" dirty="0"/>
              <a:t>Karl </a:t>
            </a:r>
            <a:r>
              <a:rPr lang="cs-CZ" b="1" dirty="0" err="1"/>
              <a:t>Bühler</a:t>
            </a:r>
            <a:r>
              <a:rPr lang="cs-CZ" b="1" dirty="0"/>
              <a:t>, Charlotta </a:t>
            </a:r>
            <a:r>
              <a:rPr lang="cs-CZ" b="1" dirty="0" err="1"/>
              <a:t>Bühlerová</a:t>
            </a:r>
            <a:r>
              <a:rPr lang="cs-CZ" b="1" dirty="0"/>
              <a:t> O vývoji dítěte</a:t>
            </a:r>
            <a:endParaRPr lang="cs-CZ" sz="1800" b="1" dirty="0"/>
          </a:p>
          <a:p>
            <a:pPr lvl="1"/>
            <a:r>
              <a:rPr lang="cs-CZ" dirty="0"/>
              <a:t>„</a:t>
            </a:r>
            <a:r>
              <a:rPr lang="cs-CZ" i="1" dirty="0"/>
              <a:t>vývoj poznávacích schopností, kresby a osobnosti dítěte. Vznikly tzv. vídeňské vývojové testy, které obsahovaly týdenní milníky vývoje dítěte v různých oblastech (smyslovém vnímání, zacházení s předměty, sociálním a řečovém vývoji). Používaly se dlouho zejména v kojeneckých ústavech pro zjištění, zda dítě dosahuje normy nebo zda je jeho vývoj opožděný.</a:t>
            </a:r>
            <a:r>
              <a:rPr lang="cs-CZ" dirty="0"/>
              <a:t>“ (</a:t>
            </a:r>
            <a:r>
              <a:rPr lang="cs-CZ" dirty="0" err="1"/>
              <a:t>Thorová</a:t>
            </a:r>
            <a:r>
              <a:rPr lang="cs-CZ" dirty="0"/>
              <a:t>, 2015, s. 89)</a:t>
            </a:r>
          </a:p>
          <a:p>
            <a:pPr lvl="1"/>
            <a:endParaRPr lang="cs-CZ" sz="1800" b="1" dirty="0"/>
          </a:p>
          <a:p>
            <a:pPr lvl="1"/>
            <a:endParaRPr 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4134491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4A6B70-D1C7-488F-A417-FE3D481A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stručná historie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9E72D89-E562-442B-B993-ECE8C3E42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9467"/>
            <a:ext cx="9883422" cy="4375573"/>
          </a:xfrm>
        </p:spPr>
        <p:txBody>
          <a:bodyPr>
            <a:normAutofit/>
          </a:bodyPr>
          <a:lstStyle/>
          <a:p>
            <a:r>
              <a:rPr lang="cs-CZ" b="1" dirty="0"/>
              <a:t>FRANCIE</a:t>
            </a:r>
            <a:endParaRPr lang="cs-CZ" dirty="0"/>
          </a:p>
          <a:p>
            <a:r>
              <a:rPr lang="cs-CZ" b="1" dirty="0"/>
              <a:t>Alfred </a:t>
            </a:r>
            <a:r>
              <a:rPr lang="cs-CZ" b="1" dirty="0" err="1"/>
              <a:t>Binet</a:t>
            </a:r>
            <a:r>
              <a:rPr lang="cs-CZ" b="1" dirty="0"/>
              <a:t>, </a:t>
            </a:r>
            <a:r>
              <a:rPr lang="cs-CZ" b="1" dirty="0" err="1"/>
              <a:t>Théodore</a:t>
            </a:r>
            <a:r>
              <a:rPr lang="cs-CZ" b="1" dirty="0"/>
              <a:t> Simon</a:t>
            </a:r>
            <a:r>
              <a:rPr lang="cs-CZ" dirty="0"/>
              <a:t> </a:t>
            </a:r>
          </a:p>
          <a:p>
            <a:r>
              <a:rPr lang="cs-CZ" b="1" dirty="0"/>
              <a:t>René </a:t>
            </a:r>
            <a:r>
              <a:rPr lang="cs-CZ" b="1" dirty="0" err="1"/>
              <a:t>Zazzo</a:t>
            </a:r>
            <a:r>
              <a:rPr lang="cs-CZ" dirty="0"/>
              <a:t> </a:t>
            </a:r>
          </a:p>
          <a:p>
            <a:endParaRPr lang="cs-CZ" b="1" dirty="0"/>
          </a:p>
          <a:p>
            <a:r>
              <a:rPr lang="cs-CZ" b="1" dirty="0"/>
              <a:t>ANGLIE</a:t>
            </a:r>
            <a:endParaRPr lang="cs-CZ" dirty="0"/>
          </a:p>
          <a:p>
            <a:r>
              <a:rPr lang="cs-CZ" b="1" dirty="0"/>
              <a:t>F. </a:t>
            </a:r>
            <a:r>
              <a:rPr lang="cs-CZ" b="1" dirty="0" err="1"/>
              <a:t>Galton</a:t>
            </a:r>
            <a:r>
              <a:rPr lang="cs-CZ" dirty="0"/>
              <a:t> </a:t>
            </a:r>
          </a:p>
          <a:p>
            <a:r>
              <a:rPr lang="cs-CZ" b="1" dirty="0"/>
              <a:t>Ch. E. </a:t>
            </a:r>
            <a:r>
              <a:rPr lang="cs-CZ" b="1" dirty="0" err="1"/>
              <a:t>Spearman</a:t>
            </a:r>
            <a:endParaRPr lang="cs-CZ" b="1" dirty="0"/>
          </a:p>
          <a:p>
            <a:endParaRPr lang="cs-CZ" b="1" dirty="0"/>
          </a:p>
          <a:p>
            <a:r>
              <a:rPr lang="cs-CZ" b="1" dirty="0"/>
              <a:t>Ženevská vývojová psychologie</a:t>
            </a:r>
            <a:endParaRPr lang="cs-CZ" dirty="0"/>
          </a:p>
          <a:p>
            <a:r>
              <a:rPr lang="cs-CZ" b="1" dirty="0" err="1"/>
              <a:t>Édouard</a:t>
            </a:r>
            <a:r>
              <a:rPr lang="cs-CZ" b="1" dirty="0"/>
              <a:t> </a:t>
            </a:r>
            <a:r>
              <a:rPr lang="cs-CZ" b="1" dirty="0" err="1"/>
              <a:t>Claparéde</a:t>
            </a:r>
            <a:r>
              <a:rPr lang="cs-CZ" b="1" dirty="0"/>
              <a:t> (</a:t>
            </a:r>
            <a:r>
              <a:rPr lang="cs-CZ" dirty="0"/>
              <a:t>Výzkumný institut J. J. Rousseaua)</a:t>
            </a:r>
          </a:p>
          <a:p>
            <a:r>
              <a:rPr lang="cs-CZ" b="1" dirty="0"/>
              <a:t>Jean </a:t>
            </a:r>
            <a:r>
              <a:rPr lang="cs-CZ" b="1" dirty="0" err="1"/>
              <a:t>Piaget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945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198</TotalTime>
  <Words>525</Words>
  <Application>Microsoft Office PowerPoint</Application>
  <PresentationFormat>Širokoúhlá obrazovka</PresentationFormat>
  <Paragraphs>112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4" baseType="lpstr">
      <vt:lpstr>Century Gothic</vt:lpstr>
      <vt:lpstr>Garamond</vt:lpstr>
      <vt:lpstr>Savon</vt:lpstr>
      <vt:lpstr>VÝVOJOVÁ PSYCHOLOGIE</vt:lpstr>
      <vt:lpstr>Prezentace aplikace PowerPoint</vt:lpstr>
      <vt:lpstr>VYMEZENÍ DISCIPLÍNY</vt:lpstr>
      <vt:lpstr>Ontogenetická psychologie</vt:lpstr>
      <vt:lpstr>CÍLE VÝVOJOVÉ PSYCHOLOGIE</vt:lpstr>
      <vt:lpstr>Disciplíny vývojové psychologie</vt:lpstr>
      <vt:lpstr>Vývojová období</vt:lpstr>
      <vt:lpstr>stručná historie</vt:lpstr>
      <vt:lpstr>stručná historie</vt:lpstr>
      <vt:lpstr>Prezentace aplikace PowerPoint</vt:lpstr>
      <vt:lpstr>Náhled do současnosti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Administrator</dc:creator>
  <cp:lastModifiedBy>Marta Kolaříková</cp:lastModifiedBy>
  <cp:revision>27</cp:revision>
  <dcterms:created xsi:type="dcterms:W3CDTF">2020-09-29T19:37:43Z</dcterms:created>
  <dcterms:modified xsi:type="dcterms:W3CDTF">2023-03-11T08:49:17Z</dcterms:modified>
</cp:coreProperties>
</file>