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0" r:id="rId2"/>
    <p:sldMasterId id="2147483682" r:id="rId3"/>
    <p:sldMasterId id="2147483694" r:id="rId4"/>
  </p:sldMasterIdLst>
  <p:sldIdLst>
    <p:sldId id="256" r:id="rId5"/>
    <p:sldId id="368" r:id="rId6"/>
    <p:sldId id="369" r:id="rId7"/>
    <p:sldId id="370" r:id="rId8"/>
    <p:sldId id="367" r:id="rId9"/>
    <p:sldId id="333" r:id="rId10"/>
    <p:sldId id="409" r:id="rId11"/>
    <p:sldId id="410" r:id="rId12"/>
    <p:sldId id="394" r:id="rId13"/>
    <p:sldId id="395" r:id="rId14"/>
    <p:sldId id="412" r:id="rId15"/>
    <p:sldId id="413" r:id="rId16"/>
    <p:sldId id="270" r:id="rId17"/>
    <p:sldId id="271" r:id="rId18"/>
    <p:sldId id="272" r:id="rId19"/>
    <p:sldId id="407" r:id="rId20"/>
    <p:sldId id="415" r:id="rId21"/>
    <p:sldId id="324" r:id="rId22"/>
    <p:sldId id="332" r:id="rId23"/>
    <p:sldId id="334" r:id="rId24"/>
    <p:sldId id="304" r:id="rId25"/>
    <p:sldId id="364" r:id="rId26"/>
    <p:sldId id="416" r:id="rId27"/>
    <p:sldId id="377" r:id="rId28"/>
    <p:sldId id="417" r:id="rId29"/>
    <p:sldId id="411" r:id="rId30"/>
    <p:sldId id="346" r:id="rId31"/>
    <p:sldId id="32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" y="1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EDC0AC-2CF8-4B2F-8540-1F1B866890FE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32F9E-2E69-4DB9-9024-F4A9FBB3FBA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457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0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D35480-4331-4D40-A08A-F36B64A1077B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E71E9-1B52-443C-BC98-3FB7898404F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667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EDC0AC-2CF8-4B2F-8540-1F1B866890FE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32F9E-2E69-4DB9-9024-F4A9FBB3FBA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460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40B971-F2B1-421E-BF9D-0EF0F46C30D2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A5648-495B-41D1-90B0-6E84D035442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330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08203-49D2-4FD5-A9D2-F38817683327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69A34-482A-4365-A3CD-F036C052432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049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1C3C9A-E375-43DC-AF83-2DC4B62D7D88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AE749-1B48-4806-A011-D0125EBC3B1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162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5B6467-ACB3-40FF-8904-E608FBF6540B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BF845-FA9A-4C67-AA4A-377C5D99C9B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6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E5300E-55E5-4689-B89B-1959054EED9E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C048B-00C3-4565-A86F-70A02410E6D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279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F3CAA3-7E42-48F2-AFA7-87427A89AF60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5170C-9AA8-4F31-8D51-D05B01AB7F4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779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1F87F6-2443-4697-B684-6C9E6DD26735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49E0E-7F4B-4091-B8BE-0D91888B39F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986C1-7D57-4E25-98ED-97A85A072308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E5832D-D138-467D-9A64-D51DBE1FE87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2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A84B2-D45B-4CAD-8BEC-0999005DFA65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9F228-10E3-445F-8DD3-A9809F8FF51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9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63272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40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66261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54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38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773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31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3820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276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84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27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CFE25FFF-9F18-4CAF-A325-434DEEE3E1D0}" type="datetimeFigureOut">
              <a:rPr lang="cs-CZ" smtClean="0">
                <a:solidFill>
                  <a:srgbClr val="464653"/>
                </a:solidFill>
              </a:rPr>
              <a:pPr/>
              <a:t>27.03.2024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cs-CZ">
              <a:solidFill>
                <a:srgbClr val="464653"/>
              </a:solidFill>
            </a:endParaRPr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F5499E23-4CF0-4014-BCE2-0FEEB74A9FA6}" type="slidenum">
              <a:rPr lang="cs-CZ" smtClean="0">
                <a:solidFill>
                  <a:srgbClr val="464653"/>
                </a:solidFill>
              </a:rPr>
              <a:pPr/>
              <a:t>‹#›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68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5FFF-9F18-4CAF-A325-434DEEE3E1D0}" type="datetimeFigureOut">
              <a:rPr lang="cs-CZ" smtClean="0">
                <a:solidFill>
                  <a:srgbClr val="464653"/>
                </a:solidFill>
              </a:rPr>
              <a:pPr/>
              <a:t>27.03.2024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4653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9E23-4CF0-4014-BCE2-0FEEB74A9FA6}" type="slidenum">
              <a:rPr lang="cs-CZ" smtClean="0">
                <a:solidFill>
                  <a:srgbClr val="464653"/>
                </a:solidFill>
              </a:rPr>
              <a:pPr/>
              <a:t>‹#›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98506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CFE25FFF-9F18-4CAF-A325-434DEEE3E1D0}" type="datetimeFigureOut">
              <a:rPr lang="cs-CZ" smtClean="0">
                <a:solidFill>
                  <a:srgbClr val="DDE9EC"/>
                </a:solidFill>
              </a:rPr>
              <a:pPr/>
              <a:t>27.03.2024</a:t>
            </a:fld>
            <a:endParaRPr lang="cs-CZ">
              <a:solidFill>
                <a:srgbClr val="DDE9EC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cs-CZ">
              <a:solidFill>
                <a:srgbClr val="DDE9EC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F5499E23-4CF0-4014-BCE2-0FEEB74A9FA6}" type="slidenum">
              <a:rPr lang="cs-CZ" smtClean="0">
                <a:solidFill>
                  <a:srgbClr val="DDE9EC"/>
                </a:solidFill>
              </a:rPr>
              <a:pPr/>
              <a:t>‹#›</a:t>
            </a:fld>
            <a:endParaRPr lang="cs-CZ">
              <a:solidFill>
                <a:srgbClr val="DDE9EC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54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5FFF-9F18-4CAF-A325-434DEEE3E1D0}" type="datetimeFigureOut">
              <a:rPr lang="cs-CZ" smtClean="0">
                <a:solidFill>
                  <a:srgbClr val="464653"/>
                </a:solidFill>
              </a:rPr>
              <a:pPr/>
              <a:t>27.03.2024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4653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9E23-4CF0-4014-BCE2-0FEEB74A9FA6}" type="slidenum">
              <a:rPr lang="cs-CZ" smtClean="0">
                <a:solidFill>
                  <a:srgbClr val="464653"/>
                </a:solidFill>
              </a:rPr>
              <a:pPr/>
              <a:t>‹#›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66453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5FFF-9F18-4CAF-A325-434DEEE3E1D0}" type="datetimeFigureOut">
              <a:rPr lang="cs-CZ" smtClean="0">
                <a:solidFill>
                  <a:srgbClr val="464653"/>
                </a:solidFill>
              </a:rPr>
              <a:pPr/>
              <a:t>27.03.2024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4653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9E23-4CF0-4014-BCE2-0FEEB74A9FA6}" type="slidenum">
              <a:rPr lang="cs-CZ" smtClean="0">
                <a:solidFill>
                  <a:srgbClr val="464653"/>
                </a:solidFill>
              </a:rPr>
              <a:pPr/>
              <a:t>‹#›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27929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5FFF-9F18-4CAF-A325-434DEEE3E1D0}" type="datetimeFigureOut">
              <a:rPr lang="cs-CZ" smtClean="0">
                <a:solidFill>
                  <a:srgbClr val="464653"/>
                </a:solidFill>
              </a:rPr>
              <a:pPr/>
              <a:t>27.03.2024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4653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9E23-4CF0-4014-BCE2-0FEEB74A9FA6}" type="slidenum">
              <a:rPr lang="cs-CZ" smtClean="0">
                <a:solidFill>
                  <a:srgbClr val="464653"/>
                </a:solidFill>
              </a:rPr>
              <a:pPr/>
              <a:t>‹#›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01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5FFF-9F18-4CAF-A325-434DEEE3E1D0}" type="datetimeFigureOut">
              <a:rPr lang="cs-CZ" smtClean="0">
                <a:solidFill>
                  <a:srgbClr val="464653"/>
                </a:solidFill>
              </a:rPr>
              <a:pPr/>
              <a:t>27.03.2024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4653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9E23-4CF0-4014-BCE2-0FEEB74A9FA6}" type="slidenum">
              <a:rPr lang="cs-CZ" smtClean="0">
                <a:solidFill>
                  <a:srgbClr val="464653"/>
                </a:solidFill>
              </a:rPr>
              <a:pPr/>
              <a:t>‹#›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37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5FFF-9F18-4CAF-A325-434DEEE3E1D0}" type="datetimeFigureOut">
              <a:rPr lang="cs-CZ" smtClean="0">
                <a:solidFill>
                  <a:srgbClr val="464653"/>
                </a:solidFill>
              </a:rPr>
              <a:pPr/>
              <a:t>27.03.2024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4653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9E23-4CF0-4014-BCE2-0FEEB74A9FA6}" type="slidenum">
              <a:rPr lang="cs-CZ" smtClean="0">
                <a:solidFill>
                  <a:srgbClr val="464653"/>
                </a:solidFill>
              </a:rPr>
              <a:pPr/>
              <a:t>‹#›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2110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5FFF-9F18-4CAF-A325-434DEEE3E1D0}" type="datetimeFigureOut">
              <a:rPr lang="cs-CZ" smtClean="0">
                <a:solidFill>
                  <a:srgbClr val="DDE9EC"/>
                </a:solidFill>
              </a:rPr>
              <a:pPr/>
              <a:t>27.03.2024</a:t>
            </a:fld>
            <a:endParaRPr lang="cs-CZ">
              <a:solidFill>
                <a:srgbClr val="DDE9EC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DE9EC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9E23-4CF0-4014-BCE2-0FEEB74A9FA6}" type="slidenum">
              <a:rPr lang="cs-CZ" smtClean="0">
                <a:solidFill>
                  <a:srgbClr val="DDE9EC"/>
                </a:solidFill>
              </a:rPr>
              <a:pPr/>
              <a:t>‹#›</a:t>
            </a:fld>
            <a:endParaRPr lang="cs-CZ">
              <a:solidFill>
                <a:srgbClr val="DDE9EC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22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5FFF-9F18-4CAF-A325-434DEEE3E1D0}" type="datetimeFigureOut">
              <a:rPr lang="cs-CZ" smtClean="0">
                <a:solidFill>
                  <a:srgbClr val="464653"/>
                </a:solidFill>
              </a:rPr>
              <a:pPr/>
              <a:t>27.03.2024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4653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9E23-4CF0-4014-BCE2-0FEEB74A9FA6}" type="slidenum">
              <a:rPr lang="cs-CZ" smtClean="0">
                <a:solidFill>
                  <a:srgbClr val="464653"/>
                </a:solidFill>
              </a:rPr>
              <a:pPr/>
              <a:t>‹#›</a:t>
            </a:fld>
            <a:endParaRPr lang="cs-CZ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22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5FFF-9F18-4CAF-A325-434DEEE3E1D0}" type="datetimeFigureOut">
              <a:rPr lang="cs-CZ" smtClean="0">
                <a:solidFill>
                  <a:srgbClr val="464653"/>
                </a:solidFill>
              </a:rPr>
              <a:pPr/>
              <a:t>27.03.2024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4653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9E23-4CF0-4014-BCE2-0FEEB74A9FA6}" type="slidenum">
              <a:rPr lang="cs-CZ" smtClean="0">
                <a:solidFill>
                  <a:srgbClr val="464653"/>
                </a:solidFill>
              </a:rPr>
              <a:pPr/>
              <a:t>‹#›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08444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706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C1E2FD-A733-4E99-8325-6D4E185D9429}" type="datetimeFigureOut">
              <a:rPr lang="cs-CZ" smtClean="0"/>
              <a:pPr>
                <a:defRPr/>
              </a:pPr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4094BE-0282-4F9D-8C47-6AF57358B82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44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FE25FFF-9F18-4CAF-A325-434DEEE3E1D0}" type="datetimeFigureOut">
              <a:rPr lang="cs-CZ" smtClean="0">
                <a:solidFill>
                  <a:srgbClr val="464653"/>
                </a:solidFill>
              </a:rPr>
              <a:pPr/>
              <a:t>27.03.2024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>
              <a:solidFill>
                <a:srgbClr val="464653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5499E23-4CF0-4014-BCE2-0FEEB74A9FA6}" type="slidenum">
              <a:rPr lang="cs-CZ" smtClean="0">
                <a:solidFill>
                  <a:srgbClr val="464653"/>
                </a:solidFill>
              </a:rPr>
              <a:pPr/>
              <a:t>‹#›</a:t>
            </a:fld>
            <a:endParaRPr lang="cs-CZ">
              <a:solidFill>
                <a:srgbClr val="464653"/>
              </a:solidFill>
            </a:endParaRPr>
          </a:p>
        </p:txBody>
      </p:sp>
      <p:sp>
        <p:nvSpPr>
          <p:cNvPr id="28" name="Přímá spojovací čára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9" name="Přímá spojovací čára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3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edu.ceskatelevize.cz/video/10197-romodrom-pomocna-ruka-romum" TargetMode="Externa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katelevize.cz/porady/1131721572-babylon/413236100153035/" TargetMode="Externa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katelevize.cz/porady/11517753433-moravsti-chorvate-zrazeny-narod/41623510020/" TargetMode="Externa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181680258-tyden-v-regionech-brno/318281381890414-tyden-v-regionech/" TargetMode="External"/><Relationship Id="rId2" Type="http://schemas.openxmlformats.org/officeDocument/2006/relationships/hyperlink" Target="https://www.ceskatelevize.cz/porady/11517753433-moravsti-chorvate-zrazeny-narod/41623510020/" TargetMode="Externa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lada.cz/cz/ppov/rnm/mensiny/romska-narodnostni-mensina-16149/" TargetMode="External"/><Relationship Id="rId13" Type="http://schemas.openxmlformats.org/officeDocument/2006/relationships/hyperlink" Target="http://www.vlada.cz/cz/ppov/rnm/mensiny/srbska-narodnostni-mensina-16158/" TargetMode="External"/><Relationship Id="rId3" Type="http://schemas.openxmlformats.org/officeDocument/2006/relationships/hyperlink" Target="http://www.vlada.cz/cz/ppov/rnm/mensiny/bulharska-narodnostni-mensina-16103/" TargetMode="External"/><Relationship Id="rId7" Type="http://schemas.openxmlformats.org/officeDocument/2006/relationships/hyperlink" Target="http://www.vlada.cz/cz/ppov/rnm/mensiny/polska-narodnostni-mensina-16124/" TargetMode="External"/><Relationship Id="rId12" Type="http://schemas.openxmlformats.org/officeDocument/2006/relationships/hyperlink" Target="http://www.vlada.cz/cz/ppov/rnm/mensiny/slovenska-narodnostni-mensina-16157/" TargetMode="External"/><Relationship Id="rId17" Type="http://schemas.openxmlformats.org/officeDocument/2006/relationships/image" Target="../media/image7.png"/><Relationship Id="rId2" Type="http://schemas.openxmlformats.org/officeDocument/2006/relationships/hyperlink" Target="http://www.vlada.cz/cz/ppov/rnm/mensiny/beloruska-mensina-108869/" TargetMode="External"/><Relationship Id="rId16" Type="http://schemas.openxmlformats.org/officeDocument/2006/relationships/hyperlink" Target="https://www.ceskatelevize.cz/porady/1131721572-babylon/414236100152001/" TargetMode="Externa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://www.vlada.cz/cz/ppov/rnm/mensiny/nemecka-narodnostni-mensina-16122/" TargetMode="External"/><Relationship Id="rId11" Type="http://schemas.openxmlformats.org/officeDocument/2006/relationships/hyperlink" Target="http://www.vlada.cz/cz/ppov/rnm/mensiny/recka-narodnostni-mensina-16156/" TargetMode="External"/><Relationship Id="rId5" Type="http://schemas.openxmlformats.org/officeDocument/2006/relationships/hyperlink" Target="http://www.vlada.cz/cz/ppov/rnm/mensiny/madarska-narodnostni-mensina-16115/" TargetMode="External"/><Relationship Id="rId15" Type="http://schemas.openxmlformats.org/officeDocument/2006/relationships/hyperlink" Target="http://www.vlada.cz/cz/ppov/rnm/mensiny/vietnamska-mensina-108870/" TargetMode="External"/><Relationship Id="rId10" Type="http://schemas.openxmlformats.org/officeDocument/2006/relationships/hyperlink" Target="http://www.vlada.cz/cz/ppov/rnm/mensiny/ruska-narodnostni-mensina-16155/" TargetMode="External"/><Relationship Id="rId4" Type="http://schemas.openxmlformats.org/officeDocument/2006/relationships/hyperlink" Target="http://www.vlada.cz/cz/ppov/rnm/mensiny/chorvatska-narodnostni-mensina-16110/" TargetMode="External"/><Relationship Id="rId9" Type="http://schemas.openxmlformats.org/officeDocument/2006/relationships/hyperlink" Target="http://www.vlada.cz/cz/ppov/rnm/mensiny/rusinska-narodnostni-mensina-16151/" TargetMode="External"/><Relationship Id="rId14" Type="http://schemas.openxmlformats.org/officeDocument/2006/relationships/hyperlink" Target="http://www.vlada.cz/cz/ppov/rnm/mensiny/ukrajinska-narodnostni-mensina-16159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video.aktualne.cz/objektivem-jana-sibika/des-a-hruza-v-nejvetsim-romskem-ghette-v-evrope/r~f91e89ba86f911e5bd0a002590604f2e/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fcr.cz/mapa-svl-2015/www/index.html" TargetMode="Externa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cialni-zaclenovani.cz/o-nas/" TargetMode="Externa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ialni-zaclenovani.cz/oblasti-podpory/vzdelavani/" TargetMode="External"/><Relationship Id="rId2" Type="http://schemas.openxmlformats.org/officeDocument/2006/relationships/hyperlink" Target="https://www.socialni-zaclenovani.cz/oblasti-podpory/bydleni/" TargetMode="External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www.socialni-zaclenovani.cz/dokument/metodika-pro-posouzeni-miry-a-rozsahu-socialniho-vylouceni-v-uzemi/" TargetMode="External"/><Relationship Id="rId5" Type="http://schemas.openxmlformats.org/officeDocument/2006/relationships/hyperlink" Target="https://www.socialni-zaclenovani.cz/oblasti-podpory/zadluzenost/" TargetMode="External"/><Relationship Id="rId4" Type="http://schemas.openxmlformats.org/officeDocument/2006/relationships/hyperlink" Target="https://www.socialni-zaclenovani.cz/oblasti-podpory/zamestnanos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07E70A-849C-C651-B7A7-3CD18DE08F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Menšinové skupiny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2EED2D-6CCC-5D98-B859-55C5C2A69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584155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45C881-236F-EC70-F56B-13B0B0B1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Index sociálního vyloučení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20C6A78-02D3-E864-4FAA-CBAEF1F9687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605174" y="1219201"/>
            <a:ext cx="6981652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38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320040"/>
            <a:ext cx="7239000" cy="746760"/>
          </a:xfrm>
        </p:spPr>
        <p:txBody>
          <a:bodyPr/>
          <a:lstStyle/>
          <a:p>
            <a:pPr>
              <a:defRPr/>
            </a:pPr>
            <a:r>
              <a:rPr lang="cs-CZ" dirty="0"/>
              <a:t>SOCIÁLNÍ EXKLUZE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9560" y="1554480"/>
            <a:ext cx="11225106" cy="4490721"/>
          </a:xfrm>
        </p:spPr>
        <p:txBody>
          <a:bodyPr>
            <a:normAutofit fontScale="85000"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Je proces, kterým jsou jednotlivci i celé skupiny osob zbavováni přístupu ke zdrojům nezbytným pro zapojení se do sociálních, ekonomických a politických aktivit společnosti jako celku. 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Proces sociálního vyloučení je primárně důsledkem chudoby a nízkých příjmů, přispívají k němu však také další faktory jako je diskriminace, nízké vzdělání či špatné životní podmínky. Sociálně vyloučení jsou odříznuti od institucí a služeb, sociálních sítí a vzdělávacích příležitostí.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Projevy sociálního vyloučení: </a:t>
            </a:r>
          </a:p>
          <a:p>
            <a:pPr marL="731520" lvl="1" indent="-274320">
              <a:buFont typeface="Wingdings 2"/>
              <a:buChar char=""/>
              <a:defRPr/>
            </a:pPr>
            <a:r>
              <a:rPr lang="cs-CZ" b="1" dirty="0"/>
              <a:t>dlouhodobá nezaměstnanost, </a:t>
            </a:r>
          </a:p>
          <a:p>
            <a:pPr marL="731520" lvl="1" indent="-274320">
              <a:buFont typeface="Wingdings 2"/>
              <a:buChar char=""/>
              <a:defRPr/>
            </a:pPr>
            <a:r>
              <a:rPr lang="cs-CZ" b="1" dirty="0"/>
              <a:t>závislost na sociálních dávkách, </a:t>
            </a:r>
          </a:p>
          <a:p>
            <a:pPr marL="731520" lvl="1" indent="-274320">
              <a:buFont typeface="Wingdings 2"/>
              <a:buChar char=""/>
              <a:defRPr/>
            </a:pPr>
            <a:r>
              <a:rPr lang="cs-CZ" b="1" dirty="0"/>
              <a:t>život v prostorově vyloučených částech obcí (ghettech), </a:t>
            </a:r>
          </a:p>
          <a:p>
            <a:pPr marL="731520" lvl="1" indent="-274320">
              <a:buFont typeface="Wingdings 2"/>
              <a:buChar char=""/>
              <a:defRPr/>
            </a:pPr>
            <a:r>
              <a:rPr lang="cs-CZ" b="1" dirty="0"/>
              <a:t>nízká kvalifikace, </a:t>
            </a:r>
          </a:p>
          <a:p>
            <a:pPr marL="731520" lvl="1" indent="-274320">
              <a:buFont typeface="Wingdings 2"/>
              <a:buChar char=""/>
              <a:defRPr/>
            </a:pPr>
            <a:r>
              <a:rPr lang="cs-CZ" b="1" dirty="0"/>
              <a:t>špatný zdravotní stav, </a:t>
            </a:r>
          </a:p>
          <a:p>
            <a:pPr marL="731520" lvl="1" indent="-274320">
              <a:buFont typeface="Wingdings 2"/>
              <a:buChar char=""/>
              <a:defRPr/>
            </a:pPr>
            <a:r>
              <a:rPr lang="cs-CZ" b="1" dirty="0"/>
              <a:t>rozpad rodin či ztráta sebeúcty. 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999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Skupiny ohrožené sociálním vyloučením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1000" y="2514600"/>
            <a:ext cx="11201400" cy="3642360"/>
          </a:xfrm>
        </p:spPr>
        <p:txBody>
          <a:bodyPr/>
          <a:lstStyle/>
          <a:p>
            <a:r>
              <a:rPr lang="cs-CZ" dirty="0"/>
              <a:t>Ne všichni Romové jsou sociálně vyloučeni a ne všichni sociálně vyloučení Romové žijí v těchto lokalitách – nelze ztotožňovat pojmy ROM a SOCIÁLNĚ VYLOUČENÝ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1967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320040"/>
            <a:ext cx="7239000" cy="8991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Situace romských klientů v sociálně vyloučených lokalitách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10740421" cy="4181868"/>
          </a:xfrm>
        </p:spPr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Zkušenost s diskriminací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Na přítomnost orientovaná životní strategie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Velký význam rodiny a vztahů v ní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V rámci rodinných sítí nutno podporovat finančně příbuzné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Hospodaření s prostředky neumožňuje pokrýt výdaje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Silná sociální kontrola 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Nedostatek pozitivních zkušeností mimo vlastní lokalitu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Jazyková bariéra, znevýhodnění dětí při vstupu do ZŠ – </a:t>
            </a:r>
            <a:r>
              <a:rPr lang="cs-CZ" dirty="0" err="1"/>
              <a:t>etnodialekt</a:t>
            </a:r>
            <a:r>
              <a:rPr lang="cs-CZ" dirty="0"/>
              <a:t> češtiny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cs-CZ" dirty="0"/>
              <a:t>Nesrozumitelnost „</a:t>
            </a:r>
            <a:r>
              <a:rPr lang="cs-CZ" dirty="0" err="1"/>
              <a:t>gádžovského</a:t>
            </a:r>
            <a:r>
              <a:rPr lang="cs-CZ" dirty="0"/>
              <a:t>“ světa a jeho institucí</a:t>
            </a:r>
          </a:p>
        </p:txBody>
      </p:sp>
    </p:spTree>
    <p:extLst>
      <p:ext uri="{BB962C8B-B14F-4D97-AF65-F5344CB8AC3E}">
        <p14:creationId xmlns:p14="http://schemas.microsoft.com/office/powerpoint/2010/main" val="3741818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TERÉNNÍ SOCIÁLNÍ PRÁCE – PRÁCE VE VYLOUČENÝCH LOKALITÁCH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2015732"/>
            <a:ext cx="11446933" cy="4114135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Cílem je snižovat míru sociálního vyloučení a chudoby jednotlivců a rodin prostřednictvím nabídky kvalitních a profesionálních sociálních služeb.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Sociální pracovník usiluje o:</a:t>
            </a:r>
          </a:p>
          <a:p>
            <a:pPr marL="274320" indent="-27432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Zvýšení sociálních kompetencí klienta</a:t>
            </a:r>
          </a:p>
          <a:p>
            <a:pPr marL="274320" indent="-27432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Zprostředkování služeb a aktivit</a:t>
            </a:r>
          </a:p>
          <a:p>
            <a:pPr marL="274320" indent="-27432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Minimalizaci rizik plynoucích ze sociálně znevýhodněného prostředí</a:t>
            </a:r>
          </a:p>
          <a:p>
            <a:pPr marL="274320" indent="-27432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Rozvíjení spolupráce s dalšími zainteresovanými subjekty</a:t>
            </a:r>
          </a:p>
        </p:txBody>
      </p:sp>
    </p:spTree>
    <p:extLst>
      <p:ext uri="{BB962C8B-B14F-4D97-AF65-F5344CB8AC3E}">
        <p14:creationId xmlns:p14="http://schemas.microsoft.com/office/powerpoint/2010/main" val="248062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Problémy řešené v sociálně vyloučených lokalitách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5388864" cy="4785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Bydlení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Vzdělání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Zaměstnanost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365B18-0D2F-6B62-017C-B3228F3F7C2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367372" y="1371600"/>
            <a:ext cx="5388864" cy="4709160"/>
          </a:xfrm>
        </p:spPr>
        <p:txBody>
          <a:bodyPr/>
          <a:lstStyle/>
          <a:p>
            <a:r>
              <a:rPr lang="cs-CZ" sz="3200" b="1" i="0" dirty="0" err="1">
                <a:solidFill>
                  <a:srgbClr val="000000"/>
                </a:solidFill>
                <a:effectLst/>
                <a:latin typeface="Tv Sans Screen"/>
              </a:rPr>
              <a:t>Romodrom</a:t>
            </a:r>
            <a:r>
              <a:rPr lang="cs-CZ" sz="3200" b="1" i="0" dirty="0">
                <a:solidFill>
                  <a:srgbClr val="000000"/>
                </a:solidFill>
                <a:effectLst/>
                <a:latin typeface="Tv Sans Screen"/>
              </a:rPr>
              <a:t>: Pomocná ruka Romům</a:t>
            </a:r>
          </a:p>
          <a:p>
            <a:endParaRPr lang="cs-CZ" dirty="0"/>
          </a:p>
          <a:p>
            <a:r>
              <a:rPr lang="cs-CZ" dirty="0" err="1">
                <a:hlinkClick r:id="rId2"/>
              </a:rPr>
              <a:t>Romodrom</a:t>
            </a:r>
            <a:r>
              <a:rPr lang="cs-CZ" dirty="0">
                <a:hlinkClick r:id="rId2"/>
              </a:rPr>
              <a:t>: Pomocná ruka Romům - ČT </a:t>
            </a:r>
            <a:r>
              <a:rPr lang="cs-CZ" dirty="0" err="1">
                <a:hlinkClick r:id="rId2"/>
              </a:rPr>
              <a:t>edu</a:t>
            </a:r>
            <a:r>
              <a:rPr lang="cs-CZ" dirty="0">
                <a:hlinkClick r:id="rId2"/>
              </a:rPr>
              <a:t> - Česká televize (ceskatelevize.cz)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7844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16066-B1D6-CB82-089E-2A21A0AF2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PŘÍBĚH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E173E-92DC-8A70-AEA7-89386ABF8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b="1" i="0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Magdalena </a:t>
            </a:r>
            <a:r>
              <a:rPr lang="cs-CZ" b="1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Karvayová</a:t>
            </a:r>
            <a:r>
              <a:rPr lang="cs-CZ" b="0" i="0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 (1989) narodila se na Slovensku, od dětství žila v Ostravě. Odmaturovala na </a:t>
            </a:r>
            <a:r>
              <a:rPr lang="cs-CZ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Townshendově</a:t>
            </a:r>
            <a:r>
              <a:rPr lang="cs-CZ" b="0" i="0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 mezinárodní škole s výukou v anglickém jazyce, absolvovala obor srovnávací právo na pražské Anglo-americké univerzitě. Působila jako stážistka na Britském velvyslanectví v Praze, pracovala jako koordinátorka v nadaci Open Society </a:t>
            </a:r>
            <a:r>
              <a:rPr lang="cs-CZ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Fund</a:t>
            </a:r>
            <a:r>
              <a:rPr lang="cs-CZ" b="0" i="0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. Založila spolek </a:t>
            </a:r>
            <a:r>
              <a:rPr lang="cs-CZ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Awen</a:t>
            </a:r>
            <a:r>
              <a:rPr lang="cs-CZ" b="0" i="0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amenca</a:t>
            </a:r>
            <a:r>
              <a:rPr lang="cs-CZ" b="0" i="0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. V současné době studuje program Magistr práva (LL.M) na Newyorské univerzitě v Praze (UNYP).</a:t>
            </a:r>
          </a:p>
          <a:p>
            <a:r>
              <a:rPr lang="cs-CZ" dirty="0">
                <a:hlinkClick r:id="rId2"/>
              </a:rPr>
              <a:t>Jsem Češka - Babylon | Česká televize (ceskatelevize.cz)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162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96FA1-369D-4C46-9780-1AB88F47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D1B344-71D2-4D98-A69F-DCA214E96E2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Sociálně vyloučení jsou ti občané, kteří mají ztížený přístup k institucím a službám (tedy k institucionální pomoci), jsou vyloučeni ze společenských sítí a nemají dostatek vertikálních kontaktů mimo sociálně vyloučenou lokalitu.</a:t>
            </a:r>
            <a:endParaRPr lang="cs-CZ" dirty="0"/>
          </a:p>
          <a:p>
            <a:r>
              <a:rPr lang="cs-CZ" dirty="0"/>
              <a:t>Základní charakteristikou propadu na sociální dno je nahromadění důvodů, které vedou k životní krizi (ztráta zaměstnání, platební neschopnost, problémy s bydlením, problémy dětí ve škole, nemoc atd.). Sociálně vyloučení lidé obvykle nestojí před jedním problémem, ale před jejich komplexem, přičemž mnohý z nich by i jednotlivě ohrožoval normální fungování člověka ve společnosti. S postupným propadem na dno přestává být zřejmé, co je původním důvodem propadu a co jeho následkem.</a:t>
            </a:r>
          </a:p>
          <a:p>
            <a:r>
              <a:rPr lang="cs-CZ" b="1" dirty="0"/>
              <a:t>Lidé žijící na okraji společnosti</a:t>
            </a:r>
            <a:r>
              <a:rPr lang="cs-CZ" dirty="0"/>
              <a:t> se přizpůsobují podmínkám sociálního vyloučení, a </a:t>
            </a:r>
            <a:r>
              <a:rPr lang="cs-CZ" b="1" dirty="0"/>
              <a:t>osvojují si specifické vzorce jednání, které jsou často v rozporu s hodnotami většinové společnosti.</a:t>
            </a:r>
            <a:r>
              <a:rPr lang="cs-CZ" dirty="0"/>
              <a:t> Proto někdy bývá soužití na první pohled problematické. Návyky získané adaptací na život v sociálním vyloučení pak ale těmto lidem znemožňují být úspěšní ve většinové společnosti, ztrácí (či ani nezískávají) hodnotové žebříčky středostavovského občana orientovaného na kariérní vzestup a úspěch. To je znovu a znovu uzavírá v pasti sociálního vyloučení. Z této pasti se lidé nedokáží dostat bez cizí pomoci.</a:t>
            </a:r>
          </a:p>
          <a:p>
            <a:r>
              <a:rPr lang="cs-CZ" b="1" dirty="0"/>
              <a:t>Specifickou roli</a:t>
            </a:r>
            <a:r>
              <a:rPr lang="cs-CZ" dirty="0"/>
              <a:t> v sociálním vyloučení </a:t>
            </a:r>
            <a:r>
              <a:rPr lang="cs-CZ" b="1" dirty="0"/>
              <a:t>hraje etnicita</a:t>
            </a:r>
            <a:r>
              <a:rPr lang="cs-CZ" dirty="0"/>
              <a:t>, zejména etnicita přisouzená. Podstatná část obyvatel Česka se nesprávně domnívá, že v případě sociálního vyloučení se jedná primárně o problém etnický, nikoliv sociální. Zjednodušeně řečeno, že důvodem chudoby a sociálního vyloučení části romské populace není její sociální situace, ale etnický původ. Přitom v současné době je již zřejmé, že ne všichni Romové v České republice žijí v prostředí sociálního vyloučení a ne každý, kdo se v podmínkách sociálního vyloučení nalézá, je Rom.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0237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422031" y="545123"/>
            <a:ext cx="11131061" cy="605223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cs-CZ" sz="3200" b="1" dirty="0">
                <a:latin typeface="Arial" charset="0"/>
              </a:rPr>
              <a:t>Cíle </a:t>
            </a:r>
            <a:r>
              <a:rPr lang="cs-CZ" sz="3200" b="1" dirty="0" err="1">
                <a:latin typeface="Arial" charset="0"/>
              </a:rPr>
              <a:t>protipředsudkového</a:t>
            </a:r>
            <a:r>
              <a:rPr lang="cs-CZ" sz="3200" b="1" dirty="0">
                <a:latin typeface="Arial" charset="0"/>
              </a:rPr>
              <a:t> vzdělávání v rámci MKV: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sz="24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2200" dirty="0">
                <a:latin typeface="Arial" charset="0"/>
              </a:rPr>
              <a:t>odhalit vlastní předsudky při posuzování lidí na základě prvního dojmu,</a:t>
            </a:r>
          </a:p>
          <a:p>
            <a:pPr marL="0" indent="0">
              <a:lnSpc>
                <a:spcPct val="80000"/>
              </a:lnSpc>
              <a:buNone/>
            </a:pPr>
            <a:endParaRPr lang="cs-CZ" sz="2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2200" dirty="0">
                <a:latin typeface="Arial" charset="0"/>
              </a:rPr>
              <a:t>uvědomit si, že předsudky mohou být v nás samotných často velmi hluboce zakořeněny, takže si jejich působení na naše jednání mnohdy vůbec neuvědomujeme,</a:t>
            </a:r>
          </a:p>
          <a:p>
            <a:pPr marL="0" indent="0">
              <a:lnSpc>
                <a:spcPct val="80000"/>
              </a:lnSpc>
              <a:buNone/>
            </a:pPr>
            <a:endParaRPr lang="cs-CZ" sz="2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2200" dirty="0">
                <a:latin typeface="Arial" charset="0"/>
              </a:rPr>
              <a:t>vnímat pojem předsudek v širším kontextu, nikoliv pouze ve spojení s příslušníky jiných kultur, národností či etnických skupin,</a:t>
            </a:r>
          </a:p>
          <a:p>
            <a:pPr marL="0" indent="0">
              <a:lnSpc>
                <a:spcPct val="80000"/>
              </a:lnSpc>
              <a:buNone/>
            </a:pPr>
            <a:endParaRPr lang="cs-CZ" sz="2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2200" dirty="0">
                <a:latin typeface="Arial" charset="0"/>
              </a:rPr>
              <a:t>uvědomit si, že naše jednání ovlivněné předsudky může mít na člověka, který se stal objektem takových postojů, často i velmi závažné důsledky,</a:t>
            </a:r>
          </a:p>
          <a:p>
            <a:pPr marL="0" indent="0">
              <a:lnSpc>
                <a:spcPct val="80000"/>
              </a:lnSpc>
              <a:buNone/>
            </a:pPr>
            <a:endParaRPr lang="cs-CZ" sz="2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2200" dirty="0">
                <a:latin typeface="Arial" charset="0"/>
              </a:rPr>
              <a:t>vžít se do pozice člověka, vůči kterému jeho okolí jedná pod vlivem předsudků.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cs-CZ" sz="4000" i="1" dirty="0">
                <a:solidFill>
                  <a:schemeClr val="tx2">
                    <a:satMod val="130000"/>
                  </a:schemeClr>
                </a:solidFill>
              </a:rPr>
              <a:t>Jaká by multikulturní výchova měla být?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Vycházet z pojetí multikulturalismu jako ideje založené na tom, že různé skupiny spolu mohou nekonfliktně a rovnoprávně koexistovat v rámci jedné společnosti.</a:t>
            </a:r>
          </a:p>
          <a:p>
            <a:pPr eaLnBrk="1" hangingPunct="1"/>
            <a:r>
              <a:rPr lang="cs-CZ" altLang="cs-CZ" sz="3600" dirty="0"/>
              <a:t>Usilovat o rozvoj empatického a tolerantního myšlení žáků.</a:t>
            </a:r>
          </a:p>
          <a:p>
            <a:pPr eaLnBrk="1" hangingPunct="1"/>
            <a:r>
              <a:rPr lang="cs-CZ" altLang="cs-CZ" sz="3600" dirty="0"/>
              <a:t>Předcházet xenofobnímu způsobu uvažování a podporovat chápání každého člověka jako jedinečné bytosti.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3F5ECC-86C6-4BF7-91F9-1334F744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23421"/>
          </a:xfrm>
        </p:spPr>
        <p:txBody>
          <a:bodyPr/>
          <a:lstStyle/>
          <a:p>
            <a:r>
              <a:rPr lang="cs-CZ" b="1" dirty="0"/>
              <a:t>Multikulturní kompetence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4891B4-1AD6-4615-B1F4-405CA5623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9" y="1600206"/>
            <a:ext cx="10557256" cy="514116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Mezi</a:t>
            </a:r>
            <a:r>
              <a:rPr lang="cs-CZ" b="1" dirty="0"/>
              <a:t> multikulturní kompetence</a:t>
            </a:r>
            <a:r>
              <a:rPr lang="cs-CZ" dirty="0"/>
              <a:t>, které neodlišujeme od interkulturních kompetencí, můžeme dle analýzy Jakuba Hladíka (2010, s. 27–47) řadit znalost a ocenění významu a potřeb kulturně znevýhodněných skupin a jednotlivců, uvědomění si vlastních předsudků a kulturní nadřazenosti, znalosti z oblasti mezikulturních vztahů jako např. problematika akulturace nebo rozvoj kulturní identity, schopnost používat znalosti k rozvoji kulturní senzitivity a uvědomění si vlastního etnocentrismu. Mezi </a:t>
            </a:r>
            <a:r>
              <a:rPr lang="cs-CZ" b="1" dirty="0"/>
              <a:t>multikulturní znalosti</a:t>
            </a:r>
            <a:r>
              <a:rPr lang="cs-CZ" dirty="0"/>
              <a:t> patří uvědomění si vlastních kulturních hodnot, hlubší porozumění kulturní různorodosti a odlišným světonázorům, znalost odlišných kulturních specifik a uvědomění si jejich dopadů. Znalostní základnu vhodně doplňují </a:t>
            </a:r>
            <a:r>
              <a:rPr lang="cs-CZ" b="1" dirty="0"/>
              <a:t>interkulturní dovednosti</a:t>
            </a:r>
            <a:r>
              <a:rPr lang="cs-CZ" dirty="0"/>
              <a:t>: naslouchat, pozorovat, interpretovat nebo analyzovat a hodnotit. Na základě těchto znalostí a dovedností nabýváme nezbytné postoje: respekt k ostatním kulturám a kulturní diverzitě, otevřenost k interkulturnímu učení a k lidem z odlišných kultur, zvídavost a touha po odhalování nového. Žádoucími výstupy interkulturních kompetencí jsou schopnost adaptace na odlišný komunikační styl a chování, flexibilita v mezilidské komunikaci a jednání, kulturně relativní pohled a především empatie. „Osvojování si interkulturních kompetencí je proces, který není nikdy završen, je celoživotní“ (Hladík, 2010, s. 42).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6590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4000" i="1" dirty="0">
                <a:solidFill>
                  <a:schemeClr val="tx2">
                    <a:satMod val="130000"/>
                  </a:schemeClr>
                </a:solidFill>
              </a:rPr>
              <a:t>PRO multikulturní výchovu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Diverzita se postupně projevuje i ve školních třídách.</a:t>
            </a:r>
          </a:p>
          <a:p>
            <a:pPr eaLnBrk="1" hangingPunct="1"/>
            <a:r>
              <a:rPr lang="cs-CZ" altLang="cs-CZ" sz="3600" dirty="0"/>
              <a:t>Multikulturní výchova jako základní kámen tolerantní, pluralitní, multikulturní či interkulturní společnosti.</a:t>
            </a:r>
          </a:p>
          <a:p>
            <a:pPr eaLnBrk="1" hangingPunct="1"/>
            <a:r>
              <a:rPr lang="cs-CZ" altLang="cs-CZ" sz="3600" dirty="0"/>
              <a:t>Oprávněná potřeba vnést toleranci a pochopení k odlišnému do edukačního procesu.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Multikulturní výchova a multikulturalismus v edukační praxi </a:t>
            </a:r>
            <a:r>
              <a:rPr lang="cs-CZ" dirty="0"/>
              <a:t>můžeme pojímat různorodým způsobem, multikulturní vzdělávání tak má vícero podob, a sice na základě toho, jak je nastaveno učitelem v praxi, pak dosahuje také vícero cílů. </a:t>
            </a:r>
          </a:p>
          <a:p>
            <a:r>
              <a:rPr lang="cs-CZ" b="1" dirty="0"/>
              <a:t>Dana </a:t>
            </a:r>
            <a:r>
              <a:rPr lang="cs-CZ" b="1" dirty="0" err="1"/>
              <a:t>Moree</a:t>
            </a:r>
            <a:r>
              <a:rPr lang="cs-CZ" b="1" dirty="0"/>
              <a:t>: </a:t>
            </a:r>
            <a:r>
              <a:rPr lang="cs-CZ" dirty="0"/>
              <a:t>Obecně však platí, že „interkulturní vzdělávání může vést k podpoře reflexe a kritického myšlení, stejně tak však může posilovat již existující stereotypy. Kam se nakonec přikloní, závisí na mnoha okolnostech. Jednu z nich však můžeme ovlivnit zásadně – jde o to, jak se k tématu postaví samotný učitel nebo lektor“ (</a:t>
            </a:r>
            <a:r>
              <a:rPr lang="cs-CZ" dirty="0" err="1"/>
              <a:t>Moree</a:t>
            </a:r>
            <a:r>
              <a:rPr lang="cs-CZ" dirty="0"/>
              <a:t>, 2015, s. 184).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cs-CZ" sz="4000" i="1" dirty="0">
                <a:solidFill>
                  <a:schemeClr val="tx2">
                    <a:satMod val="130000"/>
                  </a:schemeClr>
                </a:solidFill>
              </a:rPr>
              <a:t>„Škola je odrazem společnosti, k níž patří.“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060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404663"/>
            <a:ext cx="8229600" cy="1764935"/>
          </a:xfrm>
        </p:spPr>
        <p:txBody>
          <a:bodyPr>
            <a:normAutofit/>
          </a:bodyPr>
          <a:lstStyle/>
          <a:p>
            <a:br>
              <a:rPr lang="cs-CZ" b="1" dirty="0"/>
            </a:br>
            <a:r>
              <a:rPr lang="cs-CZ" b="1" dirty="0"/>
              <a:t>Menšiny - jednotlivé etnické a národnostní menšiny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2775284"/>
            <a:ext cx="10972800" cy="33816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Menšiny a </a:t>
            </a:r>
            <a:r>
              <a:rPr lang="cs-CZ" dirty="0" err="1"/>
              <a:t>marginalizované</a:t>
            </a:r>
            <a:r>
              <a:rPr lang="cs-CZ" dirty="0"/>
              <a:t> skupiny 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Moravští Chorvaté – zrazený národ — Česká televize (ceskatelevize.cz)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Od min. 40 pustit v semináři.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8606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68675-1D5D-4DE8-A1D8-97089CE8A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Diskriminace…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22CC86-B5AE-46AA-9D2F-33A20B1EF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25014" y="2095499"/>
            <a:ext cx="4447786" cy="3581401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hlinkClick r:id="rId2"/>
              </a:rPr>
              <a:t>https://www.ceskatelevize.cz/porady/11517753433-moravsti-chorvate-zrazeny-narod/41623510020/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Od min. 40 pustit v semináři.</a:t>
            </a:r>
          </a:p>
          <a:p>
            <a:endParaRPr lang="cs-CZ" dirty="0"/>
          </a:p>
          <a:p>
            <a:r>
              <a:rPr lang="cs-CZ" dirty="0"/>
              <a:t>Úkol: dodívat se na první dvě třetiny filmu.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58C1A8-D2FE-49F6-A00A-41FB7C6C9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71700"/>
            <a:ext cx="4447786" cy="358140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Úvod: </a:t>
            </a:r>
            <a:r>
              <a:rPr lang="cs-CZ" dirty="0">
                <a:hlinkClick r:id="rId3"/>
              </a:rPr>
              <a:t>https://www.ceskatelevize.cz/porady/1181680258-tyden-v-regionech-brno/318281381890414-tyden-v-regionech/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Diskriminace se může týkat každého z nás… </a:t>
            </a:r>
          </a:p>
        </p:txBody>
      </p:sp>
    </p:spTree>
    <p:extLst>
      <p:ext uri="{BB962C8B-B14F-4D97-AF65-F5344CB8AC3E}">
        <p14:creationId xmlns:p14="http://schemas.microsoft.com/office/powerpoint/2010/main" val="4272332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Menšina = minorita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Skupina, která má odlišné znaky než majorita a která je na základě těchto znaků znevýhodněna ve společnosti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Neznamená to, že tato skupina musí být menší nebo méně početná než majorita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Národnostní menšina je definována jako: Společenství občanů ČR žijících na území současné ČR, kteří se odlišují od ostatních občanů zpravidla společným etnickým původem, jazykem, kulturou a tradicemi, tvoří početní menšinu obyvatelstva a zároveň projevují vůli být považováni za národnostní menšinu za účelem společného úsilí o zachování a rozvoj vlastní svébytnosti, jazyka a kultury a zároveň ze účelem vyjádření a ochrany zájmů jejich společenství, které se historicky utvořilo.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7778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Majorita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63335"/>
          </a:xfrm>
        </p:spPr>
        <p:txBody>
          <a:bodyPr>
            <a:normAutofit fontScale="925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Skupina, která má dominantní postavení ve společnosti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Má moc kontrolovat veřejný život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Má moc definovat standardy krásy a ošklivosti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Mimo státem uznané menšiny </a:t>
            </a:r>
            <a:r>
              <a:rPr lang="cs-CZ" dirty="0"/>
              <a:t>na našem území žije na půl milionu příslušníků slovanských, asijských a severoafrických národů s právem dlouhodobého pobytu nebo trvalého pobytu - CIZINCŮ. </a:t>
            </a:r>
          </a:p>
          <a:p>
            <a:r>
              <a:rPr lang="cs-CZ" altLang="cs-CZ" dirty="0"/>
              <a:t>Uspořádání vztahů mezi majoritou a minoritou uprostřed státu může mít různou podobu:</a:t>
            </a:r>
          </a:p>
          <a:p>
            <a:pPr lvl="1"/>
            <a:r>
              <a:rPr lang="cs-CZ" altLang="cs-CZ" dirty="0"/>
              <a:t>GENOCIDA</a:t>
            </a:r>
          </a:p>
          <a:p>
            <a:pPr lvl="1"/>
            <a:r>
              <a:rPr lang="cs-CZ" altLang="cs-CZ" dirty="0"/>
              <a:t>SEGREGACE</a:t>
            </a:r>
          </a:p>
          <a:p>
            <a:pPr lvl="1"/>
            <a:r>
              <a:rPr lang="cs-CZ" altLang="cs-CZ" dirty="0"/>
              <a:t>ASIMILACE</a:t>
            </a:r>
          </a:p>
          <a:p>
            <a:pPr lvl="1"/>
            <a:r>
              <a:rPr lang="cs-CZ" altLang="cs-CZ" dirty="0"/>
              <a:t>INTEGRACE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1774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97F59D-628C-4053-B41F-489D0045F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75F4A0-FEAF-4F1B-9C48-7688BF9D4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842996-FCC5-4FAA-A438-FE2BE751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469" y="5423537"/>
            <a:ext cx="9867331" cy="8680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/>
              <a:t>Národnostní menšiny zastoupené v Radě vlády pro národnostní menšiny</a:t>
            </a:r>
            <a:br>
              <a:rPr lang="en-US" sz="2400" b="1"/>
            </a:br>
            <a:endParaRPr lang="en-US" sz="24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EC79F3-0DE6-47BA-9C5C-039C54F4A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6C2B07-2A41-4CB1-9C51-F037AF41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3C13A3-EAAB-47A8-9F93-F4D188DE3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1" y="1123486"/>
            <a:ext cx="9639868" cy="35167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u="sng">
                <a:hlinkClick r:id="rId2"/>
              </a:rPr>
              <a:t>Běloruská menšina</a:t>
            </a:r>
            <a:br>
              <a:rPr lang="en-US" sz="1700"/>
            </a:br>
            <a:r>
              <a:rPr lang="en-US" sz="1700" u="sng">
                <a:hlinkClick r:id="rId3"/>
              </a:rPr>
              <a:t>Bulharská menšina</a:t>
            </a:r>
            <a:br>
              <a:rPr lang="en-US" sz="1700"/>
            </a:br>
            <a:r>
              <a:rPr lang="en-US" sz="1700" u="sng">
                <a:hlinkClick r:id="rId4"/>
              </a:rPr>
              <a:t>Chorvatská menšina</a:t>
            </a:r>
            <a:br>
              <a:rPr lang="en-US" sz="1700"/>
            </a:br>
            <a:r>
              <a:rPr lang="en-US" sz="1700" u="sng">
                <a:hlinkClick r:id="rId5"/>
              </a:rPr>
              <a:t>Maďarská menšina</a:t>
            </a:r>
            <a:br>
              <a:rPr lang="en-US" sz="1700"/>
            </a:br>
            <a:r>
              <a:rPr lang="en-US" sz="1700" u="sng">
                <a:hlinkClick r:id="rId6"/>
              </a:rPr>
              <a:t>Německá menšina</a:t>
            </a:r>
            <a:br>
              <a:rPr lang="en-US" sz="1700"/>
            </a:br>
            <a:r>
              <a:rPr lang="en-US" sz="1700" u="sng">
                <a:hlinkClick r:id="rId7"/>
              </a:rPr>
              <a:t>Polská menšina</a:t>
            </a:r>
            <a:br>
              <a:rPr lang="en-US" sz="1700"/>
            </a:br>
            <a:r>
              <a:rPr lang="en-US" sz="1700" u="sng">
                <a:hlinkClick r:id="rId8"/>
              </a:rPr>
              <a:t>Romská menšina</a:t>
            </a:r>
            <a:br>
              <a:rPr lang="en-US" sz="1700"/>
            </a:br>
            <a:r>
              <a:rPr lang="en-US" sz="1700" u="sng">
                <a:hlinkClick r:id="rId9"/>
              </a:rPr>
              <a:t>Rusínská menšina</a:t>
            </a:r>
            <a:br>
              <a:rPr lang="en-US" sz="1700"/>
            </a:br>
            <a:r>
              <a:rPr lang="en-US" sz="1700" u="sng">
                <a:hlinkClick r:id="rId10"/>
              </a:rPr>
              <a:t>Ruská menšina</a:t>
            </a:r>
            <a:br>
              <a:rPr lang="en-US" sz="1700"/>
            </a:br>
            <a:r>
              <a:rPr lang="en-US" sz="1700" u="sng">
                <a:hlinkClick r:id="rId11"/>
              </a:rPr>
              <a:t>Řecká menšina</a:t>
            </a:r>
            <a:br>
              <a:rPr lang="en-US" sz="1700"/>
            </a:br>
            <a:r>
              <a:rPr lang="en-US" sz="1700" u="sng">
                <a:hlinkClick r:id="rId12"/>
              </a:rPr>
              <a:t>Slovenská menšina</a:t>
            </a:r>
            <a:br>
              <a:rPr lang="en-US" sz="1700"/>
            </a:br>
            <a:r>
              <a:rPr lang="en-US" sz="1700" u="sng">
                <a:hlinkClick r:id="rId13"/>
              </a:rPr>
              <a:t>Srbská menšina</a:t>
            </a:r>
            <a:br>
              <a:rPr lang="en-US" sz="1700"/>
            </a:br>
            <a:r>
              <a:rPr lang="en-US" sz="1700" u="sng">
                <a:hlinkClick r:id="rId14"/>
              </a:rPr>
              <a:t>Ukrajinská menšina</a:t>
            </a:r>
            <a:br>
              <a:rPr lang="en-US" sz="1700"/>
            </a:br>
            <a:r>
              <a:rPr lang="en-US" sz="1700" u="sng">
                <a:hlinkClick r:id="rId15"/>
              </a:rPr>
              <a:t>Vietnamská menšina</a:t>
            </a:r>
            <a:r>
              <a:rPr lang="en-US" sz="1700" u="sng"/>
              <a:t> </a:t>
            </a:r>
            <a:endParaRPr lang="en-US" sz="1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F67AAC-C977-4759-A5C8-6BC998F96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F957785-81AA-84A2-CDE7-DA88B80B3E20}"/>
              </a:ext>
            </a:extLst>
          </p:cNvPr>
          <p:cNvSpPr txBox="1"/>
          <p:nvPr/>
        </p:nvSpPr>
        <p:spPr>
          <a:xfrm>
            <a:off x="4633723" y="2908068"/>
            <a:ext cx="609442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Druhá generace 2014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16"/>
              </a:rPr>
              <a:t>https://www.ceskatelevize.cz/porady/1131721572-babylon/414236100152001/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16"/>
              </a:rPr>
              <a:t>11. leden 2014 - Babylon | Česká televize (ceskatelevize.cz)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</p:txBody>
      </p:sp>
      <p:sp>
        <p:nvSpPr>
          <p:cNvPr id="9" name="AutoShape 1">
            <a:extLst>
              <a:ext uri="{FF2B5EF4-FFF2-40B4-BE49-F238E27FC236}">
                <a16:creationId xmlns:a16="http://schemas.microsoft.com/office/drawing/2014/main" id="{A9DD2886-2C81-ADDE-723E-0E52DC334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3402" y="12803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6" name="Picture 2" descr="Babylon">
            <a:extLst>
              <a:ext uri="{FF2B5EF4-FFF2-40B4-BE49-F238E27FC236}">
                <a16:creationId xmlns:a16="http://schemas.microsoft.com/office/drawing/2014/main" id="{E1082F09-3C77-2395-15EF-5103DDC1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2" y="1280356"/>
            <a:ext cx="57150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81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999">
              <a:srgbClr val="FFC000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3C6039-9F25-4502-A91F-55828814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Kulturní kapitál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CE4F99-941B-4A07-90A6-B075F285F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Rozdílné kulturní zázemí můžeme nazvat dle Pierra </a:t>
            </a:r>
            <a:r>
              <a:rPr lang="cs-CZ" dirty="0" err="1"/>
              <a:t>Bourdieua</a:t>
            </a:r>
            <a:r>
              <a:rPr lang="cs-CZ" dirty="0"/>
              <a:t> kulturním kapitálem, který je považován za primární zdroj sociálních nerovností ve společnosti a společně s kapitálem sociálním tak v současné společnosti představuje významnější faktor než kapitál ekonomický, byť spolu všechny do určité míry souvisejí.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Děs a hrůza v největším romském ghettu v Evropě - Aktuálně.cz (aktualne.cz)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86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411DF6-877B-459E-928E-2EF2569F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5" y="404665"/>
            <a:ext cx="10814539" cy="5721505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Kulturní kapitál</a:t>
            </a:r>
            <a:r>
              <a:rPr lang="cs-CZ" dirty="0"/>
              <a:t> je dán každému člověku v závislosti na prostředí, v němž jako dítě vyrůstal. Je tedy utvářen zejména procesem socializace, skrze který jedinec získává určitou sumu znalostí a dovedností, které po celý život uplatňuje a dále rozvíjí. Do kulturního kapitálu dle </a:t>
            </a:r>
            <a:r>
              <a:rPr lang="cs-CZ" dirty="0" err="1"/>
              <a:t>Bourdieua</a:t>
            </a:r>
            <a:r>
              <a:rPr lang="cs-CZ" dirty="0"/>
              <a:t> zahrnujeme jednak intelektuální a fyzické vlastnosti člověka (tzv. vtělený kulturní kapitál), jednak určité kulturní artefakty (např. knihy, umělecké předměty apod.) vyskytující se v domácnosti (tzv. objektivní kulturní kapitál) a v neposlední řadě získané vzdělání a akademické tituly (tzv. institucionalizovaný kapitál), kteréžto jsou v současné společnosti nejvíce ceněny, a tedy považovány za hlavní indikátor společenského statusu (srov. </a:t>
            </a:r>
            <a:r>
              <a:rPr lang="cs-CZ" dirty="0" err="1"/>
              <a:t>Greger</a:t>
            </a:r>
            <a:r>
              <a:rPr lang="cs-CZ" dirty="0"/>
              <a:t>, 2006, s. 36–37). Kulturní kapitál zrcadlící se ve vysokoškolském diplomu je předpokladem prestiže ve společnosti, neboť se pojí s elitní vrstvou společnosti, která se jejich prostřednictvím reprodukuje.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804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724433-3059-40AD-BF44-1E40B5E46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3544" y="247650"/>
            <a:ext cx="7705164" cy="1485900"/>
          </a:xfrm>
        </p:spPr>
        <p:txBody>
          <a:bodyPr>
            <a:normAutofit/>
          </a:bodyPr>
          <a:lstStyle/>
          <a:p>
            <a:r>
              <a:rPr lang="cs-CZ" dirty="0"/>
              <a:t>Marginalizace a sociální vyloučení…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6"/>
            <a:ext cx="304441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81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4411" y="1981200"/>
            <a:ext cx="9147588" cy="4261338"/>
          </a:xfrm>
        </p:spPr>
        <p:txBody>
          <a:bodyPr>
            <a:noAutofit/>
          </a:bodyPr>
          <a:lstStyle/>
          <a:p>
            <a:r>
              <a:rPr lang="cs-CZ" sz="2400" b="1" dirty="0"/>
              <a:t>Základní práva příslušníků národnostních menšin plynou z Ústavy České republiky, Listiny základních práv a svobod, mezinárodních smluv o lidských právech a základních svobodách, jimiž je Česká republika vázána a zákona č. 273/2001 Sb., o právech příslušníků národnostních menšin a o změně některých souvisejících zákonů, ve znění pozdějších předpisů a některých dalších zákonů. Důležitý právní nástroj k ochraně národnostních menšin představuje také zákon č. 198/2009 Sb., o rovném zacházení a právních prostředcích ochrany před diskriminací a o změně některých zákonů (antidiskriminační zákon). 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51526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72985" y="332656"/>
            <a:ext cx="7202456" cy="564159"/>
          </a:xfrm>
        </p:spPr>
        <p:txBody>
          <a:bodyPr>
            <a:normAutofit fontScale="90000"/>
          </a:bodyPr>
          <a:lstStyle/>
          <a:p>
            <a:r>
              <a:rPr lang="cs-CZ" dirty="0"/>
              <a:t>Marginalizace a sociální vyloučení…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5741" y="1213338"/>
            <a:ext cx="10629427" cy="4951966"/>
          </a:xfrm>
        </p:spPr>
        <p:txBody>
          <a:bodyPr>
            <a:noAutofit/>
          </a:bodyPr>
          <a:lstStyle/>
          <a:p>
            <a:r>
              <a:rPr lang="cs-CZ" sz="2400" dirty="0"/>
              <a:t>S menšinou a jejím nejčastěji neprivilegovaným postavením ve společnosti souvisí pojem marginalizace či sociální vyloučení (exkluze). </a:t>
            </a:r>
          </a:p>
          <a:p>
            <a:r>
              <a:rPr lang="cs-CZ" sz="2400" dirty="0"/>
              <a:t>V České republice je pojetí národnostní menšiny vyjádřeno v tzv. menšinovém zákoně (zákon č. 273/2001 Sb., o právech příslušníků národnostních menšin a o změně některých zákonů). </a:t>
            </a:r>
          </a:p>
          <a:p>
            <a:r>
              <a:rPr lang="cs-CZ" sz="2400" dirty="0"/>
              <a:t>Jedním z největších rizik a důsledků vyloučení je odcizení hodnotám majoritní společnosti a v krajním případě i </a:t>
            </a:r>
            <a:r>
              <a:rPr lang="cs-CZ" sz="2400" dirty="0" err="1"/>
              <a:t>ghettoizace</a:t>
            </a:r>
            <a:r>
              <a:rPr lang="cs-CZ" sz="2400" dirty="0"/>
              <a:t>. Dle expertních odhadů z roku 2006 existovalo v České republice na 300 sociálně vyloučených lokalit s více než 80 tisíci obyvateli, přičemž tento jev má narůstající tendence.</a:t>
            </a:r>
          </a:p>
          <a:p>
            <a:r>
              <a:rPr lang="cs-CZ" sz="2400" dirty="0"/>
              <a:t>Podle nejnovějších výzkumů se do roku 2015 zvýšil na 606 sociálně vyloučených lokalit, v kterých žije až 115 000 obyvatel. Nezaměstnaných obyvatel je v těchto lokalitách až 85% a podíl osob se základní vzděláním je cca 75%.  (Podle: Analýza sociálně vyloučených lokalit v ČR; viz </a:t>
            </a:r>
            <a:r>
              <a:rPr lang="cs-CZ" sz="2400" dirty="0">
                <a:hlinkClick r:id="rId2"/>
              </a:rPr>
              <a:t>https://www.esfcr.cz/mapa-svl-2015/www/index.html</a:t>
            </a:r>
            <a:r>
              <a:rPr lang="cs-CZ" sz="2400" dirty="0"/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199897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7E531-0BAB-26BF-6E2D-046ACD2E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VYLOUČENÍ V ČESKU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54D427-E7F0-F9FB-B42A-63216BE5AE1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2116" y="1556792"/>
            <a:ext cx="11198942" cy="482434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Montserrat" panose="020B0604020202020204" pitchFamily="2" charset="-18"/>
              </a:rPr>
              <a:t>Počet obcí zatížených sociálním vyloučením se od roku 2016 snižuje, každý kraj má ale na svém území oblasti, kde je míra zátěže vysoká.</a:t>
            </a:r>
          </a:p>
          <a:p>
            <a:r>
              <a:rPr lang="cs-CZ" sz="2400" dirty="0">
                <a:solidFill>
                  <a:srgbClr val="000000"/>
                </a:solidFill>
                <a:latin typeface="Montserrat" panose="00000500000000000000" pitchFamily="2" charset="-18"/>
              </a:rPr>
              <a:t>Zatímco v roce 2016 bylo v Česku silně zatíženo sociálním vyloučením 336 obcí, v roce 2021 jejich počet klesl na 175. Pozitivní vývoj ale zpomalila koronavirová pandemie. Do roku 2019 se situace kontinuálně zlepšovala, zejména z důvodu pokračující ekonomické konjuktury a úbytku exekucí. Z našich šetření obecně vyplývá, že v důsledku pandemie narostla dlouhodobá nezaměstnanost. Na ty, kteří byli chudí už před pandemií nebo lavírovali nad propastí, dopadá současná ekonomická situace obzvlášť tvrdě. </a:t>
            </a:r>
          </a:p>
          <a:p>
            <a:pPr lvl="1"/>
            <a:r>
              <a:rPr lang="cs-CZ" sz="2400" b="1" dirty="0">
                <a:solidFill>
                  <a:srgbClr val="000000"/>
                </a:solidFill>
                <a:latin typeface="Montserrat" panose="00000500000000000000" pitchFamily="2" charset="-18"/>
              </a:rPr>
              <a:t>Odbor pro sociální začleňování (Agentura) MMR ČR </a:t>
            </a:r>
          </a:p>
          <a:p>
            <a:pPr lvl="1"/>
            <a:r>
              <a:rPr lang="it-IT" sz="2400" dirty="0">
                <a:hlinkClick r:id="rId2"/>
              </a:rPr>
              <a:t>O nás – Agentura pro socialni zaclenovani (socialni-zaclenovani.cz)</a:t>
            </a:r>
            <a:r>
              <a:rPr lang="cs-CZ" sz="2400" b="1" dirty="0">
                <a:solidFill>
                  <a:srgbClr val="000000"/>
                </a:solidFill>
                <a:latin typeface="Montserrat" panose="00000500000000000000" pitchFamily="2" charset="-18"/>
              </a:rPr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0837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29F2E-EE87-D374-E16F-F90EAE379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333333"/>
                </a:solidFill>
                <a:latin typeface="Raleway" pitchFamily="2" charset="-18"/>
              </a:rPr>
              <a:t>Co je sociální vyloučení?</a:t>
            </a:r>
            <a:br>
              <a:rPr lang="cs-CZ" b="1" dirty="0">
                <a:solidFill>
                  <a:srgbClr val="333333"/>
                </a:solidFill>
                <a:latin typeface="Raleway" pitchFamily="2" charset="-18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C3501B-9DA0-1711-95C6-AE880C7F4AE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cs-CZ" b="0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Existuje určitá část lidí, která je specifickým způsobem znevýhodněna vůči zbytku společnosti. Procesem sociálního vyloučení jsou jednotlivci či celé skupiny vytěsňováni na okraj společnosti a je jim omezován nebo zamezen přístup ke zdrojům, které jsou jinak ostatním členům společnosti dostupné. K sociálnímu vyloučení nedochází pouze omezováním přístupu k jednomu zdroji, ve hře je vždy více různých faktorů, které se kumulují. Představa, že sociální vyloučení souvisí pouze s extrémní materiální chudobou, je tedy mylná.</a:t>
            </a:r>
          </a:p>
          <a:p>
            <a:pPr algn="l"/>
            <a:r>
              <a:rPr lang="cs-CZ" b="0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V českém prostředí je sociální vyloučení spojováno s oblastmi </a:t>
            </a:r>
            <a:r>
              <a:rPr lang="cs-CZ" b="0" i="0" u="none" strike="noStrike" dirty="0">
                <a:solidFill>
                  <a:srgbClr val="0172BE"/>
                </a:solidFill>
                <a:effectLst/>
                <a:latin typeface="Montserrat" panose="00000500000000000000" pitchFamily="2" charset="-18"/>
                <a:hlinkClick r:id="rId2"/>
              </a:rPr>
              <a:t>bydlení</a:t>
            </a:r>
            <a:r>
              <a:rPr lang="cs-CZ" b="0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, </a:t>
            </a:r>
            <a:r>
              <a:rPr lang="cs-CZ" b="0" i="0" u="none" strike="noStrike" dirty="0">
                <a:solidFill>
                  <a:srgbClr val="0172BE"/>
                </a:solidFill>
                <a:effectLst/>
                <a:latin typeface="Montserrat" panose="00000500000000000000" pitchFamily="2" charset="-18"/>
                <a:hlinkClick r:id="rId3"/>
              </a:rPr>
              <a:t>vzdělávání</a:t>
            </a:r>
            <a:r>
              <a:rPr lang="cs-CZ" b="0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, </a:t>
            </a:r>
            <a:r>
              <a:rPr lang="cs-CZ" b="0" i="0" u="none" strike="noStrike" dirty="0">
                <a:solidFill>
                  <a:srgbClr val="0172BE"/>
                </a:solidFill>
                <a:effectLst/>
                <a:latin typeface="Montserrat" panose="00000500000000000000" pitchFamily="2" charset="-18"/>
                <a:hlinkClick r:id="rId4"/>
              </a:rPr>
              <a:t>zaměstnanost</a:t>
            </a:r>
            <a:r>
              <a:rPr lang="cs-CZ" b="0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 a </a:t>
            </a:r>
            <a:r>
              <a:rPr lang="cs-CZ" b="0" i="0" u="none" strike="noStrike" dirty="0">
                <a:solidFill>
                  <a:srgbClr val="0172BE"/>
                </a:solidFill>
                <a:effectLst/>
                <a:latin typeface="Montserrat" panose="00000500000000000000" pitchFamily="2" charset="-18"/>
                <a:hlinkClick r:id="rId5"/>
              </a:rPr>
              <a:t>zadluženost</a:t>
            </a:r>
            <a:r>
              <a:rPr lang="cs-CZ" b="0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. Důležitou roli hraje také takzvaná prostorová segregace, kdy mají lidé ve svém bydlišti zhoršený přístup k veřejným službám nebo také k možnostem pracovního uplatnění.</a:t>
            </a:r>
          </a:p>
          <a:p>
            <a:pPr lvl="1"/>
            <a:r>
              <a:rPr lang="cs-CZ" b="0" i="0" u="none" strike="noStrike" dirty="0">
                <a:solidFill>
                  <a:srgbClr val="0172BE"/>
                </a:solidFill>
                <a:effectLst/>
                <a:latin typeface="Montserrat" panose="00000500000000000000" pitchFamily="2" charset="-18"/>
                <a:hlinkClick r:id="rId6"/>
              </a:rPr>
              <a:t>Index sociálního vyloučení</a:t>
            </a:r>
            <a:r>
              <a:rPr lang="cs-CZ" b="0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.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54116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říznutí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4.xml><?xml version="1.0" encoding="utf-8"?>
<a:theme xmlns:a="http://schemas.openxmlformats.org/drawingml/2006/main" name="1_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36</TotalTime>
  <Words>2319</Words>
  <Application>Microsoft Office PowerPoint</Application>
  <PresentationFormat>Širokoúhlá obrazovka</PresentationFormat>
  <Paragraphs>133</Paragraphs>
  <Slides>28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28</vt:i4>
      </vt:variant>
    </vt:vector>
  </HeadingPairs>
  <TitlesOfParts>
    <vt:vector size="45" baseType="lpstr">
      <vt:lpstr>Arial</vt:lpstr>
      <vt:lpstr>Bookman Old Style</vt:lpstr>
      <vt:lpstr>Calibri</vt:lpstr>
      <vt:lpstr>Courier New</vt:lpstr>
      <vt:lpstr>Franklin Gothic Book</vt:lpstr>
      <vt:lpstr>Gill Sans MT</vt:lpstr>
      <vt:lpstr>Montserrat</vt:lpstr>
      <vt:lpstr>Raleway</vt:lpstr>
      <vt:lpstr>Tv Sans Screen</vt:lpstr>
      <vt:lpstr>Tw Cen MT</vt:lpstr>
      <vt:lpstr>Wingdings</vt:lpstr>
      <vt:lpstr>Wingdings 2</vt:lpstr>
      <vt:lpstr>Wingdings 3</vt:lpstr>
      <vt:lpstr>Kapka</vt:lpstr>
      <vt:lpstr>Motiv sady Office</vt:lpstr>
      <vt:lpstr>Oříznutí</vt:lpstr>
      <vt:lpstr>1_Původ</vt:lpstr>
      <vt:lpstr>Menšinové skupiny</vt:lpstr>
      <vt:lpstr>Multikulturní kompetence</vt:lpstr>
      <vt:lpstr>Kulturní kapitál </vt:lpstr>
      <vt:lpstr>Prezentace aplikace PowerPoint</vt:lpstr>
      <vt:lpstr>Prezentace aplikace PowerPoint</vt:lpstr>
      <vt:lpstr>Marginalizace a sociální vyloučení… </vt:lpstr>
      <vt:lpstr>Marginalizace a sociální vyloučení… </vt:lpstr>
      <vt:lpstr>SOCIÁLNÍ VYLOUČENÍ V ČESKU</vt:lpstr>
      <vt:lpstr>Co je sociální vyloučení? </vt:lpstr>
      <vt:lpstr>Index sociálního vyloučení</vt:lpstr>
      <vt:lpstr>SOCIÁLNÍ EXKLUZE</vt:lpstr>
      <vt:lpstr>Skupiny ohrožené sociálním vyloučením </vt:lpstr>
      <vt:lpstr>Situace romských klientů v sociálně vyloučených lokalitách</vt:lpstr>
      <vt:lpstr>TERÉNNÍ SOCIÁLNÍ PRÁCE – PRÁCE VE VYLOUČENÝCH LOKALITÁCH</vt:lpstr>
      <vt:lpstr>Problémy řešené v sociálně vyloučených lokalitách</vt:lpstr>
      <vt:lpstr>PŘÍBĚH</vt:lpstr>
      <vt:lpstr>Shrnutí</vt:lpstr>
      <vt:lpstr>Prezentace aplikace PowerPoint</vt:lpstr>
      <vt:lpstr>Jaká by multikulturní výchova měla být?</vt:lpstr>
      <vt:lpstr>PRO multikulturní výchovu</vt:lpstr>
      <vt:lpstr>Závěr</vt:lpstr>
      <vt:lpstr>„Škola je odrazem společnosti, k níž patří.“</vt:lpstr>
      <vt:lpstr>Prezentace aplikace PowerPoint</vt:lpstr>
      <vt:lpstr> Menšiny - jednotlivé etnické a národnostní menšiny v ČR</vt:lpstr>
      <vt:lpstr>Diskriminace…  </vt:lpstr>
      <vt:lpstr>Menšina = minorita </vt:lpstr>
      <vt:lpstr>Majorita</vt:lpstr>
      <vt:lpstr>Národnostní menšiny zastoupené v Radě vlády pro národnostní menšiny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Menšinové skupiny</dc:title>
  <dc:creator>Andrea Preissová</dc:creator>
  <cp:lastModifiedBy>Andrea Preissová</cp:lastModifiedBy>
  <cp:revision>1</cp:revision>
  <dcterms:created xsi:type="dcterms:W3CDTF">2024-03-27T16:46:55Z</dcterms:created>
  <dcterms:modified xsi:type="dcterms:W3CDTF">2024-03-27T17:23:51Z</dcterms:modified>
</cp:coreProperties>
</file>