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handoutMasterIdLst>
    <p:handoutMasterId r:id="rId60"/>
  </p:handoutMasterIdLst>
  <p:sldIdLst>
    <p:sldId id="256" r:id="rId3"/>
    <p:sldId id="278" r:id="rId4"/>
    <p:sldId id="257" r:id="rId5"/>
    <p:sldId id="279" r:id="rId6"/>
    <p:sldId id="280" r:id="rId7"/>
    <p:sldId id="338" r:id="rId8"/>
    <p:sldId id="340" r:id="rId9"/>
    <p:sldId id="348" r:id="rId10"/>
    <p:sldId id="261" r:id="rId11"/>
    <p:sldId id="294" r:id="rId12"/>
    <p:sldId id="351" r:id="rId13"/>
    <p:sldId id="352" r:id="rId14"/>
    <p:sldId id="353" r:id="rId15"/>
    <p:sldId id="354" r:id="rId16"/>
    <p:sldId id="281" r:id="rId17"/>
    <p:sldId id="342" r:id="rId18"/>
    <p:sldId id="283" r:id="rId19"/>
    <p:sldId id="286" r:id="rId20"/>
    <p:sldId id="287" r:id="rId21"/>
    <p:sldId id="288" r:id="rId22"/>
    <p:sldId id="365" r:id="rId23"/>
    <p:sldId id="297" r:id="rId24"/>
    <p:sldId id="366" r:id="rId25"/>
    <p:sldId id="336" r:id="rId26"/>
    <p:sldId id="328" r:id="rId27"/>
    <p:sldId id="329" r:id="rId28"/>
    <p:sldId id="377" r:id="rId29"/>
    <p:sldId id="378" r:id="rId30"/>
    <p:sldId id="379" r:id="rId31"/>
    <p:sldId id="380" r:id="rId32"/>
    <p:sldId id="381" r:id="rId33"/>
    <p:sldId id="307" r:id="rId34"/>
    <p:sldId id="375" r:id="rId35"/>
    <p:sldId id="308" r:id="rId36"/>
    <p:sldId id="309" r:id="rId37"/>
    <p:sldId id="382" r:id="rId38"/>
    <p:sldId id="299" r:id="rId39"/>
    <p:sldId id="258" r:id="rId40"/>
    <p:sldId id="383" r:id="rId41"/>
    <p:sldId id="300" r:id="rId42"/>
    <p:sldId id="384" r:id="rId43"/>
    <p:sldId id="324" r:id="rId44"/>
    <p:sldId id="385" r:id="rId45"/>
    <p:sldId id="368" r:id="rId46"/>
    <p:sldId id="369" r:id="rId47"/>
    <p:sldId id="370" r:id="rId48"/>
    <p:sldId id="386" r:id="rId49"/>
    <p:sldId id="331" r:id="rId50"/>
    <p:sldId id="313" r:id="rId51"/>
    <p:sldId id="314" r:id="rId52"/>
    <p:sldId id="332" r:id="rId53"/>
    <p:sldId id="334" r:id="rId54"/>
    <p:sldId id="304" r:id="rId55"/>
    <p:sldId id="327" r:id="rId56"/>
    <p:sldId id="355" r:id="rId57"/>
    <p:sldId id="356" r:id="rId58"/>
    <p:sldId id="350" r:id="rId59"/>
  </p:sldIdLst>
  <p:sldSz cx="9144000" cy="6858000" type="screen4x3"/>
  <p:notesSz cx="6858000" cy="9723438"/>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Výchozí oddíl" id="{B9577952-9236-46ED-9037-AEE0CA883B80}">
          <p14:sldIdLst>
            <p14:sldId id="256"/>
            <p14:sldId id="278"/>
            <p14:sldId id="257"/>
            <p14:sldId id="279"/>
            <p14:sldId id="280"/>
            <p14:sldId id="338"/>
            <p14:sldId id="340"/>
            <p14:sldId id="348"/>
            <p14:sldId id="261"/>
          </p14:sldIdLst>
        </p14:section>
        <p14:section name="Oddíl bez názvu" id="{F8268855-5234-487E-93F5-21E9AD7D455C}">
          <p14:sldIdLst>
            <p14:sldId id="294"/>
            <p14:sldId id="351"/>
            <p14:sldId id="352"/>
            <p14:sldId id="353"/>
            <p14:sldId id="354"/>
            <p14:sldId id="281"/>
            <p14:sldId id="342"/>
            <p14:sldId id="283"/>
            <p14:sldId id="286"/>
            <p14:sldId id="287"/>
            <p14:sldId id="288"/>
            <p14:sldId id="365"/>
            <p14:sldId id="297"/>
            <p14:sldId id="366"/>
            <p14:sldId id="336"/>
            <p14:sldId id="328"/>
            <p14:sldId id="329"/>
            <p14:sldId id="377"/>
            <p14:sldId id="378"/>
            <p14:sldId id="379"/>
            <p14:sldId id="380"/>
            <p14:sldId id="381"/>
            <p14:sldId id="307"/>
            <p14:sldId id="375"/>
            <p14:sldId id="308"/>
            <p14:sldId id="309"/>
            <p14:sldId id="382"/>
            <p14:sldId id="299"/>
            <p14:sldId id="258"/>
            <p14:sldId id="383"/>
            <p14:sldId id="300"/>
            <p14:sldId id="384"/>
            <p14:sldId id="324"/>
            <p14:sldId id="385"/>
            <p14:sldId id="368"/>
            <p14:sldId id="369"/>
            <p14:sldId id="370"/>
            <p14:sldId id="386"/>
            <p14:sldId id="331"/>
            <p14:sldId id="313"/>
            <p14:sldId id="314"/>
            <p14:sldId id="332"/>
            <p14:sldId id="334"/>
            <p14:sldId id="304"/>
            <p14:sldId id="327"/>
            <p14:sldId id="355"/>
            <p14:sldId id="356"/>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reissová Krejčí" initials="APK" lastIdx="1" clrIdx="0">
    <p:extLst>
      <p:ext uri="{19B8F6BF-5375-455C-9EA6-DF929625EA0E}">
        <p15:presenceInfo xmlns:p15="http://schemas.microsoft.com/office/powerpoint/2012/main" userId="Andrea Preissová Krejčí"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8617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86172"/>
          </a:xfrm>
          <a:prstGeom prst="rect">
            <a:avLst/>
          </a:prstGeom>
        </p:spPr>
        <p:txBody>
          <a:bodyPr vert="horz" lIns="91440" tIns="45720" rIns="91440" bIns="45720" rtlCol="0"/>
          <a:lstStyle>
            <a:lvl1pPr algn="r">
              <a:defRPr sz="1200"/>
            </a:lvl1pPr>
          </a:lstStyle>
          <a:p>
            <a:fld id="{A9DD1192-46E2-40DC-98CD-FDD77F6E8254}" type="datetimeFigureOut">
              <a:rPr lang="cs-CZ" smtClean="0"/>
              <a:pPr/>
              <a:t>21.03.2024</a:t>
            </a:fld>
            <a:endParaRPr lang="cs-CZ"/>
          </a:p>
        </p:txBody>
      </p:sp>
      <p:sp>
        <p:nvSpPr>
          <p:cNvPr id="4" name="Zástupný symbol pro zápatí 3"/>
          <p:cNvSpPr>
            <a:spLocks noGrp="1"/>
          </p:cNvSpPr>
          <p:nvPr>
            <p:ph type="ftr" sz="quarter" idx="2"/>
          </p:nvPr>
        </p:nvSpPr>
        <p:spPr>
          <a:xfrm>
            <a:off x="0" y="9235578"/>
            <a:ext cx="2971800" cy="486172"/>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9235578"/>
            <a:ext cx="2971800" cy="486172"/>
          </a:xfrm>
          <a:prstGeom prst="rect">
            <a:avLst/>
          </a:prstGeom>
        </p:spPr>
        <p:txBody>
          <a:bodyPr vert="horz" lIns="91440" tIns="45720" rIns="91440" bIns="45720" rtlCol="0" anchor="b"/>
          <a:lstStyle>
            <a:lvl1pPr algn="r">
              <a:defRPr sz="1200"/>
            </a:lvl1pPr>
          </a:lstStyle>
          <a:p>
            <a:fld id="{67EBF31B-6CC4-4C9D-BE95-F5F05C3B7544}" type="slidenum">
              <a:rPr lang="cs-CZ" smtClean="0"/>
              <a:pPr/>
              <a:t>‹#›</a:t>
            </a:fld>
            <a:endParaRPr lang="cs-CZ"/>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37"/>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pPr>
              <a:defRPr/>
            </a:pPr>
            <a:fld id="{0DD35480-4331-4D40-A08A-F36B64A1077B}" type="datetimeFigureOut">
              <a:rPr lang="cs-CZ" smtClean="0"/>
              <a:pPr>
                <a:defRPr/>
              </a:pPr>
              <a:t>21.03.2024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64E71E9-1B52-443C-BC98-3FB7898404F6}" type="slidenum">
              <a:rPr lang="cs-CZ" smtClean="0"/>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E06986C1-7D57-4E25-98ED-97A85A072308}" type="datetimeFigureOut">
              <a:rPr lang="cs-CZ" smtClean="0"/>
              <a:pPr>
                <a:defRPr/>
              </a:pPr>
              <a:t>21.03.2024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7E5832D-D138-467D-9A64-D51DBE1FE87F}" type="slidenum">
              <a:rPr lang="cs-CZ" smtClean="0"/>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50"/>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50"/>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F53A84B2-D45B-4CAD-8BEC-0999005DFA65}" type="datetimeFigureOut">
              <a:rPr lang="cs-CZ" smtClean="0"/>
              <a:pPr>
                <a:defRPr/>
              </a:pPr>
              <a:t>21.03.2024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A399F228-10E3-445F-8DD3-A9809F8FF51C}" type="slidenum">
              <a:rPr lang="cs-CZ" smtClean="0"/>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D8CCA-246E-41B1-A471-41EBA0AB2A17}"/>
              </a:ext>
            </a:extLst>
          </p:cNvPr>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a:extLst>
              <a:ext uri="{FF2B5EF4-FFF2-40B4-BE49-F238E27FC236}">
                <a16:creationId xmlns:a16="http://schemas.microsoft.com/office/drawing/2014/main" id="{92AE773C-8B15-47D9-BEB2-31F6C27C21F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5057B2A-EE13-4536-9B28-31F8276F9A5D}"/>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5" name="Zástupný symbol pro zápatí 4">
            <a:extLst>
              <a:ext uri="{FF2B5EF4-FFF2-40B4-BE49-F238E27FC236}">
                <a16:creationId xmlns:a16="http://schemas.microsoft.com/office/drawing/2014/main" id="{B4F170A1-05CF-4AE1-83F6-099E7F6C9FB7}"/>
              </a:ext>
            </a:extLst>
          </p:cNvPr>
          <p:cNvSpPr>
            <a:spLocks noGrp="1"/>
          </p:cNvSpPr>
          <p:nvPr>
            <p:ph type="ftr" sz="quarter" idx="11"/>
          </p:nvPr>
        </p:nvSpPr>
        <p:spPr/>
        <p:txBody>
          <a:bodyPr/>
          <a:lstStyle/>
          <a:p>
            <a:endParaRPr lang="en-US" dirty="0">
              <a:latin typeface="+mn-lt"/>
            </a:endParaRPr>
          </a:p>
        </p:txBody>
      </p:sp>
      <p:sp>
        <p:nvSpPr>
          <p:cNvPr id="6" name="Zástupný symbol pro číslo snímku 5">
            <a:extLst>
              <a:ext uri="{FF2B5EF4-FFF2-40B4-BE49-F238E27FC236}">
                <a16:creationId xmlns:a16="http://schemas.microsoft.com/office/drawing/2014/main" id="{C50BBCD7-9B03-4D23-AF45-B3AA0B617FF8}"/>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57238602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E59D41-DB73-498E-981D-38E63A3E57F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FEBFC7A-CAF4-45A3-9A33-90D0A9B626D7}"/>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8F7EA5C-F811-4B19-9712-0FB49AE9246B}"/>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5" name="Zástupný symbol pro zápatí 4">
            <a:extLst>
              <a:ext uri="{FF2B5EF4-FFF2-40B4-BE49-F238E27FC236}">
                <a16:creationId xmlns:a16="http://schemas.microsoft.com/office/drawing/2014/main" id="{A7C3E990-002C-4DE6-91F4-CFD14240361B}"/>
              </a:ext>
            </a:extLst>
          </p:cNvPr>
          <p:cNvSpPr>
            <a:spLocks noGrp="1"/>
          </p:cNvSpPr>
          <p:nvPr>
            <p:ph type="ftr" sz="quarter" idx="11"/>
          </p:nvPr>
        </p:nvSpPr>
        <p:spPr/>
        <p:txBody>
          <a:bodyPr/>
          <a:lstStyle/>
          <a:p>
            <a:endParaRPr lang="en-US" dirty="0">
              <a:latin typeface="+mn-lt"/>
            </a:endParaRPr>
          </a:p>
        </p:txBody>
      </p:sp>
      <p:sp>
        <p:nvSpPr>
          <p:cNvPr id="6" name="Zástupný symbol pro číslo snímku 5">
            <a:extLst>
              <a:ext uri="{FF2B5EF4-FFF2-40B4-BE49-F238E27FC236}">
                <a16:creationId xmlns:a16="http://schemas.microsoft.com/office/drawing/2014/main" id="{E4D0EC2C-256B-4007-A3F8-D87E75E207C6}"/>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36192895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628A32-59F0-4414-B4B4-27B55B9B2D65}"/>
              </a:ext>
            </a:extLst>
          </p:cNvPr>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text 2">
            <a:extLst>
              <a:ext uri="{FF2B5EF4-FFF2-40B4-BE49-F238E27FC236}">
                <a16:creationId xmlns:a16="http://schemas.microsoft.com/office/drawing/2014/main" id="{A825F043-FA02-4D6C-9981-E3A3DB770CF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C27F052-DCDB-495B-A73F-3B05999F67FE}"/>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5" name="Zástupný symbol pro zápatí 4">
            <a:extLst>
              <a:ext uri="{FF2B5EF4-FFF2-40B4-BE49-F238E27FC236}">
                <a16:creationId xmlns:a16="http://schemas.microsoft.com/office/drawing/2014/main" id="{C7DB29C4-8BF2-4177-8B2E-BC46482A15FE}"/>
              </a:ext>
            </a:extLst>
          </p:cNvPr>
          <p:cNvSpPr>
            <a:spLocks noGrp="1"/>
          </p:cNvSpPr>
          <p:nvPr>
            <p:ph type="ftr" sz="quarter" idx="11"/>
          </p:nvPr>
        </p:nvSpPr>
        <p:spPr/>
        <p:txBody>
          <a:bodyPr/>
          <a:lstStyle/>
          <a:p>
            <a:endParaRPr lang="en-US" dirty="0">
              <a:latin typeface="+mn-lt"/>
            </a:endParaRPr>
          </a:p>
        </p:txBody>
      </p:sp>
      <p:sp>
        <p:nvSpPr>
          <p:cNvPr id="6" name="Zástupný symbol pro číslo snímku 5">
            <a:extLst>
              <a:ext uri="{FF2B5EF4-FFF2-40B4-BE49-F238E27FC236}">
                <a16:creationId xmlns:a16="http://schemas.microsoft.com/office/drawing/2014/main" id="{84EC6EE0-FA17-46AB-9CF0-4048BE94C9F3}"/>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53090835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7C6285-4CCD-4D25-939C-2E6C8079BE0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CCD0872-4998-47F5-BDA0-F1879961D942}"/>
              </a:ext>
            </a:extLst>
          </p:cNvPr>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8F2BED8-B603-4EC6-9BE2-87D6B7CAE8F3}"/>
              </a:ext>
            </a:extLst>
          </p:cNvPr>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DA8EDD1-9392-4267-BBDD-4F4E417C7C63}"/>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6" name="Zástupný symbol pro zápatí 5">
            <a:extLst>
              <a:ext uri="{FF2B5EF4-FFF2-40B4-BE49-F238E27FC236}">
                <a16:creationId xmlns:a16="http://schemas.microsoft.com/office/drawing/2014/main" id="{B50A5DA7-D1E1-40FF-BADA-A603C87EDE4D}"/>
              </a:ext>
            </a:extLst>
          </p:cNvPr>
          <p:cNvSpPr>
            <a:spLocks noGrp="1"/>
          </p:cNvSpPr>
          <p:nvPr>
            <p:ph type="ftr" sz="quarter" idx="11"/>
          </p:nvPr>
        </p:nvSpPr>
        <p:spPr/>
        <p:txBody>
          <a:bodyPr/>
          <a:lstStyle/>
          <a:p>
            <a:endParaRPr lang="en-US" dirty="0">
              <a:latin typeface="+mn-lt"/>
            </a:endParaRPr>
          </a:p>
        </p:txBody>
      </p:sp>
      <p:sp>
        <p:nvSpPr>
          <p:cNvPr id="7" name="Zástupný symbol pro číslo snímku 6">
            <a:extLst>
              <a:ext uri="{FF2B5EF4-FFF2-40B4-BE49-F238E27FC236}">
                <a16:creationId xmlns:a16="http://schemas.microsoft.com/office/drawing/2014/main" id="{710076B7-2631-4BCD-B621-7C38B1416003}"/>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79348872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614C13-6CD2-4E38-BEE4-EE0EA8E4B189}"/>
              </a:ext>
            </a:extLst>
          </p:cNvPr>
          <p:cNvSpPr>
            <a:spLocks noGrp="1"/>
          </p:cNvSpPr>
          <p:nvPr>
            <p:ph type="title"/>
          </p:nvPr>
        </p:nvSpPr>
        <p:spPr>
          <a:xfrm>
            <a:off x="629841" y="365126"/>
            <a:ext cx="78867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518B087-E152-438C-BB37-03696DBEE04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BDEEDDC5-4924-44B7-9047-557706DA3DB2}"/>
              </a:ext>
            </a:extLst>
          </p:cNvPr>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994591AE-D991-409F-91DD-FAA7F75F39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F66B36A-D172-45AE-A708-8B8C76545018}"/>
              </a:ext>
            </a:extLst>
          </p:cNvPr>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3D0C349-16DA-4958-9F22-E48BA4E168D1}"/>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8" name="Zástupný symbol pro zápatí 7">
            <a:extLst>
              <a:ext uri="{FF2B5EF4-FFF2-40B4-BE49-F238E27FC236}">
                <a16:creationId xmlns:a16="http://schemas.microsoft.com/office/drawing/2014/main" id="{A9B9DFFD-F092-435A-B5BC-DDBB1A76BF28}"/>
              </a:ext>
            </a:extLst>
          </p:cNvPr>
          <p:cNvSpPr>
            <a:spLocks noGrp="1"/>
          </p:cNvSpPr>
          <p:nvPr>
            <p:ph type="ftr" sz="quarter" idx="11"/>
          </p:nvPr>
        </p:nvSpPr>
        <p:spPr/>
        <p:txBody>
          <a:bodyPr/>
          <a:lstStyle/>
          <a:p>
            <a:endParaRPr lang="en-US" dirty="0">
              <a:latin typeface="+mn-lt"/>
            </a:endParaRPr>
          </a:p>
        </p:txBody>
      </p:sp>
      <p:sp>
        <p:nvSpPr>
          <p:cNvPr id="9" name="Zástupný symbol pro číslo snímku 8">
            <a:extLst>
              <a:ext uri="{FF2B5EF4-FFF2-40B4-BE49-F238E27FC236}">
                <a16:creationId xmlns:a16="http://schemas.microsoft.com/office/drawing/2014/main" id="{32CF633D-1FEE-41E2-A354-ED8839795A66}"/>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10914529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12F468-A10E-4435-9B10-1DBE17F223A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C114D98-F1A9-4596-ACDE-07A0095EB13C}"/>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4" name="Zástupný symbol pro zápatí 3">
            <a:extLst>
              <a:ext uri="{FF2B5EF4-FFF2-40B4-BE49-F238E27FC236}">
                <a16:creationId xmlns:a16="http://schemas.microsoft.com/office/drawing/2014/main" id="{EE9B9EFC-C74B-4EDB-BD20-75A4DBD59007}"/>
              </a:ext>
            </a:extLst>
          </p:cNvPr>
          <p:cNvSpPr>
            <a:spLocks noGrp="1"/>
          </p:cNvSpPr>
          <p:nvPr>
            <p:ph type="ftr" sz="quarter" idx="11"/>
          </p:nvPr>
        </p:nvSpPr>
        <p:spPr/>
        <p:txBody>
          <a:bodyPr/>
          <a:lstStyle/>
          <a:p>
            <a:endParaRPr lang="en-US" dirty="0">
              <a:latin typeface="+mn-lt"/>
            </a:endParaRPr>
          </a:p>
        </p:txBody>
      </p:sp>
      <p:sp>
        <p:nvSpPr>
          <p:cNvPr id="5" name="Zástupný symbol pro číslo snímku 4">
            <a:extLst>
              <a:ext uri="{FF2B5EF4-FFF2-40B4-BE49-F238E27FC236}">
                <a16:creationId xmlns:a16="http://schemas.microsoft.com/office/drawing/2014/main" id="{16E7763F-68B2-4420-B89E-DEF030BC0217}"/>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2840811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D63A16B-084C-4746-9281-43B6E02A73DF}"/>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3" name="Zástupný symbol pro zápatí 2">
            <a:extLst>
              <a:ext uri="{FF2B5EF4-FFF2-40B4-BE49-F238E27FC236}">
                <a16:creationId xmlns:a16="http://schemas.microsoft.com/office/drawing/2014/main" id="{01CCA944-082D-435F-B2C1-3853E2D7937A}"/>
              </a:ext>
            </a:extLst>
          </p:cNvPr>
          <p:cNvSpPr>
            <a:spLocks noGrp="1"/>
          </p:cNvSpPr>
          <p:nvPr>
            <p:ph type="ftr" sz="quarter" idx="11"/>
          </p:nvPr>
        </p:nvSpPr>
        <p:spPr/>
        <p:txBody>
          <a:bodyPr/>
          <a:lstStyle/>
          <a:p>
            <a:endParaRPr lang="en-US" dirty="0">
              <a:latin typeface="+mn-lt"/>
            </a:endParaRPr>
          </a:p>
        </p:txBody>
      </p:sp>
      <p:sp>
        <p:nvSpPr>
          <p:cNvPr id="4" name="Zástupný symbol pro číslo snímku 3">
            <a:extLst>
              <a:ext uri="{FF2B5EF4-FFF2-40B4-BE49-F238E27FC236}">
                <a16:creationId xmlns:a16="http://schemas.microsoft.com/office/drawing/2014/main" id="{F6B54880-7104-4D08-A8C5-C7641C7E2338}"/>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39756791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8617E8-3D43-48DB-B1CC-505DA920C2A7}"/>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obsah 2">
            <a:extLst>
              <a:ext uri="{FF2B5EF4-FFF2-40B4-BE49-F238E27FC236}">
                <a16:creationId xmlns:a16="http://schemas.microsoft.com/office/drawing/2014/main" id="{DA64020A-8255-43DC-BDFA-565CE30AA4C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A9C5461-5B9D-4397-BA80-445F6D76275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32F27D3-0283-42F9-8A89-9175280C4026}"/>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6" name="Zástupný symbol pro zápatí 5">
            <a:extLst>
              <a:ext uri="{FF2B5EF4-FFF2-40B4-BE49-F238E27FC236}">
                <a16:creationId xmlns:a16="http://schemas.microsoft.com/office/drawing/2014/main" id="{ED253893-C984-43E7-807A-FFF4EE7E6F13}"/>
              </a:ext>
            </a:extLst>
          </p:cNvPr>
          <p:cNvSpPr>
            <a:spLocks noGrp="1"/>
          </p:cNvSpPr>
          <p:nvPr>
            <p:ph type="ftr" sz="quarter" idx="11"/>
          </p:nvPr>
        </p:nvSpPr>
        <p:spPr/>
        <p:txBody>
          <a:bodyPr/>
          <a:lstStyle/>
          <a:p>
            <a:endParaRPr lang="en-US" dirty="0">
              <a:latin typeface="+mn-lt"/>
            </a:endParaRPr>
          </a:p>
        </p:txBody>
      </p:sp>
      <p:sp>
        <p:nvSpPr>
          <p:cNvPr id="7" name="Zástupný symbol pro číslo snímku 6">
            <a:extLst>
              <a:ext uri="{FF2B5EF4-FFF2-40B4-BE49-F238E27FC236}">
                <a16:creationId xmlns:a16="http://schemas.microsoft.com/office/drawing/2014/main" id="{526E8A3F-1798-468A-907A-C4F7A67375A4}"/>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64476952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78EDC0AC-2CF8-4B2F-8540-1F1B866890FE}" type="datetimeFigureOut">
              <a:rPr lang="cs-CZ" smtClean="0"/>
              <a:pPr>
                <a:defRPr/>
              </a:pPr>
              <a:t>21.03.2024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C232F9E-2E69-4DB9-9024-F4A9FBB3FBA2}" type="slidenum">
              <a:rPr lang="cs-CZ" smtClean="0"/>
              <a:pPr>
                <a:defRPr/>
              </a:pPr>
              <a:t>‹#›</a:t>
            </a:fld>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E4ADCB-D037-4A9C-8AF5-04E2E1C621C2}"/>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29939951-E780-4221-83D5-EDB6D2DC377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text 3">
            <a:extLst>
              <a:ext uri="{FF2B5EF4-FFF2-40B4-BE49-F238E27FC236}">
                <a16:creationId xmlns:a16="http://schemas.microsoft.com/office/drawing/2014/main" id="{04711AC5-E8E3-4065-97A6-5BF7F1DB7DA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5BBF72F-996E-4F70-AE57-D95F8D402B08}"/>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6" name="Zástupný symbol pro zápatí 5">
            <a:extLst>
              <a:ext uri="{FF2B5EF4-FFF2-40B4-BE49-F238E27FC236}">
                <a16:creationId xmlns:a16="http://schemas.microsoft.com/office/drawing/2014/main" id="{628F78CF-43B1-40A7-A8E2-DEA27E9732A3}"/>
              </a:ext>
            </a:extLst>
          </p:cNvPr>
          <p:cNvSpPr>
            <a:spLocks noGrp="1"/>
          </p:cNvSpPr>
          <p:nvPr>
            <p:ph type="ftr" sz="quarter" idx="11"/>
          </p:nvPr>
        </p:nvSpPr>
        <p:spPr/>
        <p:txBody>
          <a:bodyPr/>
          <a:lstStyle/>
          <a:p>
            <a:endParaRPr lang="en-US" dirty="0">
              <a:latin typeface="+mn-lt"/>
            </a:endParaRPr>
          </a:p>
        </p:txBody>
      </p:sp>
      <p:sp>
        <p:nvSpPr>
          <p:cNvPr id="7" name="Zástupný symbol pro číslo snímku 6">
            <a:extLst>
              <a:ext uri="{FF2B5EF4-FFF2-40B4-BE49-F238E27FC236}">
                <a16:creationId xmlns:a16="http://schemas.microsoft.com/office/drawing/2014/main" id="{940D172A-C073-4309-982B-94934D405E2A}"/>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98889545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C289E9-922D-4850-9D0E-7D4F8E0105E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6D2BC13-4184-4A04-A124-11AAF4200C3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FFA4657-47AD-42DE-97B5-A76BAE2E514A}"/>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5" name="Zástupný symbol pro zápatí 4">
            <a:extLst>
              <a:ext uri="{FF2B5EF4-FFF2-40B4-BE49-F238E27FC236}">
                <a16:creationId xmlns:a16="http://schemas.microsoft.com/office/drawing/2014/main" id="{7FFDDFDF-97F4-457F-89E1-B78E5DC6EDE2}"/>
              </a:ext>
            </a:extLst>
          </p:cNvPr>
          <p:cNvSpPr>
            <a:spLocks noGrp="1"/>
          </p:cNvSpPr>
          <p:nvPr>
            <p:ph type="ftr" sz="quarter" idx="11"/>
          </p:nvPr>
        </p:nvSpPr>
        <p:spPr/>
        <p:txBody>
          <a:bodyPr/>
          <a:lstStyle/>
          <a:p>
            <a:endParaRPr lang="en-US" dirty="0">
              <a:latin typeface="+mn-lt"/>
            </a:endParaRPr>
          </a:p>
        </p:txBody>
      </p:sp>
      <p:sp>
        <p:nvSpPr>
          <p:cNvPr id="6" name="Zástupný symbol pro číslo snímku 5">
            <a:extLst>
              <a:ext uri="{FF2B5EF4-FFF2-40B4-BE49-F238E27FC236}">
                <a16:creationId xmlns:a16="http://schemas.microsoft.com/office/drawing/2014/main" id="{4F60FAE5-0265-427D-966C-C38B7078BC50}"/>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56422685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4228754-EAD5-4EF1-90C8-A6A172EE1C8D}"/>
              </a:ext>
            </a:extLst>
          </p:cNvPr>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7E5D5E4-C3FB-4851-93F1-B3FFF4DFB604}"/>
              </a:ext>
            </a:extLst>
          </p:cNvPr>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97832E9-2D1D-4257-B2D4-810070AA26C8}"/>
              </a:ext>
            </a:extLst>
          </p:cNvPr>
          <p:cNvSpPr>
            <a:spLocks noGrp="1"/>
          </p:cNvSpPr>
          <p:nvPr>
            <p:ph type="dt" sz="half" idx="10"/>
          </p:nvPr>
        </p:nvSpPr>
        <p:spPr/>
        <p:txBody>
          <a:bodyPr/>
          <a:lstStyle/>
          <a:p>
            <a:fld id="{A33960BD-7AC1-4217-9611-AAA56D3EE38F}" type="datetime4">
              <a:rPr lang="en-US" smtClean="0"/>
              <a:pPr/>
              <a:t>March 21, 2024</a:t>
            </a:fld>
            <a:endParaRPr lang="en-US" dirty="0">
              <a:latin typeface="+mn-lt"/>
            </a:endParaRPr>
          </a:p>
        </p:txBody>
      </p:sp>
      <p:sp>
        <p:nvSpPr>
          <p:cNvPr id="5" name="Zástupný symbol pro zápatí 4">
            <a:extLst>
              <a:ext uri="{FF2B5EF4-FFF2-40B4-BE49-F238E27FC236}">
                <a16:creationId xmlns:a16="http://schemas.microsoft.com/office/drawing/2014/main" id="{D37495AD-0416-4749-8A9E-21F4CD7AF3A7}"/>
              </a:ext>
            </a:extLst>
          </p:cNvPr>
          <p:cNvSpPr>
            <a:spLocks noGrp="1"/>
          </p:cNvSpPr>
          <p:nvPr>
            <p:ph type="ftr" sz="quarter" idx="11"/>
          </p:nvPr>
        </p:nvSpPr>
        <p:spPr/>
        <p:txBody>
          <a:bodyPr/>
          <a:lstStyle/>
          <a:p>
            <a:endParaRPr lang="en-US" dirty="0">
              <a:latin typeface="+mn-lt"/>
            </a:endParaRPr>
          </a:p>
        </p:txBody>
      </p:sp>
      <p:sp>
        <p:nvSpPr>
          <p:cNvPr id="6" name="Zástupný symbol pro číslo snímku 5">
            <a:extLst>
              <a:ext uri="{FF2B5EF4-FFF2-40B4-BE49-F238E27FC236}">
                <a16:creationId xmlns:a16="http://schemas.microsoft.com/office/drawing/2014/main" id="{B38C6A6E-1EA1-4680-AD61-890EDEB6E8EF}"/>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4164530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12"/>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pPr>
              <a:defRPr/>
            </a:pPr>
            <a:fld id="{9040B971-F2B1-421E-BF9D-0EF0F46C30D2}" type="datetimeFigureOut">
              <a:rPr lang="cs-CZ" smtClean="0"/>
              <a:pPr>
                <a:defRPr/>
              </a:pPr>
              <a:t>21.03.2024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B65A5648-495B-41D1-90B0-6E84D0354425}" type="slidenum">
              <a:rPr lang="cs-CZ" smtClean="0"/>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a:defRPr/>
            </a:pPr>
            <a:fld id="{F5108203-49D2-4FD5-A9D2-F38817683327}" type="datetimeFigureOut">
              <a:rPr lang="cs-CZ" smtClean="0"/>
              <a:pPr>
                <a:defRPr/>
              </a:pPr>
              <a:t>21.03.2024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F3869A34-482A-4365-A3CD-F036C052432A}" type="slidenum">
              <a:rPr lang="cs-CZ" smtClean="0"/>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a:defRPr/>
            </a:pPr>
            <a:fld id="{C51C3C9A-E375-43DC-AF83-2DC4B62D7D88}" type="datetimeFigureOut">
              <a:rPr lang="cs-CZ" smtClean="0"/>
              <a:pPr>
                <a:defRPr/>
              </a:pPr>
              <a:t>21.03.2024</a:t>
            </a:fld>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721AE749-1B48-4806-A011-D0125EBC3B12}" type="slidenum">
              <a:rPr lang="cs-CZ" smtClean="0"/>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pPr>
              <a:defRPr/>
            </a:pPr>
            <a:fld id="{065B6467-ACB3-40FF-8904-E608FBF6540B}" type="datetimeFigureOut">
              <a:rPr lang="cs-CZ" smtClean="0"/>
              <a:pPr>
                <a:defRPr/>
              </a:pPr>
              <a:t>21.03.2024</a:t>
            </a:fld>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257BF845-FA9A-4C67-AA4A-377C5D99C9BE}" type="slidenum">
              <a:rPr lang="cs-CZ" smtClean="0"/>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7E5300E-55E5-4689-B89B-1959054EED9E}" type="datetimeFigureOut">
              <a:rPr lang="cs-CZ" smtClean="0"/>
              <a:pPr>
                <a:defRPr/>
              </a:pPr>
              <a:t>21.03.2024</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713C048B-00C3-4565-A86F-70A02410E6DF}" type="slidenum">
              <a:rPr lang="cs-CZ" smtClean="0"/>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2"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4F3CAA3-7E42-48F2-AFA7-87427A89AF60}" type="datetimeFigureOut">
              <a:rPr lang="cs-CZ" smtClean="0"/>
              <a:pPr>
                <a:defRPr/>
              </a:pPr>
              <a:t>21.03.2024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3355170C-9AA8-4F31-8D51-D05B01AB7F44}" type="slidenum">
              <a:rPr lang="cs-CZ" smtClean="0"/>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71F87F6-2443-4697-B684-6C9E6DD26735}" type="datetimeFigureOut">
              <a:rPr lang="cs-CZ" smtClean="0"/>
              <a:pPr>
                <a:defRPr/>
              </a:pPr>
              <a:t>21.03.2024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10C49E0E-7F4B-4091-B8BE-0D91888B39FF}" type="slidenum">
              <a:rPr lang="cs-CZ" smtClean="0"/>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C1E2FD-A733-4E99-8325-6D4E185D9429}" type="datetimeFigureOut">
              <a:rPr lang="cs-CZ" smtClean="0"/>
              <a:pPr>
                <a:defRPr/>
              </a:pPr>
              <a:t>21.03.2024</a:t>
            </a:fld>
            <a:endParaRPr lang="cs-CZ"/>
          </a:p>
        </p:txBody>
      </p:sp>
      <p:sp>
        <p:nvSpPr>
          <p:cNvPr id="5" name="Zástupný symbol pro zápatí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4094BE-0282-4F9D-8C47-6AF57358B825}" type="slidenum">
              <a:rPr lang="cs-CZ" smtClean="0"/>
              <a:pPr>
                <a:defRPr/>
              </a:pPr>
              <a:t>‹#›</a:t>
            </a:fld>
            <a:endParaRPr lang="cs-CZ"/>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E2E504E-1AF4-43FE-BA66-B8CD2268BEA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4A30CE2-E6B1-41D4-8DE6-C4DEF41A6C3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99E94BD-22D6-4F30-9FC9-886466CBE98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3960BD-7AC1-4217-9611-AAA56D3EE38F}" type="datetime4">
              <a:rPr lang="en-US" smtClean="0"/>
              <a:pPr/>
              <a:t>March 21, 2024</a:t>
            </a:fld>
            <a:endParaRPr lang="en-US" dirty="0">
              <a:latin typeface="+mn-lt"/>
            </a:endParaRPr>
          </a:p>
        </p:txBody>
      </p:sp>
      <p:sp>
        <p:nvSpPr>
          <p:cNvPr id="5" name="Zástupný symbol pro zápatí 4">
            <a:extLst>
              <a:ext uri="{FF2B5EF4-FFF2-40B4-BE49-F238E27FC236}">
                <a16:creationId xmlns:a16="http://schemas.microsoft.com/office/drawing/2014/main" id="{A5BAB6D2-33C6-4C35-AF7C-2989AFF2E3B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latin typeface="+mn-lt"/>
            </a:endParaRPr>
          </a:p>
        </p:txBody>
      </p:sp>
      <p:sp>
        <p:nvSpPr>
          <p:cNvPr id="6" name="Zástupný symbol pro číslo snímku 5">
            <a:extLst>
              <a:ext uri="{FF2B5EF4-FFF2-40B4-BE49-F238E27FC236}">
                <a16:creationId xmlns:a16="http://schemas.microsoft.com/office/drawing/2014/main" id="{24A1077F-FEA6-435F-9760-0B4EC5754DB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8713251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slideLayout" Target="../slideLayouts/slideLayout15.xml"/><Relationship Id="rId4" Type="http://schemas.openxmlformats.org/officeDocument/2006/relationships/audio" Target="../media/media5.m4a"/></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690334848-sousede/419236100111012/" TargetMode="External"/><Relationship Id="rId1" Type="http://schemas.openxmlformats.org/officeDocument/2006/relationships/slideLayout" Target="../slideLayouts/slideLayout15.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ceskatelevize.cz/porady/1131721572-babylon/418236100152024/" TargetMode="Externa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hyperlink" Target="https://www.ceskatelevize.cz/porady/1131721572-babylon/dily/vysilani/" TargetMode="External"/><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www.ceskatelevize.cz/ivysilani/1096898594-udalosti-komentare/218411000370927/obsah/646666-krajane-zijici-v-zahranici" TargetMode="External"/><Relationship Id="rId2" Type="http://schemas.openxmlformats.org/officeDocument/2006/relationships/hyperlink" Target="https://www.ceskatelevize.cz/ivysilani/1097181328-udalosti/214411000100917/obsah/350920-krajane-v-zahranici" TargetMode="External"/><Relationship Id="rId1" Type="http://schemas.openxmlformats.org/officeDocument/2006/relationships/slideLayout" Target="../slideLayouts/slideLayout13.xml"/><Relationship Id="rId5" Type="http://schemas.openxmlformats.org/officeDocument/2006/relationships/hyperlink" Target="https://www.ceskatelevize.cz/porady/1131721572-babylon/418236100152020/" TargetMode="External"/><Relationship Id="rId4" Type="http://schemas.openxmlformats.org/officeDocument/2006/relationships/hyperlink" Target="https://www.ceskatelevize.cz/ivysilani/1097944695-nas-venkov/316294340070001-pemci"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G3Czhb2t0WU"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tileRect/>
        </a:gra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rtlCol="0">
            <a:normAutofit/>
          </a:bodyPr>
          <a:lstStyle/>
          <a:p>
            <a:pPr eaLnBrk="1" fontAlgn="auto" hangingPunct="1">
              <a:spcAft>
                <a:spcPts val="0"/>
              </a:spcAft>
              <a:defRPr/>
            </a:pPr>
            <a:r>
              <a:rPr lang="cs-CZ" b="1" dirty="0"/>
              <a:t>Multikulturní výchova</a:t>
            </a:r>
            <a:br>
              <a:rPr lang="cs-CZ" dirty="0"/>
            </a:br>
            <a:endParaRPr lang="cs-CZ" dirty="0"/>
          </a:p>
        </p:txBody>
      </p:sp>
      <p:sp>
        <p:nvSpPr>
          <p:cNvPr id="3" name="Podnadpis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cs-CZ" dirty="0"/>
              <a:t>Mgr. Andrea </a:t>
            </a:r>
            <a:r>
              <a:rPr lang="cs-CZ" dirty="0" err="1"/>
              <a:t>Preissová</a:t>
            </a:r>
            <a:r>
              <a:rPr lang="cs-CZ" dirty="0"/>
              <a:t> Krejčí, </a:t>
            </a:r>
            <a:r>
              <a:rPr lang="cs-CZ" dirty="0" err="1"/>
              <a:t>Ph.D</a:t>
            </a:r>
            <a:r>
              <a:rPr lang="cs-CZ" dirty="0"/>
              <a:t>.</a:t>
            </a:r>
          </a:p>
          <a:p>
            <a:pPr eaLnBrk="1" fontAlgn="auto" hangingPunct="1">
              <a:spcAft>
                <a:spcPts val="0"/>
              </a:spcAft>
              <a:buFont typeface="Arial" pitchFamily="34" charset="0"/>
              <a:buNone/>
              <a:defRPr/>
            </a:pPr>
            <a:endParaRPr lang="cs-CZ"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6B1C0-06BA-48D1-A81B-552BD2B3153E}"/>
              </a:ext>
            </a:extLst>
          </p:cNvPr>
          <p:cNvSpPr>
            <a:spLocks noGrp="1"/>
          </p:cNvSpPr>
          <p:nvPr>
            <p:ph type="title"/>
          </p:nvPr>
        </p:nvSpPr>
        <p:spPr/>
        <p:txBody>
          <a:bodyPr>
            <a:normAutofit/>
          </a:bodyPr>
          <a:lstStyle/>
          <a:p>
            <a:r>
              <a:rPr lang="cs-CZ" dirty="0">
                <a:latin typeface="Arial" charset="0"/>
              </a:rPr>
              <a:t>Předsudek má mnoho podob</a:t>
            </a:r>
            <a:endParaRPr lang="cs-CZ" dirty="0"/>
          </a:p>
        </p:txBody>
      </p:sp>
      <p:sp>
        <p:nvSpPr>
          <p:cNvPr id="20482" name="Rectangle 10"/>
          <p:cNvSpPr>
            <a:spLocks noGrp="1"/>
          </p:cNvSpPr>
          <p:nvPr>
            <p:ph idx="1"/>
          </p:nvPr>
        </p:nvSpPr>
        <p:spPr/>
        <p:txBody>
          <a:bodyPr>
            <a:normAutofit/>
          </a:bodyPr>
          <a:lstStyle/>
          <a:p>
            <a:pPr>
              <a:lnSpc>
                <a:spcPct val="90000"/>
              </a:lnSpc>
              <a:spcBef>
                <a:spcPts val="300"/>
              </a:spcBef>
              <a:buFont typeface="Arial" charset="0"/>
              <a:buNone/>
            </a:pPr>
            <a:endParaRPr lang="cs-CZ" sz="2400" dirty="0">
              <a:latin typeface="Arial" charset="0"/>
            </a:endParaRPr>
          </a:p>
          <a:p>
            <a:pPr>
              <a:lnSpc>
                <a:spcPct val="90000"/>
              </a:lnSpc>
              <a:spcBef>
                <a:spcPts val="300"/>
              </a:spcBef>
            </a:pPr>
            <a:r>
              <a:rPr lang="cs-CZ" sz="2400" dirty="0">
                <a:latin typeface="Arial" charset="0"/>
              </a:rPr>
              <a:t>uvědomit si „jinakost“ lidí kolem sebe,</a:t>
            </a:r>
          </a:p>
          <a:p>
            <a:pPr>
              <a:lnSpc>
                <a:spcPct val="90000"/>
              </a:lnSpc>
              <a:spcBef>
                <a:spcPts val="300"/>
              </a:spcBef>
            </a:pPr>
            <a:r>
              <a:rPr lang="cs-CZ" sz="2400" dirty="0">
                <a:latin typeface="Arial" charset="0"/>
              </a:rPr>
              <a:t>naučit se s touto jinakostí pracovat – budovat vnitřní porozumění, toleranci a empatii,</a:t>
            </a:r>
          </a:p>
          <a:p>
            <a:pPr>
              <a:lnSpc>
                <a:spcPct val="90000"/>
              </a:lnSpc>
              <a:spcBef>
                <a:spcPts val="300"/>
              </a:spcBef>
            </a:pPr>
            <a:r>
              <a:rPr lang="cs-CZ" sz="2400" dirty="0">
                <a:latin typeface="Arial" charset="0"/>
              </a:rPr>
              <a:t>porozumět pojmům generalizace, stereotyp a předsudek, dokázat tyto pojmy vůči sobě vymezit,</a:t>
            </a:r>
          </a:p>
          <a:p>
            <a:pPr>
              <a:lnSpc>
                <a:spcPct val="90000"/>
              </a:lnSpc>
              <a:spcBef>
                <a:spcPts val="300"/>
              </a:spcBef>
            </a:pPr>
            <a:r>
              <a:rPr lang="cs-CZ" sz="2400" dirty="0">
                <a:latin typeface="Arial" charset="0"/>
              </a:rPr>
              <a:t>uvědomit si stereotypy ve svém vlastním myšlení a jednání,</a:t>
            </a:r>
          </a:p>
          <a:p>
            <a:pPr>
              <a:lnSpc>
                <a:spcPct val="90000"/>
              </a:lnSpc>
              <a:spcBef>
                <a:spcPts val="300"/>
              </a:spcBef>
            </a:pPr>
            <a:r>
              <a:rPr lang="cs-CZ" sz="2400" dirty="0">
                <a:latin typeface="Arial" charset="0"/>
              </a:rPr>
              <a:t>přijmout vlastní „jinakost“ a na prožitku této jinakosti budovat empatii vůči lidem posuzovaným na základě stereotypů.</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67C1-34EC-4066-B14B-EA6CB860B7CB}"/>
              </a:ext>
            </a:extLst>
          </p:cNvPr>
          <p:cNvSpPr>
            <a:spLocks noGrp="1"/>
          </p:cNvSpPr>
          <p:nvPr>
            <p:ph type="title"/>
          </p:nvPr>
        </p:nvSpPr>
        <p:spPr/>
        <p:txBody>
          <a:bodyPr/>
          <a:lstStyle/>
          <a:p>
            <a:r>
              <a:rPr lang="cs-CZ" dirty="0"/>
              <a:t>Postoje</a:t>
            </a:r>
          </a:p>
        </p:txBody>
      </p:sp>
      <p:sp>
        <p:nvSpPr>
          <p:cNvPr id="3" name="Zástupný obsah 2">
            <a:extLst>
              <a:ext uri="{FF2B5EF4-FFF2-40B4-BE49-F238E27FC236}">
                <a16:creationId xmlns:a16="http://schemas.microsoft.com/office/drawing/2014/main" id="{8AF9402C-31F9-429E-AE94-83EFA189784E}"/>
              </a:ext>
            </a:extLst>
          </p:cNvPr>
          <p:cNvSpPr>
            <a:spLocks noGrp="1"/>
          </p:cNvSpPr>
          <p:nvPr>
            <p:ph idx="1"/>
          </p:nvPr>
        </p:nvSpPr>
        <p:spPr/>
        <p:txBody>
          <a:bodyPr>
            <a:normAutofit fontScale="85000" lnSpcReduction="20000"/>
          </a:bodyPr>
          <a:lstStyle/>
          <a:p>
            <a:r>
              <a:rPr lang="cs-CZ" dirty="0"/>
              <a:t>jsou dle Hayesové (2003, s. 96) predispozice k příznivé nebo nepříznivé reakci na daný objekt. Postoje se utvářejí v průběhu ontogeneze, respektive socializace jedince, a to jak ve výchovných interakcích, tak ve spontánním sociálním učení. Postoje jsou tedy naučené a současně stabilní a konzistentní. Postoje mají kognitivní, emocionální a behaviorální dimenzi (srov. vymezení interkulturních kompetencí In </a:t>
            </a:r>
            <a:r>
              <a:rPr lang="cs-CZ" dirty="0" err="1"/>
              <a:t>Buryánek</a:t>
            </a:r>
            <a:r>
              <a:rPr lang="cs-CZ" dirty="0"/>
              <a:t>, a kol., 2002) a od názorů se liší tím, že nepředstavují jen domněle pravdivé výroky, ale obsahují hodnotící složku, vyvolávají v nás pocity, které se váží k určité záležitosti.</a:t>
            </a:r>
          </a:p>
          <a:p>
            <a:endParaRPr lang="cs-CZ" dirty="0"/>
          </a:p>
          <a:p>
            <a:endParaRPr lang="cs-CZ" dirty="0"/>
          </a:p>
        </p:txBody>
      </p:sp>
    </p:spTree>
    <p:extLst>
      <p:ext uri="{BB962C8B-B14F-4D97-AF65-F5344CB8AC3E}">
        <p14:creationId xmlns:p14="http://schemas.microsoft.com/office/powerpoint/2010/main" val="1662742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F5EBC6-6608-4CCA-8A8E-E0B6185B35F2}"/>
              </a:ext>
            </a:extLst>
          </p:cNvPr>
          <p:cNvSpPr>
            <a:spLocks noGrp="1"/>
          </p:cNvSpPr>
          <p:nvPr>
            <p:ph type="title"/>
          </p:nvPr>
        </p:nvSpPr>
        <p:spPr/>
        <p:txBody>
          <a:bodyPr/>
          <a:lstStyle/>
          <a:p>
            <a:r>
              <a:rPr lang="cs-CZ" dirty="0"/>
              <a:t>Stereotyp</a:t>
            </a:r>
          </a:p>
        </p:txBody>
      </p:sp>
      <p:sp>
        <p:nvSpPr>
          <p:cNvPr id="3" name="Zástupný obsah 2">
            <a:extLst>
              <a:ext uri="{FF2B5EF4-FFF2-40B4-BE49-F238E27FC236}">
                <a16:creationId xmlns:a16="http://schemas.microsoft.com/office/drawing/2014/main" id="{4CB22640-48AA-4A55-BF55-F7E06637E82D}"/>
              </a:ext>
            </a:extLst>
          </p:cNvPr>
          <p:cNvSpPr>
            <a:spLocks noGrp="1"/>
          </p:cNvSpPr>
          <p:nvPr>
            <p:ph idx="1"/>
          </p:nvPr>
        </p:nvSpPr>
        <p:spPr/>
        <p:txBody>
          <a:bodyPr>
            <a:normAutofit fontScale="70000" lnSpcReduction="20000"/>
          </a:bodyPr>
          <a:lstStyle/>
          <a:p>
            <a:r>
              <a:rPr lang="cs-CZ" dirty="0"/>
              <a:t>je jednotvárný, ustálený, navyklý vzorec chování a myšlení. Nejčastějším negativním projevem stereotypu vůči druhým jsou předsudky či přímo diskriminace, tedy odlišné a většinou nespravedlivé chování k druhým kvůli jejich příslušnosti k určité skupině – např. náboženské, národnostní, etnické, sociální aj. Stereotyp může však být i (zdánlivě) pozitivní (např. „lidé s brýlemi jsou inteligentní“). Stereotyp vzniká na základě zjednodušení, přehánění nebo překroucení pravdy, generalizace a představení některých kulturních rysů (atributů) jako „přirozených“ (např. Romové mají to tuláctví v krvi a nikdy nebudou chtít pracovat“). Společenské stereotypy zjednodušují naši orientaci a rozhodování a podporují primitivní rozlišení na „my“ a „oni“. Jsou velmi trvanlivé a člověk je přebírá v dětství či v mládí od svého okolí, a to zejména o takových skupinách, s nimiž nemá osobní zkušenost.</a:t>
            </a:r>
          </a:p>
          <a:p>
            <a:pPr marL="0" indent="0">
              <a:buNone/>
            </a:pPr>
            <a:endParaRPr lang="cs-CZ" dirty="0"/>
          </a:p>
          <a:p>
            <a:endParaRPr lang="cs-CZ" dirty="0"/>
          </a:p>
        </p:txBody>
      </p:sp>
    </p:spTree>
    <p:extLst>
      <p:ext uri="{BB962C8B-B14F-4D97-AF65-F5344CB8AC3E}">
        <p14:creationId xmlns:p14="http://schemas.microsoft.com/office/powerpoint/2010/main" val="1544509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A6B68-242A-4C74-AA74-F44BF431F476}"/>
              </a:ext>
            </a:extLst>
          </p:cNvPr>
          <p:cNvSpPr>
            <a:spLocks noGrp="1"/>
          </p:cNvSpPr>
          <p:nvPr>
            <p:ph type="title"/>
          </p:nvPr>
        </p:nvSpPr>
        <p:spPr/>
        <p:txBody>
          <a:bodyPr/>
          <a:lstStyle/>
          <a:p>
            <a:r>
              <a:rPr lang="cs-CZ" dirty="0"/>
              <a:t>Předsudek</a:t>
            </a:r>
          </a:p>
        </p:txBody>
      </p:sp>
      <p:sp>
        <p:nvSpPr>
          <p:cNvPr id="3" name="Zástupný obsah 2">
            <a:extLst>
              <a:ext uri="{FF2B5EF4-FFF2-40B4-BE49-F238E27FC236}">
                <a16:creationId xmlns:a16="http://schemas.microsoft.com/office/drawing/2014/main" id="{0CBC6B9B-BD63-4217-9ADC-7CE2DF6178C0}"/>
              </a:ext>
            </a:extLst>
          </p:cNvPr>
          <p:cNvSpPr>
            <a:spLocks noGrp="1"/>
          </p:cNvSpPr>
          <p:nvPr>
            <p:ph idx="1"/>
          </p:nvPr>
        </p:nvSpPr>
        <p:spPr/>
        <p:txBody>
          <a:bodyPr>
            <a:normAutofit fontScale="85000" lnSpcReduction="10000"/>
          </a:bodyPr>
          <a:lstStyle/>
          <a:p>
            <a:r>
              <a:rPr lang="cs-CZ" dirty="0"/>
              <a:t>je přisuzování vlastností (většinou negativních) lidem dopředu, aniž bychom je znali. Někdy je definován jako negativní stereotyp. Obsahuje záporné hodnocení nebo rovnou odsouzení. Jedná se o antipatii, která vychází z chybné a strnulé generalizace. Předsudky můžeme pouze pociťovat (tj. smýšlet o ostatních lidech bez ohledu na jejich skutečné vlastnosti), nebo je i vyjadřovat veřejně, slovně. Předsudky bývají namířeny nejčastěji proti určité skupině jako celku, anebo proti jedinci, protože je příslušníkem této skupiny. (srov. Preissová Krejčí, Šotola, 2012, s. 156–157).</a:t>
            </a:r>
          </a:p>
          <a:p>
            <a:endParaRPr lang="cs-CZ" dirty="0"/>
          </a:p>
        </p:txBody>
      </p:sp>
    </p:spTree>
    <p:extLst>
      <p:ext uri="{BB962C8B-B14F-4D97-AF65-F5344CB8AC3E}">
        <p14:creationId xmlns:p14="http://schemas.microsoft.com/office/powerpoint/2010/main" val="3158655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E0AFB-9E1F-49F0-B854-B0DBA7218012}"/>
              </a:ext>
            </a:extLst>
          </p:cNvPr>
          <p:cNvSpPr>
            <a:spLocks noGrp="1"/>
          </p:cNvSpPr>
          <p:nvPr>
            <p:ph type="title"/>
          </p:nvPr>
        </p:nvSpPr>
        <p:spPr/>
        <p:txBody>
          <a:bodyPr/>
          <a:lstStyle/>
          <a:p>
            <a:r>
              <a:rPr lang="cs-CZ" b="1" dirty="0"/>
              <a:t>Multikulturní výchova</a:t>
            </a:r>
            <a:endParaRPr lang="cs-CZ" dirty="0"/>
          </a:p>
        </p:txBody>
      </p:sp>
      <p:sp>
        <p:nvSpPr>
          <p:cNvPr id="3" name="Zástupný obsah 2">
            <a:extLst>
              <a:ext uri="{FF2B5EF4-FFF2-40B4-BE49-F238E27FC236}">
                <a16:creationId xmlns:a16="http://schemas.microsoft.com/office/drawing/2014/main" id="{B27DB55F-08D4-4DE2-8ABA-685734FD1AB4}"/>
              </a:ext>
            </a:extLst>
          </p:cNvPr>
          <p:cNvSpPr>
            <a:spLocks noGrp="1"/>
          </p:cNvSpPr>
          <p:nvPr>
            <p:ph idx="1"/>
          </p:nvPr>
        </p:nvSpPr>
        <p:spPr>
          <a:xfrm>
            <a:off x="457200" y="1600206"/>
            <a:ext cx="8229600" cy="5257794"/>
          </a:xfrm>
        </p:spPr>
        <p:txBody>
          <a:bodyPr>
            <a:normAutofit fontScale="77500" lnSpcReduction="20000"/>
          </a:bodyPr>
          <a:lstStyle/>
          <a:p>
            <a:r>
              <a:rPr lang="cs-CZ" b="1" dirty="0"/>
              <a:t>Multikulturní výchova </a:t>
            </a:r>
            <a:r>
              <a:rPr lang="cs-CZ" dirty="0"/>
              <a:t>se zaměřuje zejména na poznání a pochopení kulturních diferencí mezi lidmi nejrůznějšího původu, mezilidské vztahy, interkulturní komunikaci a přizpůsobení životu v multikulturní společnosti. </a:t>
            </a:r>
          </a:p>
          <a:p>
            <a:r>
              <a:rPr lang="cs-CZ" b="1" dirty="0"/>
              <a:t>Cílem multikulturní výchovy</a:t>
            </a:r>
            <a:r>
              <a:rPr lang="cs-CZ" dirty="0"/>
              <a:t> je dle RVP pro gymnázia (kol. autorů, 2007, s. 73) především rozvíjet porozumění žáků sobě samým a hodnotám své kultury, podpořit jejich integraci v širším multikulturním prostředí při zachování vlastní kulturní identity. Aby byla multikulturní výchova úspěšná a efektivní, musí prolínat celým výchovným a vzdělávacím prostředím školy, týkat se také mezilidských vztahů ve škole, mezi učiteli a žáky, mezi žáky navzájem, mezi učiteli a rodinou. Důležité je klima třídy na pozadí širšího školního a společenského prostředí a v neposlední řadě také osobnost učitele a jeho kompetentnost.</a:t>
            </a:r>
          </a:p>
          <a:p>
            <a:pPr marL="0" indent="0">
              <a:buNone/>
            </a:pPr>
            <a:endParaRPr lang="cs-CZ" dirty="0"/>
          </a:p>
        </p:txBody>
      </p:sp>
    </p:spTree>
    <p:extLst>
      <p:ext uri="{BB962C8B-B14F-4D97-AF65-F5344CB8AC3E}">
        <p14:creationId xmlns:p14="http://schemas.microsoft.com/office/powerpoint/2010/main" val="744647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Je naše škola zdrojem xenofobie a rasismu?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548686"/>
            <a:ext cx="8330158" cy="1437829"/>
          </a:xfrm>
        </p:spPr>
        <p:txBody>
          <a:bodyPr>
            <a:noAutofit/>
          </a:bodyPr>
          <a:lstStyle/>
          <a:p>
            <a:pPr marL="342900" indent="-342900" algn="r">
              <a:defRPr/>
            </a:pPr>
            <a:r>
              <a:rPr lang="cs-CZ" sz="3600" b="1" cap="all" dirty="0"/>
              <a:t>Postoje učitelů k příslušníkům vybraných minorit</a:t>
            </a:r>
          </a:p>
        </p:txBody>
      </p:sp>
      <p:pic>
        <p:nvPicPr>
          <p:cNvPr id="11267" name="Graf 1"/>
          <p:cNvPicPr>
            <a:picLocks noChangeArrowheads="1"/>
          </p:cNvPicPr>
          <p:nvPr/>
        </p:nvPicPr>
        <p:blipFill>
          <a:blip r:embed="rId2" cstate="print"/>
          <a:srcRect b="-18"/>
          <a:stretch>
            <a:fillRect/>
          </a:stretch>
        </p:blipFill>
        <p:spPr bwMode="auto">
          <a:xfrm>
            <a:off x="3" y="2060854"/>
            <a:ext cx="9066610" cy="479715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b="1" dirty="0"/>
              <a:t>Výsledky výzkumných šetření</a:t>
            </a:r>
            <a:endParaRPr lang="cs-CZ" dirty="0"/>
          </a:p>
        </p:txBody>
      </p:sp>
      <p:sp>
        <p:nvSpPr>
          <p:cNvPr id="3" name="Zástupný symbol pro obsah 2"/>
          <p:cNvSpPr>
            <a:spLocks noGrp="1"/>
          </p:cNvSpPr>
          <p:nvPr>
            <p:ph idx="1"/>
          </p:nvPr>
        </p:nvSpPr>
        <p:spPr/>
        <p:txBody>
          <a:bodyPr rtlCol="0">
            <a:normAutofit fontScale="70000" lnSpcReduction="20000"/>
          </a:bodyPr>
          <a:lstStyle/>
          <a:p>
            <a:pPr fontAlgn="auto">
              <a:spcAft>
                <a:spcPts val="0"/>
              </a:spcAft>
              <a:buFont typeface="Arial" panose="020B0604020202020204" pitchFamily="34" charset="0"/>
              <a:buChar char="•"/>
              <a:defRPr/>
            </a:pPr>
            <a:r>
              <a:rPr lang="cs-CZ" dirty="0"/>
              <a:t>Pedagogové multikulturní výchovu chápou především jako výchovu k toleranci jiných etnik, národností a kultur. </a:t>
            </a:r>
          </a:p>
          <a:p>
            <a:pPr fontAlgn="auto">
              <a:spcAft>
                <a:spcPts val="0"/>
              </a:spcAft>
              <a:buFont typeface="Arial" panose="020B0604020202020204" pitchFamily="34" charset="0"/>
              <a:buChar char="•"/>
              <a:defRPr/>
            </a:pPr>
            <a:r>
              <a:rPr lang="cs-CZ" dirty="0"/>
              <a:t>Za nejdůležitější znak jinakosti pedagogové považují fyzickou odlišnost etnik. Tedy nejvíce vyzdvihovanými skupinami, které, dle názorů pedagogů, je potřeba se učit tolerovat jsou Romové či Vietnamci.</a:t>
            </a:r>
          </a:p>
          <a:p>
            <a:pPr fontAlgn="auto">
              <a:spcAft>
                <a:spcPts val="0"/>
              </a:spcAft>
              <a:buFont typeface="Arial" panose="020B0604020202020204" pitchFamily="34" charset="0"/>
              <a:buChar char="•"/>
              <a:defRPr/>
            </a:pPr>
            <a:r>
              <a:rPr lang="cs-CZ" dirty="0"/>
              <a:t>Téma MKV je pedagogy úzce spjato s tématikou začleňování romských žáků do škol, a také obecně Romů do společnosti. </a:t>
            </a:r>
          </a:p>
          <a:p>
            <a:pPr fontAlgn="auto">
              <a:spcAft>
                <a:spcPts val="0"/>
              </a:spcAft>
              <a:buFont typeface="Arial" panose="020B0604020202020204" pitchFamily="34" charset="0"/>
              <a:buChar char="•"/>
              <a:defRPr/>
            </a:pPr>
            <a:r>
              <a:rPr lang="cs-CZ" dirty="0"/>
              <a:t>V odpovědích na otázku týkající se postoje Čechů k odlišným etnikům se objevilo především </a:t>
            </a:r>
          </a:p>
          <a:p>
            <a:pPr marL="0" indent="0" algn="ctr" fontAlgn="auto">
              <a:spcAft>
                <a:spcPts val="0"/>
              </a:spcAft>
              <a:buFont typeface="Arial" panose="020B0604020202020204" pitchFamily="34" charset="0"/>
              <a:buNone/>
              <a:defRPr/>
            </a:pPr>
            <a:r>
              <a:rPr lang="cs-CZ" b="1" dirty="0"/>
              <a:t>téma přizpůsobivosti. </a:t>
            </a:r>
          </a:p>
          <a:p>
            <a:pPr marL="0" indent="0" fontAlgn="auto">
              <a:spcAft>
                <a:spcPts val="0"/>
              </a:spcAft>
              <a:buFont typeface="Arial" panose="020B0604020202020204" pitchFamily="34" charset="0"/>
              <a:buNone/>
              <a:defRPr/>
            </a:pPr>
            <a:r>
              <a:rPr lang="cs-CZ" dirty="0"/>
              <a:t>	36,4 %  respondentů se domnívalo, že kvalita života příslušníků odlišných etnik u nás záleží na tom, zda se dokáží přizpůsobit, a to nejen v některých aspektech, </a:t>
            </a:r>
          </a:p>
          <a:p>
            <a:pPr marL="0" indent="0" algn="ctr" fontAlgn="auto">
              <a:spcAft>
                <a:spcPts val="0"/>
              </a:spcAft>
              <a:buFont typeface="Arial" panose="020B0604020202020204" pitchFamily="34" charset="0"/>
              <a:buNone/>
              <a:defRPr/>
            </a:pPr>
            <a:r>
              <a:rPr lang="cs-CZ" b="1" dirty="0"/>
              <a:t>ale ve všem.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b="1" dirty="0"/>
              <a:t>Diskuse a závěry</a:t>
            </a:r>
            <a:endParaRPr lang="cs-CZ" dirty="0"/>
          </a:p>
        </p:txBody>
      </p:sp>
      <p:sp>
        <p:nvSpPr>
          <p:cNvPr id="12291" name="Zástupný symbol pro obsah 2"/>
          <p:cNvSpPr>
            <a:spLocks noGrp="1"/>
          </p:cNvSpPr>
          <p:nvPr>
            <p:ph idx="1"/>
          </p:nvPr>
        </p:nvSpPr>
        <p:spPr/>
        <p:txBody>
          <a:bodyPr>
            <a:normAutofit fontScale="85000" lnSpcReduction="10000"/>
          </a:bodyPr>
          <a:lstStyle/>
          <a:p>
            <a:pPr marL="0" indent="0">
              <a:buFont typeface="Arial" charset="0"/>
              <a:buNone/>
            </a:pPr>
            <a:r>
              <a:rPr lang="cs-CZ"/>
              <a:t>Podle většiny pedagogů by se měla multikulturní výchova zaměřit na </a:t>
            </a:r>
          </a:p>
          <a:p>
            <a:pPr marL="0" indent="0" algn="ctr">
              <a:buFont typeface="Arial" charset="0"/>
              <a:buNone/>
            </a:pPr>
            <a:r>
              <a:rPr lang="cs-CZ" b="1"/>
              <a:t>podporu tolerance </a:t>
            </a:r>
          </a:p>
          <a:p>
            <a:pPr marL="0" indent="0">
              <a:buFont typeface="Arial" charset="0"/>
              <a:buNone/>
            </a:pPr>
            <a:r>
              <a:rPr lang="cs-CZ"/>
              <a:t>odlišných názorů, chování a vzhledu u žáků a žákyň, </a:t>
            </a:r>
          </a:p>
          <a:p>
            <a:pPr marL="0" indent="0" algn="ctr">
              <a:buFont typeface="Arial" charset="0"/>
              <a:buNone/>
            </a:pPr>
            <a:r>
              <a:rPr lang="cs-CZ" b="1"/>
              <a:t>osvětu </a:t>
            </a:r>
          </a:p>
          <a:p>
            <a:pPr marL="0" indent="0">
              <a:buFont typeface="Arial" charset="0"/>
              <a:buNone/>
            </a:pPr>
            <a:r>
              <a:rPr lang="cs-CZ"/>
              <a:t>týkající se rasismu, </a:t>
            </a:r>
          </a:p>
          <a:p>
            <a:pPr marL="0" indent="0" algn="ctr">
              <a:buFont typeface="Arial" charset="0"/>
              <a:buNone/>
            </a:pPr>
            <a:r>
              <a:rPr lang="cs-CZ" b="1"/>
              <a:t>seznámení se s riziky prvního dojmu a stereotypizace</a:t>
            </a:r>
          </a:p>
          <a:p>
            <a:pPr marL="0" indent="0" algn="ctr">
              <a:buFont typeface="Arial" charset="0"/>
              <a:buNone/>
            </a:pPr>
            <a:r>
              <a:rPr lang="cs-CZ"/>
              <a:t>či s </a:t>
            </a:r>
            <a:r>
              <a:rPr lang="cs-CZ" b="1"/>
              <a:t>problematikou lidských práv a diskriminace. </a:t>
            </a:r>
          </a:p>
          <a:p>
            <a:pPr marL="0" indent="0">
              <a:buFont typeface="Arial" charset="0"/>
              <a:buNone/>
            </a:pPr>
            <a:r>
              <a:rPr lang="cs-CZ"/>
              <a:t>Za méně důležité považovali potlačování stereotypního vnímání muslimů a homofobie.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404664"/>
            <a:ext cx="6457950" cy="1293812"/>
          </a:xfrm>
        </p:spPr>
        <p:txBody>
          <a:bodyPr/>
          <a:lstStyle/>
          <a:p>
            <a:pPr fontAlgn="auto">
              <a:spcAft>
                <a:spcPts val="0"/>
              </a:spcAft>
              <a:defRPr/>
            </a:pPr>
            <a:r>
              <a:rPr lang="cs-CZ" b="1" dirty="0"/>
              <a:t>Diskuse a závěry</a:t>
            </a:r>
            <a:endParaRPr lang="cs-CZ" dirty="0"/>
          </a:p>
        </p:txBody>
      </p:sp>
      <p:sp>
        <p:nvSpPr>
          <p:cNvPr id="3" name="Zástupný symbol pro obsah 2"/>
          <p:cNvSpPr>
            <a:spLocks noGrp="1"/>
          </p:cNvSpPr>
          <p:nvPr>
            <p:ph idx="1"/>
          </p:nvPr>
        </p:nvSpPr>
        <p:spPr>
          <a:xfrm>
            <a:off x="611560" y="1628800"/>
            <a:ext cx="8115300" cy="5229200"/>
          </a:xfrm>
        </p:spPr>
        <p:txBody>
          <a:bodyPr rtlCol="0">
            <a:normAutofit fontScale="85000" lnSpcReduction="10000"/>
          </a:bodyPr>
          <a:lstStyle/>
          <a:p>
            <a:pPr fontAlgn="auto">
              <a:spcAft>
                <a:spcPts val="0"/>
              </a:spcAft>
              <a:buFont typeface="Arial" panose="020B0604020202020204" pitchFamily="34" charset="0"/>
              <a:buChar char="•"/>
              <a:defRPr/>
            </a:pPr>
            <a:r>
              <a:rPr lang="cs-CZ" dirty="0"/>
              <a:t>Hodnoty a postoje adolescentů se zaměřením na jejich vnímání příslušníků odlišné kultury či etnicity se veskrze neliší od hodnot a postojů jejich učitelů. </a:t>
            </a:r>
          </a:p>
          <a:p>
            <a:pPr fontAlgn="auto">
              <a:spcAft>
                <a:spcPts val="0"/>
              </a:spcAft>
              <a:buFont typeface="Arial" panose="020B0604020202020204" pitchFamily="34" charset="0"/>
              <a:buChar char="•"/>
              <a:defRPr/>
            </a:pPr>
            <a:r>
              <a:rPr lang="cs-CZ" dirty="0"/>
              <a:t>Postoje k multikulturalismu jsou u obou skupin ambivalentní.</a:t>
            </a:r>
          </a:p>
          <a:p>
            <a:pPr marL="0" indent="0" algn="ctr" fontAlgn="auto">
              <a:spcAft>
                <a:spcPts val="0"/>
              </a:spcAft>
              <a:buFont typeface="Arial" panose="020B0604020202020204" pitchFamily="34" charset="0"/>
              <a:buNone/>
              <a:defRPr/>
            </a:pPr>
            <a:r>
              <a:rPr lang="cs-CZ" b="1" dirty="0"/>
              <a:t>Přizpůsobení? </a:t>
            </a:r>
          </a:p>
          <a:p>
            <a:pPr marL="342900" lvl="1" indent="-342900">
              <a:buFont typeface="Arial" panose="020B0604020202020204" pitchFamily="34" charset="0"/>
              <a:buChar char="•"/>
              <a:defRPr/>
            </a:pPr>
            <a:r>
              <a:rPr lang="cs-CZ" sz="3200" dirty="0"/>
              <a:t>Zjistili jsme, že Romové jsou našimi respondenty vnímáni převážně negativně a to bez ohledu na formálně vyšší vzdělání respondentů i jejich rodičů v rámci majoritní české populace. Na tomto faktu nemění valně nic ani lokace školy navštěvované respondenty, ani velikost obce, v níž žijí.</a:t>
            </a:r>
          </a:p>
          <a:p>
            <a:pPr fontAlgn="auto">
              <a:spcAft>
                <a:spcPts val="0"/>
              </a:spcAft>
              <a:buNone/>
              <a:defRPr/>
            </a:pPr>
            <a:endParaRPr lang="cs-CZ" dirty="0"/>
          </a:p>
          <a:p>
            <a:pPr fontAlgn="auto">
              <a:spcAft>
                <a:spcPts val="0"/>
              </a:spcAft>
              <a:buFont typeface="Arial" panose="020B0604020202020204" pitchFamily="34" charset="0"/>
              <a:buChar char="•"/>
              <a:defRPr/>
            </a:pPr>
            <a:endParaRPr lang="cs-CZ"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Cíle viz karta předmětu, ve zkratce:</a:t>
            </a:r>
          </a:p>
        </p:txBody>
      </p:sp>
      <p:sp>
        <p:nvSpPr>
          <p:cNvPr id="3" name="Zástupný symbol pro obsah 2"/>
          <p:cNvSpPr>
            <a:spLocks noGrp="1"/>
          </p:cNvSpPr>
          <p:nvPr>
            <p:ph idx="1"/>
          </p:nvPr>
        </p:nvSpPr>
        <p:spPr/>
        <p:txBody>
          <a:bodyPr>
            <a:normAutofit fontScale="85000" lnSpcReduction="20000"/>
          </a:bodyPr>
          <a:lstStyle/>
          <a:p>
            <a:r>
              <a:rPr lang="cs-CZ" i="1" dirty="0"/>
              <a:t>Reflexe realizace MKV na českých školách. </a:t>
            </a:r>
          </a:p>
          <a:p>
            <a:r>
              <a:rPr lang="cs-CZ" i="1" dirty="0"/>
              <a:t>Vycházíme z analýzy zjišťující přístupy pedagogů k realizaci multikulturní výchovy pedagogy základních a středních škol v České republice. </a:t>
            </a:r>
          </a:p>
          <a:p>
            <a:r>
              <a:rPr lang="cs-CZ" i="1" dirty="0"/>
              <a:t>Popíšeme redukcionistické chápání multikulturní výchovy vztahující se výhradně k etnickým a kulturním odlišnostem. </a:t>
            </a:r>
          </a:p>
          <a:p>
            <a:r>
              <a:rPr lang="cs-CZ" i="1" dirty="0"/>
              <a:t>Popíšeme </a:t>
            </a:r>
            <a:r>
              <a:rPr lang="cs-CZ" i="1" dirty="0" err="1"/>
              <a:t>transkulturní</a:t>
            </a:r>
            <a:r>
              <a:rPr lang="cs-CZ" i="1" dirty="0"/>
              <a:t> přístup k MKV.</a:t>
            </a:r>
          </a:p>
          <a:p>
            <a:r>
              <a:rPr lang="cs-CZ" i="1" dirty="0"/>
              <a:t>Ukážeme příklady dobré praxe.</a:t>
            </a:r>
          </a:p>
          <a:p>
            <a:r>
              <a:rPr lang="cs-CZ" i="1" dirty="0"/>
              <a:t>Seznámíme se s nejnovější literaturou vztahující se k dané problematice.</a:t>
            </a:r>
          </a:p>
          <a:p>
            <a:pPr>
              <a:buNone/>
            </a:pPr>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b="1" dirty="0"/>
              <a:t>Diskuse a závěry</a:t>
            </a:r>
            <a:endParaRPr lang="cs-CZ" dirty="0"/>
          </a:p>
        </p:txBody>
      </p:sp>
      <p:sp>
        <p:nvSpPr>
          <p:cNvPr id="3" name="Zástupný symbol pro obsah 2"/>
          <p:cNvSpPr>
            <a:spLocks noGrp="1"/>
          </p:cNvSpPr>
          <p:nvPr>
            <p:ph idx="1"/>
          </p:nvPr>
        </p:nvSpPr>
        <p:spPr>
          <a:xfrm>
            <a:off x="514350" y="2193926"/>
            <a:ext cx="8115300" cy="4289425"/>
          </a:xfrm>
        </p:spPr>
        <p:txBody>
          <a:bodyPr rtlCol="0">
            <a:normAutofit lnSpcReduction="10000"/>
          </a:bodyPr>
          <a:lstStyle/>
          <a:p>
            <a:pPr fontAlgn="auto">
              <a:spcAft>
                <a:spcPts val="0"/>
              </a:spcAft>
              <a:buFont typeface="Arial" panose="020B0604020202020204" pitchFamily="34" charset="0"/>
              <a:buChar char="•"/>
              <a:defRPr/>
            </a:pPr>
            <a:r>
              <a:rPr lang="cs-CZ" sz="2400" dirty="0"/>
              <a:t>Právě z pozice nepochopení a neochoty snažit se pochopit pramení ambivalentní postoj našich respondentů vůči příslušníkům minoritních skupin. Z našeho výzkumného šetření tedy vyplynulo, že jak učitelé tak žáci a žákyně </a:t>
            </a:r>
            <a:r>
              <a:rPr lang="cs-CZ" sz="3200" b="1" dirty="0"/>
              <a:t>do jisté míry inklinují </a:t>
            </a:r>
            <a:r>
              <a:rPr lang="cs-CZ" sz="3200" b="1"/>
              <a:t>ke xenofobii </a:t>
            </a:r>
            <a:r>
              <a:rPr lang="cs-CZ" sz="3200" b="1" dirty="0"/>
              <a:t>a rasismu</a:t>
            </a:r>
            <a:r>
              <a:rPr lang="cs-CZ" sz="2400" dirty="0"/>
              <a:t>, který se projevuje především ve sdílení negativních postojů vůči romské menšině a vůči muslimům, ale také v převažující míře ve sdílení „neutrálních“ postojů vůči příslušníkům všech minoritních skupin. </a:t>
            </a:r>
          </a:p>
          <a:p>
            <a:pPr marL="0" indent="0" algn="ctr" fontAlgn="auto">
              <a:spcAft>
                <a:spcPts val="0"/>
              </a:spcAft>
              <a:buFont typeface="Arial" panose="020B0604020202020204" pitchFamily="34" charset="0"/>
              <a:buNone/>
              <a:defRPr/>
            </a:pPr>
            <a:r>
              <a:rPr lang="cs-CZ" sz="2400" b="1" dirty="0"/>
              <a:t>Čili v neochotě hledat s nimi společnou cestu, snažit se rozumět a porozumět.</a:t>
            </a:r>
          </a:p>
          <a:p>
            <a:pPr fontAlgn="auto">
              <a:spcAft>
                <a:spcPts val="0"/>
              </a:spcAft>
              <a:buFont typeface="Arial" panose="020B0604020202020204" pitchFamily="34" charset="0"/>
              <a:buChar char="•"/>
              <a:defRPr/>
            </a:pPr>
            <a:endParaRPr lang="cs-CZ"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eaLnBrk="1" fontAlgn="auto" hangingPunct="1">
              <a:spcAft>
                <a:spcPts val="0"/>
              </a:spcAft>
              <a:defRPr/>
            </a:pPr>
            <a:r>
              <a:rPr lang="cs-CZ" i="1" dirty="0">
                <a:solidFill>
                  <a:schemeClr val="tx2">
                    <a:satMod val="130000"/>
                  </a:schemeClr>
                </a:solidFill>
              </a:rPr>
              <a:t>Jaké by multikulturní vzdělávání mělo být?</a:t>
            </a:r>
          </a:p>
        </p:txBody>
      </p:sp>
      <p:sp>
        <p:nvSpPr>
          <p:cNvPr id="11267" name="Zástupný symbol pro obsah 2"/>
          <p:cNvSpPr>
            <a:spLocks noGrp="1"/>
          </p:cNvSpPr>
          <p:nvPr>
            <p:ph idx="1"/>
          </p:nvPr>
        </p:nvSpPr>
        <p:spPr/>
        <p:txBody>
          <a:bodyPr>
            <a:normAutofit lnSpcReduction="10000"/>
          </a:bodyPr>
          <a:lstStyle/>
          <a:p>
            <a:pPr eaLnBrk="1" hangingPunct="1"/>
            <a:r>
              <a:rPr lang="cs-CZ" altLang="cs-CZ" dirty="0"/>
              <a:t>Vycházet z pojetí multikulturalismu jako ideje založené na tom, že různé skupiny spolu mohou nekonfliktně a rovnoprávně koexistovat v rámci jedné společnosti.</a:t>
            </a:r>
          </a:p>
          <a:p>
            <a:pPr eaLnBrk="1" hangingPunct="1"/>
            <a:r>
              <a:rPr lang="cs-CZ" altLang="cs-CZ" dirty="0"/>
              <a:t>Usilovat o rozvoj empatického a tolerantního myšlení.</a:t>
            </a:r>
          </a:p>
          <a:p>
            <a:pPr eaLnBrk="1" hangingPunct="1"/>
            <a:r>
              <a:rPr lang="cs-CZ" altLang="cs-CZ" dirty="0"/>
              <a:t>Předcházet xenofobnímu způsobu uvažování a podporovat chápání každého člověka jako jedinečné bytosti.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Rectangle 9"/>
          <p:cNvSpPr>
            <a:spLocks noGrp="1"/>
          </p:cNvSpPr>
          <p:nvPr>
            <p:ph type="title"/>
          </p:nvPr>
        </p:nvSpPr>
        <p:spPr>
          <a:xfrm>
            <a:off x="457200" y="731830"/>
            <a:ext cx="8435280" cy="685807"/>
          </a:xfrm>
        </p:spPr>
        <p:txBody>
          <a:bodyPr anchor="ctr">
            <a:normAutofit fontScale="90000"/>
          </a:bodyPr>
          <a:lstStyle/>
          <a:p>
            <a:pPr>
              <a:defRPr/>
            </a:pPr>
            <a:r>
              <a:rPr lang="cs-CZ" b="1" dirty="0">
                <a:effectLst>
                  <a:outerShdw blurRad="38100" dist="38100" dir="2700000" algn="tl">
                    <a:srgbClr val="C0C0C0"/>
                  </a:outerShdw>
                </a:effectLst>
              </a:rPr>
              <a:t>Dlouhá cesta k novému domovu</a:t>
            </a:r>
            <a:br>
              <a:rPr lang="cs-CZ" b="1" dirty="0">
                <a:effectLst>
                  <a:outerShdw blurRad="38100" dist="38100" dir="2700000" algn="tl">
                    <a:srgbClr val="C0C0C0"/>
                  </a:outerShdw>
                </a:effectLst>
              </a:rPr>
            </a:br>
            <a:r>
              <a:rPr lang="cs-CZ" b="1" dirty="0">
                <a:effectLst>
                  <a:outerShdw blurRad="38100" dist="38100" dir="2700000" algn="tl">
                    <a:srgbClr val="C0C0C0"/>
                  </a:outerShdw>
                </a:effectLst>
              </a:rPr>
              <a:t>					</a:t>
            </a:r>
            <a:r>
              <a:rPr lang="cs-CZ" b="1" dirty="0"/>
              <a:t>Jak to změnit? </a:t>
            </a:r>
            <a:br>
              <a:rPr lang="cs-CZ" b="1" dirty="0"/>
            </a:br>
            <a:endParaRPr lang="cs-CZ" b="1" dirty="0">
              <a:effectLst>
                <a:outerShdw blurRad="38100" dist="38100" dir="2700000" algn="tl">
                  <a:srgbClr val="C0C0C0"/>
                </a:outerShdw>
              </a:effectLst>
            </a:endParaRPr>
          </a:p>
        </p:txBody>
      </p:sp>
      <p:sp>
        <p:nvSpPr>
          <p:cNvPr id="27651" name="Rectangle 10"/>
          <p:cNvSpPr>
            <a:spLocks noGrp="1"/>
          </p:cNvSpPr>
          <p:nvPr>
            <p:ph sz="half" idx="1"/>
          </p:nvPr>
        </p:nvSpPr>
        <p:spPr>
          <a:xfrm>
            <a:off x="457200" y="1600206"/>
            <a:ext cx="4038600" cy="4525963"/>
          </a:xfrm>
        </p:spPr>
        <p:txBody>
          <a:bodyPr>
            <a:normAutofit fontScale="70000" lnSpcReduction="20000"/>
          </a:bodyPr>
          <a:lstStyle/>
          <a:p>
            <a:pPr>
              <a:lnSpc>
                <a:spcPct val="90000"/>
              </a:lnSpc>
            </a:pPr>
            <a:r>
              <a:rPr lang="cs-CZ" sz="2900" dirty="0"/>
              <a:t>U obyvatel ČR přetrvává zkreslený a stereotypní pohled na cizince. Cizinci, kteří k nám přicházejí z různých zemí, jsou vnímáni rozdílně. Převážně negativně jsou vnímáni cizinci z tzv. východních zemí (např. Rusko, Ukrajina, Mongolsko, Vietnam, arabské země), naproti tomu lidé ze členských států EU, USA nebo Velké Británie jsou často vnímáni jako sympatičtí, žádoucí návštěvníci. Stejná nálepka pro celý národ či etnikum může vyvolat nedůvěru, strach, xenofobii. V některých případech tyto projevy mohou dokonce přerůst až v otevřené rasistické projevy vůči příslušníkům jiných národností. </a:t>
            </a:r>
          </a:p>
          <a:p>
            <a:pPr>
              <a:lnSpc>
                <a:spcPct val="90000"/>
              </a:lnSpc>
            </a:pPr>
            <a:endParaRPr lang="cs-CZ" sz="1100" dirty="0"/>
          </a:p>
        </p:txBody>
      </p:sp>
      <p:sp>
        <p:nvSpPr>
          <p:cNvPr id="136" name="Content Placeholder 3">
            <a:extLst>
              <a:ext uri="{FF2B5EF4-FFF2-40B4-BE49-F238E27FC236}">
                <a16:creationId xmlns:a16="http://schemas.microsoft.com/office/drawing/2014/main" id="{5FA4C022-33CD-4EC6-BC63-293E0762A058}"/>
              </a:ext>
            </a:extLst>
          </p:cNvPr>
          <p:cNvSpPr>
            <a:spLocks noGrp="1"/>
          </p:cNvSpPr>
          <p:nvPr>
            <p:ph sz="half" idx="2"/>
          </p:nvPr>
        </p:nvSpPr>
        <p:spPr>
          <a:xfrm>
            <a:off x="4648200" y="1600206"/>
            <a:ext cx="4495800" cy="5257794"/>
          </a:xfrm>
        </p:spPr>
        <p:txBody>
          <a:bodyPr>
            <a:normAutofit fontScale="70000" lnSpcReduction="20000"/>
          </a:bodyPr>
          <a:lstStyle/>
          <a:p>
            <a:pPr>
              <a:lnSpc>
                <a:spcPct val="90000"/>
              </a:lnSpc>
              <a:spcBef>
                <a:spcPts val="300"/>
              </a:spcBef>
            </a:pPr>
            <a:r>
              <a:rPr lang="cs-CZ" dirty="0"/>
              <a:t>seznámit žáky / studenty s procesem migrace, uvědomit si složitost tohoto procesu, který v sobě zahrnuje četné překážky, odpírání a značnou odvahu jedince čelit neznámému a jít dál,</a:t>
            </a:r>
          </a:p>
          <a:p>
            <a:pPr marL="0" indent="0">
              <a:lnSpc>
                <a:spcPct val="90000"/>
              </a:lnSpc>
              <a:spcBef>
                <a:spcPts val="300"/>
              </a:spcBef>
              <a:buNone/>
            </a:pPr>
            <a:endParaRPr lang="cs-CZ" dirty="0"/>
          </a:p>
          <a:p>
            <a:pPr>
              <a:lnSpc>
                <a:spcPct val="90000"/>
              </a:lnSpc>
              <a:spcBef>
                <a:spcPts val="300"/>
              </a:spcBef>
            </a:pPr>
            <a:r>
              <a:rPr lang="cs-CZ" dirty="0"/>
              <a:t>pochopit pocity samotných migrantů, které mohou být převážně negativní a frustrující, a obtížnost se s těmito pocity vypořádat, </a:t>
            </a:r>
          </a:p>
          <a:p>
            <a:pPr marL="0" indent="0">
              <a:lnSpc>
                <a:spcPct val="90000"/>
              </a:lnSpc>
              <a:spcBef>
                <a:spcPts val="300"/>
              </a:spcBef>
              <a:buNone/>
            </a:pPr>
            <a:endParaRPr lang="cs-CZ" dirty="0"/>
          </a:p>
          <a:p>
            <a:pPr>
              <a:lnSpc>
                <a:spcPct val="90000"/>
              </a:lnSpc>
              <a:spcBef>
                <a:spcPts val="300"/>
              </a:spcBef>
            </a:pPr>
            <a:r>
              <a:rPr lang="cs-CZ" dirty="0"/>
              <a:t>změnit pohled na jednotlivé země. Uvědomění si, že cizince často kategorizujeme na základě dílčích, mnohdy zkreslených a neúplných informací o některých zemích či národech,</a:t>
            </a:r>
          </a:p>
          <a:p>
            <a:pPr marL="0" indent="0">
              <a:lnSpc>
                <a:spcPct val="90000"/>
              </a:lnSpc>
              <a:spcBef>
                <a:spcPts val="300"/>
              </a:spcBef>
              <a:buNone/>
            </a:pPr>
            <a:endParaRPr lang="cs-CZ" dirty="0"/>
          </a:p>
          <a:p>
            <a:pPr>
              <a:lnSpc>
                <a:spcPct val="90000"/>
              </a:lnSpc>
              <a:spcBef>
                <a:spcPts val="300"/>
              </a:spcBef>
            </a:pPr>
            <a:r>
              <a:rPr lang="cs-CZ" dirty="0"/>
              <a:t>zvýšit schopnosti empatie a pochopení situace imigrantů.</a:t>
            </a:r>
          </a:p>
          <a:p>
            <a:endParaRPr lang="en-US"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6CBBBB-22D1-413B-83A1-077404885BEF}"/>
              </a:ext>
            </a:extLst>
          </p:cNvPr>
          <p:cNvSpPr>
            <a:spLocks noGrp="1"/>
          </p:cNvSpPr>
          <p:nvPr>
            <p:ph type="ctrTitle"/>
          </p:nvPr>
        </p:nvSpPr>
        <p:spPr>
          <a:xfrm>
            <a:off x="762000" y="5173756"/>
            <a:ext cx="7620000" cy="663389"/>
          </a:xfrm>
        </p:spPr>
        <p:txBody>
          <a:bodyPr anchor="t">
            <a:normAutofit fontScale="90000"/>
          </a:bodyPr>
          <a:lstStyle/>
          <a:p>
            <a:r>
              <a:rPr lang="cs-CZ"/>
              <a:t>Dlouhá cesta k novému domovu</a:t>
            </a:r>
          </a:p>
        </p:txBody>
      </p:sp>
      <p:pic>
        <p:nvPicPr>
          <p:cNvPr id="5" name="Picture 4">
            <a:extLst>
              <a:ext uri="{FF2B5EF4-FFF2-40B4-BE49-F238E27FC236}">
                <a16:creationId xmlns:a16="http://schemas.microsoft.com/office/drawing/2014/main" id="{CD9B7FCD-227B-4FDE-A80D-8C59D54B97C4}"/>
              </a:ext>
            </a:extLst>
          </p:cNvPr>
          <p:cNvPicPr>
            <a:picLocks noChangeAspect="1"/>
          </p:cNvPicPr>
          <p:nvPr/>
        </p:nvPicPr>
        <p:blipFill rotWithShape="1">
          <a:blip r:embed="rId2"/>
          <a:srcRect b="3436"/>
          <a:stretch/>
        </p:blipFill>
        <p:spPr>
          <a:xfrm>
            <a:off x="16" y="863917"/>
            <a:ext cx="9143984" cy="4414892"/>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202312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F9BFC-66F8-4FC2-A090-3A35CEF30A08}"/>
              </a:ext>
            </a:extLst>
          </p:cNvPr>
          <p:cNvSpPr>
            <a:spLocks noGrp="1"/>
          </p:cNvSpPr>
          <p:nvPr>
            <p:ph type="title"/>
          </p:nvPr>
        </p:nvSpPr>
        <p:spPr/>
        <p:txBody>
          <a:bodyPr/>
          <a:lstStyle/>
          <a:p>
            <a:r>
              <a:rPr lang="cs-CZ" b="1" dirty="0"/>
              <a:t>Migrace</a:t>
            </a:r>
            <a:endParaRPr lang="cs-CZ" dirty="0"/>
          </a:p>
        </p:txBody>
      </p:sp>
      <p:sp>
        <p:nvSpPr>
          <p:cNvPr id="3" name="Zástupný obsah 2">
            <a:extLst>
              <a:ext uri="{FF2B5EF4-FFF2-40B4-BE49-F238E27FC236}">
                <a16:creationId xmlns:a16="http://schemas.microsoft.com/office/drawing/2014/main" id="{4DAD6D5A-2076-4B86-8D3B-662560F4E72D}"/>
              </a:ext>
            </a:extLst>
          </p:cNvPr>
          <p:cNvSpPr>
            <a:spLocks noGrp="1"/>
          </p:cNvSpPr>
          <p:nvPr>
            <p:ph sz="half" idx="1"/>
          </p:nvPr>
        </p:nvSpPr>
        <p:spPr>
          <a:xfrm>
            <a:off x="628650" y="1600198"/>
            <a:ext cx="4303390" cy="5167310"/>
          </a:xfrm>
        </p:spPr>
        <p:txBody>
          <a:bodyPr>
            <a:normAutofit fontScale="70000" lnSpcReduction="20000"/>
          </a:bodyPr>
          <a:lstStyle/>
          <a:p>
            <a:r>
              <a:rPr lang="cs-CZ" sz="2850" dirty="0"/>
              <a:t>Pod pojmem migrace rozumíme přesun člověka z jednoho místa (prostoru) do druhého místa pro život. S migrací je spojena změna bydlení, obživy (či zaměstnání), sociálních vztahů, ale také nabývání nových hodnot pro jedince i skupiny, které nemusí být vždy ziskové, ale také ztrátové, přesto se jedná o proces lidem, respektive lidstvu přirozený.</a:t>
            </a:r>
          </a:p>
          <a:p>
            <a:r>
              <a:rPr lang="cs-CZ" sz="2850" dirty="0"/>
              <a:t>Migrace je proces, který ovlivňuje skrze své příčiny a následky nejen životy účastníků přesídlení, ale také sociální prostředí původního i nového prostoru. „Migrace se výrazně podílejí na proměnách způsobu života nejen v jeho praktických formách, ale také v myšlení lidí.“ (Brouček, 2018, s. 3)</a:t>
            </a:r>
          </a:p>
          <a:p>
            <a:r>
              <a:rPr lang="cs-CZ" sz="2850" dirty="0"/>
              <a:t>Migrací se zabývá řada sociálních věd, především etnologie, antropologie, sociologie, sociální geografie, demografie, historie, politologie.</a:t>
            </a:r>
          </a:p>
          <a:p>
            <a:endParaRPr lang="cs-CZ" dirty="0"/>
          </a:p>
        </p:txBody>
      </p:sp>
      <p:sp>
        <p:nvSpPr>
          <p:cNvPr id="4" name="Zástupný obsah 3">
            <a:extLst>
              <a:ext uri="{FF2B5EF4-FFF2-40B4-BE49-F238E27FC236}">
                <a16:creationId xmlns:a16="http://schemas.microsoft.com/office/drawing/2014/main" id="{F0D8B3D0-1991-4C6A-878E-3863BFB72531}"/>
              </a:ext>
            </a:extLst>
          </p:cNvPr>
          <p:cNvSpPr>
            <a:spLocks noGrp="1"/>
          </p:cNvSpPr>
          <p:nvPr>
            <p:ph sz="half" idx="2"/>
          </p:nvPr>
        </p:nvSpPr>
        <p:spPr>
          <a:xfrm>
            <a:off x="4813538" y="1690689"/>
            <a:ext cx="3701812" cy="5167311"/>
          </a:xfrm>
        </p:spPr>
        <p:txBody>
          <a:bodyPr>
            <a:normAutofit fontScale="70000" lnSpcReduction="20000"/>
          </a:bodyPr>
          <a:lstStyle/>
          <a:p>
            <a:r>
              <a:rPr lang="cs-CZ" b="1" u="sng" dirty="0"/>
              <a:t>Slovníková definice (rozšiřující učivo):</a:t>
            </a:r>
            <a:endParaRPr lang="cs-CZ" dirty="0"/>
          </a:p>
          <a:p>
            <a:r>
              <a:rPr lang="cs-CZ" b="1" i="1" dirty="0"/>
              <a:t>Migrace </a:t>
            </a:r>
            <a:r>
              <a:rPr lang="cs-CZ" i="1" dirty="0"/>
              <a:t>(z latiny: </a:t>
            </a:r>
            <a:r>
              <a:rPr lang="cs-CZ" i="1" dirty="0" err="1"/>
              <a:t>migrātiō</a:t>
            </a:r>
            <a:r>
              <a:rPr lang="cs-CZ" i="1" dirty="0"/>
              <a:t> – stěhování)</a:t>
            </a:r>
            <a:endParaRPr lang="cs-CZ" dirty="0"/>
          </a:p>
          <a:p>
            <a:r>
              <a:rPr lang="cs-CZ" i="1" dirty="0"/>
              <a:t>přesun jednotlivců i skupin v prostoru, který je spolu s porodností a *úmrtností klíčovým prvkem v procesu populačního vývoje a výrazně ovlivňuje společenské a *kulturní změny obyvatel na všech úrovních. Podstatné jsou otázky, zda migrace byla vědomá a záměrná, zda nové teritorium bylo již osídleno jinou populací, do jaké míry probíhala migrace násilně aj. Z evolučního hlediska jde o jednorázovou událost; je to vlastně přemístění se populace nebo její části z jedné lokality na jinou, přičemž lokality se nemusí lišit ve smyslu definice ekologické niky. Migrace může mít dlouhotrvající účinek, ale nemusí být spojena s následnou *kolonizací. Příčiny migrací mohou být různé, pozitivní i negativní. S ekonomickým rozvojem se intenzita migrace neustále zvyšuje (Malina, 2009).  </a:t>
            </a:r>
            <a:endParaRPr lang="cs-CZ" dirty="0"/>
          </a:p>
          <a:p>
            <a:r>
              <a:rPr lang="cs-CZ" dirty="0"/>
              <a:t> </a:t>
            </a:r>
          </a:p>
          <a:p>
            <a:endParaRPr lang="cs-CZ" dirty="0"/>
          </a:p>
        </p:txBody>
      </p:sp>
      <p:pic>
        <p:nvPicPr>
          <p:cNvPr id="5" name="Migrace Nahraný zvuk">
            <a:hlinkClick r:id="" action="ppaction://media"/>
            <a:extLst>
              <a:ext uri="{FF2B5EF4-FFF2-40B4-BE49-F238E27FC236}">
                <a16:creationId xmlns:a16="http://schemas.microsoft.com/office/drawing/2014/main" id="{1C1F2882-15DF-4A15-AC63-6157BA0AC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91880" y="799307"/>
            <a:ext cx="228600" cy="228600"/>
          </a:xfrm>
          <a:prstGeom prst="rect">
            <a:avLst/>
          </a:prstGeom>
        </p:spPr>
      </p:pic>
      <p:pic>
        <p:nvPicPr>
          <p:cNvPr id="6" name="Migrace 2 Nahraný zvuk">
            <a:hlinkClick r:id="" action="ppaction://media"/>
            <a:extLst>
              <a:ext uri="{FF2B5EF4-FFF2-40B4-BE49-F238E27FC236}">
                <a16:creationId xmlns:a16="http://schemas.microsoft.com/office/drawing/2014/main" id="{C209CE56-8AA0-4769-A6A8-9AEFD024A78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516216" y="5733256"/>
            <a:ext cx="228600" cy="228600"/>
          </a:xfrm>
          <a:prstGeom prst="rect">
            <a:avLst/>
          </a:prstGeom>
        </p:spPr>
      </p:pic>
    </p:spTree>
    <p:extLst>
      <p:ext uri="{BB962C8B-B14F-4D97-AF65-F5344CB8AC3E}">
        <p14:creationId xmlns:p14="http://schemas.microsoft.com/office/powerpoint/2010/main" val="38278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1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0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p:txBody>
          <a:bodyPr>
            <a:normAutofit/>
          </a:bodyPr>
          <a:lstStyle/>
          <a:p>
            <a:r>
              <a:rPr lang="cs-CZ" b="1" dirty="0"/>
              <a:t>Národnostní menšiny</a:t>
            </a:r>
            <a:br>
              <a:rPr lang="cs-CZ" b="1" dirty="0"/>
            </a:br>
            <a:endParaRPr lang="cs-CZ" dirty="0"/>
          </a:p>
        </p:txBody>
      </p:sp>
      <p:sp>
        <p:nvSpPr>
          <p:cNvPr id="3" name="Zástupný obsah 2">
            <a:extLst>
              <a:ext uri="{FF2B5EF4-FFF2-40B4-BE49-F238E27FC236}">
                <a16:creationId xmlns:a16="http://schemas.microsoft.com/office/drawing/2014/main" id="{E767A976-343B-418E-996F-164AF92BE874}"/>
              </a:ext>
            </a:extLst>
          </p:cNvPr>
          <p:cNvSpPr>
            <a:spLocks noGrp="1"/>
          </p:cNvSpPr>
          <p:nvPr>
            <p:ph idx="1"/>
          </p:nvPr>
        </p:nvSpPr>
        <p:spPr>
          <a:xfrm>
            <a:off x="1331640" y="1646802"/>
            <a:ext cx="6534726" cy="4147970"/>
          </a:xfrm>
        </p:spPr>
        <p:txBody>
          <a:bodyPr>
            <a:normAutofit fontScale="92500" lnSpcReduction="20000"/>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p>
          <a:p>
            <a:r>
              <a:rPr lang="cs-CZ" dirty="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p>
          <a:p>
            <a:r>
              <a:rPr lang="cs-CZ" dirty="0"/>
              <a:t>Příslušníkem národnostní menšiny je občan České republiky, který se hlásí k jiné než české národnosti a projevuje přání být považován za příslušníka národnostní menšiny spolu s dalšími, kteří se hlásí ke stejné národnosti.</a:t>
            </a:r>
          </a:p>
          <a:p>
            <a:endParaRPr lang="cs-CZ" dirty="0"/>
          </a:p>
        </p:txBody>
      </p:sp>
    </p:spTree>
    <p:extLst>
      <p:ext uri="{BB962C8B-B14F-4D97-AF65-F5344CB8AC3E}">
        <p14:creationId xmlns:p14="http://schemas.microsoft.com/office/powerpoint/2010/main" val="1326282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a:xfrm>
            <a:off x="1485900" y="1063229"/>
            <a:ext cx="6172200" cy="857250"/>
          </a:xfrm>
        </p:spPr>
        <p:txBody>
          <a:bodyPr vert="horz" lIns="51435" tIns="25718" rIns="51435" bIns="25718" rtlCol="0" anchor="ctr">
            <a:normAutofit fontScale="90000"/>
          </a:bodyPr>
          <a:lstStyle/>
          <a:p>
            <a:pPr>
              <a:lnSpc>
                <a:spcPct val="90000"/>
              </a:lnSpc>
            </a:pPr>
            <a:r>
              <a:rPr lang="en-US" sz="2400" b="1" dirty="0" err="1">
                <a:effectLst>
                  <a:outerShdw blurRad="38100" dist="38100" dir="2700000" algn="tl">
                    <a:srgbClr val="000000">
                      <a:alpha val="43137"/>
                    </a:srgbClr>
                  </a:outerShdw>
                </a:effectLst>
              </a:rPr>
              <a:t>Národnostní</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menšiny</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zastoupené</a:t>
            </a:r>
            <a:r>
              <a:rPr lang="en-US" sz="2400" b="1" dirty="0">
                <a:effectLst>
                  <a:outerShdw blurRad="38100" dist="38100" dir="2700000" algn="tl">
                    <a:srgbClr val="000000">
                      <a:alpha val="43137"/>
                    </a:srgbClr>
                  </a:outerShdw>
                </a:effectLst>
              </a:rPr>
              <a:t> v </a:t>
            </a:r>
            <a:r>
              <a:rPr lang="en-US" sz="2400" b="1" dirty="0" err="1">
                <a:effectLst>
                  <a:outerShdw blurRad="38100" dist="38100" dir="2700000" algn="tl">
                    <a:srgbClr val="000000">
                      <a:alpha val="43137"/>
                    </a:srgbClr>
                  </a:outerShdw>
                </a:effectLst>
              </a:rPr>
              <a:t>Radě</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vlády</a:t>
            </a:r>
            <a:r>
              <a:rPr lang="en-US" sz="2400" b="1" dirty="0">
                <a:effectLst>
                  <a:outerShdw blurRad="38100" dist="38100" dir="2700000" algn="tl">
                    <a:srgbClr val="000000">
                      <a:alpha val="43137"/>
                    </a:srgbClr>
                  </a:outerShdw>
                </a:effectLst>
              </a:rPr>
              <a:t> pro </a:t>
            </a:r>
            <a:r>
              <a:rPr lang="en-US" sz="2400" b="1" dirty="0" err="1">
                <a:effectLst>
                  <a:outerShdw blurRad="38100" dist="38100" dir="2700000" algn="tl">
                    <a:srgbClr val="000000">
                      <a:alpha val="43137"/>
                    </a:srgbClr>
                  </a:outerShdw>
                </a:effectLst>
              </a:rPr>
              <a:t>národnostní</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menšiny</a:t>
            </a:r>
            <a:br>
              <a:rPr lang="en-US" sz="1800" b="1" dirty="0"/>
            </a:br>
            <a:endParaRPr lang="en-US" sz="1800" dirty="0"/>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a:xfrm>
            <a:off x="395536" y="2057406"/>
            <a:ext cx="4119314" cy="4611954"/>
          </a:xfrm>
        </p:spPr>
        <p:txBody>
          <a:bodyPr vert="horz" lIns="51435" tIns="25718" rIns="51435" bIns="25718" rtlCol="0">
            <a:noAutofit/>
          </a:bodyPr>
          <a:lstStyle/>
          <a:p>
            <a:pPr>
              <a:lnSpc>
                <a:spcPct val="90000"/>
              </a:lnSpc>
            </a:pPr>
            <a:r>
              <a:rPr lang="en-US" sz="2400" u="sng" dirty="0" err="1">
                <a:hlinkClick r:id="rId2"/>
              </a:rPr>
              <a:t>Běloruská</a:t>
            </a:r>
            <a:r>
              <a:rPr lang="en-US" sz="2400" u="sng" dirty="0">
                <a:hlinkClick r:id="rId2"/>
              </a:rPr>
              <a:t> </a:t>
            </a:r>
            <a:r>
              <a:rPr lang="en-US" sz="2400" u="sng" dirty="0" err="1">
                <a:hlinkClick r:id="rId2"/>
              </a:rPr>
              <a:t>menšina</a:t>
            </a:r>
            <a:br>
              <a:rPr lang="en-US" sz="2400" dirty="0"/>
            </a:br>
            <a:r>
              <a:rPr lang="en-US" sz="2400" u="sng" dirty="0" err="1">
                <a:hlinkClick r:id="rId3"/>
              </a:rPr>
              <a:t>Bulharská</a:t>
            </a:r>
            <a:r>
              <a:rPr lang="en-US" sz="2400" u="sng" dirty="0">
                <a:hlinkClick r:id="rId3"/>
              </a:rPr>
              <a:t> </a:t>
            </a:r>
            <a:r>
              <a:rPr lang="en-US" sz="2400" u="sng" dirty="0" err="1">
                <a:hlinkClick r:id="rId3"/>
              </a:rPr>
              <a:t>menšina</a:t>
            </a:r>
            <a:br>
              <a:rPr lang="en-US" sz="2400" dirty="0"/>
            </a:br>
            <a:r>
              <a:rPr lang="en-US" sz="2400" u="sng" dirty="0" err="1">
                <a:hlinkClick r:id="rId4"/>
              </a:rPr>
              <a:t>Chorvatská</a:t>
            </a:r>
            <a:r>
              <a:rPr lang="en-US" sz="2400" u="sng" dirty="0">
                <a:hlinkClick r:id="rId4"/>
              </a:rPr>
              <a:t> </a:t>
            </a:r>
            <a:r>
              <a:rPr lang="en-US" sz="2400" u="sng" dirty="0" err="1">
                <a:hlinkClick r:id="rId4"/>
              </a:rPr>
              <a:t>menšina</a:t>
            </a:r>
            <a:br>
              <a:rPr lang="en-US" sz="2400" dirty="0"/>
            </a:br>
            <a:r>
              <a:rPr lang="en-US" sz="2400" u="sng" dirty="0" err="1">
                <a:hlinkClick r:id="rId5"/>
              </a:rPr>
              <a:t>Maďarská</a:t>
            </a:r>
            <a:r>
              <a:rPr lang="en-US" sz="2400" u="sng" dirty="0">
                <a:hlinkClick r:id="rId5"/>
              </a:rPr>
              <a:t> </a:t>
            </a:r>
            <a:r>
              <a:rPr lang="en-US" sz="2400" u="sng" dirty="0" err="1">
                <a:hlinkClick r:id="rId5"/>
              </a:rPr>
              <a:t>menšina</a:t>
            </a:r>
            <a:br>
              <a:rPr lang="en-US" sz="2400" dirty="0"/>
            </a:br>
            <a:r>
              <a:rPr lang="en-US" sz="2400" u="sng" dirty="0" err="1">
                <a:hlinkClick r:id="rId6"/>
              </a:rPr>
              <a:t>Německá</a:t>
            </a:r>
            <a:r>
              <a:rPr lang="en-US" sz="2400" u="sng" dirty="0">
                <a:hlinkClick r:id="rId6"/>
              </a:rPr>
              <a:t> </a:t>
            </a:r>
            <a:r>
              <a:rPr lang="en-US" sz="2400" u="sng" dirty="0" err="1">
                <a:hlinkClick r:id="rId6"/>
              </a:rPr>
              <a:t>menšina</a:t>
            </a:r>
            <a:br>
              <a:rPr lang="en-US" sz="2400" dirty="0"/>
            </a:br>
            <a:r>
              <a:rPr lang="en-US" sz="2400" u="sng" dirty="0" err="1">
                <a:hlinkClick r:id="rId7"/>
              </a:rPr>
              <a:t>Polská</a:t>
            </a:r>
            <a:r>
              <a:rPr lang="en-US" sz="2400" u="sng" dirty="0">
                <a:hlinkClick r:id="rId7"/>
              </a:rPr>
              <a:t> </a:t>
            </a:r>
            <a:r>
              <a:rPr lang="en-US" sz="2400" u="sng" dirty="0" err="1">
                <a:hlinkClick r:id="rId7"/>
              </a:rPr>
              <a:t>menšina</a:t>
            </a:r>
            <a:br>
              <a:rPr lang="en-US" sz="2400" dirty="0"/>
            </a:br>
            <a:r>
              <a:rPr lang="en-US" sz="2400" u="sng" dirty="0" err="1">
                <a:hlinkClick r:id="rId8"/>
              </a:rPr>
              <a:t>Romská</a:t>
            </a:r>
            <a:r>
              <a:rPr lang="en-US" sz="2400" u="sng" dirty="0">
                <a:hlinkClick r:id="rId8"/>
              </a:rPr>
              <a:t> </a:t>
            </a:r>
            <a:r>
              <a:rPr lang="en-US" sz="2400" u="sng" dirty="0" err="1">
                <a:hlinkClick r:id="rId8"/>
              </a:rPr>
              <a:t>menšina</a:t>
            </a:r>
            <a:br>
              <a:rPr lang="en-US" sz="2400" dirty="0"/>
            </a:br>
            <a:r>
              <a:rPr lang="en-US" sz="2400" u="sng" dirty="0" err="1">
                <a:hlinkClick r:id="rId9"/>
              </a:rPr>
              <a:t>Rusínská</a:t>
            </a:r>
            <a:r>
              <a:rPr lang="en-US" sz="2400" u="sng" dirty="0">
                <a:hlinkClick r:id="rId9"/>
              </a:rPr>
              <a:t> </a:t>
            </a:r>
            <a:r>
              <a:rPr lang="en-US" sz="2400" u="sng" dirty="0" err="1">
                <a:hlinkClick r:id="rId9"/>
              </a:rPr>
              <a:t>menšina</a:t>
            </a:r>
            <a:br>
              <a:rPr lang="en-US" sz="2400" dirty="0"/>
            </a:br>
            <a:r>
              <a:rPr lang="en-US" sz="2400" u="sng" dirty="0" err="1">
                <a:hlinkClick r:id="rId10"/>
              </a:rPr>
              <a:t>Ruská</a:t>
            </a:r>
            <a:r>
              <a:rPr lang="en-US" sz="2400" u="sng" dirty="0">
                <a:hlinkClick r:id="rId10"/>
              </a:rPr>
              <a:t> </a:t>
            </a:r>
            <a:r>
              <a:rPr lang="en-US" sz="2400" u="sng" dirty="0" err="1">
                <a:hlinkClick r:id="rId10"/>
              </a:rPr>
              <a:t>menšina</a:t>
            </a:r>
            <a:br>
              <a:rPr lang="en-US" sz="2400" dirty="0"/>
            </a:br>
            <a:r>
              <a:rPr lang="en-US" sz="2400" u="sng" dirty="0" err="1">
                <a:hlinkClick r:id="rId11"/>
              </a:rPr>
              <a:t>Řecká</a:t>
            </a:r>
            <a:r>
              <a:rPr lang="en-US" sz="2400" u="sng" dirty="0">
                <a:hlinkClick r:id="rId11"/>
              </a:rPr>
              <a:t> </a:t>
            </a:r>
            <a:r>
              <a:rPr lang="en-US" sz="2400" u="sng" dirty="0" err="1">
                <a:hlinkClick r:id="rId11"/>
              </a:rPr>
              <a:t>menšina</a:t>
            </a:r>
            <a:br>
              <a:rPr lang="en-US" sz="2400" dirty="0"/>
            </a:br>
            <a:r>
              <a:rPr lang="en-US" sz="2400" u="sng" dirty="0" err="1">
                <a:hlinkClick r:id="rId12"/>
              </a:rPr>
              <a:t>Slovenská</a:t>
            </a:r>
            <a:r>
              <a:rPr lang="en-US" sz="2400" u="sng" dirty="0">
                <a:hlinkClick r:id="rId12"/>
              </a:rPr>
              <a:t> </a:t>
            </a:r>
            <a:r>
              <a:rPr lang="en-US" sz="2400" u="sng" dirty="0" err="1">
                <a:hlinkClick r:id="rId12"/>
              </a:rPr>
              <a:t>menšina</a:t>
            </a:r>
            <a:br>
              <a:rPr lang="en-US" sz="2400" dirty="0"/>
            </a:br>
            <a:r>
              <a:rPr lang="en-US" sz="2400" u="sng" dirty="0" err="1">
                <a:hlinkClick r:id="rId13"/>
              </a:rPr>
              <a:t>Srbská</a:t>
            </a:r>
            <a:r>
              <a:rPr lang="en-US" sz="2400" u="sng" dirty="0">
                <a:hlinkClick r:id="rId13"/>
              </a:rPr>
              <a:t> </a:t>
            </a:r>
            <a:r>
              <a:rPr lang="en-US" sz="2400" u="sng" dirty="0" err="1">
                <a:hlinkClick r:id="rId13"/>
              </a:rPr>
              <a:t>menšina</a:t>
            </a:r>
            <a:br>
              <a:rPr lang="en-US" sz="2400" dirty="0"/>
            </a:br>
            <a:r>
              <a:rPr lang="en-US" sz="2400" u="sng" dirty="0" err="1">
                <a:hlinkClick r:id="rId14"/>
              </a:rPr>
              <a:t>Ukrajinská</a:t>
            </a:r>
            <a:r>
              <a:rPr lang="en-US" sz="2400" u="sng" dirty="0">
                <a:hlinkClick r:id="rId14"/>
              </a:rPr>
              <a:t> </a:t>
            </a:r>
            <a:r>
              <a:rPr lang="en-US" sz="2400" u="sng" dirty="0" err="1">
                <a:hlinkClick r:id="rId14"/>
              </a:rPr>
              <a:t>menšina</a:t>
            </a:r>
            <a:br>
              <a:rPr lang="en-US" sz="2400" dirty="0"/>
            </a:br>
            <a:r>
              <a:rPr lang="en-US" sz="2400" u="sng" dirty="0" err="1">
                <a:hlinkClick r:id="rId15"/>
              </a:rPr>
              <a:t>Vietnamská</a:t>
            </a:r>
            <a:r>
              <a:rPr lang="en-US" sz="2400" u="sng" dirty="0">
                <a:hlinkClick r:id="rId15"/>
              </a:rPr>
              <a:t> </a:t>
            </a:r>
            <a:r>
              <a:rPr lang="en-US" sz="2400" u="sng" dirty="0" err="1">
                <a:hlinkClick r:id="rId15"/>
              </a:rPr>
              <a:t>menšina</a:t>
            </a:r>
            <a:r>
              <a:rPr lang="en-US" sz="2400" u="sng" dirty="0"/>
              <a:t> </a:t>
            </a:r>
            <a:endParaRPr lang="en-US" sz="2400" dirty="0"/>
          </a:p>
        </p:txBody>
      </p:sp>
      <p:sp>
        <p:nvSpPr>
          <p:cNvPr id="9" name="Content Placeholder 3">
            <a:extLst>
              <a:ext uri="{FF2B5EF4-FFF2-40B4-BE49-F238E27FC236}">
                <a16:creationId xmlns:a16="http://schemas.microsoft.com/office/drawing/2014/main" id="{74D9D7EE-83A1-479F-A9BE-E6B386EBEF2D}"/>
              </a:ext>
            </a:extLst>
          </p:cNvPr>
          <p:cNvSpPr>
            <a:spLocks noGrp="1"/>
          </p:cNvSpPr>
          <p:nvPr>
            <p:ph sz="half" idx="2"/>
          </p:nvPr>
        </p:nvSpPr>
        <p:spPr>
          <a:xfrm>
            <a:off x="4629150" y="2057406"/>
            <a:ext cx="3543250" cy="4800594"/>
          </a:xfrm>
        </p:spPr>
        <p:txBody>
          <a:bodyPr/>
          <a:lstStyle/>
          <a:p>
            <a:r>
              <a:rPr lang="cs-CZ" dirty="0"/>
              <a:t>Lyceum Řekyň</a:t>
            </a:r>
          </a:p>
          <a:p>
            <a:r>
              <a:rPr lang="cs-CZ" u="sng" dirty="0">
                <a:hlinkClick r:id="rId16"/>
              </a:rPr>
              <a:t>https://www.ceskatelevize.cz/porady/11690334848-sousede/419236100111012/</a:t>
            </a:r>
            <a:r>
              <a:rPr lang="cs-CZ" dirty="0"/>
              <a:t> </a:t>
            </a:r>
          </a:p>
          <a:p>
            <a:r>
              <a:rPr lang="cs-CZ" dirty="0"/>
              <a:t>„Etnický zázrak“ </a:t>
            </a:r>
          </a:p>
          <a:p>
            <a:endParaRPr lang="cs-CZ" dirty="0"/>
          </a:p>
        </p:txBody>
      </p:sp>
    </p:spTree>
    <p:extLst>
      <p:ext uri="{BB962C8B-B14F-4D97-AF65-F5344CB8AC3E}">
        <p14:creationId xmlns:p14="http://schemas.microsoft.com/office/powerpoint/2010/main" val="2683817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Na základě čeho tedy konstruujeme obraz světa, v němž žijeme?</a:t>
            </a:r>
          </a:p>
        </p:txBody>
      </p:sp>
      <p:sp>
        <p:nvSpPr>
          <p:cNvPr id="3" name="Zástupný symbol pro obsah 2"/>
          <p:cNvSpPr>
            <a:spLocks noGrp="1"/>
          </p:cNvSpPr>
          <p:nvPr>
            <p:ph sz="quarter" idx="1"/>
          </p:nvPr>
        </p:nvSpPr>
        <p:spPr/>
        <p:txBody>
          <a:bodyPr/>
          <a:lstStyle/>
          <a:p>
            <a:r>
              <a:rPr lang="cs-CZ" dirty="0"/>
              <a:t>Na základě kulturní podmíněnosti, kořenů, z nichž vzcházíme. Přenášené zkušenosti našich předků, naší komunity, ovlivňují vzorce chování, které získáváme socializací. Podstatnou součástí procesu socializace je škola a vše s ní související. </a:t>
            </a:r>
          </a:p>
          <a:p>
            <a:r>
              <a:rPr lang="cs-CZ" b="1" dirty="0"/>
              <a:t>Co odlišuje lidský druh od ostatních, co činí člověka člověkem =&gt; je to sdílení kultury. </a:t>
            </a:r>
          </a:p>
          <a:p>
            <a:r>
              <a:rPr lang="cs-CZ" b="1" dirty="0"/>
              <a:t>Schopnost efektivně fungovat ve dvou různých kulturách nazýváme jako </a:t>
            </a:r>
            <a:r>
              <a:rPr lang="cs-CZ" b="1" dirty="0" err="1"/>
              <a:t>bikulturalismus</a:t>
            </a:r>
            <a:r>
              <a:rPr lang="cs-CZ" b="1" dirty="0"/>
              <a:t>. </a:t>
            </a:r>
            <a:endParaRPr lang="cs-CZ" dirty="0"/>
          </a:p>
          <a:p>
            <a:endParaRPr lang="cs-CZ" dirty="0"/>
          </a:p>
          <a:p>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4000" dirty="0"/>
              <a:t>Multikulturní ideologie </a:t>
            </a:r>
            <a:endParaRPr lang="cs-CZ" sz="4000" b="1" cap="all" dirty="0"/>
          </a:p>
        </p:txBody>
      </p:sp>
      <p:sp>
        <p:nvSpPr>
          <p:cNvPr id="3" name="Zástupný symbol pro obsah 2"/>
          <p:cNvSpPr>
            <a:spLocks noGrp="1"/>
          </p:cNvSpPr>
          <p:nvPr>
            <p:ph idx="1"/>
          </p:nvPr>
        </p:nvSpPr>
        <p:spPr/>
        <p:txBody>
          <a:bodyPr>
            <a:normAutofit/>
          </a:bodyPr>
          <a:lstStyle/>
          <a:p>
            <a:r>
              <a:rPr lang="cs-CZ" dirty="0"/>
              <a:t>vycházela dříve z pluralistického pojetí multikulturalismu, jeho klíčovým motivem je přesvědčení, podle kterého je možné vysvětlit jednání jedince, ale také ho odhadovat na základě znalosti historie a kulturních zvyklostí skupiny, jejíž je jedinec součástí (</a:t>
            </a:r>
            <a:r>
              <a:rPr lang="cs-CZ" dirty="0" err="1"/>
              <a:t>Moree</a:t>
            </a:r>
            <a:r>
              <a:rPr lang="cs-CZ" dirty="0"/>
              <a:t>, 2008, s. 23–26). </a:t>
            </a:r>
          </a:p>
          <a:p>
            <a:r>
              <a:rPr lang="cs-CZ" dirty="0"/>
              <a:t>Zásadním limitem tohoto přístupu je z toho plynoucí tendence popisovat </a:t>
            </a:r>
            <a:r>
              <a:rPr lang="cs-CZ" dirty="0" err="1"/>
              <a:t>sociokulturní</a:t>
            </a:r>
            <a:r>
              <a:rPr lang="cs-CZ" dirty="0"/>
              <a:t> jednotky jako </a:t>
            </a:r>
            <a:r>
              <a:rPr lang="cs-CZ" b="1" dirty="0"/>
              <a:t>homogenní a statické skupiny </a:t>
            </a:r>
            <a:r>
              <a:rPr lang="cs-CZ" dirty="0"/>
              <a:t>a </a:t>
            </a:r>
            <a:r>
              <a:rPr lang="cs-CZ" b="1" dirty="0"/>
              <a:t>selektivnost </a:t>
            </a:r>
            <a:r>
              <a:rPr lang="cs-CZ" dirty="0"/>
              <a:t>při výběru informací, které o nich ve veřejném prostoru, případně mediálním diskursu podáváme.</a:t>
            </a:r>
          </a:p>
          <a:p>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a:t>Dichotomie „my“ a „oni“</a:t>
            </a:r>
          </a:p>
        </p:txBody>
      </p:sp>
      <p:sp>
        <p:nvSpPr>
          <p:cNvPr id="3" name="Zástupný symbol pro obsah 2"/>
          <p:cNvSpPr>
            <a:spLocks noGrp="1"/>
          </p:cNvSpPr>
          <p:nvPr>
            <p:ph sz="quarter" idx="1"/>
          </p:nvPr>
        </p:nvSpPr>
        <p:spPr>
          <a:xfrm>
            <a:off x="107504" y="1412776"/>
            <a:ext cx="9036496" cy="5328592"/>
          </a:xfrm>
        </p:spPr>
        <p:txBody>
          <a:bodyPr>
            <a:normAutofit/>
          </a:bodyPr>
          <a:lstStyle/>
          <a:p>
            <a:pPr>
              <a:buNone/>
            </a:pPr>
            <a:r>
              <a:rPr lang="cs-CZ" sz="2800" dirty="0"/>
              <a:t>	</a:t>
            </a:r>
            <a:r>
              <a:rPr lang="cs-CZ" sz="2800" b="1" dirty="0"/>
              <a:t>Často je identita založena na dichotomii „my“ a „oni“.</a:t>
            </a:r>
          </a:p>
          <a:p>
            <a:pPr>
              <a:buNone/>
            </a:pPr>
            <a:r>
              <a:rPr lang="cs-CZ" sz="2800" dirty="0"/>
              <a:t>	</a:t>
            </a:r>
            <a:r>
              <a:rPr lang="cs-CZ" sz="2800" b="1" dirty="0"/>
              <a:t>Naše identita, </a:t>
            </a:r>
            <a:r>
              <a:rPr lang="cs-CZ" sz="2800" dirty="0"/>
              <a:t>často chápána jako etnická identita, je brána jako neměnný faktor determinující člověka, přičemž je z praktického hlediska irelevantní, zda je vnímána jako něco vrozeného, nebo naučeného. </a:t>
            </a:r>
          </a:p>
          <a:p>
            <a:pPr>
              <a:buNone/>
            </a:pPr>
            <a:r>
              <a:rPr lang="cs-CZ" sz="2800" dirty="0"/>
              <a:t>	Je to </a:t>
            </a:r>
            <a:r>
              <a:rPr lang="cs-CZ" sz="2800" b="1" dirty="0"/>
              <a:t>naše identita, </a:t>
            </a:r>
            <a:r>
              <a:rPr lang="cs-CZ" sz="2800" dirty="0"/>
              <a:t>jejíž stálost nám poskytuje pocity sociálního bezpečí, její proměnlivost je přijímána často s despektem, protože je vnímána jako element ohrožující jistoty, které v rámci své komunity máme. </a:t>
            </a:r>
          </a:p>
          <a:p>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p:txBody>
          <a:bodyPr/>
          <a:lstStyle/>
          <a:p>
            <a:pPr eaLnBrk="1" hangingPunct="1"/>
            <a:r>
              <a:rPr lang="cs-CZ" sz="4000" b="1"/>
              <a:t>Postmoderní diskurs</a:t>
            </a:r>
          </a:p>
        </p:txBody>
      </p:sp>
      <p:sp>
        <p:nvSpPr>
          <p:cNvPr id="3075" name="Zástupný symbol pro obsah 2"/>
          <p:cNvSpPr>
            <a:spLocks noGrp="1"/>
          </p:cNvSpPr>
          <p:nvPr>
            <p:ph idx="1"/>
          </p:nvPr>
        </p:nvSpPr>
        <p:spPr/>
        <p:txBody>
          <a:bodyPr/>
          <a:lstStyle/>
          <a:p>
            <a:pPr eaLnBrk="1" hangingPunct="1"/>
            <a:r>
              <a:rPr lang="cs-CZ"/>
              <a:t>Ideové kořeny multikulturalismu nalezneme v novověké i postmoderní filozofii, která preferuje nové hodnoty a etabluje novou etiku současnosti.</a:t>
            </a:r>
          </a:p>
          <a:p>
            <a:pPr eaLnBrk="1" hangingPunct="1"/>
            <a:r>
              <a:rPr lang="cs-CZ"/>
              <a:t>Vzniká nová morálka založená na principech uznání plurality jako společenské hodnoty vedoucí jedince k převzetí zodpovědnosti za život dalších generací.</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dirty="0"/>
              <a:t>Identita je dynamická a proměnlivá</a:t>
            </a:r>
          </a:p>
        </p:txBody>
      </p:sp>
      <p:sp>
        <p:nvSpPr>
          <p:cNvPr id="3" name="Zástupný symbol pro obsah 2"/>
          <p:cNvSpPr>
            <a:spLocks noGrp="1"/>
          </p:cNvSpPr>
          <p:nvPr>
            <p:ph sz="quarter" idx="1"/>
          </p:nvPr>
        </p:nvSpPr>
        <p:spPr>
          <a:xfrm>
            <a:off x="467544" y="1124744"/>
            <a:ext cx="8229600" cy="5733256"/>
          </a:xfrm>
        </p:spPr>
        <p:txBody>
          <a:bodyPr>
            <a:normAutofit/>
          </a:bodyPr>
          <a:lstStyle/>
          <a:p>
            <a:r>
              <a:rPr lang="cs-CZ" sz="2400" b="1" dirty="0"/>
              <a:t>Do identity vrůstáme.</a:t>
            </a:r>
          </a:p>
          <a:p>
            <a:r>
              <a:rPr lang="cs-CZ" sz="2400" dirty="0"/>
              <a:t>Identita vzniká pozvolna tak, že dítě dostává odpovědi na své otázky o tom, kým je, ale také o tom, kým není. Nejde totiž jen o to, za koho se považuji já sám, ale také o to, za koho mě považují ostatní. Identita je dynamická. Její jednotlivé vrstvy a složky vznikají po celou dobu života nositele. </a:t>
            </a:r>
          </a:p>
          <a:p>
            <a:r>
              <a:rPr lang="cs-CZ" sz="2400" dirty="0"/>
              <a:t>Nové životní události nás často nutí naši identitu redefinovat. </a:t>
            </a:r>
          </a:p>
          <a:p>
            <a:r>
              <a:rPr lang="cs-CZ" sz="2400" b="1" dirty="0"/>
              <a:t>Identita je mnohovrstevnatá. </a:t>
            </a:r>
            <a:r>
              <a:rPr lang="cs-CZ" sz="2400" dirty="0"/>
              <a:t>Kategorie, s kterými se během života identifikujeme, jsou definovány nejrůznějším způsobem – </a:t>
            </a:r>
            <a:r>
              <a:rPr lang="cs-CZ" sz="2400" dirty="0" err="1"/>
              <a:t>genderově</a:t>
            </a:r>
            <a:r>
              <a:rPr lang="cs-CZ" sz="2400" dirty="0"/>
              <a:t>, etnicky, národnostně, sociálně nebo nábožensky. Průnikem těchto kategorií je právě naše identita.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Identita je hybridní</a:t>
            </a:r>
          </a:p>
        </p:txBody>
      </p:sp>
      <p:sp>
        <p:nvSpPr>
          <p:cNvPr id="3" name="Zástupný symbol pro obsah 2"/>
          <p:cNvSpPr>
            <a:spLocks noGrp="1"/>
          </p:cNvSpPr>
          <p:nvPr>
            <p:ph sz="quarter" idx="1"/>
          </p:nvPr>
        </p:nvSpPr>
        <p:spPr>
          <a:xfrm>
            <a:off x="457200" y="1340768"/>
            <a:ext cx="8229600" cy="5256584"/>
          </a:xfrm>
        </p:spPr>
        <p:txBody>
          <a:bodyPr>
            <a:normAutofit/>
          </a:bodyPr>
          <a:lstStyle/>
          <a:p>
            <a:r>
              <a:rPr lang="cs-CZ" sz="2400" b="1" dirty="0"/>
              <a:t>Identita je hybridní. </a:t>
            </a:r>
            <a:r>
              <a:rPr lang="cs-CZ" sz="2400" dirty="0"/>
              <a:t>Dítě vyrůstající v multikulturním prostředí, daným např. různorodostí jeho rodičů, může sdílet dvojí identitu či smíšenou identitu. Nejsme nuceni si vybírat pouze jednu z nabízených identifikací, můžeme být např. Čechy i Slováky i Romy, stejně tak jako obyvateli Prahy. </a:t>
            </a:r>
          </a:p>
          <a:p>
            <a:r>
              <a:rPr lang="cs-CZ" sz="2400" dirty="0"/>
              <a:t>Identita mající </a:t>
            </a:r>
            <a:r>
              <a:rPr lang="cs-CZ" sz="2400" dirty="0" err="1"/>
              <a:t>dynamicko</a:t>
            </a:r>
            <a:r>
              <a:rPr lang="cs-CZ" sz="2400" dirty="0"/>
              <a:t>-mnohovrstevnatě-hybridní charakter předpokládá, že </a:t>
            </a:r>
            <a:r>
              <a:rPr lang="cs-CZ" sz="2400" b="1" dirty="0"/>
              <a:t>respektujeme právo na sebeurčení</a:t>
            </a:r>
            <a:r>
              <a:rPr lang="cs-CZ" sz="2400" dirty="0"/>
              <a:t>, jen tak dáme sobě i druhým svobodu identifikovat se s těmi skupinami, které nás formují (</a:t>
            </a:r>
            <a:r>
              <a:rPr lang="cs-CZ" sz="2400" dirty="0" err="1"/>
              <a:t>Moree</a:t>
            </a:r>
            <a:r>
              <a:rPr lang="cs-CZ" sz="2400" dirty="0"/>
              <a:t>, 2015).</a:t>
            </a:r>
          </a:p>
          <a:p>
            <a:endParaRPr lang="cs-CZ"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Globální civilizace</a:t>
            </a:r>
          </a:p>
        </p:txBody>
      </p:sp>
      <p:sp>
        <p:nvSpPr>
          <p:cNvPr id="3" name="Zástupný symbol pro obsah 2"/>
          <p:cNvSpPr>
            <a:spLocks noGrp="1"/>
          </p:cNvSpPr>
          <p:nvPr>
            <p:ph sz="quarter" idx="1"/>
          </p:nvPr>
        </p:nvSpPr>
        <p:spPr/>
        <p:txBody>
          <a:bodyPr/>
          <a:lstStyle/>
          <a:p>
            <a:r>
              <a:rPr lang="cs-CZ" sz="2400" dirty="0"/>
              <a:t>V rámci globalizace ve společnosti dochází k řadě proměn, které jsou způsobeny řadou procesů podporujících změnu kultury, proměnu národů, států a jejich obyvatel, které činí stále více na sobě vzájemně závislými a propojenými (</a:t>
            </a:r>
            <a:r>
              <a:rPr lang="cs-CZ" sz="2400" dirty="0" err="1"/>
              <a:t>Kottak</a:t>
            </a:r>
            <a:r>
              <a:rPr lang="cs-CZ" sz="2400" dirty="0"/>
              <a:t>, C. </a:t>
            </a:r>
            <a:r>
              <a:rPr lang="cs-CZ" sz="2400" dirty="0" err="1"/>
              <a:t>Ph</a:t>
            </a:r>
            <a:r>
              <a:rPr lang="cs-CZ" sz="2400" dirty="0"/>
              <a:t>. 2011, s. 42-43). Tak v procesu globalizace dochází stále více k nárůstu vzájemných vazeb a závislostí mezi státy, národy i lidmi. </a:t>
            </a:r>
            <a:r>
              <a:rPr lang="cs-CZ" sz="2400" b="1" dirty="0"/>
              <a:t>Kulturní difúze, migrace a kolonialismus vnesly do různých oblastí světa totožné kulturní znaky, symboly a ideje.</a:t>
            </a:r>
            <a:endParaRPr lang="cs-CZ" sz="2400" dirty="0"/>
          </a:p>
          <a:p>
            <a:endParaRPr lang="cs-CZ"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AEFBDE-F32C-43EB-812D-FD4F95E21B2E}"/>
              </a:ext>
            </a:extLst>
          </p:cNvPr>
          <p:cNvSpPr>
            <a:spLocks noGrp="1"/>
          </p:cNvSpPr>
          <p:nvPr>
            <p:ph type="title"/>
          </p:nvPr>
        </p:nvSpPr>
        <p:spPr>
          <a:xfrm>
            <a:off x="1601670" y="947766"/>
            <a:ext cx="6143867" cy="353690"/>
          </a:xfrm>
        </p:spPr>
        <p:txBody>
          <a:bodyPr>
            <a:normAutofit fontScale="90000"/>
          </a:bodyPr>
          <a:lstStyle/>
          <a:p>
            <a:r>
              <a:rPr lang="cs-CZ" b="1" dirty="0" err="1">
                <a:effectLst>
                  <a:outerShdw blurRad="38100" dist="38100" dir="2700000" algn="tl">
                    <a:srgbClr val="000000">
                      <a:alpha val="43137"/>
                    </a:srgbClr>
                  </a:outerShdw>
                </a:effectLst>
              </a:rPr>
              <a:t>Bikulturalismus</a:t>
            </a:r>
            <a:r>
              <a:rPr lang="cs-CZ" b="1" dirty="0">
                <a:effectLst>
                  <a:outerShdw blurRad="38100" dist="38100" dir="2700000" algn="tl">
                    <a:srgbClr val="000000">
                      <a:alpha val="43137"/>
                    </a:srgbClr>
                  </a:outerShdw>
                </a:effectLst>
              </a:rPr>
              <a:t> </a:t>
            </a:r>
            <a:endParaRPr lang="cs-CZ" dirty="0">
              <a:effectLst>
                <a:outerShdw blurRad="38100" dist="38100" dir="2700000" algn="tl">
                  <a:srgbClr val="000000">
                    <a:alpha val="43137"/>
                  </a:srgbClr>
                </a:outerShdw>
              </a:effectLst>
              <a:highlight>
                <a:srgbClr val="FFFF00"/>
              </a:highlight>
            </a:endParaRPr>
          </a:p>
        </p:txBody>
      </p:sp>
      <p:sp>
        <p:nvSpPr>
          <p:cNvPr id="3" name="Zástupný obsah 2">
            <a:extLst>
              <a:ext uri="{FF2B5EF4-FFF2-40B4-BE49-F238E27FC236}">
                <a16:creationId xmlns:a16="http://schemas.microsoft.com/office/drawing/2014/main" id="{B0F1A418-1BDB-4869-8C4A-5DEAEC1768F9}"/>
              </a:ext>
            </a:extLst>
          </p:cNvPr>
          <p:cNvSpPr>
            <a:spLocks noGrp="1"/>
          </p:cNvSpPr>
          <p:nvPr>
            <p:ph sz="half" idx="1"/>
          </p:nvPr>
        </p:nvSpPr>
        <p:spPr>
          <a:xfrm>
            <a:off x="323528" y="1484785"/>
            <a:ext cx="3222358" cy="5373215"/>
          </a:xfrm>
        </p:spPr>
        <p:txBody>
          <a:bodyPr>
            <a:normAutofit fontScale="92500"/>
          </a:bodyPr>
          <a:lstStyle/>
          <a:p>
            <a:r>
              <a:rPr lang="cs-CZ" dirty="0"/>
              <a:t>označuje schopnost jedinců nebo skupin efektivně fungovat ve dvou kulturách současně. </a:t>
            </a:r>
            <a:r>
              <a:rPr lang="cs-CZ" dirty="0" err="1"/>
              <a:t>DomNwachukwu</a:t>
            </a:r>
            <a:r>
              <a:rPr lang="cs-CZ" dirty="0"/>
              <a:t> (2010, s. 64) považuje „schopnost lidského rodu efektivně fungovat na více než jedné platformě za vrozenou“. Uvádí, že některé ženy jsou např. přirozeně zároveň učitelkami, matkami, manželkami apod., nebo že „někteří lidé mají rádi šťouchané brambory s omáčkou a krocana k večeři, a také milují sushi“. To jsou dle něj lehce prokazatelné příklady, co znamená žít </a:t>
            </a:r>
            <a:r>
              <a:rPr lang="cs-CZ" dirty="0" err="1"/>
              <a:t>bikulturně</a:t>
            </a:r>
            <a:r>
              <a:rPr lang="cs-CZ" dirty="0"/>
              <a:t>.</a:t>
            </a:r>
          </a:p>
          <a:p>
            <a:endParaRPr lang="cs-CZ" dirty="0"/>
          </a:p>
          <a:p>
            <a:endParaRPr lang="cs-CZ" dirty="0"/>
          </a:p>
          <a:p>
            <a:endParaRPr lang="cs-CZ" dirty="0"/>
          </a:p>
          <a:p>
            <a:endParaRPr lang="cs-CZ" dirty="0"/>
          </a:p>
        </p:txBody>
      </p:sp>
      <p:sp>
        <p:nvSpPr>
          <p:cNvPr id="4" name="Zástupný obsah 3">
            <a:extLst>
              <a:ext uri="{FF2B5EF4-FFF2-40B4-BE49-F238E27FC236}">
                <a16:creationId xmlns:a16="http://schemas.microsoft.com/office/drawing/2014/main" id="{73B65EB0-020F-42A2-9A6F-38DDBE7781B8}"/>
              </a:ext>
            </a:extLst>
          </p:cNvPr>
          <p:cNvSpPr>
            <a:spLocks noGrp="1"/>
          </p:cNvSpPr>
          <p:nvPr>
            <p:ph sz="half" idx="2"/>
          </p:nvPr>
        </p:nvSpPr>
        <p:spPr>
          <a:xfrm>
            <a:off x="4409982" y="1484785"/>
            <a:ext cx="3119531" cy="4005188"/>
          </a:xfrm>
        </p:spPr>
        <p:txBody>
          <a:bodyPr>
            <a:normAutofit fontScale="92500"/>
          </a:bodyPr>
          <a:lstStyle/>
          <a:p>
            <a:r>
              <a:rPr lang="cs-CZ" dirty="0"/>
              <a:t>Viz Irena a Milan </a:t>
            </a:r>
            <a:r>
              <a:rPr lang="cs-CZ" u="sng" dirty="0">
                <a:hlinkClick r:id="rId2"/>
              </a:rPr>
              <a:t>https://www.ceskatelevize.cz/porady/1131721572-babylon/418236100152024/</a:t>
            </a:r>
            <a:r>
              <a:rPr lang="cs-CZ" dirty="0"/>
              <a:t> </a:t>
            </a:r>
          </a:p>
          <a:p>
            <a:endParaRPr lang="cs-CZ" dirty="0"/>
          </a:p>
          <a:p>
            <a:endParaRPr lang="cs-CZ" dirty="0"/>
          </a:p>
        </p:txBody>
      </p:sp>
      <p:pic>
        <p:nvPicPr>
          <p:cNvPr id="7" name="Obrázek 6" descr="Obsah obrázku text, tráva, exteriér&#10;&#10;Popis byl vytvořen automaticky">
            <a:extLst>
              <a:ext uri="{FF2B5EF4-FFF2-40B4-BE49-F238E27FC236}">
                <a16:creationId xmlns:a16="http://schemas.microsoft.com/office/drawing/2014/main" id="{3A450A41-8E1D-48AF-A051-7357CD8BC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4535" y="2834934"/>
            <a:ext cx="4386465" cy="2721611"/>
          </a:xfrm>
          <a:prstGeom prst="rect">
            <a:avLst/>
          </a:prstGeom>
        </p:spPr>
      </p:pic>
    </p:spTree>
    <p:extLst>
      <p:ext uri="{BB962C8B-B14F-4D97-AF65-F5344CB8AC3E}">
        <p14:creationId xmlns:p14="http://schemas.microsoft.com/office/powerpoint/2010/main" val="2190181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effectLst>
                  <a:outerShdw blurRad="38100" dist="38100" dir="2700000" algn="tl">
                    <a:srgbClr val="000000">
                      <a:alpha val="43137"/>
                    </a:srgbClr>
                  </a:outerShdw>
                </a:effectLst>
              </a:rPr>
              <a:t>Transnacionální</a:t>
            </a:r>
            <a:r>
              <a:rPr lang="cs-CZ" dirty="0">
                <a:effectLst>
                  <a:outerShdw blurRad="38100" dist="38100" dir="2700000" algn="tl">
                    <a:srgbClr val="000000">
                      <a:alpha val="43137"/>
                    </a:srgbClr>
                  </a:outerShdw>
                </a:effectLst>
              </a:rPr>
              <a:t> rodina</a:t>
            </a:r>
          </a:p>
        </p:txBody>
      </p:sp>
      <p:sp>
        <p:nvSpPr>
          <p:cNvPr id="3" name="Zástupný symbol pro obsah 2"/>
          <p:cNvSpPr>
            <a:spLocks noGrp="1"/>
          </p:cNvSpPr>
          <p:nvPr>
            <p:ph sz="quarter" idx="1"/>
          </p:nvPr>
        </p:nvSpPr>
        <p:spPr/>
        <p:txBody>
          <a:bodyPr>
            <a:normAutofit/>
          </a:bodyPr>
          <a:lstStyle/>
          <a:p>
            <a:r>
              <a:rPr lang="cs-CZ" sz="2800" dirty="0" err="1"/>
              <a:t>Transnacionální</a:t>
            </a:r>
            <a:r>
              <a:rPr lang="cs-CZ" sz="2800" dirty="0"/>
              <a:t> rodina zahrnuje členy doma i v zahraničí, vystupuje navenek jako jednotná sociální skupina, udržuje společný majetek, většinou v domovské zemi, udržuje zvyky, rituály a tradice národní či etnické kultury, z níž pochází její členové. </a:t>
            </a:r>
            <a:r>
              <a:rPr lang="cs-CZ" sz="2800" dirty="0" err="1"/>
              <a:t>Transnacionální</a:t>
            </a:r>
            <a:r>
              <a:rPr lang="cs-CZ" sz="2800" dirty="0"/>
              <a:t> rodiny jsou nejčastější u </a:t>
            </a:r>
            <a:r>
              <a:rPr lang="cs-CZ" sz="2800" dirty="0" err="1"/>
              <a:t>Tonganů</a:t>
            </a:r>
            <a:r>
              <a:rPr lang="cs-CZ" sz="2800" dirty="0"/>
              <a:t>, Pákistánců, Sikhů, Číňanů, ale ve střední Evropě také u Vietnamců.  </a:t>
            </a:r>
          </a:p>
          <a:p>
            <a:endParaRPr lang="cs-CZ"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outerShdw blurRad="38100" dist="38100" dir="2700000" algn="tl">
                    <a:srgbClr val="000000">
                      <a:alpha val="43137"/>
                    </a:srgbClr>
                  </a:outerShdw>
                </a:effectLst>
              </a:rPr>
              <a:t>Hybridní kultura</a:t>
            </a:r>
          </a:p>
        </p:txBody>
      </p:sp>
      <p:sp>
        <p:nvSpPr>
          <p:cNvPr id="3" name="Zástupný symbol pro obsah 2"/>
          <p:cNvSpPr>
            <a:spLocks noGrp="1"/>
          </p:cNvSpPr>
          <p:nvPr>
            <p:ph sz="quarter" idx="1"/>
          </p:nvPr>
        </p:nvSpPr>
        <p:spPr/>
        <p:txBody>
          <a:bodyPr>
            <a:normAutofit/>
          </a:bodyPr>
          <a:lstStyle/>
          <a:p>
            <a:r>
              <a:rPr lang="cs-CZ" dirty="0"/>
              <a:t>Členové </a:t>
            </a:r>
            <a:r>
              <a:rPr lang="cs-CZ" dirty="0" err="1"/>
              <a:t>transnacionální</a:t>
            </a:r>
            <a:r>
              <a:rPr lang="cs-CZ" dirty="0"/>
              <a:t> rodiny tak získají dva domovy.</a:t>
            </a:r>
          </a:p>
          <a:p>
            <a:r>
              <a:rPr lang="cs-CZ" dirty="0"/>
              <a:t>Ač je k migraci vedly dočasné důvody, nejčastěji ekonomické nebo politické, a tyto pominuly, velká část migrantů se již nevrátí nikdy do své domoviny. </a:t>
            </a:r>
          </a:p>
          <a:p>
            <a:r>
              <a:rPr lang="cs-CZ" dirty="0"/>
              <a:t>Avšak nepřestanou se cítit jako Pákistánci nebo </a:t>
            </a:r>
            <a:r>
              <a:rPr lang="cs-CZ" dirty="0" err="1"/>
              <a:t>Tongané</a:t>
            </a:r>
            <a:r>
              <a:rPr lang="cs-CZ" dirty="0"/>
              <a:t>, naopak v rámci ukotvení v nové zemi svého působení zdůrazňují svou identitu skrze svou aktivitu ve veřejném prostoru; prostě vedou svůj způsob života jak doma, tak v zahraničí. </a:t>
            </a:r>
          </a:p>
          <a:p>
            <a:r>
              <a:rPr lang="cs-CZ" dirty="0"/>
              <a:t>Mnozí migranti v nových domovech po čase cítí, že vytváří v nové domovině autentičtější verzi způsobu života než ti, co zůstali doma, jejich kultura se stane hybridní a má schopnost se reprodukovat i na cizí půdě. </a:t>
            </a:r>
          </a:p>
          <a:p>
            <a:endParaRPr lang="cs-CZ"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208876"/>
            <a:ext cx="7886700" cy="3156011"/>
          </a:xfrm>
        </p:spPr>
        <p:txBody>
          <a:bodyPr>
            <a:noAutofit/>
          </a:bodyPr>
          <a:lstStyle/>
          <a:p>
            <a:pPr algn="ctr">
              <a:defRPr/>
            </a:pPr>
            <a:r>
              <a:rPr lang="cs-CZ" sz="3000" i="1" dirty="0">
                <a:solidFill>
                  <a:schemeClr val="tx2">
                    <a:satMod val="130000"/>
                  </a:schemeClr>
                </a:solidFill>
              </a:rPr>
              <a:t>„Škola je odrazem společnosti, k níž patří.“</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FF3B3C-8CE3-4A91-A9D6-23625E031F3B}"/>
              </a:ext>
            </a:extLst>
          </p:cNvPr>
          <p:cNvSpPr>
            <a:spLocks noGrp="1"/>
          </p:cNvSpPr>
          <p:nvPr>
            <p:ph type="title"/>
          </p:nvPr>
        </p:nvSpPr>
        <p:spPr>
          <a:xfrm>
            <a:off x="4570579" y="1459467"/>
            <a:ext cx="3733482" cy="1090538"/>
          </a:xfrm>
        </p:spPr>
        <p:txBody>
          <a:bodyPr>
            <a:normAutofit/>
          </a:bodyPr>
          <a:lstStyle/>
          <a:p>
            <a:r>
              <a:rPr lang="cs-CZ" b="1">
                <a:solidFill>
                  <a:srgbClr val="000000"/>
                </a:solidFill>
              </a:rPr>
              <a:t>Přizpůsobení? </a:t>
            </a:r>
            <a:endParaRPr lang="cs-CZ">
              <a:solidFill>
                <a:srgbClr val="000000"/>
              </a:solidFill>
            </a:endParaRPr>
          </a:p>
        </p:txBody>
      </p:sp>
      <p:pic>
        <p:nvPicPr>
          <p:cNvPr id="1029" name="Picture 5" descr="Babylon">
            <a:extLst>
              <a:ext uri="{FF2B5EF4-FFF2-40B4-BE49-F238E27FC236}">
                <a16:creationId xmlns:a16="http://schemas.microsoft.com/office/drawing/2014/main" id="{733B27CD-F853-468C-A241-A77868EEA3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012" y="2666251"/>
            <a:ext cx="2746373" cy="154064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6BE13C9B-2E66-496A-AA4F-20D877632337}"/>
              </a:ext>
            </a:extLst>
          </p:cNvPr>
          <p:cNvSpPr>
            <a:spLocks noGrp="1"/>
          </p:cNvSpPr>
          <p:nvPr>
            <p:ph idx="1"/>
          </p:nvPr>
        </p:nvSpPr>
        <p:spPr>
          <a:xfrm>
            <a:off x="4567930" y="2673512"/>
            <a:ext cx="3733184" cy="2729467"/>
          </a:xfrm>
        </p:spPr>
        <p:txBody>
          <a:bodyPr anchor="ctr">
            <a:normAutofit/>
          </a:bodyPr>
          <a:lstStyle/>
          <a:p>
            <a:endParaRPr lang="cs-CZ" sz="1500" b="1">
              <a:solidFill>
                <a:srgbClr val="000000"/>
              </a:solidFill>
            </a:endParaRPr>
          </a:p>
          <a:p>
            <a:r>
              <a:rPr lang="cs-CZ" sz="1500" b="1">
                <a:solidFill>
                  <a:srgbClr val="000000"/>
                </a:solidFill>
              </a:rPr>
              <a:t>Nejsme ochotni hledat s nimi společnou cestu, snažit se rozumět a porozumět.</a:t>
            </a:r>
          </a:p>
          <a:p>
            <a:endParaRPr lang="cs-CZ" sz="1500">
              <a:solidFill>
                <a:srgbClr val="000000"/>
              </a:solidFill>
            </a:endParaRPr>
          </a:p>
          <a:p>
            <a:r>
              <a:rPr lang="cs-CZ" sz="1500">
                <a:solidFill>
                  <a:srgbClr val="000000"/>
                </a:solidFill>
                <a:hlinkClick r:id="rId3"/>
              </a:rPr>
              <a:t>https://www.ceskatelevize.cz/porady/1131721572-babylon/dily/vysilani/</a:t>
            </a:r>
            <a:r>
              <a:rPr lang="cs-CZ" sz="1500">
                <a:solidFill>
                  <a:srgbClr val="000000"/>
                </a:solidFill>
              </a:rPr>
              <a:t> </a:t>
            </a:r>
          </a:p>
          <a:p>
            <a:pPr lvl="1"/>
            <a:endParaRPr lang="cs-CZ" sz="1500">
              <a:solidFill>
                <a:srgbClr val="000000"/>
              </a:solidFill>
            </a:endParaRPr>
          </a:p>
        </p:txBody>
      </p:sp>
    </p:spTree>
    <p:extLst>
      <p:ext uri="{BB962C8B-B14F-4D97-AF65-F5344CB8AC3E}">
        <p14:creationId xmlns:p14="http://schemas.microsoft.com/office/powerpoint/2010/main" val="922078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Jaké to je být Čechem v zahraničí … </a:t>
            </a:r>
          </a:p>
        </p:txBody>
      </p:sp>
      <p:sp>
        <p:nvSpPr>
          <p:cNvPr id="3" name="Zástupný symbol pro obsah 2"/>
          <p:cNvSpPr>
            <a:spLocks noGrp="1"/>
          </p:cNvSpPr>
          <p:nvPr>
            <p:ph idx="1"/>
          </p:nvPr>
        </p:nvSpPr>
        <p:spPr>
          <a:xfrm>
            <a:off x="1485900" y="2125266"/>
            <a:ext cx="6002424" cy="3247950"/>
          </a:xfrm>
        </p:spPr>
        <p:txBody>
          <a:bodyPr>
            <a:normAutofit fontScale="77500" lnSpcReduction="20000"/>
          </a:bodyPr>
          <a:lstStyle/>
          <a:p>
            <a:r>
              <a:rPr lang="cs-CZ" dirty="0">
                <a:hlinkClick r:id="rId2"/>
              </a:rPr>
              <a:t>https://www.ceskatelevize.cz/ivysilani/1097181328-udalosti/214411000100917/obsah/350920-krajane-v-zahranici</a:t>
            </a:r>
            <a:endParaRPr lang="cs-CZ" dirty="0"/>
          </a:p>
          <a:p>
            <a:pPr>
              <a:lnSpc>
                <a:spcPct val="130000"/>
              </a:lnSpc>
            </a:pPr>
            <a:r>
              <a:rPr lang="cs-CZ" dirty="0"/>
              <a:t>Krajané ve světě </a:t>
            </a:r>
          </a:p>
          <a:p>
            <a:r>
              <a:rPr lang="cs-CZ" dirty="0">
                <a:hlinkClick r:id="rId3"/>
              </a:rPr>
              <a:t>https://www.ceskatelevize.cz/ivysilani/1096898594-udalosti-komentare/218411000370927/obsah/646666-krajane-zijici-v-zahranici</a:t>
            </a:r>
            <a:endParaRPr lang="cs-CZ" dirty="0"/>
          </a:p>
          <a:p>
            <a:r>
              <a:rPr lang="cs-CZ" dirty="0"/>
              <a:t>Libuše </a:t>
            </a:r>
            <a:r>
              <a:rPr lang="cs-CZ" dirty="0" err="1"/>
              <a:t>Stráníková</a:t>
            </a:r>
            <a:r>
              <a:rPr lang="cs-CZ" dirty="0"/>
              <a:t> </a:t>
            </a:r>
          </a:p>
          <a:p>
            <a:r>
              <a:rPr lang="cs-CZ" dirty="0">
                <a:hlinkClick r:id="rId4"/>
              </a:rPr>
              <a:t>https://www.ceskatelevize.cz/ivysilani/1097944695-nas-venkov/316294340070001-pemci</a:t>
            </a:r>
            <a:endParaRPr lang="cs-CZ" dirty="0"/>
          </a:p>
          <a:p>
            <a:r>
              <a:rPr lang="cs-CZ" dirty="0"/>
              <a:t>Náš venkov… </a:t>
            </a:r>
          </a:p>
          <a:p>
            <a:r>
              <a:rPr lang="cs-CZ" u="sng" dirty="0">
                <a:hlinkClick r:id="rId5"/>
              </a:rPr>
              <a:t>https://www.ceskatelevize.cz/porady/1131721572-babylon/418236100152020/</a:t>
            </a:r>
            <a:r>
              <a:rPr lang="cs-CZ" dirty="0"/>
              <a:t> </a:t>
            </a:r>
          </a:p>
          <a:p>
            <a:r>
              <a:rPr lang="cs-CZ" dirty="0"/>
              <a:t>Adelaide. Hlavní a nejlidnatější město státu Jižní Austrálie.  </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4120492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39653" y="1500189"/>
            <a:ext cx="4780225" cy="955393"/>
          </a:xfrm>
        </p:spPr>
        <p:txBody>
          <a:bodyPr/>
          <a:lstStyle/>
          <a:p>
            <a:pPr>
              <a:defRPr/>
            </a:pPr>
            <a:r>
              <a:rPr lang="cs-CZ" b="1" dirty="0"/>
              <a:t>Diskuse a závěry</a:t>
            </a:r>
            <a:endParaRPr lang="cs-CZ" dirty="0"/>
          </a:p>
        </p:txBody>
      </p:sp>
      <p:sp>
        <p:nvSpPr>
          <p:cNvPr id="3" name="Zástupný symbol pro obsah 2"/>
          <p:cNvSpPr>
            <a:spLocks noGrp="1"/>
          </p:cNvSpPr>
          <p:nvPr>
            <p:ph idx="1"/>
          </p:nvPr>
        </p:nvSpPr>
        <p:spPr>
          <a:xfrm>
            <a:off x="1547664" y="2455580"/>
            <a:ext cx="5940660" cy="2902233"/>
          </a:xfrm>
        </p:spPr>
        <p:txBody>
          <a:bodyPr rtlCol="0">
            <a:normAutofit fontScale="92500" lnSpcReduction="10000"/>
          </a:bodyPr>
          <a:lstStyle/>
          <a:p>
            <a:pPr marL="0" indent="0" algn="ctr">
              <a:buNone/>
              <a:defRPr/>
            </a:pPr>
            <a:r>
              <a:rPr lang="cs-CZ" b="1" dirty="0"/>
              <a:t>Přizpůsobení? </a:t>
            </a:r>
          </a:p>
          <a:p>
            <a:pPr>
              <a:buNone/>
              <a:defRPr/>
            </a:pPr>
            <a:endParaRPr lang="cs-CZ" dirty="0"/>
          </a:p>
          <a:p>
            <a:pPr marL="0" indent="0">
              <a:buNone/>
              <a:defRPr/>
            </a:pPr>
            <a:r>
              <a:rPr lang="cs-CZ" dirty="0"/>
              <a:t>„Kvalita života příslušníků odlišných etnik u nás záleží na tom, zda se dokáží přizpůsobit, a to nejen v některých aspektech, </a:t>
            </a:r>
          </a:p>
          <a:p>
            <a:pPr marL="0" indent="0" algn="ctr">
              <a:buNone/>
              <a:defRPr/>
            </a:pPr>
            <a:r>
              <a:rPr lang="cs-CZ" b="1" dirty="0"/>
              <a:t>ale ve všem.“ </a:t>
            </a:r>
          </a:p>
          <a:p>
            <a:pPr marL="0" indent="0" algn="ctr">
              <a:buNone/>
              <a:defRPr/>
            </a:pPr>
            <a:endParaRPr lang="cs-CZ" b="1" dirty="0"/>
          </a:p>
          <a:p>
            <a:pPr marL="0" indent="0" algn="ctr">
              <a:buNone/>
              <a:defRPr/>
            </a:pPr>
            <a:r>
              <a:rPr lang="cs-CZ" b="1" dirty="0"/>
              <a:t>O kolik Čechů by svět přišel, kdyby se naši emigranti v nových domovech přizpůsobili ve všem majoritě? </a:t>
            </a:r>
          </a:p>
          <a:p>
            <a:pPr marL="0" indent="0" algn="ctr">
              <a:buNone/>
              <a:defRPr/>
            </a:pPr>
            <a:endParaRPr lang="cs-CZ" b="1" dirty="0"/>
          </a:p>
          <a:p>
            <a:pPr marL="0" indent="0" algn="ctr">
              <a:buNone/>
              <a:defRPr/>
            </a:pPr>
            <a:endParaRPr lang="cs-CZ" b="1" dirty="0"/>
          </a:p>
          <a:p>
            <a:pPr>
              <a:defRPr/>
            </a:pPr>
            <a:endParaRPr lang="cs-C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Úvod do teorie multikulturalismu</a:t>
            </a:r>
          </a:p>
        </p:txBody>
      </p:sp>
      <p:sp>
        <p:nvSpPr>
          <p:cNvPr id="5" name="Zástupný symbol pro text 4"/>
          <p:cNvSpPr>
            <a:spLocks noGrp="1"/>
          </p:cNvSpPr>
          <p:nvPr>
            <p:ph type="body" idx="1"/>
          </p:nvPr>
        </p:nvSpPr>
        <p:spPr>
          <a:xfrm>
            <a:off x="457200" y="1844835"/>
            <a:ext cx="4040188" cy="720081"/>
          </a:xfrm>
        </p:spPr>
        <p:txBody>
          <a:bodyPr>
            <a:normAutofit fontScale="92500"/>
          </a:bodyPr>
          <a:lstStyle/>
          <a:p>
            <a:r>
              <a:rPr lang="cs-CZ" dirty="0"/>
              <a:t>Pluralistický či diferenční model</a:t>
            </a:r>
          </a:p>
          <a:p>
            <a:endParaRPr lang="cs-CZ" dirty="0"/>
          </a:p>
        </p:txBody>
      </p:sp>
      <p:sp>
        <p:nvSpPr>
          <p:cNvPr id="3" name="Zástupný symbol pro obsah 2"/>
          <p:cNvSpPr>
            <a:spLocks noGrp="1"/>
          </p:cNvSpPr>
          <p:nvPr>
            <p:ph sz="half" idx="2"/>
          </p:nvPr>
        </p:nvSpPr>
        <p:spPr/>
        <p:txBody>
          <a:bodyPr/>
          <a:lstStyle/>
          <a:p>
            <a:pPr marL="342900" lvl="1" indent="-342900">
              <a:buFont typeface="Arial" pitchFamily="34" charset="0"/>
              <a:buChar char="•"/>
            </a:pPr>
            <a:r>
              <a:rPr lang="cs-CZ" dirty="0"/>
              <a:t>Je založen na představě přirozených a nepřekročitelných hranic mezi skupinami.</a:t>
            </a:r>
          </a:p>
          <a:p>
            <a:pPr>
              <a:buNone/>
            </a:pPr>
            <a:endParaRPr lang="cs-CZ" dirty="0"/>
          </a:p>
        </p:txBody>
      </p:sp>
      <p:sp>
        <p:nvSpPr>
          <p:cNvPr id="6" name="Zástupný symbol pro text 5"/>
          <p:cNvSpPr>
            <a:spLocks noGrp="1"/>
          </p:cNvSpPr>
          <p:nvPr>
            <p:ph type="body" sz="quarter" idx="3"/>
          </p:nvPr>
        </p:nvSpPr>
        <p:spPr>
          <a:xfrm>
            <a:off x="4645031" y="1844824"/>
            <a:ext cx="4041775" cy="720080"/>
          </a:xfrm>
        </p:spPr>
        <p:txBody>
          <a:bodyPr>
            <a:normAutofit/>
          </a:bodyPr>
          <a:lstStyle/>
          <a:p>
            <a:r>
              <a:rPr lang="cs-CZ" dirty="0"/>
              <a:t>Kritický multikulturalismus</a:t>
            </a:r>
          </a:p>
          <a:p>
            <a:endParaRPr lang="cs-CZ" dirty="0"/>
          </a:p>
        </p:txBody>
      </p:sp>
      <p:sp>
        <p:nvSpPr>
          <p:cNvPr id="4" name="Zástupný symbol pro obsah 3"/>
          <p:cNvSpPr>
            <a:spLocks noGrp="1"/>
          </p:cNvSpPr>
          <p:nvPr>
            <p:ph sz="quarter" idx="4"/>
          </p:nvPr>
        </p:nvSpPr>
        <p:spPr/>
        <p:txBody>
          <a:bodyPr/>
          <a:lstStyle/>
          <a:p>
            <a:pPr marL="342900" lvl="1" indent="-342900">
              <a:buFont typeface="Arial" pitchFamily="34" charset="0"/>
              <a:buChar char="•"/>
            </a:pPr>
            <a:r>
              <a:rPr lang="cs-CZ" dirty="0"/>
              <a:t>Usiluje o rozšíření kritického dialogu napříč skupinovými hranicemi a zároveň i v rámci skupin a klade důraz na individuální přístup.</a:t>
            </a:r>
          </a:p>
          <a:p>
            <a:endParaRPr lang="cs-CZ" dirty="0"/>
          </a:p>
        </p:txBody>
      </p:sp>
      <p:pic>
        <p:nvPicPr>
          <p:cNvPr id="10" name="multikulturalis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516216" y="4509120"/>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42"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4000" b="1" cap="all" dirty="0" err="1"/>
              <a:t>mkv</a:t>
            </a:r>
            <a:r>
              <a:rPr lang="cs-CZ" sz="4000" b="1" cap="all" dirty="0"/>
              <a:t> nově</a:t>
            </a:r>
          </a:p>
        </p:txBody>
      </p:sp>
      <p:sp>
        <p:nvSpPr>
          <p:cNvPr id="3" name="Zástupný symbol pro obsah 2"/>
          <p:cNvSpPr>
            <a:spLocks noGrp="1"/>
          </p:cNvSpPr>
          <p:nvPr>
            <p:ph idx="1"/>
          </p:nvPr>
        </p:nvSpPr>
        <p:spPr/>
        <p:txBody>
          <a:bodyPr>
            <a:normAutofit fontScale="85000" lnSpcReduction="10000"/>
          </a:bodyPr>
          <a:lstStyle/>
          <a:p>
            <a:r>
              <a:rPr lang="cs-CZ" dirty="0"/>
              <a:t>Multikulturní ideologie vycházela dříve z pluralistického pojetí multikulturalismu, jeho klíčovým motivem je přesvědčení, podle kterého je možné vysvětlit jednání jedince, ale také ho odhadovat na základě znalosti historie a kulturních zvyklostí skupiny, jejíž je jedinec součástí (</a:t>
            </a:r>
            <a:r>
              <a:rPr lang="cs-CZ" dirty="0" err="1"/>
              <a:t>Moree</a:t>
            </a:r>
            <a:r>
              <a:rPr lang="cs-CZ" dirty="0"/>
              <a:t>, 2008, s. 23–26). </a:t>
            </a:r>
          </a:p>
          <a:p>
            <a:r>
              <a:rPr lang="cs-CZ" dirty="0"/>
              <a:t>Zásadním limitem tohoto přístupu je z toho plynoucí tendence popisovat </a:t>
            </a:r>
            <a:r>
              <a:rPr lang="cs-CZ" dirty="0" err="1"/>
              <a:t>sociokulturní</a:t>
            </a:r>
            <a:r>
              <a:rPr lang="cs-CZ" dirty="0"/>
              <a:t> jednotky jako </a:t>
            </a:r>
            <a:r>
              <a:rPr lang="cs-CZ" b="1" dirty="0"/>
              <a:t>homogenní a statické skupiny </a:t>
            </a:r>
            <a:r>
              <a:rPr lang="cs-CZ" dirty="0"/>
              <a:t>a </a:t>
            </a:r>
            <a:r>
              <a:rPr lang="cs-CZ" b="1" dirty="0"/>
              <a:t>selektivnost </a:t>
            </a:r>
            <a:r>
              <a:rPr lang="cs-CZ" dirty="0"/>
              <a:t>při výběru informací, které o nich ve veřejném prostoru, případně mediálním diskursu podáváme.</a:t>
            </a:r>
          </a:p>
          <a:p>
            <a:endParaRPr lang="cs-CZ"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defRPr/>
            </a:pPr>
            <a:r>
              <a:rPr lang="cs-CZ" i="1" dirty="0">
                <a:solidFill>
                  <a:schemeClr val="tx2">
                    <a:satMod val="130000"/>
                  </a:schemeClr>
                </a:solidFill>
              </a:rPr>
              <a:t>Jaké by multikulturní vzdělávání mělo být?</a:t>
            </a:r>
          </a:p>
        </p:txBody>
      </p:sp>
      <p:sp>
        <p:nvSpPr>
          <p:cNvPr id="11267" name="Zástupný symbol pro obsah 2"/>
          <p:cNvSpPr>
            <a:spLocks noGrp="1"/>
          </p:cNvSpPr>
          <p:nvPr>
            <p:ph idx="1"/>
          </p:nvPr>
        </p:nvSpPr>
        <p:spPr/>
        <p:txBody>
          <a:bodyPr>
            <a:normAutofit/>
          </a:bodyPr>
          <a:lstStyle/>
          <a:p>
            <a:pPr eaLnBrk="1" hangingPunct="1"/>
            <a:r>
              <a:rPr lang="cs-CZ" altLang="cs-CZ" dirty="0"/>
              <a:t>Vycházet z pojetí multikulturalismu jako ideje založené na tom, že různé skupiny spolu mohou nekonfliktně a rovnoprávně koexistovat v rámci jedné společnosti.</a:t>
            </a:r>
          </a:p>
          <a:p>
            <a:pPr eaLnBrk="1" hangingPunct="1"/>
            <a:r>
              <a:rPr lang="cs-CZ" altLang="cs-CZ" dirty="0"/>
              <a:t>Usilovat o rozvoj empatického a tolerantního myšlení.</a:t>
            </a:r>
          </a:p>
          <a:p>
            <a:pPr eaLnBrk="1" hangingPunct="1"/>
            <a:r>
              <a:rPr lang="cs-CZ" altLang="cs-CZ" dirty="0"/>
              <a:t>Předcházet xenofobnímu způsobu uvažování a podporovat chápání každého člověka jako jedinečné bytosti.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p:cNvSpPr>
          <p:nvPr>
            <p:ph type="body" idx="1"/>
          </p:nvPr>
        </p:nvSpPr>
        <p:spPr>
          <a:xfrm>
            <a:off x="395536" y="333375"/>
            <a:ext cx="8280920" cy="6263977"/>
          </a:xfrm>
        </p:spPr>
        <p:txBody>
          <a:bodyPr/>
          <a:lstStyle/>
          <a:p>
            <a:pPr>
              <a:lnSpc>
                <a:spcPct val="80000"/>
              </a:lnSpc>
              <a:buFont typeface="Arial" charset="0"/>
              <a:buNone/>
            </a:pPr>
            <a:r>
              <a:rPr lang="cs-CZ" sz="2400" b="1" dirty="0">
                <a:latin typeface="Arial" charset="0"/>
              </a:rPr>
              <a:t>Cíle: </a:t>
            </a:r>
            <a:endParaRPr lang="cs-CZ" sz="2400" dirty="0">
              <a:latin typeface="Arial" charset="0"/>
            </a:endParaRPr>
          </a:p>
          <a:p>
            <a:pPr>
              <a:lnSpc>
                <a:spcPct val="80000"/>
              </a:lnSpc>
            </a:pPr>
            <a:r>
              <a:rPr lang="cs-CZ" sz="2200" dirty="0">
                <a:latin typeface="Arial" charset="0"/>
              </a:rPr>
              <a:t>odhalit vlastní předsudky při posuzování lidí na základě prvního dojmu,</a:t>
            </a:r>
          </a:p>
          <a:p>
            <a:pPr marL="0" indent="0">
              <a:lnSpc>
                <a:spcPct val="80000"/>
              </a:lnSpc>
              <a:buNone/>
            </a:pPr>
            <a:endParaRPr lang="cs-CZ" sz="2200" dirty="0">
              <a:latin typeface="Arial" charset="0"/>
            </a:endParaRPr>
          </a:p>
          <a:p>
            <a:pPr>
              <a:lnSpc>
                <a:spcPct val="80000"/>
              </a:lnSpc>
            </a:pPr>
            <a:r>
              <a:rPr lang="cs-CZ" sz="2200" dirty="0">
                <a:latin typeface="Arial" charset="0"/>
              </a:rPr>
              <a:t>uvědomit si, že předsudky mohou být v nás samotných často velmi hluboce zakořeněny, takže si jejich působení na naše jednání mnohdy vůbec neuvědomujeme,</a:t>
            </a:r>
          </a:p>
          <a:p>
            <a:pPr marL="0" indent="0">
              <a:lnSpc>
                <a:spcPct val="80000"/>
              </a:lnSpc>
              <a:buNone/>
            </a:pPr>
            <a:endParaRPr lang="cs-CZ" sz="2200" dirty="0">
              <a:latin typeface="Arial" charset="0"/>
            </a:endParaRPr>
          </a:p>
          <a:p>
            <a:pPr>
              <a:lnSpc>
                <a:spcPct val="80000"/>
              </a:lnSpc>
            </a:pPr>
            <a:r>
              <a:rPr lang="cs-CZ" sz="2200" dirty="0">
                <a:latin typeface="Arial" charset="0"/>
              </a:rPr>
              <a:t>vnímat pojem předsudek v širším kontextu, nikoliv pouze ve spojení s příslušníky jiných kultur, národností či etnických skupin,</a:t>
            </a:r>
          </a:p>
          <a:p>
            <a:pPr marL="0" indent="0">
              <a:lnSpc>
                <a:spcPct val="80000"/>
              </a:lnSpc>
              <a:buNone/>
            </a:pPr>
            <a:endParaRPr lang="cs-CZ" sz="2200" dirty="0">
              <a:latin typeface="Arial" charset="0"/>
            </a:endParaRPr>
          </a:p>
          <a:p>
            <a:pPr>
              <a:lnSpc>
                <a:spcPct val="80000"/>
              </a:lnSpc>
            </a:pPr>
            <a:r>
              <a:rPr lang="cs-CZ" sz="2200" dirty="0">
                <a:latin typeface="Arial" charset="0"/>
              </a:rPr>
              <a:t>uvědomit si, že naše jednání ovlivněné předsudky může mít na člověka, který se stal objektem takových postojů, často i velmi závažné důsledky,</a:t>
            </a:r>
          </a:p>
          <a:p>
            <a:pPr marL="0" indent="0">
              <a:lnSpc>
                <a:spcPct val="80000"/>
              </a:lnSpc>
              <a:buNone/>
            </a:pPr>
            <a:endParaRPr lang="cs-CZ" sz="2200" dirty="0">
              <a:latin typeface="Arial" charset="0"/>
            </a:endParaRPr>
          </a:p>
          <a:p>
            <a:pPr>
              <a:lnSpc>
                <a:spcPct val="80000"/>
              </a:lnSpc>
            </a:pPr>
            <a:r>
              <a:rPr lang="cs-CZ" sz="2200" dirty="0">
                <a:latin typeface="Arial" charset="0"/>
              </a:rPr>
              <a:t>vžít se do pozice člověka, vůči kterému jeho okolí jedná pod vlivem předsudků.</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defRPr/>
            </a:pPr>
            <a:r>
              <a:rPr lang="cs-CZ" i="1" dirty="0">
                <a:solidFill>
                  <a:schemeClr val="tx2">
                    <a:satMod val="130000"/>
                  </a:schemeClr>
                </a:solidFill>
              </a:rPr>
              <a:t>PRO multikulturní vzdělávání</a:t>
            </a:r>
          </a:p>
        </p:txBody>
      </p:sp>
      <p:sp>
        <p:nvSpPr>
          <p:cNvPr id="15363" name="Zástupný symbol pro obsah 2"/>
          <p:cNvSpPr>
            <a:spLocks noGrp="1"/>
          </p:cNvSpPr>
          <p:nvPr>
            <p:ph idx="1"/>
          </p:nvPr>
        </p:nvSpPr>
        <p:spPr/>
        <p:txBody>
          <a:bodyPr/>
          <a:lstStyle/>
          <a:p>
            <a:pPr eaLnBrk="1" hangingPunct="1"/>
            <a:r>
              <a:rPr lang="cs-CZ" altLang="cs-CZ" dirty="0"/>
              <a:t>Diverzita se postupně projevuje i v naší společnosti.</a:t>
            </a:r>
          </a:p>
          <a:p>
            <a:pPr eaLnBrk="1" hangingPunct="1"/>
            <a:r>
              <a:rPr lang="cs-CZ" altLang="cs-CZ" dirty="0"/>
              <a:t>Multikulturní  kompetence jako základní kámen tolerantní, pluralitní, multikulturní či interkulturní společnosti.</a:t>
            </a:r>
          </a:p>
          <a:p>
            <a:pPr eaLnBrk="1" hangingPunct="1"/>
            <a:r>
              <a:rPr lang="cs-CZ" altLang="cs-CZ" dirty="0"/>
              <a:t>Oprávněná potřeba vnést toleranci a pochopení k odlišnému do edukačního procesu i praxe.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3F5ECC-86C6-4BF7-91F9-1334F74420DF}"/>
              </a:ext>
            </a:extLst>
          </p:cNvPr>
          <p:cNvSpPr>
            <a:spLocks noGrp="1"/>
          </p:cNvSpPr>
          <p:nvPr>
            <p:ph type="title"/>
          </p:nvPr>
        </p:nvSpPr>
        <p:spPr/>
        <p:txBody>
          <a:bodyPr/>
          <a:lstStyle/>
          <a:p>
            <a:r>
              <a:rPr lang="cs-CZ" b="1" dirty="0"/>
              <a:t>Multikulturní kompetence</a:t>
            </a:r>
          </a:p>
        </p:txBody>
      </p:sp>
      <p:sp>
        <p:nvSpPr>
          <p:cNvPr id="3" name="Zástupný obsah 2">
            <a:extLst>
              <a:ext uri="{FF2B5EF4-FFF2-40B4-BE49-F238E27FC236}">
                <a16:creationId xmlns:a16="http://schemas.microsoft.com/office/drawing/2014/main" id="{594891B4-1AD6-4615-B1F4-405CA56237F7}"/>
              </a:ext>
            </a:extLst>
          </p:cNvPr>
          <p:cNvSpPr>
            <a:spLocks noGrp="1"/>
          </p:cNvSpPr>
          <p:nvPr>
            <p:ph idx="1"/>
          </p:nvPr>
        </p:nvSpPr>
        <p:spPr>
          <a:xfrm>
            <a:off x="323528" y="1417638"/>
            <a:ext cx="8568952" cy="5440362"/>
          </a:xfrm>
        </p:spPr>
        <p:txBody>
          <a:bodyPr>
            <a:normAutofit fontScale="47500" lnSpcReduction="20000"/>
          </a:bodyPr>
          <a:lstStyle/>
          <a:p>
            <a:r>
              <a:rPr lang="cs-CZ" sz="4200" dirty="0"/>
              <a:t>Mezi</a:t>
            </a:r>
            <a:r>
              <a:rPr lang="cs-CZ" sz="4200" b="1" dirty="0"/>
              <a:t> multikulturní kompetence</a:t>
            </a:r>
            <a:r>
              <a:rPr lang="cs-CZ" sz="4200" dirty="0"/>
              <a:t>, které neodlišujeme od interkulturních kompetencí, můžeme dle analýzy Jakuba Hladíka (2010, s. 27–47) řadit znalost a ocenění významu a potřeb kulturně znevýhodněných skupin a jednotlivců, uvědomění si vlastních předsudků a kulturní nadřazenosti, znalosti z oblasti mezikulturních vztahů jako např. problematika akulturace nebo rozvoj kulturní identity, schopnost používat znalosti k rozvoji kulturní senzitivity a uvědomění si vlastního etnocentrismu. Mezi </a:t>
            </a:r>
            <a:r>
              <a:rPr lang="cs-CZ" sz="4200" b="1" dirty="0"/>
              <a:t>multikulturní znalosti</a:t>
            </a:r>
            <a:r>
              <a:rPr lang="cs-CZ" sz="4200" dirty="0"/>
              <a:t> patří uvědomění si vlastních kulturních hodnot, hlubší porozumění kulturní různorodosti a odlišným světonázorům, znalost odlišných kulturních specifik a uvědomění si jejich dopadů. Znalostní základnu vhodně doplňují </a:t>
            </a:r>
            <a:r>
              <a:rPr lang="cs-CZ" sz="4200" b="1" dirty="0"/>
              <a:t>interkulturní dovednosti</a:t>
            </a:r>
            <a:r>
              <a:rPr lang="cs-CZ" sz="4200" dirty="0"/>
              <a:t>: naslouchat, pozorovat, interpretovat nebo analyzovat a hodnotit. Na základě těchto znalostí a dovedností nabýváme nezbytné postoje: respekt k ostatním kulturám a kulturní diverzitě, otevřenost k interkulturnímu učení a k lidem z odlišných kultur, zvídavost a touha po odhalování nového. Žádoucími výstupy interkulturních kompetencí jsou schopnost adaptace na odlišný komunikační styl a chování, flexibilita v mezilidské komunikaci a jednání, kulturně relativní pohled a především empatie. „Osvojování si interkulturních kompetencí je proces, který není nikdy završen, je celoživotní“ (Hladík, 2010, s. 42).</a:t>
            </a:r>
          </a:p>
          <a:p>
            <a:endParaRPr lang="cs-CZ" dirty="0"/>
          </a:p>
        </p:txBody>
      </p:sp>
    </p:spTree>
    <p:extLst>
      <p:ext uri="{BB962C8B-B14F-4D97-AF65-F5344CB8AC3E}">
        <p14:creationId xmlns:p14="http://schemas.microsoft.com/office/powerpoint/2010/main" val="1466590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3C6039-9F25-4502-A91F-55828814C5FE}"/>
              </a:ext>
            </a:extLst>
          </p:cNvPr>
          <p:cNvSpPr>
            <a:spLocks noGrp="1"/>
          </p:cNvSpPr>
          <p:nvPr>
            <p:ph type="title"/>
          </p:nvPr>
        </p:nvSpPr>
        <p:spPr/>
        <p:txBody>
          <a:bodyPr/>
          <a:lstStyle/>
          <a:p>
            <a:r>
              <a:rPr lang="cs-CZ" b="1" dirty="0"/>
              <a:t>Kulturní kapitál</a:t>
            </a:r>
            <a:r>
              <a:rPr lang="cs-CZ" dirty="0"/>
              <a:t> </a:t>
            </a:r>
          </a:p>
        </p:txBody>
      </p:sp>
      <p:sp>
        <p:nvSpPr>
          <p:cNvPr id="3" name="Zástupný obsah 2">
            <a:extLst>
              <a:ext uri="{FF2B5EF4-FFF2-40B4-BE49-F238E27FC236}">
                <a16:creationId xmlns:a16="http://schemas.microsoft.com/office/drawing/2014/main" id="{ADCE4F99-941B-4A07-90A6-B075F285FB19}"/>
              </a:ext>
            </a:extLst>
          </p:cNvPr>
          <p:cNvSpPr>
            <a:spLocks noGrp="1"/>
          </p:cNvSpPr>
          <p:nvPr>
            <p:ph idx="1"/>
          </p:nvPr>
        </p:nvSpPr>
        <p:spPr/>
        <p:txBody>
          <a:bodyPr/>
          <a:lstStyle/>
          <a:p>
            <a:r>
              <a:rPr lang="cs-CZ" dirty="0"/>
              <a:t>Rozdílné kulturní zázemí můžeme nazvat dle Pierra </a:t>
            </a:r>
            <a:r>
              <a:rPr lang="cs-CZ" dirty="0" err="1"/>
              <a:t>Bourdieua</a:t>
            </a:r>
            <a:r>
              <a:rPr lang="cs-CZ" dirty="0"/>
              <a:t> kulturním kapitálem, který je považován za primární zdroj sociálních nerovností ve společnosti a společně s kapitálem sociálním tak v současné společnosti představuje významnější faktor než kapitál ekonomický, byť spolu všechny do určité míry souvisejí.</a:t>
            </a:r>
          </a:p>
          <a:p>
            <a:endParaRPr lang="cs-CZ" dirty="0"/>
          </a:p>
        </p:txBody>
      </p:sp>
    </p:spTree>
    <p:extLst>
      <p:ext uri="{BB962C8B-B14F-4D97-AF65-F5344CB8AC3E}">
        <p14:creationId xmlns:p14="http://schemas.microsoft.com/office/powerpoint/2010/main" val="145861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8411DF6-877B-459E-928E-2EF2569F5DED}"/>
              </a:ext>
            </a:extLst>
          </p:cNvPr>
          <p:cNvSpPr>
            <a:spLocks noGrp="1"/>
          </p:cNvSpPr>
          <p:nvPr>
            <p:ph idx="1"/>
          </p:nvPr>
        </p:nvSpPr>
        <p:spPr>
          <a:xfrm>
            <a:off x="251520" y="1160749"/>
            <a:ext cx="8496944" cy="5508611"/>
          </a:xfrm>
        </p:spPr>
        <p:txBody>
          <a:bodyPr>
            <a:normAutofit fontScale="77500" lnSpcReduction="20000"/>
          </a:bodyPr>
          <a:lstStyle/>
          <a:p>
            <a:r>
              <a:rPr lang="cs-CZ" b="1" dirty="0"/>
              <a:t>Kulturní kapitál</a:t>
            </a:r>
            <a:r>
              <a:rPr lang="cs-CZ" dirty="0"/>
              <a:t> je dán každému člověku v závislosti na prostředí, v němž jako dítě vyrůstal. Je tedy utvářen zejména procesem socializace, skrze který jedinec získává určitou sumu znalostí a dovedností, které po celý život uplatňuje a dále rozvíjí. Do kulturního kapitálu dle </a:t>
            </a:r>
            <a:r>
              <a:rPr lang="cs-CZ" dirty="0" err="1"/>
              <a:t>Bourdieua</a:t>
            </a:r>
            <a:r>
              <a:rPr lang="cs-CZ" dirty="0"/>
              <a:t> zahrnujeme jednak intelektuální a fyzické vlastnosti člověka (tzv. vtělený kulturní kapitál), jednak určité kulturní artefakty (např. knihy, umělecké předměty apod.) vyskytující se v domácnosti (tzv. objektivní kulturní kapitál) a v neposlední řadě získané vzdělání a akademické tituly (tzv. institucionalizovaný kapitál), kteréžto jsou v současné společnosti nejvíce ceněny, a tedy považovány za hlavní indikátor společenského statusu (srov. </a:t>
            </a:r>
            <a:r>
              <a:rPr lang="cs-CZ" dirty="0" err="1"/>
              <a:t>Greger</a:t>
            </a:r>
            <a:r>
              <a:rPr lang="cs-CZ" dirty="0"/>
              <a:t>, 2006, s. 36–37). Kulturní kapitál zrcadlící se ve vysokoškolském diplomu je předpokladem prestiže ve společnosti, neboť se pojí s elitní vrstvou společnosti, která se jejich prostřednictvím reprodukuje. </a:t>
            </a:r>
          </a:p>
          <a:p>
            <a:endParaRPr lang="cs-CZ" dirty="0"/>
          </a:p>
        </p:txBody>
      </p:sp>
    </p:spTree>
    <p:extLst>
      <p:ext uri="{BB962C8B-B14F-4D97-AF65-F5344CB8AC3E}">
        <p14:creationId xmlns:p14="http://schemas.microsoft.com/office/powerpoint/2010/main" val="1958041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hraný zvuk">
            <a:hlinkClick r:id="" action="ppaction://media"/>
            <a:extLst>
              <a:ext uri="{FF2B5EF4-FFF2-40B4-BE49-F238E27FC236}">
                <a16:creationId xmlns:a16="http://schemas.microsoft.com/office/drawing/2014/main" id="{4D724433-3059-40AD-BF44-1E40B5E46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37240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eaLnBrk="1" fontAlgn="auto" hangingPunct="1">
              <a:spcAft>
                <a:spcPts val="0"/>
              </a:spcAft>
              <a:defRPr/>
            </a:pPr>
            <a:r>
              <a:rPr lang="cs-CZ" sz="4000" i="1" dirty="0">
                <a:solidFill>
                  <a:schemeClr val="tx2">
                    <a:satMod val="130000"/>
                  </a:schemeClr>
                </a:solidFill>
              </a:rPr>
              <a:t>„Škola je odrazem společnosti, k níž patří.“</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Na základě čeho tedy konstruujeme obraz světa, v němž žijeme?</a:t>
            </a:r>
          </a:p>
        </p:txBody>
      </p:sp>
      <p:sp>
        <p:nvSpPr>
          <p:cNvPr id="3" name="Zástupný symbol pro obsah 2"/>
          <p:cNvSpPr>
            <a:spLocks noGrp="1"/>
          </p:cNvSpPr>
          <p:nvPr>
            <p:ph sz="quarter" idx="1"/>
          </p:nvPr>
        </p:nvSpPr>
        <p:spPr/>
        <p:txBody>
          <a:bodyPr>
            <a:normAutofit fontScale="92500"/>
          </a:bodyPr>
          <a:lstStyle/>
          <a:p>
            <a:r>
              <a:rPr lang="cs-CZ" dirty="0"/>
              <a:t>Na základě kulturní podmíněnosti, kořenů, z nichž vzcházíme. Přenášené zkušenosti našich předků, naší komunity, ovlivňují vzorce chování, které získáváme socializací. Podstatnou součástí procesu socializace je škola a vše s ní související. </a:t>
            </a:r>
          </a:p>
          <a:p>
            <a:r>
              <a:rPr lang="cs-CZ" b="1" dirty="0"/>
              <a:t>Co odlišuje lidský druh od ostatních, co činí člověka člověkem =&gt; je to sdílení kultury. </a:t>
            </a:r>
          </a:p>
          <a:p>
            <a:r>
              <a:rPr lang="cs-CZ" b="1" dirty="0"/>
              <a:t>Schopnost efektivně fungovat ve dvou různých kulturách nazýváme jako </a:t>
            </a:r>
            <a:r>
              <a:rPr lang="cs-CZ" b="1" dirty="0" err="1"/>
              <a:t>bikulturalismus</a:t>
            </a:r>
            <a:r>
              <a:rPr lang="cs-CZ" b="1" dirty="0"/>
              <a:t>. </a:t>
            </a:r>
            <a:endParaRPr lang="cs-CZ" dirty="0"/>
          </a:p>
          <a:p>
            <a:endParaRPr lang="cs-CZ" dirty="0"/>
          </a:p>
          <a:p>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Multikulturní výchova</a:t>
            </a:r>
          </a:p>
        </p:txBody>
      </p:sp>
      <p:sp>
        <p:nvSpPr>
          <p:cNvPr id="4" name="Zástupný symbol pro text 3"/>
          <p:cNvSpPr>
            <a:spLocks noGrp="1"/>
          </p:cNvSpPr>
          <p:nvPr>
            <p:ph type="body" idx="1"/>
          </p:nvPr>
        </p:nvSpPr>
        <p:spPr/>
        <p:txBody>
          <a:bodyPr>
            <a:normAutofit fontScale="92500"/>
          </a:bodyPr>
          <a:lstStyle/>
          <a:p>
            <a:r>
              <a:rPr lang="cs-CZ" dirty="0"/>
              <a:t>REDUKCIONISTICKÉ POJETÍ MKV</a:t>
            </a:r>
          </a:p>
        </p:txBody>
      </p:sp>
      <p:sp>
        <p:nvSpPr>
          <p:cNvPr id="5" name="Zástupný symbol pro obsah 4"/>
          <p:cNvSpPr>
            <a:spLocks noGrp="1"/>
          </p:cNvSpPr>
          <p:nvPr>
            <p:ph sz="half" idx="2"/>
          </p:nvPr>
        </p:nvSpPr>
        <p:spPr/>
        <p:txBody>
          <a:bodyPr/>
          <a:lstStyle/>
          <a:p>
            <a:r>
              <a:rPr lang="cs-CZ" dirty="0"/>
              <a:t>Popisuje </a:t>
            </a:r>
            <a:r>
              <a:rPr lang="cs-CZ" dirty="0" err="1"/>
              <a:t>sociokulturní</a:t>
            </a:r>
            <a:r>
              <a:rPr lang="cs-CZ" dirty="0"/>
              <a:t> jednotky jako homogenní a statické skupiny.</a:t>
            </a:r>
          </a:p>
          <a:p>
            <a:r>
              <a:rPr lang="cs-CZ" dirty="0"/>
              <a:t>Selektivnost informací.</a:t>
            </a:r>
          </a:p>
          <a:p>
            <a:r>
              <a:rPr lang="cs-CZ" dirty="0"/>
              <a:t>Podtrhává jinakost druhých a zjednodušuje jejich odlišnost.</a:t>
            </a:r>
          </a:p>
        </p:txBody>
      </p:sp>
      <p:sp>
        <p:nvSpPr>
          <p:cNvPr id="6" name="Zástupný symbol pro text 5"/>
          <p:cNvSpPr>
            <a:spLocks noGrp="1"/>
          </p:cNvSpPr>
          <p:nvPr>
            <p:ph type="body" sz="quarter" idx="3"/>
          </p:nvPr>
        </p:nvSpPr>
        <p:spPr/>
        <p:txBody>
          <a:bodyPr/>
          <a:lstStyle/>
          <a:p>
            <a:r>
              <a:rPr lang="cs-CZ" dirty="0"/>
              <a:t>TRANSKULTURNÍ PŘÍSTUP</a:t>
            </a:r>
          </a:p>
        </p:txBody>
      </p:sp>
      <p:sp>
        <p:nvSpPr>
          <p:cNvPr id="7" name="Zástupný symbol pro obsah 6"/>
          <p:cNvSpPr>
            <a:spLocks noGrp="1"/>
          </p:cNvSpPr>
          <p:nvPr>
            <p:ph sz="quarter" idx="4"/>
          </p:nvPr>
        </p:nvSpPr>
        <p:spPr/>
        <p:txBody>
          <a:bodyPr/>
          <a:lstStyle/>
          <a:p>
            <a:r>
              <a:rPr lang="cs-CZ" dirty="0"/>
              <a:t>Hledá společná témata.</a:t>
            </a:r>
          </a:p>
          <a:p>
            <a:r>
              <a:rPr lang="cs-CZ" dirty="0"/>
              <a:t>Využití kooperativních strategií ve výuce.</a:t>
            </a:r>
          </a:p>
          <a:p>
            <a:r>
              <a:rPr lang="cs-CZ" dirty="0"/>
              <a:t>Ustupuje od výčtů charakteristik jednotlivých skupin.</a:t>
            </a:r>
          </a:p>
          <a:p>
            <a:r>
              <a:rPr lang="cs-CZ" dirty="0"/>
              <a:t>Relativizuje koncepty skupinové identity</a:t>
            </a:r>
          </a:p>
        </p:txBody>
      </p:sp>
      <p:pic>
        <p:nvPicPr>
          <p:cNvPr id="9" name="mkv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2987824" y="5013176"/>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6"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Rasa a dějiny</a:t>
            </a:r>
          </a:p>
        </p:txBody>
      </p:sp>
      <p:sp>
        <p:nvSpPr>
          <p:cNvPr id="3" name="Zástupný symbol pro obsah 2"/>
          <p:cNvSpPr>
            <a:spLocks noGrp="1"/>
          </p:cNvSpPr>
          <p:nvPr>
            <p:ph sz="quarter" idx="1"/>
          </p:nvPr>
        </p:nvSpPr>
        <p:spPr/>
        <p:txBody>
          <a:bodyPr>
            <a:normAutofit fontScale="85000" lnSpcReduction="10000"/>
          </a:bodyPr>
          <a:lstStyle/>
          <a:p>
            <a:r>
              <a:rPr lang="cs-CZ" b="1" dirty="0"/>
              <a:t>Rasismus je pak nutno brát v potaz jakožto sociální konstrukt. </a:t>
            </a:r>
          </a:p>
          <a:p>
            <a:r>
              <a:rPr lang="cs-CZ" dirty="0"/>
              <a:t>Posuneme-li lidskou různorodost do středu našeho zájmu, pak můžeme nastolit takové společenské klima, v němž budou tolerováni ti, kteří se v naší společnosti liší od většiny, můžeme přispět k odstranění různých forem diskriminace a tím přispějeme k rozvoji společnosti do té míry, že již navždy přestane záležet na tom, jakého jsme původu, postavení, barvy pleti, zda-li jsme Chorvat nebo Srb, uděláme pro budoucnost našich dětí víc než dosud. </a:t>
            </a:r>
          </a:p>
          <a:p>
            <a:endParaRPr lang="cs-CZ"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eaLnBrk="1" fontAlgn="auto" hangingPunct="1">
              <a:spcAft>
                <a:spcPts val="0"/>
              </a:spcAft>
              <a:defRPr/>
            </a:pPr>
            <a:r>
              <a:rPr lang="cs-CZ" i="1" dirty="0">
                <a:solidFill>
                  <a:schemeClr val="tx2">
                    <a:satMod val="130000"/>
                  </a:schemeClr>
                </a:solidFill>
              </a:rPr>
              <a:t>Jaká by multikulturní výchova měla být?</a:t>
            </a:r>
          </a:p>
        </p:txBody>
      </p:sp>
      <p:sp>
        <p:nvSpPr>
          <p:cNvPr id="11267" name="Zástupný symbol pro obsah 2"/>
          <p:cNvSpPr>
            <a:spLocks noGrp="1"/>
          </p:cNvSpPr>
          <p:nvPr>
            <p:ph idx="1"/>
          </p:nvPr>
        </p:nvSpPr>
        <p:spPr/>
        <p:txBody>
          <a:bodyPr>
            <a:normAutofit lnSpcReduction="10000"/>
          </a:bodyPr>
          <a:lstStyle/>
          <a:p>
            <a:pPr eaLnBrk="1" hangingPunct="1"/>
            <a:r>
              <a:rPr lang="cs-CZ" altLang="cs-CZ"/>
              <a:t>Vycházet z pojetí multikulturalismu jako ideje založené na tom, že různé skupiny spolu mohou nekonfliktně a rovnoprávně koexistovat v rámci jedné společnosti.</a:t>
            </a:r>
          </a:p>
          <a:p>
            <a:pPr eaLnBrk="1" hangingPunct="1"/>
            <a:r>
              <a:rPr lang="cs-CZ" altLang="cs-CZ"/>
              <a:t>Usilovat o rozvoj empatického a tolerantního myšlení žáků.</a:t>
            </a:r>
          </a:p>
          <a:p>
            <a:pPr eaLnBrk="1" hangingPunct="1"/>
            <a:r>
              <a:rPr lang="cs-CZ" altLang="cs-CZ"/>
              <a:t>Předcházet xenofobnímu způsobu uvažování a podporovat chápání každého člověka jako jedinečné bytosti.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eaLnBrk="1" fontAlgn="auto" hangingPunct="1">
              <a:spcAft>
                <a:spcPts val="0"/>
              </a:spcAft>
              <a:defRPr/>
            </a:pPr>
            <a:r>
              <a:rPr lang="cs-CZ" sz="4000" i="1" dirty="0">
                <a:solidFill>
                  <a:schemeClr val="tx2">
                    <a:satMod val="130000"/>
                  </a:schemeClr>
                </a:solidFill>
              </a:rPr>
              <a:t>PRO multikulturní výchovu</a:t>
            </a:r>
          </a:p>
        </p:txBody>
      </p:sp>
      <p:sp>
        <p:nvSpPr>
          <p:cNvPr id="15363" name="Zástupný symbol pro obsah 2"/>
          <p:cNvSpPr>
            <a:spLocks noGrp="1"/>
          </p:cNvSpPr>
          <p:nvPr>
            <p:ph idx="1"/>
          </p:nvPr>
        </p:nvSpPr>
        <p:spPr/>
        <p:txBody>
          <a:bodyPr/>
          <a:lstStyle/>
          <a:p>
            <a:pPr eaLnBrk="1" hangingPunct="1"/>
            <a:r>
              <a:rPr lang="cs-CZ" altLang="cs-CZ"/>
              <a:t>Diverzita se postupně projevuje i ve školních třídách.</a:t>
            </a:r>
          </a:p>
          <a:p>
            <a:pPr eaLnBrk="1" hangingPunct="1"/>
            <a:r>
              <a:rPr lang="cs-CZ" altLang="cs-CZ"/>
              <a:t>Multikulturní výchova jako základní kámen tolerantní, pluralitní, multikulturní či interkulturní společnosti.</a:t>
            </a:r>
          </a:p>
          <a:p>
            <a:pPr eaLnBrk="1" hangingPunct="1"/>
            <a:r>
              <a:rPr lang="cs-CZ" altLang="cs-CZ"/>
              <a:t>Oprávněná potřeba vnést toleranci a pochopení k odlišnému do edukačního procesu.</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Závěr</a:t>
            </a:r>
          </a:p>
        </p:txBody>
      </p:sp>
      <p:sp>
        <p:nvSpPr>
          <p:cNvPr id="3" name="Zástupný symbol pro obsah 2"/>
          <p:cNvSpPr>
            <a:spLocks noGrp="1"/>
          </p:cNvSpPr>
          <p:nvPr>
            <p:ph idx="1"/>
          </p:nvPr>
        </p:nvSpPr>
        <p:spPr/>
        <p:txBody>
          <a:bodyPr>
            <a:normAutofit fontScale="85000" lnSpcReduction="20000"/>
          </a:bodyPr>
          <a:lstStyle/>
          <a:p>
            <a:r>
              <a:rPr lang="cs-CZ" b="1" dirty="0"/>
              <a:t>Multikulturní výchova a multikulturalismus v edukační praxi </a:t>
            </a:r>
            <a:r>
              <a:rPr lang="cs-CZ" dirty="0"/>
              <a:t>můžeme pojímat různorodým způsobem, multikulturní vzdělávání tak má vícero podob, a sice na základě toho, jak je nastaveno učitelem v praxi, pak dosahuje také vícero cílů. </a:t>
            </a:r>
          </a:p>
          <a:p>
            <a:r>
              <a:rPr lang="cs-CZ" b="1" dirty="0"/>
              <a:t>Dana </a:t>
            </a:r>
            <a:r>
              <a:rPr lang="cs-CZ" b="1" dirty="0" err="1"/>
              <a:t>Moree</a:t>
            </a:r>
            <a:r>
              <a:rPr lang="cs-CZ" b="1" dirty="0"/>
              <a:t>: </a:t>
            </a:r>
            <a:r>
              <a:rPr lang="cs-CZ" dirty="0"/>
              <a:t>Obecně však platí, že „interkulturní vzdělávání může vést k podpoře reflexe a kritického myšlení, stejně tak však může posilovat již existující stereotypy. Kam se nakonec přikloní, závisí na mnoha okolnostech. Jednu z nich však můžeme ovlivnit zásadně – jde o to, jak se k tématu postaví samotný učitel nebo lektor“ (</a:t>
            </a:r>
            <a:r>
              <a:rPr lang="cs-CZ" dirty="0" err="1"/>
              <a:t>Moree</a:t>
            </a:r>
            <a:r>
              <a:rPr lang="cs-CZ" dirty="0"/>
              <a:t>, 2015, s. 184).</a:t>
            </a:r>
          </a:p>
          <a:p>
            <a:endParaRPr lang="cs-CZ"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395288" y="2565400"/>
            <a:ext cx="8229600" cy="1143000"/>
          </a:xfrm>
        </p:spPr>
        <p:txBody>
          <a:bodyPr/>
          <a:lstStyle/>
          <a:p>
            <a:r>
              <a:rPr lang="cs-CZ" b="1" i="1">
                <a:latin typeface="Arial" charset="0"/>
              </a:rPr>
              <a:t>Diskuse</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AC4A03-E3E6-4FB9-BB26-1907EDC5A087}"/>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36FAEDBA-40CB-4E4F-B634-39F7F3F0DABA}"/>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E7413507-8BC5-4F12-B2DE-0310FCDD87B3}"/>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65CEB9C4-4B6E-4C10-9107-804DF50C3B46}"/>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3C3CEB24-6466-4081-BD40-6D8F0C60FD8A}"/>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3692554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EEDB9F-6B95-46AD-A44E-AE86D23C3B5C}"/>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B14FF6D8-F23A-48D1-9CC1-CDAE594F3CBA}"/>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457CF889-8E35-4C29-A0D2-432AC23CD329}"/>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329EA9C1-4E8D-46FD-B874-C0CF6A5CF5E7}"/>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0C658550-FB23-45E4-8C5A-DA362D400FF0}"/>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624664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970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8F9E2-7EE2-45D5-8EC4-401ED652C153}"/>
              </a:ext>
            </a:extLst>
          </p:cNvPr>
          <p:cNvSpPr>
            <a:spLocks noGrp="1"/>
          </p:cNvSpPr>
          <p:nvPr>
            <p:ph type="title"/>
          </p:nvPr>
        </p:nvSpPr>
        <p:spPr/>
        <p:txBody>
          <a:bodyPr/>
          <a:lstStyle/>
          <a:p>
            <a:r>
              <a:rPr lang="cs-CZ" dirty="0"/>
              <a:t>Literatura</a:t>
            </a:r>
          </a:p>
        </p:txBody>
      </p:sp>
      <p:sp>
        <p:nvSpPr>
          <p:cNvPr id="3" name="Zástupný obsah 2">
            <a:extLst>
              <a:ext uri="{FF2B5EF4-FFF2-40B4-BE49-F238E27FC236}">
                <a16:creationId xmlns:a16="http://schemas.microsoft.com/office/drawing/2014/main" id="{B2415658-0BBF-43D9-9FE6-72FB93FEC983}"/>
              </a:ext>
            </a:extLst>
          </p:cNvPr>
          <p:cNvSpPr>
            <a:spLocks noGrp="1"/>
          </p:cNvSpPr>
          <p:nvPr>
            <p:ph idx="1"/>
          </p:nvPr>
        </p:nvSpPr>
        <p:spPr/>
        <p:txBody>
          <a:bodyPr>
            <a:normAutofit fontScale="70000" lnSpcReduction="20000"/>
          </a:bodyPr>
          <a:lstStyle/>
          <a:p>
            <a:r>
              <a:rPr lang="cs-CZ" dirty="0"/>
              <a:t>Viz karta předmětu, předně: </a:t>
            </a:r>
          </a:p>
          <a:p>
            <a:r>
              <a:rPr lang="cs-CZ" dirty="0"/>
              <a:t>PREISSOVÁ KREJČÍ, A. </a:t>
            </a:r>
            <a:r>
              <a:rPr lang="cs-CZ" i="1" dirty="0"/>
              <a:t>Za hranice multikulturalismu</a:t>
            </a:r>
            <a:r>
              <a:rPr lang="cs-CZ" dirty="0"/>
              <a:t>. Olomouc: Univerzita Palackého, 2016.</a:t>
            </a:r>
          </a:p>
          <a:p>
            <a:r>
              <a:rPr lang="cs-CZ" dirty="0"/>
              <a:t>PREISSOVÁ KREJČÍ, A. </a:t>
            </a:r>
            <a:r>
              <a:rPr lang="cs-CZ" i="1" dirty="0"/>
              <a:t>Multikulturalismus – ztracené paradigma?</a:t>
            </a:r>
            <a:r>
              <a:rPr lang="cs-CZ" dirty="0"/>
              <a:t> Olomouc: Univerzita Palackého, 2014.</a:t>
            </a:r>
          </a:p>
          <a:p>
            <a:r>
              <a:rPr lang="cs-CZ" dirty="0"/>
              <a:t>PREISSOVÁ KREJČÍ, A. – CICHÁ, M. – GULOVÁ, L. </a:t>
            </a:r>
            <a:r>
              <a:rPr lang="cs-CZ" i="1" dirty="0"/>
              <a:t>Jinakost, předsudky, multikulturalismus</a:t>
            </a:r>
            <a:r>
              <a:rPr lang="cs-CZ" dirty="0"/>
              <a:t>. Olomouc: Univerzita Palackého, 2012.</a:t>
            </a:r>
          </a:p>
          <a:p>
            <a:endParaRPr lang="cs-CZ" dirty="0"/>
          </a:p>
          <a:p>
            <a:r>
              <a:rPr lang="cs-CZ" dirty="0"/>
              <a:t>HIRT, T. Svět podle multikulturalismu. In HIRT, T. – JAKOUBEK, M. a kol. </a:t>
            </a:r>
            <a:r>
              <a:rPr lang="cs-CZ" i="1" dirty="0"/>
              <a:t>Soudobé spory o multikulturalismus a politiku identit</a:t>
            </a:r>
            <a:r>
              <a:rPr lang="cs-CZ" dirty="0"/>
              <a:t>. Plzeň: Aleš Čeněk, 2005.</a:t>
            </a:r>
          </a:p>
          <a:p>
            <a:pPr>
              <a:buNone/>
            </a:pPr>
            <a:endParaRPr lang="cs-CZ" dirty="0"/>
          </a:p>
          <a:p>
            <a:r>
              <a:rPr lang="cs-CZ" dirty="0"/>
              <a:t>MOREE, D. </a:t>
            </a:r>
            <a:r>
              <a:rPr lang="cs-CZ" i="1" dirty="0"/>
              <a:t>Základy interkulturního soužití</a:t>
            </a:r>
            <a:r>
              <a:rPr lang="cs-CZ" dirty="0"/>
              <a:t>. Praha: Portál, 2015.</a:t>
            </a:r>
          </a:p>
          <a:p>
            <a:pPr>
              <a:buNone/>
            </a:pPr>
            <a:endParaRPr lang="cs-CZ" dirty="0"/>
          </a:p>
          <a:p>
            <a:endParaRPr lang="cs-CZ" dirty="0"/>
          </a:p>
        </p:txBody>
      </p:sp>
    </p:spTree>
    <p:extLst>
      <p:ext uri="{BB962C8B-B14F-4D97-AF65-F5344CB8AC3E}">
        <p14:creationId xmlns:p14="http://schemas.microsoft.com/office/powerpoint/2010/main" val="513583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43F4E2-3C61-4BAA-A397-5BC6AF8AE832}"/>
              </a:ext>
            </a:extLst>
          </p:cNvPr>
          <p:cNvSpPr>
            <a:spLocks noGrp="1"/>
          </p:cNvSpPr>
          <p:nvPr>
            <p:ph type="title"/>
          </p:nvPr>
        </p:nvSpPr>
        <p:spPr>
          <a:xfrm>
            <a:off x="457200" y="274638"/>
            <a:ext cx="8229600" cy="1143000"/>
          </a:xfrm>
        </p:spPr>
        <p:txBody>
          <a:bodyPr anchor="ctr">
            <a:normAutofit fontScale="90000"/>
          </a:bodyPr>
          <a:lstStyle/>
          <a:p>
            <a:pPr>
              <a:lnSpc>
                <a:spcPct val="90000"/>
              </a:lnSpc>
            </a:pPr>
            <a:r>
              <a:rPr lang="cs-CZ" sz="4000" dirty="0"/>
              <a:t>Ne všechny vietnamské děti přebraly po rodičích večerky</a:t>
            </a:r>
            <a:r>
              <a:rPr lang="cs-CZ" sz="2700" dirty="0"/>
              <a:t>.</a:t>
            </a:r>
            <a:endParaRPr lang="cs-CZ" sz="3700" dirty="0"/>
          </a:p>
        </p:txBody>
      </p:sp>
      <p:pic>
        <p:nvPicPr>
          <p:cNvPr id="6" name="Zástupný symbol obrázku 5" descr="Obsah obrázku osoba, zeď, oblečení, stojící&#10;&#10;Popis byl vytvořen automaticky">
            <a:extLst>
              <a:ext uri="{FF2B5EF4-FFF2-40B4-BE49-F238E27FC236}">
                <a16:creationId xmlns:a16="http://schemas.microsoft.com/office/drawing/2014/main" id="{7E2190DF-72C2-4D51-89CB-ABC061E7110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6094" r="14343" b="-1"/>
          <a:stretch/>
        </p:blipFill>
        <p:spPr>
          <a:xfrm>
            <a:off x="457200" y="1600206"/>
            <a:ext cx="4038600" cy="4525963"/>
          </a:xfrm>
          <a:noFill/>
        </p:spPr>
      </p:pic>
      <p:sp>
        <p:nvSpPr>
          <p:cNvPr id="4" name="Zástupný text 3">
            <a:extLst>
              <a:ext uri="{FF2B5EF4-FFF2-40B4-BE49-F238E27FC236}">
                <a16:creationId xmlns:a16="http://schemas.microsoft.com/office/drawing/2014/main" id="{CE66DA22-1C1F-4C1D-AECE-CB42FB22117D}"/>
              </a:ext>
            </a:extLst>
          </p:cNvPr>
          <p:cNvSpPr>
            <a:spLocks noGrp="1"/>
          </p:cNvSpPr>
          <p:nvPr>
            <p:ph sz="half" idx="2"/>
          </p:nvPr>
        </p:nvSpPr>
        <p:spPr>
          <a:xfrm>
            <a:off x="4648200" y="1600206"/>
            <a:ext cx="4038600" cy="4525963"/>
          </a:xfrm>
        </p:spPr>
        <p:txBody>
          <a:bodyPr>
            <a:normAutofit lnSpcReduction="10000"/>
          </a:bodyPr>
          <a:lstStyle/>
          <a:p>
            <a:pPr>
              <a:lnSpc>
                <a:spcPct val="90000"/>
              </a:lnSpc>
            </a:pPr>
            <a:r>
              <a:rPr lang="cs-CZ" dirty="0">
                <a:highlight>
                  <a:srgbClr val="FFFF00"/>
                </a:highlight>
              </a:rPr>
              <a:t>Do Thu Trang</a:t>
            </a:r>
          </a:p>
          <a:p>
            <a:pPr>
              <a:lnSpc>
                <a:spcPct val="90000"/>
              </a:lnSpc>
            </a:pPr>
            <a:r>
              <a:rPr lang="cs-CZ" dirty="0"/>
              <a:t>Úkol dne: Zjistěte o paní Do Thu Trang dostupné informace</a:t>
            </a:r>
          </a:p>
          <a:p>
            <a:pPr>
              <a:lnSpc>
                <a:spcPct val="90000"/>
              </a:lnSpc>
            </a:pPr>
            <a:r>
              <a:rPr lang="cs-CZ" dirty="0"/>
              <a:t>Viz např. </a:t>
            </a:r>
            <a:r>
              <a:rPr lang="cs-CZ" dirty="0">
                <a:hlinkClick r:id="rId3"/>
              </a:rPr>
              <a:t>https://www.youtube.com/watch?v=G3Czhb2t0WU</a:t>
            </a:r>
            <a:r>
              <a:rPr lang="cs-CZ" dirty="0"/>
              <a:t> </a:t>
            </a:r>
          </a:p>
          <a:p>
            <a:pPr>
              <a:lnSpc>
                <a:spcPct val="90000"/>
              </a:lnSpc>
            </a:pPr>
            <a:r>
              <a:rPr lang="cs-CZ" dirty="0"/>
              <a:t>Jakým stereotypům o Vietnamcích její život odporuje? </a:t>
            </a:r>
          </a:p>
        </p:txBody>
      </p:sp>
    </p:spTree>
    <p:extLst>
      <p:ext uri="{BB962C8B-B14F-4D97-AF65-F5344CB8AC3E}">
        <p14:creationId xmlns:p14="http://schemas.microsoft.com/office/powerpoint/2010/main" val="3234700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Menšiny a migranti</a:t>
            </a:r>
          </a:p>
        </p:txBody>
      </p:sp>
      <p:sp>
        <p:nvSpPr>
          <p:cNvPr id="3" name="Podnadpis 2"/>
          <p:cNvSpPr>
            <a:spLocks noGrp="1"/>
          </p:cNvSpPr>
          <p:nvPr>
            <p:ph type="subTitle" idx="1"/>
          </p:nvPr>
        </p:nvSpPr>
        <p:spPr/>
        <p:txBody>
          <a:bodyPr/>
          <a:lstStyle/>
          <a:p>
            <a:r>
              <a:rPr lang="cs-CZ" dirty="0"/>
              <a:t>Nejen v ČR </a:t>
            </a:r>
          </a:p>
        </p:txBody>
      </p:sp>
    </p:spTree>
    <p:extLst>
      <p:ext uri="{BB962C8B-B14F-4D97-AF65-F5344CB8AC3E}">
        <p14:creationId xmlns:p14="http://schemas.microsoft.com/office/powerpoint/2010/main" val="2813935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a:t>„Co si představujte pod pojmem menšina?“</a:t>
            </a:r>
            <a:endParaRPr lang="cs-CZ" dirty="0"/>
          </a:p>
        </p:txBody>
      </p:sp>
      <p:sp>
        <p:nvSpPr>
          <p:cNvPr id="3" name="Zástupný symbol pro obsah 2"/>
          <p:cNvSpPr>
            <a:spLocks noGrp="1"/>
          </p:cNvSpPr>
          <p:nvPr>
            <p:ph idx="1"/>
          </p:nvPr>
        </p:nvSpPr>
        <p:spPr>
          <a:xfrm>
            <a:off x="426128" y="1965706"/>
            <a:ext cx="8056485" cy="4892294"/>
          </a:xfrm>
        </p:spPr>
        <p:txBody>
          <a:bodyPr>
            <a:normAutofit/>
          </a:bodyPr>
          <a:lstStyle/>
          <a:p>
            <a:r>
              <a:rPr lang="cs-CZ" sz="2400" dirty="0"/>
              <a:t>Pod pojmem menšina si můžeme představit nejenom komunity Vietnamců, Romů, Řeků, Slováků, ale také osoby handicapové, sociálně slabé, seniory, drogově závislé, bezdomovce, náboženské skupiny a mnohé další.  </a:t>
            </a:r>
          </a:p>
          <a:p>
            <a:r>
              <a:rPr lang="cs-CZ" sz="2400" dirty="0"/>
              <a:t>Etnické menšiny jsou obecně složeny z jednotlivců spojených dohromady různými vazbami – původem, národností, kulturou, náboženstvím ad. </a:t>
            </a:r>
          </a:p>
          <a:p>
            <a:r>
              <a:rPr lang="cs-CZ" sz="2400" dirty="0"/>
              <a:t>Národnostní menšinou označuje takové menšiny, jejichž příslušníci se začnou považovat za součást národa, který žije za hranicí státu, v němž tvoří menšinu. Jejich jazyk byl kodifikován na půdě onoho „mateřského národa“, jehož kulturu přijímají a sdílejí…</a:t>
            </a:r>
            <a:endParaRPr lang="cs-CZ" sz="2400" dirty="0">
              <a:solidFill>
                <a:srgbClr val="FF0000"/>
              </a:solidFill>
              <a:highlight>
                <a:srgbClr val="FFFF00"/>
              </a:highlight>
            </a:endParaRPr>
          </a:p>
        </p:txBody>
      </p:sp>
      <p:pic>
        <p:nvPicPr>
          <p:cNvPr id="4" name="Nahraný zvuk">
            <a:hlinkClick r:id="" action="ppaction://media"/>
            <a:extLst>
              <a:ext uri="{FF2B5EF4-FFF2-40B4-BE49-F238E27FC236}">
                <a16:creationId xmlns:a16="http://schemas.microsoft.com/office/drawing/2014/main" id="{CB87875C-26F9-47A1-93E7-FB92E2CE91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5337" y="1572244"/>
            <a:ext cx="365522" cy="365522"/>
          </a:xfrm>
          <a:prstGeom prst="rect">
            <a:avLst/>
          </a:prstGeom>
        </p:spPr>
      </p:pic>
    </p:spTree>
    <p:extLst>
      <p:ext uri="{BB962C8B-B14F-4D97-AF65-F5344CB8AC3E}">
        <p14:creationId xmlns:p14="http://schemas.microsoft.com/office/powerpoint/2010/main" val="182504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7197</TotalTime>
  <Words>4418</Words>
  <Application>Microsoft Office PowerPoint</Application>
  <PresentationFormat>Předvádění na obrazovce (4:3)</PresentationFormat>
  <Paragraphs>225</Paragraphs>
  <Slides>57</Slides>
  <Notes>0</Notes>
  <HiddenSlides>0</HiddenSlides>
  <MMClips>6</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57</vt:i4>
      </vt:variant>
    </vt:vector>
  </HeadingPairs>
  <TitlesOfParts>
    <vt:vector size="62" baseType="lpstr">
      <vt:lpstr>Arial</vt:lpstr>
      <vt:lpstr>Calibri</vt:lpstr>
      <vt:lpstr>Calibri Light</vt:lpstr>
      <vt:lpstr>Motiv sady Office</vt:lpstr>
      <vt:lpstr>Motiv Office</vt:lpstr>
      <vt:lpstr>Multikulturní výchova </vt:lpstr>
      <vt:lpstr>Cíle viz karta předmětu, ve zkratce:</vt:lpstr>
      <vt:lpstr>Postmoderní diskurs</vt:lpstr>
      <vt:lpstr>Úvod do teorie multikulturalismu</vt:lpstr>
      <vt:lpstr>Multikulturní výchova</vt:lpstr>
      <vt:lpstr>Literatura</vt:lpstr>
      <vt:lpstr>Ne všechny vietnamské děti přebraly po rodičích večerky.</vt:lpstr>
      <vt:lpstr>Menšiny a migranti</vt:lpstr>
      <vt:lpstr>„Co si představujte pod pojmem menšina?“</vt:lpstr>
      <vt:lpstr>Předsudek má mnoho podob</vt:lpstr>
      <vt:lpstr>Postoje</vt:lpstr>
      <vt:lpstr>Stereotyp</vt:lpstr>
      <vt:lpstr>Předsudek</vt:lpstr>
      <vt:lpstr>Multikulturní výchova</vt:lpstr>
      <vt:lpstr>Je naše škola zdrojem xenofobie a rasismu?</vt:lpstr>
      <vt:lpstr>Postoje učitelů k příslušníkům vybraných minorit</vt:lpstr>
      <vt:lpstr>Výsledky výzkumných šetření</vt:lpstr>
      <vt:lpstr>Diskuse a závěry</vt:lpstr>
      <vt:lpstr>Diskuse a závěry</vt:lpstr>
      <vt:lpstr>Diskuse a závěry</vt:lpstr>
      <vt:lpstr>Jaké by multikulturní vzdělávání mělo být?</vt:lpstr>
      <vt:lpstr>Dlouhá cesta k novému domovu      Jak to změnit?  </vt:lpstr>
      <vt:lpstr>Dlouhá cesta k novému domovu</vt:lpstr>
      <vt:lpstr>Migrace</vt:lpstr>
      <vt:lpstr>Národnostní menšiny </vt:lpstr>
      <vt:lpstr>Národnostní menšiny zastoupené v Radě vlády pro národnostní menšiny </vt:lpstr>
      <vt:lpstr>Na základě čeho tedy konstruujeme obraz světa, v němž žijeme?</vt:lpstr>
      <vt:lpstr>Multikulturní ideologie </vt:lpstr>
      <vt:lpstr>Dichotomie „my“ a „oni“</vt:lpstr>
      <vt:lpstr>Identita je dynamická a proměnlivá</vt:lpstr>
      <vt:lpstr>Identita je hybridní</vt:lpstr>
      <vt:lpstr>Globální civilizace</vt:lpstr>
      <vt:lpstr>Bikulturalismus </vt:lpstr>
      <vt:lpstr>Transnacionální rodina</vt:lpstr>
      <vt:lpstr>Hybridní kultura</vt:lpstr>
      <vt:lpstr>„Škola je odrazem společnosti, k níž patří.“</vt:lpstr>
      <vt:lpstr>Přizpůsobení? </vt:lpstr>
      <vt:lpstr>Jaké to je být Čechem v zahraničí … </vt:lpstr>
      <vt:lpstr>Diskuse a závěry</vt:lpstr>
      <vt:lpstr>mkv nově</vt:lpstr>
      <vt:lpstr>Jaké by multikulturní vzdělávání mělo být?</vt:lpstr>
      <vt:lpstr>Prezentace aplikace PowerPoint</vt:lpstr>
      <vt:lpstr>PRO multikulturní vzdělávání</vt:lpstr>
      <vt:lpstr>Multikulturní kompetence</vt:lpstr>
      <vt:lpstr>Kulturní kapitál </vt:lpstr>
      <vt:lpstr>Prezentace aplikace PowerPoint</vt:lpstr>
      <vt:lpstr>Prezentace aplikace PowerPoint</vt:lpstr>
      <vt:lpstr>„Škola je odrazem společnosti, k níž patří.“</vt:lpstr>
      <vt:lpstr>Na základě čeho tedy konstruujeme obraz světa, v němž žijeme?</vt:lpstr>
      <vt:lpstr>Rasa a dějiny</vt:lpstr>
      <vt:lpstr>Jaká by multikulturní výchova měla být?</vt:lpstr>
      <vt:lpstr>PRO multikulturní výchovu</vt:lpstr>
      <vt:lpstr>Závěr</vt:lpstr>
      <vt:lpstr>Diskuse</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Multikulturní výchova</dc:title>
  <dc:creator>Andrea Preissová Krejčí</dc:creator>
  <cp:lastModifiedBy>Andrea Preissová Krejčí</cp:lastModifiedBy>
  <cp:revision>9</cp:revision>
  <dcterms:created xsi:type="dcterms:W3CDTF">2021-03-11T23:01:25Z</dcterms:created>
  <dcterms:modified xsi:type="dcterms:W3CDTF">2024-03-21T05:52:01Z</dcterms:modified>
</cp:coreProperties>
</file>