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Preissová Krejčí" initials="APK" lastIdx="1" clrIdx="0">
    <p:extLst>
      <p:ext uri="{19B8F6BF-5375-455C-9EA6-DF929625EA0E}">
        <p15:presenceInfo xmlns:p15="http://schemas.microsoft.com/office/powerpoint/2012/main" userId="S-1-5-21-3452533675-2694392810-3478641777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26371-CA88-4B74-AEB2-2F7691363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3B56FB-C10F-4A2B-8B6E-9D96F1B3F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5C4C29-1A0A-4BC8-B183-04719CD9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97950A-F553-4D6F-A687-917C3DB42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B91141-3CEB-4F87-893F-EC8EA73E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52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EB05E-E2E2-424E-ACCF-221AB289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813540-8D10-49D1-AEC1-418B96597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813235-DD84-4EE5-8AF1-7F0B138A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EF724D-143A-4AE8-8395-3259FCBF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4160F2-3794-4691-AEA0-28813A4B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28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62E9D8-4A5B-47A7-8659-D6650C340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ACED0A-EF00-47A6-87ED-19AEBE9E8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CDD19B-A6F5-4568-A353-03A38A2E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CB1772-F48D-4DC5-9CAE-70E3FD98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0A4D3A-08B4-43BB-99A3-D6953135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2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494630-0C55-4DED-B81D-1D6FD02C1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67C135-83B4-4421-B4BD-A1ADCCF57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24DF00-714C-4616-B94A-230DCA50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6DAB09-A433-43C8-9B1F-F87BD485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7E8233-BA3F-42AF-9817-0419E132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86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78197-E360-4F4A-8660-187F5A62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226FBF-CFCE-4210-AA9D-AB6FC01A8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0A7C7B-18AE-448A-9CF7-3C7B5FFF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33DBDD-1B0C-4331-BFBA-8E70A787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587725-E770-4592-823D-D60A45DA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44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22FD0-8C78-4675-B34D-2355E50C5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ACAF7A-67E3-4F5B-8ABF-AD5343E1D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2115FED-51CD-48AA-B3F5-1BFC6ED41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BB5375-90C2-450D-B798-A2B28E81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23D3E9-9D9C-4646-8184-077F8F48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981449-31B4-4430-A494-BE2CEE96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60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1227A-8B9C-4B3A-B399-1CFD6B7F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0E4F3A-FD1E-4F26-A5AF-864C924FA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C632A2A-7E81-4E60-A9F1-8ABE49A57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40137BB-493E-49AD-8A90-6BE87622C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1C8390-A9DA-4831-B3CC-FD97DBF62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52B01EA-3B7A-44C9-9210-45F34C7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9B4F1A3-A0E8-43D7-83B2-61A3FCAC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7A7207C-4B91-4CC8-9F8F-24E3326D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96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F9020-7D15-40D1-990C-EC6EC5D4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A9827A2-B94D-4DFB-9361-BAB3542A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2DE869-131C-4D1F-9587-AF5ADAA7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6044292-7C4E-4A2D-BA79-5175B3E5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15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FAEF62D-C088-4FAE-9FEB-5DAA5AC1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0B2F095-CD7E-4514-9E01-54816116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DC0569-FD01-44C7-B756-8ADFBC25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91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6B27E-7663-4968-99A7-0C7D17A9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D652D5-BA83-4CD8-BDB1-66787C79E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D8D9B1-9519-420F-864E-E91B89AC6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DEDDFA-79A3-4CDF-A6D7-72384E966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5F26B7-A166-4C13-AA20-AA38ECEC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043A68-426C-4F46-8100-2C88F100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87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F3D3C-1FAE-42B7-A9E6-593E7A26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F7DEE9F-812F-4A9A-807C-F41D77825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66F780-5F71-4F5B-818C-E8FB4B150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079AE5-0D99-4AFF-8D39-504C32AC0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1AB7C5-0996-4358-B4DE-1E2256A3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BACC48-378F-4CC9-9321-89887954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71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456939-B37C-4C2E-A19C-FB2C84BD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26B7AB2-444A-4650-9787-8F04E2002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5961CD-DEFE-4FDF-8EDC-4C681C4BE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936AE-D093-4D53-8841-AC2053D27254}" type="datetimeFigureOut">
              <a:rPr lang="cs-CZ" smtClean="0"/>
              <a:t>27.03.2024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75432B-1AC7-437D-A082-A0B1B0625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11E8CB-1ACA-42B3-8566-B1C47F557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DE263-41DC-48A2-99DC-B04DC5BE20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17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9767D-3D4D-4153-8306-2609AFE27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6020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Poučení? Narace dětských uprchlíků v exilu v kontextu české školy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68D425-A0AF-4901-A495-3E35A2FA9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9250" y="4785064"/>
            <a:ext cx="5678750" cy="472736"/>
          </a:xfrm>
        </p:spPr>
        <p:txBody>
          <a:bodyPr/>
          <a:lstStyle/>
          <a:p>
            <a:r>
              <a:rPr lang="cs-CZ" dirty="0"/>
              <a:t>Andrea Preissová Krejčí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938F52-F39C-47C7-A772-B711AEF4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5962"/>
            <a:ext cx="4989250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2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31A8A-982E-4EE9-A40D-9274FD49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Získávání nových sociálních vazeb…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43F9E7-2B71-4193-B86D-CC892C91F8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 řeckém případě prakticky všechny děti odešly bez rodičů a byly ubytovány v kolektivním ubytování se svými vrstevníky. </a:t>
            </a:r>
            <a:r>
              <a:rPr lang="cs-CZ" dirty="0" err="1"/>
              <a:t>Melpomeni</a:t>
            </a:r>
            <a:r>
              <a:rPr lang="cs-CZ" dirty="0"/>
              <a:t> Filipová, která v dětském domově v Klokočově strávila celkem jedenáct let a vychodila tam základní školu, vzpomíná na tuto dobu takřka výhradně v dobrém: „</a:t>
            </a:r>
            <a:r>
              <a:rPr lang="cs-CZ" i="1" dirty="0"/>
              <a:t>Nemůžu si naříkat na dětství, i když rodiče strašně chybí</a:t>
            </a:r>
            <a:r>
              <a:rPr lang="cs-CZ" dirty="0"/>
              <a:t>.“ (Králová a </a:t>
            </a:r>
            <a:r>
              <a:rPr lang="cs-CZ" dirty="0" err="1"/>
              <a:t>Tsivos</a:t>
            </a:r>
            <a:r>
              <a:rPr lang="cs-CZ" dirty="0"/>
              <a:t>, 2012: 129).</a:t>
            </a:r>
          </a:p>
          <a:p>
            <a:r>
              <a:rPr lang="cs-CZ" dirty="0"/>
              <a:t>Ze vzpomínek Georgia </a:t>
            </a:r>
            <a:r>
              <a:rPr lang="cs-CZ" dirty="0" err="1"/>
              <a:t>Zerva</a:t>
            </a:r>
            <a:r>
              <a:rPr lang="cs-CZ" dirty="0"/>
              <a:t>: „</a:t>
            </a:r>
            <a:r>
              <a:rPr lang="cs-CZ" i="1" dirty="0"/>
              <a:t>On ten život náš byl takový trochu izolovaný. … Ale byli jsme hodně semknutý, jako bratři a sestry. … Nebyla tam žádná nevraživost. Byli jsme kamarádi</a:t>
            </a:r>
            <a:r>
              <a:rPr lang="cs-CZ" dirty="0"/>
              <a:t>.“ (Králová a </a:t>
            </a:r>
            <a:r>
              <a:rPr lang="cs-CZ" dirty="0" err="1"/>
              <a:t>Tsivos</a:t>
            </a:r>
            <a:r>
              <a:rPr lang="cs-CZ" dirty="0"/>
              <a:t>, 2012: 129). </a:t>
            </a:r>
          </a:p>
          <a:p>
            <a:r>
              <a:rPr lang="cs-CZ" dirty="0" err="1"/>
              <a:t>Georgios</a:t>
            </a:r>
            <a:r>
              <a:rPr lang="cs-CZ" dirty="0"/>
              <a:t> </a:t>
            </a:r>
            <a:r>
              <a:rPr lang="cs-CZ" dirty="0" err="1"/>
              <a:t>Karanikos</a:t>
            </a:r>
            <a:r>
              <a:rPr lang="cs-CZ" dirty="0"/>
              <a:t> dále upřesňuje, „</a:t>
            </a:r>
            <a:r>
              <a:rPr lang="cs-CZ" i="1" dirty="0"/>
              <a:t>Nemůžu si na Česko vůbec stěžovat. Chovali se k nám, jako bychom byli jejich děti</a:t>
            </a:r>
            <a:r>
              <a:rPr lang="cs-CZ" dirty="0"/>
              <a:t>.“ (Králová a </a:t>
            </a:r>
            <a:r>
              <a:rPr lang="cs-CZ" dirty="0" err="1"/>
              <a:t>Tsivos</a:t>
            </a:r>
            <a:r>
              <a:rPr lang="cs-CZ" dirty="0"/>
              <a:t>, 2012: 129).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C4A8D44-D583-420E-B5DA-4EE9CF130B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690688"/>
            <a:ext cx="5181600" cy="32920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B48E88B-6559-4C72-B5D3-0F4C74CE4B18}"/>
              </a:ext>
            </a:extLst>
          </p:cNvPr>
          <p:cNvSpPr txBox="1"/>
          <p:nvPr/>
        </p:nvSpPr>
        <p:spPr>
          <a:xfrm>
            <a:off x="6589336" y="5279010"/>
            <a:ext cx="449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Řecké dívky v domově v Krásném Poli u Varnsdorfu 1949</a:t>
            </a:r>
          </a:p>
        </p:txBody>
      </p:sp>
    </p:spTree>
    <p:extLst>
      <p:ext uri="{BB962C8B-B14F-4D97-AF65-F5344CB8AC3E}">
        <p14:creationId xmlns:p14="http://schemas.microsoft.com/office/powerpoint/2010/main" val="103305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9CF80-677B-4997-BBF1-8682132C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Uvědomění si vlastní etnické nebo národní identity a pocitu sounáležitosti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6CC076-7D94-4CA1-8178-0AB075E72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03128" cy="485703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Malá exulantka z Chorvatska zdůraznila následující: </a:t>
            </a:r>
            <a:r>
              <a:rPr lang="cs-CZ" i="1" dirty="0" err="1"/>
              <a:t>Daruvar</a:t>
            </a:r>
            <a:r>
              <a:rPr lang="cs-CZ" i="1" dirty="0"/>
              <a:t> je překrásný a my ho všichni máme rádi. Teď je válka. Všichni si přejeme, aby válka přestala, abychom mohli žít tak, jako jsme žili</a:t>
            </a:r>
            <a:r>
              <a:rPr lang="cs-CZ" dirty="0"/>
              <a:t>. [(Jasna Koláčková) Náš koutek, březen 1992, roč. 57, č. 7, s. 7].</a:t>
            </a:r>
          </a:p>
          <a:p>
            <a:r>
              <a:rPr lang="cs-CZ" dirty="0"/>
              <a:t>Dnes ukrajinské děti v exilu přemýšlejí o podobných otázkách: </a:t>
            </a:r>
            <a:r>
              <a:rPr lang="cs-CZ" i="1" dirty="0"/>
              <a:t>Je mi smutno po Charkově. Charkov je neobvykle krásné město, jež mám spojeno s květinami, se zpěvem ptáků v kouzelných parcích a s mými kamarádkami. Po 24. únoru toto město už neslyšelo zpěv ptáků, ale výbuchy a střelbu.</a:t>
            </a:r>
            <a:r>
              <a:rPr lang="cs-CZ" dirty="0"/>
              <a:t> (dívka, 15 let)</a:t>
            </a:r>
          </a:p>
          <a:p>
            <a:r>
              <a:rPr lang="cs-CZ" dirty="0"/>
              <a:t>Jeden z dětských uprchlíků z Řecka uvedl: „</a:t>
            </a:r>
            <a:r>
              <a:rPr lang="cs-CZ" i="1" dirty="0"/>
              <a:t>Pro nás občanská válka nikdy neskončila. Stále nás pronásleduje. Nikdy jsme se neusadili. Nikde nemáme svou vlast</a:t>
            </a:r>
            <a:r>
              <a:rPr lang="cs-CZ" dirty="0"/>
              <a:t>." (</a:t>
            </a:r>
            <a:r>
              <a:rPr lang="cs-CZ" dirty="0" err="1"/>
              <a:t>Danforth</a:t>
            </a:r>
            <a:r>
              <a:rPr lang="cs-CZ" dirty="0"/>
              <a:t>, 2003: 201-202).</a:t>
            </a:r>
          </a:p>
          <a:p>
            <a:r>
              <a:rPr lang="cs-CZ" dirty="0"/>
              <a:t>„</a:t>
            </a:r>
            <a:r>
              <a:rPr lang="cs-CZ" i="1" dirty="0"/>
              <a:t>Přerušili nám kořeny. To je velmi bolestivé, protože déšť, který na vás padá, není deštěm vaší vlasti. A bez deště ve vaší vlasti květina nerozkvete</a:t>
            </a:r>
            <a:r>
              <a:rPr lang="cs-CZ" dirty="0"/>
              <a:t>“ (</a:t>
            </a:r>
            <a:r>
              <a:rPr lang="cs-CZ" dirty="0" err="1"/>
              <a:t>Danforth</a:t>
            </a:r>
            <a:r>
              <a:rPr lang="cs-CZ" dirty="0"/>
              <a:t>, 2003: 193).</a:t>
            </a:r>
          </a:p>
          <a:p>
            <a:r>
              <a:rPr lang="cs-CZ" i="1" dirty="0"/>
              <a:t>Můj tatínek je Rus a maminka Ukrajinka, ale já nechci být Rusem – to je špatné. Jsou to zlí lidé</a:t>
            </a:r>
            <a:r>
              <a:rPr lang="cs-CZ" dirty="0"/>
              <a:t>.  (chlapec, 8 let).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F3E43BA-C828-44E7-A9D5-5BF14C3BC9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65616" y="1319930"/>
            <a:ext cx="3795516" cy="536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7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11A33-B2E3-41A3-8948-D6516718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Doporučení…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801280-FCA4-49D0-8F2D-C6C934295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5535967" cy="503858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Na základě historického srovnání je třeba snažit se i v budoucnu neodtrhnout děti od jejich národní identity, jazyka a etnické skupiny. V opačném případě by mohlo docházet k prohloubení traumatické zkušenosti z války a emigrace u dětí a dospívajících, a to by mohlo vést k řadě problémů… Integrace dětských uprchlíků do společnosti hostitelské země, v níž mnozí z nich mohou strávit významnou část svého dětství, by neměla být vynucována a měla by zahrnovat podporu zachování jejich nadnárodních vazeb. Ačkoliv je adaptace důležitá, musí zohledňovat zkušenosti dětí s válkou a exilem. </a:t>
            </a:r>
          </a:p>
          <a:p>
            <a:r>
              <a:rPr lang="cs-CZ" dirty="0"/>
              <a:t>Vzdělávání dětí zachráněných z války v Chorvatsku probíhalo v jejich národním jazyce nebo jazycích. Stejně tak i u dětí z Řecka. Obě skupiny využily svých učitelů a vychovatelů. </a:t>
            </a:r>
          </a:p>
          <a:p>
            <a:r>
              <a:rPr lang="cs-CZ" dirty="0"/>
              <a:t>Děti by měly být vnímány jako aktivní činitelé, kteří jsou zapojeni do širších sociálních sítí a vyjadřují přání ohledně své budoucnosti, na něž bude brán zřetel.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45B8F29-14BB-498A-B8CC-7B0F9D0AA2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4227" y="1690688"/>
            <a:ext cx="5302804" cy="36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7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A0FB8-1D63-41D3-98B3-D3499BEC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27A28F-62CE-4EDA-9CFF-345D95EC8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357" y="1825624"/>
            <a:ext cx="5247443" cy="488589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Analyzovaly jsme zaznamenaná vyprávění dětských uprchlíků z Ukrajiny a porovnaly jejich příběhy s příběhy dětských uprchlíků z války o nezávislost Chorvatska a z občanské války v Řecku. Ačkoli se specifika všech příběhů liší, v chápání války dětmi v různých historických obdobích existují nápadné podobnosti. Vyprávění dětí jsme rozdělily do kategorií vzešlých z naší analýzy: (1) válečné zkušenosti, (2) cesty do exilu a (3) naděje na návrat. Tyto děti, jejichž zkušenosti jsme sdílely, doufaly, že se brzy vrátí domů. Tento původní předpoklad se u většiny dětí z Chorvatska naplnil až s větším časovým odstupem, u mnohých dětských uprchlíků z Řecka se dokonce nenaplnil vůbec. Až čas ukáže, co přinese budoucnost dětem z Ukrajiny. Nicméně touha po domově a pochopení vztahů a emocí napříč prostorem i časem byly opakujícími se kategoriemi. Děti v této krajní situaci mají tendenci uvědomovat si svou národní identitu, lásku k opuštěné vlasti a k lidem, které opustily.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C27D734-498E-4498-A7E8-FE9F822B0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90688"/>
            <a:ext cx="5727787" cy="41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5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59884CD-99FF-4ECE-B3AF-282A8F46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očima dětí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20D7B02-321F-4F39-8D54-1FDFD60BE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Povrzanovićová</a:t>
            </a:r>
            <a:r>
              <a:rPr lang="cs-CZ" dirty="0"/>
              <a:t> upozorňuje na skutečnost, že vysídlené děti a děti uprchlíků získaly zralost, která není pro jejich věk obvyklá (</a:t>
            </a:r>
            <a:r>
              <a:rPr lang="cs-CZ" dirty="0" err="1"/>
              <a:t>Povrzanović</a:t>
            </a:r>
            <a:r>
              <a:rPr lang="cs-CZ" dirty="0"/>
              <a:t>, 1997). 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40E20102-3A9B-43B6-9394-D4667B80B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95576"/>
            <a:ext cx="5157787" cy="3503586"/>
          </a:xfrm>
        </p:spPr>
      </p:pic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3C4D5060-CE48-4CCC-8A29-CE6A6E9DE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80159"/>
            <a:ext cx="5259388" cy="1224915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Loring</a:t>
            </a:r>
            <a:r>
              <a:rPr lang="cs-CZ" dirty="0"/>
              <a:t> M. </a:t>
            </a:r>
            <a:r>
              <a:rPr lang="cs-CZ" dirty="0" err="1"/>
              <a:t>Danforth</a:t>
            </a:r>
            <a:r>
              <a:rPr lang="cs-CZ" dirty="0"/>
              <a:t> (2003) se dlouhodobě zabývá dopadem evakuace dětských uprchlíků z Řecka během občanské války na jejich život a poukazuje na to, že tyto „děti“ mají stále specifický postoj k utváření svého domova a vlastní identity. </a:t>
            </a:r>
          </a:p>
        </p:txBody>
      </p:sp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9027925C-950B-42F1-9797-7A6CEC8A94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595576"/>
            <a:ext cx="5157787" cy="355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0D579AD-9D74-4322-B940-5847D8C9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…zkušenost uprchlíka může být někdy ještě těžší než prožití války.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4B17E9B-9F8B-4894-9C8A-3D32925B3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3041083" cy="43513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D7B187-BE64-4D64-A8F9-7AE1DD30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11" y="1690688"/>
            <a:ext cx="5473127" cy="41520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D72AE6-2F15-447A-AB25-1A20AB63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108" y="3370017"/>
            <a:ext cx="4617892" cy="348798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6C8129C-A226-4AC3-80F2-2CB4CA74451C}"/>
              </a:ext>
            </a:extLst>
          </p:cNvPr>
          <p:cNvSpPr txBox="1"/>
          <p:nvPr/>
        </p:nvSpPr>
        <p:spPr>
          <a:xfrm>
            <a:off x="0" y="1914009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1950+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4C1A30-9F76-4F1E-A44E-2439FF20E297}"/>
              </a:ext>
            </a:extLst>
          </p:cNvPr>
          <p:cNvSpPr txBox="1"/>
          <p:nvPr/>
        </p:nvSpPr>
        <p:spPr>
          <a:xfrm>
            <a:off x="3606800" y="6156960"/>
            <a:ext cx="31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1991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F79A133-7FCA-4215-B857-269F58F8D584}"/>
              </a:ext>
            </a:extLst>
          </p:cNvPr>
          <p:cNvSpPr txBox="1"/>
          <p:nvPr/>
        </p:nvSpPr>
        <p:spPr>
          <a:xfrm>
            <a:off x="8879840" y="2885440"/>
            <a:ext cx="159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44068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83B56-44EA-443D-A834-94F5C1CDE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684" y="-91439"/>
            <a:ext cx="4840710" cy="934720"/>
          </a:xfrm>
        </p:spPr>
        <p:txBody>
          <a:bodyPr>
            <a:normAutofit fontScale="90000"/>
          </a:bodyPr>
          <a:lstStyle/>
          <a:p>
            <a:r>
              <a:rPr lang="cs-CZ" dirty="0"/>
              <a:t>Dětská vyprávění zaznamenaná ve formě psaných příběhů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BEE730C-C504-4E2C-A06B-8ECFE00C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708"/>
            <a:ext cx="3516508" cy="25162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6E6BCA2-DA4E-4D29-B434-F7564FF09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54" y="1543402"/>
            <a:ext cx="3111684" cy="2257540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1926DC41-D268-4A0F-B653-F63516737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199" y="262034"/>
            <a:ext cx="4388802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odjel z 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Daruvaru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Česka 21. 9. 1991, prvně byl ve skupině uprchlíků v Jánských Koupelích na Opavsku, později v Seči u Chrudimi v Čechách, zde oslavil i své deváté narozeniny a chodil do školy.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Obrázek 11">
            <a:extLst>
              <a:ext uri="{FF2B5EF4-FFF2-40B4-BE49-F238E27FC236}">
                <a16:creationId xmlns:a16="http://schemas.microsoft.com/office/drawing/2014/main" id="{9C9DF6E1-D405-467E-978B-FCE5D898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84" y="922230"/>
            <a:ext cx="4356735" cy="294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1E4BDD89-552C-442E-83AB-29935F37D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784" y="4224661"/>
            <a:ext cx="251968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celou dobu psal rodičům a blízkým z Čech korespondenční lístky nebo dopisy, které jeho maminka zachovala.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prožil v daleké Seči stovky kilometrů od svých rodičů a blízkých nejen své deváté narozeniny, ale také Vánoce a většinu své třetí třídy. Až v novém roce 1992 se skupina dětí – uprchlíků vrátila domů.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žije dodnes s rodinou v 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Daruvaru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má dvě děti a milující ženu. Věnuje se stejně jako jeho rodiče zemědělství a mimo jiné produkuje i na Slavonii významné množství lískových oříšků.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6738048F-9825-4773-92B6-DAD46959F660}"/>
              </a:ext>
            </a:extLst>
          </p:cNvPr>
          <p:cNvSpPr/>
          <p:nvPr/>
        </p:nvSpPr>
        <p:spPr>
          <a:xfrm>
            <a:off x="4869938" y="144816"/>
            <a:ext cx="2670846" cy="67131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Milá Mami,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zdravím tě ze studené Seče. Doufám, že ses šťastně vrátila. Myslím si, že nebyly žádné potíže při návratu do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Daruvaru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Pozdravuj dědu. Kolik jste sklidili kukuřice? Co hrozny, zkazily se, nebo jste z nich udělali mošt a víno? Napadl sníh, a tak sáňkuji s kamarády. Myslím si, že se do Vánoc vrátíme domů. Že budeme zase všichni pohromadě! Toto ti píšu v pondělí večer.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Řekni tátovi, že se mám dobře.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tě moc rád tvůj Ivan.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Pište a volejte!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D67BFE27-6368-4974-BD0C-1325EF8B9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472" y="4291678"/>
            <a:ext cx="2131528" cy="2463918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6C0DB0D5-8539-4437-B347-DDF5BFDC7FA3}"/>
              </a:ext>
            </a:extLst>
          </p:cNvPr>
          <p:cNvSpPr/>
          <p:nvPr/>
        </p:nvSpPr>
        <p:spPr>
          <a:xfrm>
            <a:off x="0" y="3800942"/>
            <a:ext cx="4869938" cy="32480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Milá mami a dědo!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Zdravím vás ze Seče. Mám se tu dobře. Ale v Jánských Koupelích to bylo hezčí. Do školy chodím ráno o deváté. Jednou denně, a Bernarda chodí dvakrát denně. Napište mi, jestli se něco změnilo, a jestli je vše stále na svém místě. Tady je blízko jezero. Chtěl bych, abyste přijeli. Jestli nemůžete, tak mi volejte a pište. Má vás hodně rád váš Ivan.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má rád maminku. Máma má ráda Ivana.</a:t>
            </a:r>
          </a:p>
        </p:txBody>
      </p:sp>
    </p:spTree>
    <p:extLst>
      <p:ext uri="{BB962C8B-B14F-4D97-AF65-F5344CB8AC3E}">
        <p14:creationId xmlns:p14="http://schemas.microsoft.com/office/powerpoint/2010/main" val="373233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183D8-B118-48DB-92F0-9803A353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1120"/>
          </a:xfrm>
        </p:spPr>
        <p:txBody>
          <a:bodyPr>
            <a:normAutofit fontScale="90000"/>
          </a:bodyPr>
          <a:lstStyle/>
          <a:p>
            <a:r>
              <a:rPr lang="cs-CZ" u="sng" dirty="0"/>
              <a:t>Důvody k odchodu ze země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7CE98-656B-4B2F-AD69-85728B70A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i="1" dirty="0"/>
              <a:t>Válka začala 24. února. Do Česka jsme odjeli 1. března. Celé dny, co jsem strávila v Oděse, byly strašné. Bála jsem se, když lidé venku práskali dveřmi, myslela jsem si, že to jsou výbuchy. V našem městě bylo vše v pořádku, ale i tak to bylo strašné, protože byl bombardovaný Cherson, tak jsme si mysleli, že nás taky budou bombardovat</a:t>
            </a:r>
            <a:r>
              <a:rPr lang="cs-CZ" dirty="0"/>
              <a:t>. (dívka, první stupeň základní školy)</a:t>
            </a:r>
          </a:p>
          <a:p>
            <a:r>
              <a:rPr lang="cs-CZ" i="1" dirty="0"/>
              <a:t>24. února ve čtyři hodiny ráno mi maminka řekla, že jí zavolala kamarádka s tím, že slyšela výbuchy. A tak mamince došlo, že začala válka. Potom odešla maminka s tatínkem do obchodu a já jsem ležela a snažila se pochopit, co se děje. A najednou jsem ucítila vibrace. Bylo to opravdu hrozné, ale držela jsem se a snažila se být silná. </a:t>
            </a:r>
            <a:r>
              <a:rPr lang="cs-CZ" dirty="0"/>
              <a:t>(dívka, 9 let z Kyjeva)</a:t>
            </a:r>
            <a:r>
              <a:rPr lang="cs-CZ" i="1" dirty="0"/>
              <a:t> </a:t>
            </a:r>
            <a:endParaRPr lang="cs-CZ" dirty="0"/>
          </a:p>
          <a:p>
            <a:r>
              <a:rPr lang="cs-CZ" i="1" dirty="0"/>
              <a:t>Bylo mi strašně a byla mi zima. Zakrýval jsem si uši, abych neslyšel sirény a výbuchy</a:t>
            </a:r>
            <a:r>
              <a:rPr lang="cs-CZ" dirty="0"/>
              <a:t>. (chlapec, 8 let)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DCC08F9-9E43-464F-A92A-07C64BFA9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i="1" dirty="0"/>
              <a:t>Nenávidím válku! Je krutá. To se nemělo stát</a:t>
            </a:r>
            <a:r>
              <a:rPr lang="cs-CZ" dirty="0"/>
              <a:t>. (chlapec, 10 let)</a:t>
            </a:r>
          </a:p>
          <a:p>
            <a:r>
              <a:rPr lang="cs-CZ" i="1" dirty="0"/>
              <a:t>Nemohla jsem uvěřit, že je to všechno pravda, že začala válka…</a:t>
            </a:r>
            <a:r>
              <a:rPr lang="cs-CZ" dirty="0"/>
              <a:t> (dívka 11 let)</a:t>
            </a:r>
          </a:p>
          <a:p>
            <a:r>
              <a:rPr lang="cs-CZ" i="1" dirty="0"/>
              <a:t>Nechápali jsme, co se děje, dokud jsme nezapnuli televizi. A tak jsme se dozvěděli, že začala válka. A co bylo dál? Jako ve strašném snu – panika, strach, neschopnost přijmout realitu.</a:t>
            </a:r>
            <a:r>
              <a:rPr lang="cs-CZ" dirty="0"/>
              <a:t> (dívka, 11 let)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54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D36F2-2FCA-4BF2-A4F4-005ED9D5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75674"/>
          </a:xfrm>
        </p:spPr>
        <p:txBody>
          <a:bodyPr/>
          <a:lstStyle/>
          <a:p>
            <a:r>
              <a:rPr lang="cs-CZ" u="sng" dirty="0"/>
              <a:t>Důvody k odchodu ze země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C54032-C7FC-42C2-8745-8ECE149D1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i="1" dirty="0"/>
              <a:t>Válka… Kolik bolesti, strasti, samoty a smrti v sobě nese toto slovo. Je to pro národ nejtěžší zkouška. A nejzranitelnějšími a nejohroženějšími jsme v této době my, děti. Naše dětství plyne, nic nejde vrátit, a je v něm pro změnu bolest, strádání, ztráta příbuzných a blízkých. Věřím, že vše skončí vítězstvím celé Ukrajiny.</a:t>
            </a:r>
            <a:r>
              <a:rPr lang="cs-CZ" dirty="0"/>
              <a:t> (dívka, 18 let) </a:t>
            </a:r>
          </a:p>
          <a:p>
            <a:r>
              <a:rPr lang="cs-CZ" dirty="0"/>
              <a:t>Další dívka poznamenala: </a:t>
            </a:r>
            <a:r>
              <a:rPr lang="cs-CZ" i="1" dirty="0"/>
              <a:t>Moje Vlast je Ukrajina. Válka na území mého státu se pro mě stala velkým utrpením. Všichni jsme se velmi vylekali. Týden jsem žila ve sklepě mé školy... To bylo v Kyjevě (moje maminka je v armádě). Bylo to strašné, střelba neutichala žádnou noc.</a:t>
            </a:r>
            <a:r>
              <a:rPr lang="cs-CZ" dirty="0"/>
              <a:t> (dívka, 10 let)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2DA4F9D-29CD-4239-9C33-F2008E713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Je pochopitelné, že i v době našeho výzkumu se některé děti stále potýkaly s vtíravými vzpomínkami na zvuky a věci, které jim připomínaly válku, ačkoliv už byly v bezpečí:</a:t>
            </a:r>
          </a:p>
          <a:p>
            <a:r>
              <a:rPr lang="cs-CZ" i="1" dirty="0"/>
              <a:t>I když jsme v Česku už tři měsíce, stále se lekáme jakéhokoliv hlasitého zvuku a letadel nad námi</a:t>
            </a:r>
            <a:r>
              <a:rPr lang="cs-CZ" dirty="0"/>
              <a:t>. (dívka, 15 let)</a:t>
            </a:r>
          </a:p>
          <a:p>
            <a:r>
              <a:rPr lang="cs-CZ" dirty="0"/>
              <a:t>Válka zanechala své stopy a mnohé děti uprchlíků se musely rozloučit se svými blízkými, některé z nich natrvalo.</a:t>
            </a:r>
          </a:p>
          <a:p>
            <a:r>
              <a:rPr lang="cs-CZ" i="1" dirty="0"/>
              <a:t>Mým městem proletělo pár raket, ale zdá se, že to nezpůsobilo velké škody. Za týden jsem se dozvěděla, že je můj tatínek na nebesích. Nenávidím Putina. Ukrajina musí vyhrát</a:t>
            </a:r>
            <a:r>
              <a:rPr lang="cs-CZ" dirty="0"/>
              <a:t>. (dívka, 11 let)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93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A5060-CBF2-4190-A115-4DCE7471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2870"/>
          </a:xfrm>
        </p:spPr>
        <p:txBody>
          <a:bodyPr/>
          <a:lstStyle/>
          <a:p>
            <a:r>
              <a:rPr lang="cs-CZ" u="sng" dirty="0"/>
              <a:t>Cesta do exilu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B2FCD3-8708-45E8-83DA-C3A7DFC54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Některé děti celou situaci vnímají jako vnucenou, nevybraly si ji: </a:t>
            </a:r>
            <a:r>
              <a:rPr lang="cs-CZ" i="1" dirty="0"/>
              <a:t>Přijeli jsme do Česka, ale nechtěl jsem tu být, učit se cizí jazyk, chci být doma na Ukrajině.</a:t>
            </a:r>
            <a:r>
              <a:rPr lang="cs-CZ" dirty="0"/>
              <a:t> (chlapec, 8 let)</a:t>
            </a:r>
          </a:p>
          <a:p>
            <a:r>
              <a:rPr lang="cs-CZ" dirty="0"/>
              <a:t>Jiní mají na svou situaci pozitivnější názor: </a:t>
            </a:r>
            <a:r>
              <a:rPr lang="cs-CZ" i="1" dirty="0"/>
              <a:t>V Česku jsem chodila se svým bratrem do školy. Moc se mi tam líbilo, našla jsem si kamarády. Během tří měsíců pobytu v Česku jsem potkala mnoho přátelských a srdečných lidí.</a:t>
            </a:r>
            <a:r>
              <a:rPr lang="cs-CZ" dirty="0"/>
              <a:t> (dívka, 13 let)</a:t>
            </a:r>
          </a:p>
          <a:p>
            <a:r>
              <a:rPr lang="cs-CZ" dirty="0"/>
              <a:t>Celkovou situaci, v níž se děti – uprchlíci ocitly, ovlivňuje řada faktorů. Jistě je velkou výhodou přítomnost rodinných příslušníků a dalších blízkých osob. Původní i nově vytvářené sociální sítě v zakotvení dětí v novém domově hrají významnou, často rozhodující, roli.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1D29FD-23B4-4CFC-A8D2-97B41770E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i="1" dirty="0"/>
              <a:t>Jednoho rána jsem se probudila a slyším od maminky, že začala válka. Tenkrát se mi svět obrátil vzhůru nohama</a:t>
            </a:r>
            <a:r>
              <a:rPr lang="cs-CZ" dirty="0"/>
              <a:t>. (dívka, 11 let) </a:t>
            </a:r>
          </a:p>
          <a:p>
            <a:endParaRPr lang="cs-CZ" dirty="0"/>
          </a:p>
          <a:p>
            <a:r>
              <a:rPr lang="cs-CZ" i="1" dirty="0"/>
              <a:t>Mám velký strach o své rodiče, kteří zůstali na Ukrajině</a:t>
            </a:r>
            <a:r>
              <a:rPr lang="cs-CZ" dirty="0"/>
              <a:t>. (dívka, starší ročník základní školy)</a:t>
            </a:r>
          </a:p>
          <a:p>
            <a:r>
              <a:rPr lang="cs-CZ" i="1" dirty="0"/>
              <a:t>Maminka bohužel zůstala na Ukrajině, protože se rozhodla zůstat mému tatínkovi na blízku</a:t>
            </a:r>
            <a:r>
              <a:rPr lang="cs-CZ" dirty="0"/>
              <a:t>. (dívka, 13 let)</a:t>
            </a:r>
          </a:p>
          <a:p>
            <a:endParaRPr lang="cs-CZ" dirty="0"/>
          </a:p>
          <a:p>
            <a:r>
              <a:rPr lang="cs-CZ" i="1" dirty="0"/>
              <a:t>Tato válka mě oddělila od mého táty a mého města. Sebrala mi spolužáky a první třídu</a:t>
            </a:r>
            <a:r>
              <a:rPr lang="cs-CZ" dirty="0"/>
              <a:t>. (chlapec, 7 let)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46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20D8D-28BC-4D7E-8216-0D9F6546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5419"/>
          </a:xfrm>
        </p:spPr>
        <p:txBody>
          <a:bodyPr/>
          <a:lstStyle/>
          <a:p>
            <a:r>
              <a:rPr lang="cs-CZ" u="sng" dirty="0"/>
              <a:t>Naděje v návrat domů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52A532-EA58-40B1-B2CF-BE08AA97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/>
              <a:t>Dočkáme se vítězství a určitě pojedeme domů</a:t>
            </a:r>
            <a:r>
              <a:rPr lang="cs-CZ" dirty="0"/>
              <a:t>. (dívka, 15 let) </a:t>
            </a:r>
          </a:p>
          <a:p>
            <a:r>
              <a:rPr lang="cs-CZ" i="1" dirty="0"/>
              <a:t>Ale teď už je situace lepší, takže doufám, že se brzy vrátíme domů</a:t>
            </a:r>
            <a:r>
              <a:rPr lang="cs-CZ" dirty="0"/>
              <a:t>. (dívka, 11 let)</a:t>
            </a:r>
          </a:p>
          <a:p>
            <a:r>
              <a:rPr lang="cs-CZ" dirty="0"/>
              <a:t>Většina dětí ve vyprávění vyjádřila naději v návrat do vlasti: </a:t>
            </a:r>
            <a:r>
              <a:rPr lang="cs-CZ" i="1" dirty="0"/>
              <a:t>Doufám, že válka brzy skončí a my se vrátíme do vlasti.</a:t>
            </a:r>
            <a:r>
              <a:rPr lang="cs-CZ" dirty="0"/>
              <a:t> (dívka, 11 let) Osmiletý chlapec nás ubezpečil:</a:t>
            </a:r>
            <a:r>
              <a:rPr lang="cs-CZ" i="1" dirty="0"/>
              <a:t> Ničeho se nebojím, protože jsem nebojácný bojovník, ale chci jít domů</a:t>
            </a:r>
            <a:r>
              <a:rPr lang="cs-CZ" dirty="0"/>
              <a:t>. (chlapec, 8 let)</a:t>
            </a:r>
          </a:p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1B02F04-7DA8-4010-8742-D38B78F0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Silné nadnárodní vztahy s přáteli a rodinou byly zdůrazněny zejména v následujících příbězích:</a:t>
            </a:r>
          </a:p>
          <a:p>
            <a:r>
              <a:rPr lang="cs-CZ" i="1" dirty="0"/>
              <a:t>Teď nás přijali v Česku, ale já se moc chci vrátit domů, ke kamarádům</a:t>
            </a:r>
            <a:r>
              <a:rPr lang="cs-CZ" dirty="0"/>
              <a:t>. (chlapec, 10 let)</a:t>
            </a:r>
          </a:p>
          <a:p>
            <a:r>
              <a:rPr lang="cs-CZ" i="1" dirty="0"/>
              <a:t>Z celého srdce si přeji vrátit se domů, kde je můj dědeček, babička, sestřička se svou rodinou, celá moje drahá a milovaná rodina</a:t>
            </a:r>
            <a:r>
              <a:rPr lang="cs-CZ" dirty="0"/>
              <a:t>. (chlapec, starší školní věk)</a:t>
            </a:r>
          </a:p>
          <a:p>
            <a:r>
              <a:rPr lang="cs-CZ" dirty="0"/>
              <a:t>Některé děti však přiznávají, že jejich pobyt v České republice je delší, než očekávaly, i když si uvědomují souvislost s přetrvávající situací na Ukrajině.</a:t>
            </a:r>
          </a:p>
          <a:p>
            <a:r>
              <a:rPr lang="cs-CZ" i="1" dirty="0"/>
              <a:t>Přestože nás vedoucí ubezpečovali, že se vrátíme do 8. března, jsme tu v Česku už čtvrtý měsíc a není známo, kdy se vrátíme domů, protože rakety na </a:t>
            </a:r>
            <a:r>
              <a:rPr lang="cs-CZ" i="1" dirty="0" err="1"/>
              <a:t>Žytomyrsko</a:t>
            </a:r>
            <a:r>
              <a:rPr lang="cs-CZ" i="1" dirty="0"/>
              <a:t> stále útočí…</a:t>
            </a:r>
            <a:r>
              <a:rPr lang="cs-CZ" dirty="0"/>
              <a:t> (dívka, 12 let)</a:t>
            </a:r>
          </a:p>
        </p:txBody>
      </p:sp>
    </p:spTree>
    <p:extLst>
      <p:ext uri="{BB962C8B-B14F-4D97-AF65-F5344CB8AC3E}">
        <p14:creationId xmlns:p14="http://schemas.microsoft.com/office/powerpoint/2010/main" val="319047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D521724-6E4F-49FC-A744-DFBE3591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Srovnání. Získávání nových sociálních vazeb…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4A3EBDC-B5C2-42BD-9098-37144637E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91579" cy="495691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Děti krajanů byly v exilu motivovány, aby sepsaly své příběhy a poslaly je do krajanského dětského časopisu Náš koutek. Některé z příběhů mají nápadnou podobnost s příběhy ukrajinských dětských uprchlíků. </a:t>
            </a:r>
            <a:r>
              <a:rPr lang="cs-CZ" i="1" dirty="0"/>
              <a:t>V Janských Koupelích jsem si našla hodně kamarádů a kamarádek. Bylo nám tam hezky. (...) Ještě dnes vzpomínám na krásné dny v Janských Koupelích a na všechny kamarádky a kamarády</a:t>
            </a:r>
            <a:r>
              <a:rPr lang="cs-CZ" dirty="0"/>
              <a:t>. [(</a:t>
            </a:r>
            <a:r>
              <a:rPr lang="cs-CZ" dirty="0" err="1"/>
              <a:t>Mirela</a:t>
            </a:r>
            <a:r>
              <a:rPr lang="cs-CZ" dirty="0"/>
              <a:t> </a:t>
            </a:r>
            <a:r>
              <a:rPr lang="cs-CZ" dirty="0" err="1"/>
              <a:t>Štrumlová</a:t>
            </a:r>
            <a:r>
              <a:rPr lang="cs-CZ" dirty="0"/>
              <a:t>, 6. c, </a:t>
            </a:r>
            <a:r>
              <a:rPr lang="cs-CZ" dirty="0" err="1"/>
              <a:t>Hrubečné</a:t>
            </a:r>
            <a:r>
              <a:rPr lang="cs-CZ" dirty="0"/>
              <a:t> Pole) Náš koutek, červen 1992, roč. 57, č. 10, s. 17].</a:t>
            </a:r>
          </a:p>
          <a:p>
            <a:r>
              <a:rPr lang="cs-CZ" i="1" dirty="0"/>
              <a:t>Dlouho se mi stýskalo po Seči, kamarádech a společném životě.</a:t>
            </a:r>
            <a:r>
              <a:rPr lang="cs-CZ" dirty="0"/>
              <a:t> [(Martin Tichý, 5. c, V. </a:t>
            </a:r>
            <a:r>
              <a:rPr lang="cs-CZ" dirty="0" err="1"/>
              <a:t>Nazor</a:t>
            </a:r>
            <a:r>
              <a:rPr lang="cs-CZ" dirty="0"/>
              <a:t>, </a:t>
            </a:r>
            <a:r>
              <a:rPr lang="cs-CZ" dirty="0" err="1"/>
              <a:t>Daruvar</a:t>
            </a:r>
            <a:r>
              <a:rPr lang="cs-CZ" dirty="0"/>
              <a:t>) Náš koutek, prosinec 1993, roč. 59, č. 2, s. 1. 4, p. 16]</a:t>
            </a:r>
          </a:p>
          <a:p>
            <a:r>
              <a:rPr lang="cs-CZ" dirty="0"/>
              <a:t>Mnohé z nich zdůrazňují naději v návrat nebo sdílejí stesk po domově, rodičích. </a:t>
            </a:r>
          </a:p>
          <a:p>
            <a:r>
              <a:rPr lang="cs-CZ" i="1" dirty="0"/>
              <a:t>Mám tady hodně kamarádů, ale přece často myslím na </a:t>
            </a:r>
            <a:r>
              <a:rPr lang="cs-CZ" i="1" dirty="0" err="1"/>
              <a:t>Daruvar</a:t>
            </a:r>
            <a:r>
              <a:rPr lang="cs-CZ" i="1" dirty="0"/>
              <a:t> a netrpělivě čekám na návrat domů.</a:t>
            </a:r>
            <a:r>
              <a:rPr lang="cs-CZ" dirty="0"/>
              <a:t> [(</a:t>
            </a:r>
            <a:r>
              <a:rPr lang="cs-CZ" dirty="0" err="1"/>
              <a:t>Davor</a:t>
            </a:r>
            <a:r>
              <a:rPr lang="cs-CZ" dirty="0"/>
              <a:t> </a:t>
            </a:r>
            <a:r>
              <a:rPr lang="cs-CZ" dirty="0" err="1"/>
              <a:t>Ivanović</a:t>
            </a:r>
            <a:r>
              <a:rPr lang="cs-CZ" dirty="0"/>
              <a:t>, 6. tř., M. Lázně) Náš koutek, leden 1992, roč. 1991/1992, č. 2, s. 1. 5, p. 16-17]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CA9991CC-6A11-4377-B280-4F1201E64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4509" y="1890944"/>
            <a:ext cx="3237764" cy="23113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FC54F2-E259-454B-9F8B-7FB59060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72" y="3429000"/>
            <a:ext cx="2395728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51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2403</Words>
  <Application>Microsoft Office PowerPoint</Application>
  <PresentationFormat>Širokoúhlá obrazovka</PresentationFormat>
  <Paragraphs>77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 Poučení? Narace dětských uprchlíků v exilu v kontextu české školy  </vt:lpstr>
      <vt:lpstr>Válka očima dětí </vt:lpstr>
      <vt:lpstr>…zkušenost uprchlíka může být někdy ještě těžší než prožití války.</vt:lpstr>
      <vt:lpstr>Dětská vyprávění zaznamenaná ve formě psaných příběhů</vt:lpstr>
      <vt:lpstr>Důvody k odchodu ze země </vt:lpstr>
      <vt:lpstr>Důvody k odchodu ze země</vt:lpstr>
      <vt:lpstr>Cesta do exilu</vt:lpstr>
      <vt:lpstr>Naděje v návrat domů</vt:lpstr>
      <vt:lpstr>Srovnání. Získávání nových sociálních vazeb…</vt:lpstr>
      <vt:lpstr>Získávání nových sociálních vazeb…</vt:lpstr>
      <vt:lpstr>Uvědomění si vlastní etnické nebo národní identity a pocitu sounáležitosti </vt:lpstr>
      <vt:lpstr>Doporučení…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Preissová Krejčí</dc:creator>
  <cp:lastModifiedBy>Andrea Preissová</cp:lastModifiedBy>
  <cp:revision>16</cp:revision>
  <dcterms:created xsi:type="dcterms:W3CDTF">2023-06-18T16:44:50Z</dcterms:created>
  <dcterms:modified xsi:type="dcterms:W3CDTF">2024-03-27T17:24:26Z</dcterms:modified>
</cp:coreProperties>
</file>