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57" r:id="rId4"/>
    <p:sldId id="272" r:id="rId5"/>
    <p:sldId id="273" r:id="rId6"/>
    <p:sldId id="274" r:id="rId7"/>
    <p:sldId id="276" r:id="rId8"/>
    <p:sldId id="312" r:id="rId9"/>
    <p:sldId id="317" r:id="rId10"/>
    <p:sldId id="318" r:id="rId11"/>
    <p:sldId id="328" r:id="rId12"/>
    <p:sldId id="329" r:id="rId13"/>
    <p:sldId id="330" r:id="rId14"/>
    <p:sldId id="331" r:id="rId15"/>
    <p:sldId id="332" r:id="rId16"/>
    <p:sldId id="320" r:id="rId17"/>
    <p:sldId id="333" r:id="rId1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481"/>
    <a:srgbClr val="F0EEF3"/>
    <a:srgbClr val="665582"/>
    <a:srgbClr val="C5BFD0"/>
    <a:srgbClr val="FFFFFF"/>
    <a:srgbClr val="7C7587"/>
    <a:srgbClr val="413654"/>
    <a:srgbClr val="CFC7DB"/>
    <a:srgbClr val="9281A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91" d="100"/>
          <a:sy n="91" d="100"/>
        </p:scale>
        <p:origin x="556"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08.04.2024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93113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21633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solidFill>
                  <a:srgbClr val="655481"/>
                </a:solidFill>
              </a:defRPr>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65548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65548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655481"/>
                </a:solidFill>
              </a:defRPr>
            </a:lvl1pPr>
          </a:lstStyle>
          <a:p>
            <a:r>
              <a:rPr lang="cs-CZ" altLang="cs-CZ" dirty="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solidFill>
                  <a:srgbClr val="655481"/>
                </a:solidFill>
              </a:defRPr>
            </a:lvl1pPr>
          </a:lstStyle>
          <a:p>
            <a:fld id="{560808B9-4D1F-4069-9EB9-CD8802008F4E}" type="slidenum">
              <a:rPr lang="cs-CZ" smtClean="0"/>
              <a:pPr/>
              <a:t>‹#›</a:t>
            </a:fld>
            <a:endParaRPr lang="cs-CZ" dirty="0"/>
          </a:p>
        </p:txBody>
      </p:sp>
      <p:pic>
        <p:nvPicPr>
          <p:cNvPr id="3" name="Obrázek 2">
            <a:extLst>
              <a:ext uri="{FF2B5EF4-FFF2-40B4-BE49-F238E27FC236}">
                <a16:creationId xmlns:a16="http://schemas.microsoft.com/office/drawing/2014/main" id="{BB9C183C-DB2E-41DC-B3FF-DD746F750F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937" y="125070"/>
            <a:ext cx="1382780" cy="1148944"/>
          </a:xfrm>
          <a:prstGeom prst="rect">
            <a:avLst/>
          </a:prstGeom>
        </p:spPr>
      </p:pic>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ucia.drotarova@slu.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88159"/>
            <a:ext cx="5616624"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307871"/>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23528" y="557236"/>
            <a:ext cx="5111750" cy="215900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Thesis Mentor (</a:t>
            </a:r>
            <a:r>
              <a:rPr lang="cs-CZ" sz="4000" b="1" dirty="0" err="1">
                <a:solidFill>
                  <a:schemeClr val="bg1"/>
                </a:solidFill>
                <a:latin typeface="Times New Roman" panose="02020603050405020304" pitchFamily="18" charset="0"/>
                <a:cs typeface="Times New Roman" panose="02020603050405020304" pitchFamily="18" charset="0"/>
              </a:rPr>
              <a:t>Silesian</a:t>
            </a:r>
            <a:r>
              <a:rPr lang="cs-CZ" sz="4000" b="1" dirty="0">
                <a:solidFill>
                  <a:schemeClr val="bg1"/>
                </a:solidFill>
                <a:latin typeface="Times New Roman" panose="02020603050405020304" pitchFamily="18" charset="0"/>
                <a:cs typeface="Times New Roman" panose="02020603050405020304" pitchFamily="18" charset="0"/>
              </a:rPr>
              <a:t> University)</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Váš digitální asistent pro psaní projektů a výzkumných prací</a:t>
            </a:r>
            <a:br>
              <a:rPr lang="cs-CZ" sz="1400" dirty="0">
                <a:solidFill>
                  <a:schemeClr val="bg1"/>
                </a:solidFill>
                <a:latin typeface="Times New Roman" panose="02020603050405020304" pitchFamily="18" charset="0"/>
                <a:cs typeface="Times New Roman" panose="02020603050405020304" pitchFamily="18" charset="0"/>
              </a:rPr>
            </a:b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655481"/>
                </a:solidFill>
                <a:latin typeface="Times New Roman" panose="02020603050405020304" pitchFamily="18" charset="0"/>
                <a:cs typeface="Times New Roman" panose="02020603050405020304" pitchFamily="18" charset="0"/>
              </a:rPr>
              <a:t>Mgr. Lucia Drotárová, PhD.</a:t>
            </a:r>
          </a:p>
          <a:p>
            <a:pPr algn="r"/>
            <a:r>
              <a:rPr lang="cs-CZ" altLang="cs-CZ" sz="900" dirty="0">
                <a:solidFill>
                  <a:srgbClr val="655481"/>
                </a:solidFill>
                <a:latin typeface="Times New Roman" panose="02020603050405020304" pitchFamily="18" charset="0"/>
                <a:cs typeface="Times New Roman" panose="02020603050405020304" pitchFamily="18" charset="0"/>
              </a:rPr>
              <a:t>31. 1. 2024</a:t>
            </a:r>
          </a:p>
        </p:txBody>
      </p:sp>
      <p:pic>
        <p:nvPicPr>
          <p:cNvPr id="5" name="Obrázek 4">
            <a:extLst>
              <a:ext uri="{FF2B5EF4-FFF2-40B4-BE49-F238E27FC236}">
                <a16:creationId xmlns:a16="http://schemas.microsoft.com/office/drawing/2014/main" id="{42098F1D-FAA9-4FAD-8A3C-8773BDC85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920" y="123478"/>
            <a:ext cx="2730477" cy="2268737"/>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A74E-47C7-9F69-ECFD-9E723787D62A}"/>
              </a:ext>
            </a:extLst>
          </p:cNvPr>
          <p:cNvSpPr>
            <a:spLocks noGrp="1"/>
          </p:cNvSpPr>
          <p:nvPr>
            <p:ph type="title"/>
          </p:nvPr>
        </p:nvSpPr>
        <p:spPr/>
        <p:txBody>
          <a:bodyPr/>
          <a:lstStyle/>
          <a:p>
            <a:r>
              <a:rPr lang="sk-SK" dirty="0"/>
              <a:t> </a:t>
            </a:r>
          </a:p>
        </p:txBody>
      </p:sp>
      <p:sp>
        <p:nvSpPr>
          <p:cNvPr id="4" name="TextBox 3">
            <a:extLst>
              <a:ext uri="{FF2B5EF4-FFF2-40B4-BE49-F238E27FC236}">
                <a16:creationId xmlns:a16="http://schemas.microsoft.com/office/drawing/2014/main" id="{0593C53E-069F-E4B3-984B-E9515388D822}"/>
              </a:ext>
            </a:extLst>
          </p:cNvPr>
          <p:cNvSpPr txBox="1"/>
          <p:nvPr/>
        </p:nvSpPr>
        <p:spPr>
          <a:xfrm>
            <a:off x="1259632" y="1333966"/>
            <a:ext cx="6241434" cy="1323439"/>
          </a:xfrm>
          <a:prstGeom prst="rect">
            <a:avLst/>
          </a:prstGeom>
          <a:noFill/>
        </p:spPr>
        <p:txBody>
          <a:bodyPr wrap="square">
            <a:spAutoFit/>
          </a:bodyPr>
          <a:lstStyle/>
          <a:p>
            <a:pPr algn="ctr"/>
            <a:r>
              <a:rPr lang="pl-PL" sz="4000" b="1" i="0" dirty="0">
                <a:solidFill>
                  <a:srgbClr val="655481"/>
                </a:solidFill>
                <a:effectLst/>
                <a:latin typeface="+mj-lt"/>
              </a:rPr>
              <a:t>Krok za krokem: </a:t>
            </a:r>
            <a:br>
              <a:rPr lang="pl-PL" sz="4000" b="1" i="0" dirty="0">
                <a:solidFill>
                  <a:srgbClr val="655481"/>
                </a:solidFill>
                <a:effectLst/>
                <a:latin typeface="+mj-lt"/>
              </a:rPr>
            </a:br>
            <a:r>
              <a:rPr lang="pl-PL" sz="4000" b="1" i="0" dirty="0">
                <a:solidFill>
                  <a:srgbClr val="655481"/>
                </a:solidFill>
                <a:effectLst/>
                <a:latin typeface="+mj-lt"/>
              </a:rPr>
              <a:t>Interakce s Thesis Mentor</a:t>
            </a:r>
            <a:endParaRPr lang="sk-SK" sz="4000" dirty="0">
              <a:solidFill>
                <a:srgbClr val="655481"/>
              </a:solidFill>
              <a:latin typeface="+mj-lt"/>
            </a:endParaRPr>
          </a:p>
        </p:txBody>
      </p:sp>
      <p:sp>
        <p:nvSpPr>
          <p:cNvPr id="6" name="TextBox 5">
            <a:extLst>
              <a:ext uri="{FF2B5EF4-FFF2-40B4-BE49-F238E27FC236}">
                <a16:creationId xmlns:a16="http://schemas.microsoft.com/office/drawing/2014/main" id="{29FFA1FF-BE5B-D5E1-1B8F-CA8456401B68}"/>
              </a:ext>
            </a:extLst>
          </p:cNvPr>
          <p:cNvSpPr txBox="1"/>
          <p:nvPr/>
        </p:nvSpPr>
        <p:spPr>
          <a:xfrm>
            <a:off x="2089344" y="3795886"/>
            <a:ext cx="4582010" cy="584775"/>
          </a:xfrm>
          <a:prstGeom prst="rect">
            <a:avLst/>
          </a:prstGeom>
          <a:noFill/>
        </p:spPr>
        <p:txBody>
          <a:bodyPr wrap="square">
            <a:spAutoFit/>
          </a:bodyPr>
          <a:lstStyle/>
          <a:p>
            <a:pPr algn="ctr"/>
            <a:r>
              <a:rPr lang="cs-CZ" sz="1600" dirty="0">
                <a:solidFill>
                  <a:srgbClr val="655481"/>
                </a:solidFill>
              </a:rPr>
              <a:t>(Využití Thesis Mentor je podmíněno přístupem na placenou službu ChatGPT4 od openai.com)</a:t>
            </a:r>
          </a:p>
        </p:txBody>
      </p:sp>
    </p:spTree>
    <p:extLst>
      <p:ext uri="{BB962C8B-B14F-4D97-AF65-F5344CB8AC3E}">
        <p14:creationId xmlns:p14="http://schemas.microsoft.com/office/powerpoint/2010/main" val="244894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F524-CB1D-78B5-A8C0-3A535EE0D106}"/>
              </a:ext>
            </a:extLst>
          </p:cNvPr>
          <p:cNvSpPr>
            <a:spLocks noGrp="1"/>
          </p:cNvSpPr>
          <p:nvPr>
            <p:ph type="title"/>
          </p:nvPr>
        </p:nvSpPr>
        <p:spPr/>
        <p:txBody>
          <a:bodyPr/>
          <a:lstStyle/>
          <a:p>
            <a:r>
              <a:rPr lang="sk-SK" dirty="0"/>
              <a:t>Krok 1:</a:t>
            </a:r>
          </a:p>
        </p:txBody>
      </p:sp>
      <p:sp>
        <p:nvSpPr>
          <p:cNvPr id="4" name="TextBox 3">
            <a:extLst>
              <a:ext uri="{FF2B5EF4-FFF2-40B4-BE49-F238E27FC236}">
                <a16:creationId xmlns:a16="http://schemas.microsoft.com/office/drawing/2014/main" id="{CF8CF3F8-1011-89A3-709C-8C9CA9B5BC0B}"/>
              </a:ext>
            </a:extLst>
          </p:cNvPr>
          <p:cNvSpPr txBox="1"/>
          <p:nvPr/>
        </p:nvSpPr>
        <p:spPr>
          <a:xfrm>
            <a:off x="395536" y="915566"/>
            <a:ext cx="6840760" cy="646331"/>
          </a:xfrm>
          <a:prstGeom prst="rect">
            <a:avLst/>
          </a:prstGeom>
          <a:noFill/>
        </p:spPr>
        <p:txBody>
          <a:bodyPr wrap="square">
            <a:spAutoFit/>
          </a:bodyPr>
          <a:lstStyle/>
          <a:p>
            <a:r>
              <a:rPr lang="cs-CZ" dirty="0">
                <a:solidFill>
                  <a:srgbClr val="655481"/>
                </a:solidFill>
              </a:rPr>
              <a:t>Otevřeme ChatGPT4, v levém sloupci rozklikneme „</a:t>
            </a:r>
            <a:r>
              <a:rPr lang="cs-CZ" dirty="0" err="1">
                <a:solidFill>
                  <a:srgbClr val="655481"/>
                </a:solidFill>
              </a:rPr>
              <a:t>Explore</a:t>
            </a:r>
            <a:r>
              <a:rPr lang="cs-CZ" dirty="0">
                <a:solidFill>
                  <a:srgbClr val="655481"/>
                </a:solidFill>
              </a:rPr>
              <a:t> </a:t>
            </a:r>
            <a:r>
              <a:rPr lang="cs-CZ" dirty="0" err="1">
                <a:solidFill>
                  <a:srgbClr val="655481"/>
                </a:solidFill>
              </a:rPr>
              <a:t>GPTs</a:t>
            </a:r>
            <a:r>
              <a:rPr lang="cs-CZ" dirty="0">
                <a:solidFill>
                  <a:srgbClr val="655481"/>
                </a:solidFill>
              </a:rPr>
              <a:t>“</a:t>
            </a:r>
          </a:p>
          <a:p>
            <a:endParaRPr lang="sk-SK" dirty="0"/>
          </a:p>
        </p:txBody>
      </p:sp>
      <p:pic>
        <p:nvPicPr>
          <p:cNvPr id="7" name="Content Placeholder 4">
            <a:extLst>
              <a:ext uri="{FF2B5EF4-FFF2-40B4-BE49-F238E27FC236}">
                <a16:creationId xmlns:a16="http://schemas.microsoft.com/office/drawing/2014/main" id="{6C33490A-C814-D92D-67F0-9B900D939341}"/>
              </a:ext>
            </a:extLst>
          </p:cNvPr>
          <p:cNvPicPr>
            <a:picLocks noChangeAspect="1"/>
          </p:cNvPicPr>
          <p:nvPr/>
        </p:nvPicPr>
        <p:blipFill>
          <a:blip r:embed="rId2"/>
          <a:stretch>
            <a:fillRect/>
          </a:stretch>
        </p:blipFill>
        <p:spPr>
          <a:xfrm>
            <a:off x="1043608" y="1347614"/>
            <a:ext cx="6483814" cy="3647145"/>
          </a:xfrm>
          <a:prstGeom prst="rect">
            <a:avLst/>
          </a:prstGeom>
        </p:spPr>
      </p:pic>
      <p:sp>
        <p:nvSpPr>
          <p:cNvPr id="8" name="Rectangle: Rounded Corners 7">
            <a:extLst>
              <a:ext uri="{FF2B5EF4-FFF2-40B4-BE49-F238E27FC236}">
                <a16:creationId xmlns:a16="http://schemas.microsoft.com/office/drawing/2014/main" id="{5C81A592-0C64-41D8-E984-42D885FD4E7F}"/>
              </a:ext>
            </a:extLst>
          </p:cNvPr>
          <p:cNvSpPr/>
          <p:nvPr/>
        </p:nvSpPr>
        <p:spPr>
          <a:xfrm>
            <a:off x="899592" y="2427734"/>
            <a:ext cx="1584176" cy="288032"/>
          </a:xfrm>
          <a:prstGeom prst="roundRect">
            <a:avLst/>
          </a:prstGeom>
          <a:noFill/>
          <a:ln>
            <a:solidFill>
              <a:srgbClr val="FFFF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5594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4ADA-F166-9C2A-EE30-D9D6AF12CE80}"/>
              </a:ext>
            </a:extLst>
          </p:cNvPr>
          <p:cNvSpPr>
            <a:spLocks noGrp="1"/>
          </p:cNvSpPr>
          <p:nvPr>
            <p:ph type="title"/>
          </p:nvPr>
        </p:nvSpPr>
        <p:spPr/>
        <p:txBody>
          <a:bodyPr/>
          <a:lstStyle/>
          <a:p>
            <a:r>
              <a:rPr lang="sk-SK" dirty="0"/>
              <a:t>Krok 2:</a:t>
            </a:r>
          </a:p>
        </p:txBody>
      </p:sp>
      <p:sp>
        <p:nvSpPr>
          <p:cNvPr id="4" name="TextBox 3">
            <a:extLst>
              <a:ext uri="{FF2B5EF4-FFF2-40B4-BE49-F238E27FC236}">
                <a16:creationId xmlns:a16="http://schemas.microsoft.com/office/drawing/2014/main" id="{E0A17F2A-45F5-741F-B7D5-45900CFCCD8D}"/>
              </a:ext>
            </a:extLst>
          </p:cNvPr>
          <p:cNvSpPr txBox="1"/>
          <p:nvPr/>
        </p:nvSpPr>
        <p:spPr>
          <a:xfrm>
            <a:off x="395536" y="703189"/>
            <a:ext cx="6768752" cy="646331"/>
          </a:xfrm>
          <a:prstGeom prst="rect">
            <a:avLst/>
          </a:prstGeom>
          <a:noFill/>
        </p:spPr>
        <p:txBody>
          <a:bodyPr wrap="square">
            <a:spAutoFit/>
          </a:bodyPr>
          <a:lstStyle/>
          <a:p>
            <a:r>
              <a:rPr lang="cs-CZ" dirty="0">
                <a:solidFill>
                  <a:srgbClr val="655481"/>
                </a:solidFill>
              </a:rPr>
              <a:t>Do vyhledávacího políčka napíšeme název </a:t>
            </a:r>
            <a:r>
              <a:rPr lang="cs-CZ" dirty="0" err="1">
                <a:solidFill>
                  <a:srgbClr val="655481"/>
                </a:solidFill>
              </a:rPr>
              <a:t>plug-Inu</a:t>
            </a:r>
            <a:r>
              <a:rPr lang="cs-CZ" dirty="0">
                <a:solidFill>
                  <a:srgbClr val="655481"/>
                </a:solidFill>
              </a:rPr>
              <a:t> – Thesis Mentor (</a:t>
            </a:r>
            <a:r>
              <a:rPr lang="cs-CZ" dirty="0" err="1">
                <a:solidFill>
                  <a:srgbClr val="655481"/>
                </a:solidFill>
              </a:rPr>
              <a:t>Silesian</a:t>
            </a:r>
            <a:r>
              <a:rPr lang="cs-CZ" dirty="0">
                <a:solidFill>
                  <a:srgbClr val="655481"/>
                </a:solidFill>
              </a:rPr>
              <a:t> University) - nebo snadněji, jméno autora (Drotárová)</a:t>
            </a:r>
          </a:p>
        </p:txBody>
      </p:sp>
      <p:pic>
        <p:nvPicPr>
          <p:cNvPr id="5" name="Content Placeholder 4">
            <a:extLst>
              <a:ext uri="{FF2B5EF4-FFF2-40B4-BE49-F238E27FC236}">
                <a16:creationId xmlns:a16="http://schemas.microsoft.com/office/drawing/2014/main" id="{295B6348-AF50-A433-438D-348D42432634}"/>
              </a:ext>
            </a:extLst>
          </p:cNvPr>
          <p:cNvPicPr>
            <a:picLocks noChangeAspect="1"/>
          </p:cNvPicPr>
          <p:nvPr/>
        </p:nvPicPr>
        <p:blipFill>
          <a:blip r:embed="rId2"/>
          <a:stretch>
            <a:fillRect/>
          </a:stretch>
        </p:blipFill>
        <p:spPr>
          <a:xfrm>
            <a:off x="1403648" y="1491630"/>
            <a:ext cx="5616537" cy="3159302"/>
          </a:xfrm>
          <a:prstGeom prst="rect">
            <a:avLst/>
          </a:prstGeom>
        </p:spPr>
      </p:pic>
      <p:sp>
        <p:nvSpPr>
          <p:cNvPr id="6" name="Rectangle: Rounded Corners 5">
            <a:extLst>
              <a:ext uri="{FF2B5EF4-FFF2-40B4-BE49-F238E27FC236}">
                <a16:creationId xmlns:a16="http://schemas.microsoft.com/office/drawing/2014/main" id="{A2CDF45F-CB21-0582-0C7B-3D9FBC1B4DAD}"/>
              </a:ext>
            </a:extLst>
          </p:cNvPr>
          <p:cNvSpPr/>
          <p:nvPr/>
        </p:nvSpPr>
        <p:spPr>
          <a:xfrm>
            <a:off x="3059832" y="2571750"/>
            <a:ext cx="3456384" cy="360040"/>
          </a:xfrm>
          <a:prstGeom prst="roundRect">
            <a:avLst/>
          </a:prstGeom>
          <a:noFill/>
          <a:ln>
            <a:solidFill>
              <a:srgbClr val="FFFF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00051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191E-8840-81A9-7C71-8D99AFE03E31}"/>
              </a:ext>
            </a:extLst>
          </p:cNvPr>
          <p:cNvSpPr>
            <a:spLocks noGrp="1"/>
          </p:cNvSpPr>
          <p:nvPr>
            <p:ph type="title"/>
          </p:nvPr>
        </p:nvSpPr>
        <p:spPr/>
        <p:txBody>
          <a:bodyPr/>
          <a:lstStyle/>
          <a:p>
            <a:r>
              <a:rPr lang="sk-SK" dirty="0"/>
              <a:t>Krok 3:</a:t>
            </a:r>
          </a:p>
        </p:txBody>
      </p:sp>
      <p:sp>
        <p:nvSpPr>
          <p:cNvPr id="4" name="TextBox 3">
            <a:extLst>
              <a:ext uri="{FF2B5EF4-FFF2-40B4-BE49-F238E27FC236}">
                <a16:creationId xmlns:a16="http://schemas.microsoft.com/office/drawing/2014/main" id="{361AA492-8156-3314-DCD2-986E228DAFBB}"/>
              </a:ext>
            </a:extLst>
          </p:cNvPr>
          <p:cNvSpPr txBox="1"/>
          <p:nvPr/>
        </p:nvSpPr>
        <p:spPr>
          <a:xfrm>
            <a:off x="395536" y="771550"/>
            <a:ext cx="4582010" cy="369332"/>
          </a:xfrm>
          <a:prstGeom prst="rect">
            <a:avLst/>
          </a:prstGeom>
          <a:noFill/>
        </p:spPr>
        <p:txBody>
          <a:bodyPr wrap="square">
            <a:spAutoFit/>
          </a:bodyPr>
          <a:lstStyle/>
          <a:p>
            <a:pPr marL="0" indent="0">
              <a:buNone/>
            </a:pPr>
            <a:r>
              <a:rPr lang="cs-CZ" dirty="0">
                <a:solidFill>
                  <a:srgbClr val="655481"/>
                </a:solidFill>
              </a:rPr>
              <a:t>Kliknutím vybereme Thesis Mentora:</a:t>
            </a:r>
          </a:p>
        </p:txBody>
      </p:sp>
      <p:pic>
        <p:nvPicPr>
          <p:cNvPr id="7" name="Picture 6">
            <a:extLst>
              <a:ext uri="{FF2B5EF4-FFF2-40B4-BE49-F238E27FC236}">
                <a16:creationId xmlns:a16="http://schemas.microsoft.com/office/drawing/2014/main" id="{698251AE-F80B-4A3C-EBA5-E313497307CD}"/>
              </a:ext>
            </a:extLst>
          </p:cNvPr>
          <p:cNvPicPr>
            <a:picLocks noChangeAspect="1"/>
          </p:cNvPicPr>
          <p:nvPr/>
        </p:nvPicPr>
        <p:blipFill>
          <a:blip r:embed="rId2"/>
          <a:stretch>
            <a:fillRect/>
          </a:stretch>
        </p:blipFill>
        <p:spPr>
          <a:xfrm>
            <a:off x="683568" y="1343000"/>
            <a:ext cx="7258050" cy="3028950"/>
          </a:xfrm>
          <a:prstGeom prst="rect">
            <a:avLst/>
          </a:prstGeom>
        </p:spPr>
      </p:pic>
      <p:sp>
        <p:nvSpPr>
          <p:cNvPr id="8" name="Rectangle: Rounded Corners 7">
            <a:extLst>
              <a:ext uri="{FF2B5EF4-FFF2-40B4-BE49-F238E27FC236}">
                <a16:creationId xmlns:a16="http://schemas.microsoft.com/office/drawing/2014/main" id="{D0D34C9A-AD45-F2D6-01BB-2B8593A39B8E}"/>
              </a:ext>
            </a:extLst>
          </p:cNvPr>
          <p:cNvSpPr/>
          <p:nvPr/>
        </p:nvSpPr>
        <p:spPr>
          <a:xfrm>
            <a:off x="2843808" y="3291830"/>
            <a:ext cx="3816424" cy="288032"/>
          </a:xfrm>
          <a:prstGeom prst="roundRect">
            <a:avLst/>
          </a:prstGeom>
          <a:noFill/>
          <a:ln>
            <a:solidFill>
              <a:srgbClr val="FFFF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66605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B5FE-E94D-F168-EE47-E4CC7FB56707}"/>
              </a:ext>
            </a:extLst>
          </p:cNvPr>
          <p:cNvSpPr>
            <a:spLocks noGrp="1"/>
          </p:cNvSpPr>
          <p:nvPr>
            <p:ph type="title"/>
          </p:nvPr>
        </p:nvSpPr>
        <p:spPr/>
        <p:txBody>
          <a:bodyPr/>
          <a:lstStyle/>
          <a:p>
            <a:r>
              <a:rPr lang="sk-SK" dirty="0"/>
              <a:t>Krok 4:</a:t>
            </a:r>
          </a:p>
        </p:txBody>
      </p:sp>
      <p:pic>
        <p:nvPicPr>
          <p:cNvPr id="3" name="Content Placeholder 3">
            <a:extLst>
              <a:ext uri="{FF2B5EF4-FFF2-40B4-BE49-F238E27FC236}">
                <a16:creationId xmlns:a16="http://schemas.microsoft.com/office/drawing/2014/main" id="{7C5A266C-3DC0-B0EC-A77D-F2BB66A0385A}"/>
              </a:ext>
            </a:extLst>
          </p:cNvPr>
          <p:cNvPicPr>
            <a:picLocks noChangeAspect="1"/>
          </p:cNvPicPr>
          <p:nvPr/>
        </p:nvPicPr>
        <p:blipFill>
          <a:blip r:embed="rId2"/>
          <a:stretch>
            <a:fillRect/>
          </a:stretch>
        </p:blipFill>
        <p:spPr>
          <a:xfrm>
            <a:off x="3046771" y="1419700"/>
            <a:ext cx="5557677" cy="3124531"/>
          </a:xfrm>
          <a:prstGeom prst="rect">
            <a:avLst/>
          </a:prstGeom>
        </p:spPr>
      </p:pic>
      <p:sp>
        <p:nvSpPr>
          <p:cNvPr id="5" name="TextBox 4">
            <a:extLst>
              <a:ext uri="{FF2B5EF4-FFF2-40B4-BE49-F238E27FC236}">
                <a16:creationId xmlns:a16="http://schemas.microsoft.com/office/drawing/2014/main" id="{943CD702-DA96-05D6-68F4-4630974769E4}"/>
              </a:ext>
            </a:extLst>
          </p:cNvPr>
          <p:cNvSpPr txBox="1"/>
          <p:nvPr/>
        </p:nvSpPr>
        <p:spPr>
          <a:xfrm>
            <a:off x="539552" y="738279"/>
            <a:ext cx="7272808" cy="646331"/>
          </a:xfrm>
          <a:prstGeom prst="rect">
            <a:avLst/>
          </a:prstGeom>
          <a:noFill/>
        </p:spPr>
        <p:txBody>
          <a:bodyPr wrap="square">
            <a:spAutoFit/>
          </a:bodyPr>
          <a:lstStyle/>
          <a:p>
            <a:pPr marL="0" indent="0">
              <a:buNone/>
            </a:pPr>
            <a:r>
              <a:rPr lang="cs-CZ" dirty="0">
                <a:solidFill>
                  <a:srgbClr val="655481"/>
                </a:solidFill>
              </a:rPr>
              <a:t>Komunikujeme podobně jako s ChatGPT, vysvětlete co potřebujete a žádejte o pomoc.</a:t>
            </a:r>
          </a:p>
        </p:txBody>
      </p:sp>
      <p:sp>
        <p:nvSpPr>
          <p:cNvPr id="7" name="TextBox 6">
            <a:extLst>
              <a:ext uri="{FF2B5EF4-FFF2-40B4-BE49-F238E27FC236}">
                <a16:creationId xmlns:a16="http://schemas.microsoft.com/office/drawing/2014/main" id="{0C97189B-FB3E-F48F-02A0-4A0094931BED}"/>
              </a:ext>
            </a:extLst>
          </p:cNvPr>
          <p:cNvSpPr txBox="1"/>
          <p:nvPr/>
        </p:nvSpPr>
        <p:spPr>
          <a:xfrm>
            <a:off x="539552" y="1923678"/>
            <a:ext cx="2064780" cy="2031325"/>
          </a:xfrm>
          <a:prstGeom prst="rect">
            <a:avLst/>
          </a:prstGeom>
          <a:noFill/>
        </p:spPr>
        <p:txBody>
          <a:bodyPr wrap="square">
            <a:spAutoFit/>
          </a:bodyPr>
          <a:lstStyle/>
          <a:p>
            <a:pPr marL="0" indent="0">
              <a:buNone/>
            </a:pPr>
            <a:r>
              <a:rPr lang="cs-CZ" dirty="0">
                <a:solidFill>
                  <a:srgbClr val="655481"/>
                </a:solidFill>
              </a:rPr>
              <a:t>Pomocí kliknutí na sponku můžeme přidat důležité materiály, jako například zadání své práce, nebo rozepsané texty.</a:t>
            </a:r>
          </a:p>
        </p:txBody>
      </p:sp>
      <p:sp>
        <p:nvSpPr>
          <p:cNvPr id="8" name="Rectangle: Rounded Corners 7">
            <a:extLst>
              <a:ext uri="{FF2B5EF4-FFF2-40B4-BE49-F238E27FC236}">
                <a16:creationId xmlns:a16="http://schemas.microsoft.com/office/drawing/2014/main" id="{D0FE4AD8-318D-4D3C-E9A5-FB0E08BCE31E}"/>
              </a:ext>
            </a:extLst>
          </p:cNvPr>
          <p:cNvSpPr/>
          <p:nvPr/>
        </p:nvSpPr>
        <p:spPr>
          <a:xfrm>
            <a:off x="4499992" y="4011910"/>
            <a:ext cx="3672408" cy="360040"/>
          </a:xfrm>
          <a:prstGeom prst="roundRect">
            <a:avLst/>
          </a:prstGeom>
          <a:noFill/>
          <a:ln>
            <a:solidFill>
              <a:srgbClr val="FFFF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52669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9769-39B5-FCE8-1CE0-65CE8AE2CB4E}"/>
              </a:ext>
            </a:extLst>
          </p:cNvPr>
          <p:cNvSpPr>
            <a:spLocks noGrp="1"/>
          </p:cNvSpPr>
          <p:nvPr>
            <p:ph type="title"/>
          </p:nvPr>
        </p:nvSpPr>
        <p:spPr/>
        <p:txBody>
          <a:bodyPr/>
          <a:lstStyle/>
          <a:p>
            <a:r>
              <a:rPr lang="sk-SK" dirty="0"/>
              <a:t>Krok 5:</a:t>
            </a:r>
          </a:p>
        </p:txBody>
      </p:sp>
      <p:sp>
        <p:nvSpPr>
          <p:cNvPr id="4" name="TextBox 3">
            <a:extLst>
              <a:ext uri="{FF2B5EF4-FFF2-40B4-BE49-F238E27FC236}">
                <a16:creationId xmlns:a16="http://schemas.microsoft.com/office/drawing/2014/main" id="{3DE17728-59F3-689B-0C76-66714DC548A9}"/>
              </a:ext>
            </a:extLst>
          </p:cNvPr>
          <p:cNvSpPr txBox="1"/>
          <p:nvPr/>
        </p:nvSpPr>
        <p:spPr>
          <a:xfrm>
            <a:off x="395536" y="1059582"/>
            <a:ext cx="3600400" cy="3693319"/>
          </a:xfrm>
          <a:prstGeom prst="rect">
            <a:avLst/>
          </a:prstGeom>
          <a:noFill/>
        </p:spPr>
        <p:txBody>
          <a:bodyPr wrap="square">
            <a:spAutoFit/>
          </a:bodyPr>
          <a:lstStyle/>
          <a:p>
            <a:pPr marL="0" indent="0">
              <a:buNone/>
            </a:pPr>
            <a:r>
              <a:rPr lang="cs-CZ" dirty="0">
                <a:solidFill>
                  <a:srgbClr val="655481"/>
                </a:solidFill>
              </a:rPr>
              <a:t>Můžete mít najednou i více chatů s Thesis Mentorem. Program každý pojmenuje, aby jste ho pak snáze identifikovali v levém sloupci – a můžete se k němu kdykoli vrátit.</a:t>
            </a:r>
          </a:p>
          <a:p>
            <a:pPr marL="0" indent="0">
              <a:buNone/>
            </a:pPr>
            <a:endParaRPr lang="cs-CZ" dirty="0">
              <a:solidFill>
                <a:srgbClr val="655481"/>
              </a:solidFill>
            </a:endParaRPr>
          </a:p>
          <a:p>
            <a:pPr marL="0" indent="0">
              <a:buNone/>
            </a:pPr>
            <a:r>
              <a:rPr lang="cs-CZ" dirty="0">
                <a:solidFill>
                  <a:srgbClr val="655481"/>
                </a:solidFill>
              </a:rPr>
              <a:t>Pokud chcete přejmenovat nějaký chat, klikněte na tečky vedle názvu, vyberte RENAME a přejmenujte si ho podle svých potřeb.</a:t>
            </a:r>
          </a:p>
          <a:p>
            <a:pPr marL="0" indent="0">
              <a:buNone/>
            </a:pPr>
            <a:endParaRPr lang="cs-CZ" dirty="0">
              <a:solidFill>
                <a:srgbClr val="655481"/>
              </a:solidFill>
            </a:endParaRPr>
          </a:p>
          <a:p>
            <a:pPr marL="0" indent="0">
              <a:buNone/>
            </a:pPr>
            <a:r>
              <a:rPr lang="cs-CZ" i="1" dirty="0">
                <a:solidFill>
                  <a:srgbClr val="655481"/>
                </a:solidFill>
              </a:rPr>
              <a:t>Tip: Důležité chaty pro jistotu zálohujte extra!</a:t>
            </a:r>
          </a:p>
        </p:txBody>
      </p:sp>
      <p:pic>
        <p:nvPicPr>
          <p:cNvPr id="15" name="Picture 14">
            <a:extLst>
              <a:ext uri="{FF2B5EF4-FFF2-40B4-BE49-F238E27FC236}">
                <a16:creationId xmlns:a16="http://schemas.microsoft.com/office/drawing/2014/main" id="{DC24A6AA-C794-2A5A-87C3-BBC7D652DABE}"/>
              </a:ext>
            </a:extLst>
          </p:cNvPr>
          <p:cNvPicPr>
            <a:picLocks noChangeAspect="1"/>
          </p:cNvPicPr>
          <p:nvPr/>
        </p:nvPicPr>
        <p:blipFill>
          <a:blip r:embed="rId2"/>
          <a:stretch>
            <a:fillRect/>
          </a:stretch>
        </p:blipFill>
        <p:spPr>
          <a:xfrm>
            <a:off x="4365313" y="1173039"/>
            <a:ext cx="4122615" cy="3579862"/>
          </a:xfrm>
          <a:prstGeom prst="rect">
            <a:avLst/>
          </a:prstGeom>
        </p:spPr>
      </p:pic>
      <p:sp>
        <p:nvSpPr>
          <p:cNvPr id="16" name="Rectangle: Rounded Corners 15">
            <a:extLst>
              <a:ext uri="{FF2B5EF4-FFF2-40B4-BE49-F238E27FC236}">
                <a16:creationId xmlns:a16="http://schemas.microsoft.com/office/drawing/2014/main" id="{E11BE689-A75F-6242-AD71-DACD44065872}"/>
              </a:ext>
            </a:extLst>
          </p:cNvPr>
          <p:cNvSpPr/>
          <p:nvPr/>
        </p:nvSpPr>
        <p:spPr>
          <a:xfrm>
            <a:off x="5868144" y="2571750"/>
            <a:ext cx="360040" cy="360040"/>
          </a:xfrm>
          <a:prstGeom prst="roundRect">
            <a:avLst/>
          </a:prstGeom>
          <a:noFill/>
          <a:ln>
            <a:solidFill>
              <a:srgbClr val="FFFF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Rectangle: Rounded Corners 16">
            <a:extLst>
              <a:ext uri="{FF2B5EF4-FFF2-40B4-BE49-F238E27FC236}">
                <a16:creationId xmlns:a16="http://schemas.microsoft.com/office/drawing/2014/main" id="{E3C4B968-E919-3054-3C51-4404A0ECE4FE}"/>
              </a:ext>
            </a:extLst>
          </p:cNvPr>
          <p:cNvSpPr/>
          <p:nvPr/>
        </p:nvSpPr>
        <p:spPr>
          <a:xfrm>
            <a:off x="6048164" y="3363838"/>
            <a:ext cx="972108" cy="288032"/>
          </a:xfrm>
          <a:prstGeom prst="roundRect">
            <a:avLst/>
          </a:prstGeom>
          <a:noFill/>
          <a:ln>
            <a:solidFill>
              <a:srgbClr val="FFFF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7309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C02C-880B-F913-19FA-AA30EF5F3B90}"/>
              </a:ext>
            </a:extLst>
          </p:cNvPr>
          <p:cNvSpPr>
            <a:spLocks noGrp="1"/>
          </p:cNvSpPr>
          <p:nvPr>
            <p:ph type="title"/>
          </p:nvPr>
        </p:nvSpPr>
        <p:spPr>
          <a:xfrm>
            <a:off x="251520" y="195486"/>
            <a:ext cx="5976664" cy="507703"/>
          </a:xfrm>
        </p:spPr>
        <p:txBody>
          <a:bodyPr/>
          <a:lstStyle/>
          <a:p>
            <a:r>
              <a:rPr lang="en-US" b="1" i="0" dirty="0">
                <a:effectLst/>
              </a:rPr>
              <a:t>Jak </a:t>
            </a:r>
            <a:r>
              <a:rPr lang="en-US" b="1" i="0" dirty="0" err="1">
                <a:effectLst/>
              </a:rPr>
              <a:t>citovat</a:t>
            </a:r>
            <a:r>
              <a:rPr lang="en-US" b="1" i="0" dirty="0">
                <a:effectLst/>
              </a:rPr>
              <a:t> Thesis Mentor a GPT-4</a:t>
            </a:r>
            <a:endParaRPr lang="sk-SK" dirty="0"/>
          </a:p>
        </p:txBody>
      </p:sp>
      <p:sp>
        <p:nvSpPr>
          <p:cNvPr id="4" name="TextBox 3">
            <a:extLst>
              <a:ext uri="{FF2B5EF4-FFF2-40B4-BE49-F238E27FC236}">
                <a16:creationId xmlns:a16="http://schemas.microsoft.com/office/drawing/2014/main" id="{C37DC37C-F298-8AF9-1FB5-55282B7F1408}"/>
              </a:ext>
            </a:extLst>
          </p:cNvPr>
          <p:cNvSpPr txBox="1"/>
          <p:nvPr/>
        </p:nvSpPr>
        <p:spPr>
          <a:xfrm>
            <a:off x="395536" y="771550"/>
            <a:ext cx="8064896" cy="3970318"/>
          </a:xfrm>
          <a:prstGeom prst="rect">
            <a:avLst/>
          </a:prstGeom>
          <a:noFill/>
        </p:spPr>
        <p:txBody>
          <a:bodyPr wrap="square">
            <a:spAutoFit/>
          </a:bodyPr>
          <a:lstStyle/>
          <a:p>
            <a:pPr marL="0" indent="0">
              <a:buNone/>
            </a:pPr>
            <a:r>
              <a:rPr lang="sk-SK" sz="1400" dirty="0" err="1">
                <a:solidFill>
                  <a:srgbClr val="655481"/>
                </a:solidFill>
              </a:rPr>
              <a:t>Směrnice</a:t>
            </a:r>
            <a:r>
              <a:rPr lang="sk-SK" sz="1400" dirty="0">
                <a:solidFill>
                  <a:srgbClr val="655481"/>
                </a:solidFill>
              </a:rPr>
              <a:t> </a:t>
            </a:r>
            <a:r>
              <a:rPr lang="sk-SK" sz="1400" dirty="0" err="1">
                <a:solidFill>
                  <a:srgbClr val="655481"/>
                </a:solidFill>
              </a:rPr>
              <a:t>zatím</a:t>
            </a:r>
            <a:r>
              <a:rPr lang="sk-SK" sz="1400" dirty="0">
                <a:solidFill>
                  <a:srgbClr val="655481"/>
                </a:solidFill>
              </a:rPr>
              <a:t> </a:t>
            </a:r>
            <a:r>
              <a:rPr lang="sk-SK" sz="1400" dirty="0" err="1">
                <a:solidFill>
                  <a:srgbClr val="655481"/>
                </a:solidFill>
              </a:rPr>
              <a:t>neuvádí</a:t>
            </a:r>
            <a:r>
              <a:rPr lang="sk-SK" sz="1400" dirty="0">
                <a:solidFill>
                  <a:srgbClr val="655481"/>
                </a:solidFill>
              </a:rPr>
              <a:t> </a:t>
            </a:r>
            <a:r>
              <a:rPr lang="sk-SK" sz="1400" dirty="0" err="1">
                <a:solidFill>
                  <a:srgbClr val="655481"/>
                </a:solidFill>
              </a:rPr>
              <a:t>závazný</a:t>
            </a:r>
            <a:r>
              <a:rPr lang="sk-SK" sz="1400" dirty="0">
                <a:solidFill>
                  <a:srgbClr val="655481"/>
                </a:solidFill>
              </a:rPr>
              <a:t> </a:t>
            </a:r>
            <a:r>
              <a:rPr lang="sk-SK" sz="1400" dirty="0" err="1">
                <a:solidFill>
                  <a:srgbClr val="655481"/>
                </a:solidFill>
              </a:rPr>
              <a:t>způsob</a:t>
            </a:r>
            <a:r>
              <a:rPr lang="sk-SK" sz="1400" dirty="0">
                <a:solidFill>
                  <a:srgbClr val="655481"/>
                </a:solidFill>
              </a:rPr>
              <a:t> </a:t>
            </a:r>
            <a:r>
              <a:rPr lang="sk-SK" sz="1400" dirty="0" err="1">
                <a:solidFill>
                  <a:srgbClr val="655481"/>
                </a:solidFill>
              </a:rPr>
              <a:t>citování</a:t>
            </a:r>
            <a:r>
              <a:rPr lang="sk-SK" sz="1400" dirty="0">
                <a:solidFill>
                  <a:srgbClr val="655481"/>
                </a:solidFill>
              </a:rPr>
              <a:t> a </a:t>
            </a:r>
            <a:r>
              <a:rPr lang="sk-SK" sz="1400" dirty="0" err="1">
                <a:solidFill>
                  <a:srgbClr val="655481"/>
                </a:solidFill>
              </a:rPr>
              <a:t>uvádění</a:t>
            </a:r>
            <a:r>
              <a:rPr lang="sk-SK" sz="1400" dirty="0">
                <a:solidFill>
                  <a:srgbClr val="655481"/>
                </a:solidFill>
              </a:rPr>
              <a:t> v použitých </a:t>
            </a:r>
            <a:r>
              <a:rPr lang="sk-SK" sz="1400" dirty="0" err="1">
                <a:solidFill>
                  <a:srgbClr val="655481"/>
                </a:solidFill>
              </a:rPr>
              <a:t>zdrojích</a:t>
            </a:r>
            <a:r>
              <a:rPr lang="sk-SK" sz="1400" dirty="0">
                <a:solidFill>
                  <a:srgbClr val="655481"/>
                </a:solidFill>
              </a:rPr>
              <a:t> na </a:t>
            </a:r>
            <a:r>
              <a:rPr lang="sk-SK" sz="1400" dirty="0" err="1">
                <a:solidFill>
                  <a:srgbClr val="655481"/>
                </a:solidFill>
              </a:rPr>
              <a:t>naší</a:t>
            </a:r>
            <a:r>
              <a:rPr lang="sk-SK" sz="1400" dirty="0">
                <a:solidFill>
                  <a:srgbClr val="655481"/>
                </a:solidFill>
              </a:rPr>
              <a:t> škole. </a:t>
            </a:r>
          </a:p>
          <a:p>
            <a:pPr marL="0" indent="0">
              <a:buNone/>
            </a:pPr>
            <a:r>
              <a:rPr lang="sk-SK" sz="1400" dirty="0" err="1">
                <a:solidFill>
                  <a:srgbClr val="655481"/>
                </a:solidFill>
              </a:rPr>
              <a:t>Můžete</a:t>
            </a:r>
            <a:r>
              <a:rPr lang="sk-SK" sz="1400" dirty="0">
                <a:solidFill>
                  <a:srgbClr val="655481"/>
                </a:solidFill>
              </a:rPr>
              <a:t> </a:t>
            </a:r>
            <a:r>
              <a:rPr lang="sk-SK" sz="1400" dirty="0" err="1">
                <a:solidFill>
                  <a:srgbClr val="655481"/>
                </a:solidFill>
              </a:rPr>
              <a:t>využít</a:t>
            </a:r>
            <a:r>
              <a:rPr lang="sk-SK" sz="1400" dirty="0">
                <a:solidFill>
                  <a:srgbClr val="655481"/>
                </a:solidFill>
              </a:rPr>
              <a:t> </a:t>
            </a:r>
            <a:r>
              <a:rPr lang="sk-SK" sz="1400" b="1" dirty="0">
                <a:solidFill>
                  <a:srgbClr val="655481"/>
                </a:solidFill>
              </a:rPr>
              <a:t>APA </a:t>
            </a:r>
            <a:r>
              <a:rPr lang="sk-SK" sz="1400" b="1" dirty="0" err="1">
                <a:solidFill>
                  <a:srgbClr val="655481"/>
                </a:solidFill>
              </a:rPr>
              <a:t>styl</a:t>
            </a:r>
            <a:r>
              <a:rPr lang="sk-SK" sz="1400" dirty="0">
                <a:solidFill>
                  <a:srgbClr val="655481"/>
                </a:solidFill>
              </a:rPr>
              <a:t>:</a:t>
            </a:r>
          </a:p>
          <a:p>
            <a:pPr marL="0" indent="0">
              <a:buNone/>
            </a:pPr>
            <a:endParaRPr lang="sk-SK" sz="1400" b="1" dirty="0">
              <a:solidFill>
                <a:srgbClr val="655481"/>
              </a:solidFill>
            </a:endParaRPr>
          </a:p>
          <a:p>
            <a:pPr marL="0" indent="0">
              <a:buNone/>
            </a:pPr>
            <a:r>
              <a:rPr lang="sk-SK" sz="1400" b="0" i="0" dirty="0">
                <a:solidFill>
                  <a:srgbClr val="655481"/>
                </a:solidFill>
                <a:effectLst/>
              </a:rPr>
              <a:t>Drotárová, L. (2024). Thesis Mentor (</a:t>
            </a:r>
            <a:r>
              <a:rPr lang="sk-SK" sz="1400" b="0" i="0" dirty="0" err="1">
                <a:solidFill>
                  <a:srgbClr val="655481"/>
                </a:solidFill>
                <a:effectLst/>
              </a:rPr>
              <a:t>Silesian</a:t>
            </a:r>
            <a:r>
              <a:rPr lang="sk-SK" sz="1400" b="0" i="0" dirty="0">
                <a:solidFill>
                  <a:srgbClr val="655481"/>
                </a:solidFill>
                <a:effectLst/>
              </a:rPr>
              <a:t> </a:t>
            </a:r>
            <a:r>
              <a:rPr lang="sk-SK" sz="1400" b="0" i="0" dirty="0" err="1">
                <a:solidFill>
                  <a:srgbClr val="655481"/>
                </a:solidFill>
                <a:effectLst/>
              </a:rPr>
              <a:t>University</a:t>
            </a:r>
            <a:r>
              <a:rPr lang="sk-SK" sz="1400" b="0" i="0" dirty="0">
                <a:solidFill>
                  <a:srgbClr val="655481"/>
                </a:solidFill>
                <a:effectLst/>
              </a:rPr>
              <a:t>). [Software]. In: </a:t>
            </a:r>
            <a:r>
              <a:rPr lang="sk-SK" sz="1400" b="0" i="0" dirty="0" err="1">
                <a:solidFill>
                  <a:srgbClr val="655481"/>
                </a:solidFill>
                <a:effectLst/>
              </a:rPr>
              <a:t>OpenAI</a:t>
            </a:r>
            <a:r>
              <a:rPr lang="sk-SK" sz="1400" b="0" i="0" dirty="0">
                <a:solidFill>
                  <a:srgbClr val="655481"/>
                </a:solidFill>
                <a:effectLst/>
              </a:rPr>
              <a:t>. (2023). </a:t>
            </a:r>
            <a:r>
              <a:rPr lang="sk-SK" sz="1400" b="0" i="0" dirty="0" err="1">
                <a:solidFill>
                  <a:srgbClr val="655481"/>
                </a:solidFill>
                <a:effectLst/>
              </a:rPr>
              <a:t>Generative</a:t>
            </a:r>
            <a:r>
              <a:rPr lang="sk-SK" sz="1400" b="0" i="0" dirty="0">
                <a:solidFill>
                  <a:srgbClr val="655481"/>
                </a:solidFill>
                <a:effectLst/>
              </a:rPr>
              <a:t> </a:t>
            </a:r>
            <a:r>
              <a:rPr lang="sk-SK" sz="1400" b="0" i="0" dirty="0" err="1">
                <a:solidFill>
                  <a:srgbClr val="655481"/>
                </a:solidFill>
                <a:effectLst/>
              </a:rPr>
              <a:t>Pretrained</a:t>
            </a:r>
            <a:r>
              <a:rPr lang="sk-SK" sz="1400" b="0" i="0" dirty="0">
                <a:solidFill>
                  <a:srgbClr val="655481"/>
                </a:solidFill>
                <a:effectLst/>
              </a:rPr>
              <a:t> </a:t>
            </a:r>
            <a:r>
              <a:rPr lang="sk-SK" sz="1400" b="0" i="0" dirty="0" err="1">
                <a:solidFill>
                  <a:srgbClr val="655481"/>
                </a:solidFill>
                <a:effectLst/>
              </a:rPr>
              <a:t>Transformer</a:t>
            </a:r>
            <a:r>
              <a:rPr lang="sk-SK" sz="1400" b="0" i="0" dirty="0">
                <a:solidFill>
                  <a:srgbClr val="655481"/>
                </a:solidFill>
                <a:effectLst/>
              </a:rPr>
              <a:t> 4 (GPT-4). [Software]. Dostupné z </a:t>
            </a:r>
            <a:r>
              <a:rPr lang="sk-SK" sz="1400" b="0" i="0" u="none" strike="noStrike" dirty="0">
                <a:solidFill>
                  <a:srgbClr val="655481"/>
                </a:solidFill>
                <a:effectLst/>
              </a:rPr>
              <a:t>https://chat.openai.com/</a:t>
            </a:r>
          </a:p>
          <a:p>
            <a:pPr marL="0" indent="0">
              <a:buNone/>
            </a:pPr>
            <a:endParaRPr lang="sk-SK" sz="1400" b="0" i="0" u="none" strike="noStrike" dirty="0">
              <a:solidFill>
                <a:srgbClr val="655481"/>
              </a:solidFill>
              <a:effectLst/>
            </a:endParaRPr>
          </a:p>
          <a:p>
            <a:pPr marL="0" indent="0">
              <a:buNone/>
            </a:pPr>
            <a:r>
              <a:rPr lang="sk-SK" sz="1400" dirty="0" err="1">
                <a:solidFill>
                  <a:srgbClr val="655481"/>
                </a:solidFill>
              </a:rPr>
              <a:t>Dále</a:t>
            </a:r>
            <a:r>
              <a:rPr lang="sk-SK" sz="1400" dirty="0">
                <a:solidFill>
                  <a:srgbClr val="655481"/>
                </a:solidFill>
              </a:rPr>
              <a:t> možná využijete odkaz na </a:t>
            </a:r>
            <a:r>
              <a:rPr lang="sk-SK" sz="1400" dirty="0" err="1">
                <a:solidFill>
                  <a:srgbClr val="655481"/>
                </a:solidFill>
              </a:rPr>
              <a:t>související</a:t>
            </a:r>
            <a:r>
              <a:rPr lang="sk-SK" sz="1400" dirty="0">
                <a:solidFill>
                  <a:srgbClr val="655481"/>
                </a:solidFill>
              </a:rPr>
              <a:t> nástroje:</a:t>
            </a:r>
          </a:p>
          <a:p>
            <a:pPr marL="0" indent="0">
              <a:buNone/>
            </a:pPr>
            <a:endParaRPr lang="sk-SK" sz="1400" b="0" i="0" u="none" strike="noStrike" dirty="0">
              <a:solidFill>
                <a:srgbClr val="655481"/>
              </a:solidFill>
              <a:effectLst/>
            </a:endParaRPr>
          </a:p>
          <a:p>
            <a:pPr algn="l"/>
            <a:r>
              <a:rPr lang="sk-SK" sz="1400" b="1" i="0" dirty="0">
                <a:solidFill>
                  <a:srgbClr val="655481"/>
                </a:solidFill>
                <a:effectLst/>
              </a:rPr>
              <a:t>GPT-4 </a:t>
            </a:r>
            <a:r>
              <a:rPr lang="sk-SK" sz="1400" i="0" dirty="0">
                <a:solidFill>
                  <a:srgbClr val="655481"/>
                </a:solidFill>
                <a:effectLst/>
              </a:rPr>
              <a:t>(</a:t>
            </a:r>
            <a:r>
              <a:rPr lang="sk-SK" sz="1400" i="0" dirty="0" err="1">
                <a:solidFill>
                  <a:srgbClr val="655481"/>
                </a:solidFill>
                <a:effectLst/>
              </a:rPr>
              <a:t>pokud</a:t>
            </a:r>
            <a:r>
              <a:rPr lang="sk-SK" sz="1400" i="0" dirty="0">
                <a:solidFill>
                  <a:srgbClr val="655481"/>
                </a:solidFill>
                <a:effectLst/>
              </a:rPr>
              <a:t> je </a:t>
            </a:r>
            <a:r>
              <a:rPr lang="sk-SK" sz="1400" i="0" dirty="0" err="1">
                <a:solidFill>
                  <a:srgbClr val="655481"/>
                </a:solidFill>
                <a:effectLst/>
              </a:rPr>
              <a:t>explicitně</a:t>
            </a:r>
            <a:r>
              <a:rPr lang="sk-SK" sz="1400" i="0" dirty="0">
                <a:solidFill>
                  <a:srgbClr val="655481"/>
                </a:solidFill>
                <a:effectLst/>
              </a:rPr>
              <a:t> </a:t>
            </a:r>
            <a:r>
              <a:rPr lang="sk-SK" sz="1400" i="0" dirty="0" err="1">
                <a:solidFill>
                  <a:srgbClr val="655481"/>
                </a:solidFill>
                <a:effectLst/>
              </a:rPr>
              <a:t>zmíněn</a:t>
            </a:r>
            <a:r>
              <a:rPr lang="sk-SK" sz="1400" i="0" dirty="0">
                <a:solidFill>
                  <a:srgbClr val="655481"/>
                </a:solidFill>
                <a:effectLst/>
              </a:rPr>
              <a:t>):</a:t>
            </a:r>
          </a:p>
          <a:p>
            <a:pPr lvl="1"/>
            <a:r>
              <a:rPr lang="sk-SK" sz="1400" dirty="0" err="1">
                <a:solidFill>
                  <a:srgbClr val="655481"/>
                </a:solidFill>
              </a:rPr>
              <a:t>OpenAI</a:t>
            </a:r>
            <a:r>
              <a:rPr lang="sk-SK" sz="1400" dirty="0">
                <a:solidFill>
                  <a:srgbClr val="655481"/>
                </a:solidFill>
              </a:rPr>
              <a:t>. (2023). </a:t>
            </a:r>
            <a:r>
              <a:rPr lang="sk-SK" sz="1400" dirty="0" err="1">
                <a:solidFill>
                  <a:srgbClr val="655481"/>
                </a:solidFill>
              </a:rPr>
              <a:t>Generative</a:t>
            </a:r>
            <a:r>
              <a:rPr lang="sk-SK" sz="1400" dirty="0">
                <a:solidFill>
                  <a:srgbClr val="655481"/>
                </a:solidFill>
              </a:rPr>
              <a:t> </a:t>
            </a:r>
            <a:r>
              <a:rPr lang="sk-SK" sz="1400" dirty="0" err="1">
                <a:solidFill>
                  <a:srgbClr val="655481"/>
                </a:solidFill>
              </a:rPr>
              <a:t>Pretrained</a:t>
            </a:r>
            <a:r>
              <a:rPr lang="sk-SK" sz="1400" dirty="0">
                <a:solidFill>
                  <a:srgbClr val="655481"/>
                </a:solidFill>
              </a:rPr>
              <a:t> </a:t>
            </a:r>
            <a:r>
              <a:rPr lang="sk-SK" sz="1400" dirty="0" err="1">
                <a:solidFill>
                  <a:srgbClr val="655481"/>
                </a:solidFill>
              </a:rPr>
              <a:t>Transformer</a:t>
            </a:r>
            <a:r>
              <a:rPr lang="sk-SK" sz="1400" dirty="0">
                <a:solidFill>
                  <a:srgbClr val="655481"/>
                </a:solidFill>
              </a:rPr>
              <a:t> 4 (GPT-4). [Software]. Dostupné z [URL adresy </a:t>
            </a:r>
            <a:r>
              <a:rPr lang="sk-SK" sz="1400" dirty="0" err="1">
                <a:solidFill>
                  <a:srgbClr val="655481"/>
                </a:solidFill>
              </a:rPr>
              <a:t>přístupu</a:t>
            </a:r>
            <a:r>
              <a:rPr lang="sk-SK" sz="1400" dirty="0">
                <a:solidFill>
                  <a:srgbClr val="655481"/>
                </a:solidFill>
              </a:rPr>
              <a:t> k GPT-4]</a:t>
            </a:r>
          </a:p>
          <a:p>
            <a:pPr algn="l">
              <a:buFont typeface="Arial" panose="020B0604020202020204" pitchFamily="34" charset="0"/>
              <a:buChar char="•"/>
            </a:pPr>
            <a:endParaRPr lang="sk-SK" sz="1400" i="0" dirty="0">
              <a:solidFill>
                <a:srgbClr val="655481"/>
              </a:solidFill>
              <a:effectLst/>
            </a:endParaRPr>
          </a:p>
          <a:p>
            <a:pPr algn="l"/>
            <a:r>
              <a:rPr lang="sk-SK" sz="1400" b="1" i="0" dirty="0">
                <a:solidFill>
                  <a:srgbClr val="655481"/>
                </a:solidFill>
                <a:effectLst/>
              </a:rPr>
              <a:t>DALL-E </a:t>
            </a:r>
            <a:r>
              <a:rPr lang="sk-SK" sz="1400" i="0" dirty="0">
                <a:solidFill>
                  <a:srgbClr val="655481"/>
                </a:solidFill>
                <a:effectLst/>
              </a:rPr>
              <a:t>(</a:t>
            </a:r>
            <a:r>
              <a:rPr lang="sk-SK" sz="1400" i="0" dirty="0" err="1">
                <a:solidFill>
                  <a:srgbClr val="655481"/>
                </a:solidFill>
                <a:effectLst/>
              </a:rPr>
              <a:t>pokud</a:t>
            </a:r>
            <a:r>
              <a:rPr lang="sk-SK" sz="1400" i="0" dirty="0">
                <a:solidFill>
                  <a:srgbClr val="655481"/>
                </a:solidFill>
                <a:effectLst/>
              </a:rPr>
              <a:t> je </a:t>
            </a:r>
            <a:r>
              <a:rPr lang="sk-SK" sz="1400" i="0" dirty="0" err="1">
                <a:solidFill>
                  <a:srgbClr val="655481"/>
                </a:solidFill>
                <a:effectLst/>
              </a:rPr>
              <a:t>explicitně</a:t>
            </a:r>
            <a:r>
              <a:rPr lang="sk-SK" sz="1400" i="0" dirty="0">
                <a:solidFill>
                  <a:srgbClr val="655481"/>
                </a:solidFill>
                <a:effectLst/>
              </a:rPr>
              <a:t> </a:t>
            </a:r>
            <a:r>
              <a:rPr lang="sk-SK" sz="1400" i="0" dirty="0" err="1">
                <a:solidFill>
                  <a:srgbClr val="655481"/>
                </a:solidFill>
                <a:effectLst/>
              </a:rPr>
              <a:t>zmíněn</a:t>
            </a:r>
            <a:r>
              <a:rPr lang="sk-SK" sz="1400" i="0" dirty="0">
                <a:solidFill>
                  <a:srgbClr val="655481"/>
                </a:solidFill>
                <a:effectLst/>
              </a:rPr>
              <a:t>):</a:t>
            </a:r>
          </a:p>
          <a:p>
            <a:pPr lvl="1"/>
            <a:r>
              <a:rPr lang="sk-SK" sz="1400" b="0" i="0" dirty="0" err="1">
                <a:solidFill>
                  <a:srgbClr val="655481"/>
                </a:solidFill>
                <a:effectLst/>
              </a:rPr>
              <a:t>OpenAI</a:t>
            </a:r>
            <a:r>
              <a:rPr lang="sk-SK" sz="1400" b="0" i="0" dirty="0">
                <a:solidFill>
                  <a:srgbClr val="655481"/>
                </a:solidFill>
                <a:effectLst/>
              </a:rPr>
              <a:t>. (2023). DALL-E. [Software]. Dostupné z [URL adresy </a:t>
            </a:r>
            <a:r>
              <a:rPr lang="sk-SK" sz="1400" b="0" i="0" dirty="0" err="1">
                <a:solidFill>
                  <a:srgbClr val="655481"/>
                </a:solidFill>
                <a:effectLst/>
              </a:rPr>
              <a:t>přístupu</a:t>
            </a:r>
            <a:r>
              <a:rPr lang="sk-SK" sz="1400" b="0" i="0" dirty="0">
                <a:solidFill>
                  <a:srgbClr val="655481"/>
                </a:solidFill>
                <a:effectLst/>
              </a:rPr>
              <a:t> k DALL-E]</a:t>
            </a:r>
          </a:p>
          <a:p>
            <a:pPr lvl="1"/>
            <a:endParaRPr lang="sk-SK" sz="1400" b="0" i="0" dirty="0">
              <a:solidFill>
                <a:srgbClr val="655481"/>
              </a:solidFill>
              <a:effectLst/>
            </a:endParaRPr>
          </a:p>
          <a:p>
            <a:pPr algn="l">
              <a:buFont typeface="Arial" panose="020B0604020202020204" pitchFamily="34" charset="0"/>
              <a:buChar char="•"/>
            </a:pPr>
            <a:r>
              <a:rPr lang="sk-SK" sz="1400" b="1" i="0" dirty="0">
                <a:solidFill>
                  <a:srgbClr val="655481"/>
                </a:solidFill>
                <a:effectLst/>
              </a:rPr>
              <a:t>Bing </a:t>
            </a:r>
            <a:r>
              <a:rPr lang="sk-SK" sz="1400" i="0" dirty="0">
                <a:solidFill>
                  <a:srgbClr val="655481"/>
                </a:solidFill>
                <a:effectLst/>
              </a:rPr>
              <a:t>(</a:t>
            </a:r>
            <a:r>
              <a:rPr lang="sk-SK" sz="1400" i="0" dirty="0" err="1">
                <a:solidFill>
                  <a:srgbClr val="655481"/>
                </a:solidFill>
                <a:effectLst/>
              </a:rPr>
              <a:t>pokud</a:t>
            </a:r>
            <a:r>
              <a:rPr lang="sk-SK" sz="1400" i="0" dirty="0">
                <a:solidFill>
                  <a:srgbClr val="655481"/>
                </a:solidFill>
                <a:effectLst/>
              </a:rPr>
              <a:t> je </a:t>
            </a:r>
            <a:r>
              <a:rPr lang="sk-SK" sz="1400" i="0" dirty="0" err="1">
                <a:solidFill>
                  <a:srgbClr val="655481"/>
                </a:solidFill>
                <a:effectLst/>
              </a:rPr>
              <a:t>explicitně</a:t>
            </a:r>
            <a:r>
              <a:rPr lang="sk-SK" sz="1400" i="0" dirty="0">
                <a:solidFill>
                  <a:srgbClr val="655481"/>
                </a:solidFill>
                <a:effectLst/>
              </a:rPr>
              <a:t> </a:t>
            </a:r>
            <a:r>
              <a:rPr lang="sk-SK" sz="1400" i="0" dirty="0" err="1">
                <a:solidFill>
                  <a:srgbClr val="655481"/>
                </a:solidFill>
                <a:effectLst/>
              </a:rPr>
              <a:t>zmíněn</a:t>
            </a:r>
            <a:r>
              <a:rPr lang="sk-SK" sz="1400" i="0" dirty="0">
                <a:solidFill>
                  <a:srgbClr val="655481"/>
                </a:solidFill>
                <a:effectLst/>
              </a:rPr>
              <a:t>):</a:t>
            </a:r>
          </a:p>
          <a:p>
            <a:pPr lvl="1" algn="l"/>
            <a:r>
              <a:rPr lang="sk-SK" sz="1400" b="0" i="0" dirty="0">
                <a:solidFill>
                  <a:srgbClr val="655481"/>
                </a:solidFill>
                <a:effectLst/>
              </a:rPr>
              <a:t>Microsoft. (</a:t>
            </a:r>
            <a:r>
              <a:rPr lang="sk-SK" sz="1400" b="0" i="0" dirty="0" err="1">
                <a:solidFill>
                  <a:srgbClr val="655481"/>
                </a:solidFill>
                <a:effectLst/>
              </a:rPr>
              <a:t>Datum</a:t>
            </a:r>
            <a:r>
              <a:rPr lang="sk-SK" sz="1400" b="0" i="0" dirty="0">
                <a:solidFill>
                  <a:srgbClr val="655481"/>
                </a:solidFill>
                <a:effectLst/>
              </a:rPr>
              <a:t> </a:t>
            </a:r>
            <a:r>
              <a:rPr lang="sk-SK" sz="1400" b="0" i="0" dirty="0" err="1">
                <a:solidFill>
                  <a:srgbClr val="655481"/>
                </a:solidFill>
                <a:effectLst/>
              </a:rPr>
              <a:t>vydání</a:t>
            </a:r>
            <a:r>
              <a:rPr lang="sk-SK" sz="1400" b="0" i="0" dirty="0">
                <a:solidFill>
                  <a:srgbClr val="655481"/>
                </a:solidFill>
                <a:effectLst/>
              </a:rPr>
              <a:t> Bing). Bing </a:t>
            </a:r>
            <a:r>
              <a:rPr lang="sk-SK" sz="1400" b="0" i="0" dirty="0" err="1">
                <a:solidFill>
                  <a:srgbClr val="655481"/>
                </a:solidFill>
                <a:effectLst/>
              </a:rPr>
              <a:t>Search</a:t>
            </a:r>
            <a:r>
              <a:rPr lang="sk-SK" sz="1400" b="0" i="0" dirty="0">
                <a:solidFill>
                  <a:srgbClr val="655481"/>
                </a:solidFill>
                <a:effectLst/>
              </a:rPr>
              <a:t> </a:t>
            </a:r>
            <a:r>
              <a:rPr lang="sk-SK" sz="1400" b="0" i="0" dirty="0" err="1">
                <a:solidFill>
                  <a:srgbClr val="655481"/>
                </a:solidFill>
                <a:effectLst/>
              </a:rPr>
              <a:t>Engine</a:t>
            </a:r>
            <a:r>
              <a:rPr lang="sk-SK" sz="1400" b="0" i="0" dirty="0">
                <a:solidFill>
                  <a:srgbClr val="655481"/>
                </a:solidFill>
                <a:effectLst/>
              </a:rPr>
              <a:t>. [Software]. Dostupné z [URL adresy </a:t>
            </a:r>
            <a:r>
              <a:rPr lang="sk-SK" sz="1400" b="0" i="0" dirty="0" err="1">
                <a:solidFill>
                  <a:srgbClr val="655481"/>
                </a:solidFill>
                <a:effectLst/>
              </a:rPr>
              <a:t>přístupu</a:t>
            </a:r>
            <a:r>
              <a:rPr lang="sk-SK" sz="1400" b="0" i="0" dirty="0">
                <a:solidFill>
                  <a:srgbClr val="655481"/>
                </a:solidFill>
                <a:effectLst/>
              </a:rPr>
              <a:t> k Bing]</a:t>
            </a:r>
          </a:p>
        </p:txBody>
      </p:sp>
    </p:spTree>
    <p:extLst>
      <p:ext uri="{BB962C8B-B14F-4D97-AF65-F5344CB8AC3E}">
        <p14:creationId xmlns:p14="http://schemas.microsoft.com/office/powerpoint/2010/main" val="303926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DDC4-E76E-D6F2-038F-94E055485461}"/>
              </a:ext>
            </a:extLst>
          </p:cNvPr>
          <p:cNvSpPr>
            <a:spLocks noGrp="1"/>
          </p:cNvSpPr>
          <p:nvPr>
            <p:ph type="title"/>
          </p:nvPr>
        </p:nvSpPr>
        <p:spPr/>
        <p:txBody>
          <a:bodyPr/>
          <a:lstStyle/>
          <a:p>
            <a:r>
              <a:rPr lang="sk-SK" dirty="0"/>
              <a:t>Poznámka </a:t>
            </a:r>
            <a:r>
              <a:rPr lang="sk-SK" dirty="0" err="1"/>
              <a:t>nakonec</a:t>
            </a:r>
            <a:endParaRPr lang="sk-SK" dirty="0"/>
          </a:p>
        </p:txBody>
      </p:sp>
      <p:sp>
        <p:nvSpPr>
          <p:cNvPr id="4" name="TextBox 3">
            <a:extLst>
              <a:ext uri="{FF2B5EF4-FFF2-40B4-BE49-F238E27FC236}">
                <a16:creationId xmlns:a16="http://schemas.microsoft.com/office/drawing/2014/main" id="{5BB5F9E0-BDA4-02A8-EC11-04C613AB0AB8}"/>
              </a:ext>
            </a:extLst>
          </p:cNvPr>
          <p:cNvSpPr txBox="1"/>
          <p:nvPr/>
        </p:nvSpPr>
        <p:spPr>
          <a:xfrm>
            <a:off x="251520" y="726823"/>
            <a:ext cx="6622066" cy="3600986"/>
          </a:xfrm>
          <a:prstGeom prst="rect">
            <a:avLst/>
          </a:prstGeom>
          <a:noFill/>
        </p:spPr>
        <p:txBody>
          <a:bodyPr wrap="square">
            <a:spAutoFit/>
          </a:bodyPr>
          <a:lstStyle/>
          <a:p>
            <a:pPr marL="0" indent="0">
              <a:buNone/>
            </a:pPr>
            <a:r>
              <a:rPr lang="cs-CZ" dirty="0">
                <a:solidFill>
                  <a:srgbClr val="655481"/>
                </a:solidFill>
              </a:rPr>
              <a:t>ChatGPT4 se stále vyvíjí. I Mentor Thesis můžeme dále upravovat, aby lépe vyhovoval potřebám našich studentů. </a:t>
            </a:r>
          </a:p>
          <a:p>
            <a:pPr marL="0" indent="0">
              <a:buNone/>
            </a:pPr>
            <a:endParaRPr lang="cs-CZ" dirty="0">
              <a:solidFill>
                <a:srgbClr val="655481"/>
              </a:solidFill>
            </a:endParaRPr>
          </a:p>
          <a:p>
            <a:pPr marL="0" indent="0">
              <a:buNone/>
            </a:pPr>
            <a:r>
              <a:rPr lang="cs-CZ" dirty="0">
                <a:solidFill>
                  <a:srgbClr val="655481"/>
                </a:solidFill>
              </a:rPr>
              <a:t>Neváhejte proto napsat zpětnou vazbu, co se Vám líbí, co by bylo vhodné zlepšit, co by jste si přáli více probrat, aby jste program mohli lépe užívat, co by mělo být obsahem rychlokurzu pro začínající studenty a tak podobně!</a:t>
            </a:r>
          </a:p>
          <a:p>
            <a:pPr marL="0" indent="0">
              <a:buNone/>
            </a:pPr>
            <a:endParaRPr lang="cs-CZ" dirty="0">
              <a:solidFill>
                <a:srgbClr val="655481"/>
              </a:solidFill>
            </a:endParaRPr>
          </a:p>
          <a:p>
            <a:pPr marL="0" indent="0">
              <a:buNone/>
            </a:pPr>
            <a:endParaRPr lang="cs-CZ" dirty="0">
              <a:solidFill>
                <a:srgbClr val="655481"/>
              </a:solidFill>
            </a:endParaRPr>
          </a:p>
          <a:p>
            <a:pPr marL="0" indent="0">
              <a:buNone/>
            </a:pPr>
            <a:endParaRPr lang="cs-CZ" dirty="0">
              <a:solidFill>
                <a:srgbClr val="655481"/>
              </a:solidFill>
            </a:endParaRPr>
          </a:p>
          <a:p>
            <a:pPr marL="0" indent="0" algn="ctr">
              <a:buNone/>
            </a:pPr>
            <a:r>
              <a:rPr lang="cs-CZ" sz="2400" dirty="0">
                <a:solidFill>
                  <a:srgbClr val="655481"/>
                </a:solidFill>
              </a:rPr>
              <a:t>Náměty pište na: </a:t>
            </a:r>
            <a:r>
              <a:rPr lang="cs-CZ" sz="2400" dirty="0">
                <a:solidFill>
                  <a:srgbClr val="655481"/>
                </a:solidFill>
                <a:hlinkClick r:id="rId2">
                  <a:extLst>
                    <a:ext uri="{A12FA001-AC4F-418D-AE19-62706E023703}">
                      <ahyp:hlinkClr xmlns:ahyp="http://schemas.microsoft.com/office/drawing/2018/hyperlinkcolor" val="tx"/>
                    </a:ext>
                  </a:extLst>
                </a:hlinkClick>
              </a:rPr>
              <a:t>lucia.drotarova@slu.cz</a:t>
            </a:r>
            <a:r>
              <a:rPr lang="cs-CZ" sz="2400" dirty="0">
                <a:solidFill>
                  <a:srgbClr val="655481"/>
                </a:solidFill>
              </a:rPr>
              <a:t>, </a:t>
            </a:r>
          </a:p>
          <a:p>
            <a:pPr marL="0" indent="0" algn="ctr">
              <a:buNone/>
            </a:pPr>
            <a:r>
              <a:rPr lang="cs-CZ" sz="2400" dirty="0">
                <a:solidFill>
                  <a:srgbClr val="655481"/>
                </a:solidFill>
              </a:rPr>
              <a:t>do předmětu uveďte THESIS MENTOR.</a:t>
            </a:r>
          </a:p>
        </p:txBody>
      </p:sp>
    </p:spTree>
    <p:extLst>
      <p:ext uri="{BB962C8B-B14F-4D97-AF65-F5344CB8AC3E}">
        <p14:creationId xmlns:p14="http://schemas.microsoft.com/office/powerpoint/2010/main" val="35313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2FBF-371B-B328-37FC-7B3DF099B95B}"/>
              </a:ext>
            </a:extLst>
          </p:cNvPr>
          <p:cNvSpPr>
            <a:spLocks noGrp="1"/>
          </p:cNvSpPr>
          <p:nvPr>
            <p:ph type="title"/>
          </p:nvPr>
        </p:nvSpPr>
        <p:spPr/>
        <p:txBody>
          <a:bodyPr/>
          <a:lstStyle/>
          <a:p>
            <a:r>
              <a:rPr lang="cs-CZ" dirty="0"/>
              <a:t>Co je </a:t>
            </a:r>
            <a:r>
              <a:rPr lang="cs-CZ" dirty="0">
                <a:solidFill>
                  <a:srgbClr val="7C7587"/>
                </a:solidFill>
              </a:rPr>
              <a:t>T</a:t>
            </a:r>
            <a:r>
              <a:rPr lang="cs-CZ" dirty="0"/>
              <a:t>hesis Mentor?</a:t>
            </a:r>
          </a:p>
        </p:txBody>
      </p:sp>
      <p:sp>
        <p:nvSpPr>
          <p:cNvPr id="4" name="TextBox 3">
            <a:extLst>
              <a:ext uri="{FF2B5EF4-FFF2-40B4-BE49-F238E27FC236}">
                <a16:creationId xmlns:a16="http://schemas.microsoft.com/office/drawing/2014/main" id="{8E6F7C74-1B23-E3CA-DB25-FEBC79C7C0EC}"/>
              </a:ext>
            </a:extLst>
          </p:cNvPr>
          <p:cNvSpPr txBox="1"/>
          <p:nvPr/>
        </p:nvSpPr>
        <p:spPr>
          <a:xfrm>
            <a:off x="395536" y="771550"/>
            <a:ext cx="7416824" cy="923330"/>
          </a:xfrm>
          <a:prstGeom prst="rect">
            <a:avLst/>
          </a:prstGeom>
          <a:noFill/>
        </p:spPr>
        <p:txBody>
          <a:bodyPr wrap="square">
            <a:spAutoFit/>
          </a:bodyPr>
          <a:lstStyle/>
          <a:p>
            <a:r>
              <a:rPr lang="cs-CZ" dirty="0">
                <a:solidFill>
                  <a:srgbClr val="655481"/>
                </a:solidFill>
              </a:rPr>
              <a:t>Thesis Mentor je digitální asistent založený na umělé inteligenci, navržený speciálně pro podporu psaní akademických prací a projektů a optimalizovaný pro studijní obor SPP na FVP SU. S čím Vám může pomoci?</a:t>
            </a:r>
          </a:p>
        </p:txBody>
      </p:sp>
      <p:sp>
        <p:nvSpPr>
          <p:cNvPr id="6" name="TextBox 5">
            <a:extLst>
              <a:ext uri="{FF2B5EF4-FFF2-40B4-BE49-F238E27FC236}">
                <a16:creationId xmlns:a16="http://schemas.microsoft.com/office/drawing/2014/main" id="{5684A848-5EF8-2F26-8510-B1251919CA02}"/>
              </a:ext>
            </a:extLst>
          </p:cNvPr>
          <p:cNvSpPr txBox="1"/>
          <p:nvPr/>
        </p:nvSpPr>
        <p:spPr>
          <a:xfrm>
            <a:off x="379746" y="1685249"/>
            <a:ext cx="8496944" cy="3046988"/>
          </a:xfrm>
          <a:prstGeom prst="rect">
            <a:avLst/>
          </a:prstGeom>
          <a:noFill/>
        </p:spPr>
        <p:txBody>
          <a:bodyPr wrap="square">
            <a:spAutoFit/>
          </a:bodyPr>
          <a:lstStyle/>
          <a:p>
            <a:pPr marL="285750" indent="-285750">
              <a:buFont typeface="Arial" panose="020B0604020202020204" pitchFamily="34" charset="0"/>
              <a:buChar char="•"/>
            </a:pPr>
            <a:r>
              <a:rPr lang="cs-CZ" sz="1600" b="1" dirty="0">
                <a:solidFill>
                  <a:srgbClr val="655481"/>
                </a:solidFill>
              </a:rPr>
              <a:t>Formulace tématu práce: </a:t>
            </a:r>
            <a:r>
              <a:rPr lang="cs-CZ" sz="1600" dirty="0">
                <a:solidFill>
                  <a:srgbClr val="655481"/>
                </a:solidFill>
              </a:rPr>
              <a:t>Pomoc s výběrem a formulováním tématu bakalářské práce, včetně poskytnutí směrných otázek a zpětné vazby na návrhy. </a:t>
            </a:r>
          </a:p>
          <a:p>
            <a:pPr marL="285750" indent="-285750">
              <a:buFont typeface="Arial" panose="020B0604020202020204" pitchFamily="34" charset="0"/>
              <a:buChar char="•"/>
            </a:pPr>
            <a:r>
              <a:rPr lang="cs-CZ" sz="1600" b="1" dirty="0">
                <a:solidFill>
                  <a:srgbClr val="655481"/>
                </a:solidFill>
              </a:rPr>
              <a:t>Výběr zaměření práce: </a:t>
            </a:r>
            <a:r>
              <a:rPr lang="cs-CZ" sz="1600" dirty="0">
                <a:solidFill>
                  <a:srgbClr val="655481"/>
                </a:solidFill>
              </a:rPr>
              <a:t>Poradenství ohledně rozhodování mezi preventivním programem a výzkumným projektem, s přihlédnutím k osobním zájmům, silným stránkám studenta a požadavkům na práci. </a:t>
            </a:r>
          </a:p>
          <a:p>
            <a:pPr marL="285750" indent="-285750">
              <a:buFont typeface="Arial" panose="020B0604020202020204" pitchFamily="34" charset="0"/>
              <a:buChar char="•"/>
            </a:pPr>
            <a:r>
              <a:rPr lang="cs-CZ" sz="1600" b="1" dirty="0">
                <a:solidFill>
                  <a:srgbClr val="655481"/>
                </a:solidFill>
              </a:rPr>
              <a:t>Příprava prezentací: </a:t>
            </a:r>
            <a:r>
              <a:rPr lang="cs-CZ" sz="1600" dirty="0">
                <a:solidFill>
                  <a:srgbClr val="655481"/>
                </a:solidFill>
              </a:rPr>
              <a:t>Návody a tipy pro vytváření efektivních prezentací, které zaujmou a informují publikum, včetně vizualizace dat a zjištění. </a:t>
            </a:r>
          </a:p>
          <a:p>
            <a:pPr marL="285750" indent="-285750">
              <a:buFont typeface="Arial" panose="020B0604020202020204" pitchFamily="34" charset="0"/>
              <a:buChar char="•"/>
            </a:pPr>
            <a:r>
              <a:rPr lang="cs-CZ" sz="1600" b="1" dirty="0">
                <a:solidFill>
                  <a:srgbClr val="655481"/>
                </a:solidFill>
              </a:rPr>
              <a:t>Podpora v průběhu celého projektu: </a:t>
            </a:r>
            <a:r>
              <a:rPr lang="cs-CZ" sz="1600" dirty="0">
                <a:solidFill>
                  <a:srgbClr val="655481"/>
                </a:solidFill>
              </a:rPr>
              <a:t>Od definice výzkumných problémů, přes výběr vhodných metodologických přístupů, až po řešení etických otázek a sestavování časového plánu a bibliografie. </a:t>
            </a:r>
          </a:p>
          <a:p>
            <a:pPr marL="285750" indent="-285750">
              <a:buFont typeface="Arial" panose="020B0604020202020204" pitchFamily="34" charset="0"/>
              <a:buChar char="•"/>
            </a:pPr>
            <a:r>
              <a:rPr lang="cs-CZ" sz="1600" b="1" dirty="0">
                <a:solidFill>
                  <a:srgbClr val="655481"/>
                </a:solidFill>
              </a:rPr>
              <a:t>Příprava na zpětnou vazbu: </a:t>
            </a:r>
            <a:r>
              <a:rPr lang="cs-CZ" sz="1600" dirty="0">
                <a:solidFill>
                  <a:srgbClr val="655481"/>
                </a:solidFill>
              </a:rPr>
              <a:t>Rady, jak efektivně prezentovat práci, získávat a začleňovat zpětnou vazbu do projektu, a jak komunikovat s vedoucím práce a oponenty.</a:t>
            </a:r>
          </a:p>
        </p:txBody>
      </p:sp>
    </p:spTree>
    <p:extLst>
      <p:ext uri="{BB962C8B-B14F-4D97-AF65-F5344CB8AC3E}">
        <p14:creationId xmlns:p14="http://schemas.microsoft.com/office/powerpoint/2010/main" val="100013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2499742"/>
            <a:ext cx="8280920" cy="2088232"/>
          </a:xfrm>
          <a:prstGeom prst="rect">
            <a:avLst/>
          </a:prstGeom>
        </p:spPr>
        <p:txBody>
          <a:bodyPr>
            <a:noAutofit/>
          </a:bodyPr>
          <a:lstStyle/>
          <a:p>
            <a:r>
              <a:rPr lang="cs-CZ" sz="1600" dirty="0">
                <a:solidFill>
                  <a:srgbClr val="655481"/>
                </a:solidFill>
                <a:latin typeface="Times New Roman" panose="02020603050405020304" pitchFamily="18" charset="0"/>
                <a:cs typeface="Times New Roman" panose="02020603050405020304" pitchFamily="18" charset="0"/>
              </a:rPr>
              <a:t>Popíšete problém a/nebo zadáte dotaz.</a:t>
            </a:r>
          </a:p>
          <a:p>
            <a:r>
              <a:rPr lang="cs-CZ" sz="1600" dirty="0">
                <a:solidFill>
                  <a:srgbClr val="655481"/>
                </a:solidFill>
                <a:latin typeface="Times New Roman" panose="02020603050405020304" pitchFamily="18" charset="0"/>
                <a:cs typeface="Times New Roman" panose="02020603050405020304" pitchFamily="18" charset="0"/>
              </a:rPr>
              <a:t>Umělá inteligence ho zanalyzuje.</a:t>
            </a:r>
          </a:p>
          <a:p>
            <a:r>
              <a:rPr lang="cs-CZ" sz="1600" dirty="0">
                <a:solidFill>
                  <a:srgbClr val="655481"/>
                </a:solidFill>
                <a:latin typeface="Times New Roman" panose="02020603050405020304" pitchFamily="18" charset="0"/>
                <a:cs typeface="Times New Roman" panose="02020603050405020304" pitchFamily="18" charset="0"/>
              </a:rPr>
              <a:t>Využije znalostí směrnic FVP SU a dalších požadavků na bakalářské práce.</a:t>
            </a:r>
          </a:p>
          <a:p>
            <a:r>
              <a:rPr lang="cs-CZ" sz="1600" dirty="0">
                <a:solidFill>
                  <a:srgbClr val="655481"/>
                </a:solidFill>
                <a:latin typeface="Times New Roman" panose="02020603050405020304" pitchFamily="18" charset="0"/>
                <a:cs typeface="Times New Roman" panose="02020603050405020304" pitchFamily="18" charset="0"/>
              </a:rPr>
              <a:t>V případě potřeby využije integrovaný vyhledávač Bing, nebo DALL-E, který je pokročilým generativním AI modelem schopným tvořit obrázky a vizuální obsah na základě popisu v textové formě. </a:t>
            </a:r>
          </a:p>
          <a:p>
            <a:r>
              <a:rPr lang="cs-CZ" sz="1600" dirty="0">
                <a:solidFill>
                  <a:srgbClr val="655481"/>
                </a:solidFill>
                <a:latin typeface="Times New Roman" panose="02020603050405020304" pitchFamily="18" charset="0"/>
                <a:cs typeface="Times New Roman" panose="02020603050405020304" pitchFamily="18" charset="0"/>
              </a:rPr>
              <a:t>Poskytne informované odpovědi.</a:t>
            </a:r>
            <a:endParaRPr lang="cs-CZ" altLang="cs-CZ" sz="1600" dirty="0">
              <a:solidFill>
                <a:srgbClr val="65548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915566"/>
            <a:ext cx="72008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a:solidFill>
                  <a:srgbClr val="002060"/>
                </a:solidFill>
                <a:latin typeface="Times New Roman" panose="02020603050405020304" pitchFamily="18" charset="0"/>
                <a:cs typeface="Times New Roman" panose="02020603050405020304" pitchFamily="18" charset="0"/>
              </a:rPr>
              <a:t>Thesis Mentor funguje na základě textových dotazů a odpovědí. Uživatel položí otázku - nebo popíše problém - a Thesis Mentor poskytne relevantní informace a rady.</a:t>
            </a:r>
          </a:p>
          <a:p>
            <a:pPr marL="0" indent="0">
              <a:buNone/>
            </a:pPr>
            <a:r>
              <a:rPr lang="cs-CZ" altLang="cs-CZ" sz="1600" dirty="0">
                <a:solidFill>
                  <a:srgbClr val="002060"/>
                </a:solidFill>
                <a:latin typeface="Times New Roman" panose="02020603050405020304" pitchFamily="18" charset="0"/>
                <a:cs typeface="Times New Roman" panose="02020603050405020304" pitchFamily="18" charset="0"/>
              </a:rPr>
              <a:t>Thesis Mentor je nastaven tak, aby odpovídal spíše v přátelském tónu, přesto však udržoval požadovaný akademický standard jazyka v navrhovaných řešeních.</a:t>
            </a:r>
          </a:p>
        </p:txBody>
      </p:sp>
      <p:sp>
        <p:nvSpPr>
          <p:cNvPr id="6" name="Nadpis 5"/>
          <p:cNvSpPr>
            <a:spLocks noGrp="1"/>
          </p:cNvSpPr>
          <p:nvPr>
            <p:ph type="title"/>
          </p:nvPr>
        </p:nvSpPr>
        <p:spPr>
          <a:xfrm>
            <a:off x="179512" y="195486"/>
            <a:ext cx="3888432" cy="507703"/>
          </a:xfrm>
          <a:prstGeom prst="rect">
            <a:avLst/>
          </a:prstGeom>
        </p:spPr>
        <p:txBody>
          <a:bodyPr/>
          <a:lstStyle/>
          <a:p>
            <a:r>
              <a:rPr lang="cs-CZ" dirty="0">
                <a:solidFill>
                  <a:srgbClr val="655481"/>
                </a:solidFill>
              </a:rPr>
              <a:t>Jak Thesis Mentor funguje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1228-B93B-7E71-10BC-75A6D45F63C1}"/>
              </a:ext>
            </a:extLst>
          </p:cNvPr>
          <p:cNvSpPr>
            <a:spLocks noGrp="1"/>
          </p:cNvSpPr>
          <p:nvPr>
            <p:ph type="title"/>
          </p:nvPr>
        </p:nvSpPr>
        <p:spPr>
          <a:xfrm>
            <a:off x="251520" y="195486"/>
            <a:ext cx="6480720" cy="507703"/>
          </a:xfrm>
        </p:spPr>
        <p:txBody>
          <a:bodyPr/>
          <a:lstStyle/>
          <a:p>
            <a:r>
              <a:rPr lang="cs-CZ" dirty="0"/>
              <a:t>Jak konkrétně Thesis Mentor pomáhá s vaší prací?</a:t>
            </a:r>
          </a:p>
        </p:txBody>
      </p:sp>
      <p:sp>
        <p:nvSpPr>
          <p:cNvPr id="4" name="TextBox 3">
            <a:extLst>
              <a:ext uri="{FF2B5EF4-FFF2-40B4-BE49-F238E27FC236}">
                <a16:creationId xmlns:a16="http://schemas.microsoft.com/office/drawing/2014/main" id="{531278F5-0111-2398-57E8-926AD15E3E0D}"/>
              </a:ext>
            </a:extLst>
          </p:cNvPr>
          <p:cNvSpPr txBox="1"/>
          <p:nvPr/>
        </p:nvSpPr>
        <p:spPr>
          <a:xfrm>
            <a:off x="431540" y="690024"/>
            <a:ext cx="8280920" cy="3693319"/>
          </a:xfrm>
          <a:prstGeom prst="rect">
            <a:avLst/>
          </a:prstGeom>
          <a:noFill/>
        </p:spPr>
        <p:txBody>
          <a:bodyPr wrap="square">
            <a:spAutoFit/>
          </a:bodyPr>
          <a:lstStyle/>
          <a:p>
            <a:pPr algn="l"/>
            <a:r>
              <a:rPr lang="cs-CZ" sz="1300" b="1" i="0" dirty="0">
                <a:solidFill>
                  <a:srgbClr val="655481"/>
                </a:solidFill>
                <a:effectLst/>
              </a:rPr>
              <a:t>Konzultace napsaných textů:</a:t>
            </a:r>
            <a:endParaRPr lang="cs-CZ" sz="1300" b="0" i="0" dirty="0">
              <a:solidFill>
                <a:srgbClr val="655481"/>
              </a:solidFill>
              <a:effectLst/>
            </a:endParaRPr>
          </a:p>
          <a:p>
            <a:pPr marL="742950" lvl="1" indent="-285750" algn="l">
              <a:buFont typeface="Arial" panose="020B0604020202020204" pitchFamily="34" charset="0"/>
              <a:buChar char="•"/>
            </a:pPr>
            <a:r>
              <a:rPr lang="cs-CZ" sz="1300" b="0" i="0" dirty="0">
                <a:solidFill>
                  <a:srgbClr val="655481"/>
                </a:solidFill>
                <a:effectLst/>
              </a:rPr>
              <a:t>Možnost nahrát dokumenty ve formátech .</a:t>
            </a:r>
            <a:r>
              <a:rPr lang="cs-CZ" sz="1300" b="0" i="0" dirty="0" err="1">
                <a:solidFill>
                  <a:srgbClr val="655481"/>
                </a:solidFill>
                <a:effectLst/>
              </a:rPr>
              <a:t>docx</a:t>
            </a:r>
            <a:r>
              <a:rPr lang="cs-CZ" sz="1300" b="0" i="0" dirty="0">
                <a:solidFill>
                  <a:srgbClr val="655481"/>
                </a:solidFill>
                <a:effectLst/>
              </a:rPr>
              <a:t>, .</a:t>
            </a:r>
            <a:r>
              <a:rPr lang="cs-CZ" sz="1300" b="0" i="0" dirty="0" err="1">
                <a:solidFill>
                  <a:srgbClr val="655481"/>
                </a:solidFill>
                <a:effectLst/>
              </a:rPr>
              <a:t>pdf</a:t>
            </a:r>
            <a:r>
              <a:rPr lang="cs-CZ" sz="1300" b="0" i="0" dirty="0">
                <a:solidFill>
                  <a:srgbClr val="655481"/>
                </a:solidFill>
                <a:effectLst/>
              </a:rPr>
              <a:t>, a dalších pro revizi, zpětnou vazbu,                              nebo další rady k obsahu.</a:t>
            </a:r>
          </a:p>
          <a:p>
            <a:pPr marL="742950" lvl="1" indent="-285750" algn="l">
              <a:buFont typeface="Arial" panose="020B0604020202020204" pitchFamily="34" charset="0"/>
              <a:buChar char="•"/>
            </a:pPr>
            <a:r>
              <a:rPr lang="cs-CZ" sz="1300" b="0" i="0" dirty="0">
                <a:solidFill>
                  <a:srgbClr val="655481"/>
                </a:solidFill>
                <a:effectLst/>
              </a:rPr>
              <a:t>Analýza struktury textu, gramatiky, a stylu psaní s návrhy na zlepšení.</a:t>
            </a:r>
          </a:p>
          <a:p>
            <a:pPr algn="l"/>
            <a:r>
              <a:rPr lang="cs-CZ" sz="1300" b="1" i="0" dirty="0">
                <a:solidFill>
                  <a:srgbClr val="655481"/>
                </a:solidFill>
                <a:effectLst/>
              </a:rPr>
              <a:t>Překlady cizojazyčných materiálů:</a:t>
            </a:r>
            <a:endParaRPr lang="cs-CZ" sz="1300" b="0" i="0" dirty="0">
              <a:solidFill>
                <a:srgbClr val="655481"/>
              </a:solidFill>
              <a:effectLst/>
            </a:endParaRPr>
          </a:p>
          <a:p>
            <a:pPr marL="742950" lvl="1" indent="-285750" algn="l">
              <a:buFont typeface="Arial" panose="020B0604020202020204" pitchFamily="34" charset="0"/>
              <a:buChar char="•"/>
            </a:pPr>
            <a:r>
              <a:rPr lang="cs-CZ" sz="1300" b="0" i="0" dirty="0">
                <a:solidFill>
                  <a:srgbClr val="655481"/>
                </a:solidFill>
                <a:effectLst/>
              </a:rPr>
              <a:t>Podpora při překládání studií, článků, nebo informací z webových stránek, aby bylo možné je efektivně využít ve vaší práci.</a:t>
            </a:r>
          </a:p>
          <a:p>
            <a:pPr marL="742950" lvl="1" indent="-285750" algn="l">
              <a:buFont typeface="Arial" panose="020B0604020202020204" pitchFamily="34" charset="0"/>
              <a:buChar char="•"/>
            </a:pPr>
            <a:r>
              <a:rPr lang="cs-CZ" sz="1300" b="0" i="0" dirty="0">
                <a:solidFill>
                  <a:srgbClr val="655481"/>
                </a:solidFill>
                <a:effectLst/>
              </a:rPr>
              <a:t>Možnost překladu mezi širokou škálou jazyků, což umožňuje přístup k mezinárodním výzkumným zdrojům.</a:t>
            </a:r>
          </a:p>
          <a:p>
            <a:pPr algn="l"/>
            <a:r>
              <a:rPr lang="cs-CZ" sz="1300" b="1" i="0" dirty="0">
                <a:solidFill>
                  <a:srgbClr val="655481"/>
                </a:solidFill>
                <a:effectLst/>
              </a:rPr>
              <a:t>Generování a upravování obsahu:</a:t>
            </a:r>
            <a:endParaRPr lang="cs-CZ" sz="1300" b="0" i="0" dirty="0">
              <a:solidFill>
                <a:srgbClr val="655481"/>
              </a:solidFill>
              <a:effectLst/>
            </a:endParaRPr>
          </a:p>
          <a:p>
            <a:pPr marL="742950" lvl="1" indent="-285750" algn="l">
              <a:buFont typeface="Arial" panose="020B0604020202020204" pitchFamily="34" charset="0"/>
              <a:buChar char="•"/>
            </a:pPr>
            <a:r>
              <a:rPr lang="cs-CZ" sz="1300" b="0" i="0" dirty="0">
                <a:solidFill>
                  <a:srgbClr val="655481"/>
                </a:solidFill>
                <a:effectLst/>
              </a:rPr>
              <a:t>Pomoc při vytváření návrhů na obsah pro různé sekce práce, včetně úvodu, metodologie, diskuse a závěru.</a:t>
            </a:r>
          </a:p>
          <a:p>
            <a:pPr marL="742950" lvl="1" indent="-285750" algn="l">
              <a:buFont typeface="Arial" panose="020B0604020202020204" pitchFamily="34" charset="0"/>
              <a:buChar char="•"/>
            </a:pPr>
            <a:r>
              <a:rPr lang="cs-CZ" sz="1300" b="0" i="0" dirty="0">
                <a:solidFill>
                  <a:srgbClr val="655481"/>
                </a:solidFill>
                <a:effectLst/>
              </a:rPr>
              <a:t>Nápady na strukturu argumentů a prezentaci výzkumných výsledků.</a:t>
            </a:r>
          </a:p>
          <a:p>
            <a:pPr algn="l"/>
            <a:r>
              <a:rPr lang="cs-CZ" sz="1300" b="1" i="0" dirty="0">
                <a:solidFill>
                  <a:srgbClr val="655481"/>
                </a:solidFill>
                <a:effectLst/>
              </a:rPr>
              <a:t>Data a statistiky:</a:t>
            </a:r>
            <a:endParaRPr lang="cs-CZ" sz="1300" b="0" i="0" dirty="0">
              <a:solidFill>
                <a:srgbClr val="655481"/>
              </a:solidFill>
              <a:effectLst/>
            </a:endParaRPr>
          </a:p>
          <a:p>
            <a:pPr marL="742950" lvl="1" indent="-285750" algn="l">
              <a:buFont typeface="Arial" panose="020B0604020202020204" pitchFamily="34" charset="0"/>
              <a:buChar char="•"/>
            </a:pPr>
            <a:r>
              <a:rPr lang="cs-CZ" sz="1300" b="0" i="0" dirty="0">
                <a:solidFill>
                  <a:srgbClr val="655481"/>
                </a:solidFill>
                <a:effectLst/>
              </a:rPr>
              <a:t>Pomoc při hledání relevantních datových zdrojů a statistických informací pro podporu argumentů a závěrů ve vaší práci.</a:t>
            </a:r>
          </a:p>
          <a:p>
            <a:pPr marL="742950" lvl="1" indent="-285750" algn="l">
              <a:buFont typeface="Arial" panose="020B0604020202020204" pitchFamily="34" charset="0"/>
              <a:buChar char="•"/>
            </a:pPr>
            <a:r>
              <a:rPr lang="cs-CZ" sz="1300" b="0" i="0" dirty="0">
                <a:solidFill>
                  <a:srgbClr val="655481"/>
                </a:solidFill>
                <a:effectLst/>
              </a:rPr>
              <a:t>Rady, jak prezentovat data v grafické a vizuálně přitažlivé formě.</a:t>
            </a:r>
          </a:p>
          <a:p>
            <a:pPr algn="l"/>
            <a:r>
              <a:rPr lang="cs-CZ" sz="1300" b="1" i="0" dirty="0">
                <a:solidFill>
                  <a:srgbClr val="655481"/>
                </a:solidFill>
                <a:effectLst/>
              </a:rPr>
              <a:t>Odkazy a bibliografie:</a:t>
            </a:r>
            <a:endParaRPr lang="cs-CZ" sz="1300" b="0" i="0" dirty="0">
              <a:solidFill>
                <a:srgbClr val="655481"/>
              </a:solidFill>
              <a:effectLst/>
            </a:endParaRPr>
          </a:p>
          <a:p>
            <a:pPr marL="742950" lvl="1" indent="-285750" algn="l">
              <a:buFont typeface="Arial" panose="020B0604020202020204" pitchFamily="34" charset="0"/>
              <a:buChar char="•"/>
            </a:pPr>
            <a:r>
              <a:rPr lang="cs-CZ" sz="1300" b="0" i="0" dirty="0">
                <a:solidFill>
                  <a:srgbClr val="655481"/>
                </a:solidFill>
                <a:effectLst/>
              </a:rPr>
              <a:t>Nápady na to, jak vyhledat relevantní literaturu a zdroje.</a:t>
            </a:r>
          </a:p>
          <a:p>
            <a:pPr marL="742950" lvl="1" indent="-285750" algn="l">
              <a:buFont typeface="Arial" panose="020B0604020202020204" pitchFamily="34" charset="0"/>
              <a:buChar char="•"/>
            </a:pPr>
            <a:r>
              <a:rPr lang="cs-CZ" sz="1300" b="0" i="0" dirty="0">
                <a:solidFill>
                  <a:srgbClr val="655481"/>
                </a:solidFill>
                <a:effectLst/>
              </a:rPr>
              <a:t>Pomoc s formátováním citací a bibliografie.</a:t>
            </a:r>
          </a:p>
        </p:txBody>
      </p:sp>
    </p:spTree>
    <p:extLst>
      <p:ext uri="{BB962C8B-B14F-4D97-AF65-F5344CB8AC3E}">
        <p14:creationId xmlns:p14="http://schemas.microsoft.com/office/powerpoint/2010/main" val="284471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554F-DD39-F858-B662-D4E3835E0B28}"/>
              </a:ext>
            </a:extLst>
          </p:cNvPr>
          <p:cNvSpPr>
            <a:spLocks noGrp="1"/>
          </p:cNvSpPr>
          <p:nvPr>
            <p:ph type="title"/>
          </p:nvPr>
        </p:nvSpPr>
        <p:spPr>
          <a:xfrm>
            <a:off x="251520" y="195486"/>
            <a:ext cx="7560840" cy="507703"/>
          </a:xfrm>
        </p:spPr>
        <p:txBody>
          <a:bodyPr/>
          <a:lstStyle/>
          <a:p>
            <a:r>
              <a:rPr lang="cs-CZ" dirty="0"/>
              <a:t>Integrace Thesis Mentor s vyhledávačem Bing jeho výhody</a:t>
            </a:r>
          </a:p>
        </p:txBody>
      </p:sp>
      <p:sp>
        <p:nvSpPr>
          <p:cNvPr id="4" name="TextBox 3">
            <a:extLst>
              <a:ext uri="{FF2B5EF4-FFF2-40B4-BE49-F238E27FC236}">
                <a16:creationId xmlns:a16="http://schemas.microsoft.com/office/drawing/2014/main" id="{CAC02444-C2E4-542E-D1BC-B11B36D596BD}"/>
              </a:ext>
            </a:extLst>
          </p:cNvPr>
          <p:cNvSpPr txBox="1"/>
          <p:nvPr/>
        </p:nvSpPr>
        <p:spPr>
          <a:xfrm>
            <a:off x="273287" y="843558"/>
            <a:ext cx="8064896" cy="4062651"/>
          </a:xfrm>
          <a:prstGeom prst="rect">
            <a:avLst/>
          </a:prstGeom>
          <a:noFill/>
        </p:spPr>
        <p:txBody>
          <a:bodyPr wrap="square">
            <a:spAutoFit/>
          </a:bodyPr>
          <a:lstStyle/>
          <a:p>
            <a:pPr algn="l"/>
            <a:r>
              <a:rPr lang="cs-CZ" b="1" i="0" dirty="0">
                <a:solidFill>
                  <a:srgbClr val="655481"/>
                </a:solidFill>
                <a:effectLst/>
              </a:rPr>
              <a:t>Co je Bing?</a:t>
            </a:r>
            <a:r>
              <a:rPr lang="cs-CZ" b="0" i="0" dirty="0">
                <a:solidFill>
                  <a:srgbClr val="655481"/>
                </a:solidFill>
                <a:effectLst/>
              </a:rPr>
              <a:t> </a:t>
            </a:r>
          </a:p>
          <a:p>
            <a:pPr algn="l"/>
            <a:r>
              <a:rPr lang="cs-CZ" sz="1600" b="0" i="0" dirty="0">
                <a:solidFill>
                  <a:srgbClr val="655481"/>
                </a:solidFill>
                <a:effectLst/>
              </a:rPr>
              <a:t>Bing je vyhledávač od společnosti Microsoft, podobný Google, který umožňuje uživatelům vyhledávat informace na internetu.</a:t>
            </a:r>
          </a:p>
          <a:p>
            <a:pPr algn="l">
              <a:buFont typeface="Arial" panose="020B0604020202020204" pitchFamily="34" charset="0"/>
              <a:buChar char="•"/>
            </a:pPr>
            <a:endParaRPr lang="cs-CZ" b="0" i="0" dirty="0">
              <a:solidFill>
                <a:srgbClr val="655481"/>
              </a:solidFill>
              <a:effectLst/>
            </a:endParaRPr>
          </a:p>
          <a:p>
            <a:pPr algn="l"/>
            <a:r>
              <a:rPr lang="cs-CZ" b="1" i="0" dirty="0">
                <a:solidFill>
                  <a:srgbClr val="655481"/>
                </a:solidFill>
                <a:effectLst/>
              </a:rPr>
              <a:t>Jaký je rozdíl mezi Bingem a Googlem?</a:t>
            </a:r>
            <a:r>
              <a:rPr lang="cs-CZ" b="0" i="0" dirty="0">
                <a:solidFill>
                  <a:srgbClr val="655481"/>
                </a:solidFill>
                <a:effectLst/>
              </a:rPr>
              <a:t> </a:t>
            </a:r>
          </a:p>
          <a:p>
            <a:pPr algn="l"/>
            <a:r>
              <a:rPr lang="cs-CZ" sz="1600" b="0" i="0" dirty="0">
                <a:solidFill>
                  <a:srgbClr val="655481"/>
                </a:solidFill>
                <a:effectLst/>
              </a:rPr>
              <a:t>Ačkoliv oba vyhledávače poskytují podobné služby, mohou se lišit v algoritmech pro vyhledávání a v prezentaci výsledků. Bing může nabízet jiné funkce nebo layout výsledků.</a:t>
            </a:r>
          </a:p>
          <a:p>
            <a:pPr algn="l">
              <a:buFont typeface="Arial" panose="020B0604020202020204" pitchFamily="34" charset="0"/>
              <a:buChar char="•"/>
            </a:pPr>
            <a:endParaRPr lang="cs-CZ" b="0" i="0" dirty="0">
              <a:solidFill>
                <a:srgbClr val="655481"/>
              </a:solidFill>
              <a:effectLst/>
            </a:endParaRPr>
          </a:p>
          <a:p>
            <a:pPr algn="l"/>
            <a:r>
              <a:rPr lang="cs-CZ" b="1" i="0" dirty="0">
                <a:solidFill>
                  <a:srgbClr val="655481"/>
                </a:solidFill>
                <a:effectLst/>
              </a:rPr>
              <a:t>Jak Thesis Mentor využívá Bing?</a:t>
            </a:r>
            <a:r>
              <a:rPr lang="cs-CZ" b="0" i="0" dirty="0">
                <a:solidFill>
                  <a:srgbClr val="655481"/>
                </a:solidFill>
                <a:effectLst/>
              </a:rPr>
              <a:t> </a:t>
            </a:r>
          </a:p>
          <a:p>
            <a:pPr algn="l"/>
            <a:r>
              <a:rPr lang="cs-CZ" sz="1600" b="0" i="0" dirty="0">
                <a:solidFill>
                  <a:srgbClr val="655481"/>
                </a:solidFill>
                <a:effectLst/>
              </a:rPr>
              <a:t>Thesis Mentor využívá Bing pro rychlé získání aktuálních dat a informací z internetu, což studentům pomáhá zůstat v obraze o nejnovějších trendech a výzkumech ve svém oboru.</a:t>
            </a:r>
          </a:p>
          <a:p>
            <a:pPr algn="l">
              <a:buFont typeface="Arial" panose="020B0604020202020204" pitchFamily="34" charset="0"/>
              <a:buChar char="•"/>
            </a:pPr>
            <a:endParaRPr lang="cs-CZ" b="0" i="0" dirty="0">
              <a:solidFill>
                <a:srgbClr val="655481"/>
              </a:solidFill>
              <a:effectLst/>
            </a:endParaRPr>
          </a:p>
          <a:p>
            <a:pPr algn="l"/>
            <a:r>
              <a:rPr lang="cs-CZ" b="1" i="0" dirty="0">
                <a:solidFill>
                  <a:srgbClr val="655481"/>
                </a:solidFill>
                <a:effectLst/>
              </a:rPr>
              <a:t>Výhody integrace s Bingem:</a:t>
            </a:r>
            <a:r>
              <a:rPr lang="cs-CZ" b="0" i="0" dirty="0">
                <a:solidFill>
                  <a:srgbClr val="655481"/>
                </a:solidFill>
                <a:effectLst/>
              </a:rPr>
              <a:t> </a:t>
            </a:r>
          </a:p>
          <a:p>
            <a:pPr algn="l"/>
            <a:r>
              <a:rPr lang="cs-CZ" sz="1600" b="0" i="0" dirty="0">
                <a:solidFill>
                  <a:srgbClr val="655481"/>
                </a:solidFill>
                <a:effectLst/>
              </a:rPr>
              <a:t>Přístup k širokému spektru informací, možnost získat nejnovější studie a statistiky, a efektivní shromažďování dat pro výzkumné účely.</a:t>
            </a:r>
          </a:p>
        </p:txBody>
      </p:sp>
    </p:spTree>
    <p:extLst>
      <p:ext uri="{BB962C8B-B14F-4D97-AF65-F5344CB8AC3E}">
        <p14:creationId xmlns:p14="http://schemas.microsoft.com/office/powerpoint/2010/main" val="227041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0E78-0B42-84BE-93AC-AA44B8192622}"/>
              </a:ext>
            </a:extLst>
          </p:cNvPr>
          <p:cNvSpPr>
            <a:spLocks noGrp="1"/>
          </p:cNvSpPr>
          <p:nvPr>
            <p:ph type="title"/>
          </p:nvPr>
        </p:nvSpPr>
        <p:spPr>
          <a:xfrm>
            <a:off x="251520" y="195486"/>
            <a:ext cx="7200800" cy="507703"/>
          </a:xfrm>
        </p:spPr>
        <p:txBody>
          <a:bodyPr/>
          <a:lstStyle/>
          <a:p>
            <a:r>
              <a:rPr lang="cs-CZ" i="0" dirty="0">
                <a:effectLst/>
              </a:rPr>
              <a:t>Příklad použití Thesis Mentor s vyhledávačem Bing</a:t>
            </a:r>
            <a:endParaRPr lang="sk-SK" dirty="0"/>
          </a:p>
        </p:txBody>
      </p:sp>
      <p:sp>
        <p:nvSpPr>
          <p:cNvPr id="4" name="TextBox 3">
            <a:extLst>
              <a:ext uri="{FF2B5EF4-FFF2-40B4-BE49-F238E27FC236}">
                <a16:creationId xmlns:a16="http://schemas.microsoft.com/office/drawing/2014/main" id="{A3F44462-C727-BD37-60AA-9D06B1198337}"/>
              </a:ext>
            </a:extLst>
          </p:cNvPr>
          <p:cNvSpPr txBox="1"/>
          <p:nvPr/>
        </p:nvSpPr>
        <p:spPr>
          <a:xfrm>
            <a:off x="431540" y="1203598"/>
            <a:ext cx="8280920" cy="3416320"/>
          </a:xfrm>
          <a:prstGeom prst="rect">
            <a:avLst/>
          </a:prstGeom>
          <a:noFill/>
        </p:spPr>
        <p:txBody>
          <a:bodyPr wrap="square">
            <a:spAutoFit/>
          </a:bodyPr>
          <a:lstStyle/>
          <a:p>
            <a:pPr algn="l">
              <a:buFont typeface="Arial" panose="020B0604020202020204" pitchFamily="34" charset="0"/>
              <a:buChar char="•"/>
            </a:pPr>
            <a:r>
              <a:rPr lang="cs-CZ" b="1" i="0" dirty="0">
                <a:solidFill>
                  <a:srgbClr val="655481"/>
                </a:solidFill>
                <a:effectLst/>
              </a:rPr>
              <a:t>Zadání dotazu:</a:t>
            </a:r>
            <a:r>
              <a:rPr lang="cs-CZ" b="0" i="0" dirty="0">
                <a:solidFill>
                  <a:srgbClr val="655481"/>
                </a:solidFill>
                <a:effectLst/>
              </a:rPr>
              <a:t> Příklad dotazu, který můžete zadat do Thesis Mentor: </a:t>
            </a:r>
          </a:p>
          <a:p>
            <a:pPr algn="l"/>
            <a:endParaRPr lang="cs-CZ" b="0" i="0" dirty="0">
              <a:solidFill>
                <a:srgbClr val="655481"/>
              </a:solidFill>
              <a:effectLst/>
            </a:endParaRPr>
          </a:p>
          <a:p>
            <a:pPr algn="ctr"/>
            <a:r>
              <a:rPr lang="cs-CZ" i="1" dirty="0">
                <a:solidFill>
                  <a:srgbClr val="655481"/>
                </a:solidFill>
              </a:rPr>
              <a:t>„</a:t>
            </a:r>
            <a:r>
              <a:rPr lang="cs-CZ" b="0" i="1" dirty="0">
                <a:solidFill>
                  <a:srgbClr val="655481"/>
                </a:solidFill>
                <a:effectLst/>
              </a:rPr>
              <a:t>Prosím, vyhledej mi v anglickojazyčném prostředí příklady dobré praxe, které souvisí s mojí kapitolou 3 o preventivních programech ve školách, ideálně publikované v posledních 5 letech.</a:t>
            </a:r>
            <a:r>
              <a:rPr lang="cs-CZ" i="1" dirty="0">
                <a:solidFill>
                  <a:srgbClr val="655481"/>
                </a:solidFill>
              </a:rPr>
              <a:t>“</a:t>
            </a:r>
            <a:endParaRPr lang="cs-CZ" b="0" i="1" dirty="0">
              <a:solidFill>
                <a:srgbClr val="655481"/>
              </a:solidFill>
              <a:effectLst/>
            </a:endParaRPr>
          </a:p>
          <a:p>
            <a:pPr algn="l">
              <a:buFont typeface="Arial" panose="020B0604020202020204" pitchFamily="34" charset="0"/>
              <a:buChar char="•"/>
            </a:pPr>
            <a:endParaRPr lang="cs-CZ" b="0" i="1" dirty="0">
              <a:solidFill>
                <a:srgbClr val="655481"/>
              </a:solidFill>
              <a:effectLst/>
            </a:endParaRPr>
          </a:p>
          <a:p>
            <a:pPr algn="l">
              <a:buFont typeface="Arial" panose="020B0604020202020204" pitchFamily="34" charset="0"/>
              <a:buChar char="•"/>
            </a:pPr>
            <a:r>
              <a:rPr lang="cs-CZ" b="1" i="0" dirty="0">
                <a:solidFill>
                  <a:srgbClr val="655481"/>
                </a:solidFill>
                <a:effectLst/>
              </a:rPr>
              <a:t>Zpracování dotazu:</a:t>
            </a:r>
            <a:r>
              <a:rPr lang="cs-CZ" b="0" i="0" dirty="0">
                <a:solidFill>
                  <a:srgbClr val="655481"/>
                </a:solidFill>
                <a:effectLst/>
              </a:rPr>
              <a:t> Thesis Mentor použije integrovaný vyhledávač Bing k vyhledání nejrelevantnějších a nejaktuálnějších informací.</a:t>
            </a:r>
          </a:p>
          <a:p>
            <a:pPr algn="l">
              <a:buFont typeface="Arial" panose="020B0604020202020204" pitchFamily="34" charset="0"/>
              <a:buChar char="•"/>
            </a:pPr>
            <a:endParaRPr lang="cs-CZ" b="0" i="0" dirty="0">
              <a:solidFill>
                <a:srgbClr val="655481"/>
              </a:solidFill>
              <a:effectLst/>
            </a:endParaRPr>
          </a:p>
          <a:p>
            <a:pPr algn="l">
              <a:buFont typeface="Arial" panose="020B0604020202020204" pitchFamily="34" charset="0"/>
              <a:buChar char="•"/>
            </a:pPr>
            <a:r>
              <a:rPr lang="cs-CZ" b="1" i="0" dirty="0">
                <a:solidFill>
                  <a:srgbClr val="655481"/>
                </a:solidFill>
                <a:effectLst/>
              </a:rPr>
              <a:t>Prezentace výsledků:</a:t>
            </a:r>
            <a:r>
              <a:rPr lang="cs-CZ" b="0" i="0" dirty="0">
                <a:solidFill>
                  <a:srgbClr val="655481"/>
                </a:solidFill>
                <a:effectLst/>
              </a:rPr>
              <a:t> Thesis Mentor předloží výsledky vyhledávání ve formě stručného přehledu s odkazy na zdroje, kde si můžete přečíst více o nalezených příkladech dobré praxe.</a:t>
            </a:r>
          </a:p>
        </p:txBody>
      </p:sp>
    </p:spTree>
    <p:extLst>
      <p:ext uri="{BB962C8B-B14F-4D97-AF65-F5344CB8AC3E}">
        <p14:creationId xmlns:p14="http://schemas.microsoft.com/office/powerpoint/2010/main" val="397220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5AB2-8BAE-B70E-BC14-18736C577584}"/>
              </a:ext>
            </a:extLst>
          </p:cNvPr>
          <p:cNvSpPr>
            <a:spLocks noGrp="1"/>
          </p:cNvSpPr>
          <p:nvPr>
            <p:ph type="title"/>
          </p:nvPr>
        </p:nvSpPr>
        <p:spPr>
          <a:xfrm>
            <a:off x="251520" y="195486"/>
            <a:ext cx="7128792" cy="507703"/>
          </a:xfrm>
        </p:spPr>
        <p:txBody>
          <a:bodyPr/>
          <a:lstStyle/>
          <a:p>
            <a:r>
              <a:rPr lang="cs-CZ" i="0" dirty="0">
                <a:effectLst/>
              </a:rPr>
              <a:t>Překlad a shrnutí informací s Thesis Mentor</a:t>
            </a:r>
            <a:endParaRPr lang="sk-SK" dirty="0"/>
          </a:p>
        </p:txBody>
      </p:sp>
      <p:sp>
        <p:nvSpPr>
          <p:cNvPr id="4" name="TextBox 3">
            <a:extLst>
              <a:ext uri="{FF2B5EF4-FFF2-40B4-BE49-F238E27FC236}">
                <a16:creationId xmlns:a16="http://schemas.microsoft.com/office/drawing/2014/main" id="{89EEC472-996A-1651-32EC-53F75C6522C1}"/>
              </a:ext>
            </a:extLst>
          </p:cNvPr>
          <p:cNvSpPr txBox="1"/>
          <p:nvPr/>
        </p:nvSpPr>
        <p:spPr>
          <a:xfrm>
            <a:off x="395536" y="1059582"/>
            <a:ext cx="7920880" cy="3385542"/>
          </a:xfrm>
          <a:prstGeom prst="rect">
            <a:avLst/>
          </a:prstGeom>
          <a:noFill/>
        </p:spPr>
        <p:txBody>
          <a:bodyPr wrap="square">
            <a:spAutoFit/>
          </a:bodyPr>
          <a:lstStyle/>
          <a:p>
            <a:pPr marL="0" indent="0" algn="l">
              <a:buNone/>
            </a:pPr>
            <a:r>
              <a:rPr lang="cs-CZ" b="0" i="0" dirty="0">
                <a:solidFill>
                  <a:srgbClr val="655481"/>
                </a:solidFill>
                <a:effectLst/>
              </a:rPr>
              <a:t>Přehled služeb překladu a shrnutí, které Thesis Mentor nabízí, aby studenti mohli efektivně pracovat s informacemi v různých jazycích</a:t>
            </a:r>
            <a:r>
              <a:rPr lang="cs-CZ" dirty="0">
                <a:solidFill>
                  <a:srgbClr val="655481"/>
                </a:solidFill>
              </a:rPr>
              <a:t>:</a:t>
            </a:r>
          </a:p>
          <a:p>
            <a:pPr marL="0" indent="0" algn="l">
              <a:buNone/>
            </a:pPr>
            <a:endParaRPr lang="cs-CZ" b="1" i="0" dirty="0">
              <a:solidFill>
                <a:srgbClr val="655481"/>
              </a:solidFill>
              <a:effectLst/>
            </a:endParaRPr>
          </a:p>
          <a:p>
            <a:pPr algn="l">
              <a:buFont typeface="Arial" panose="020B0604020202020204" pitchFamily="34" charset="0"/>
              <a:buChar char="•"/>
            </a:pPr>
            <a:r>
              <a:rPr lang="cs-CZ" sz="1600" b="1" i="0" dirty="0">
                <a:solidFill>
                  <a:srgbClr val="655481"/>
                </a:solidFill>
                <a:effectLst/>
              </a:rPr>
              <a:t>Schopnost překladu:</a:t>
            </a:r>
            <a:r>
              <a:rPr lang="cs-CZ" sz="1600" b="0" i="0" dirty="0">
                <a:solidFill>
                  <a:srgbClr val="655481"/>
                </a:solidFill>
                <a:effectLst/>
              </a:rPr>
              <a:t> Thesis Mentor může pomoci přeložit texty z a do různých jazyků, což studentům umožňuje přístup k širokému spektru zdrojů a literatury.</a:t>
            </a:r>
          </a:p>
          <a:p>
            <a:pPr algn="l">
              <a:buFont typeface="Arial" panose="020B0604020202020204" pitchFamily="34" charset="0"/>
              <a:buChar char="•"/>
            </a:pPr>
            <a:endParaRPr lang="cs-CZ" sz="1600" b="0" i="0" dirty="0">
              <a:solidFill>
                <a:srgbClr val="655481"/>
              </a:solidFill>
              <a:effectLst/>
            </a:endParaRPr>
          </a:p>
          <a:p>
            <a:pPr algn="l">
              <a:buFont typeface="Arial" panose="020B0604020202020204" pitchFamily="34" charset="0"/>
              <a:buChar char="•"/>
            </a:pPr>
            <a:r>
              <a:rPr lang="cs-CZ" sz="1600" b="1" i="0" dirty="0">
                <a:solidFill>
                  <a:srgbClr val="655481"/>
                </a:solidFill>
                <a:effectLst/>
              </a:rPr>
              <a:t>Shrnutí informací:</a:t>
            </a:r>
            <a:r>
              <a:rPr lang="cs-CZ" sz="1600" b="0" i="0" dirty="0">
                <a:solidFill>
                  <a:srgbClr val="655481"/>
                </a:solidFill>
                <a:effectLst/>
              </a:rPr>
              <a:t> Když studenti pracují s rozsáhlými dokumenty nebo studiemi, Thesis Mentor může poskytnout stručné shrnutí klíčových bodů, což ušetří čas a pomůže lépe pochopit obsah.</a:t>
            </a:r>
          </a:p>
          <a:p>
            <a:pPr algn="l"/>
            <a:endParaRPr lang="cs-CZ" sz="1600" b="0" i="0" dirty="0">
              <a:solidFill>
                <a:srgbClr val="655481"/>
              </a:solidFill>
              <a:effectLst/>
            </a:endParaRPr>
          </a:p>
          <a:p>
            <a:pPr algn="l">
              <a:buFont typeface="Arial" panose="020B0604020202020204" pitchFamily="34" charset="0"/>
              <a:buChar char="•"/>
            </a:pPr>
            <a:r>
              <a:rPr lang="cs-CZ" sz="1600" b="1" i="0" dirty="0">
                <a:solidFill>
                  <a:srgbClr val="655481"/>
                </a:solidFill>
                <a:effectLst/>
              </a:rPr>
              <a:t>Překlad a shrnutí výsledků vyhledávání:</a:t>
            </a:r>
            <a:r>
              <a:rPr lang="cs-CZ" sz="1600" b="0" i="0" dirty="0">
                <a:solidFill>
                  <a:srgbClr val="655481"/>
                </a:solidFill>
                <a:effectLst/>
              </a:rPr>
              <a:t> Kromě překladu textů může Thesis Mentor také přeložit a shrnout výsledky vyhledávání, což studentům umožňuje rychle získat přehled o dostupných informacích.</a:t>
            </a:r>
          </a:p>
        </p:txBody>
      </p:sp>
    </p:spTree>
    <p:extLst>
      <p:ext uri="{BB962C8B-B14F-4D97-AF65-F5344CB8AC3E}">
        <p14:creationId xmlns:p14="http://schemas.microsoft.com/office/powerpoint/2010/main" val="387403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48A1-15B2-5ABB-F0D9-046B27A5285C}"/>
              </a:ext>
            </a:extLst>
          </p:cNvPr>
          <p:cNvSpPr>
            <a:spLocks noGrp="1"/>
          </p:cNvSpPr>
          <p:nvPr>
            <p:ph type="title"/>
          </p:nvPr>
        </p:nvSpPr>
        <p:spPr>
          <a:xfrm>
            <a:off x="251520" y="195486"/>
            <a:ext cx="6552728" cy="507703"/>
          </a:xfrm>
        </p:spPr>
        <p:txBody>
          <a:bodyPr/>
          <a:lstStyle/>
          <a:p>
            <a:r>
              <a:rPr lang="cs-CZ" b="1" i="0" dirty="0">
                <a:effectLst/>
              </a:rPr>
              <a:t>Vizualizujte své myšlenky s DALL-E</a:t>
            </a:r>
            <a:endParaRPr lang="sk-SK" dirty="0"/>
          </a:p>
        </p:txBody>
      </p:sp>
      <p:sp>
        <p:nvSpPr>
          <p:cNvPr id="4" name="TextBox 3">
            <a:extLst>
              <a:ext uri="{FF2B5EF4-FFF2-40B4-BE49-F238E27FC236}">
                <a16:creationId xmlns:a16="http://schemas.microsoft.com/office/drawing/2014/main" id="{F5AEB51B-4B5E-9EC5-F499-82C1F5BE9779}"/>
              </a:ext>
            </a:extLst>
          </p:cNvPr>
          <p:cNvSpPr txBox="1"/>
          <p:nvPr/>
        </p:nvSpPr>
        <p:spPr>
          <a:xfrm>
            <a:off x="395536" y="1203598"/>
            <a:ext cx="8280920" cy="3385542"/>
          </a:xfrm>
          <a:prstGeom prst="rect">
            <a:avLst/>
          </a:prstGeom>
          <a:noFill/>
        </p:spPr>
        <p:txBody>
          <a:bodyPr wrap="square">
            <a:spAutoFit/>
          </a:bodyPr>
          <a:lstStyle/>
          <a:p>
            <a:pPr algn="l"/>
            <a:r>
              <a:rPr lang="cs-CZ" b="1" i="0" dirty="0">
                <a:solidFill>
                  <a:srgbClr val="655481"/>
                </a:solidFill>
                <a:effectLst/>
              </a:rPr>
              <a:t>Co je DALL-E?</a:t>
            </a:r>
            <a:r>
              <a:rPr lang="cs-CZ" b="0" i="0" dirty="0">
                <a:solidFill>
                  <a:srgbClr val="655481"/>
                </a:solidFill>
                <a:effectLst/>
              </a:rPr>
              <a:t> DALL-E je umělá inteligence vytvořená společností </a:t>
            </a:r>
            <a:r>
              <a:rPr lang="cs-CZ" b="0" i="0" dirty="0" err="1">
                <a:solidFill>
                  <a:srgbClr val="655481"/>
                </a:solidFill>
                <a:effectLst/>
              </a:rPr>
              <a:t>OpenAI</a:t>
            </a:r>
            <a:r>
              <a:rPr lang="cs-CZ" b="0" i="0" dirty="0">
                <a:solidFill>
                  <a:srgbClr val="655481"/>
                </a:solidFill>
                <a:effectLst/>
              </a:rPr>
              <a:t>, která dokáže generovat obrázky a grafiku na základě textových popisů. Je to mocný nástroj pro vizualizaci a představení myšlenek dechberoucím způsobem.</a:t>
            </a:r>
          </a:p>
          <a:p>
            <a:pPr algn="l"/>
            <a:endParaRPr lang="cs-CZ" sz="1600" b="0" i="0" dirty="0">
              <a:solidFill>
                <a:srgbClr val="655481"/>
              </a:solidFill>
              <a:effectLst/>
            </a:endParaRPr>
          </a:p>
          <a:p>
            <a:pPr algn="l">
              <a:buFont typeface="Arial" panose="020B0604020202020204" pitchFamily="34" charset="0"/>
              <a:buChar char="•"/>
            </a:pPr>
            <a:r>
              <a:rPr lang="cs-CZ" sz="1600" b="1" i="0" dirty="0">
                <a:solidFill>
                  <a:srgbClr val="655481"/>
                </a:solidFill>
                <a:effectLst/>
              </a:rPr>
              <a:t>Vizualizace konceptů:</a:t>
            </a:r>
            <a:r>
              <a:rPr lang="cs-CZ" sz="1600" b="0" i="0" dirty="0">
                <a:solidFill>
                  <a:srgbClr val="655481"/>
                </a:solidFill>
                <a:effectLst/>
              </a:rPr>
              <a:t> Můžete použít DALL-E k vytvoření obrázků, které ilustrují klíčové myšlenky vaší práce nebo projektu, což pomáhá vysvětlit složité koncepty vizuálně.</a:t>
            </a:r>
          </a:p>
          <a:p>
            <a:pPr algn="l">
              <a:buFont typeface="Arial" panose="020B0604020202020204" pitchFamily="34" charset="0"/>
              <a:buChar char="•"/>
            </a:pPr>
            <a:endParaRPr lang="cs-CZ" sz="1600" b="0" i="0" dirty="0">
              <a:solidFill>
                <a:srgbClr val="655481"/>
              </a:solidFill>
              <a:effectLst/>
            </a:endParaRPr>
          </a:p>
          <a:p>
            <a:pPr algn="l">
              <a:buFont typeface="Arial" panose="020B0604020202020204" pitchFamily="34" charset="0"/>
              <a:buChar char="•"/>
            </a:pPr>
            <a:r>
              <a:rPr lang="cs-CZ" sz="1600" b="1" i="0" dirty="0">
                <a:solidFill>
                  <a:srgbClr val="655481"/>
                </a:solidFill>
                <a:effectLst/>
              </a:rPr>
              <a:t>Oživení prezentací a reportů:</a:t>
            </a:r>
            <a:r>
              <a:rPr lang="cs-CZ" sz="1600" b="0" i="0" dirty="0">
                <a:solidFill>
                  <a:srgbClr val="655481"/>
                </a:solidFill>
                <a:effectLst/>
              </a:rPr>
              <a:t> Využijte DALL-E k doplnění vašich akademických materiálů zajímavými a relevantními obrázky, které zvýší jejich vizuální přitažlivost a pomohou udržet pozornost publikum.</a:t>
            </a:r>
          </a:p>
          <a:p>
            <a:pPr algn="l">
              <a:buFont typeface="Arial" panose="020B0604020202020204" pitchFamily="34" charset="0"/>
              <a:buChar char="•"/>
            </a:pPr>
            <a:endParaRPr lang="cs-CZ" sz="1600" b="0" i="0" dirty="0">
              <a:solidFill>
                <a:srgbClr val="655481"/>
              </a:solidFill>
              <a:effectLst/>
            </a:endParaRPr>
          </a:p>
          <a:p>
            <a:pPr algn="l">
              <a:buFont typeface="Arial" panose="020B0604020202020204" pitchFamily="34" charset="0"/>
              <a:buChar char="•"/>
            </a:pPr>
            <a:r>
              <a:rPr lang="cs-CZ" sz="1600" b="1" i="0" dirty="0">
                <a:solidFill>
                  <a:srgbClr val="655481"/>
                </a:solidFill>
                <a:effectLst/>
              </a:rPr>
              <a:t>Přizpůsobení vizuálního obsahu:</a:t>
            </a:r>
            <a:r>
              <a:rPr lang="cs-CZ" sz="1600" b="0" i="0" dirty="0">
                <a:solidFill>
                  <a:srgbClr val="655481"/>
                </a:solidFill>
                <a:effectLst/>
              </a:rPr>
              <a:t> DALL-E umožňuje vytvářet obrázky a grafiku na míru vašim specifickým potřebám, což znamená, že můžete mít vizuální obsah přesně podle vašich představ.</a:t>
            </a:r>
          </a:p>
        </p:txBody>
      </p:sp>
    </p:spTree>
    <p:extLst>
      <p:ext uri="{BB962C8B-B14F-4D97-AF65-F5344CB8AC3E}">
        <p14:creationId xmlns:p14="http://schemas.microsoft.com/office/powerpoint/2010/main" val="276761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220072" y="1178008"/>
            <a:ext cx="24482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655481"/>
                </a:solidFill>
              </a:rPr>
              <a:t>Obrázek znázorňuje studenta v těžkém časovém stresu z psaní své bakalářské práce. Topí se ve všech svých papírech a poznámkách, zatímco cítí, jak čas neúprosně běží.</a:t>
            </a:r>
          </a:p>
          <a:p>
            <a:pPr marL="0" indent="0">
              <a:buNone/>
            </a:pPr>
            <a:r>
              <a:rPr lang="cs-CZ" sz="1400" dirty="0">
                <a:solidFill>
                  <a:srgbClr val="655481"/>
                </a:solidFill>
              </a:rPr>
              <a:t>Tento student samozřejmě pracuje metodou 20. století a nevyužívá Thesis Mentor!</a:t>
            </a:r>
          </a:p>
          <a:p>
            <a:pPr marL="0" indent="0">
              <a:buNone/>
            </a:pPr>
            <a:endParaRPr lang="cs-CZ" sz="1400" dirty="0">
              <a:solidFill>
                <a:srgbClr val="655481"/>
              </a:solidFill>
            </a:endParaRPr>
          </a:p>
          <a:p>
            <a:pPr marL="0" indent="0">
              <a:buNone/>
            </a:pPr>
            <a:r>
              <a:rPr lang="cs-CZ" sz="1400" i="1" dirty="0">
                <a:solidFill>
                  <a:srgbClr val="655481"/>
                </a:solidFill>
              </a:rPr>
              <a:t>Tip: Nebojte se využít program k vytváření grafik a ilustrací pro svůj preventivní program!</a:t>
            </a:r>
          </a:p>
        </p:txBody>
      </p:sp>
      <p:sp>
        <p:nvSpPr>
          <p:cNvPr id="10" name="Zástupný symbol pro obsah 2"/>
          <p:cNvSpPr txBox="1">
            <a:spLocks/>
          </p:cNvSpPr>
          <p:nvPr/>
        </p:nvSpPr>
        <p:spPr>
          <a:xfrm>
            <a:off x="683568" y="4731990"/>
            <a:ext cx="813690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k-SK" sz="800" b="0" i="0" dirty="0">
                <a:solidFill>
                  <a:srgbClr val="374151"/>
                </a:solidFill>
                <a:effectLst/>
                <a:latin typeface="+mj-lt"/>
              </a:rPr>
              <a:t>Drotárová, L. (2024). </a:t>
            </a:r>
            <a:r>
              <a:rPr lang="sk-SK" sz="800" b="0" i="0" dirty="0" err="1">
                <a:solidFill>
                  <a:srgbClr val="374151"/>
                </a:solidFill>
                <a:effectLst/>
                <a:latin typeface="+mj-lt"/>
              </a:rPr>
              <a:t>Student</a:t>
            </a:r>
            <a:r>
              <a:rPr lang="sk-SK" sz="800" b="0" i="0" dirty="0">
                <a:solidFill>
                  <a:srgbClr val="374151"/>
                </a:solidFill>
                <a:effectLst/>
                <a:latin typeface="+mj-lt"/>
              </a:rPr>
              <a:t> v </a:t>
            </a:r>
            <a:r>
              <a:rPr lang="sk-SK" sz="800" b="0" i="0" dirty="0" err="1">
                <a:solidFill>
                  <a:srgbClr val="374151"/>
                </a:solidFill>
                <a:effectLst/>
                <a:latin typeface="+mj-lt"/>
              </a:rPr>
              <a:t>časovém</a:t>
            </a:r>
            <a:r>
              <a:rPr lang="sk-SK" sz="800" b="0" i="0" dirty="0">
                <a:solidFill>
                  <a:srgbClr val="374151"/>
                </a:solidFill>
                <a:effectLst/>
                <a:latin typeface="+mj-lt"/>
              </a:rPr>
              <a:t> stresu. </a:t>
            </a:r>
            <a:r>
              <a:rPr lang="sk-SK" sz="800" b="0" i="0" dirty="0" err="1">
                <a:solidFill>
                  <a:srgbClr val="374151"/>
                </a:solidFill>
                <a:effectLst/>
                <a:latin typeface="+mj-lt"/>
              </a:rPr>
              <a:t>Vytvořeno</a:t>
            </a:r>
            <a:r>
              <a:rPr lang="sk-SK" sz="800" b="0" i="0" dirty="0">
                <a:solidFill>
                  <a:srgbClr val="374151"/>
                </a:solidFill>
                <a:effectLst/>
                <a:latin typeface="+mj-lt"/>
              </a:rPr>
              <a:t> pomocí Thesis Mentor (</a:t>
            </a:r>
            <a:r>
              <a:rPr lang="sk-SK" sz="800" b="0" i="0" dirty="0" err="1">
                <a:solidFill>
                  <a:srgbClr val="374151"/>
                </a:solidFill>
                <a:effectLst/>
                <a:latin typeface="+mj-lt"/>
              </a:rPr>
              <a:t>Silesian</a:t>
            </a:r>
            <a:r>
              <a:rPr lang="sk-SK" sz="800" b="0" i="0" dirty="0">
                <a:solidFill>
                  <a:srgbClr val="374151"/>
                </a:solidFill>
                <a:effectLst/>
                <a:latin typeface="+mj-lt"/>
              </a:rPr>
              <a:t> </a:t>
            </a:r>
            <a:r>
              <a:rPr lang="sk-SK" sz="800" b="0" i="0" dirty="0" err="1">
                <a:solidFill>
                  <a:srgbClr val="374151"/>
                </a:solidFill>
                <a:effectLst/>
                <a:latin typeface="+mj-lt"/>
              </a:rPr>
              <a:t>University</a:t>
            </a:r>
            <a:r>
              <a:rPr lang="sk-SK" sz="800" b="0" i="0" dirty="0">
                <a:solidFill>
                  <a:srgbClr val="374151"/>
                </a:solidFill>
                <a:effectLst/>
                <a:latin typeface="+mj-lt"/>
              </a:rPr>
              <a:t>) s použitím DALL-E [Software]. In: </a:t>
            </a:r>
            <a:r>
              <a:rPr lang="sk-SK" sz="800" b="0" i="0" dirty="0" err="1">
                <a:solidFill>
                  <a:srgbClr val="374151"/>
                </a:solidFill>
                <a:effectLst/>
                <a:latin typeface="+mj-lt"/>
              </a:rPr>
              <a:t>OpenAI</a:t>
            </a:r>
            <a:r>
              <a:rPr lang="sk-SK" sz="800" b="0" i="0" dirty="0">
                <a:solidFill>
                  <a:srgbClr val="374151"/>
                </a:solidFill>
                <a:effectLst/>
                <a:latin typeface="+mj-lt"/>
              </a:rPr>
              <a:t>. (2023). </a:t>
            </a:r>
            <a:r>
              <a:rPr lang="sk-SK" sz="800" b="0" i="0" dirty="0" err="1">
                <a:solidFill>
                  <a:srgbClr val="374151"/>
                </a:solidFill>
                <a:effectLst/>
                <a:latin typeface="+mj-lt"/>
              </a:rPr>
              <a:t>Generative</a:t>
            </a:r>
            <a:r>
              <a:rPr lang="sk-SK" sz="800" b="0" i="0" dirty="0">
                <a:solidFill>
                  <a:srgbClr val="374151"/>
                </a:solidFill>
                <a:effectLst/>
                <a:latin typeface="+mj-lt"/>
              </a:rPr>
              <a:t> </a:t>
            </a:r>
            <a:r>
              <a:rPr lang="sk-SK" sz="800" b="0" i="0" dirty="0" err="1">
                <a:solidFill>
                  <a:srgbClr val="374151"/>
                </a:solidFill>
                <a:effectLst/>
                <a:latin typeface="+mj-lt"/>
              </a:rPr>
              <a:t>Pretrained</a:t>
            </a:r>
            <a:r>
              <a:rPr lang="sk-SK" sz="800" b="0" i="0" dirty="0">
                <a:solidFill>
                  <a:srgbClr val="374151"/>
                </a:solidFill>
                <a:effectLst/>
                <a:latin typeface="+mj-lt"/>
              </a:rPr>
              <a:t> </a:t>
            </a:r>
            <a:r>
              <a:rPr lang="sk-SK" sz="800" b="0" i="0" dirty="0" err="1">
                <a:solidFill>
                  <a:srgbClr val="374151"/>
                </a:solidFill>
                <a:effectLst/>
                <a:latin typeface="+mj-lt"/>
              </a:rPr>
              <a:t>Transformer</a:t>
            </a:r>
            <a:r>
              <a:rPr lang="sk-SK" sz="800" b="0" i="0" dirty="0">
                <a:solidFill>
                  <a:srgbClr val="374151"/>
                </a:solidFill>
                <a:effectLst/>
                <a:latin typeface="+mj-lt"/>
              </a:rPr>
              <a:t> 4 (GPT-4). [Software]. Dostupné z </a:t>
            </a:r>
            <a:r>
              <a:rPr lang="sk-SK" sz="800" b="0" i="0" u="none" strike="noStrike" dirty="0">
                <a:solidFill>
                  <a:srgbClr val="374151"/>
                </a:solidFill>
                <a:effectLst/>
                <a:latin typeface="+mj-lt"/>
              </a:rPr>
              <a:t>https://chat.openai.com/</a:t>
            </a:r>
          </a:p>
          <a:p>
            <a:pPr marL="0" indent="0">
              <a:buNone/>
            </a:pPr>
            <a:endParaRPr lang="cs-CZ" sz="1400" dirty="0">
              <a:solidFill>
                <a:srgbClr val="307871"/>
              </a:solidFill>
              <a:latin typeface="Enriqueta" panose="02000000000000000000" pitchFamily="2" charset="0"/>
            </a:endParaRPr>
          </a:p>
        </p:txBody>
      </p:sp>
      <p:sp>
        <p:nvSpPr>
          <p:cNvPr id="18" name="Zástupný symbol pro obsah 2"/>
          <p:cNvSpPr txBox="1">
            <a:spLocks/>
          </p:cNvSpPr>
          <p:nvPr/>
        </p:nvSpPr>
        <p:spPr>
          <a:xfrm>
            <a:off x="826478" y="3962875"/>
            <a:ext cx="2088232"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Popis obrázku 1</a:t>
            </a: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195486"/>
            <a:ext cx="6768752" cy="507703"/>
          </a:xfrm>
          <a:prstGeom prst="rect">
            <a:avLst/>
          </a:prstGeom>
        </p:spPr>
        <p:txBody>
          <a:bodyPr/>
          <a:lstStyle/>
          <a:p>
            <a:r>
              <a:rPr lang="cs-CZ" dirty="0"/>
              <a:t>Příklad vizualizace udělané pomocí Thesis Mentor</a:t>
            </a:r>
            <a:endParaRPr lang="cs-CZ" dirty="0">
              <a:solidFill>
                <a:srgbClr val="655481"/>
              </a:solidFill>
            </a:endParaRPr>
          </a:p>
        </p:txBody>
      </p:sp>
      <p:pic>
        <p:nvPicPr>
          <p:cNvPr id="2" name="Content Placeholder 6">
            <a:extLst>
              <a:ext uri="{FF2B5EF4-FFF2-40B4-BE49-F238E27FC236}">
                <a16:creationId xmlns:a16="http://schemas.microsoft.com/office/drawing/2014/main" id="{2A3EBF0B-C240-2728-414D-B9F1E8484B13}"/>
              </a:ext>
            </a:extLst>
          </p:cNvPr>
          <p:cNvPicPr>
            <a:picLocks noChangeAspect="1"/>
          </p:cNvPicPr>
          <p:nvPr/>
        </p:nvPicPr>
        <p:blipFill>
          <a:blip r:embed="rId3"/>
          <a:stretch>
            <a:fillRect/>
          </a:stretch>
        </p:blipFill>
        <p:spPr>
          <a:xfrm>
            <a:off x="826478" y="1008990"/>
            <a:ext cx="3317181" cy="3317181"/>
          </a:xfrm>
          <a:prstGeom prst="rect">
            <a:avLst/>
          </a:prstGeom>
        </p:spPr>
      </p:pic>
    </p:spTree>
    <p:extLst>
      <p:ext uri="{BB962C8B-B14F-4D97-AF65-F5344CB8AC3E}">
        <p14:creationId xmlns:p14="http://schemas.microsoft.com/office/powerpoint/2010/main" val="1346329255"/>
      </p:ext>
    </p:extLst>
  </p:cSld>
  <p:clrMapOvr>
    <a:masterClrMapping/>
  </p:clrMapOvr>
</p:sld>
</file>

<file path=ppt/theme/theme1.xml><?xml version="1.0" encoding="utf-8"?>
<a:theme xmlns:a="http://schemas.openxmlformats.org/drawingml/2006/main" name="SLU">
  <a:themeElements>
    <a:clrScheme name="SLU-text">
      <a:dk1>
        <a:srgbClr val="981E3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2638</TotalTime>
  <Words>1511</Words>
  <Application>Microsoft Office PowerPoint</Application>
  <PresentationFormat>Předvádění na obrazovce (16:9)</PresentationFormat>
  <Paragraphs>126</Paragraphs>
  <Slides>17</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Enriqueta</vt:lpstr>
      <vt:lpstr>Times New Roman</vt:lpstr>
      <vt:lpstr>SLU</vt:lpstr>
      <vt:lpstr>Thesis Mentor (Silesian University)</vt:lpstr>
      <vt:lpstr>Co je Thesis Mentor?</vt:lpstr>
      <vt:lpstr>Jak Thesis Mentor funguje</vt:lpstr>
      <vt:lpstr>Jak konkrétně Thesis Mentor pomáhá s vaší prací?</vt:lpstr>
      <vt:lpstr>Integrace Thesis Mentor s vyhledávačem Bing jeho výhody</vt:lpstr>
      <vt:lpstr>Příklad použití Thesis Mentor s vyhledávačem Bing</vt:lpstr>
      <vt:lpstr>Překlad a shrnutí informací s Thesis Mentor</vt:lpstr>
      <vt:lpstr>Vizualizujte své myšlenky s DALL-E</vt:lpstr>
      <vt:lpstr>Příklad vizualizace udělané pomocí Thesis Mentor</vt:lpstr>
      <vt:lpstr> </vt:lpstr>
      <vt:lpstr>Krok 1:</vt:lpstr>
      <vt:lpstr>Krok 2:</vt:lpstr>
      <vt:lpstr>Krok 3:</vt:lpstr>
      <vt:lpstr>Krok 4:</vt:lpstr>
      <vt:lpstr>Krok 5:</vt:lpstr>
      <vt:lpstr>Jak citovat Thesis Mentor a GPT-4</vt:lpstr>
      <vt:lpstr>Poznámka nakonec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Eva Sladká</cp:lastModifiedBy>
  <cp:revision>58</cp:revision>
  <dcterms:created xsi:type="dcterms:W3CDTF">2016-07-06T15:42:34Z</dcterms:created>
  <dcterms:modified xsi:type="dcterms:W3CDTF">2024-04-08T10:19:49Z</dcterms:modified>
</cp:coreProperties>
</file>