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0" r:id="rId4"/>
    <p:sldId id="282" r:id="rId5"/>
    <p:sldId id="264" r:id="rId6"/>
    <p:sldId id="298" r:id="rId7"/>
    <p:sldId id="299" r:id="rId8"/>
    <p:sldId id="301" r:id="rId9"/>
    <p:sldId id="277" r:id="rId10"/>
    <p:sldId id="278" r:id="rId11"/>
    <p:sldId id="279" r:id="rId12"/>
    <p:sldId id="280" r:id="rId13"/>
    <p:sldId id="281" r:id="rId14"/>
    <p:sldId id="302" r:id="rId15"/>
    <p:sldId id="283" r:id="rId16"/>
    <p:sldId id="284" r:id="rId17"/>
    <p:sldId id="290" r:id="rId18"/>
    <p:sldId id="258" r:id="rId19"/>
    <p:sldId id="285" r:id="rId20"/>
    <p:sldId id="286" r:id="rId21"/>
    <p:sldId id="287" r:id="rId22"/>
    <p:sldId id="288" r:id="rId23"/>
    <p:sldId id="289" r:id="rId24"/>
    <p:sldId id="259" r:id="rId25"/>
    <p:sldId id="261" r:id="rId26"/>
    <p:sldId id="266" r:id="rId27"/>
    <p:sldId id="269" r:id="rId28"/>
    <p:sldId id="270" r:id="rId29"/>
    <p:sldId id="271" r:id="rId30"/>
    <p:sldId id="297" r:id="rId31"/>
    <p:sldId id="291" r:id="rId32"/>
    <p:sldId id="292" r:id="rId33"/>
    <p:sldId id="293" r:id="rId34"/>
    <p:sldId id="294" r:id="rId35"/>
    <p:sldId id="295" r:id="rId36"/>
    <p:sldId id="296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21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8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0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2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45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2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3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6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2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6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2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47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Calibri Light"/>
              </a:rPr>
              <a:t>Agrese a agresivita</a:t>
            </a:r>
            <a:endParaRPr lang="cs-CZ" dirty="0">
              <a:latin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cs-CZ" dirty="0">
              <a:cs typeface="Calibri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58174"/>
          </a:solidFill>
          <a:ln w="38100" cap="rnd">
            <a:solidFill>
              <a:srgbClr val="C5817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evné vzory listů">
            <a:extLst>
              <a:ext uri="{FF2B5EF4-FFF2-40B4-BE49-F238E27FC236}">
                <a16:creationId xmlns:a16="http://schemas.microsoft.com/office/drawing/2014/main" id="{596D2675-1075-3C09-1978-DCD2F0D91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59" r="27986" b="-9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929384"/>
            <a:ext cx="10515600" cy="4659952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biologické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předpoklady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dány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určitou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změnou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struktuře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f</a:t>
            </a:r>
            <a:r>
              <a:rPr lang="cs-CZ" dirty="0" err="1">
                <a:latin typeface="Comic Sans MS" panose="030F0702030302020204" pitchFamily="66" charset="0"/>
              </a:rPr>
              <a:t>unkci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mozku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geneticky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podmíněnou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poškozením</a:t>
            </a:r>
            <a:r>
              <a:rPr lang="en-US" dirty="0">
                <a:latin typeface="Comic Sans MS" panose="030F0702030302020204" pitchFamily="66" charset="0"/>
              </a:rPr>
              <a:t> CNS po </a:t>
            </a:r>
            <a:r>
              <a:rPr lang="en-US" dirty="0" err="1">
                <a:latin typeface="Comic Sans MS" panose="030F0702030302020204" pitchFamily="66" charset="0"/>
              </a:rPr>
              <a:t>úrazu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nemoci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apod</a:t>
            </a:r>
            <a:r>
              <a:rPr lang="en-US" dirty="0">
                <a:latin typeface="Comic Sans MS" panose="030F0702030302020204" pitchFamily="66" charset="0"/>
              </a:rPr>
              <a:t>.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sklon k agresi není v mozku jednoznačně lokalizován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pacienti s poškozením kůry čelních laloků mozku jsou útočnější a agresivnější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narušena koordinace emočního a racionálního hodnocení a z toho vyplvající regulace vlastního chování, agresivitu podporující emoce nejsou za těchto okolností potřebným způsobem kontorlovány a korigovány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dysfunkce serotoninergního systému – zvýšená impulzivní agresivita i u hyperaktivních dětí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vzrůst agrese může souviset i se změnami hladiny acetylcholinu (Alzheim.choroba)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větší sklon k agresi mají muži – souvisí to s mužským pohlavním hormonem testosteronem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duševní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choroba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užívání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psychoaktivních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látek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souvislost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duševními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chorobami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vrozenou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poruchou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osobnosti</a:t>
            </a:r>
            <a:r>
              <a:rPr lang="cs-CZ" dirty="0">
                <a:latin typeface="Comic Sans MS" panose="030F0702030302020204" pitchFamily="66" charset="0"/>
              </a:rPr>
              <a:t> (u psychotiků)</a:t>
            </a: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souvislost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odchylkami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fungování</a:t>
            </a:r>
            <a:r>
              <a:rPr lang="en-US" dirty="0">
                <a:latin typeface="Comic Sans MS" panose="030F0702030302020204" pitchFamily="66" charset="0"/>
              </a:rPr>
              <a:t> CNS</a:t>
            </a:r>
            <a:r>
              <a:rPr lang="cs-CZ" dirty="0">
                <a:latin typeface="Comic Sans MS" panose="030F0702030302020204" pitchFamily="66" charset="0"/>
              </a:rPr>
              <a:t> (např. </a:t>
            </a:r>
            <a:r>
              <a:rPr lang="cs-CZ" dirty="0" err="1">
                <a:latin typeface="Comic Sans MS" panose="030F0702030302020204" pitchFamily="66" charset="0"/>
              </a:rPr>
              <a:t>schizorfrenie</a:t>
            </a:r>
            <a:r>
              <a:rPr lang="cs-CZ" dirty="0">
                <a:latin typeface="Comic Sans MS" panose="030F0702030302020204" pitchFamily="66" charset="0"/>
              </a:rPr>
              <a:t>)</a:t>
            </a:r>
          </a:p>
          <a:p>
            <a:pPr lvl="1" hangingPunct="0"/>
            <a:r>
              <a:rPr lang="cs-CZ" dirty="0">
                <a:latin typeface="Comic Sans MS" panose="030F0702030302020204" pitchFamily="66" charset="0"/>
              </a:rPr>
              <a:t>p</a:t>
            </a:r>
            <a:r>
              <a:rPr lang="en-US" dirty="0" err="1">
                <a:latin typeface="Comic Sans MS" panose="030F0702030302020204" pitchFamily="66" charset="0"/>
              </a:rPr>
              <a:t>ohotovost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násilnému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odstranění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zábran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posiluje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užívání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psychoaktivních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látek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929384"/>
            <a:ext cx="10515600" cy="4928616"/>
          </a:xfrm>
        </p:spPr>
        <p:txBody>
          <a:bodyPr>
            <a:normAutofit fontScale="85000" lnSpcReduction="10000"/>
          </a:bodyPr>
          <a:lstStyle/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vlivy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prostředí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především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jeho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sociální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složka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posilu</a:t>
            </a:r>
            <a:r>
              <a:rPr lang="cs-CZ" dirty="0">
                <a:latin typeface="Comic Sans MS" panose="030F0702030302020204" pitchFamily="66" charset="0"/>
              </a:rPr>
              <a:t>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sklon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agresivnímu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reagování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základě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specifické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zkušenosti</a:t>
            </a:r>
            <a:r>
              <a:rPr lang="en-US" dirty="0">
                <a:latin typeface="Comic Sans MS" panose="030F0702030302020204" pitchFamily="66" charset="0"/>
              </a:rPr>
              <a:t>, m</a:t>
            </a:r>
            <a:r>
              <a:rPr lang="cs-CZ" dirty="0" err="1">
                <a:latin typeface="Comic Sans MS" panose="030F0702030302020204" pitchFamily="66" charset="0"/>
              </a:rPr>
              <a:t>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působit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vyvolávají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podnět</a:t>
            </a:r>
            <a:r>
              <a:rPr lang="cs-CZ" dirty="0">
                <a:latin typeface="Comic Sans MS" panose="030F0702030302020204" pitchFamily="66" charset="0"/>
              </a:rPr>
              <a:t> (nebo i TLUMIT – </a:t>
            </a:r>
            <a:r>
              <a:rPr lang="cs-CZ" dirty="0" err="1">
                <a:latin typeface="Comic Sans MS" panose="030F0702030302020204" pitchFamily="66" charset="0"/>
              </a:rPr>
              <a:t>příslušnot</a:t>
            </a:r>
            <a:r>
              <a:rPr lang="cs-CZ" dirty="0">
                <a:latin typeface="Comic Sans MS" panose="030F0702030302020204" pitchFamily="66" charset="0"/>
              </a:rPr>
              <a:t> k sociální skupině zpravidla omezuje násilné chování členů vůči sobě)</a:t>
            </a: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vzrůstat</a:t>
            </a:r>
            <a:r>
              <a:rPr lang="en-US" dirty="0">
                <a:latin typeface="Comic Sans MS" panose="030F0702030302020204" pitchFamily="66" charset="0"/>
              </a:rPr>
              <a:t> v </a:t>
            </a:r>
            <a:r>
              <a:rPr lang="en-US" dirty="0" err="1">
                <a:latin typeface="Comic Sans MS" panose="030F0702030302020204" pitchFamily="66" charset="0"/>
              </a:rPr>
              <a:t>závislosti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učení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instrumentální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učení</a:t>
            </a:r>
            <a:r>
              <a:rPr lang="en-US" b="1" dirty="0">
                <a:latin typeface="Comic Sans MS" panose="030F0702030302020204" pitchFamily="66" charset="0"/>
              </a:rPr>
              <a:t>, </a:t>
            </a:r>
            <a:r>
              <a:rPr lang="en-US" b="1" dirty="0" err="1">
                <a:latin typeface="Comic Sans MS" panose="030F0702030302020204" pitchFamily="66" charset="0"/>
              </a:rPr>
              <a:t>nápodobou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identifikací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určitým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člověkem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identifikace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významnou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autoritou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projevující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tímto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způsobem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vliv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sociální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skupiny</a:t>
            </a:r>
            <a:r>
              <a:rPr lang="en-US" dirty="0">
                <a:latin typeface="Comic Sans MS" panose="030F0702030302020204" pitchFamily="66" charset="0"/>
              </a:rPr>
              <a:t> – </a:t>
            </a:r>
            <a:r>
              <a:rPr lang="en-US" dirty="0" err="1">
                <a:latin typeface="Comic Sans MS" panose="030F0702030302020204" pitchFamily="66" charset="0"/>
              </a:rPr>
              <a:t>hodnoty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normy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různých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skupin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mohou</a:t>
            </a:r>
            <a:r>
              <a:rPr lang="en-US" dirty="0">
                <a:latin typeface="Comic Sans MS" panose="030F0702030302020204" pitchFamily="66" charset="0"/>
              </a:rPr>
              <a:t> do </a:t>
            </a:r>
            <a:r>
              <a:rPr lang="en-US" dirty="0" err="1">
                <a:latin typeface="Comic Sans MS" panose="030F0702030302020204" pitchFamily="66" charset="0"/>
              </a:rPr>
              <a:t>určité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míry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lišit</a:t>
            </a:r>
            <a:r>
              <a:rPr lang="en-US" dirty="0">
                <a:latin typeface="Comic Sans MS" panose="030F0702030302020204" pitchFamily="66" charset="0"/>
              </a:rPr>
              <a:t> a z </a:t>
            </a:r>
            <a:r>
              <a:rPr lang="en-US" dirty="0" err="1">
                <a:latin typeface="Comic Sans MS" panose="030F0702030302020204" pitchFamily="66" charset="0"/>
              </a:rPr>
              <a:t>toho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vyplývá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různá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míra</a:t>
            </a:r>
            <a:r>
              <a:rPr lang="en-US" dirty="0">
                <a:latin typeface="Comic Sans MS" panose="030F0702030302020204" pitchFamily="66" charset="0"/>
              </a:rPr>
              <a:t> tolerance </a:t>
            </a:r>
            <a:r>
              <a:rPr lang="en-US" dirty="0" err="1">
                <a:latin typeface="Comic Sans MS" panose="030F0702030302020204" pitchFamily="66" charset="0"/>
              </a:rPr>
              <a:t>agresivního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někde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přijímáno</a:t>
            </a:r>
            <a:r>
              <a:rPr lang="en-US" dirty="0">
                <a:latin typeface="Comic Sans MS" panose="030F0702030302020204" pitchFamily="66" charset="0"/>
              </a:rPr>
              <a:t> 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normální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podmínka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vstupu</a:t>
            </a:r>
            <a:r>
              <a:rPr lang="en-US" dirty="0">
                <a:latin typeface="Comic Sans MS" panose="030F0702030302020204" pitchFamily="66" charset="0"/>
              </a:rPr>
              <a:t> do </a:t>
            </a:r>
            <a:r>
              <a:rPr lang="en-US" dirty="0" err="1">
                <a:latin typeface="Comic Sans MS" panose="030F0702030302020204" pitchFamily="66" charset="0"/>
              </a:rPr>
              <a:t>skupiny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apod</a:t>
            </a:r>
            <a:r>
              <a:rPr lang="en-US" dirty="0">
                <a:latin typeface="Comic Sans MS" panose="030F0702030302020204" pitchFamily="66" charset="0"/>
              </a:rPr>
              <a:t>.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cs-CZ" dirty="0" err="1">
                <a:latin typeface="Comic Sans MS" panose="030F0702030302020204" pitchFamily="66" charset="0"/>
              </a:rPr>
              <a:t>a</a:t>
            </a:r>
            <a:r>
              <a:rPr lang="en-US" dirty="0" err="1">
                <a:latin typeface="Comic Sans MS" panose="030F0702030302020204" pitchFamily="66" charset="0"/>
              </a:rPr>
              <a:t>gresivita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být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součástí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určité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sociální</a:t>
            </a:r>
            <a:r>
              <a:rPr lang="en-US" dirty="0">
                <a:latin typeface="Comic Sans MS" panose="030F0702030302020204" pitchFamily="66" charset="0"/>
              </a:rPr>
              <a:t> role, </a:t>
            </a:r>
            <a:r>
              <a:rPr lang="en-US" dirty="0" err="1">
                <a:latin typeface="Comic Sans MS" panose="030F0702030302020204" pitchFamily="66" charset="0"/>
              </a:rPr>
              <a:t>která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toto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přímo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vyžaduje</a:t>
            </a:r>
            <a:r>
              <a:rPr lang="en-US" dirty="0">
                <a:latin typeface="Comic Sans MS" panose="030F0702030302020204" pitchFamily="66" charset="0"/>
              </a:rPr>
              <a:t> a v </a:t>
            </a:r>
            <a:r>
              <a:rPr lang="en-US" dirty="0" err="1">
                <a:latin typeface="Comic Sans MS" panose="030F0702030302020204" pitchFamily="66" charset="0"/>
              </a:rPr>
              <a:t>závislosti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tom </a:t>
            </a:r>
            <a:r>
              <a:rPr lang="en-US" dirty="0" err="1">
                <a:latin typeface="Comic Sans MS" panose="030F0702030302020204" pitchFamily="66" charset="0"/>
              </a:rPr>
              <a:t>pravděpodobně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posiluje</a:t>
            </a:r>
            <a:r>
              <a:rPr lang="en-US" dirty="0">
                <a:latin typeface="Comic Sans MS" panose="030F0702030302020204" pitchFamily="66" charset="0"/>
              </a:rPr>
              <a:t> (</a:t>
            </a:r>
            <a:r>
              <a:rPr lang="en-US" dirty="0" err="1">
                <a:latin typeface="Comic Sans MS" panose="030F0702030302020204" pitchFamily="66" charset="0"/>
              </a:rPr>
              <a:t>např.vojáci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nutnost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chovat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agresivně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vyplývá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z </a:t>
            </a:r>
            <a:r>
              <a:rPr lang="en-US" dirty="0" err="1">
                <a:latin typeface="Comic Sans MS" panose="030F0702030302020204" pitchFamily="66" charset="0"/>
              </a:rPr>
              <a:t>prestižnější</a:t>
            </a:r>
            <a:r>
              <a:rPr lang="en-US" dirty="0">
                <a:latin typeface="Comic Sans MS" panose="030F0702030302020204" pitchFamily="66" charset="0"/>
              </a:rPr>
              <a:t> role v </a:t>
            </a:r>
            <a:r>
              <a:rPr lang="en-US" dirty="0" err="1">
                <a:latin typeface="Comic Sans MS" panose="030F0702030302020204" pitchFamily="66" charset="0"/>
              </a:rPr>
              <a:t>nějáké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asociální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skupině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tímto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vůdce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potvrzovat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postavení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1913" y="1901103"/>
            <a:ext cx="11189617" cy="4725939"/>
          </a:xfrm>
        </p:spPr>
        <p:txBody>
          <a:bodyPr/>
          <a:lstStyle/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aktuální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situace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určité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prostředí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působit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spouštěč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</a:t>
            </a:r>
            <a:endParaRPr lang="cs-CZ" dirty="0">
              <a:latin typeface="Comic Sans MS" panose="030F0702030302020204" pitchFamily="66" charset="0"/>
            </a:endParaRPr>
          </a:p>
          <a:p>
            <a:pPr lvl="2" hangingPunct="0"/>
            <a:r>
              <a:rPr lang="en-US" dirty="0" err="1">
                <a:latin typeface="Comic Sans MS" panose="030F0702030302020204" pitchFamily="66" charset="0"/>
              </a:rPr>
              <a:t>např.nadměrné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nestkrutované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nakupení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endParaRPr lang="cs-CZ" dirty="0">
              <a:latin typeface="Comic Sans MS" panose="030F0702030302020204" pitchFamily="66" charset="0"/>
            </a:endParaRPr>
          </a:p>
          <a:p>
            <a:pPr lvl="2" hangingPunct="0"/>
            <a:r>
              <a:rPr lang="en-US" dirty="0" err="1">
                <a:latin typeface="Comic Sans MS" panose="030F0702030302020204" pitchFamily="66" charset="0"/>
              </a:rPr>
              <a:t>nejastno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nepřehlendost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sitace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endParaRPr lang="cs-CZ" dirty="0">
              <a:latin typeface="Comic Sans MS" panose="030F0702030302020204" pitchFamily="66" charset="0"/>
            </a:endParaRPr>
          </a:p>
          <a:p>
            <a:pPr lvl="2" hangingPunct="0"/>
            <a:r>
              <a:rPr lang="en-US" dirty="0" err="1">
                <a:latin typeface="Comic Sans MS" panose="030F0702030302020204" pitchFamily="66" charset="0"/>
              </a:rPr>
              <a:t>chybění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pravidel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endParaRPr lang="cs-CZ" dirty="0">
              <a:latin typeface="Comic Sans MS" panose="030F0702030302020204" pitchFamily="66" charset="0"/>
            </a:endParaRPr>
          </a:p>
          <a:p>
            <a:pPr lvl="2" hangingPunct="0"/>
            <a:r>
              <a:rPr lang="en-US" dirty="0" err="1">
                <a:latin typeface="Comic Sans MS" panose="030F0702030302020204" pitchFamily="66" charset="0"/>
              </a:rPr>
              <a:t>příliš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rigidní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hierarchie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endParaRPr lang="cs-CZ" dirty="0">
              <a:latin typeface="Comic Sans MS" panose="030F0702030302020204" pitchFamily="66" charset="0"/>
            </a:endParaRPr>
          </a:p>
          <a:p>
            <a:pPr lvl="2" hangingPunct="0"/>
            <a:r>
              <a:rPr lang="en-US" dirty="0" err="1">
                <a:latin typeface="Comic Sans MS" panose="030F0702030302020204" pitchFamily="66" charset="0"/>
              </a:rPr>
              <a:t>striktní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řád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fr-FR" dirty="0">
                <a:latin typeface="Comic Sans MS" panose="030F0702030302020204" pitchFamily="66" charset="0"/>
              </a:rPr>
              <a:t>míra subjektivní zátěžovosti dané situace:</a:t>
            </a:r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fr-FR" dirty="0">
                <a:latin typeface="Comic Sans MS" panose="030F0702030302020204" pitchFamily="66" charset="0"/>
              </a:rPr>
              <a:t>frustrace, stres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fr-FR" dirty="0">
                <a:latin typeface="Comic Sans MS" panose="030F0702030302020204" pitchFamily="66" charset="0"/>
              </a:rPr>
              <a:t>může souviset s narušeným, omezeným uspokojením různých potřeb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58174"/>
          </a:solidFill>
          <a:ln w="25400">
            <a:solidFill>
              <a:srgbClr val="C5817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337BEC-E523-30E7-02F6-F8F9C472F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 algn="ctr"/>
            <a:r>
              <a:rPr lang="cs-CZ" sz="6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PSYCHOLOGICKÁ CHARAKTERISTIKA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2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Emoční prožívání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8730" y="1977272"/>
            <a:ext cx="10675070" cy="4997152"/>
          </a:xfrm>
        </p:spPr>
        <p:txBody>
          <a:bodyPr>
            <a:normAutofit fontScale="70000" lnSpcReduction="20000"/>
          </a:bodyPr>
          <a:lstStyle/>
          <a:p>
            <a:pPr lvl="0" hangingPunct="0"/>
            <a:r>
              <a:rPr lang="en-US" sz="2600" dirty="0" err="1">
                <a:latin typeface="Comic Sans MS" panose="030F0702030302020204" pitchFamily="66" charset="0"/>
              </a:rPr>
              <a:t>pohotovost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reagovat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agresivně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zvyšují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podněty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označovajé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jako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averzivní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vyvolávájící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stav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nepohody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diskomfortu</a:t>
            </a:r>
            <a:r>
              <a:rPr lang="en-US" sz="2600" dirty="0">
                <a:latin typeface="Comic Sans MS" panose="030F0702030302020204" pitchFamily="66" charset="0"/>
              </a:rPr>
              <a:t>, v </a:t>
            </a:r>
            <a:r>
              <a:rPr lang="en-US" sz="2600" dirty="0" err="1">
                <a:latin typeface="Comic Sans MS" panose="030F0702030302020204" pitchFamily="66" charset="0"/>
              </a:rPr>
              <a:t>němž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převažují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negatvní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pocity</a:t>
            </a:r>
            <a:endParaRPr lang="cs-CZ" sz="2600" dirty="0">
              <a:latin typeface="Comic Sans MS" panose="030F0702030302020204" pitchFamily="66" charset="0"/>
            </a:endParaRPr>
          </a:p>
          <a:p>
            <a:pPr lvl="0" hangingPunct="0"/>
            <a:r>
              <a:rPr lang="cs-CZ" sz="2600" dirty="0">
                <a:latin typeface="Comic Sans MS" panose="030F0702030302020204" pitchFamily="66" charset="0"/>
              </a:rPr>
              <a:t>agrese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kter</a:t>
            </a:r>
            <a:r>
              <a:rPr lang="cs-CZ" sz="2600" dirty="0">
                <a:latin typeface="Comic Sans MS" panose="030F0702030302020204" pitchFamily="66" charset="0"/>
              </a:rPr>
              <a:t>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vzniká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jako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důsledek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určitého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cs-CZ" sz="2600" b="1" dirty="0" err="1">
                <a:latin typeface="Comic Sans MS" panose="030F0702030302020204" pitchFamily="66" charset="0"/>
              </a:rPr>
              <a:t>e</a:t>
            </a:r>
            <a:r>
              <a:rPr lang="en-US" sz="2600" b="1" dirty="0" err="1">
                <a:latin typeface="Comic Sans MS" panose="030F0702030302020204" pitchFamily="66" charset="0"/>
              </a:rPr>
              <a:t>močního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vyladění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negativního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afektu</a:t>
            </a:r>
            <a:r>
              <a:rPr lang="en-US" sz="2600" dirty="0">
                <a:latin typeface="Comic Sans MS" panose="030F0702030302020204" pitchFamily="66" charset="0"/>
              </a:rPr>
              <a:t> a </a:t>
            </a:r>
            <a:r>
              <a:rPr lang="en-US" sz="2600" dirty="0" err="1">
                <a:latin typeface="Comic Sans MS" panose="030F0702030302020204" pitchFamily="66" charset="0"/>
              </a:rPr>
              <a:t>zněho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vylývající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tenze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bývá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označováno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jako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afektivní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agrese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impulzivní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neplánovaná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aktivita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emoce:vztek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hněv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hostilita</a:t>
            </a:r>
            <a:endParaRPr lang="cs-CZ" sz="2600" dirty="0">
              <a:latin typeface="Comic Sans MS" panose="030F0702030302020204" pitchFamily="66" charset="0"/>
            </a:endParaRPr>
          </a:p>
          <a:p>
            <a:pPr lvl="0" hangingPunct="0"/>
            <a:r>
              <a:rPr lang="cs-CZ" sz="2600" b="1" dirty="0">
                <a:latin typeface="Comic Sans MS" panose="030F0702030302020204" pitchFamily="66" charset="0"/>
              </a:rPr>
              <a:t>v</a:t>
            </a:r>
            <a:r>
              <a:rPr lang="en-US" sz="2600" b="1" dirty="0" err="1">
                <a:latin typeface="Comic Sans MS" panose="030F0702030302020204" pitchFamily="66" charset="0"/>
              </a:rPr>
              <a:t>ztek</a:t>
            </a:r>
            <a:r>
              <a:rPr lang="cs-CZ" sz="2600" b="1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limituje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schopnost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rozumového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hodnocení</a:t>
            </a:r>
            <a:r>
              <a:rPr lang="en-US" sz="2600" dirty="0">
                <a:latin typeface="Comic Sans MS" panose="030F0702030302020204" pitchFamily="66" charset="0"/>
              </a:rPr>
              <a:t>, s </a:t>
            </a:r>
            <a:r>
              <a:rPr lang="en-US" sz="2600" dirty="0" err="1">
                <a:latin typeface="Comic Sans MS" panose="030F0702030302020204" pitchFamily="66" charset="0"/>
              </a:rPr>
              <a:t>tím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souvisejícího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sebeovládání</a:t>
            </a:r>
            <a:endParaRPr lang="cs-CZ" sz="2600" dirty="0">
              <a:latin typeface="Comic Sans MS" panose="030F0702030302020204" pitchFamily="66" charset="0"/>
            </a:endParaRPr>
          </a:p>
          <a:p>
            <a:pPr lvl="0" hangingPunct="0"/>
            <a:r>
              <a:rPr lang="cs-CZ" sz="2600" b="1" dirty="0" err="1">
                <a:latin typeface="Comic Sans MS" panose="030F0702030302020204" pitchFamily="66" charset="0"/>
              </a:rPr>
              <a:t>h</a:t>
            </a:r>
            <a:r>
              <a:rPr lang="en-US" sz="2600" b="1" dirty="0" err="1">
                <a:latin typeface="Comic Sans MS" panose="030F0702030302020204" pitchFamily="66" charset="0"/>
              </a:rPr>
              <a:t>něv</a:t>
            </a:r>
            <a:r>
              <a:rPr lang="cs-CZ" sz="2600" b="1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může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zahrnovat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i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racionální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hodnocení</a:t>
            </a:r>
            <a:r>
              <a:rPr lang="en-US" sz="2600" dirty="0">
                <a:latin typeface="Comic Sans MS" panose="030F0702030302020204" pitchFamily="66" charset="0"/>
              </a:rPr>
              <a:t> a z </a:t>
            </a:r>
            <a:r>
              <a:rPr lang="en-US" sz="2600" dirty="0" err="1">
                <a:latin typeface="Comic Sans MS" panose="030F0702030302020204" pitchFamily="66" charset="0"/>
              </a:rPr>
              <a:t>toho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vyplývající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pocit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oprávněnosti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násilného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chování</a:t>
            </a:r>
            <a:endParaRPr lang="cs-CZ" sz="2600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sz="2600" dirty="0" err="1">
                <a:latin typeface="Comic Sans MS" panose="030F0702030302020204" pitchFamily="66" charset="0"/>
              </a:rPr>
              <a:t>agresivní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chování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může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být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stimulováno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i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pocity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frustrace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emoce:úzkost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strach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možno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chápat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jednozanačně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jako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obrannou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reakci</a:t>
            </a:r>
            <a:endParaRPr lang="cs-CZ" sz="2600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sz="2600" dirty="0" err="1">
                <a:latin typeface="Comic Sans MS" panose="030F0702030302020204" pitchFamily="66" charset="0"/>
              </a:rPr>
              <a:t>tendence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reagovat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agresivně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může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růst</a:t>
            </a:r>
            <a:r>
              <a:rPr lang="en-US" sz="2600" dirty="0">
                <a:latin typeface="Comic Sans MS" panose="030F0702030302020204" pitchFamily="66" charset="0"/>
              </a:rPr>
              <a:t> v </a:t>
            </a:r>
            <a:r>
              <a:rPr lang="en-US" sz="2600" dirty="0" err="1">
                <a:latin typeface="Comic Sans MS" panose="030F0702030302020204" pitchFamily="66" charset="0"/>
              </a:rPr>
              <a:t>závislosti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na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intenzitě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nebo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délce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trvání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zátěžové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situace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tj.pokud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člověk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subjektivně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silně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strádá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event.má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pocit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že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nepříznívá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situace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trvá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příliš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dlouho</a:t>
            </a:r>
            <a:endParaRPr lang="cs-CZ" sz="2600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sz="2600" dirty="0" err="1">
                <a:latin typeface="Comic Sans MS" panose="030F0702030302020204" pitchFamily="66" charset="0"/>
              </a:rPr>
              <a:t>jestliže</a:t>
            </a:r>
            <a:r>
              <a:rPr lang="en-US" sz="2600" dirty="0">
                <a:latin typeface="Comic Sans MS" panose="030F0702030302020204" pitchFamily="66" charset="0"/>
              </a:rPr>
              <a:t> je </a:t>
            </a:r>
            <a:r>
              <a:rPr lang="en-US" sz="2600" dirty="0" err="1">
                <a:latin typeface="Comic Sans MS" panose="030F0702030302020204" pitchFamily="66" charset="0"/>
              </a:rPr>
              <a:t>člověk</a:t>
            </a:r>
            <a:r>
              <a:rPr lang="en-US" sz="2600" dirty="0">
                <a:latin typeface="Comic Sans MS" panose="030F0702030302020204" pitchFamily="66" charset="0"/>
              </a:rPr>
              <a:t> v </a:t>
            </a:r>
            <a:r>
              <a:rPr lang="en-US" sz="2600" b="1" dirty="0" err="1">
                <a:latin typeface="Comic Sans MS" panose="030F0702030302020204" pitchFamily="66" charset="0"/>
              </a:rPr>
              <a:t>situaci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nějaké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zátěže</a:t>
            </a:r>
            <a:r>
              <a:rPr lang="en-US" sz="2600" b="1" dirty="0">
                <a:latin typeface="Comic Sans MS" panose="030F0702030302020204" pitchFamily="66" charset="0"/>
              </a:rPr>
              <a:t>, </a:t>
            </a:r>
            <a:r>
              <a:rPr lang="en-US" sz="2600" b="1" dirty="0" err="1">
                <a:latin typeface="Comic Sans MS" panose="030F0702030302020204" pitchFamily="66" charset="0"/>
              </a:rPr>
              <a:t>která</a:t>
            </a:r>
            <a:r>
              <a:rPr lang="en-US" sz="2600" b="1" dirty="0">
                <a:latin typeface="Comic Sans MS" panose="030F0702030302020204" pitchFamily="66" charset="0"/>
              </a:rPr>
              <a:t> je </a:t>
            </a:r>
            <a:r>
              <a:rPr lang="en-US" sz="2600" b="1" dirty="0" err="1">
                <a:latin typeface="Comic Sans MS" panose="030F0702030302020204" pitchFamily="66" charset="0"/>
              </a:rPr>
              <a:t>doprovázena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pocity</a:t>
            </a:r>
            <a:r>
              <a:rPr lang="en-US" sz="2600" b="1" dirty="0">
                <a:latin typeface="Comic Sans MS" panose="030F0702030302020204" pitchFamily="66" charset="0"/>
              </a:rPr>
              <a:t> </a:t>
            </a:r>
            <a:r>
              <a:rPr lang="en-US" sz="2600" b="1" dirty="0" err="1">
                <a:latin typeface="Comic Sans MS" panose="030F0702030302020204" pitchFamily="66" charset="0"/>
              </a:rPr>
              <a:t>neuspokojení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zvyšuje</a:t>
            </a:r>
            <a:r>
              <a:rPr lang="en-US" sz="2600" dirty="0">
                <a:latin typeface="Comic Sans MS" panose="030F0702030302020204" pitchFamily="66" charset="0"/>
              </a:rPr>
              <a:t> se </a:t>
            </a:r>
            <a:r>
              <a:rPr lang="en-US" sz="2600" dirty="0" err="1">
                <a:latin typeface="Comic Sans MS" panose="030F0702030302020204" pitchFamily="66" charset="0"/>
              </a:rPr>
              <a:t>riziko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že</a:t>
            </a:r>
            <a:r>
              <a:rPr lang="en-US" sz="2600" dirty="0">
                <a:latin typeface="Comic Sans MS" panose="030F0702030302020204" pitchFamily="66" charset="0"/>
              </a:rPr>
              <a:t> se </a:t>
            </a:r>
            <a:r>
              <a:rPr lang="en-US" sz="2600" dirty="0" err="1">
                <a:latin typeface="Comic Sans MS" panose="030F0702030302020204" pitchFamily="66" charset="0"/>
              </a:rPr>
              <a:t>bude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chovat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agresivně</a:t>
            </a:r>
            <a:r>
              <a:rPr lang="en-US" sz="2600" dirty="0">
                <a:latin typeface="Comic Sans MS" panose="030F0702030302020204" pitchFamily="66" charset="0"/>
              </a:rPr>
              <a:t>, </a:t>
            </a:r>
            <a:r>
              <a:rPr lang="en-US" sz="2600" dirty="0" err="1">
                <a:latin typeface="Comic Sans MS" panose="030F0702030302020204" pitchFamily="66" charset="0"/>
              </a:rPr>
              <a:t>zejména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pokud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má</a:t>
            </a:r>
            <a:r>
              <a:rPr lang="en-US" sz="2600" dirty="0">
                <a:latin typeface="Comic Sans MS" panose="030F0702030302020204" pitchFamily="66" charset="0"/>
              </a:rPr>
              <a:t> k </a:t>
            </a:r>
            <a:r>
              <a:rPr lang="en-US" sz="2600" dirty="0" err="1">
                <a:latin typeface="Comic Sans MS" panose="030F0702030302020204" pitchFamily="66" charset="0"/>
              </a:rPr>
              <a:t>tomuto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způsobu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reagování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dispozice</a:t>
            </a:r>
            <a:r>
              <a:rPr lang="en-US" sz="2600" dirty="0">
                <a:latin typeface="Comic Sans MS" panose="030F0702030302020204" pitchFamily="66" charset="0"/>
              </a:rPr>
              <a:t> = </a:t>
            </a:r>
            <a:r>
              <a:rPr lang="en-US" sz="2600" dirty="0" err="1">
                <a:latin typeface="Comic Sans MS" panose="030F0702030302020204" pitchFamily="66" charset="0"/>
              </a:rPr>
              <a:t>teorie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vztahu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frustrace</a:t>
            </a:r>
            <a:r>
              <a:rPr lang="en-US" sz="2600" dirty="0">
                <a:latin typeface="Comic Sans MS" panose="030F0702030302020204" pitchFamily="66" charset="0"/>
              </a:rPr>
              <a:t> a </a:t>
            </a:r>
            <a:r>
              <a:rPr lang="en-US" sz="2600" dirty="0" err="1">
                <a:latin typeface="Comic Sans MS" panose="030F0702030302020204" pitchFamily="66" charset="0"/>
              </a:rPr>
              <a:t>následné</a:t>
            </a:r>
            <a:r>
              <a:rPr lang="en-US" sz="2600" dirty="0">
                <a:latin typeface="Comic Sans MS" panose="030F0702030302020204" pitchFamily="66" charset="0"/>
              </a:rPr>
              <a:t> </a:t>
            </a:r>
            <a:r>
              <a:rPr lang="en-US" sz="2600" dirty="0" err="1">
                <a:latin typeface="Comic Sans MS" panose="030F0702030302020204" pitchFamily="66" charset="0"/>
              </a:rPr>
              <a:t>agrese</a:t>
            </a:r>
            <a:endParaRPr lang="cs-CZ" sz="2600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Kognitivní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způsob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interpretace</a:t>
            </a:r>
            <a:r>
              <a:rPr lang="en-US" b="1" dirty="0">
                <a:latin typeface="Comic Sans MS" panose="030F0702030302020204" pitchFamily="66" charset="0"/>
              </a:rPr>
              <a:t> a </a:t>
            </a:r>
            <a:r>
              <a:rPr lang="en-US" b="1" dirty="0" err="1">
                <a:latin typeface="Comic Sans MS" panose="030F0702030302020204" pitchFamily="66" charset="0"/>
              </a:rPr>
              <a:t>hodnocení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situace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vysvětlení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jejich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příčinných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mechanismů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lidé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zvýšenou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dispozicí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agresivnímu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mívají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sklon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uvažovat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určitým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způsobem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např.posuzovat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jakékoli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svém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okolí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vztahu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sobě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negativně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podezíravě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přičítat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jim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špatný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úmysl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chápat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ohrožující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agrese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být</a:t>
            </a:r>
            <a:r>
              <a:rPr lang="en-US" dirty="0">
                <a:latin typeface="Comic Sans MS" panose="030F0702030302020204" pitchFamily="66" charset="0"/>
              </a:rPr>
              <a:t> v </a:t>
            </a:r>
            <a:r>
              <a:rPr lang="en-US" dirty="0" err="1">
                <a:latin typeface="Comic Sans MS" panose="030F0702030302020204" pitchFamily="66" charset="0"/>
              </a:rPr>
              <a:t>některých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případěch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typickým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obvyklým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reagování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příliš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nezávisí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aktuálně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působících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podnětech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okolnestech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násilné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bývá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chápáno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vhodný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prostředek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účinný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dosahování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žádoucího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cíle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tato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varianta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klasifikována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instrumentální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agrese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Význam autoregulace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člověk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většinou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schopen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ovládat</a:t>
            </a:r>
            <a:r>
              <a:rPr lang="en-US" dirty="0">
                <a:latin typeface="Comic Sans MS" panose="030F0702030302020204" pitchFamily="66" charset="0"/>
              </a:rPr>
              <a:t> a proto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vlastní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sklon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agresivitě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potlačovat</a:t>
            </a:r>
            <a:r>
              <a:rPr lang="en-US" dirty="0">
                <a:latin typeface="Comic Sans MS" panose="030F0702030302020204" pitchFamily="66" charset="0"/>
              </a:rPr>
              <a:t>, to je </a:t>
            </a:r>
            <a:r>
              <a:rPr lang="en-US" dirty="0" err="1">
                <a:latin typeface="Comic Sans MS" panose="030F0702030302020204" pitchFamily="66" charset="0"/>
              </a:rPr>
              <a:t>vázáno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přijetím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určitých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norem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jejich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zvnitř</a:t>
            </a:r>
            <a:r>
              <a:rPr lang="cs-CZ" dirty="0">
                <a:latin typeface="Comic Sans MS" panose="030F0702030302020204" pitchFamily="66" charset="0"/>
              </a:rPr>
              <a:t>n</a:t>
            </a:r>
            <a:r>
              <a:rPr lang="en-US" dirty="0" err="1">
                <a:latin typeface="Comic Sans MS" panose="030F0702030302020204" pitchFamily="66" charset="0"/>
              </a:rPr>
              <a:t>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ochotě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podle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nich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řídit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schopnost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sebeovládání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být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oslabena,např.poškozením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mozku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příčinou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být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selhání</a:t>
            </a:r>
            <a:r>
              <a:rPr lang="en-US" dirty="0">
                <a:latin typeface="Comic Sans MS" panose="030F0702030302020204" pitchFamily="66" charset="0"/>
              </a:rPr>
              <a:t> v </a:t>
            </a:r>
            <a:r>
              <a:rPr lang="en-US" dirty="0" err="1">
                <a:latin typeface="Comic Sans MS" panose="030F0702030302020204" pitchFamily="66" charset="0"/>
              </a:rPr>
              <a:t>oblasti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autoregulace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člověk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neovládne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jedná</a:t>
            </a:r>
            <a:r>
              <a:rPr lang="en-US" dirty="0">
                <a:latin typeface="Comic Sans MS" panose="030F0702030302020204" pitchFamily="66" charset="0"/>
              </a:rPr>
              <a:t> v </a:t>
            </a:r>
            <a:r>
              <a:rPr lang="en-US" dirty="0" err="1">
                <a:latin typeface="Comic Sans MS" panose="030F0702030302020204" pitchFamily="66" charset="0"/>
              </a:rPr>
              <a:t>rozporu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vlastním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názorem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potřebami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přijatými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sociální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normami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58174"/>
          </a:solidFill>
          <a:ln w="25400">
            <a:solidFill>
              <a:srgbClr val="C5817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337BEC-E523-30E7-02F6-F8F9C472F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r>
              <a:rPr lang="cs-CZ" sz="6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AGRESE, POTŘEBY A EMOCE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E36C9-A6FF-47AF-DFFB-AF406D675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Comic Sans MS" panose="030F0702030302020204" pitchFamily="66" charset="0"/>
              </a:rPr>
              <a:t>POTŘEBA BEZPEČÍ</a:t>
            </a:r>
          </a:p>
          <a:p>
            <a:r>
              <a:rPr lang="cs-CZ" dirty="0">
                <a:solidFill>
                  <a:schemeClr val="bg1"/>
                </a:solidFill>
                <a:latin typeface="Comic Sans MS" panose="030F0702030302020204" pitchFamily="66" charset="0"/>
              </a:rPr>
              <a:t>POTŘEBA HRANIC</a:t>
            </a:r>
          </a:p>
          <a:p>
            <a:r>
              <a:rPr lang="cs-CZ" dirty="0">
                <a:solidFill>
                  <a:schemeClr val="bg1"/>
                </a:solidFill>
                <a:latin typeface="Comic Sans MS" panose="030F0702030302020204" pitchFamily="66" charset="0"/>
              </a:rPr>
              <a:t>EMOCE RŮZNÉ INTEZITY: HNĚV, VZTEK, NAŠTVANOST, ÚZKOST….</a:t>
            </a:r>
          </a:p>
        </p:txBody>
      </p:sp>
    </p:spTree>
    <p:extLst>
      <p:ext uri="{BB962C8B-B14F-4D97-AF65-F5344CB8AC3E}">
        <p14:creationId xmlns:p14="http://schemas.microsoft.com/office/powerpoint/2010/main" val="1975983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agresivní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jednou</a:t>
            </a:r>
            <a:r>
              <a:rPr lang="en-US" dirty="0">
                <a:latin typeface="Comic Sans MS" panose="030F0702030302020204" pitchFamily="66" charset="0"/>
              </a:rPr>
              <a:t> z </a:t>
            </a:r>
            <a:r>
              <a:rPr lang="en-US" dirty="0" err="1">
                <a:latin typeface="Comic Sans MS" panose="030F0702030302020204" pitchFamily="66" charset="0"/>
              </a:rPr>
              <a:t>možných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reakcí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neuspokojení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různých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pohotovost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násilnému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stoupá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přesycení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nedostatku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ztrátě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agresivní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obvykle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chápat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úsilí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použít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účinnější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prostředek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který</a:t>
            </a:r>
            <a:r>
              <a:rPr lang="en-US" dirty="0">
                <a:latin typeface="Comic Sans MS" panose="030F0702030302020204" pitchFamily="66" charset="0"/>
              </a:rPr>
              <a:t> by </a:t>
            </a:r>
            <a:r>
              <a:rPr lang="en-US" dirty="0" err="1">
                <a:latin typeface="Comic Sans MS" panose="030F0702030302020204" pitchFamily="66" charset="0"/>
              </a:rPr>
              <a:t>mohl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vést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dosažení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požadovaného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cíle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rgbClr val="C58174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A9E1C8-1597-131E-27BB-206EDEA2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cs-CZ" sz="6600" dirty="0">
                <a:solidFill>
                  <a:schemeClr val="bg1"/>
                </a:solidFill>
                <a:latin typeface="Bahnschrift Light Condensed" panose="020B0502040204020203" pitchFamily="34" charset="0"/>
                <a:cs typeface="Times New Roman" panose="02020603050405020304" pitchFamily="18" charset="0"/>
              </a:rPr>
              <a:t>Agrese </a:t>
            </a:r>
            <a:br>
              <a:rPr lang="cs-CZ" sz="6600" dirty="0">
                <a:solidFill>
                  <a:schemeClr val="bg1"/>
                </a:solidFill>
                <a:latin typeface="Bahnschrift Light Condensed" panose="020B0502040204020203" pitchFamily="34" charset="0"/>
                <a:cs typeface="Times New Roman" panose="02020603050405020304" pitchFamily="18" charset="0"/>
              </a:rPr>
            </a:br>
            <a:r>
              <a:rPr lang="cs-CZ" sz="6600" dirty="0">
                <a:solidFill>
                  <a:schemeClr val="bg1"/>
                </a:solidFill>
                <a:latin typeface="Bahnschrift Light Condensed" panose="020B0502040204020203" pitchFamily="34" charset="0"/>
                <a:cs typeface="Times New Roman" panose="02020603050405020304" pitchFamily="18" charset="0"/>
              </a:rPr>
              <a:t>násilí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BBA76-A3C4-8691-6DDB-465E103FE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cs-CZ" dirty="0">
                <a:latin typeface="Comic Sans MS" panose="030F0702030302020204" pitchFamily="66" charset="0"/>
              </a:rPr>
              <a:t>Agrese = chování zaměřené na druhého jedince vedené cílem způsobit nějaké negativní důsledky</a:t>
            </a:r>
          </a:p>
          <a:p>
            <a:r>
              <a:rPr lang="cs-CZ" dirty="0">
                <a:latin typeface="Comic Sans MS" panose="030F0702030302020204" pitchFamily="66" charset="0"/>
              </a:rPr>
              <a:t>Agresivita</a:t>
            </a:r>
          </a:p>
          <a:p>
            <a:r>
              <a:rPr lang="cs-CZ" dirty="0">
                <a:latin typeface="Comic Sans MS" panose="030F0702030302020204" pitchFamily="66" charset="0"/>
              </a:rPr>
              <a:t>Násilí = vždy patologická agrese, smyslem je někoho poškodit, někomu ublížit, nebo jej zabít, cílem je krajní poškození oběti</a:t>
            </a:r>
          </a:p>
        </p:txBody>
      </p:sp>
    </p:spTree>
    <p:extLst>
      <p:ext uri="{BB962C8B-B14F-4D97-AF65-F5344CB8AC3E}">
        <p14:creationId xmlns:p14="http://schemas.microsoft.com/office/powerpoint/2010/main" val="864908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potřeba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stimulace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pohotovost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zcela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obecně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zvyšuje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podnětové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přesycení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zejména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pokud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jde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en-US" dirty="0" err="1">
                <a:latin typeface="Comic Sans MS" panose="030F0702030302020204" pitchFamily="66" charset="0"/>
              </a:rPr>
              <a:t>bolestivé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příliš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intenzivní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podněty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pocit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bezpečí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být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nadměrnou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sociální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stimulací</a:t>
            </a:r>
            <a:r>
              <a:rPr lang="en-US" dirty="0">
                <a:latin typeface="Comic Sans MS" panose="030F0702030302020204" pitchFamily="66" charset="0"/>
              </a:rPr>
              <a:t>, je </a:t>
            </a:r>
            <a:r>
              <a:rPr lang="en-US" dirty="0" err="1">
                <a:latin typeface="Comic Sans MS" panose="030F0702030302020204" pitchFamily="66" charset="0"/>
              </a:rPr>
              <a:t>známo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že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postupně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zvyšu</a:t>
            </a:r>
            <a:r>
              <a:rPr lang="cs-CZ" dirty="0">
                <a:latin typeface="Comic Sans MS" panose="030F0702030302020204" pitchFamily="66" charset="0"/>
              </a:rPr>
              <a:t>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sklon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reagovat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mezi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členy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malé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izolované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skupiny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zejména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jestliže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možné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opustit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pocit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nudy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prázdnoty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stimuluje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takovou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aktivitu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vede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potřebnému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nabuzení</a:t>
            </a:r>
            <a:endParaRPr lang="cs-CZ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potřeba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orientace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zátěží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stát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neznáma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situace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či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nakupení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cizích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jimž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člověk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nerozumí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nepochopení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pravidel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požadavků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této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situace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zvyšuje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pocit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ohrožení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tím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sklon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agresivnímu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reagování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cs-CZ" dirty="0">
                <a:latin typeface="Comic Sans MS" panose="030F0702030302020204" pitchFamily="66" charset="0"/>
              </a:rPr>
              <a:t>l</a:t>
            </a:r>
            <a:r>
              <a:rPr lang="en-US" dirty="0" err="1">
                <a:latin typeface="Comic Sans MS" panose="030F0702030302020204" pitchFamily="66" charset="0"/>
              </a:rPr>
              <a:t>idé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mají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sklon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nedůvěřovat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jinakosti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řešit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problém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potenciálního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zvýšenou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pohotovostí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útoku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8219" y="1929384"/>
            <a:ext cx="10995581" cy="4773074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pl-PL" dirty="0">
                <a:latin typeface="Comic Sans MS" panose="030F0702030302020204" pitchFamily="66" charset="0"/>
              </a:rPr>
              <a:t>potřeba citové jistoty a bezpečí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nemožnost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neschopnost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diferencovat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lidi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blízké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neznáme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zvysuje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úzkost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pocit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ohrožení</a:t>
            </a:r>
            <a:r>
              <a:rPr lang="en-US" dirty="0">
                <a:latin typeface="Comic Sans MS" panose="030F0702030302020204" pitchFamily="66" charset="0"/>
              </a:rPr>
              <a:t>, v </a:t>
            </a:r>
            <a:r>
              <a:rPr lang="en-US" dirty="0" err="1">
                <a:latin typeface="Comic Sans MS" panose="030F0702030302020204" pitchFamily="66" charset="0"/>
              </a:rPr>
              <a:t>závislosti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om </a:t>
            </a:r>
            <a:r>
              <a:rPr lang="en-US" dirty="0" err="1">
                <a:latin typeface="Comic Sans MS" panose="030F0702030302020204" pitchFamily="66" charset="0"/>
              </a:rPr>
              <a:t>stoupá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generalizované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obrany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všichni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lidé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reps.celý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svět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jeví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potenciálně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ohrožující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zvyšuje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tendence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agresiním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projevům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nejsou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specificky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zaměřené</a:t>
            </a:r>
            <a:r>
              <a:rPr lang="en-US" dirty="0">
                <a:latin typeface="Comic Sans MS" panose="030F0702030302020204" pitchFamily="66" charset="0"/>
              </a:rPr>
              <a:t>, v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těchto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najít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jakoukoli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výběrovost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jsou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často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všem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tento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postoj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často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vytváří</a:t>
            </a:r>
            <a:r>
              <a:rPr lang="en-US" dirty="0">
                <a:latin typeface="Comic Sans MS" panose="030F0702030302020204" pitchFamily="66" charset="0"/>
              </a:rPr>
              <a:t> u </a:t>
            </a:r>
            <a:r>
              <a:rPr lang="en-US" dirty="0" err="1">
                <a:latin typeface="Comic Sans MS" panose="030F0702030302020204" pitchFamily="66" charset="0"/>
              </a:rPr>
              <a:t>jedinců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zkušeností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citové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deprivace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kteří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nepřožili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žádny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pozitivní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vztah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jenž</a:t>
            </a:r>
            <a:r>
              <a:rPr lang="en-US" dirty="0">
                <a:latin typeface="Comic Sans MS" panose="030F0702030302020204" pitchFamily="66" charset="0"/>
              </a:rPr>
              <a:t> by </a:t>
            </a:r>
            <a:r>
              <a:rPr lang="en-US" dirty="0" err="1">
                <a:latin typeface="Comic Sans MS" panose="030F0702030302020204" pitchFamily="66" charset="0"/>
              </a:rPr>
              <a:t>jim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dal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základ</a:t>
            </a:r>
            <a:r>
              <a:rPr lang="en-US" dirty="0">
                <a:latin typeface="Comic Sans MS" panose="030F0702030302020204" pitchFamily="66" charset="0"/>
              </a:rPr>
              <a:t> pro </a:t>
            </a:r>
            <a:r>
              <a:rPr lang="en-US" dirty="0" err="1">
                <a:latin typeface="Comic Sans MS" panose="030F0702030302020204" pitchFamily="66" charset="0"/>
              </a:rPr>
              <a:t>smyslupné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rozlišování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tito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jedinci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mohou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být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nápadní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nejen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nedostatekm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empatie</a:t>
            </a:r>
            <a:r>
              <a:rPr lang="en-US" dirty="0">
                <a:latin typeface="Comic Sans MS" panose="030F0702030302020204" pitchFamily="66" charset="0"/>
              </a:rPr>
              <a:t>- </a:t>
            </a:r>
            <a:r>
              <a:rPr lang="en-US" dirty="0" err="1">
                <a:latin typeface="Comic Sans MS" panose="030F0702030302020204" pitchFamily="66" charset="0"/>
              </a:rPr>
              <a:t>tudíž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naprostou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lhostejností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pocitům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osttních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lidí</a:t>
            </a:r>
            <a:r>
              <a:rPr lang="en-US" dirty="0">
                <a:latin typeface="Comic Sans MS" panose="030F0702030302020204" pitchFamily="66" charset="0"/>
              </a:rPr>
              <a:t>, ale </a:t>
            </a:r>
            <a:r>
              <a:rPr lang="en-US" dirty="0" err="1">
                <a:latin typeface="Comic Sans MS" panose="030F0702030302020204" pitchFamily="66" charset="0"/>
              </a:rPr>
              <a:t>dokonce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lhostejností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sobě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samému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každý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čl</a:t>
            </a:r>
            <a:r>
              <a:rPr lang="cs-CZ" dirty="0" err="1">
                <a:latin typeface="Comic Sans MS" panose="030F0702030302020204" pitchFamily="66" charset="0"/>
              </a:rPr>
              <a:t>ově</a:t>
            </a:r>
            <a:r>
              <a:rPr lang="en-US" dirty="0">
                <a:latin typeface="Comic Sans MS" panose="030F0702030302020204" pitchFamily="66" charset="0"/>
              </a:rPr>
              <a:t>k se v </a:t>
            </a:r>
            <a:r>
              <a:rPr lang="en-US" dirty="0" err="1">
                <a:latin typeface="Comic Sans MS" panose="030F0702030302020204" pitchFamily="66" charset="0"/>
              </a:rPr>
              <a:t>situaci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kdy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ohrožen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brání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b="1" dirty="0" err="1">
                <a:latin typeface="Comic Sans MS" panose="030F0702030302020204" pitchFamily="66" charset="0"/>
              </a:rPr>
              <a:t>agrese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užitá</a:t>
            </a:r>
            <a:r>
              <a:rPr lang="en-US" b="1" dirty="0">
                <a:latin typeface="Comic Sans MS" panose="030F0702030302020204" pitchFamily="66" charset="0"/>
              </a:rPr>
              <a:t> v </a:t>
            </a:r>
            <a:r>
              <a:rPr lang="en-US" b="1" dirty="0" err="1">
                <a:latin typeface="Comic Sans MS" panose="030F0702030302020204" pitchFamily="66" charset="0"/>
              </a:rPr>
              <a:t>obraně</a:t>
            </a:r>
            <a:r>
              <a:rPr lang="en-US" b="1" dirty="0">
                <a:latin typeface="Comic Sans MS" panose="030F0702030302020204" pitchFamily="66" charset="0"/>
              </a:rPr>
              <a:t> je </a:t>
            </a:r>
            <a:r>
              <a:rPr lang="en-US" b="1" dirty="0" err="1">
                <a:latin typeface="Comic Sans MS" panose="030F0702030302020204" pitchFamily="66" charset="0"/>
              </a:rPr>
              <a:t>celkem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běžná</a:t>
            </a:r>
            <a:r>
              <a:rPr lang="en-US" b="1" dirty="0">
                <a:latin typeface="Comic Sans MS" panose="030F0702030302020204" pitchFamily="66" charset="0"/>
              </a:rPr>
              <a:t> a </a:t>
            </a:r>
            <a:r>
              <a:rPr lang="en-US" b="1" dirty="0" err="1">
                <a:latin typeface="Comic Sans MS" panose="030F0702030302020204" pitchFamily="66" charset="0"/>
              </a:rPr>
              <a:t>sociálně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tolerovaná</a:t>
            </a:r>
            <a:endParaRPr lang="cs-CZ" b="1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norma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oprávněnosti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obrany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napadení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pochopitelná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určité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riziko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představuje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skutečnost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že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navození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tohoto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postoje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stačí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subjetivní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pocit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nemusí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jít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en-US" dirty="0" err="1">
                <a:latin typeface="Comic Sans MS" panose="030F0702030302020204" pitchFamily="66" charset="0"/>
              </a:rPr>
              <a:t>skutečné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ohrožení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4779" y="1929383"/>
            <a:ext cx="10939021" cy="4763647"/>
          </a:xfrm>
        </p:spPr>
        <p:txBody>
          <a:bodyPr>
            <a:normAutofit fontScale="85000" lnSpcReduction="10000"/>
          </a:bodyPr>
          <a:lstStyle/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potřeba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seberealizace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sebepotvrzení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každý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potvrdit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vlastní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hodnotu</a:t>
            </a:r>
            <a:r>
              <a:rPr lang="en-US" dirty="0">
                <a:latin typeface="Comic Sans MS" panose="030F0702030302020204" pitchFamily="66" charset="0"/>
              </a:rPr>
              <a:t>, z </a:t>
            </a:r>
            <a:r>
              <a:rPr lang="en-US" dirty="0" err="1">
                <a:latin typeface="Comic Sans MS" panose="030F0702030302020204" pitchFamily="66" charset="0"/>
              </a:rPr>
              <a:t>níž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vyplývá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adekvátní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sebeúcta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agrese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fungovat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kompenzace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zdroj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náhradního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uspokojení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této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potřeby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jesltiže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dosáhnout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uspokojení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této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obecně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přijatelným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dochází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zvratu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jedinec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reaguje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negativně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nedosttek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sebejistoty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mnohdy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posiluje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získat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formální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autoritu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vyplývající</a:t>
            </a:r>
            <a:r>
              <a:rPr lang="en-US" dirty="0">
                <a:latin typeface="Comic Sans MS" panose="030F0702030302020204" pitchFamily="66" charset="0"/>
              </a:rPr>
              <a:t> z </a:t>
            </a:r>
            <a:r>
              <a:rPr lang="en-US" dirty="0" err="1">
                <a:latin typeface="Comic Sans MS" panose="030F0702030302020204" pitchFamily="66" charset="0"/>
              </a:rPr>
              <a:t>nějakého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postavení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zároveň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zvyšuje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riziko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jejího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zneužití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cs-CZ" b="1" dirty="0">
                <a:latin typeface="Comic Sans MS" panose="030F0702030302020204" pitchFamily="66" charset="0"/>
              </a:rPr>
              <a:t>p</a:t>
            </a:r>
            <a:r>
              <a:rPr lang="en-US" b="1" dirty="0" err="1">
                <a:latin typeface="Comic Sans MS" panose="030F0702030302020204" pitchFamily="66" charset="0"/>
              </a:rPr>
              <a:t>otřeba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sebepotvrzení</a:t>
            </a:r>
            <a:r>
              <a:rPr lang="en-US" b="1" dirty="0">
                <a:latin typeface="Comic Sans MS" panose="030F0702030302020204" pitchFamily="66" charset="0"/>
              </a:rPr>
              <a:t> se </a:t>
            </a:r>
            <a:r>
              <a:rPr lang="en-US" b="1" dirty="0" err="1">
                <a:latin typeface="Comic Sans MS" panose="030F0702030302020204" pitchFamily="66" charset="0"/>
              </a:rPr>
              <a:t>může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projevit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i</a:t>
            </a:r>
            <a:r>
              <a:rPr lang="en-US" b="1" dirty="0">
                <a:latin typeface="Comic Sans MS" panose="030F0702030302020204" pitchFamily="66" charset="0"/>
              </a:rPr>
              <a:t> v </a:t>
            </a:r>
            <a:r>
              <a:rPr lang="en-US" b="1" dirty="0" err="1">
                <a:latin typeface="Comic Sans MS" panose="030F0702030302020204" pitchFamily="66" charset="0"/>
              </a:rPr>
              <a:t>násilí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zaměřneném</a:t>
            </a:r>
            <a:r>
              <a:rPr lang="en-US" b="1" dirty="0">
                <a:latin typeface="Comic Sans MS" panose="030F0702030302020204" pitchFamily="66" charset="0"/>
              </a:rPr>
              <a:t> an </a:t>
            </a:r>
            <a:r>
              <a:rPr lang="en-US" b="1" dirty="0" err="1">
                <a:latin typeface="Comic Sans MS" panose="030F0702030302020204" pitchFamily="66" charset="0"/>
              </a:rPr>
              <a:t>určitou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bytost</a:t>
            </a:r>
            <a:r>
              <a:rPr lang="en-US" b="1" dirty="0">
                <a:latin typeface="Comic Sans MS" panose="030F0702030302020204" pitchFamily="66" charset="0"/>
              </a:rPr>
              <a:t>, </a:t>
            </a:r>
            <a:r>
              <a:rPr lang="en-US" b="1" dirty="0" err="1">
                <a:latin typeface="Comic Sans MS" panose="030F0702030302020204" pitchFamily="66" charset="0"/>
              </a:rPr>
              <a:t>jesliže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člověk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někoho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ovládně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natolik</a:t>
            </a:r>
            <a:r>
              <a:rPr lang="en-US" b="1" dirty="0">
                <a:latin typeface="Comic Sans MS" panose="030F0702030302020204" pitchFamily="66" charset="0"/>
              </a:rPr>
              <a:t>, </a:t>
            </a:r>
            <a:r>
              <a:rPr lang="en-US" b="1" dirty="0" err="1">
                <a:latin typeface="Comic Sans MS" panose="030F0702030302020204" pitchFamily="66" charset="0"/>
              </a:rPr>
              <a:t>že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dotyčný</a:t>
            </a:r>
            <a:r>
              <a:rPr lang="en-US" b="1" dirty="0">
                <a:latin typeface="Comic Sans MS" panose="030F0702030302020204" pitchFamily="66" charset="0"/>
              </a:rPr>
              <a:t> je </a:t>
            </a:r>
            <a:r>
              <a:rPr lang="en-US" b="1" dirty="0" err="1">
                <a:latin typeface="Comic Sans MS" panose="030F0702030302020204" pitchFamily="66" charset="0"/>
              </a:rPr>
              <a:t>bezmocným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objektem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jeho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vůle</a:t>
            </a:r>
            <a:r>
              <a:rPr lang="en-US" b="1" dirty="0">
                <a:latin typeface="Comic Sans MS" panose="030F0702030302020204" pitchFamily="66" charset="0"/>
              </a:rPr>
              <a:t>, </a:t>
            </a:r>
            <a:r>
              <a:rPr lang="en-US" b="1" dirty="0" err="1">
                <a:latin typeface="Comic Sans MS" panose="030F0702030302020204" pitchFamily="66" charset="0"/>
              </a:rPr>
              <a:t>získá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tím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určitý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pocit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uspokojení</a:t>
            </a:r>
            <a:endParaRPr lang="cs-CZ" b="1" dirty="0">
              <a:latin typeface="Comic Sans MS" panose="030F0702030302020204" pitchFamily="66" charset="0"/>
            </a:endParaRPr>
          </a:p>
          <a:p>
            <a:pPr lvl="1" hangingPunct="0"/>
            <a:r>
              <a:rPr lang="cs-CZ" dirty="0">
                <a:latin typeface="Comic Sans MS" panose="030F0702030302020204" pitchFamily="66" charset="0"/>
              </a:rPr>
              <a:t>p</a:t>
            </a:r>
            <a:r>
              <a:rPr lang="en-US" dirty="0" err="1">
                <a:latin typeface="Comic Sans MS" panose="030F0702030302020204" pitchFamily="66" charset="0"/>
              </a:rPr>
              <a:t>omsta</a:t>
            </a:r>
            <a:r>
              <a:rPr lang="cs-CZ" dirty="0">
                <a:latin typeface="Comic Sans MS" panose="030F0702030302020204" pitchFamily="66" charset="0"/>
              </a:rPr>
              <a:t> - </a:t>
            </a:r>
            <a:r>
              <a:rPr lang="en-US" dirty="0" err="1">
                <a:latin typeface="Comic Sans MS" panose="030F0702030302020204" pitchFamily="66" charset="0"/>
              </a:rPr>
              <a:t>agresi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chápat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obranu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sebeúcty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agresi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vyvolanou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závistí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žárlivostí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chápat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reakci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zátěž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sebeúcty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sebepotvrzení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C58174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3E70EB-39FE-CD76-40A5-42934670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cs-CZ" sz="6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Význam agrese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F16E6-671E-C732-65D5-D1C0769E6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>
                <a:latin typeface="Comic Sans MS" panose="030F0702030302020204" pitchFamily="66" charset="0"/>
              </a:rPr>
              <a:t>Varovný signál (něco se děje pod povrchem)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Symptom něčeho, co by nám nemělo uniknout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Energie kterou využiji (konstruktivně nebo destruktivně)</a:t>
            </a:r>
          </a:p>
          <a:p>
            <a:r>
              <a:rPr lang="cs-CZ" dirty="0">
                <a:latin typeface="Comic Sans MS" panose="030F0702030302020204" pitchFamily="66" charset="0"/>
              </a:rPr>
              <a:t>Energie (útěk, únik)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Síla – kam ji pošlu je už na mě (vybít vztek x vyřešit problém)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Ventil emocí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Může být i nástroj manipulace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Vztek – DEFINUJE HRANICE – nutí mě je hledat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Pod vztekem je vždy něco jiného – NENÍ TO PRIMÁRNÍ EMOCE – musím řešit příčinu, najít ji (často je to neuvědomované, děti to neumí pojmenovat)</a:t>
            </a:r>
          </a:p>
          <a:p>
            <a:pPr lvl="0"/>
            <a:endParaRPr lang="cs-CZ" dirty="0">
              <a:latin typeface="Comic Sans MS" panose="030F0702030302020204" pitchFamily="66" charset="0"/>
            </a:endParaRPr>
          </a:p>
          <a:p>
            <a:pPr lvl="1"/>
            <a:endParaRPr lang="cs-CZ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453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45DEEED-BE3A-4307-800A-45F555B51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5C73706-35AD-4797-B796-D806B8FE5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5006297" cy="6858000"/>
          </a:xfrm>
          <a:custGeom>
            <a:avLst/>
            <a:gdLst>
              <a:gd name="connsiteX0" fmla="*/ 5006297 w 5006297"/>
              <a:gd name="connsiteY0" fmla="*/ 0 h 6858000"/>
              <a:gd name="connsiteX1" fmla="*/ 1229608 w 5006297"/>
              <a:gd name="connsiteY1" fmla="*/ 0 h 6858000"/>
              <a:gd name="connsiteX2" fmla="*/ 1128285 w 5006297"/>
              <a:gd name="connsiteY2" fmla="*/ 156518 h 6858000"/>
              <a:gd name="connsiteX3" fmla="*/ 768782 w 5006297"/>
              <a:gd name="connsiteY3" fmla="*/ 825746 h 6858000"/>
              <a:gd name="connsiteX4" fmla="*/ 743290 w 5006297"/>
              <a:gd name="connsiteY4" fmla="*/ 860183 h 6858000"/>
              <a:gd name="connsiteX5" fmla="*/ 787138 w 5006297"/>
              <a:gd name="connsiteY5" fmla="*/ 756243 h 6858000"/>
              <a:gd name="connsiteX6" fmla="*/ 980544 w 5006297"/>
              <a:gd name="connsiteY6" fmla="*/ 339016 h 6858000"/>
              <a:gd name="connsiteX7" fmla="*/ 1161966 w 5006297"/>
              <a:gd name="connsiteY7" fmla="*/ 0 h 6858000"/>
              <a:gd name="connsiteX8" fmla="*/ 1104491 w 5006297"/>
              <a:gd name="connsiteY8" fmla="*/ 0 h 6858000"/>
              <a:gd name="connsiteX9" fmla="*/ 993044 w 5006297"/>
              <a:gd name="connsiteY9" fmla="*/ 204247 h 6858000"/>
              <a:gd name="connsiteX10" fmla="*/ 494731 w 5006297"/>
              <a:gd name="connsiteY10" fmla="*/ 1375322 h 6858000"/>
              <a:gd name="connsiteX11" fmla="*/ 46559 w 5006297"/>
              <a:gd name="connsiteY11" fmla="*/ 3329787 h 6858000"/>
              <a:gd name="connsiteX12" fmla="*/ 12272 w 5006297"/>
              <a:gd name="connsiteY12" fmla="*/ 4352595 h 6858000"/>
              <a:gd name="connsiteX13" fmla="*/ 171094 w 5006297"/>
              <a:gd name="connsiteY13" fmla="*/ 5544543 h 6858000"/>
              <a:gd name="connsiteX14" fmla="*/ 538125 w 5006297"/>
              <a:gd name="connsiteY14" fmla="*/ 6816123 h 6858000"/>
              <a:gd name="connsiteX15" fmla="*/ 555724 w 5006297"/>
              <a:gd name="connsiteY15" fmla="*/ 6858000 h 6858000"/>
              <a:gd name="connsiteX16" fmla="*/ 608303 w 5006297"/>
              <a:gd name="connsiteY16" fmla="*/ 6858000 h 6858000"/>
              <a:gd name="connsiteX17" fmla="*/ 596366 w 5006297"/>
              <a:gd name="connsiteY17" fmla="*/ 6829337 h 6858000"/>
              <a:gd name="connsiteX18" fmla="*/ 364843 w 5006297"/>
              <a:gd name="connsiteY18" fmla="*/ 6132604 h 6858000"/>
              <a:gd name="connsiteX19" fmla="*/ 213412 w 5006297"/>
              <a:gd name="connsiteY19" fmla="*/ 5505676 h 6858000"/>
              <a:gd name="connsiteX20" fmla="*/ 211628 w 5006297"/>
              <a:gd name="connsiteY20" fmla="*/ 5472254 h 6858000"/>
              <a:gd name="connsiteX21" fmla="*/ 311945 w 5006297"/>
              <a:gd name="connsiteY21" fmla="*/ 5821167 h 6858000"/>
              <a:gd name="connsiteX22" fmla="*/ 623960 w 5006297"/>
              <a:gd name="connsiteY22" fmla="*/ 6658826 h 6858000"/>
              <a:gd name="connsiteX23" fmla="*/ 717350 w 5006297"/>
              <a:gd name="connsiteY23" fmla="*/ 6858000 h 6858000"/>
              <a:gd name="connsiteX24" fmla="*/ 5006297 w 5006297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006297" h="6858000">
                <a:moveTo>
                  <a:pt x="5006297" y="0"/>
                </a:moveTo>
                <a:lnTo>
                  <a:pt x="1229608" y="0"/>
                </a:lnTo>
                <a:lnTo>
                  <a:pt x="1128285" y="156518"/>
                </a:lnTo>
                <a:cubicBezTo>
                  <a:pt x="996915" y="372642"/>
                  <a:pt x="877575" y="596029"/>
                  <a:pt x="768782" y="825746"/>
                </a:cubicBezTo>
                <a:cubicBezTo>
                  <a:pt x="763429" y="839224"/>
                  <a:pt x="754646" y="851089"/>
                  <a:pt x="743290" y="860183"/>
                </a:cubicBezTo>
                <a:cubicBezTo>
                  <a:pt x="757948" y="825621"/>
                  <a:pt x="772224" y="790805"/>
                  <a:pt x="787138" y="756243"/>
                </a:cubicBezTo>
                <a:cubicBezTo>
                  <a:pt x="848067" y="615114"/>
                  <a:pt x="912406" y="475964"/>
                  <a:pt x="980544" y="339016"/>
                </a:cubicBezTo>
                <a:lnTo>
                  <a:pt x="1161966" y="0"/>
                </a:lnTo>
                <a:lnTo>
                  <a:pt x="1104491" y="0"/>
                </a:lnTo>
                <a:lnTo>
                  <a:pt x="993044" y="204247"/>
                </a:lnTo>
                <a:cubicBezTo>
                  <a:pt x="798291" y="579761"/>
                  <a:pt x="634561" y="971401"/>
                  <a:pt x="494731" y="1375322"/>
                </a:cubicBezTo>
                <a:cubicBezTo>
                  <a:pt x="277072" y="2009491"/>
                  <a:pt x="126862" y="2664550"/>
                  <a:pt x="46559" y="3329787"/>
                </a:cubicBezTo>
                <a:cubicBezTo>
                  <a:pt x="4496" y="3670216"/>
                  <a:pt x="-14242" y="4010141"/>
                  <a:pt x="12272" y="4352595"/>
                </a:cubicBezTo>
                <a:cubicBezTo>
                  <a:pt x="43627" y="4752907"/>
                  <a:pt x="90918" y="5150814"/>
                  <a:pt x="171094" y="5544543"/>
                </a:cubicBezTo>
                <a:cubicBezTo>
                  <a:pt x="259524" y="5979227"/>
                  <a:pt x="379573" y="6403657"/>
                  <a:pt x="538125" y="6816123"/>
                </a:cubicBezTo>
                <a:lnTo>
                  <a:pt x="555724" y="6858000"/>
                </a:lnTo>
                <a:lnTo>
                  <a:pt x="608303" y="6858000"/>
                </a:lnTo>
                <a:lnTo>
                  <a:pt x="596366" y="6829337"/>
                </a:lnTo>
                <a:cubicBezTo>
                  <a:pt x="508696" y="6602484"/>
                  <a:pt x="431985" y="6369981"/>
                  <a:pt x="364843" y="6132604"/>
                </a:cubicBezTo>
                <a:cubicBezTo>
                  <a:pt x="306463" y="5925865"/>
                  <a:pt x="263378" y="5714822"/>
                  <a:pt x="213412" y="5505676"/>
                </a:cubicBezTo>
                <a:cubicBezTo>
                  <a:pt x="212231" y="5494574"/>
                  <a:pt x="211637" y="5483421"/>
                  <a:pt x="211628" y="5472254"/>
                </a:cubicBezTo>
                <a:cubicBezTo>
                  <a:pt x="248210" y="5599108"/>
                  <a:pt x="277401" y="5710897"/>
                  <a:pt x="311945" y="5821167"/>
                </a:cubicBezTo>
                <a:cubicBezTo>
                  <a:pt x="401999" y="6108329"/>
                  <a:pt x="505868" y="6387643"/>
                  <a:pt x="623960" y="6658826"/>
                </a:cubicBezTo>
                <a:lnTo>
                  <a:pt x="717350" y="6858000"/>
                </a:lnTo>
                <a:lnTo>
                  <a:pt x="5006297" y="6858000"/>
                </a:lnTo>
                <a:close/>
              </a:path>
            </a:pathLst>
          </a:custGeom>
          <a:solidFill>
            <a:srgbClr val="C58174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113C8D-7818-E2D0-CC56-FFA89A46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44652"/>
            <a:ext cx="3182112" cy="5568696"/>
          </a:xfrm>
        </p:spPr>
        <p:txBody>
          <a:bodyPr>
            <a:normAutofit/>
          </a:bodyPr>
          <a:lstStyle/>
          <a:p>
            <a:r>
              <a:rPr lang="cs-CZ" sz="6600" dirty="0">
                <a:solidFill>
                  <a:srgbClr val="FFFFFF"/>
                </a:solidFill>
                <a:latin typeface="Bahnschrift Light Condensed" panose="020B0502040204020203" pitchFamily="34" charset="0"/>
              </a:rPr>
              <a:t>Reakce na stres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55400C-446F-88B6-6B6C-6304987C3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4350" y="644652"/>
            <a:ext cx="5856401" cy="5568696"/>
          </a:xfrm>
        </p:spPr>
        <p:txBody>
          <a:bodyPr anchor="ctr">
            <a:normAutofit/>
          </a:bodyPr>
          <a:lstStyle/>
          <a:p>
            <a:pPr lvl="0"/>
            <a:r>
              <a:rPr lang="cs-CZ" dirty="0">
                <a:latin typeface="Comic Sans MS" panose="030F0702030302020204" pitchFamily="66" charset="0"/>
              </a:rPr>
              <a:t>Útok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Unik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Ztuhnutí</a:t>
            </a:r>
          </a:p>
          <a:p>
            <a:pPr lvl="0"/>
            <a:r>
              <a:rPr lang="cs-CZ" dirty="0" err="1">
                <a:latin typeface="Comic Sans MS" panose="030F0702030302020204" pitchFamily="66" charset="0"/>
              </a:rPr>
              <a:t>Coping</a:t>
            </a:r>
            <a:r>
              <a:rPr lang="cs-CZ" dirty="0">
                <a:latin typeface="Comic Sans MS" panose="030F0702030302020204" pitchFamily="66" charset="0"/>
              </a:rPr>
              <a:t> (vyšší stupeň adaptace; v náročných situacích; zvládání – směrem ven i dovnitř)</a:t>
            </a:r>
          </a:p>
          <a:p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66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58174"/>
          </a:solidFill>
          <a:ln w="25400">
            <a:solidFill>
              <a:srgbClr val="C5817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337BEC-E523-30E7-02F6-F8F9C472F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r>
              <a:rPr lang="cs-CZ" sz="6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Signály vzteku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E36C9-A6FF-47AF-DFFB-AF406D675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>
                <a:latin typeface="Comic Sans MS" panose="030F0702030302020204" pitchFamily="66" charset="0"/>
              </a:rPr>
              <a:t>Fyzické signály (horko, bušení srdce, problémy s dechem, potící se ruce)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Emoční signály (ublíženost, cítím se malý, bezmocný, žárlivost, atp.)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Myšlenky („zajímá se o někoho jiného“, „vůbec mu na mě nezáleží“ atp.)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Chování (zvýšení hlasu, výhružky, gesta – </a:t>
            </a:r>
            <a:r>
              <a:rPr lang="cs-CZ" dirty="0" err="1">
                <a:latin typeface="Comic Sans MS" panose="030F0702030302020204" pitchFamily="66" charset="0"/>
              </a:rPr>
              <a:t>hrození</a:t>
            </a:r>
            <a:r>
              <a:rPr lang="cs-CZ" dirty="0">
                <a:latin typeface="Comic Sans MS" panose="030F0702030302020204" pitchFamily="66" charset="0"/>
              </a:rPr>
              <a:t> prstem, dupání atp.)</a:t>
            </a:r>
          </a:p>
        </p:txBody>
      </p:sp>
    </p:spTree>
    <p:extLst>
      <p:ext uri="{BB962C8B-B14F-4D97-AF65-F5344CB8AC3E}">
        <p14:creationId xmlns:p14="http://schemas.microsoft.com/office/powerpoint/2010/main" val="3765217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58174"/>
          </a:solidFill>
          <a:ln w="38100" cap="rnd">
            <a:solidFill>
              <a:srgbClr val="C5817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D87EA2-14C8-0D98-C259-BCD63BB7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 dirty="0">
                <a:latin typeface="Bahnschrift Light Condensed" panose="020B0502040204020203" pitchFamily="34" charset="0"/>
              </a:rPr>
              <a:t>Co se vztekem u dětí a dospívajících?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FE0400-74EB-5661-41B2-70E7AAF6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>
                <a:latin typeface="Comic Sans MS" panose="030F0702030302020204" pitchFamily="66" charset="0"/>
              </a:rPr>
              <a:t>Dechová cvičení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Hry</a:t>
            </a:r>
          </a:p>
          <a:p>
            <a:pPr marL="0" lv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Neléčí, jen zklidní aktuálně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U malých dětí mohu jen ventilovat – pokud to nemohou pochopit, verbalizovat – až zapne mozek (abstraktní myšlení cca 13 let)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Pokud dám člověku hodně kompenzačních mechanismů – tak příčina nezmizí, nebude mít důvod s tím pracovat</a:t>
            </a:r>
          </a:p>
        </p:txBody>
      </p:sp>
    </p:spTree>
    <p:extLst>
      <p:ext uri="{BB962C8B-B14F-4D97-AF65-F5344CB8AC3E}">
        <p14:creationId xmlns:p14="http://schemas.microsoft.com/office/powerpoint/2010/main" val="1575669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58174"/>
          </a:solidFill>
          <a:ln w="38100" cap="rnd">
            <a:solidFill>
              <a:srgbClr val="C5817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D87EA2-14C8-0D98-C259-BCD63BB7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 dirty="0">
                <a:latin typeface="Bahnschrift Light Condensed" panose="020B0502040204020203" pitchFamily="34" charset="0"/>
              </a:rPr>
              <a:t>Uvolnění vzteku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FE0400-74EB-5661-41B2-70E7AAF6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latin typeface="Comic Sans MS" panose="030F0702030302020204" pitchFamily="66" charset="0"/>
              </a:rPr>
              <a:t>Chválit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Podporovat rituály, žádoucí chování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Škála vzteku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Rozptýlení a hledání příčiny 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Vytvořit prostor pro uklidnění a hledání příčiny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Vybití emocí a hledání příčiny</a:t>
            </a:r>
          </a:p>
        </p:txBody>
      </p:sp>
    </p:spTree>
    <p:extLst>
      <p:ext uri="{BB962C8B-B14F-4D97-AF65-F5344CB8AC3E}">
        <p14:creationId xmlns:p14="http://schemas.microsoft.com/office/powerpoint/2010/main" val="13505018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C58174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3E70EB-39FE-CD76-40A5-42934670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cs-CZ" sz="6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Vztek u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F16E6-671E-C732-65D5-D1C0769E6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latin typeface="Comic Sans MS" panose="030F0702030302020204" pitchFamily="66" charset="0"/>
              </a:rPr>
              <a:t>Co dítě vztekem říká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 Co dítě potřebuje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Co dítě chce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Nikdo nedělá nic bezdůvodně, ani dítě</a:t>
            </a:r>
          </a:p>
          <a:p>
            <a:pPr marL="457200" lvl="1" indent="0">
              <a:buNone/>
            </a:pPr>
            <a:endParaRPr lang="cs-CZ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4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C58174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3E70EB-39FE-CD76-40A5-42934670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endParaRPr lang="cs-CZ" sz="6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F16E6-671E-C732-65D5-D1C0769E6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70000" lnSpcReduction="20000"/>
          </a:bodyPr>
          <a:lstStyle/>
          <a:p>
            <a:pPr lvl="0" hangingPunct="0"/>
            <a:r>
              <a:rPr lang="en-US" b="1" i="1" dirty="0" err="1">
                <a:latin typeface="Comic Sans MS" panose="030F0702030302020204" pitchFamily="66" charset="0"/>
              </a:rPr>
              <a:t>agresivní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definovat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porušen</a:t>
            </a:r>
            <a:r>
              <a:rPr lang="cs-CZ" dirty="0">
                <a:latin typeface="Comic Sans MS" panose="030F0702030302020204" pitchFamily="66" charset="0"/>
              </a:rPr>
              <a:t>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sociálních</a:t>
            </a:r>
            <a:r>
              <a:rPr lang="en-US" dirty="0">
                <a:latin typeface="Comic Sans MS" panose="030F0702030302020204" pitchFamily="66" charset="0"/>
              </a:rPr>
              <a:t> nor</a:t>
            </a:r>
            <a:r>
              <a:rPr lang="cs-CZ" dirty="0" err="1">
                <a:latin typeface="Comic Sans MS" panose="030F0702030302020204" pitchFamily="66" charset="0"/>
              </a:rPr>
              <a:t>em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omezující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práva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poškozující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živé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bytosti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neživé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objekt</a:t>
            </a:r>
            <a:r>
              <a:rPr lang="cs-CZ" dirty="0">
                <a:latin typeface="Comic Sans MS" panose="030F0702030302020204" pitchFamily="66" charset="0"/>
              </a:rPr>
              <a:t>y</a:t>
            </a: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termín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agresivita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označuje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tendenci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pohotovost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násilnému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reagování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b="1" i="1" dirty="0" err="1">
                <a:latin typeface="Comic Sans MS" panose="030F0702030302020204" pitchFamily="66" charset="0"/>
              </a:rPr>
              <a:t>agresivní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jednán</a:t>
            </a:r>
            <a:r>
              <a:rPr lang="en-US" dirty="0" err="1">
                <a:latin typeface="Comic Sans MS" panose="030F0702030302020204" pitchFamily="66" charset="0"/>
              </a:rPr>
              <a:t>í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jednou</a:t>
            </a:r>
            <a:r>
              <a:rPr lang="en-US" dirty="0">
                <a:latin typeface="Comic Sans MS" panose="030F0702030302020204" pitchFamily="66" charset="0"/>
              </a:rPr>
              <a:t> z </a:t>
            </a:r>
            <a:r>
              <a:rPr lang="en-US" dirty="0" err="1">
                <a:latin typeface="Comic Sans MS" panose="030F0702030302020204" pitchFamily="66" charset="0"/>
              </a:rPr>
              <a:t>běžně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vyskytujících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alternativ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lidského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jej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chápat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reakci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jež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řeší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problém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útokem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překážku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resp.zdroj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ohrožení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pl-PL" dirty="0">
                <a:latin typeface="Comic Sans MS" panose="030F0702030302020204" pitchFamily="66" charset="0"/>
              </a:rPr>
              <a:t>existuje i socializoná varianta, která respektuje daná společenská pravidla, je označována jako </a:t>
            </a:r>
            <a:r>
              <a:rPr lang="pl-PL" b="1" i="1" dirty="0">
                <a:latin typeface="Comic Sans MS" panose="030F0702030302020204" pitchFamily="66" charset="0"/>
              </a:rPr>
              <a:t>asertivita,</a:t>
            </a:r>
            <a:r>
              <a:rPr lang="pl-PL" dirty="0">
                <a:latin typeface="Comic Sans MS" panose="030F0702030302020204" pitchFamily="66" charset="0"/>
              </a:rPr>
              <a:t> je to schopnost prosazovat a realizovat vlastní cíle, které mohou být i z objektivního hlediska přijatelné, nebo dokonce žádoucí</a:t>
            </a:r>
            <a:endParaRPr lang="cs-CZ" dirty="0">
              <a:latin typeface="Comic Sans MS" panose="030F0702030302020204" pitchFamily="66" charset="0"/>
            </a:endParaRPr>
          </a:p>
          <a:p>
            <a:pPr lvl="0"/>
            <a:endParaRPr lang="cs-CZ" dirty="0">
              <a:latin typeface="Comic Sans MS" panose="030F0702030302020204" pitchFamily="66" charset="0"/>
            </a:endParaRPr>
          </a:p>
          <a:p>
            <a:pPr lvl="1"/>
            <a:endParaRPr lang="cs-CZ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675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Prevence a 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9365" y="1929384"/>
            <a:ext cx="11547835" cy="4659952"/>
          </a:xfrm>
        </p:spPr>
        <p:txBody>
          <a:bodyPr>
            <a:normAutofit fontScale="70000" lnSpcReduction="20000"/>
          </a:bodyPr>
          <a:lstStyle/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sociální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působení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omezení násilí v mediích, u autorit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význam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trestu</a:t>
            </a:r>
            <a:r>
              <a:rPr lang="en-US" dirty="0">
                <a:latin typeface="Comic Sans MS" panose="030F0702030302020204" pitchFamily="66" charset="0"/>
              </a:rPr>
              <a:t> – even</a:t>
            </a:r>
            <a:r>
              <a:rPr lang="cs-CZ" dirty="0" err="1">
                <a:latin typeface="Comic Sans MS" panose="030F0702030302020204" pitchFamily="66" charset="0"/>
              </a:rPr>
              <a:t>t</a:t>
            </a:r>
            <a:r>
              <a:rPr lang="cs-CZ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jeho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anticipace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prevence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farmakologická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léčba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obvykle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součást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celkové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psychiatrické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léčby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poruchy, kde je agresivita jedním z příznaků, důsledků,..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psychoterapie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zaměřeno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porozumění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vlastního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osvojení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účelných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způsobů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zvládání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impulzů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získání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náhledu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eliminování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problémů</a:t>
            </a:r>
            <a:r>
              <a:rPr lang="en-US" dirty="0">
                <a:latin typeface="Comic Sans MS" panose="030F0702030302020204" pitchFamily="66" charset="0"/>
              </a:rPr>
              <a:t>,...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socioterapie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resocializace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jedinců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agresivními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projevy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způsoby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mají</a:t>
            </a:r>
            <a:r>
              <a:rPr lang="en-US" dirty="0">
                <a:latin typeface="Comic Sans MS" panose="030F0702030302020204" pitchFamily="66" charset="0"/>
              </a:rPr>
              <a:t> v </a:t>
            </a:r>
            <a:r>
              <a:rPr lang="en-US" dirty="0" err="1">
                <a:latin typeface="Comic Sans MS" panose="030F0702030302020204" pitchFamily="66" charset="0"/>
              </a:rPr>
              <a:t>určitých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situacích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chovat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řešit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problémy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koho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obrátit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en-US" dirty="0" err="1">
                <a:latin typeface="Comic Sans MS" panose="030F0702030302020204" pitchFamily="66" charset="0"/>
              </a:rPr>
              <a:t>pomoc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apod</a:t>
            </a:r>
            <a:r>
              <a:rPr lang="en-US" dirty="0">
                <a:latin typeface="Comic Sans MS" panose="030F0702030302020204" pitchFamily="66" charset="0"/>
              </a:rPr>
              <a:t>.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úprava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prostředí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změna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prostředí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eliminace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nevhodných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jevů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vedou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agresivnímu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Obranné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slouží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ospravedlění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nežádoucího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: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b="1" i="1" dirty="0" err="1">
                <a:latin typeface="Comic Sans MS" panose="030F0702030302020204" pitchFamily="66" charset="0"/>
              </a:rPr>
              <a:t>racionalizace</a:t>
            </a:r>
            <a:r>
              <a:rPr lang="en-US" dirty="0">
                <a:latin typeface="Comic Sans MS" panose="030F0702030302020204" pitchFamily="66" charset="0"/>
              </a:rPr>
              <a:t> – </a:t>
            </a:r>
            <a:r>
              <a:rPr lang="en-US" dirty="0" err="1">
                <a:latin typeface="Comic Sans MS" panose="030F0702030302020204" pitchFamily="66" charset="0"/>
              </a:rPr>
              <a:t>člověk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interpretuje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vlastní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tak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aby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jej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mohl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morálně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ospravedlnit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b="1" i="1" dirty="0" err="1">
                <a:latin typeface="Comic Sans MS" panose="030F0702030302020204" pitchFamily="66" charset="0"/>
              </a:rPr>
              <a:t>popírání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důsledků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agresivního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činu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bagatelizac</a:t>
            </a:r>
            <a:r>
              <a:rPr lang="en-US" dirty="0" err="1">
                <a:latin typeface="Comic Sans MS" panose="030F0702030302020204" pitchFamily="66" charset="0"/>
              </a:rPr>
              <a:t>e</a:t>
            </a:r>
            <a:r>
              <a:rPr lang="en-US" dirty="0">
                <a:latin typeface="Comic Sans MS" panose="030F0702030302020204" pitchFamily="66" charset="0"/>
              </a:rPr>
              <a:t>- </a:t>
            </a:r>
            <a:r>
              <a:rPr lang="en-US" dirty="0" err="1">
                <a:latin typeface="Comic Sans MS" panose="030F0702030302020204" pitchFamily="66" charset="0"/>
              </a:rPr>
              <a:t>např.zlehčování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utrpení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oběti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b="1" i="1" dirty="0" err="1">
                <a:latin typeface="Comic Sans MS" panose="030F0702030302020204" pitchFamily="66" charset="0"/>
              </a:rPr>
              <a:t>negativní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hodnocení</a:t>
            </a:r>
            <a:r>
              <a:rPr lang="en-US" b="1" i="1" dirty="0">
                <a:latin typeface="Comic Sans MS" panose="030F0702030302020204" pitchFamily="66" charset="0"/>
              </a:rPr>
              <a:t> </a:t>
            </a:r>
            <a:r>
              <a:rPr lang="en-US" b="1" i="1" dirty="0" err="1">
                <a:latin typeface="Comic Sans MS" panose="030F0702030302020204" pitchFamily="66" charset="0"/>
              </a:rPr>
              <a:t>oběti</a:t>
            </a:r>
            <a:r>
              <a:rPr lang="cs-CZ" b="1" i="1" dirty="0">
                <a:latin typeface="Comic Sans MS" panose="030F0702030302020204" pitchFamily="66" charset="0"/>
              </a:rPr>
              <a:t> </a:t>
            </a:r>
            <a:r>
              <a:rPr lang="cs-CZ" b="1" dirty="0">
                <a:latin typeface="Comic Sans MS" panose="030F0702030302020204" pitchFamily="66" charset="0"/>
              </a:rPr>
              <a:t>- </a:t>
            </a:r>
            <a:r>
              <a:rPr lang="en-US" dirty="0" err="1">
                <a:latin typeface="Comic Sans MS" panose="030F0702030302020204" pitchFamily="66" charset="0"/>
              </a:rPr>
              <a:t>snižuje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pocit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viny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oběť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charakterizováná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nehodnotná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bytost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nižší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kategorie</a:t>
            </a:r>
            <a:r>
              <a:rPr lang="en-US" dirty="0">
                <a:latin typeface="Comic Sans MS" panose="030F0702030302020204" pitchFamily="66" charset="0"/>
              </a:rPr>
              <a:t>, z </a:t>
            </a:r>
            <a:r>
              <a:rPr lang="en-US" dirty="0" err="1">
                <a:latin typeface="Comic Sans MS" panose="030F0702030302020204" pitchFamily="66" charset="0"/>
              </a:rPr>
              <a:t>tohoto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pohledu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prezentován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oběť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sám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agresor:on</a:t>
            </a:r>
            <a:r>
              <a:rPr lang="en-US" dirty="0">
                <a:latin typeface="Comic Sans MS" panose="030F0702030302020204" pitchFamily="66" charset="0"/>
              </a:rPr>
              <a:t> by to </a:t>
            </a:r>
            <a:r>
              <a:rPr lang="en-US" dirty="0" err="1">
                <a:latin typeface="Comic Sans MS" panose="030F0702030302020204" pitchFamily="66" charset="0"/>
              </a:rPr>
              <a:t>za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normálních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okolností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neudělal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byl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vyprovokován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Bahnschrift Light SemiCondensed" panose="020B0502040204020203" pitchFamily="34" charset="0"/>
              </a:rPr>
              <a:t>Hodnocení</a:t>
            </a:r>
            <a:r>
              <a:rPr lang="en-US" dirty="0">
                <a:latin typeface="Bahnschrift Light SemiCondensed" panose="020B0502040204020203" pitchFamily="34" charset="0"/>
              </a:rPr>
              <a:t> </a:t>
            </a:r>
            <a:r>
              <a:rPr lang="en-US" dirty="0" err="1">
                <a:latin typeface="Bahnschrift Light SemiCondensed" panose="020B0502040204020203" pitchFamily="34" charset="0"/>
              </a:rPr>
              <a:t>agrese</a:t>
            </a:r>
            <a:r>
              <a:rPr lang="en-US" dirty="0">
                <a:latin typeface="Bahnschrift Light SemiCondensed" panose="020B0502040204020203" pitchFamily="34" charset="0"/>
              </a:rPr>
              <a:t> z </a:t>
            </a:r>
            <a:r>
              <a:rPr lang="en-US" dirty="0" err="1">
                <a:latin typeface="Bahnschrift Light SemiCondensed" panose="020B0502040204020203" pitchFamily="34" charset="0"/>
              </a:rPr>
              <a:t>hlediska</a:t>
            </a:r>
            <a:r>
              <a:rPr lang="en-US" dirty="0">
                <a:latin typeface="Bahnschrift Light SemiCondensed" panose="020B0502040204020203" pitchFamily="34" charset="0"/>
              </a:rPr>
              <a:t> </a:t>
            </a:r>
            <a:r>
              <a:rPr lang="en-US" dirty="0" err="1">
                <a:latin typeface="Bahnschrift Light SemiCondensed" panose="020B0502040204020203" pitchFamily="34" charset="0"/>
              </a:rPr>
              <a:t>její</a:t>
            </a:r>
            <a:r>
              <a:rPr lang="en-US" dirty="0">
                <a:latin typeface="Bahnschrift Light SemiCondensed" panose="020B0502040204020203" pitchFamily="34" charset="0"/>
              </a:rPr>
              <a:t> </a:t>
            </a:r>
            <a:r>
              <a:rPr lang="en-US" dirty="0" err="1">
                <a:latin typeface="Bahnschrift Light SemiCondensed" panose="020B0502040204020203" pitchFamily="34" charset="0"/>
              </a:rPr>
              <a:t>četnosti</a:t>
            </a:r>
            <a:r>
              <a:rPr lang="en-US" dirty="0">
                <a:latin typeface="Bahnschrift Light SemiCondensed" panose="020B0502040204020203" pitchFamily="34" charset="0"/>
              </a:rPr>
              <a:t> a </a:t>
            </a:r>
            <a:r>
              <a:rPr lang="en-US" dirty="0" err="1">
                <a:latin typeface="Bahnschrift Light SemiCondensed" panose="020B0502040204020203" pitchFamily="34" charset="0"/>
              </a:rPr>
              <a:t>závažnosti</a:t>
            </a:r>
            <a:endParaRPr lang="cs-CZ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mít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epizodický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charakter</a:t>
            </a:r>
            <a:r>
              <a:rPr lang="en-US" dirty="0">
                <a:latin typeface="Comic Sans MS" panose="030F0702030302020204" pitchFamily="66" charset="0"/>
              </a:rPr>
              <a:t>, to </a:t>
            </a:r>
            <a:r>
              <a:rPr lang="en-US" dirty="0" err="1">
                <a:latin typeface="Comic Sans MS" panose="030F0702030302020204" pitchFamily="66" charset="0"/>
              </a:rPr>
              <a:t>znamená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větší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míře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záviselo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aktuálních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okolnech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jít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cs-CZ" b="1" dirty="0">
                <a:latin typeface="Comic Sans MS" panose="030F0702030302020204" pitchFamily="66" charset="0"/>
              </a:rPr>
              <a:t>t</a:t>
            </a:r>
            <a:r>
              <a:rPr lang="en-US" b="1" dirty="0" err="1">
                <a:latin typeface="Comic Sans MS" panose="030F0702030302020204" pitchFamily="66" charset="0"/>
              </a:rPr>
              <a:t>rvalou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pohotovost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k </a:t>
            </a:r>
            <a:r>
              <a:rPr lang="en-US" dirty="0" err="1">
                <a:latin typeface="Comic Sans MS" panose="030F0702030302020204" pitchFamily="66" charset="0"/>
              </a:rPr>
              <a:t>agresivnímu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reagování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danou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typem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osobnosti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jejím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specifickým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narušením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které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výsledkem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určité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biologické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sociální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zkušenosti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>
                <a:latin typeface="Comic Sans MS" panose="030F0702030302020204" pitchFamily="66" charset="0"/>
              </a:rPr>
              <a:t>v </a:t>
            </a:r>
            <a:r>
              <a:rPr lang="en-US" dirty="0" err="1">
                <a:latin typeface="Comic Sans MS" panose="030F0702030302020204" pitchFamily="66" charset="0"/>
              </a:rPr>
              <a:t>jednotlivých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případech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třeba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zhodnotit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všechn</a:t>
            </a:r>
            <a:r>
              <a:rPr lang="cs-CZ" dirty="0">
                <a:latin typeface="Comic Sans MS" panose="030F0702030302020204" pitchFamily="66" charset="0"/>
              </a:rPr>
              <a:t>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anamnestické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údaje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věk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osobnostní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vlastnosti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charekter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projevů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aby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bylo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možné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stanovit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prognózu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cs-CZ" dirty="0" err="1">
                <a:latin typeface="Comic Sans MS" panose="030F0702030302020204" pitchFamily="66" charset="0"/>
              </a:rPr>
              <a:t>a</a:t>
            </a:r>
            <a:r>
              <a:rPr lang="en-US" dirty="0" err="1">
                <a:latin typeface="Comic Sans MS" panose="030F0702030302020204" pitchFamily="66" charset="0"/>
              </a:rPr>
              <a:t>gr</a:t>
            </a:r>
            <a:r>
              <a:rPr lang="cs-CZ" dirty="0" err="1">
                <a:latin typeface="Comic Sans MS" panose="030F0702030302020204" pitchFamily="66" charset="0"/>
              </a:rPr>
              <a:t>esivní</a:t>
            </a:r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dosáhnout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takového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stupně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že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jednoznačně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hodnoti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asociální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může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jít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až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en-US" dirty="0" err="1">
                <a:latin typeface="Comic Sans MS" panose="030F0702030302020204" pitchFamily="66" charset="0"/>
              </a:rPr>
              <a:t>generalizovanou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negaci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celého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světa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Hodnocení z hlediska zaměření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pl-PL" dirty="0">
                <a:latin typeface="Comic Sans MS" panose="030F0702030302020204" pitchFamily="66" charset="0"/>
              </a:rPr>
              <a:t>obvykle </a:t>
            </a:r>
            <a:r>
              <a:rPr lang="pl-PL" b="1" dirty="0">
                <a:latin typeface="Comic Sans MS" panose="030F0702030302020204" pitchFamily="66" charset="0"/>
              </a:rPr>
              <a:t>prostředkem</a:t>
            </a:r>
            <a:r>
              <a:rPr lang="pl-PL" dirty="0">
                <a:latin typeface="Comic Sans MS" panose="030F0702030302020204" pitchFamily="66" charset="0"/>
              </a:rPr>
              <a:t>, který slouží k snadnějšímu, či rychlejšímu uspokojování osobně významných potřeb, </a:t>
            </a:r>
          </a:p>
          <a:p>
            <a:pPr lvl="0"/>
            <a:r>
              <a:rPr lang="pl-PL" dirty="0">
                <a:latin typeface="Comic Sans MS" panose="030F0702030302020204" pitchFamily="66" charset="0"/>
              </a:rPr>
              <a:t>ale stejně dobře se může stát </a:t>
            </a:r>
            <a:r>
              <a:rPr lang="pl-PL" b="1" dirty="0">
                <a:latin typeface="Comic Sans MS" panose="030F0702030302020204" pitchFamily="66" charset="0"/>
              </a:rPr>
              <a:t>cílem</a:t>
            </a:r>
            <a:r>
              <a:rPr lang="pl-PL" dirty="0">
                <a:latin typeface="Comic Sans MS" panose="030F0702030302020204" pitchFamily="66" charset="0"/>
              </a:rPr>
              <a:t>, v tomto případě by sloužilo jako zdroj jistoty vlastních kompetencí, které lez kdykoli použít</a:t>
            </a:r>
            <a:endParaRPr lang="cs-CZ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Bahnschrift Light SemiCondensed" panose="020B0502040204020203" pitchFamily="34" charset="0"/>
              </a:rPr>
              <a:t>Hodnocení agrese z hlediska vztahu ke skupině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 hangingPunct="0"/>
            <a:r>
              <a:rPr lang="pl-PL" dirty="0">
                <a:latin typeface="Comic Sans MS" panose="030F0702030302020204" pitchFamily="66" charset="0"/>
              </a:rPr>
              <a:t>příslušnost ke skupině jedinci poskytuje skupinovou identitu, která redukuje některé složky jeho individuality, mění jeho uvažování, citové prožívání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pl-PL" dirty="0">
                <a:latin typeface="Comic Sans MS" panose="030F0702030302020204" pitchFamily="66" charset="0"/>
              </a:rPr>
              <a:t>ve skupině jedinec získává větší pocit moci a není nucen k individuální odpovědnosti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pl-PL" dirty="0">
                <a:latin typeface="Comic Sans MS" panose="030F0702030302020204" pitchFamily="66" charset="0"/>
              </a:rPr>
              <a:t>skupina, případně dav, má svou sílu, která je dáno množstvím, chrání jednotlivce anonymizací (v davu jsou jedinci nerozlišitelní, předpokládána individuální variabilita je bagatelizována a potlačována), </a:t>
            </a: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člověk získává volnost pro jednání, ztrácí se schopnost adekvátního rozumového hodnocení situace, změna postoje k vlastnímu jednání, ztráta sebekritičnosti, </a:t>
            </a:r>
            <a:r>
              <a:rPr lang="pl-PL" b="1" dirty="0">
                <a:latin typeface="Comic Sans MS" panose="030F0702030302020204" pitchFamily="66" charset="0"/>
              </a:rPr>
              <a:t>deindividuace, </a:t>
            </a:r>
            <a:r>
              <a:rPr lang="pl-PL" dirty="0">
                <a:latin typeface="Comic Sans MS" panose="030F0702030302020204" pitchFamily="66" charset="0"/>
              </a:rPr>
              <a:t>agresivní projev vůči komukoliv, kdo je označen jako nepřítel bývá chápán jako jako žádoucí, často ceněný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pl-PL" dirty="0">
                <a:latin typeface="Comic Sans MS" panose="030F0702030302020204" pitchFamily="66" charset="0"/>
              </a:rPr>
              <a:t>objektem agrese se stávají lidé, kteří jsou pokládání za méněcenné a hodné opovržení, jsou níže ve společenské hierarchii či k adané společnosti nepatří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Sociální význam agresivního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velice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důležitý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vliv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společenského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klimatu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násilí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nějakým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prezentuje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projevuje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němu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určitou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míru</a:t>
            </a:r>
            <a:r>
              <a:rPr lang="en-US" dirty="0">
                <a:latin typeface="Comic Sans MS" panose="030F0702030302020204" pitchFamily="66" charset="0"/>
              </a:rPr>
              <a:t> tolerance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současná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společnost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zaujímá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spíše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postoj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rezignace</a:t>
            </a:r>
            <a:r>
              <a:rPr lang="en-US" b="1" dirty="0">
                <a:latin typeface="Comic Sans MS" panose="030F0702030302020204" pitchFamily="66" charset="0"/>
              </a:rPr>
              <a:t>,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kdy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sice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násilím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nesouhlasí</a:t>
            </a:r>
            <a:r>
              <a:rPr lang="en-US" dirty="0">
                <a:latin typeface="Comic Sans MS" panose="030F0702030302020204" pitchFamily="66" charset="0"/>
              </a:rPr>
              <a:t>, ale </a:t>
            </a:r>
            <a:r>
              <a:rPr lang="en-US" dirty="0" err="1">
                <a:latin typeface="Comic Sans MS" panose="030F0702030302020204" pitchFamily="66" charset="0"/>
              </a:rPr>
              <a:t>přijímá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nutné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zlo</a:t>
            </a:r>
            <a:r>
              <a:rPr lang="en-US" dirty="0">
                <a:latin typeface="Comic Sans MS" panose="030F0702030302020204" pitchFamily="66" charset="0"/>
              </a:rPr>
              <a:t>, s </a:t>
            </a:r>
            <a:r>
              <a:rPr lang="en-US" dirty="0" err="1">
                <a:latin typeface="Comic Sans MS" panose="030F0702030302020204" pitchFamily="66" charset="0"/>
              </a:rPr>
              <a:t>nímž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nelze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ni</a:t>
            </a:r>
            <a:r>
              <a:rPr lang="cs-CZ" dirty="0">
                <a:latin typeface="Comic Sans MS" panose="030F0702030302020204" pitchFamily="66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dělat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pl-PL" dirty="0">
                <a:latin typeface="Comic Sans MS" panose="030F0702030302020204" pitchFamily="66" charset="0"/>
              </a:rPr>
              <a:t>může být na symbolické úrovni banalizováno, prezentováno, jako běžné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Postoj společnosti k násilí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hangingPunct="0"/>
            <a:r>
              <a:rPr lang="en-US" dirty="0">
                <a:latin typeface="Comic Sans MS" panose="030F0702030302020204" pitchFamily="66" charset="0"/>
              </a:rPr>
              <a:t>se v </a:t>
            </a:r>
            <a:r>
              <a:rPr lang="en-US" dirty="0" err="1">
                <a:latin typeface="Comic Sans MS" panose="030F0702030302020204" pitchFamily="66" charset="0"/>
              </a:rPr>
              <a:t>průběhu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času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mění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důležitý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vliv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medií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jejichž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pořady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obsahují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zvyšující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množství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projevů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jedná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en-US" dirty="0" err="1">
                <a:latin typeface="Comic Sans MS" panose="030F0702030302020204" pitchFamily="66" charset="0"/>
              </a:rPr>
              <a:t>zpravodajství</a:t>
            </a:r>
            <a:r>
              <a:rPr lang="en-US" dirty="0">
                <a:latin typeface="Comic Sans MS" panose="030F0702030302020204" pitchFamily="66" charset="0"/>
              </a:rPr>
              <a:t> – </a:t>
            </a:r>
            <a:r>
              <a:rPr lang="en-US" dirty="0" err="1">
                <a:latin typeface="Comic Sans MS" panose="030F0702030302020204" pitchFamily="66" charset="0"/>
              </a:rPr>
              <a:t>skutečné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dění</a:t>
            </a:r>
            <a:r>
              <a:rPr lang="en-US" dirty="0">
                <a:latin typeface="Comic Sans MS" panose="030F0702030302020204" pitchFamily="66" charset="0"/>
              </a:rPr>
              <a:t>, filmy – </a:t>
            </a:r>
            <a:r>
              <a:rPr lang="en-US" dirty="0" err="1">
                <a:latin typeface="Comic Sans MS" panose="030F0702030302020204" pitchFamily="66" charset="0"/>
              </a:rPr>
              <a:t>smyšlené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dění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en-US" dirty="0" err="1">
                <a:latin typeface="Comic Sans MS" panose="030F0702030302020204" pitchFamily="66" charset="0"/>
              </a:rPr>
              <a:t>riziko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určitých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mediálních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příběhů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rovněž</a:t>
            </a:r>
            <a:r>
              <a:rPr lang="en-US" dirty="0">
                <a:latin typeface="Comic Sans MS" panose="030F0702030302020204" pitchFamily="66" charset="0"/>
              </a:rPr>
              <a:t> v tom, </a:t>
            </a:r>
            <a:r>
              <a:rPr lang="en-US" dirty="0" err="1">
                <a:latin typeface="Comic Sans MS" panose="030F0702030302020204" pitchFamily="66" charset="0"/>
              </a:rPr>
              <a:t>že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často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agresivně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bezohledně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kladný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hrdina</a:t>
            </a:r>
            <a:r>
              <a:rPr lang="en-US" dirty="0">
                <a:latin typeface="Comic Sans MS" panose="030F0702030302020204" pitchFamily="66" charset="0"/>
              </a:rPr>
              <a:t>- </a:t>
            </a:r>
            <a:r>
              <a:rPr lang="en-US" dirty="0" err="1">
                <a:latin typeface="Comic Sans MS" panose="030F0702030302020204" pitchFamily="66" charset="0"/>
              </a:rPr>
              <a:t>nezralé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osobnosti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děti</a:t>
            </a:r>
            <a:r>
              <a:rPr lang="en-US" dirty="0">
                <a:latin typeface="Comic Sans MS" panose="030F0702030302020204" pitchFamily="66" charset="0"/>
              </a:rPr>
              <a:t> se s </a:t>
            </a:r>
            <a:r>
              <a:rPr lang="en-US" dirty="0" err="1">
                <a:latin typeface="Comic Sans MS" panose="030F0702030302020204" pitchFamily="66" charset="0"/>
              </a:rPr>
              <a:t>ním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jednoduše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ztotožní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pl-PL" dirty="0">
                <a:latin typeface="Comic Sans MS" panose="030F0702030302020204" pitchFamily="66" charset="0"/>
              </a:rPr>
              <a:t>lidé ztrácejí schopnost rozpoznat, co je přijtalné, co už nikoliv</a:t>
            </a:r>
            <a:endParaRPr lang="cs-CZ" dirty="0">
              <a:latin typeface="Comic Sans MS" panose="030F0702030302020204" pitchFamily="66" charset="0"/>
            </a:endParaRPr>
          </a:p>
          <a:p>
            <a:pPr lvl="0" hangingPunct="0"/>
            <a:r>
              <a:rPr lang="fr-FR" dirty="0">
                <a:latin typeface="Comic Sans MS" panose="030F0702030302020204" pitchFamily="66" charset="0"/>
              </a:rPr>
              <a:t>agresivní projev se může stát normou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TEORIE AGRESE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Freud </a:t>
            </a:r>
            <a:r>
              <a:rPr lang="en-US" dirty="0" err="1">
                <a:latin typeface="Comic Sans MS" panose="030F0702030302020204" pitchFamily="66" charset="0"/>
              </a:rPr>
              <a:t>vychází</a:t>
            </a:r>
            <a:r>
              <a:rPr lang="en-US" dirty="0">
                <a:latin typeface="Comic Sans MS" panose="030F0702030302020204" pitchFamily="66" charset="0"/>
              </a:rPr>
              <a:t> z </a:t>
            </a:r>
            <a:r>
              <a:rPr lang="en-US" dirty="0" err="1">
                <a:latin typeface="Comic Sans MS" panose="030F0702030302020204" pitchFamily="66" charset="0"/>
              </a:rPr>
              <a:t>pojetí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pudu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smrti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chápe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vrozenou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tendenci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člověka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jejímž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cílem</a:t>
            </a:r>
            <a:r>
              <a:rPr lang="en-US" b="1" dirty="0">
                <a:latin typeface="Comic Sans MS" panose="030F0702030302020204" pitchFamily="66" charset="0"/>
              </a:rPr>
              <a:t> je </a:t>
            </a:r>
            <a:r>
              <a:rPr lang="en-US" b="1" dirty="0" err="1">
                <a:latin typeface="Comic Sans MS" panose="030F0702030302020204" pitchFamily="66" charset="0"/>
              </a:rPr>
              <a:t>destrukce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můžeje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rozumět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výrazu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touhy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původním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klidovém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stavu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beživotí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agresivní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něj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spojen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určitou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tělesnou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oblastí</a:t>
            </a:r>
            <a:r>
              <a:rPr lang="en-US" dirty="0">
                <a:latin typeface="Comic Sans MS" panose="030F0702030302020204" pitchFamily="66" charset="0"/>
              </a:rPr>
              <a:t> (</a:t>
            </a:r>
            <a:r>
              <a:rPr lang="en-US" dirty="0" err="1">
                <a:latin typeface="Comic Sans MS" panose="030F0702030302020204" pitchFamily="66" charset="0"/>
              </a:rPr>
              <a:t>orální</a:t>
            </a:r>
            <a:r>
              <a:rPr lang="en-US" dirty="0">
                <a:latin typeface="Comic Sans MS" panose="030F0702030302020204" pitchFamily="66" charset="0"/>
              </a:rPr>
              <a:t>)ale je </a:t>
            </a:r>
            <a:r>
              <a:rPr lang="en-US" dirty="0" err="1">
                <a:latin typeface="Comic Sans MS" panose="030F0702030302020204" pitchFamily="66" charset="0"/>
              </a:rPr>
              <a:t>obecnější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silou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ovlivňující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různé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projevy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živého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organismu</a:t>
            </a:r>
            <a:endParaRPr lang="cs-CZ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Fromm </a:t>
            </a:r>
            <a:r>
              <a:rPr lang="en-US" dirty="0" err="1">
                <a:latin typeface="Comic Sans MS" panose="030F0702030302020204" pitchFamily="66" charset="0"/>
              </a:rPr>
              <a:t>definuje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které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působí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cíl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působit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škodu</a:t>
            </a:r>
            <a:r>
              <a:rPr lang="en-US" b="1" dirty="0">
                <a:latin typeface="Comic Sans MS" panose="030F0702030302020204" pitchFamily="66" charset="0"/>
              </a:rPr>
              <a:t>, </a:t>
            </a:r>
            <a:r>
              <a:rPr lang="en-US" b="1" dirty="0" err="1">
                <a:latin typeface="Comic Sans MS" panose="030F0702030302020204" pitchFamily="66" charset="0"/>
              </a:rPr>
              <a:t>biologicky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endParaRPr lang="cs-CZ" b="1" dirty="0">
              <a:latin typeface="Comic Sans MS" panose="030F0702030302020204" pitchFamily="66" charset="0"/>
            </a:endParaRPr>
          </a:p>
          <a:p>
            <a:pPr lvl="1"/>
            <a:r>
              <a:rPr lang="cs-CZ" dirty="0">
                <a:latin typeface="Comic Sans MS" panose="030F0702030302020204" pitchFamily="66" charset="0"/>
              </a:rPr>
              <a:t>BENIGNÍ - </a:t>
            </a:r>
            <a:r>
              <a:rPr lang="en-US" dirty="0" err="1">
                <a:latin typeface="Comic Sans MS" panose="030F0702030302020204" pitchFamily="66" charset="0"/>
              </a:rPr>
              <a:t>nutná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slouží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přežití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jedince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reakce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strádání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obranný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mechanismus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endParaRPr lang="cs-CZ" dirty="0">
              <a:latin typeface="Comic Sans MS" panose="030F0702030302020204" pitchFamily="66" charset="0"/>
            </a:endParaRPr>
          </a:p>
          <a:p>
            <a:pPr lvl="1"/>
            <a:r>
              <a:rPr lang="cs-CZ" dirty="0">
                <a:latin typeface="Comic Sans MS" panose="030F0702030302020204" pitchFamily="66" charset="0"/>
              </a:rPr>
              <a:t>MALIGNÍ </a:t>
            </a:r>
            <a:r>
              <a:rPr lang="en-US" dirty="0" err="1">
                <a:latin typeface="Comic Sans MS" panose="030F0702030302020204" pitchFamily="66" charset="0"/>
              </a:rPr>
              <a:t>agrese</a:t>
            </a:r>
            <a:r>
              <a:rPr lang="cs-CZ" dirty="0">
                <a:latin typeface="Comic Sans MS" panose="030F0702030302020204" pitchFamily="66" charset="0"/>
              </a:rPr>
              <a:t> - </a:t>
            </a:r>
            <a:r>
              <a:rPr lang="en-US" dirty="0" err="1">
                <a:latin typeface="Comic Sans MS" panose="030F0702030302020204" pitchFamily="66" charset="0"/>
              </a:rPr>
              <a:t>nefunguje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jako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obrana</a:t>
            </a:r>
            <a:r>
              <a:rPr lang="en-US" dirty="0">
                <a:latin typeface="Comic Sans MS" panose="030F0702030302020204" pitchFamily="66" charset="0"/>
              </a:rPr>
              <a:t> v </a:t>
            </a:r>
            <a:r>
              <a:rPr lang="en-US" dirty="0" err="1">
                <a:latin typeface="Comic Sans MS" panose="030F0702030302020204" pitchFamily="66" charset="0"/>
              </a:rPr>
              <a:t>situaci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ohrož</a:t>
            </a:r>
            <a:r>
              <a:rPr lang="cs-CZ" dirty="0">
                <a:latin typeface="Comic Sans MS" panose="030F0702030302020204" pitchFamily="66" charset="0"/>
              </a:rPr>
              <a:t>e</a:t>
            </a:r>
            <a:r>
              <a:rPr lang="en-US" dirty="0" err="1">
                <a:latin typeface="Comic Sans MS" panose="030F0702030302020204" pitchFamily="66" charset="0"/>
              </a:rPr>
              <a:t>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neslouží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saturaci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nějáké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potřeby</a:t>
            </a:r>
            <a:r>
              <a:rPr lang="en-US" dirty="0">
                <a:latin typeface="Comic Sans MS" panose="030F0702030302020204" pitchFamily="66" charset="0"/>
              </a:rPr>
              <a:t>, ale </a:t>
            </a:r>
            <a:r>
              <a:rPr lang="en-US" dirty="0" err="1">
                <a:latin typeface="Comic Sans MS" panose="030F0702030302020204" pitchFamily="66" charset="0"/>
              </a:rPr>
              <a:t>stává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sama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cílem</a:t>
            </a:r>
            <a:r>
              <a:rPr lang="en-US" dirty="0">
                <a:latin typeface="Comic Sans MS" panose="030F0702030302020204" pitchFamily="66" charset="0"/>
              </a:rPr>
              <a:t>, v </a:t>
            </a:r>
            <a:r>
              <a:rPr lang="en-US" dirty="0" err="1">
                <a:latin typeface="Comic Sans MS" panose="030F0702030302020204" pitchFamily="66" charset="0"/>
              </a:rPr>
              <a:t>tomto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případě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destruktivita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krutost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zdrojem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subjektvního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uspokojení</a:t>
            </a:r>
            <a:endParaRPr lang="cs-CZ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teorie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rané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citové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deprivace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tvrdí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že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pokud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dítě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nediferencuje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živé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bytosti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neživé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objekty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nechová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žádoucím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způsobem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tato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deprivace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vyvoláná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nesprávným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vztahem</a:t>
            </a:r>
            <a:r>
              <a:rPr lang="en-US" b="1" dirty="0">
                <a:latin typeface="Comic Sans MS" panose="030F0702030302020204" pitchFamily="66" charset="0"/>
              </a:rPr>
              <a:t> s </a:t>
            </a:r>
            <a:r>
              <a:rPr lang="en-US" b="1" dirty="0" err="1">
                <a:latin typeface="Comic Sans MS" panose="030F0702030302020204" pitchFamily="66" charset="0"/>
              </a:rPr>
              <a:t>pečující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osobou</a:t>
            </a:r>
            <a:endParaRPr lang="cs-CZ" b="1" dirty="0">
              <a:latin typeface="Comic Sans MS" panose="030F0702030302020204" pitchFamily="66" charset="0"/>
            </a:endParaRPr>
          </a:p>
          <a:p>
            <a:r>
              <a:rPr lang="en-US" b="1" dirty="0" err="1">
                <a:latin typeface="Comic Sans MS" panose="030F0702030302020204" pitchFamily="66" charset="0"/>
              </a:rPr>
              <a:t>teorie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naučené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agresivity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Bandury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považuje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důležité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učení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nápodobou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agresivnímu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jednání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člověk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naučí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tehdy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pokud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častou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příležitost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pozorovat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tyto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>
                <a:latin typeface="Comic Sans MS" panose="030F0702030302020204" pitchFamily="66" charset="0"/>
              </a:rPr>
              <a:t>projevy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u </a:t>
            </a:r>
            <a:r>
              <a:rPr lang="en-US" dirty="0" err="1">
                <a:latin typeface="Comic Sans MS" panose="030F0702030302020204" pitchFamily="66" charset="0"/>
              </a:rPr>
              <a:t>jiných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lidí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efektivita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učení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bázi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nápodoby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pozorovaného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bude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větší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pokud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agresivní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jedinci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nebu</a:t>
            </a:r>
            <a:r>
              <a:rPr lang="cs-CZ" dirty="0">
                <a:latin typeface="Comic Sans MS" panose="030F0702030302020204" pitchFamily="66" charset="0"/>
              </a:rPr>
              <a:t>d</a:t>
            </a:r>
            <a:r>
              <a:rPr lang="en-US" dirty="0" err="1">
                <a:latin typeface="Comic Sans MS" panose="030F0702030302020204" pitchFamily="66" charset="0"/>
              </a:rPr>
              <a:t>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své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potrestání</a:t>
            </a:r>
            <a:endParaRPr lang="cs-CZ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Druhy agresivity </a:t>
            </a:r>
            <a:r>
              <a:rPr lang="cs-CZ" sz="1800" dirty="0">
                <a:latin typeface="Bahnschrift Light SemiCondensed" panose="020B0502040204020203" pitchFamily="34" charset="0"/>
              </a:rPr>
              <a:t>(PODLE FISCHERA, ŠKODY)</a:t>
            </a:r>
            <a:endParaRPr lang="cs-CZ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35669" y="1929384"/>
            <a:ext cx="11736371" cy="4678806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en-US" i="1" u="sng" dirty="0" err="1">
                <a:latin typeface="Comic Sans MS" panose="030F0702030302020204" pitchFamily="66" charset="0"/>
              </a:rPr>
              <a:t>zlostná</a:t>
            </a:r>
            <a:r>
              <a:rPr lang="en-US" i="1" u="sng" dirty="0">
                <a:latin typeface="Comic Sans MS" panose="030F0702030302020204" pitchFamily="66" charset="0"/>
              </a:rPr>
              <a:t> </a:t>
            </a:r>
            <a:r>
              <a:rPr lang="en-US" i="1" u="sng" dirty="0" err="1">
                <a:latin typeface="Comic Sans MS" panose="030F0702030302020204" pitchFamily="66" charset="0"/>
              </a:rPr>
              <a:t>agresivita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tzv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reaktivní</a:t>
            </a:r>
            <a:r>
              <a:rPr lang="en-US" dirty="0">
                <a:latin typeface="Comic Sans MS" panose="030F0702030302020204" pitchFamily="66" charset="0"/>
              </a:rPr>
              <a:t> forma </a:t>
            </a:r>
            <a:r>
              <a:rPr lang="en-US" dirty="0" err="1">
                <a:latin typeface="Comic Sans MS" panose="030F0702030302020204" pitchFamily="66" charset="0"/>
              </a:rPr>
              <a:t>agresivního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často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jedná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en-US" dirty="0" err="1">
                <a:latin typeface="Comic Sans MS" panose="030F0702030302020204" pitchFamily="66" charset="0"/>
              </a:rPr>
              <a:t>vyjádření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nevole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jedná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spíše</a:t>
            </a:r>
            <a:r>
              <a:rPr lang="en-US" dirty="0">
                <a:latin typeface="Comic Sans MS" panose="030F0702030302020204" pitchFamily="66" charset="0"/>
              </a:rPr>
              <a:t> o </a:t>
            </a:r>
            <a:r>
              <a:rPr lang="en-US" dirty="0" err="1">
                <a:latin typeface="Comic Sans MS" panose="030F0702030302020204" pitchFamily="66" charset="0"/>
              </a:rPr>
              <a:t>impulzivní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výraz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afektu</a:t>
            </a:r>
            <a:r>
              <a:rPr lang="en-US" dirty="0">
                <a:latin typeface="Comic Sans MS" panose="030F0702030302020204" pitchFamily="66" charset="0"/>
              </a:rPr>
              <a:t> s </a:t>
            </a:r>
            <a:r>
              <a:rPr lang="en-US" dirty="0" err="1">
                <a:latin typeface="Comic Sans MS" panose="030F0702030302020204" pitchFamily="66" charset="0"/>
              </a:rPr>
              <a:t>minimální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nebezpečností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endParaRPr lang="cs-CZ" dirty="0">
              <a:latin typeface="Comic Sans MS" panose="030F0702030302020204" pitchFamily="66" charset="0"/>
            </a:endParaRPr>
          </a:p>
          <a:p>
            <a:pPr hangingPunct="0"/>
            <a:r>
              <a:rPr lang="en-US" i="1" u="sng" dirty="0" err="1">
                <a:latin typeface="Comic Sans MS" panose="030F0702030302020204" pitchFamily="66" charset="0"/>
              </a:rPr>
              <a:t>instrumentální</a:t>
            </a:r>
            <a:r>
              <a:rPr lang="en-US" i="1" u="sng" dirty="0">
                <a:latin typeface="Comic Sans MS" panose="030F0702030302020204" pitchFamily="66" charset="0"/>
              </a:rPr>
              <a:t> </a:t>
            </a:r>
            <a:r>
              <a:rPr lang="en-US" i="1" u="sng" dirty="0" err="1">
                <a:latin typeface="Comic Sans MS" panose="030F0702030302020204" pitchFamily="66" charset="0"/>
              </a:rPr>
              <a:t>agresivita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vždy se jedná o prostředek k dosažení cíle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v tomto případě nemusí jít vždy o sociálně patologický jev, ale může jít o případy odvrácení škody, nebezpečí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pl-PL" dirty="0">
                <a:latin typeface="Comic Sans MS" panose="030F0702030302020204" pitchFamily="66" charset="0"/>
              </a:rPr>
              <a:t>cílem může být vlastní ochrana, ochrana blízkých, apod.</a:t>
            </a:r>
            <a:endParaRPr lang="cs-CZ" dirty="0">
              <a:latin typeface="Comic Sans MS" panose="030F0702030302020204" pitchFamily="66" charset="0"/>
            </a:endParaRPr>
          </a:p>
          <a:p>
            <a:pPr hangingPunct="0"/>
            <a:r>
              <a:rPr lang="en-US" i="1" u="sng" dirty="0" err="1">
                <a:latin typeface="Comic Sans MS" panose="030F0702030302020204" pitchFamily="66" charset="0"/>
              </a:rPr>
              <a:t>spontánní</a:t>
            </a:r>
            <a:r>
              <a:rPr lang="en-US" i="1" u="sng" dirty="0">
                <a:latin typeface="Comic Sans MS" panose="030F0702030302020204" pitchFamily="66" charset="0"/>
              </a:rPr>
              <a:t> </a:t>
            </a:r>
            <a:r>
              <a:rPr lang="en-US" i="1" u="sng" dirty="0" err="1">
                <a:latin typeface="Comic Sans MS" panose="030F0702030302020204" pitchFamily="66" charset="0"/>
              </a:rPr>
              <a:t>agresivita</a:t>
            </a:r>
            <a:endParaRPr lang="cs-CZ" dirty="0">
              <a:latin typeface="Comic Sans MS" panose="030F0702030302020204" pitchFamily="66" charset="0"/>
            </a:endParaRPr>
          </a:p>
          <a:p>
            <a:pPr hangingPunct="0"/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cs-CZ" dirty="0" err="1">
                <a:latin typeface="Comic Sans MS" panose="030F0702030302020204" pitchFamily="66" charset="0"/>
              </a:rPr>
              <a:t>agr</a:t>
            </a:r>
            <a:r>
              <a:rPr lang="en-US" i="1" u="sng" dirty="0" err="1">
                <a:latin typeface="Comic Sans MS" panose="030F0702030302020204" pitchFamily="66" charset="0"/>
              </a:rPr>
              <a:t>esivita</a:t>
            </a:r>
            <a:r>
              <a:rPr lang="en-US" i="1" u="sng" dirty="0">
                <a:latin typeface="Comic Sans MS" panose="030F0702030302020204" pitchFamily="66" charset="0"/>
              </a:rPr>
              <a:t> </a:t>
            </a:r>
            <a:r>
              <a:rPr lang="en-US" i="1" u="sng" dirty="0" err="1">
                <a:latin typeface="Comic Sans MS" panose="030F0702030302020204" pitchFamily="66" charset="0"/>
              </a:rPr>
              <a:t>predátorní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typickými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nositeli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jsou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profesionální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vrazi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lupiči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agrese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jim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slouží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obživě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jinému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uspokojování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delikvetních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primární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motivací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hmotný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zisk</a:t>
            </a:r>
            <a:endParaRPr lang="cs-CZ" dirty="0">
              <a:latin typeface="Comic Sans MS" panose="030F0702030302020204" pitchFamily="66" charset="0"/>
            </a:endParaRPr>
          </a:p>
          <a:p>
            <a:pPr hangingPunct="0"/>
            <a:r>
              <a:rPr lang="en-US" i="1" u="sng" dirty="0" err="1">
                <a:latin typeface="Comic Sans MS" panose="030F0702030302020204" pitchFamily="66" charset="0"/>
              </a:rPr>
              <a:t>agresivita</a:t>
            </a:r>
            <a:r>
              <a:rPr lang="en-US" i="1" u="sng" dirty="0">
                <a:latin typeface="Comic Sans MS" panose="030F0702030302020204" pitchFamily="66" charset="0"/>
              </a:rPr>
              <a:t> </a:t>
            </a:r>
            <a:r>
              <a:rPr lang="en-US" i="1" u="sng" dirty="0" err="1">
                <a:latin typeface="Comic Sans MS" panose="030F0702030302020204" pitchFamily="66" charset="0"/>
              </a:rPr>
              <a:t>ideologická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zde</a:t>
            </a:r>
            <a:r>
              <a:rPr lang="en-US" dirty="0">
                <a:latin typeface="Comic Sans MS" panose="030F0702030302020204" pitchFamily="66" charset="0"/>
              </a:rPr>
              <a:t> se </a:t>
            </a:r>
            <a:r>
              <a:rPr lang="en-US" dirty="0" err="1">
                <a:latin typeface="Comic Sans MS" panose="030F0702030302020204" pitchFamily="66" charset="0"/>
              </a:rPr>
              <a:t>řadí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např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etnické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„</a:t>
            </a:r>
            <a:r>
              <a:rPr lang="en-US" dirty="0" err="1">
                <a:latin typeface="Comic Sans MS" panose="030F0702030302020204" pitchFamily="66" charset="0"/>
              </a:rPr>
              <a:t>čistky</a:t>
            </a:r>
            <a:r>
              <a:rPr lang="cs-CZ" dirty="0">
                <a:latin typeface="Comic Sans MS" panose="030F0702030302020204" pitchFamily="66" charset="0"/>
              </a:rPr>
              <a:t>“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vraždění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řádění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fotbalových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fanoušků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apod</a:t>
            </a:r>
            <a:r>
              <a:rPr lang="en-US" dirty="0">
                <a:latin typeface="Comic Sans MS" panose="030F0702030302020204" pitchFamily="66" charset="0"/>
              </a:rPr>
              <a:t>.</a:t>
            </a:r>
            <a:endParaRPr lang="cs-CZ" dirty="0">
              <a:latin typeface="Comic Sans MS" panose="030F0702030302020204" pitchFamily="66" charset="0"/>
            </a:endParaRPr>
          </a:p>
          <a:p>
            <a:pPr lvl="1" hangingPunct="0"/>
            <a:r>
              <a:rPr lang="en-US" dirty="0" err="1">
                <a:latin typeface="Comic Sans MS" panose="030F0702030302020204" pitchFamily="66" charset="0"/>
              </a:rPr>
              <a:t>motivace</a:t>
            </a:r>
            <a:r>
              <a:rPr lang="en-US" dirty="0">
                <a:latin typeface="Comic Sans MS" panose="030F0702030302020204" pitchFamily="66" charset="0"/>
              </a:rPr>
              <a:t> je </a:t>
            </a:r>
            <a:r>
              <a:rPr lang="en-US" dirty="0" err="1">
                <a:latin typeface="Comic Sans MS" panose="030F0702030302020204" pitchFamily="66" charset="0"/>
              </a:rPr>
              <a:t>ovlivňována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společensky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negativním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uspokojováním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potřeb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bezpečí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jistoty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nebo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nežádoucí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seberealizace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Bahnschrift Light SemiCondensed" panose="020B0502040204020203" pitchFamily="34" charset="0"/>
              </a:rPr>
              <a:t>Formy </a:t>
            </a:r>
            <a:r>
              <a:rPr lang="cs-CZ" dirty="0" err="1">
                <a:latin typeface="Bahnschrift Light SemiCondensed" panose="020B0502040204020203" pitchFamily="34" charset="0"/>
              </a:rPr>
              <a:t>agresy</a:t>
            </a:r>
            <a:r>
              <a:rPr lang="cs-CZ" dirty="0">
                <a:latin typeface="Bahnschrift Light SemiCondensed" panose="020B0502040204020203" pitchFamily="34" charset="0"/>
              </a:rPr>
              <a:t> (podle Čermáka)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>
                <a:latin typeface="Comic Sans MS" panose="030F0702030302020204" pitchFamily="66" charset="0"/>
              </a:rPr>
              <a:t>Predátorská agrese </a:t>
            </a:r>
            <a:r>
              <a:rPr lang="cs-CZ" dirty="0">
                <a:latin typeface="Comic Sans MS" panose="030F0702030302020204" pitchFamily="66" charset="0"/>
              </a:rPr>
              <a:t>– útočné chování zvířete proti přirozené kořisti. Tato agrese je většinou mezidruhová, jen ojediněle se vyskytne mezi příslušníky stejného druhu.</a:t>
            </a:r>
          </a:p>
          <a:p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cs-CZ" b="1" dirty="0">
                <a:latin typeface="Comic Sans MS" panose="030F0702030302020204" pitchFamily="66" charset="0"/>
              </a:rPr>
              <a:t>Agrese mezi samci </a:t>
            </a:r>
            <a:r>
              <a:rPr lang="cs-CZ" dirty="0">
                <a:latin typeface="Comic Sans MS" panose="030F0702030302020204" pitchFamily="66" charset="0"/>
              </a:rPr>
              <a:t>– slouží k nastolení hierarchie samců ve skupině,mezi samicemi se tato agrese vyskytuje jen zřídka.</a:t>
            </a:r>
          </a:p>
          <a:p>
            <a:r>
              <a:rPr lang="cs-CZ" b="1" dirty="0">
                <a:latin typeface="Comic Sans MS" panose="030F0702030302020204" pitchFamily="66" charset="0"/>
              </a:rPr>
              <a:t> Agrese vyvolaná strachem </a:t>
            </a:r>
            <a:r>
              <a:rPr lang="cs-CZ" dirty="0">
                <a:latin typeface="Comic Sans MS" panose="030F0702030302020204" pitchFamily="66" charset="0"/>
              </a:rPr>
              <a:t>– následuje po pokusu o útěk, vyskytuje se v situacích, kdy se jedinec cítí ohrožen.</a:t>
            </a:r>
          </a:p>
          <a:p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cs-CZ" b="1" dirty="0">
                <a:latin typeface="Comic Sans MS" panose="030F0702030302020204" pitchFamily="66" charset="0"/>
              </a:rPr>
              <a:t>Dráždivá agrese </a:t>
            </a:r>
            <a:r>
              <a:rPr lang="cs-CZ" dirty="0">
                <a:latin typeface="Comic Sans MS" panose="030F0702030302020204" pitchFamily="66" charset="0"/>
              </a:rPr>
              <a:t>– bývá vyvolána různými podněty, živými i neživými objekty. Podle </a:t>
            </a:r>
            <a:r>
              <a:rPr lang="cs-CZ" dirty="0" err="1">
                <a:latin typeface="Comic Sans MS" panose="030F0702030302020204" pitchFamily="66" charset="0"/>
              </a:rPr>
              <a:t>Moyera</a:t>
            </a:r>
            <a:r>
              <a:rPr lang="cs-CZ" dirty="0">
                <a:latin typeface="Comic Sans MS" panose="030F0702030302020204" pitchFamily="66" charset="0"/>
              </a:rPr>
              <a:t> (1968) jí předchází různé </a:t>
            </a:r>
            <a:r>
              <a:rPr lang="cs-CZ" dirty="0" err="1">
                <a:latin typeface="Comic Sans MS" panose="030F0702030302020204" pitchFamily="66" charset="0"/>
              </a:rPr>
              <a:t>stresory</a:t>
            </a:r>
            <a:r>
              <a:rPr lang="cs-CZ" dirty="0">
                <a:latin typeface="Comic Sans MS" panose="030F0702030302020204" pitchFamily="66" charset="0"/>
              </a:rPr>
              <a:t>, například únava, hlad, bolest a podobně.</a:t>
            </a:r>
          </a:p>
          <a:p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cs-CZ" b="1" dirty="0">
                <a:latin typeface="Comic Sans MS" panose="030F0702030302020204" pitchFamily="66" charset="0"/>
              </a:rPr>
              <a:t>Mateřská agrese </a:t>
            </a:r>
            <a:r>
              <a:rPr lang="cs-CZ" dirty="0">
                <a:latin typeface="Comic Sans MS" panose="030F0702030302020204" pitchFamily="66" charset="0"/>
              </a:rPr>
              <a:t>– reakce matky v situaci, kdy je ohroženo její mládě.</a:t>
            </a:r>
          </a:p>
          <a:p>
            <a:r>
              <a:rPr lang="cs-CZ" dirty="0">
                <a:latin typeface="Comic Sans MS" panose="030F0702030302020204" pitchFamily="66" charset="0"/>
              </a:rPr>
              <a:t> </a:t>
            </a:r>
            <a:r>
              <a:rPr lang="cs-CZ" b="1" dirty="0">
                <a:latin typeface="Comic Sans MS" panose="030F0702030302020204" pitchFamily="66" charset="0"/>
              </a:rPr>
              <a:t>Sexuální agrese </a:t>
            </a:r>
            <a:r>
              <a:rPr lang="cs-CZ" dirty="0">
                <a:latin typeface="Comic Sans MS" panose="030F0702030302020204" pitchFamily="66" charset="0"/>
              </a:rPr>
              <a:t>– vyskytuje se převážně u samců, vyvolána silnými sexuálními podněty.</a:t>
            </a:r>
          </a:p>
          <a:p>
            <a:r>
              <a:rPr lang="cs-CZ" b="1" dirty="0">
                <a:latin typeface="Comic Sans MS" panose="030F0702030302020204" pitchFamily="66" charset="0"/>
              </a:rPr>
              <a:t> Agrese jako obrana teritoria </a:t>
            </a:r>
            <a:r>
              <a:rPr lang="cs-CZ" dirty="0">
                <a:latin typeface="Comic Sans MS" panose="030F0702030302020204" pitchFamily="66" charset="0"/>
              </a:rPr>
              <a:t>– reakce na narušení vymezeného území. Tuto agresi však </a:t>
            </a:r>
            <a:r>
              <a:rPr lang="cs-CZ" dirty="0" err="1">
                <a:latin typeface="Comic Sans MS" panose="030F0702030302020204" pitchFamily="66" charset="0"/>
              </a:rPr>
              <a:t>Moyer</a:t>
            </a:r>
            <a:r>
              <a:rPr lang="cs-CZ" dirty="0">
                <a:latin typeface="Comic Sans MS" panose="030F0702030302020204" pitchFamily="66" charset="0"/>
              </a:rPr>
              <a:t> ve svých pozdějších výzkumech označil za špatně vymezenou a zařadil ji pod některé z předchozích druhů agrese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58174"/>
          </a:solidFill>
          <a:ln w="25400">
            <a:solidFill>
              <a:srgbClr val="C5817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337BEC-E523-30E7-02F6-F8F9C472F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 algn="ctr"/>
            <a:r>
              <a:rPr lang="cs-CZ" sz="6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PŘÍČINY VZNIKU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27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cs-CZ" dirty="0">
                <a:latin typeface="Comic Sans MS" panose="030F0702030302020204" pitchFamily="66" charset="0"/>
              </a:rPr>
              <a:t>Genetika, prenatální, perinatální aj. vlivy</a:t>
            </a:r>
          </a:p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dle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etiologie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jsou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užitečné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zajištění</a:t>
            </a:r>
            <a:r>
              <a:rPr lang="en-US" dirty="0">
                <a:latin typeface="Comic Sans MS" panose="030F0702030302020204" pitchFamily="66" charset="0"/>
              </a:rPr>
              <a:t> a </a:t>
            </a:r>
            <a:r>
              <a:rPr lang="en-US" dirty="0" err="1">
                <a:latin typeface="Comic Sans MS" panose="030F0702030302020204" pitchFamily="66" charset="0"/>
              </a:rPr>
              <a:t>obraně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vlasního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teritoria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vytvoření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společenské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hierarchie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uchování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její</a:t>
            </a:r>
            <a:r>
              <a:rPr lang="en-US" dirty="0">
                <a:latin typeface="Comic Sans MS" panose="030F0702030302020204" pitchFamily="66" charset="0"/>
              </a:rPr>
              <a:t> stability</a:t>
            </a:r>
            <a:endParaRPr lang="cs-CZ" dirty="0">
              <a:latin typeface="Comic Sans MS" panose="030F0702030302020204" pitchFamily="66" charset="0"/>
            </a:endParaRPr>
          </a:p>
          <a:p>
            <a:pPr hangingPunct="0"/>
            <a:r>
              <a:rPr lang="en-US" dirty="0">
                <a:latin typeface="Comic Sans MS" panose="030F0702030302020204" pitchFamily="66" charset="0"/>
              </a:rPr>
              <a:t>v </a:t>
            </a:r>
            <a:r>
              <a:rPr lang="en-US" dirty="0" err="1">
                <a:latin typeface="Comic Sans MS" panose="030F0702030302020204" pitchFamily="66" charset="0"/>
              </a:rPr>
              <a:t>rámci</a:t>
            </a:r>
            <a:r>
              <a:rPr lang="en-US" dirty="0">
                <a:latin typeface="Comic Sans MS" panose="030F0702030302020204" pitchFamily="66" charset="0"/>
              </a:rPr>
              <a:t> populace </a:t>
            </a:r>
            <a:r>
              <a:rPr lang="en-US" dirty="0" err="1">
                <a:latin typeface="Comic Sans MS" panose="030F0702030302020204" pitchFamily="66" charset="0"/>
              </a:rPr>
              <a:t>interindividuální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rozdíly</a:t>
            </a:r>
            <a:endParaRPr lang="cs-CZ" dirty="0">
              <a:latin typeface="Comic Sans MS" panose="030F0702030302020204" pitchFamily="66" charset="0"/>
            </a:endParaRPr>
          </a:p>
          <a:p>
            <a:pPr hangingPunct="0"/>
            <a:r>
              <a:rPr lang="en-US" dirty="0" err="1">
                <a:latin typeface="Comic Sans MS" panose="030F0702030302020204" pitchFamily="66" charset="0"/>
              </a:rPr>
              <a:t>nej</a:t>
            </a:r>
            <a:r>
              <a:rPr lang="cs-CZ" dirty="0">
                <a:latin typeface="Comic Sans MS" panose="030F0702030302020204" pitchFamily="66" charset="0"/>
              </a:rPr>
              <a:t>častěji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průměrná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dávka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předpokladů</a:t>
            </a:r>
            <a:r>
              <a:rPr lang="en-US" dirty="0">
                <a:latin typeface="Comic Sans MS" panose="030F0702030302020204" pitchFamily="66" charset="0"/>
              </a:rPr>
              <a:t> k </a:t>
            </a:r>
            <a:r>
              <a:rPr lang="en-US" dirty="0" err="1">
                <a:latin typeface="Comic Sans MS" panose="030F0702030302020204" pitchFamily="66" charset="0"/>
              </a:rPr>
              <a:t>agresivnímu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chování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extrémní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varianty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jsou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vzácnější</a:t>
            </a:r>
            <a:endParaRPr lang="cs-CZ" dirty="0">
              <a:latin typeface="Comic Sans MS" panose="030F0702030302020204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_2SEEDS">
      <a:dk1>
        <a:srgbClr val="000000"/>
      </a:dk1>
      <a:lt1>
        <a:srgbClr val="FFFFFF"/>
      </a:lt1>
      <a:dk2>
        <a:srgbClr val="243241"/>
      </a:dk2>
      <a:lt2>
        <a:srgbClr val="E2E7E8"/>
      </a:lt2>
      <a:accent1>
        <a:srgbClr val="C58174"/>
      </a:accent1>
      <a:accent2>
        <a:srgbClr val="CF8D9E"/>
      </a:accent2>
      <a:accent3>
        <a:srgbClr val="C09C6A"/>
      </a:accent3>
      <a:accent4>
        <a:srgbClr val="68AFB0"/>
      </a:accent4>
      <a:accent5>
        <a:srgbClr val="7BA7C7"/>
      </a:accent5>
      <a:accent6>
        <a:srgbClr val="7481C5"/>
      </a:accent6>
      <a:hlink>
        <a:srgbClr val="5A8B95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2751</Words>
  <Application>Microsoft Office PowerPoint</Application>
  <PresentationFormat>Širokoúhlá obrazovka</PresentationFormat>
  <Paragraphs>206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Bahnschrift Light Condensed</vt:lpstr>
      <vt:lpstr>Bahnschrift Light SemiCondensed</vt:lpstr>
      <vt:lpstr>Comic Sans MS</vt:lpstr>
      <vt:lpstr>The Hand Bold</vt:lpstr>
      <vt:lpstr>The Serif Hand Black</vt:lpstr>
      <vt:lpstr>Times New Roman</vt:lpstr>
      <vt:lpstr>SketchyVTI</vt:lpstr>
      <vt:lpstr>Agrese a agresivita</vt:lpstr>
      <vt:lpstr>Agrese  násilí</vt:lpstr>
      <vt:lpstr>Prezentace aplikace PowerPoint</vt:lpstr>
      <vt:lpstr>TEORIE AGRESE</vt:lpstr>
      <vt:lpstr>Prezentace aplikace PowerPoint</vt:lpstr>
      <vt:lpstr>Druhy agresivity (PODLE FISCHERA, ŠKODY)</vt:lpstr>
      <vt:lpstr>Formy agresy (podle Čermáka)</vt:lpstr>
      <vt:lpstr>PŘÍČINY VZNIKU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PSYCHOLOGICKÁ CHARAKTERISTIKA</vt:lpstr>
      <vt:lpstr>Emoční prožívání</vt:lpstr>
      <vt:lpstr>Kognitivní hodnocení</vt:lpstr>
      <vt:lpstr>Význam autoregulace</vt:lpstr>
      <vt:lpstr>AGRESE, POTŘEBY A EMOCE</vt:lpstr>
      <vt:lpstr>Motivace</vt:lpstr>
      <vt:lpstr>Motivace</vt:lpstr>
      <vt:lpstr>Motivace</vt:lpstr>
      <vt:lpstr>Motivace</vt:lpstr>
      <vt:lpstr>Motivace</vt:lpstr>
      <vt:lpstr>Význam agrese</vt:lpstr>
      <vt:lpstr>Reakce na stres </vt:lpstr>
      <vt:lpstr>Signály vzteku</vt:lpstr>
      <vt:lpstr>Co se vztekem u dětí a dospívajících?</vt:lpstr>
      <vt:lpstr>Uvolnění vzteku</vt:lpstr>
      <vt:lpstr>Vztek u dítěte</vt:lpstr>
      <vt:lpstr>Prevence a terapie</vt:lpstr>
      <vt:lpstr>Obranné reakce</vt:lpstr>
      <vt:lpstr>Hodnocení agrese z hlediska její četnosti a závažnosti</vt:lpstr>
      <vt:lpstr>Hodnocení z hlediska zaměření</vt:lpstr>
      <vt:lpstr>Hodnocení agrese z hlediska vztahu ke skupině</vt:lpstr>
      <vt:lpstr>Sociální význam agresivního chování</vt:lpstr>
      <vt:lpstr>Postoj společnosti k násilí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koc0101</dc:creator>
  <cp:lastModifiedBy>Vladimíra Kocourková</cp:lastModifiedBy>
  <cp:revision>32</cp:revision>
  <dcterms:created xsi:type="dcterms:W3CDTF">2023-03-27T10:01:35Z</dcterms:created>
  <dcterms:modified xsi:type="dcterms:W3CDTF">2024-03-26T12:41:56Z</dcterms:modified>
</cp:coreProperties>
</file>