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 id="263" r:id="rId6"/>
    <p:sldId id="260" r:id="rId7"/>
    <p:sldId id="261" r:id="rId8"/>
    <p:sldId id="262" r:id="rId9"/>
    <p:sldId id="265" r:id="rId10"/>
    <p:sldId id="273" r:id="rId11"/>
    <p:sldId id="279" r:id="rId12"/>
    <p:sldId id="280" r:id="rId13"/>
    <p:sldId id="267" r:id="rId14"/>
    <p:sldId id="266" r:id="rId15"/>
    <p:sldId id="268" r:id="rId16"/>
    <p:sldId id="282" r:id="rId17"/>
    <p:sldId id="269" r:id="rId18"/>
    <p:sldId id="270" r:id="rId19"/>
    <p:sldId id="286" r:id="rId20"/>
    <p:sldId id="271" r:id="rId21"/>
    <p:sldId id="287" r:id="rId22"/>
    <p:sldId id="272" r:id="rId23"/>
    <p:sldId id="293" r:id="rId24"/>
    <p:sldId id="264" r:id="rId25"/>
    <p:sldId id="275" r:id="rId26"/>
    <p:sldId id="276" r:id="rId27"/>
    <p:sldId id="277" r:id="rId28"/>
    <p:sldId id="278" r:id="rId29"/>
    <p:sldId id="281" r:id="rId30"/>
    <p:sldId id="283" r:id="rId31"/>
    <p:sldId id="285" r:id="rId32"/>
    <p:sldId id="284" r:id="rId33"/>
    <p:sldId id="288" r:id="rId34"/>
    <p:sldId id="289" r:id="rId35"/>
    <p:sldId id="290" r:id="rId36"/>
    <p:sldId id="291" r:id="rId37"/>
    <p:sldId id="292" r:id="rId38"/>
    <p:sldId id="307" r:id="rId39"/>
    <p:sldId id="306" r:id="rId40"/>
    <p:sldId id="294" r:id="rId41"/>
    <p:sldId id="296" r:id="rId42"/>
    <p:sldId id="295" r:id="rId43"/>
    <p:sldId id="297" r:id="rId44"/>
    <p:sldId id="298" r:id="rId45"/>
    <p:sldId id="299" r:id="rId46"/>
    <p:sldId id="300" r:id="rId47"/>
    <p:sldId id="301" r:id="rId48"/>
    <p:sldId id="302" r:id="rId49"/>
    <p:sldId id="303" r:id="rId50"/>
    <p:sldId id="304" r:id="rId51"/>
    <p:sldId id="305" r:id="rId52"/>
    <p:sldId id="308" r:id="rId53"/>
    <p:sldId id="310" r:id="rId54"/>
    <p:sldId id="311" r:id="rId55"/>
    <p:sldId id="312" r:id="rId56"/>
    <p:sldId id="314" r:id="rId57"/>
    <p:sldId id="313" r:id="rId58"/>
    <p:sldId id="319" r:id="rId59"/>
    <p:sldId id="315" r:id="rId60"/>
    <p:sldId id="316" r:id="rId61"/>
    <p:sldId id="317" r:id="rId62"/>
    <p:sldId id="318" r:id="rId63"/>
    <p:sldId id="320" r:id="rId64"/>
    <p:sldId id="321" r:id="rId65"/>
    <p:sldId id="309" r:id="rId6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155" d="100"/>
          <a:sy n="155" d="100"/>
        </p:scale>
        <p:origin x="216" y="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F592DEE-D868-42C8-A826-66BE52ADB21B}" type="doc">
      <dgm:prSet loTypeId="urn:microsoft.com/office/officeart/2005/8/layout/radial3" loCatId="relationship" qsTypeId="urn:microsoft.com/office/officeart/2005/8/quickstyle/simple3" qsCatId="simple" csTypeId="urn:microsoft.com/office/officeart/2005/8/colors/accent1_2" csCatId="accent1" phldr="1"/>
      <dgm:spPr/>
      <dgm:t>
        <a:bodyPr/>
        <a:lstStyle/>
        <a:p>
          <a:endParaRPr lang="cs-CZ"/>
        </a:p>
      </dgm:t>
    </dgm:pt>
    <dgm:pt modelId="{FD817FA4-B517-4135-B9F8-7191E9996760}">
      <dgm:prSet phldrT="[Text]"/>
      <dgm:spPr/>
      <dgm:t>
        <a:bodyPr/>
        <a:lstStyle/>
        <a:p>
          <a:r>
            <a:rPr lang="cs-CZ" dirty="0"/>
            <a:t>RODINA</a:t>
          </a:r>
        </a:p>
      </dgm:t>
    </dgm:pt>
    <dgm:pt modelId="{6CB34344-DD8D-4F39-8D99-C2FA32C3462A}" type="parTrans" cxnId="{50501EB3-B9D1-4BD3-AAF8-3C574110CDEB}">
      <dgm:prSet/>
      <dgm:spPr/>
      <dgm:t>
        <a:bodyPr/>
        <a:lstStyle/>
        <a:p>
          <a:endParaRPr lang="cs-CZ"/>
        </a:p>
      </dgm:t>
    </dgm:pt>
    <dgm:pt modelId="{04AF804E-AC60-4F2B-8283-E15D93DE3CDE}" type="sibTrans" cxnId="{50501EB3-B9D1-4BD3-AAF8-3C574110CDEB}">
      <dgm:prSet/>
      <dgm:spPr/>
      <dgm:t>
        <a:bodyPr/>
        <a:lstStyle/>
        <a:p>
          <a:endParaRPr lang="cs-CZ"/>
        </a:p>
      </dgm:t>
    </dgm:pt>
    <dgm:pt modelId="{48FC1C83-EB88-47BF-918C-808AD4892781}">
      <dgm:prSet phldrT="[Text]"/>
      <dgm:spPr/>
      <dgm:t>
        <a:bodyPr/>
        <a:lstStyle/>
        <a:p>
          <a:r>
            <a:rPr lang="cs-CZ" dirty="0"/>
            <a:t>Syndrom CAN</a:t>
          </a:r>
        </a:p>
      </dgm:t>
    </dgm:pt>
    <dgm:pt modelId="{B359CC1E-1119-4EAD-87F5-C217E3794C5B}" type="parTrans" cxnId="{7AB614C4-A600-458A-9D19-F3E07C37894A}">
      <dgm:prSet/>
      <dgm:spPr/>
      <dgm:t>
        <a:bodyPr/>
        <a:lstStyle/>
        <a:p>
          <a:endParaRPr lang="cs-CZ"/>
        </a:p>
      </dgm:t>
    </dgm:pt>
    <dgm:pt modelId="{9D065204-E127-4E7A-B8E6-C87AB401CBA9}" type="sibTrans" cxnId="{7AB614C4-A600-458A-9D19-F3E07C37894A}">
      <dgm:prSet/>
      <dgm:spPr/>
      <dgm:t>
        <a:bodyPr/>
        <a:lstStyle/>
        <a:p>
          <a:endParaRPr lang="cs-CZ"/>
        </a:p>
      </dgm:t>
    </dgm:pt>
    <dgm:pt modelId="{AEB3C93E-168F-49AA-868C-C74EDA109F68}">
      <dgm:prSet phldrT="[Text]"/>
      <dgm:spPr/>
      <dgm:t>
        <a:bodyPr/>
        <a:lstStyle/>
        <a:p>
          <a:r>
            <a:rPr lang="cs-CZ" dirty="0"/>
            <a:t>Syndrom EAN</a:t>
          </a:r>
        </a:p>
      </dgm:t>
    </dgm:pt>
    <dgm:pt modelId="{16D6982D-FBF3-41AC-B1D4-D8F1A278E589}" type="parTrans" cxnId="{C433210B-E335-4689-AFE4-5C3A8931E54E}">
      <dgm:prSet/>
      <dgm:spPr/>
      <dgm:t>
        <a:bodyPr/>
        <a:lstStyle/>
        <a:p>
          <a:endParaRPr lang="cs-CZ"/>
        </a:p>
      </dgm:t>
    </dgm:pt>
    <dgm:pt modelId="{B5106172-3350-4A20-8E5F-B9574904E7AA}" type="sibTrans" cxnId="{C433210B-E335-4689-AFE4-5C3A8931E54E}">
      <dgm:prSet/>
      <dgm:spPr/>
      <dgm:t>
        <a:bodyPr/>
        <a:lstStyle/>
        <a:p>
          <a:endParaRPr lang="cs-CZ"/>
        </a:p>
      </dgm:t>
    </dgm:pt>
    <dgm:pt modelId="{96FA2D6E-73C7-48EC-B28A-FC39514482A4}">
      <dgm:prSet phldrT="[Text]"/>
      <dgm:spPr/>
      <dgm:t>
        <a:bodyPr/>
        <a:lstStyle/>
        <a:p>
          <a:r>
            <a:rPr lang="cs-CZ" dirty="0"/>
            <a:t>Domácí násilí</a:t>
          </a:r>
        </a:p>
      </dgm:t>
    </dgm:pt>
    <dgm:pt modelId="{5D80B669-A4CF-4FD2-AB29-E0AF3001E30D}" type="parTrans" cxnId="{85082C09-DC15-477E-BA65-7DA80CC44512}">
      <dgm:prSet/>
      <dgm:spPr/>
      <dgm:t>
        <a:bodyPr/>
        <a:lstStyle/>
        <a:p>
          <a:endParaRPr lang="cs-CZ"/>
        </a:p>
      </dgm:t>
    </dgm:pt>
    <dgm:pt modelId="{79F26762-CC18-47B7-B4AC-09977394A820}" type="sibTrans" cxnId="{85082C09-DC15-477E-BA65-7DA80CC44512}">
      <dgm:prSet/>
      <dgm:spPr/>
      <dgm:t>
        <a:bodyPr/>
        <a:lstStyle/>
        <a:p>
          <a:endParaRPr lang="cs-CZ"/>
        </a:p>
      </dgm:t>
    </dgm:pt>
    <dgm:pt modelId="{C67F2894-37EC-4A44-AF30-D0C22BB99337}" type="pres">
      <dgm:prSet presAssocID="{9F592DEE-D868-42C8-A826-66BE52ADB21B}" presName="composite" presStyleCnt="0">
        <dgm:presLayoutVars>
          <dgm:chMax val="1"/>
          <dgm:dir/>
          <dgm:resizeHandles val="exact"/>
        </dgm:presLayoutVars>
      </dgm:prSet>
      <dgm:spPr/>
    </dgm:pt>
    <dgm:pt modelId="{4C877C3B-5AD0-4DDC-8C7B-FA4E5B14B233}" type="pres">
      <dgm:prSet presAssocID="{9F592DEE-D868-42C8-A826-66BE52ADB21B}" presName="radial" presStyleCnt="0">
        <dgm:presLayoutVars>
          <dgm:animLvl val="ctr"/>
        </dgm:presLayoutVars>
      </dgm:prSet>
      <dgm:spPr/>
    </dgm:pt>
    <dgm:pt modelId="{13CD8386-BDFB-4A89-B384-E52E833D4477}" type="pres">
      <dgm:prSet presAssocID="{FD817FA4-B517-4135-B9F8-7191E9996760}" presName="centerShape" presStyleLbl="vennNode1" presStyleIdx="0" presStyleCnt="4" custScaleX="131604" custScaleY="117305" custLinFactNeighborX="2022" custLinFactNeighborY="-20358"/>
      <dgm:spPr/>
    </dgm:pt>
    <dgm:pt modelId="{B50CAFBD-CA0D-4598-AFD8-BBB462309DB6}" type="pres">
      <dgm:prSet presAssocID="{48FC1C83-EB88-47BF-918C-808AD4892781}" presName="node" presStyleLbl="vennNode1" presStyleIdx="1" presStyleCnt="4" custRadScaleRad="101137" custRadScaleInc="-14600">
        <dgm:presLayoutVars>
          <dgm:bulletEnabled val="1"/>
        </dgm:presLayoutVars>
      </dgm:prSet>
      <dgm:spPr/>
    </dgm:pt>
    <dgm:pt modelId="{734D3F01-4566-4F1A-B700-2F3FCFEAE740}" type="pres">
      <dgm:prSet presAssocID="{AEB3C93E-168F-49AA-868C-C74EDA109F68}" presName="node" presStyleLbl="vennNode1" presStyleIdx="2" presStyleCnt="4" custRadScaleRad="60476" custRadScaleInc="65562">
        <dgm:presLayoutVars>
          <dgm:bulletEnabled val="1"/>
        </dgm:presLayoutVars>
      </dgm:prSet>
      <dgm:spPr/>
    </dgm:pt>
    <dgm:pt modelId="{AD3319FD-4774-4135-B655-5BCD4DC1A7B2}" type="pres">
      <dgm:prSet presAssocID="{96FA2D6E-73C7-48EC-B28A-FC39514482A4}" presName="node" presStyleLbl="vennNode1" presStyleIdx="3" presStyleCnt="4" custAng="20868964" custScaleX="191940" custScaleY="117173" custRadScaleRad="76665" custRadScaleInc="-116364">
        <dgm:presLayoutVars>
          <dgm:bulletEnabled val="1"/>
        </dgm:presLayoutVars>
      </dgm:prSet>
      <dgm:spPr/>
    </dgm:pt>
  </dgm:ptLst>
  <dgm:cxnLst>
    <dgm:cxn modelId="{73239A00-2B63-4B0C-AEAB-2C1E0E8671B1}" type="presOf" srcId="{96FA2D6E-73C7-48EC-B28A-FC39514482A4}" destId="{AD3319FD-4774-4135-B655-5BCD4DC1A7B2}" srcOrd="0" destOrd="0" presId="urn:microsoft.com/office/officeart/2005/8/layout/radial3"/>
    <dgm:cxn modelId="{85082C09-DC15-477E-BA65-7DA80CC44512}" srcId="{FD817FA4-B517-4135-B9F8-7191E9996760}" destId="{96FA2D6E-73C7-48EC-B28A-FC39514482A4}" srcOrd="2" destOrd="0" parTransId="{5D80B669-A4CF-4FD2-AB29-E0AF3001E30D}" sibTransId="{79F26762-CC18-47B7-B4AC-09977394A820}"/>
    <dgm:cxn modelId="{1740DC0A-DEB6-46E0-B2BB-B8844DE90400}" type="presOf" srcId="{FD817FA4-B517-4135-B9F8-7191E9996760}" destId="{13CD8386-BDFB-4A89-B384-E52E833D4477}" srcOrd="0" destOrd="0" presId="urn:microsoft.com/office/officeart/2005/8/layout/radial3"/>
    <dgm:cxn modelId="{C433210B-E335-4689-AFE4-5C3A8931E54E}" srcId="{FD817FA4-B517-4135-B9F8-7191E9996760}" destId="{AEB3C93E-168F-49AA-868C-C74EDA109F68}" srcOrd="1" destOrd="0" parTransId="{16D6982D-FBF3-41AC-B1D4-D8F1A278E589}" sibTransId="{B5106172-3350-4A20-8E5F-B9574904E7AA}"/>
    <dgm:cxn modelId="{7FD0A611-6FA1-48DF-9BAF-AC8CFEA191BE}" type="presOf" srcId="{48FC1C83-EB88-47BF-918C-808AD4892781}" destId="{B50CAFBD-CA0D-4598-AFD8-BBB462309DB6}" srcOrd="0" destOrd="0" presId="urn:microsoft.com/office/officeart/2005/8/layout/radial3"/>
    <dgm:cxn modelId="{AE8D7A35-9927-4B42-AF5B-8D763A0376F1}" type="presOf" srcId="{AEB3C93E-168F-49AA-868C-C74EDA109F68}" destId="{734D3F01-4566-4F1A-B700-2F3FCFEAE740}" srcOrd="0" destOrd="0" presId="urn:microsoft.com/office/officeart/2005/8/layout/radial3"/>
    <dgm:cxn modelId="{50501EB3-B9D1-4BD3-AAF8-3C574110CDEB}" srcId="{9F592DEE-D868-42C8-A826-66BE52ADB21B}" destId="{FD817FA4-B517-4135-B9F8-7191E9996760}" srcOrd="0" destOrd="0" parTransId="{6CB34344-DD8D-4F39-8D99-C2FA32C3462A}" sibTransId="{04AF804E-AC60-4F2B-8283-E15D93DE3CDE}"/>
    <dgm:cxn modelId="{7AB614C4-A600-458A-9D19-F3E07C37894A}" srcId="{FD817FA4-B517-4135-B9F8-7191E9996760}" destId="{48FC1C83-EB88-47BF-918C-808AD4892781}" srcOrd="0" destOrd="0" parTransId="{B359CC1E-1119-4EAD-87F5-C217E3794C5B}" sibTransId="{9D065204-E127-4E7A-B8E6-C87AB401CBA9}"/>
    <dgm:cxn modelId="{9E36ACD6-F161-45AA-96FD-C257938AE724}" type="presOf" srcId="{9F592DEE-D868-42C8-A826-66BE52ADB21B}" destId="{C67F2894-37EC-4A44-AF30-D0C22BB99337}" srcOrd="0" destOrd="0" presId="urn:microsoft.com/office/officeart/2005/8/layout/radial3"/>
    <dgm:cxn modelId="{88A0440C-63D5-4FB1-A6C3-40AB622C4309}" type="presParOf" srcId="{C67F2894-37EC-4A44-AF30-D0C22BB99337}" destId="{4C877C3B-5AD0-4DDC-8C7B-FA4E5B14B233}" srcOrd="0" destOrd="0" presId="urn:microsoft.com/office/officeart/2005/8/layout/radial3"/>
    <dgm:cxn modelId="{80B9B261-2B1A-4D1D-9CC9-E3684373006E}" type="presParOf" srcId="{4C877C3B-5AD0-4DDC-8C7B-FA4E5B14B233}" destId="{13CD8386-BDFB-4A89-B384-E52E833D4477}" srcOrd="0" destOrd="0" presId="urn:microsoft.com/office/officeart/2005/8/layout/radial3"/>
    <dgm:cxn modelId="{7F42F3BC-919E-42D2-A0BE-6E4809DE3E81}" type="presParOf" srcId="{4C877C3B-5AD0-4DDC-8C7B-FA4E5B14B233}" destId="{B50CAFBD-CA0D-4598-AFD8-BBB462309DB6}" srcOrd="1" destOrd="0" presId="urn:microsoft.com/office/officeart/2005/8/layout/radial3"/>
    <dgm:cxn modelId="{344F2314-0627-43D4-9543-175EE52734CC}" type="presParOf" srcId="{4C877C3B-5AD0-4DDC-8C7B-FA4E5B14B233}" destId="{734D3F01-4566-4F1A-B700-2F3FCFEAE740}" srcOrd="2" destOrd="0" presId="urn:microsoft.com/office/officeart/2005/8/layout/radial3"/>
    <dgm:cxn modelId="{D5B272B7-3129-41CA-88E1-0AD00B05FB11}" type="presParOf" srcId="{4C877C3B-5AD0-4DDC-8C7B-FA4E5B14B233}" destId="{AD3319FD-4774-4135-B655-5BCD4DC1A7B2}" srcOrd="3"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CD8386-BDFB-4A89-B384-E52E833D4477}">
      <dsp:nvSpPr>
        <dsp:cNvPr id="0" name=""/>
        <dsp:cNvSpPr/>
      </dsp:nvSpPr>
      <dsp:spPr>
        <a:xfrm>
          <a:off x="2659885" y="348031"/>
          <a:ext cx="4414606" cy="3934951"/>
        </a:xfrm>
        <a:prstGeom prst="ellipse">
          <a:avLst/>
        </a:prstGeom>
        <a:gradFill rotWithShape="0">
          <a:gsLst>
            <a:gs pos="0">
              <a:schemeClr val="accent1">
                <a:alpha val="50000"/>
                <a:hueOff val="0"/>
                <a:satOff val="0"/>
                <a:lumOff val="0"/>
                <a:alphaOff val="0"/>
                <a:lumMod val="110000"/>
                <a:satMod val="105000"/>
                <a:tint val="67000"/>
              </a:schemeClr>
            </a:gs>
            <a:gs pos="50000">
              <a:schemeClr val="accent1">
                <a:alpha val="50000"/>
                <a:hueOff val="0"/>
                <a:satOff val="0"/>
                <a:lumOff val="0"/>
                <a:alphaOff val="0"/>
                <a:lumMod val="105000"/>
                <a:satMod val="103000"/>
                <a:tint val="73000"/>
              </a:schemeClr>
            </a:gs>
            <a:gs pos="100000">
              <a:schemeClr val="accent1">
                <a:alpha val="5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74930" tIns="74930" rIns="74930" bIns="74930" numCol="1" spcCol="1270" anchor="ctr" anchorCtr="0">
          <a:noAutofit/>
        </a:bodyPr>
        <a:lstStyle/>
        <a:p>
          <a:pPr marL="0" lvl="0" indent="0" algn="ctr" defTabSz="2622550">
            <a:lnSpc>
              <a:spcPct val="90000"/>
            </a:lnSpc>
            <a:spcBef>
              <a:spcPct val="0"/>
            </a:spcBef>
            <a:spcAft>
              <a:spcPct val="35000"/>
            </a:spcAft>
            <a:buNone/>
          </a:pPr>
          <a:r>
            <a:rPr lang="cs-CZ" sz="5900" kern="1200" dirty="0"/>
            <a:t>RODINA</a:t>
          </a:r>
        </a:p>
      </dsp:txBody>
      <dsp:txXfrm>
        <a:off x="3306389" y="924291"/>
        <a:ext cx="3121598" cy="2782431"/>
      </dsp:txXfrm>
    </dsp:sp>
    <dsp:sp modelId="{B50CAFBD-CA0D-4598-AFD8-BBB462309DB6}">
      <dsp:nvSpPr>
        <dsp:cNvPr id="0" name=""/>
        <dsp:cNvSpPr/>
      </dsp:nvSpPr>
      <dsp:spPr>
        <a:xfrm>
          <a:off x="3275863" y="260657"/>
          <a:ext cx="1677230" cy="1677230"/>
        </a:xfrm>
        <a:prstGeom prst="ellipse">
          <a:avLst/>
        </a:prstGeom>
        <a:gradFill rotWithShape="0">
          <a:gsLst>
            <a:gs pos="0">
              <a:schemeClr val="accent1">
                <a:alpha val="50000"/>
                <a:hueOff val="0"/>
                <a:satOff val="0"/>
                <a:lumOff val="0"/>
                <a:alphaOff val="0"/>
                <a:lumMod val="110000"/>
                <a:satMod val="105000"/>
                <a:tint val="67000"/>
              </a:schemeClr>
            </a:gs>
            <a:gs pos="50000">
              <a:schemeClr val="accent1">
                <a:alpha val="50000"/>
                <a:hueOff val="0"/>
                <a:satOff val="0"/>
                <a:lumOff val="0"/>
                <a:alphaOff val="0"/>
                <a:lumMod val="105000"/>
                <a:satMod val="103000"/>
                <a:tint val="73000"/>
              </a:schemeClr>
            </a:gs>
            <a:gs pos="100000">
              <a:schemeClr val="accent1">
                <a:alpha val="5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cs-CZ" sz="2100" kern="1200" dirty="0"/>
            <a:t>Syndrom CAN</a:t>
          </a:r>
        </a:p>
      </dsp:txBody>
      <dsp:txXfrm>
        <a:off x="3521488" y="506282"/>
        <a:ext cx="1185980" cy="1185980"/>
      </dsp:txXfrm>
    </dsp:sp>
    <dsp:sp modelId="{734D3F01-4566-4F1A-B700-2F3FCFEAE740}">
      <dsp:nvSpPr>
        <dsp:cNvPr id="0" name=""/>
        <dsp:cNvSpPr/>
      </dsp:nvSpPr>
      <dsp:spPr>
        <a:xfrm>
          <a:off x="3517723" y="3615813"/>
          <a:ext cx="1677230" cy="1677230"/>
        </a:xfrm>
        <a:prstGeom prst="ellipse">
          <a:avLst/>
        </a:prstGeom>
        <a:gradFill rotWithShape="0">
          <a:gsLst>
            <a:gs pos="0">
              <a:schemeClr val="accent1">
                <a:alpha val="50000"/>
                <a:hueOff val="0"/>
                <a:satOff val="0"/>
                <a:lumOff val="0"/>
                <a:alphaOff val="0"/>
                <a:lumMod val="110000"/>
                <a:satMod val="105000"/>
                <a:tint val="67000"/>
              </a:schemeClr>
            </a:gs>
            <a:gs pos="50000">
              <a:schemeClr val="accent1">
                <a:alpha val="50000"/>
                <a:hueOff val="0"/>
                <a:satOff val="0"/>
                <a:lumOff val="0"/>
                <a:alphaOff val="0"/>
                <a:lumMod val="105000"/>
                <a:satMod val="103000"/>
                <a:tint val="73000"/>
              </a:schemeClr>
            </a:gs>
            <a:gs pos="100000">
              <a:schemeClr val="accent1">
                <a:alpha val="5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cs-CZ" sz="2100" kern="1200" dirty="0"/>
            <a:t>Syndrom EAN</a:t>
          </a:r>
        </a:p>
      </dsp:txBody>
      <dsp:txXfrm>
        <a:off x="3763348" y="3861438"/>
        <a:ext cx="1185980" cy="1185980"/>
      </dsp:txXfrm>
    </dsp:sp>
    <dsp:sp modelId="{AD3319FD-4774-4135-B655-5BCD4DC1A7B2}">
      <dsp:nvSpPr>
        <dsp:cNvPr id="0" name=""/>
        <dsp:cNvSpPr/>
      </dsp:nvSpPr>
      <dsp:spPr>
        <a:xfrm rot="20868964">
          <a:off x="4815130" y="2522434"/>
          <a:ext cx="3219277" cy="1965261"/>
        </a:xfrm>
        <a:prstGeom prst="ellipse">
          <a:avLst/>
        </a:prstGeom>
        <a:gradFill rotWithShape="0">
          <a:gsLst>
            <a:gs pos="0">
              <a:schemeClr val="accent1">
                <a:alpha val="50000"/>
                <a:hueOff val="0"/>
                <a:satOff val="0"/>
                <a:lumOff val="0"/>
                <a:alphaOff val="0"/>
                <a:lumMod val="110000"/>
                <a:satMod val="105000"/>
                <a:tint val="67000"/>
              </a:schemeClr>
            </a:gs>
            <a:gs pos="50000">
              <a:schemeClr val="accent1">
                <a:alpha val="50000"/>
                <a:hueOff val="0"/>
                <a:satOff val="0"/>
                <a:lumOff val="0"/>
                <a:alphaOff val="0"/>
                <a:lumMod val="105000"/>
                <a:satMod val="103000"/>
                <a:tint val="73000"/>
              </a:schemeClr>
            </a:gs>
            <a:gs pos="100000">
              <a:schemeClr val="accent1">
                <a:alpha val="5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cs-CZ" sz="2100" kern="1200" dirty="0"/>
            <a:t>Domácí násilí</a:t>
          </a:r>
        </a:p>
      </dsp:txBody>
      <dsp:txXfrm>
        <a:off x="5286582" y="2810240"/>
        <a:ext cx="2276373" cy="1389649"/>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p:txBody>
          <a:bodyPr/>
          <a:lstStyle/>
          <a:p>
            <a:fld id="{3C04E684-10F4-4CC3-A0B9-F03AA7BE37CF}" type="datetimeFigureOut">
              <a:rPr lang="en-US" smtClean="0"/>
              <a:t>4/9/2024</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490021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8DB1DFE-8154-440D-93CF-FEF7860E897F}"/>
              </a:ext>
            </a:extLst>
          </p:cNvPr>
          <p:cNvSpPr>
            <a:spLocks noGrp="1"/>
          </p:cNvSpPr>
          <p:nvPr>
            <p:ph type="title"/>
          </p:nvPr>
        </p:nvSpPr>
        <p:spPr>
          <a:xfrm>
            <a:off x="1399032" y="2523744"/>
            <a:ext cx="3831336" cy="1453896"/>
          </a:xfrm>
        </p:spPr>
        <p:txBody>
          <a:bodyPr anchor="b"/>
          <a:lstStyle>
            <a:lvl1pPr algn="ct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D9D1F5-05CC-48F3-A314-315EF1703043}"/>
              </a:ext>
            </a:extLst>
          </p:cNvPr>
          <p:cNvSpPr>
            <a:spLocks noGrp="1"/>
          </p:cNvSpPr>
          <p:nvPr>
            <p:ph type="pic" idx="1"/>
          </p:nvPr>
        </p:nvSpPr>
        <p:spPr>
          <a:xfrm>
            <a:off x="6711696" y="640079"/>
            <a:ext cx="4837176" cy="55686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11807DE-1178-4BBB-89D8-9046239C2DE9}"/>
              </a:ext>
            </a:extLst>
          </p:cNvPr>
          <p:cNvSpPr>
            <a:spLocks noGrp="1"/>
          </p:cNvSpPr>
          <p:nvPr>
            <p:ph type="body" sz="half" idx="2"/>
          </p:nvPr>
        </p:nvSpPr>
        <p:spPr>
          <a:xfrm>
            <a:off x="1655064" y="4087368"/>
            <a:ext cx="3319272" cy="649224"/>
          </a:xfrm>
        </p:spPr>
        <p:txBody>
          <a:bodyPr>
            <a:noAutofit/>
          </a:bodyPr>
          <a:lstStyle>
            <a:lvl1pPr marL="0" indent="0" algn="ctr">
              <a:buNone/>
              <a:defRPr sz="2000" cap="all"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8EA59-A1BC-48B7-9495-6D5C6035B14B}"/>
              </a:ext>
            </a:extLst>
          </p:cNvPr>
          <p:cNvSpPr>
            <a:spLocks noGrp="1"/>
          </p:cNvSpPr>
          <p:nvPr>
            <p:ph type="dt" sz="half" idx="10"/>
          </p:nvPr>
        </p:nvSpPr>
        <p:spPr/>
        <p:txBody>
          <a:bodyPr/>
          <a:lstStyle/>
          <a:p>
            <a:fld id="{3C04E684-10F4-4CC3-A0B9-F03AA7BE37CF}" type="datetimeFigureOut">
              <a:rPr lang="en-US" smtClean="0"/>
              <a:t>4/9/2024</a:t>
            </a:fld>
            <a:endParaRPr lang="en-US"/>
          </a:p>
        </p:txBody>
      </p:sp>
      <p:sp>
        <p:nvSpPr>
          <p:cNvPr id="6" name="Footer Placeholder 5">
            <a:extLst>
              <a:ext uri="{FF2B5EF4-FFF2-40B4-BE49-F238E27FC236}">
                <a16:creationId xmlns:a16="http://schemas.microsoft.com/office/drawing/2014/main" id="{49F85A72-B50F-440E-AAD3-53C099F6D9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C2D00B-4207-4720-8C68-605CAFDD5CA2}"/>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4275614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888B-58B8-4428-8B1D-4E26FC5DD5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14F67B-D516-42FA-A2CA-2DCD37CFE8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BA5FF-4919-4FF8-9C04-06CE156B762F}"/>
              </a:ext>
            </a:extLst>
          </p:cNvPr>
          <p:cNvSpPr>
            <a:spLocks noGrp="1"/>
          </p:cNvSpPr>
          <p:nvPr>
            <p:ph type="dt" sz="half" idx="10"/>
          </p:nvPr>
        </p:nvSpPr>
        <p:spPr/>
        <p:txBody>
          <a:bodyPr/>
          <a:lstStyle/>
          <a:p>
            <a:fld id="{3C04E684-10F4-4CC3-A0B9-F03AA7BE37CF}" type="datetimeFigureOut">
              <a:rPr lang="en-US" smtClean="0"/>
              <a:t>4/9/2024</a:t>
            </a:fld>
            <a:endParaRPr lang="en-US"/>
          </a:p>
        </p:txBody>
      </p:sp>
      <p:sp>
        <p:nvSpPr>
          <p:cNvPr id="5" name="Footer Placeholder 4">
            <a:extLst>
              <a:ext uri="{FF2B5EF4-FFF2-40B4-BE49-F238E27FC236}">
                <a16:creationId xmlns:a16="http://schemas.microsoft.com/office/drawing/2014/main" id="{CBEDA970-128E-4150-8E5A-A1B056E835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EC6CD1-EE5E-42EF-B76D-BB803BA6AB5E}"/>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5709146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0C2A1B-34CA-4877-9435-D77DF32575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255E5E-4A81-44CC-8D99-F56E625D46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CEECF-A221-4ECC-AD9C-E197D516D24C}"/>
              </a:ext>
            </a:extLst>
          </p:cNvPr>
          <p:cNvSpPr>
            <a:spLocks noGrp="1"/>
          </p:cNvSpPr>
          <p:nvPr>
            <p:ph type="dt" sz="half" idx="10"/>
          </p:nvPr>
        </p:nvSpPr>
        <p:spPr/>
        <p:txBody>
          <a:bodyPr/>
          <a:lstStyle/>
          <a:p>
            <a:fld id="{3C04E684-10F4-4CC3-A0B9-F03AA7BE37CF}" type="datetimeFigureOut">
              <a:rPr lang="en-US" smtClean="0"/>
              <a:t>4/9/2024</a:t>
            </a:fld>
            <a:endParaRPr lang="en-US"/>
          </a:p>
        </p:txBody>
      </p:sp>
      <p:sp>
        <p:nvSpPr>
          <p:cNvPr id="5" name="Footer Placeholder 4">
            <a:extLst>
              <a:ext uri="{FF2B5EF4-FFF2-40B4-BE49-F238E27FC236}">
                <a16:creationId xmlns:a16="http://schemas.microsoft.com/office/drawing/2014/main" id="{018F41AE-0DDE-49ED-9F0C-E0E16F599A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B47FB7-77F0-4C43-B81E-D04B31C953D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495733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p:txBody>
          <a:bodyPr/>
          <a:lstStyle/>
          <a:p>
            <a:fld id="{3C04E684-10F4-4CC3-A0B9-F03AA7BE37CF}" type="datetimeFigureOut">
              <a:rPr lang="en-US" smtClean="0"/>
              <a:t>4/9/2024</a:t>
            </a:fld>
            <a:endParaRPr lang="en-US"/>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845663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4AD5705-B027-4C44-B38A-60296E29EB12}"/>
              </a:ext>
            </a:extLst>
          </p:cNvPr>
          <p:cNvSpPr>
            <a:spLocks noGrp="1"/>
          </p:cNvSpPr>
          <p:nvPr>
            <p:ph type="title"/>
          </p:nvPr>
        </p:nvSpPr>
        <p:spPr>
          <a:xfrm>
            <a:off x="831850" y="1078991"/>
            <a:ext cx="5266944" cy="3136392"/>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8BBAC4-9088-44CF-BA2D-B8DD24FB5274}"/>
              </a:ext>
            </a:extLst>
          </p:cNvPr>
          <p:cNvSpPr>
            <a:spLocks noGrp="1"/>
          </p:cNvSpPr>
          <p:nvPr>
            <p:ph type="body" idx="1"/>
          </p:nvPr>
        </p:nvSpPr>
        <p:spPr>
          <a:xfrm>
            <a:off x="831850" y="4279392"/>
            <a:ext cx="5266944" cy="1500187"/>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93FB3F-D2A6-4919-B57B-C08861D46303}"/>
              </a:ext>
            </a:extLst>
          </p:cNvPr>
          <p:cNvSpPr>
            <a:spLocks noGrp="1"/>
          </p:cNvSpPr>
          <p:nvPr>
            <p:ph type="dt" sz="half" idx="10"/>
          </p:nvPr>
        </p:nvSpPr>
        <p:spPr/>
        <p:txBody>
          <a:bodyPr/>
          <a:lstStyle/>
          <a:p>
            <a:fld id="{3C04E684-10F4-4CC3-A0B9-F03AA7BE37CF}" type="datetimeFigureOut">
              <a:rPr lang="en-US" smtClean="0"/>
              <a:t>4/9/2024</a:t>
            </a:fld>
            <a:endParaRPr lang="en-US"/>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505868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2A77EC9-372A-4ECA-9088-780532AF057F}"/>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C882CE-1B27-414A-9B06-AA5D2DB683BA}"/>
              </a:ext>
            </a:extLst>
          </p:cNvPr>
          <p:cNvSpPr>
            <a:spLocks noGrp="1"/>
          </p:cNvSpPr>
          <p:nvPr>
            <p:ph sz="half" idx="1"/>
          </p:nvPr>
        </p:nvSpPr>
        <p:spPr>
          <a:xfrm>
            <a:off x="838200"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0397E60-5D92-4530-96D1-FC09AF3C2742}"/>
              </a:ext>
            </a:extLst>
          </p:cNvPr>
          <p:cNvSpPr>
            <a:spLocks noGrp="1"/>
          </p:cNvSpPr>
          <p:nvPr>
            <p:ph sz="half" idx="2"/>
          </p:nvPr>
        </p:nvSpPr>
        <p:spPr>
          <a:xfrm>
            <a:off x="6419088"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34240FE-0C6A-47E9-9B0A-7B3C60877372}"/>
              </a:ext>
            </a:extLst>
          </p:cNvPr>
          <p:cNvSpPr>
            <a:spLocks noGrp="1"/>
          </p:cNvSpPr>
          <p:nvPr>
            <p:ph type="dt" sz="half" idx="10"/>
          </p:nvPr>
        </p:nvSpPr>
        <p:spPr/>
        <p:txBody>
          <a:bodyPr/>
          <a:lstStyle/>
          <a:p>
            <a:fld id="{3C04E684-10F4-4CC3-A0B9-F03AA7BE37CF}" type="datetimeFigureOut">
              <a:rPr lang="en-US" smtClean="0"/>
              <a:t>4/9/2024</a:t>
            </a:fld>
            <a:endParaRPr lang="en-US"/>
          </a:p>
        </p:txBody>
      </p:sp>
      <p:sp>
        <p:nvSpPr>
          <p:cNvPr id="6" name="Footer Placeholder 5">
            <a:extLst>
              <a:ext uri="{FF2B5EF4-FFF2-40B4-BE49-F238E27FC236}">
                <a16:creationId xmlns:a16="http://schemas.microsoft.com/office/drawing/2014/main" id="{8671AE1B-BB18-4C7E-AA77-3A4D401A5F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FA7B1D-FEDD-4E29-A352-29E5F498B32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342628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64190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64190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AA4E5D6-7075-4584-BD43-D966F0B58E6D}"/>
              </a:ext>
            </a:extLst>
          </p:cNvPr>
          <p:cNvSpPr>
            <a:spLocks noGrp="1"/>
          </p:cNvSpPr>
          <p:nvPr>
            <p:ph type="dt" sz="half" idx="10"/>
          </p:nvPr>
        </p:nvSpPr>
        <p:spPr/>
        <p:txBody>
          <a:bodyPr/>
          <a:lstStyle/>
          <a:p>
            <a:fld id="{3C04E684-10F4-4CC3-A0B9-F03AA7BE37CF}" type="datetimeFigureOut">
              <a:rPr lang="en-US" smtClean="0"/>
              <a:t>4/9/2024</a:t>
            </a:fld>
            <a:endParaRPr lang="en-US"/>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967976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192825A4-268B-4301-8432-F9E9B2661AEC}"/>
              </a:ext>
            </a:extLst>
          </p:cNvPr>
          <p:cNvSpPr>
            <a:spLocks noGrp="1"/>
          </p:cNvSpPr>
          <p:nvPr>
            <p:ph type="title"/>
          </p:nvPr>
        </p:nvSpPr>
        <p:spPr>
          <a:xfrm>
            <a:off x="2843784" y="1572768"/>
            <a:ext cx="6501384" cy="4096512"/>
          </a:xfrm>
        </p:spPr>
        <p:txBody>
          <a:bodyPr>
            <a:normAutofit/>
          </a:bodyPr>
          <a:lstStyle>
            <a:lvl1pPr algn="ctr">
              <a:defRPr sz="40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DA33410F-8A90-47F6-BD39-4AC0E4358351}"/>
              </a:ext>
            </a:extLst>
          </p:cNvPr>
          <p:cNvSpPr>
            <a:spLocks noGrp="1"/>
          </p:cNvSpPr>
          <p:nvPr>
            <p:ph type="dt" sz="half" idx="10"/>
          </p:nvPr>
        </p:nvSpPr>
        <p:spPr/>
        <p:txBody>
          <a:bodyPr/>
          <a:lstStyle/>
          <a:p>
            <a:fld id="{3C04E684-10F4-4CC3-A0B9-F03AA7BE37CF}" type="datetimeFigureOut">
              <a:rPr lang="en-US" smtClean="0"/>
              <a:t>4/9/2024</a:t>
            </a:fld>
            <a:endParaRPr lang="en-US"/>
          </a:p>
        </p:txBody>
      </p:sp>
      <p:sp>
        <p:nvSpPr>
          <p:cNvPr id="4" name="Footer Placeholder 3">
            <a:extLst>
              <a:ext uri="{FF2B5EF4-FFF2-40B4-BE49-F238E27FC236}">
                <a16:creationId xmlns:a16="http://schemas.microsoft.com/office/drawing/2014/main" id="{D1D819A9-F8DE-4E5C-AFC3-E0105ACD82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E25320-A12F-4F3E-8EC9-11292FF36BE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688156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4/9/2024</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76609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sp>
        <p:nvSpPr>
          <p:cNvPr id="6" name="Freeform: Shape 5" descr="Mask ID=&#10;Mask position=bottom, center&#10;Mask family= brushstroke, landscape, wide">
            <a:extLst>
              <a:ext uri="{FF2B5EF4-FFF2-40B4-BE49-F238E27FC236}">
                <a16:creationId xmlns:a16="http://schemas.microsoft.com/office/drawing/2014/main" id="{736BF44D-E8DD-45FA-931D-CBCC67D57944}"/>
              </a:ext>
            </a:extLst>
          </p:cNvPr>
          <p:cNvSpPr/>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4/9/2024</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365465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a:solidFill>
                <a:schemeClr val="tx1"/>
              </a:solidFill>
            </a:endParaRPr>
          </a:p>
        </p:txBody>
      </p:sp>
      <p:sp>
        <p:nvSpPr>
          <p:cNvPr id="2" name="Title 1">
            <a:extLst>
              <a:ext uri="{FF2B5EF4-FFF2-40B4-BE49-F238E27FC236}">
                <a16:creationId xmlns:a16="http://schemas.microsoft.com/office/drawing/2014/main" id="{146AD042-DE90-4088-8A07-B9A64C2CE03E}"/>
              </a:ext>
            </a:extLst>
          </p:cNvPr>
          <p:cNvSpPr>
            <a:spLocks noGrp="1"/>
          </p:cNvSpPr>
          <p:nvPr>
            <p:ph type="title"/>
          </p:nvPr>
        </p:nvSpPr>
        <p:spPr>
          <a:xfrm>
            <a:off x="839788" y="640080"/>
            <a:ext cx="3886200" cy="2953512"/>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F2FFC98-62A0-445A-BEDA-785BE925A1D8}"/>
              </a:ext>
            </a:extLst>
          </p:cNvPr>
          <p:cNvSpPr>
            <a:spLocks noGrp="1"/>
          </p:cNvSpPr>
          <p:nvPr>
            <p:ph idx="1"/>
          </p:nvPr>
        </p:nvSpPr>
        <p:spPr>
          <a:xfrm>
            <a:off x="7059168" y="640080"/>
            <a:ext cx="4489704" cy="5596128"/>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DB4D7827-8489-4EE4-88EE-16685FE6DE8A}"/>
              </a:ext>
            </a:extLst>
          </p:cNvPr>
          <p:cNvSpPr>
            <a:spLocks noGrp="1"/>
          </p:cNvSpPr>
          <p:nvPr>
            <p:ph type="body" sz="half" idx="2"/>
          </p:nvPr>
        </p:nvSpPr>
        <p:spPr>
          <a:xfrm>
            <a:off x="839788" y="3776472"/>
            <a:ext cx="3886200" cy="24688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3534F-EA91-4A50-B0F6-10D689E458EF}"/>
              </a:ext>
            </a:extLst>
          </p:cNvPr>
          <p:cNvSpPr>
            <a:spLocks noGrp="1"/>
          </p:cNvSpPr>
          <p:nvPr>
            <p:ph type="dt" sz="half" idx="10"/>
          </p:nvPr>
        </p:nvSpPr>
        <p:spPr/>
        <p:txBody>
          <a:bodyPr/>
          <a:lstStyle/>
          <a:p>
            <a:fld id="{3C04E684-10F4-4CC3-A0B9-F03AA7BE37CF}" type="datetimeFigureOut">
              <a:rPr lang="en-US" smtClean="0"/>
              <a:t>4/9/2024</a:t>
            </a:fld>
            <a:endParaRPr lang="en-US"/>
          </a:p>
        </p:txBody>
      </p:sp>
      <p:sp>
        <p:nvSpPr>
          <p:cNvPr id="6" name="Footer Placeholder 5">
            <a:extLst>
              <a:ext uri="{FF2B5EF4-FFF2-40B4-BE49-F238E27FC236}">
                <a16:creationId xmlns:a16="http://schemas.microsoft.com/office/drawing/2014/main" id="{6C20F3F7-8B4B-4015-AA9C-109D05B2F146}"/>
              </a:ext>
            </a:extLst>
          </p:cNvPr>
          <p:cNvSpPr>
            <a:spLocks noGrp="1"/>
          </p:cNvSpPr>
          <p:nvPr>
            <p:ph type="ftr" sz="quarter" idx="11"/>
          </p:nvPr>
        </p:nvSpPr>
        <p:spPr/>
        <p:txBody>
          <a:bodyPr/>
          <a:lstStyle>
            <a:lvl1pPr algn="l">
              <a:defRPr/>
            </a:lvl1pPr>
          </a:lstStyle>
          <a:p>
            <a:endParaRPr lang="en-US"/>
          </a:p>
        </p:txBody>
      </p:sp>
      <p:sp>
        <p:nvSpPr>
          <p:cNvPr id="7" name="Slide Number Placeholder 6">
            <a:extLst>
              <a:ext uri="{FF2B5EF4-FFF2-40B4-BE49-F238E27FC236}">
                <a16:creationId xmlns:a16="http://schemas.microsoft.com/office/drawing/2014/main" id="{910B6EE2-78A1-4D01-87BE-A1487FBD271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674802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4/9/2024</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a:t>
            </a:fld>
            <a:endParaRPr lang="en-US"/>
          </a:p>
        </p:txBody>
      </p:sp>
    </p:spTree>
    <p:extLst>
      <p:ext uri="{BB962C8B-B14F-4D97-AF65-F5344CB8AC3E}">
        <p14:creationId xmlns:p14="http://schemas.microsoft.com/office/powerpoint/2010/main" val="1040330913"/>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06" r:id="rId6"/>
    <p:sldLayoutId id="2147483701" r:id="rId7"/>
    <p:sldLayoutId id="2147483702" r:id="rId8"/>
    <p:sldLayoutId id="2147483703" r:id="rId9"/>
    <p:sldLayoutId id="2147483704" r:id="rId10"/>
    <p:sldLayoutId id="2147483705" r:id="rId11"/>
    <p:sldLayoutId id="2147483707" r:id="rId12"/>
  </p:sldLayoutIdLst>
  <p:txStyles>
    <p:titleStyle>
      <a:lvl1pPr algn="l" defTabSz="914400" rtl="0" eaLnBrk="1" latinLnBrk="0" hangingPunct="1">
        <a:lnSpc>
          <a:spcPct val="90000"/>
        </a:lnSpc>
        <a:spcBef>
          <a:spcPct val="0"/>
        </a:spcBef>
        <a:buNone/>
        <a:defRPr sz="4000" i="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sancedetem.cz/umluva-o-pravech-ditete-v-souvislostech"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www.youtube.com/watch?v=c1f_3K5SRV8" TargetMode="External"/><Relationship Id="rId2" Type="http://schemas.openxmlformats.org/officeDocument/2006/relationships/hyperlink" Target="https://www.youtube.com/channel/UCIS5pp8wElLlmwc4tX8BQng/videos" TargetMode="External"/><Relationship Id="rId1" Type="http://schemas.openxmlformats.org/officeDocument/2006/relationships/slideLayout" Target="../slideLayouts/slideLayout2.xml"/><Relationship Id="rId6" Type="http://schemas.openxmlformats.org/officeDocument/2006/relationships/hyperlink" Target="https://denikn.cz/248849/pernikove-deti-spi-jen-chvilku-jsou-v-kreci-v-kojenaku-by-lezely-bez-pomoci-rika-pestounka/?utm_source=www.seznam.cz&amp;utm_medium=sekce-z-internetu" TargetMode="External"/><Relationship Id="rId5" Type="http://schemas.openxmlformats.org/officeDocument/2006/relationships/hyperlink" Target="https://www.facebook.com/marcela.tobiasova/?locale=cs_CZ" TargetMode="External"/><Relationship Id="rId4" Type="http://schemas.openxmlformats.org/officeDocument/2006/relationships/hyperlink" Target="https://www.youtube.com/watch?v=cJ6h8BCGEEU"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www.policie.cz/clanek/domaci-nasili-statistiky.asp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www.youtube.com/watch?v=YP9zk_MwqY0" TargetMode="External"/><Relationship Id="rId2" Type="http://schemas.openxmlformats.org/officeDocument/2006/relationships/hyperlink" Target="https://www.youtube.com/watch?v=X-uhLFz_4W4"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5.xml.rels><?xml version="1.0" encoding="UTF-8" standalone="yes"?>
<Relationships xmlns="http://schemas.openxmlformats.org/package/2006/relationships"><Relationship Id="rId2" Type="http://schemas.openxmlformats.org/officeDocument/2006/relationships/hyperlink" Target="https://edu.ceskatelevize.cz/video/10686-domaci-nasili-na-seniorech"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8">
            <a:extLst>
              <a:ext uri="{FF2B5EF4-FFF2-40B4-BE49-F238E27FC236}">
                <a16:creationId xmlns:a16="http://schemas.microsoft.com/office/drawing/2014/main" id="{764E0904-5ABD-4DC7-8562-C38580C953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3" descr="Pastelové barvy v konstrukci přechodových povrchů">
            <a:extLst>
              <a:ext uri="{FF2B5EF4-FFF2-40B4-BE49-F238E27FC236}">
                <a16:creationId xmlns:a16="http://schemas.microsoft.com/office/drawing/2014/main" id="{1E5804DB-90EF-1B75-3D46-5E73C56BCA4A}"/>
              </a:ext>
            </a:extLst>
          </p:cNvPr>
          <p:cNvPicPr>
            <a:picLocks noChangeAspect="1"/>
          </p:cNvPicPr>
          <p:nvPr/>
        </p:nvPicPr>
        <p:blipFill rotWithShape="1">
          <a:blip r:embed="rId2"/>
          <a:srcRect t="7066" r="-2" b="8537"/>
          <a:stretch/>
        </p:blipFill>
        <p:spPr>
          <a:xfrm>
            <a:off x="20" y="10"/>
            <a:ext cx="12191980" cy="6857990"/>
          </a:xfrm>
          <a:custGeom>
            <a:avLst/>
            <a:gdLst/>
            <a:ahLst/>
            <a:cxnLst/>
            <a:rect l="l" t="t" r="r" b="b"/>
            <a:pathLst>
              <a:path w="12192000" h="6858000">
                <a:moveTo>
                  <a:pt x="0" y="0"/>
                </a:moveTo>
                <a:lnTo>
                  <a:pt x="12192000" y="0"/>
                </a:lnTo>
                <a:lnTo>
                  <a:pt x="12192000" y="6858000"/>
                </a:lnTo>
                <a:lnTo>
                  <a:pt x="11560655" y="6858000"/>
                </a:lnTo>
                <a:lnTo>
                  <a:pt x="11572884" y="6759738"/>
                </a:lnTo>
                <a:cubicBezTo>
                  <a:pt x="11663744" y="6693104"/>
                  <a:pt x="11749315" y="6619456"/>
                  <a:pt x="11812292" y="6532282"/>
                </a:cubicBezTo>
                <a:cubicBezTo>
                  <a:pt x="11851232" y="6478675"/>
                  <a:pt x="11886807" y="6425068"/>
                  <a:pt x="11956995" y="6386992"/>
                </a:cubicBezTo>
                <a:cubicBezTo>
                  <a:pt x="11918054" y="6334888"/>
                  <a:pt x="11851232" y="6322863"/>
                  <a:pt x="11801234" y="6284788"/>
                </a:cubicBezTo>
                <a:cubicBezTo>
                  <a:pt x="11797390" y="6253224"/>
                  <a:pt x="11876711" y="6262743"/>
                  <a:pt x="11856520" y="6193604"/>
                </a:cubicBezTo>
                <a:cubicBezTo>
                  <a:pt x="11829119" y="6101419"/>
                  <a:pt x="11858923" y="5996209"/>
                  <a:pt x="11722875" y="5956630"/>
                </a:cubicBezTo>
                <a:cubicBezTo>
                  <a:pt x="11686819" y="5866950"/>
                  <a:pt x="11676724" y="5723664"/>
                  <a:pt x="11763258" y="5635988"/>
                </a:cubicBezTo>
                <a:cubicBezTo>
                  <a:pt x="11892094" y="5505226"/>
                  <a:pt x="11871424" y="5422059"/>
                  <a:pt x="11706050" y="5351418"/>
                </a:cubicBezTo>
                <a:cubicBezTo>
                  <a:pt x="11684896" y="5342400"/>
                  <a:pt x="11707491" y="4786287"/>
                  <a:pt x="11697876" y="4763241"/>
                </a:cubicBezTo>
                <a:cubicBezTo>
                  <a:pt x="11713260" y="4731677"/>
                  <a:pt x="11749315" y="4739192"/>
                  <a:pt x="11776236" y="4730675"/>
                </a:cubicBezTo>
                <a:cubicBezTo>
                  <a:pt x="11894018" y="4694603"/>
                  <a:pt x="11897864" y="4694603"/>
                  <a:pt x="11868540" y="4584884"/>
                </a:cubicBezTo>
                <a:cubicBezTo>
                  <a:pt x="11859884" y="4551817"/>
                  <a:pt x="11880076" y="4538289"/>
                  <a:pt x="11898825" y="4517749"/>
                </a:cubicBezTo>
                <a:cubicBezTo>
                  <a:pt x="11969013" y="4441095"/>
                  <a:pt x="11969494" y="4440094"/>
                  <a:pt x="11897864" y="4375464"/>
                </a:cubicBezTo>
                <a:cubicBezTo>
                  <a:pt x="11877192" y="4356928"/>
                  <a:pt x="11863252" y="4336887"/>
                  <a:pt x="11854116" y="4311838"/>
                </a:cubicBezTo>
                <a:cubicBezTo>
                  <a:pt x="11837290" y="4266245"/>
                  <a:pt x="11837771" y="4228169"/>
                  <a:pt x="11901709" y="4203620"/>
                </a:cubicBezTo>
                <a:cubicBezTo>
                  <a:pt x="11946418" y="4186086"/>
                  <a:pt x="11971897" y="4166044"/>
                  <a:pt x="11974782" y="4114442"/>
                </a:cubicBezTo>
                <a:cubicBezTo>
                  <a:pt x="11976706" y="4071355"/>
                  <a:pt x="11981993" y="4043299"/>
                  <a:pt x="11932476" y="4024762"/>
                </a:cubicBezTo>
                <a:cubicBezTo>
                  <a:pt x="11892576" y="4009732"/>
                  <a:pt x="11881038" y="3977668"/>
                  <a:pt x="11885365" y="3939592"/>
                </a:cubicBezTo>
                <a:cubicBezTo>
                  <a:pt x="11895460" y="3846405"/>
                  <a:pt x="11841137" y="3791796"/>
                  <a:pt x="11751719" y="3749211"/>
                </a:cubicBezTo>
                <a:cubicBezTo>
                  <a:pt x="11666628" y="3708629"/>
                  <a:pt x="11592115" y="3654019"/>
                  <a:pt x="11513754" y="3604420"/>
                </a:cubicBezTo>
                <a:cubicBezTo>
                  <a:pt x="11426740" y="3549310"/>
                  <a:pt x="11325786" y="3516243"/>
                  <a:pt x="11220504" y="3488188"/>
                </a:cubicBezTo>
                <a:cubicBezTo>
                  <a:pt x="11239734" y="3448108"/>
                  <a:pt x="11306076" y="3470653"/>
                  <a:pt x="11312805" y="3414541"/>
                </a:cubicBezTo>
                <a:cubicBezTo>
                  <a:pt x="11148394" y="3366945"/>
                  <a:pt x="10991193" y="3295301"/>
                  <a:pt x="10805146" y="3277767"/>
                </a:cubicBezTo>
                <a:cubicBezTo>
                  <a:pt x="10955618" y="3286784"/>
                  <a:pt x="11092147" y="3222154"/>
                  <a:pt x="11234926" y="3203117"/>
                </a:cubicBezTo>
                <a:cubicBezTo>
                  <a:pt x="11248386" y="3171554"/>
                  <a:pt x="11217140" y="3179569"/>
                  <a:pt x="11204640" y="3174060"/>
                </a:cubicBezTo>
                <a:cubicBezTo>
                  <a:pt x="11192140" y="3168047"/>
                  <a:pt x="11176757" y="3166042"/>
                  <a:pt x="11174834" y="3143498"/>
                </a:cubicBezTo>
                <a:cubicBezTo>
                  <a:pt x="11243580" y="3110932"/>
                  <a:pt x="11329632" y="3132475"/>
                  <a:pt x="11400780" y="3099410"/>
                </a:cubicBezTo>
                <a:cubicBezTo>
                  <a:pt x="11384916" y="3051314"/>
                  <a:pt x="11323382" y="3080371"/>
                  <a:pt x="11297902" y="3041793"/>
                </a:cubicBezTo>
                <a:cubicBezTo>
                  <a:pt x="11364246" y="3034780"/>
                  <a:pt x="11425779" y="3031774"/>
                  <a:pt x="11485870" y="3021253"/>
                </a:cubicBezTo>
                <a:cubicBezTo>
                  <a:pt x="11532984" y="3013236"/>
                  <a:pt x="11545964" y="2972154"/>
                  <a:pt x="11513754" y="2944098"/>
                </a:cubicBezTo>
                <a:cubicBezTo>
                  <a:pt x="11484909" y="2919049"/>
                  <a:pt x="11442604" y="2917044"/>
                  <a:pt x="11405107" y="2906523"/>
                </a:cubicBezTo>
                <a:cubicBezTo>
                  <a:pt x="11137817" y="2833377"/>
                  <a:pt x="10857066" y="2809829"/>
                  <a:pt x="10572950" y="2803317"/>
                </a:cubicBezTo>
                <a:cubicBezTo>
                  <a:pt x="10117210" y="2792795"/>
                  <a:pt x="9660028" y="2793297"/>
                  <a:pt x="9205250" y="2778767"/>
                </a:cubicBezTo>
                <a:cubicBezTo>
                  <a:pt x="8996489" y="2772379"/>
                  <a:pt x="8788540" y="2761765"/>
                  <a:pt x="8579578" y="2759181"/>
                </a:cubicBezTo>
                <a:cubicBezTo>
                  <a:pt x="8509922" y="2758320"/>
                  <a:pt x="8440155" y="2758352"/>
                  <a:pt x="8370208" y="2759730"/>
                </a:cubicBezTo>
                <a:cubicBezTo>
                  <a:pt x="8070708" y="2765742"/>
                  <a:pt x="7771690" y="2764238"/>
                  <a:pt x="7470748" y="2819849"/>
                </a:cubicBezTo>
                <a:cubicBezTo>
                  <a:pt x="7316911" y="2848407"/>
                  <a:pt x="7156825" y="2838887"/>
                  <a:pt x="7001547" y="2861432"/>
                </a:cubicBezTo>
                <a:cubicBezTo>
                  <a:pt x="6765024" y="2896002"/>
                  <a:pt x="6528501" y="2936583"/>
                  <a:pt x="6295343" y="2988688"/>
                </a:cubicBezTo>
                <a:cubicBezTo>
                  <a:pt x="6222271" y="3005220"/>
                  <a:pt x="6131892" y="3015241"/>
                  <a:pt x="6075166" y="3078367"/>
                </a:cubicBezTo>
                <a:cubicBezTo>
                  <a:pt x="5985266" y="3038288"/>
                  <a:pt x="5929502" y="3113938"/>
                  <a:pt x="5859314" y="3139490"/>
                </a:cubicBezTo>
                <a:cubicBezTo>
                  <a:pt x="5831912" y="3149510"/>
                  <a:pt x="5795857" y="3163538"/>
                  <a:pt x="5800183" y="3195101"/>
                </a:cubicBezTo>
                <a:cubicBezTo>
                  <a:pt x="5804030" y="3234680"/>
                  <a:pt x="5844410" y="3260231"/>
                  <a:pt x="5882870" y="3252215"/>
                </a:cubicBezTo>
                <a:cubicBezTo>
                  <a:pt x="6002574" y="3227164"/>
                  <a:pt x="6109777" y="3283277"/>
                  <a:pt x="6232848" y="3274760"/>
                </a:cubicBezTo>
                <a:cubicBezTo>
                  <a:pt x="6125643" y="3298808"/>
                  <a:pt x="6018918" y="3323358"/>
                  <a:pt x="5911715" y="3347407"/>
                </a:cubicBezTo>
                <a:cubicBezTo>
                  <a:pt x="6070839" y="3366444"/>
                  <a:pt x="6227559" y="3332376"/>
                  <a:pt x="6384279" y="3312836"/>
                </a:cubicBezTo>
                <a:cubicBezTo>
                  <a:pt x="6434757" y="3306824"/>
                  <a:pt x="6513117" y="3260732"/>
                  <a:pt x="6526097" y="3325362"/>
                </a:cubicBezTo>
                <a:cubicBezTo>
                  <a:pt x="6534750" y="3368448"/>
                  <a:pt x="6450622" y="3371454"/>
                  <a:pt x="6403028" y="3383478"/>
                </a:cubicBezTo>
                <a:cubicBezTo>
                  <a:pt x="6192945" y="3435081"/>
                  <a:pt x="5979497" y="3465141"/>
                  <a:pt x="5767013" y="3500713"/>
                </a:cubicBezTo>
                <a:cubicBezTo>
                  <a:pt x="5746822" y="3504220"/>
                  <a:pt x="5720381" y="3501214"/>
                  <a:pt x="5706920" y="3511233"/>
                </a:cubicBezTo>
                <a:cubicBezTo>
                  <a:pt x="5598272" y="3591895"/>
                  <a:pt x="5460782" y="3618449"/>
                  <a:pt x="5310793" y="3677066"/>
                </a:cubicBezTo>
                <a:cubicBezTo>
                  <a:pt x="5405498" y="3704622"/>
                  <a:pt x="5469435" y="3648007"/>
                  <a:pt x="5548276" y="3660533"/>
                </a:cubicBezTo>
                <a:cubicBezTo>
                  <a:pt x="5467993" y="3721154"/>
                  <a:pt x="5374730" y="3732677"/>
                  <a:pt x="5293005" y="3765743"/>
                </a:cubicBezTo>
                <a:cubicBezTo>
                  <a:pt x="5234355" y="3789291"/>
                  <a:pt x="5016580" y="3862938"/>
                  <a:pt x="4983410" y="3883981"/>
                </a:cubicBezTo>
                <a:cubicBezTo>
                  <a:pt x="4883416" y="3949110"/>
                  <a:pt x="4756501" y="3979672"/>
                  <a:pt x="4674775" y="4068850"/>
                </a:cubicBezTo>
                <a:cubicBezTo>
                  <a:pt x="4617087" y="4131477"/>
                  <a:pt x="4520939" y="4119952"/>
                  <a:pt x="4453155" y="4163539"/>
                </a:cubicBezTo>
                <a:cubicBezTo>
                  <a:pt x="4429119" y="4204622"/>
                  <a:pt x="4475751" y="4215143"/>
                  <a:pt x="4492095" y="4237188"/>
                </a:cubicBezTo>
                <a:cubicBezTo>
                  <a:pt x="4513728" y="4266746"/>
                  <a:pt x="4475269" y="4283280"/>
                  <a:pt x="4464213" y="4318851"/>
                </a:cubicBezTo>
                <a:cubicBezTo>
                  <a:pt x="4591608" y="4278771"/>
                  <a:pt x="4713234" y="4255223"/>
                  <a:pt x="4857456" y="4241696"/>
                </a:cubicBezTo>
                <a:cubicBezTo>
                  <a:pt x="4809862" y="4299311"/>
                  <a:pt x="4752174" y="4274261"/>
                  <a:pt x="4713234" y="4295303"/>
                </a:cubicBezTo>
                <a:cubicBezTo>
                  <a:pt x="4687756" y="4308830"/>
                  <a:pt x="4648816" y="4314843"/>
                  <a:pt x="4656026" y="4348410"/>
                </a:cubicBezTo>
                <a:cubicBezTo>
                  <a:pt x="4661795" y="4374963"/>
                  <a:pt x="4694486" y="4371456"/>
                  <a:pt x="4718523" y="4368951"/>
                </a:cubicBezTo>
                <a:cubicBezTo>
                  <a:pt x="4810825" y="4359433"/>
                  <a:pt x="4900722" y="4356425"/>
                  <a:pt x="4989178" y="4420054"/>
                </a:cubicBezTo>
                <a:cubicBezTo>
                  <a:pt x="4764193" y="4512739"/>
                  <a:pt x="4505557" y="4473661"/>
                  <a:pt x="4304127" y="4609933"/>
                </a:cubicBezTo>
                <a:cubicBezTo>
                  <a:pt x="4332491" y="4652018"/>
                  <a:pt x="4372871" y="4629473"/>
                  <a:pt x="4402677" y="4624463"/>
                </a:cubicBezTo>
                <a:cubicBezTo>
                  <a:pt x="4598338" y="4590394"/>
                  <a:pt x="5297331" y="4651016"/>
                  <a:pt x="5398287" y="4608430"/>
                </a:cubicBezTo>
                <a:cubicBezTo>
                  <a:pt x="5460301" y="4582379"/>
                  <a:pt x="5525682" y="4569853"/>
                  <a:pt x="5592504" y="4585886"/>
                </a:cubicBezTo>
                <a:cubicBezTo>
                  <a:pt x="5656923" y="4601416"/>
                  <a:pt x="5640578" y="4819353"/>
                  <a:pt x="5411266" y="4964142"/>
                </a:cubicBezTo>
                <a:cubicBezTo>
                  <a:pt x="5378575" y="4984684"/>
                  <a:pt x="5524721" y="5014244"/>
                  <a:pt x="5480493" y="5031277"/>
                </a:cubicBezTo>
                <a:cubicBezTo>
                  <a:pt x="5445880" y="5044804"/>
                  <a:pt x="5276179" y="5037289"/>
                  <a:pt x="5233393" y="5047810"/>
                </a:cubicBezTo>
                <a:cubicBezTo>
                  <a:pt x="5216567" y="5052318"/>
                  <a:pt x="4701216" y="5221157"/>
                  <a:pt x="4750251" y="5256728"/>
                </a:cubicBezTo>
                <a:cubicBezTo>
                  <a:pt x="4896877" y="5363441"/>
                  <a:pt x="5388190" y="5558833"/>
                  <a:pt x="4508440" y="5624965"/>
                </a:cubicBezTo>
                <a:cubicBezTo>
                  <a:pt x="4536323" y="5663542"/>
                  <a:pt x="4613241" y="5638994"/>
                  <a:pt x="4602665" y="5706629"/>
                </a:cubicBezTo>
                <a:cubicBezTo>
                  <a:pt x="4485845" y="5743202"/>
                  <a:pt x="4350758" y="5741198"/>
                  <a:pt x="4215189" y="5797811"/>
                </a:cubicBezTo>
                <a:cubicBezTo>
                  <a:pt x="4276245" y="5838893"/>
                  <a:pt x="4346432" y="5813844"/>
                  <a:pt x="4407966" y="5826870"/>
                </a:cubicBezTo>
                <a:cubicBezTo>
                  <a:pt x="4373353" y="5878473"/>
                  <a:pt x="4313741" y="5870457"/>
                  <a:pt x="4265186" y="5881478"/>
                </a:cubicBezTo>
                <a:cubicBezTo>
                  <a:pt x="4220479" y="5892001"/>
                  <a:pt x="4125774" y="5981680"/>
                  <a:pt x="4145964" y="5977170"/>
                </a:cubicBezTo>
                <a:cubicBezTo>
                  <a:pt x="4332971" y="5937091"/>
                  <a:pt x="4522862" y="5948113"/>
                  <a:pt x="4710350" y="5909035"/>
                </a:cubicBezTo>
                <a:cubicBezTo>
                  <a:pt x="4772366" y="5896009"/>
                  <a:pt x="4842554" y="5870958"/>
                  <a:pt x="4870916" y="5949616"/>
                </a:cubicBezTo>
                <a:cubicBezTo>
                  <a:pt x="4879571" y="5972663"/>
                  <a:pt x="4873320" y="5980177"/>
                  <a:pt x="4960333" y="5949115"/>
                </a:cubicBezTo>
                <a:cubicBezTo>
                  <a:pt x="4994466" y="5937091"/>
                  <a:pt x="5039656" y="5924065"/>
                  <a:pt x="5073788" y="5953623"/>
                </a:cubicBezTo>
                <a:cubicBezTo>
                  <a:pt x="5052154" y="5990698"/>
                  <a:pt x="5010331" y="5979675"/>
                  <a:pt x="4979084" y="5990197"/>
                </a:cubicBezTo>
                <a:cubicBezTo>
                  <a:pt x="4896397" y="6017250"/>
                  <a:pt x="5180513" y="6120457"/>
                  <a:pt x="5100228" y="6151519"/>
                </a:cubicBezTo>
                <a:cubicBezTo>
                  <a:pt x="4935817" y="6215148"/>
                  <a:pt x="4832938" y="6196611"/>
                  <a:pt x="4666602" y="6266250"/>
                </a:cubicBezTo>
                <a:cubicBezTo>
                  <a:pt x="4723331" y="6264746"/>
                  <a:pt x="4706024" y="6288795"/>
                  <a:pt x="4762750" y="6288795"/>
                </a:cubicBezTo>
                <a:cubicBezTo>
                  <a:pt x="4788229" y="6288795"/>
                  <a:pt x="4815151" y="6294807"/>
                  <a:pt x="4815151" y="6322363"/>
                </a:cubicBezTo>
                <a:cubicBezTo>
                  <a:pt x="4815151" y="6348414"/>
                  <a:pt x="4516613" y="6491199"/>
                  <a:pt x="4558918" y="6504727"/>
                </a:cubicBezTo>
                <a:cubicBezTo>
                  <a:pt x="4674295" y="6541299"/>
                  <a:pt x="4970431" y="6429075"/>
                  <a:pt x="4899280" y="6480679"/>
                </a:cubicBezTo>
                <a:cubicBezTo>
                  <a:pt x="4791114" y="6559337"/>
                  <a:pt x="4774769" y="6574868"/>
                  <a:pt x="4692563" y="6586391"/>
                </a:cubicBezTo>
                <a:cubicBezTo>
                  <a:pt x="4621894" y="6596411"/>
                  <a:pt x="4373353" y="6816352"/>
                  <a:pt x="4303645" y="6834888"/>
                </a:cubicBezTo>
                <a:cubicBezTo>
                  <a:pt x="4288262" y="6838896"/>
                  <a:pt x="4291687" y="6845065"/>
                  <a:pt x="4307829" y="6852361"/>
                </a:cubicBezTo>
                <a:lnTo>
                  <a:pt x="4323786" y="6858000"/>
                </a:lnTo>
                <a:lnTo>
                  <a:pt x="0" y="6858000"/>
                </a:lnTo>
                <a:close/>
              </a:path>
            </a:pathLst>
          </a:custGeom>
        </p:spPr>
      </p:pic>
      <p:sp>
        <p:nvSpPr>
          <p:cNvPr id="2" name="Nadpis 1"/>
          <p:cNvSpPr>
            <a:spLocks noGrp="1"/>
          </p:cNvSpPr>
          <p:nvPr>
            <p:ph type="ctrTitle"/>
          </p:nvPr>
        </p:nvSpPr>
        <p:spPr>
          <a:xfrm>
            <a:off x="6095999" y="3834174"/>
            <a:ext cx="5257800" cy="1701570"/>
          </a:xfrm>
        </p:spPr>
        <p:txBody>
          <a:bodyPr anchor="b">
            <a:normAutofit/>
          </a:bodyPr>
          <a:lstStyle/>
          <a:p>
            <a:r>
              <a:rPr lang="cs-CZ" sz="4400" dirty="0"/>
              <a:t>NÁSILÍ V RODINĚ</a:t>
            </a:r>
          </a:p>
        </p:txBody>
      </p:sp>
      <p:sp>
        <p:nvSpPr>
          <p:cNvPr id="3" name="Podnadpis 2"/>
          <p:cNvSpPr>
            <a:spLocks noGrp="1"/>
          </p:cNvSpPr>
          <p:nvPr>
            <p:ph type="subTitle" idx="1"/>
          </p:nvPr>
        </p:nvSpPr>
        <p:spPr>
          <a:xfrm>
            <a:off x="6096000" y="5592499"/>
            <a:ext cx="5147960" cy="646785"/>
          </a:xfrm>
        </p:spPr>
        <p:txBody>
          <a:bodyPr>
            <a:normAutofit/>
          </a:bodyPr>
          <a:lstStyle/>
          <a:p>
            <a:endParaRPr lang="cs-CZ" sz="2000"/>
          </a:p>
        </p:txBody>
      </p:sp>
    </p:spTree>
    <p:extLst>
      <p:ext uri="{BB962C8B-B14F-4D97-AF65-F5344CB8AC3E}">
        <p14:creationId xmlns:p14="http://schemas.microsoft.com/office/powerpoint/2010/main" val="3799523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E0DDB1-EC82-4F74-97CE-EBECA1126DFC}"/>
              </a:ext>
            </a:extLst>
          </p:cNvPr>
          <p:cNvSpPr>
            <a:spLocks noGrp="1"/>
          </p:cNvSpPr>
          <p:nvPr>
            <p:ph type="title"/>
          </p:nvPr>
        </p:nvSpPr>
        <p:spPr>
          <a:xfrm>
            <a:off x="766784" y="23018"/>
            <a:ext cx="10515600" cy="1325563"/>
          </a:xfrm>
        </p:spPr>
        <p:txBody>
          <a:bodyPr/>
          <a:lstStyle/>
          <a:p>
            <a:r>
              <a:rPr lang="cs-CZ" dirty="0"/>
              <a:t>Syndrom deprivovaného dítěte</a:t>
            </a:r>
          </a:p>
        </p:txBody>
      </p:sp>
      <p:sp>
        <p:nvSpPr>
          <p:cNvPr id="3" name="Zástupný obsah 2">
            <a:extLst>
              <a:ext uri="{FF2B5EF4-FFF2-40B4-BE49-F238E27FC236}">
                <a16:creationId xmlns:a16="http://schemas.microsoft.com/office/drawing/2014/main" id="{D3AF8C75-11C2-495C-8E54-A59B39E3250D}"/>
              </a:ext>
            </a:extLst>
          </p:cNvPr>
          <p:cNvSpPr>
            <a:spLocks noGrp="1"/>
          </p:cNvSpPr>
          <p:nvPr>
            <p:ph idx="1"/>
          </p:nvPr>
        </p:nvSpPr>
        <p:spPr>
          <a:xfrm>
            <a:off x="437321" y="1242391"/>
            <a:ext cx="11300791" cy="5377070"/>
          </a:xfrm>
        </p:spPr>
        <p:txBody>
          <a:bodyPr>
            <a:normAutofit fontScale="92500" lnSpcReduction="20000"/>
          </a:bodyPr>
          <a:lstStyle/>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z psychologického hlediska má závažné důsledky </a:t>
            </a:r>
            <a:r>
              <a:rPr lang="cs-CZ" sz="1800" dirty="0" err="1">
                <a:solidFill>
                  <a:srgbClr val="000000"/>
                </a:solidFill>
                <a:effectLst/>
                <a:latin typeface="Times New Roman" panose="02020603050405020304" pitchFamily="18" charset="0"/>
                <a:ea typeface="Times New Roman" panose="02020603050405020304" pitchFamily="18" charset="0"/>
              </a:rPr>
              <a:t>předevsím</a:t>
            </a:r>
            <a:r>
              <a:rPr lang="cs-CZ" sz="1800" dirty="0">
                <a:solidFill>
                  <a:srgbClr val="000000"/>
                </a:solidFill>
                <a:effectLst/>
                <a:latin typeface="Times New Roman" panose="02020603050405020304" pitchFamily="18" charset="0"/>
                <a:ea typeface="Times New Roman" panose="02020603050405020304" pitchFamily="18" charset="0"/>
              </a:rPr>
              <a:t> citová deprivace – nedostatečné uspokojování citových potřeb, a sociokulturní deprivace – nedostatek podnětů, které podporují rozvoj schopností a dovedností dítěte</a:t>
            </a:r>
          </a:p>
          <a:p>
            <a:pPr marL="0" indent="0" algn="just" hangingPunct="0">
              <a:buNone/>
            </a:pPr>
            <a:r>
              <a:rPr lang="cs-CZ" sz="1800" i="1" u="sng" dirty="0">
                <a:solidFill>
                  <a:srgbClr val="000000"/>
                </a:solidFill>
                <a:effectLst/>
                <a:latin typeface="Times New Roman" panose="02020603050405020304" pitchFamily="18" charset="0"/>
                <a:ea typeface="Times New Roman" panose="02020603050405020304" pitchFamily="18" charset="0"/>
              </a:rPr>
              <a:t>citová deprivace</a:t>
            </a:r>
            <a:endParaRPr lang="cs-CZ" sz="1800" dirty="0">
              <a:solidFill>
                <a:srgbClr val="000000"/>
              </a:solidFill>
              <a:effectLst/>
              <a:latin typeface="Times New Roman" panose="02020603050405020304" pitchFamily="18" charset="0"/>
              <a:ea typeface="Times New Roman" panose="02020603050405020304" pitchFamily="18" charset="0"/>
            </a:endParaRP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OVB představuje v normální rodině pro dítě zdroj jistoty a bezpečí, potřebu citové jistoty obvykle uspokojuje tím, že mu poskytne specifickou zkušenost prožitku spolehlivého mezilidského vztahu, umožňuje split první vývojový úkol – získat základní důvěru ve svět a v závislosti na tom i pocit sebedůvěry, životní jistoty</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primární zkušenost jistého a spolehlivého vztahu je základem pro další rozvoj dětské osobnosti tím, že posiluje:</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citová deprivace vzniká tehdy, když potřeba citové jistoty a bezpečí není uspokojována v dostatečné míře a po dostatečně dlouhou dobu</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vzniká v situaci, kdy matka nemá o dítě zájem, zanedbává je a zaujímá k němu ambivalentní nebo dokonce hostilní postoj</a:t>
            </a:r>
          </a:p>
          <a:p>
            <a:pPr marL="0" indent="0" algn="just" hangingPunct="0">
              <a:buNone/>
            </a:pPr>
            <a:r>
              <a:rPr lang="cs-CZ" sz="1800" i="1" dirty="0">
                <a:solidFill>
                  <a:srgbClr val="000000"/>
                </a:solidFill>
                <a:effectLst/>
                <a:latin typeface="Times New Roman" panose="02020603050405020304" pitchFamily="18" charset="0"/>
                <a:ea typeface="Times New Roman" panose="02020603050405020304" pitchFamily="18" charset="0"/>
              </a:rPr>
              <a:t>psychické důsledky citové deprivace</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působí na různé děti odlišně, dle toho, jak jsou geneticky disponovány, jakou mají primární zkušenost, možnost získat nějaký náhradní zdroj citové podpory</a:t>
            </a:r>
          </a:p>
          <a:p>
            <a:pPr algn="just" hangingPunct="0">
              <a:tabLst>
                <a:tab pos="228600" algn="l"/>
              </a:tabLst>
            </a:pPr>
            <a:r>
              <a:rPr lang="cs-CZ" sz="1800" u="sng" dirty="0">
                <a:solidFill>
                  <a:srgbClr val="000000"/>
                </a:solidFill>
                <a:effectLst/>
                <a:latin typeface="Times New Roman" panose="02020603050405020304" pitchFamily="18" charset="0"/>
                <a:ea typeface="Times New Roman" panose="02020603050405020304" pitchFamily="18" charset="0"/>
              </a:rPr>
              <a:t>kognitivní odlišnosti</a:t>
            </a:r>
            <a:r>
              <a:rPr lang="cs-CZ" sz="1800" dirty="0">
                <a:solidFill>
                  <a:srgbClr val="000000"/>
                </a:solidFill>
                <a:effectLst/>
                <a:latin typeface="Times New Roman" panose="02020603050405020304" pitchFamily="18" charset="0"/>
                <a:ea typeface="Times New Roman" panose="02020603050405020304" pitchFamily="18" charset="0"/>
              </a:rPr>
              <a:t>: rozumové schopnosti nebývají dostatečně využívány, neschopnost porozumět významu vlastního chování, chování jiných lidí, poučit se ze zpětné vazby, nedostatečné ocenění dětských pokusů a různé aktivity od samého počátku vývoje, nedostatek pozitivní stimulace jakéhokoli učení</a:t>
            </a:r>
          </a:p>
          <a:p>
            <a:pPr algn="just" hangingPunct="0">
              <a:tabLst>
                <a:tab pos="228600" algn="l"/>
              </a:tabLst>
            </a:pPr>
            <a:r>
              <a:rPr lang="cs-CZ" sz="1800" u="sng" dirty="0">
                <a:solidFill>
                  <a:srgbClr val="000000"/>
                </a:solidFill>
                <a:effectLst/>
                <a:latin typeface="Times New Roman" panose="02020603050405020304" pitchFamily="18" charset="0"/>
                <a:ea typeface="Times New Roman" panose="02020603050405020304" pitchFamily="18" charset="0"/>
              </a:rPr>
              <a:t>citové prožívání</a:t>
            </a:r>
            <a:r>
              <a:rPr lang="cs-CZ" sz="1800" dirty="0">
                <a:solidFill>
                  <a:srgbClr val="000000"/>
                </a:solidFill>
                <a:effectLst/>
                <a:latin typeface="Times New Roman" panose="02020603050405020304" pitchFamily="18" charset="0"/>
                <a:ea typeface="Times New Roman" panose="02020603050405020304" pitchFamily="18" charset="0"/>
              </a:rPr>
              <a:t>:  primitivní, nediferencované, povrchní vztahy k lidem, absence empatie, egocentrismus, emočně ploché, nedůvěřivé, hostilní, agresivní, nízká frustrační tolerance, dráždivější, výbušnější, obtížně se orientují ve vlastních pocitech, </a:t>
            </a:r>
            <a:r>
              <a:rPr lang="cs-CZ" sz="1800" dirty="0" err="1">
                <a:solidFill>
                  <a:srgbClr val="000000"/>
                </a:solidFill>
                <a:effectLst/>
                <a:latin typeface="Times New Roman" panose="02020603050405020304" pitchFamily="18" charset="0"/>
                <a:ea typeface="Times New Roman" panose="02020603050405020304" pitchFamily="18" charset="0"/>
              </a:rPr>
              <a:t>chyyí</a:t>
            </a:r>
            <a:r>
              <a:rPr lang="cs-CZ" sz="1800" dirty="0">
                <a:solidFill>
                  <a:srgbClr val="000000"/>
                </a:solidFill>
                <a:effectLst/>
                <a:latin typeface="Times New Roman" panose="02020603050405020304" pitchFamily="18" charset="0"/>
                <a:ea typeface="Times New Roman" panose="02020603050405020304" pitchFamily="18" charset="0"/>
              </a:rPr>
              <a:t> zkušenost zpětné vazby s matkou – špatný rozvoj sebecitu</a:t>
            </a:r>
          </a:p>
          <a:p>
            <a:endParaRPr lang="cs-CZ" dirty="0"/>
          </a:p>
        </p:txBody>
      </p:sp>
    </p:spTree>
    <p:extLst>
      <p:ext uri="{BB962C8B-B14F-4D97-AF65-F5344CB8AC3E}">
        <p14:creationId xmlns:p14="http://schemas.microsoft.com/office/powerpoint/2010/main" val="13114401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a:bodyPr>
          <a:lstStyle/>
          <a:p>
            <a:pPr algn="ctr"/>
            <a:r>
              <a:rPr lang="cs-CZ" sz="2800" dirty="0">
                <a:solidFill>
                  <a:srgbClr val="FFFFFF"/>
                </a:solidFill>
              </a:rPr>
              <a:t>CITOVÁ SUBDEPRIVACE</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5208103" y="298173"/>
            <a:ext cx="6649279" cy="6430617"/>
          </a:xfrm>
        </p:spPr>
        <p:txBody>
          <a:bodyPr anchor="ctr">
            <a:normAutofit/>
          </a:bodyPr>
          <a:lstStyle/>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mírnější varianta deprivační zkušenosti, mnohem častější</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riziko je v tom, že je obtížněji identifikovatelná, dítěti se nedostane potřebné pomoci</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děti mohou mít dobré materiální zabezpečení, zajištěné dobré vzdělání, ale strádají v oblasti citové</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v c</a:t>
            </a:r>
            <a:r>
              <a:rPr lang="cs-CZ" sz="1800" dirty="0">
                <a:solidFill>
                  <a:srgbClr val="000000"/>
                </a:solidFill>
                <a:latin typeface="Times New Roman" panose="02020603050405020304" pitchFamily="18" charset="0"/>
                <a:ea typeface="Times New Roman" panose="02020603050405020304" pitchFamily="18" charset="0"/>
              </a:rPr>
              <a:t>hování</a:t>
            </a:r>
            <a:r>
              <a:rPr lang="cs-CZ" sz="1800" dirty="0">
                <a:solidFill>
                  <a:srgbClr val="000000"/>
                </a:solidFill>
                <a:effectLst/>
                <a:latin typeface="Times New Roman" panose="02020603050405020304" pitchFamily="18" charset="0"/>
                <a:ea typeface="Times New Roman" panose="02020603050405020304" pitchFamily="18" charset="0"/>
              </a:rPr>
              <a:t> rodičů, kteří nejsou schopni nebo ochotni dítě citově saturovat jsou zřejmé určité postoje, jež toto riziko signalizuji:</a:t>
            </a:r>
          </a:p>
          <a:p>
            <a:pPr marL="342900" lvl="0" indent="-342900" algn="just" hangingPunct="0">
              <a:buFont typeface="+mj-lt"/>
              <a:buAutoNum type="arabicPeriod"/>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snížená akceptace dítěte(rodiče o něm hovoří spíše kriticky)</a:t>
            </a:r>
          </a:p>
          <a:p>
            <a:pPr marL="342900" lvl="0" indent="-342900" algn="just" hangingPunct="0">
              <a:buFont typeface="+mj-lt"/>
              <a:buAutoNum type="arabicPeriod"/>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snížená empatie k dítěti</a:t>
            </a:r>
          </a:p>
          <a:p>
            <a:pPr marL="342900" lvl="0" indent="-342900" algn="just" hangingPunct="0">
              <a:buFont typeface="+mj-lt"/>
              <a:buAutoNum type="arabicPeriod"/>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snížená frekvence interakcí s dítětem</a:t>
            </a:r>
          </a:p>
        </p:txBody>
      </p:sp>
    </p:spTree>
    <p:extLst>
      <p:ext uri="{BB962C8B-B14F-4D97-AF65-F5344CB8AC3E}">
        <p14:creationId xmlns:p14="http://schemas.microsoft.com/office/powerpoint/2010/main" val="15681987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a:bodyPr>
          <a:lstStyle/>
          <a:p>
            <a:pPr algn="ctr"/>
            <a:r>
              <a:rPr lang="cs-CZ" sz="2800" dirty="0">
                <a:solidFill>
                  <a:srgbClr val="FFFFFF"/>
                </a:solidFill>
              </a:rPr>
              <a:t>CITOVÁ SUBDEPRIVACE</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5337313" y="318052"/>
            <a:ext cx="6155635" cy="6121750"/>
          </a:xfrm>
        </p:spPr>
        <p:txBody>
          <a:bodyPr anchor="ctr">
            <a:normAutofit/>
          </a:bodyPr>
          <a:lstStyle/>
          <a:p>
            <a:pPr algn="just" hangingPunct="0">
              <a:tabLst>
                <a:tab pos="228600" algn="l"/>
              </a:tabLst>
            </a:pPr>
            <a:r>
              <a:rPr lang="cs-CZ" sz="1800" dirty="0" err="1">
                <a:solidFill>
                  <a:srgbClr val="000000"/>
                </a:solidFill>
                <a:effectLst/>
                <a:latin typeface="Times New Roman" panose="02020603050405020304" pitchFamily="18" charset="0"/>
                <a:ea typeface="Times New Roman" panose="02020603050405020304" pitchFamily="18" charset="0"/>
              </a:rPr>
              <a:t>subdeprivační</a:t>
            </a:r>
            <a:r>
              <a:rPr lang="cs-CZ" sz="1800" dirty="0">
                <a:solidFill>
                  <a:srgbClr val="000000"/>
                </a:solidFill>
                <a:effectLst/>
                <a:latin typeface="Times New Roman" panose="02020603050405020304" pitchFamily="18" charset="0"/>
                <a:ea typeface="Times New Roman" panose="02020603050405020304" pitchFamily="18" charset="0"/>
              </a:rPr>
              <a:t> zkušenost, zejména míra jejich následku je dána interakcí vnějších a vnitřních rizikových faktorů, má individuálně typický obraz</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příznaky se často stávají nápadnými až ve svém souhrnu, typickým znakem je kumulace účinku drobných odchylek</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souhrn nepříznivých charakteristik dítěte, které mohou zatěžovat další rozvoj jeho osobnosti i jeho sociální adaptaci</a:t>
            </a:r>
          </a:p>
          <a:p>
            <a:pPr marL="342900" lvl="0" indent="-342900" algn="just" hangingPunct="0">
              <a:buFont typeface="+mj-lt"/>
              <a:buAutoNum type="arabicPeriod"/>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biologické faktory (méně odolné vůči všem běžným biologickým faktorům)</a:t>
            </a:r>
          </a:p>
          <a:p>
            <a:pPr marL="342900" lvl="0" indent="-342900" algn="just" hangingPunct="0">
              <a:buFont typeface="+mj-lt"/>
              <a:buAutoNum type="arabicPeriod"/>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psychosociální faktory (především oblast sociálních vztahů, bývají hůře hodnoceny, nejsou pozitivně akceptovány, špatné postavení v dětské skupině, vztahy s vrstevníky nepříznivé, odmítány, horší školní prospěch – nedokážou účelně využít inteligenci)</a:t>
            </a:r>
          </a:p>
        </p:txBody>
      </p:sp>
    </p:spTree>
    <p:extLst>
      <p:ext uri="{BB962C8B-B14F-4D97-AF65-F5344CB8AC3E}">
        <p14:creationId xmlns:p14="http://schemas.microsoft.com/office/powerpoint/2010/main" val="6721351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718681-A12E-49D6-9925-DD7C68176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rgbClr val="C696A5"/>
          </a:solidFill>
          <a:ln w="32707" cap="flat">
            <a:noFill/>
            <a:prstDash val="solid"/>
            <a:miter/>
          </a:ln>
        </p:spPr>
        <p:txBody>
          <a:bodyPr rtlCol="0" anchor="ctr"/>
          <a:lstStyle/>
          <a:p>
            <a:endParaRPr lang="en-US" dirty="0"/>
          </a:p>
        </p:txBody>
      </p:sp>
      <p:sp>
        <p:nvSpPr>
          <p:cNvPr id="2" name="Nadpis 1">
            <a:extLst>
              <a:ext uri="{FF2B5EF4-FFF2-40B4-BE49-F238E27FC236}">
                <a16:creationId xmlns:a16="http://schemas.microsoft.com/office/drawing/2014/main" id="{DF6FF0A6-3988-35AC-5095-D32C47E729D5}"/>
              </a:ext>
            </a:extLst>
          </p:cNvPr>
          <p:cNvSpPr>
            <a:spLocks noGrp="1"/>
          </p:cNvSpPr>
          <p:nvPr>
            <p:ph type="title"/>
          </p:nvPr>
        </p:nvSpPr>
        <p:spPr>
          <a:xfrm>
            <a:off x="838200" y="713312"/>
            <a:ext cx="3461084" cy="5431376"/>
          </a:xfrm>
        </p:spPr>
        <p:txBody>
          <a:bodyPr>
            <a:normAutofit/>
          </a:bodyPr>
          <a:lstStyle/>
          <a:p>
            <a:r>
              <a:rPr lang="cs-CZ" sz="3600" dirty="0">
                <a:solidFill>
                  <a:srgbClr val="FFFFFF"/>
                </a:solidFill>
              </a:rPr>
              <a:t>ZANEDBÁVÁNÍ</a:t>
            </a:r>
            <a:br>
              <a:rPr lang="cs-CZ" sz="3600" dirty="0">
                <a:solidFill>
                  <a:srgbClr val="FFFFFF"/>
                </a:solidFill>
              </a:rPr>
            </a:br>
            <a:r>
              <a:rPr lang="cs-CZ" sz="3600" dirty="0">
                <a:solidFill>
                  <a:srgbClr val="FFFFFF"/>
                </a:solidFill>
              </a:rPr>
              <a:t>DÍTĚTE</a:t>
            </a:r>
          </a:p>
        </p:txBody>
      </p:sp>
      <p:sp>
        <p:nvSpPr>
          <p:cNvPr id="3" name="Zástupný obsah 2">
            <a:extLst>
              <a:ext uri="{FF2B5EF4-FFF2-40B4-BE49-F238E27FC236}">
                <a16:creationId xmlns:a16="http://schemas.microsoft.com/office/drawing/2014/main" id="{F324F13C-F94F-A75D-6B79-5CE43EA19414}"/>
              </a:ext>
            </a:extLst>
          </p:cNvPr>
          <p:cNvSpPr>
            <a:spLocks noGrp="1"/>
          </p:cNvSpPr>
          <p:nvPr>
            <p:ph idx="1"/>
          </p:nvPr>
        </p:nvSpPr>
        <p:spPr>
          <a:xfrm>
            <a:off x="6095999" y="713312"/>
            <a:ext cx="5801140" cy="5935965"/>
          </a:xfrm>
        </p:spPr>
        <p:txBody>
          <a:bodyPr anchor="ctr">
            <a:normAutofit/>
          </a:bodyPr>
          <a:lstStyle/>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vede k poškozování vzniklému v důsledku nedostatečného uspokojování jeho potřeb, jehož příčinou je omezení standardní interakce mezi rodičem a dítětem</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typický je nedostatek něčeho, strádání, deprivace</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vždy jde o interakci rodiče s dítětem v určité situaci</a:t>
            </a:r>
          </a:p>
          <a:p>
            <a:pPr marL="0" indent="0" algn="just" hangingPunct="0">
              <a:buNone/>
            </a:pPr>
            <a:r>
              <a:rPr lang="cs-CZ" sz="1800" i="1" u="sng" dirty="0">
                <a:solidFill>
                  <a:srgbClr val="000000"/>
                </a:solidFill>
                <a:effectLst/>
                <a:latin typeface="Times New Roman" panose="02020603050405020304" pitchFamily="18" charset="0"/>
                <a:ea typeface="Times New Roman" panose="02020603050405020304" pitchFamily="18" charset="0"/>
              </a:rPr>
              <a:t>zanedbávající rodiče</a:t>
            </a:r>
            <a:endParaRPr lang="cs-CZ" sz="1800" dirty="0">
              <a:solidFill>
                <a:srgbClr val="000000"/>
              </a:solidFill>
              <a:effectLst/>
              <a:latin typeface="Times New Roman" panose="02020603050405020304" pitchFamily="18" charset="0"/>
              <a:ea typeface="Times New Roman" panose="02020603050405020304" pitchFamily="18" charset="0"/>
            </a:endParaRP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nemají pro rodičovskou roli dostatečné kompetence, neschopní, aktuálně se nemohou o dítě přijatelným způsobem starat, často osoby s nízkou sociokulturní úrovní, jejich domácnost i vztahy mezi jednotlivými členy mají celou řadu nedostatků</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nemají k rodičovství dostatečnou motivaci, příliš zaujati svými problémy, zájmy</a:t>
            </a:r>
            <a:r>
              <a:rPr lang="cs-CZ" sz="1800" dirty="0">
                <a:solidFill>
                  <a:srgbClr val="000000"/>
                </a:solidFill>
                <a:latin typeface="Times New Roman" panose="02020603050405020304" pitchFamily="18" charset="0"/>
                <a:ea typeface="Times New Roman" panose="02020603050405020304" pitchFamily="18" charset="0"/>
              </a:rPr>
              <a:t> </a:t>
            </a:r>
            <a:r>
              <a:rPr lang="cs-CZ" sz="1800" dirty="0" err="1">
                <a:solidFill>
                  <a:srgbClr val="000000"/>
                </a:solidFill>
                <a:latin typeface="Times New Roman" panose="02020603050405020304" pitchFamily="18" charset="0"/>
                <a:ea typeface="Times New Roman" panose="02020603050405020304" pitchFamily="18" charset="0"/>
              </a:rPr>
              <a:t>atp</a:t>
            </a:r>
            <a:endParaRPr lang="cs-CZ" sz="1800" dirty="0">
              <a:solidFill>
                <a:srgbClr val="000000"/>
              </a:solidFill>
              <a:effectLst/>
              <a:latin typeface="Times New Roman" panose="02020603050405020304" pitchFamily="18" charset="0"/>
              <a:ea typeface="Times New Roman" panose="02020603050405020304" pitchFamily="18" charset="0"/>
            </a:endParaRPr>
          </a:p>
          <a:p>
            <a:pPr marL="0" indent="0" algn="just" hangingPunct="0">
              <a:buNone/>
            </a:pPr>
            <a:r>
              <a:rPr lang="cs-CZ" sz="1800" i="1" u="sng" dirty="0">
                <a:solidFill>
                  <a:srgbClr val="000000"/>
                </a:solidFill>
                <a:effectLst/>
                <a:latin typeface="Times New Roman" panose="02020603050405020304" pitchFamily="18" charset="0"/>
                <a:ea typeface="Times New Roman" panose="02020603050405020304" pitchFamily="18" charset="0"/>
              </a:rPr>
              <a:t>děti, které jsou zanedbávané </a:t>
            </a:r>
            <a:endParaRPr lang="cs-CZ" sz="1800" dirty="0">
              <a:solidFill>
                <a:srgbClr val="000000"/>
              </a:solidFill>
              <a:effectLst/>
              <a:latin typeface="Times New Roman" panose="02020603050405020304" pitchFamily="18" charset="0"/>
              <a:ea typeface="Times New Roman" panose="02020603050405020304" pitchFamily="18" charset="0"/>
            </a:endParaRP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děti pasivní, apatické, nenápadné, nevýrazné, nedovedou své rodiče zaujmout</a:t>
            </a:r>
          </a:p>
          <a:p>
            <a:r>
              <a:rPr lang="cs-CZ" sz="1800" dirty="0">
                <a:solidFill>
                  <a:srgbClr val="000000"/>
                </a:solidFill>
                <a:effectLst/>
                <a:latin typeface="Times New Roman" panose="02020603050405020304" pitchFamily="18" charset="0"/>
                <a:ea typeface="Times New Roman" panose="02020603050405020304" pitchFamily="18" charset="0"/>
              </a:rPr>
              <a:t>děti nějak znevýhodněné, např. postižené</a:t>
            </a:r>
            <a:endParaRPr lang="cs-CZ" sz="2000" dirty="0"/>
          </a:p>
        </p:txBody>
      </p:sp>
    </p:spTree>
    <p:extLst>
      <p:ext uri="{BB962C8B-B14F-4D97-AF65-F5344CB8AC3E}">
        <p14:creationId xmlns:p14="http://schemas.microsoft.com/office/powerpoint/2010/main" val="6408922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0339EE9-5436-4860-BBFC-7CD7C90DBA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AA770EBD-5B77-46EC-BF58-EF27ACD6B4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5" y="0"/>
            <a:ext cx="7537705" cy="6858000"/>
          </a:xfrm>
          <a:custGeom>
            <a:avLst/>
            <a:gdLst>
              <a:gd name="connsiteX0" fmla="*/ 1008599 w 7299977"/>
              <a:gd name="connsiteY0" fmla="*/ 0 h 6858000"/>
              <a:gd name="connsiteX1" fmla="*/ 4420653 w 7299977"/>
              <a:gd name="connsiteY1" fmla="*/ 0 h 6858000"/>
              <a:gd name="connsiteX2" fmla="*/ 5511704 w 7299977"/>
              <a:gd name="connsiteY2" fmla="*/ 0 h 6858000"/>
              <a:gd name="connsiteX3" fmla="*/ 7299977 w 7299977"/>
              <a:gd name="connsiteY3" fmla="*/ 0 h 6858000"/>
              <a:gd name="connsiteX4" fmla="*/ 7299977 w 7299977"/>
              <a:gd name="connsiteY4" fmla="*/ 6858000 h 6858000"/>
              <a:gd name="connsiteX5" fmla="*/ 5511704 w 7299977"/>
              <a:gd name="connsiteY5" fmla="*/ 6858000 h 6858000"/>
              <a:gd name="connsiteX6" fmla="*/ 4420653 w 7299977"/>
              <a:gd name="connsiteY6" fmla="*/ 6858000 h 6858000"/>
              <a:gd name="connsiteX7" fmla="*/ 1592997 w 7299977"/>
              <a:gd name="connsiteY7" fmla="*/ 6858000 h 6858000"/>
              <a:gd name="connsiteX8" fmla="*/ 1232473 w 7299977"/>
              <a:gd name="connsiteY8" fmla="*/ 6658805 h 6858000"/>
              <a:gd name="connsiteX9" fmla="*/ 1075471 w 7299977"/>
              <a:gd name="connsiteY9" fmla="*/ 6431153 h 6858000"/>
              <a:gd name="connsiteX10" fmla="*/ 1020229 w 7299977"/>
              <a:gd name="connsiteY10" fmla="*/ 6367127 h 6858000"/>
              <a:gd name="connsiteX11" fmla="*/ 883579 w 7299977"/>
              <a:gd name="connsiteY11" fmla="*/ 6281757 h 6858000"/>
              <a:gd name="connsiteX12" fmla="*/ 645167 w 7299977"/>
              <a:gd name="connsiteY12" fmla="*/ 6100347 h 6858000"/>
              <a:gd name="connsiteX13" fmla="*/ 732391 w 7299977"/>
              <a:gd name="connsiteY13" fmla="*/ 6057663 h 6858000"/>
              <a:gd name="connsiteX14" fmla="*/ 985339 w 7299977"/>
              <a:gd name="connsiteY14" fmla="*/ 6167932 h 6858000"/>
              <a:gd name="connsiteX15" fmla="*/ 1168509 w 7299977"/>
              <a:gd name="connsiteY15" fmla="*/ 6196388 h 6858000"/>
              <a:gd name="connsiteX16" fmla="*/ 909746 w 7299977"/>
              <a:gd name="connsiteY16" fmla="*/ 6004307 h 6858000"/>
              <a:gd name="connsiteX17" fmla="*/ 659704 w 7299977"/>
              <a:gd name="connsiteY17" fmla="*/ 5755314 h 6858000"/>
              <a:gd name="connsiteX18" fmla="*/ 851597 w 7299977"/>
              <a:gd name="connsiteY18" fmla="*/ 5801555 h 6858000"/>
              <a:gd name="connsiteX19" fmla="*/ 860319 w 7299977"/>
              <a:gd name="connsiteY19" fmla="*/ 5769542 h 6858000"/>
              <a:gd name="connsiteX20" fmla="*/ 691686 w 7299977"/>
              <a:gd name="connsiteY20" fmla="*/ 5474306 h 6858000"/>
              <a:gd name="connsiteX21" fmla="*/ 610278 w 7299977"/>
              <a:gd name="connsiteY21" fmla="*/ 5353367 h 6858000"/>
              <a:gd name="connsiteX22" fmla="*/ 238123 w 7299977"/>
              <a:gd name="connsiteY22" fmla="*/ 4994104 h 6858000"/>
              <a:gd name="connsiteX23" fmla="*/ 592833 w 7299977"/>
              <a:gd name="connsiteY23" fmla="*/ 5154171 h 6858000"/>
              <a:gd name="connsiteX24" fmla="*/ 226494 w 7299977"/>
              <a:gd name="connsiteY24" fmla="*/ 4805580 h 6858000"/>
              <a:gd name="connsiteX25" fmla="*/ 49139 w 7299977"/>
              <a:gd name="connsiteY25" fmla="*/ 4677526 h 6858000"/>
              <a:gd name="connsiteX26" fmla="*/ 5527 w 7299977"/>
              <a:gd name="connsiteY26" fmla="*/ 4602828 h 6858000"/>
              <a:gd name="connsiteX27" fmla="*/ 84029 w 7299977"/>
              <a:gd name="connsiteY27" fmla="*/ 4585042 h 6858000"/>
              <a:gd name="connsiteX28" fmla="*/ 325347 w 7299977"/>
              <a:gd name="connsiteY28" fmla="*/ 4613499 h 6858000"/>
              <a:gd name="connsiteX29" fmla="*/ 25879 w 7299977"/>
              <a:gd name="connsiteY29" fmla="*/ 4378734 h 6858000"/>
              <a:gd name="connsiteX30" fmla="*/ 249753 w 7299977"/>
              <a:gd name="connsiteY30" fmla="*/ 4414305 h 6858000"/>
              <a:gd name="connsiteX31" fmla="*/ 313718 w 7299977"/>
              <a:gd name="connsiteY31" fmla="*/ 4321821 h 6858000"/>
              <a:gd name="connsiteX32" fmla="*/ 418386 w 7299977"/>
              <a:gd name="connsiteY32" fmla="*/ 4172424 h 6858000"/>
              <a:gd name="connsiteX33" fmla="*/ 491072 w 7299977"/>
              <a:gd name="connsiteY33" fmla="*/ 4090612 h 6858000"/>
              <a:gd name="connsiteX34" fmla="*/ 520147 w 7299977"/>
              <a:gd name="connsiteY34" fmla="*/ 3827390 h 6858000"/>
              <a:gd name="connsiteX35" fmla="*/ 459090 w 7299977"/>
              <a:gd name="connsiteY35" fmla="*/ 3539269 h 6858000"/>
              <a:gd name="connsiteX36" fmla="*/ 290458 w 7299977"/>
              <a:gd name="connsiteY36" fmla="*/ 3393429 h 6858000"/>
              <a:gd name="connsiteX37" fmla="*/ 339884 w 7299977"/>
              <a:gd name="connsiteY37" fmla="*/ 3229805 h 6858000"/>
              <a:gd name="connsiteX38" fmla="*/ 697501 w 7299977"/>
              <a:gd name="connsiteY38" fmla="*/ 3329402 h 6858000"/>
              <a:gd name="connsiteX39" fmla="*/ 165437 w 7299977"/>
              <a:gd name="connsiteY39" fmla="*/ 2941684 h 6858000"/>
              <a:gd name="connsiteX40" fmla="*/ 255568 w 7299977"/>
              <a:gd name="connsiteY40" fmla="*/ 2923898 h 6858000"/>
              <a:gd name="connsiteX41" fmla="*/ 578296 w 7299977"/>
              <a:gd name="connsiteY41" fmla="*/ 2703362 h 6858000"/>
              <a:gd name="connsiteX42" fmla="*/ 595740 w 7299977"/>
              <a:gd name="connsiteY42" fmla="*/ 2692689 h 6858000"/>
              <a:gd name="connsiteX43" fmla="*/ 650982 w 7299977"/>
              <a:gd name="connsiteY43" fmla="*/ 2553965 h 6858000"/>
              <a:gd name="connsiteX44" fmla="*/ 825429 w 7299977"/>
              <a:gd name="connsiteY44" fmla="*/ 2532623 h 6858000"/>
              <a:gd name="connsiteX45" fmla="*/ 970802 w 7299977"/>
              <a:gd name="connsiteY45" fmla="*/ 2564636 h 6858000"/>
              <a:gd name="connsiteX46" fmla="*/ 1127805 w 7299977"/>
              <a:gd name="connsiteY46" fmla="*/ 2525509 h 6858000"/>
              <a:gd name="connsiteX47" fmla="*/ 1267362 w 7299977"/>
              <a:gd name="connsiteY47" fmla="*/ 2543294 h 6858000"/>
              <a:gd name="connsiteX48" fmla="*/ 1386568 w 7299977"/>
              <a:gd name="connsiteY48" fmla="*/ 2518395 h 6858000"/>
              <a:gd name="connsiteX49" fmla="*/ 1270270 w 7299977"/>
              <a:gd name="connsiteY49" fmla="*/ 2401012 h 6858000"/>
              <a:gd name="connsiteX50" fmla="*/ 1107453 w 7299977"/>
              <a:gd name="connsiteY50" fmla="*/ 2401012 h 6858000"/>
              <a:gd name="connsiteX51" fmla="*/ 991154 w 7299977"/>
              <a:gd name="connsiteY51" fmla="*/ 2326314 h 6858000"/>
              <a:gd name="connsiteX52" fmla="*/ 880671 w 7299977"/>
              <a:gd name="connsiteY52" fmla="*/ 2191146 h 6858000"/>
              <a:gd name="connsiteX53" fmla="*/ 491072 w 7299977"/>
              <a:gd name="connsiteY53" fmla="*/ 1974165 h 6858000"/>
              <a:gd name="connsiteX54" fmla="*/ 421293 w 7299977"/>
              <a:gd name="connsiteY54" fmla="*/ 1892353 h 6858000"/>
              <a:gd name="connsiteX55" fmla="*/ 1531941 w 7299977"/>
              <a:gd name="connsiteY55" fmla="*/ 2208931 h 6858000"/>
              <a:gd name="connsiteX56" fmla="*/ 1188861 w 7299977"/>
              <a:gd name="connsiteY56" fmla="*/ 2077320 h 6858000"/>
              <a:gd name="connsiteX57" fmla="*/ 1421458 w 7299977"/>
              <a:gd name="connsiteY57" fmla="*/ 2102219 h 6858000"/>
              <a:gd name="connsiteX58" fmla="*/ 1549386 w 7299977"/>
              <a:gd name="connsiteY58" fmla="*/ 2013292 h 6858000"/>
              <a:gd name="connsiteX59" fmla="*/ 1549386 w 7299977"/>
              <a:gd name="connsiteY59" fmla="*/ 1984836 h 6858000"/>
              <a:gd name="connsiteX60" fmla="*/ 1453440 w 7299977"/>
              <a:gd name="connsiteY60" fmla="*/ 1903025 h 6858000"/>
              <a:gd name="connsiteX61" fmla="*/ 1398198 w 7299977"/>
              <a:gd name="connsiteY61" fmla="*/ 1849668 h 6858000"/>
              <a:gd name="connsiteX62" fmla="*/ 1247011 w 7299977"/>
              <a:gd name="connsiteY62" fmla="*/ 1657587 h 6858000"/>
              <a:gd name="connsiteX63" fmla="*/ 1354586 w 7299977"/>
              <a:gd name="connsiteY63" fmla="*/ 1636245 h 6858000"/>
              <a:gd name="connsiteX64" fmla="*/ 1395290 w 7299977"/>
              <a:gd name="connsiteY64" fmla="*/ 1597117 h 6858000"/>
              <a:gd name="connsiteX65" fmla="*/ 1366216 w 7299977"/>
              <a:gd name="connsiteY65" fmla="*/ 1540204 h 6858000"/>
              <a:gd name="connsiteX66" fmla="*/ 1031858 w 7299977"/>
              <a:gd name="connsiteY66" fmla="*/ 1365909 h 6858000"/>
              <a:gd name="connsiteX67" fmla="*/ 1005692 w 7299977"/>
              <a:gd name="connsiteY67" fmla="*/ 1230741 h 6858000"/>
              <a:gd name="connsiteX68" fmla="*/ 1069655 w 7299977"/>
              <a:gd name="connsiteY68" fmla="*/ 1209399 h 6858000"/>
              <a:gd name="connsiteX69" fmla="*/ 1142342 w 7299977"/>
              <a:gd name="connsiteY69" fmla="*/ 1220069 h 6858000"/>
              <a:gd name="connsiteX70" fmla="*/ 1084193 w 7299977"/>
              <a:gd name="connsiteY70" fmla="*/ 1113358 h 6858000"/>
              <a:gd name="connsiteX71" fmla="*/ 848689 w 7299977"/>
              <a:gd name="connsiteY71" fmla="*/ 1006647 h 6858000"/>
              <a:gd name="connsiteX72" fmla="*/ 805077 w 7299977"/>
              <a:gd name="connsiteY72" fmla="*/ 949734 h 6858000"/>
              <a:gd name="connsiteX73" fmla="*/ 863226 w 7299977"/>
              <a:gd name="connsiteY73" fmla="*/ 921277 h 6858000"/>
              <a:gd name="connsiteX74" fmla="*/ 906838 w 7299977"/>
              <a:gd name="connsiteY74" fmla="*/ 910606 h 6858000"/>
              <a:gd name="connsiteX75" fmla="*/ 5527 w 7299977"/>
              <a:gd name="connsiteY75" fmla="*/ 465975 h 6858000"/>
              <a:gd name="connsiteX76" fmla="*/ 209049 w 7299977"/>
              <a:gd name="connsiteY76" fmla="*/ 462417 h 6858000"/>
              <a:gd name="connsiteX77" fmla="*/ 409664 w 7299977"/>
              <a:gd name="connsiteY77" fmla="*/ 533558 h 6858000"/>
              <a:gd name="connsiteX78" fmla="*/ 621908 w 7299977"/>
              <a:gd name="connsiteY78" fmla="*/ 522887 h 6858000"/>
              <a:gd name="connsiteX79" fmla="*/ 822522 w 7299977"/>
              <a:gd name="connsiteY79" fmla="*/ 558458 h 6858000"/>
              <a:gd name="connsiteX80" fmla="*/ 996969 w 7299977"/>
              <a:gd name="connsiteY80" fmla="*/ 558458 h 6858000"/>
              <a:gd name="connsiteX81" fmla="*/ 834151 w 7299977"/>
              <a:gd name="connsiteY81" fmla="*/ 505101 h 6858000"/>
              <a:gd name="connsiteX82" fmla="*/ 773095 w 7299977"/>
              <a:gd name="connsiteY82" fmla="*/ 416176 h 6858000"/>
              <a:gd name="connsiteX83" fmla="*/ 793447 w 7299977"/>
              <a:gd name="connsiteY83" fmla="*/ 334364 h 6858000"/>
              <a:gd name="connsiteX84" fmla="*/ 860319 w 7299977"/>
              <a:gd name="connsiteY84" fmla="*/ 359262 h 6858000"/>
              <a:gd name="connsiteX85" fmla="*/ 938820 w 7299977"/>
              <a:gd name="connsiteY85" fmla="*/ 451747 h 6858000"/>
              <a:gd name="connsiteX86" fmla="*/ 956265 w 7299977"/>
              <a:gd name="connsiteY86" fmla="*/ 394834 h 6858000"/>
              <a:gd name="connsiteX87" fmla="*/ 1002784 w 7299977"/>
              <a:gd name="connsiteY87" fmla="*/ 352148 h 6858000"/>
              <a:gd name="connsiteX88" fmla="*/ 1270270 w 7299977"/>
              <a:gd name="connsiteY88" fmla="*/ 373491 h 6858000"/>
              <a:gd name="connsiteX89" fmla="*/ 1092915 w 7299977"/>
              <a:gd name="connsiteY89" fmla="*/ 192082 h 6858000"/>
              <a:gd name="connsiteX90" fmla="*/ 979525 w 7299977"/>
              <a:gd name="connsiteY90" fmla="*/ 163625 h 6858000"/>
              <a:gd name="connsiteX91" fmla="*/ 953358 w 7299977"/>
              <a:gd name="connsiteY91" fmla="*/ 88927 h 6858000"/>
              <a:gd name="connsiteX92" fmla="*/ 1005692 w 7299977"/>
              <a:gd name="connsiteY92" fmla="*/ 71141 h 6858000"/>
              <a:gd name="connsiteX93" fmla="*/ 1267362 w 7299977"/>
              <a:gd name="connsiteY93" fmla="*/ 135168 h 6858000"/>
              <a:gd name="connsiteX94" fmla="*/ 1310975 w 7299977"/>
              <a:gd name="connsiteY94" fmla="*/ 110269 h 6858000"/>
              <a:gd name="connsiteX95" fmla="*/ 1008599 w 7299977"/>
              <a:gd name="connsiteY9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7299977" h="6858000">
                <a:moveTo>
                  <a:pt x="1008599" y="0"/>
                </a:moveTo>
                <a:lnTo>
                  <a:pt x="4420653" y="0"/>
                </a:lnTo>
                <a:lnTo>
                  <a:pt x="5511704" y="0"/>
                </a:lnTo>
                <a:lnTo>
                  <a:pt x="7299977" y="0"/>
                </a:lnTo>
                <a:lnTo>
                  <a:pt x="7299977" y="6858000"/>
                </a:lnTo>
                <a:lnTo>
                  <a:pt x="5511704" y="6858000"/>
                </a:lnTo>
                <a:lnTo>
                  <a:pt x="4420653" y="6858000"/>
                </a:lnTo>
                <a:lnTo>
                  <a:pt x="1592997" y="6858000"/>
                </a:lnTo>
                <a:cubicBezTo>
                  <a:pt x="1473792" y="6786859"/>
                  <a:pt x="1360401" y="6701489"/>
                  <a:pt x="1232473" y="6658805"/>
                </a:cubicBezTo>
                <a:cubicBezTo>
                  <a:pt x="1145250" y="6630349"/>
                  <a:pt x="1060933" y="6580550"/>
                  <a:pt x="1075471" y="6431153"/>
                </a:cubicBezTo>
                <a:cubicBezTo>
                  <a:pt x="1078378" y="6388469"/>
                  <a:pt x="1055118" y="6356456"/>
                  <a:pt x="1020229" y="6367127"/>
                </a:cubicBezTo>
                <a:cubicBezTo>
                  <a:pt x="953358" y="6388469"/>
                  <a:pt x="921375" y="6327999"/>
                  <a:pt x="883579" y="6281757"/>
                </a:cubicBezTo>
                <a:cubicBezTo>
                  <a:pt x="816707" y="6199945"/>
                  <a:pt x="752743" y="6114575"/>
                  <a:pt x="645167" y="6100347"/>
                </a:cubicBezTo>
                <a:cubicBezTo>
                  <a:pt x="665519" y="6036320"/>
                  <a:pt x="700408" y="6043434"/>
                  <a:pt x="732391" y="6057663"/>
                </a:cubicBezTo>
                <a:cubicBezTo>
                  <a:pt x="816707" y="6093234"/>
                  <a:pt x="901023" y="6132361"/>
                  <a:pt x="985339" y="6167932"/>
                </a:cubicBezTo>
                <a:cubicBezTo>
                  <a:pt x="1040581" y="6189274"/>
                  <a:pt x="1095822" y="6221287"/>
                  <a:pt x="1168509" y="6196388"/>
                </a:cubicBezTo>
                <a:cubicBezTo>
                  <a:pt x="1104545" y="6068335"/>
                  <a:pt x="996969" y="6043434"/>
                  <a:pt x="909746" y="6004307"/>
                </a:cubicBezTo>
                <a:cubicBezTo>
                  <a:pt x="802169" y="5954508"/>
                  <a:pt x="738206" y="5862025"/>
                  <a:pt x="659704" y="5755314"/>
                </a:cubicBezTo>
                <a:cubicBezTo>
                  <a:pt x="738206" y="5726858"/>
                  <a:pt x="787632" y="5805112"/>
                  <a:pt x="851597" y="5801555"/>
                </a:cubicBezTo>
                <a:cubicBezTo>
                  <a:pt x="854504" y="5790884"/>
                  <a:pt x="860319" y="5769542"/>
                  <a:pt x="860319" y="5769542"/>
                </a:cubicBezTo>
                <a:cubicBezTo>
                  <a:pt x="755650" y="5712629"/>
                  <a:pt x="709132" y="5605917"/>
                  <a:pt x="691686" y="5474306"/>
                </a:cubicBezTo>
                <a:cubicBezTo>
                  <a:pt x="685872" y="5406721"/>
                  <a:pt x="648075" y="5385379"/>
                  <a:pt x="610278" y="5353367"/>
                </a:cubicBezTo>
                <a:cubicBezTo>
                  <a:pt x="482350" y="5243097"/>
                  <a:pt x="345700" y="5143500"/>
                  <a:pt x="238123" y="4994104"/>
                </a:cubicBezTo>
                <a:cubicBezTo>
                  <a:pt x="363144" y="5011889"/>
                  <a:pt x="461997" y="5111487"/>
                  <a:pt x="592833" y="5154171"/>
                </a:cubicBezTo>
                <a:cubicBezTo>
                  <a:pt x="488165" y="4990547"/>
                  <a:pt x="351514" y="4905177"/>
                  <a:pt x="226494" y="4805580"/>
                </a:cubicBezTo>
                <a:cubicBezTo>
                  <a:pt x="168344" y="4759339"/>
                  <a:pt x="116011" y="4702425"/>
                  <a:pt x="49139" y="4677526"/>
                </a:cubicBezTo>
                <a:cubicBezTo>
                  <a:pt x="25879" y="4670412"/>
                  <a:pt x="-14826" y="4652628"/>
                  <a:pt x="5527" y="4602828"/>
                </a:cubicBezTo>
                <a:cubicBezTo>
                  <a:pt x="22972" y="4560144"/>
                  <a:pt x="54954" y="4574373"/>
                  <a:pt x="84029" y="4585042"/>
                </a:cubicBezTo>
                <a:cubicBezTo>
                  <a:pt x="153807" y="4613499"/>
                  <a:pt x="229401" y="4613499"/>
                  <a:pt x="325347" y="4613499"/>
                </a:cubicBezTo>
                <a:cubicBezTo>
                  <a:pt x="243939" y="4478331"/>
                  <a:pt x="95658" y="4521016"/>
                  <a:pt x="25879" y="4378734"/>
                </a:cubicBezTo>
                <a:cubicBezTo>
                  <a:pt x="113103" y="4353835"/>
                  <a:pt x="179975" y="4403633"/>
                  <a:pt x="249753" y="4414305"/>
                </a:cubicBezTo>
                <a:cubicBezTo>
                  <a:pt x="313718" y="4424975"/>
                  <a:pt x="328254" y="4400076"/>
                  <a:pt x="313718" y="4321821"/>
                </a:cubicBezTo>
                <a:cubicBezTo>
                  <a:pt x="290458" y="4200882"/>
                  <a:pt x="325347" y="4140411"/>
                  <a:pt x="418386" y="4172424"/>
                </a:cubicBezTo>
                <a:cubicBezTo>
                  <a:pt x="505609" y="4204438"/>
                  <a:pt x="514332" y="4158196"/>
                  <a:pt x="491072" y="4090612"/>
                </a:cubicBezTo>
                <a:cubicBezTo>
                  <a:pt x="456183" y="3991015"/>
                  <a:pt x="493979" y="3912759"/>
                  <a:pt x="520147" y="3827390"/>
                </a:cubicBezTo>
                <a:cubicBezTo>
                  <a:pt x="560851" y="3699337"/>
                  <a:pt x="543407" y="3635309"/>
                  <a:pt x="459090" y="3539269"/>
                </a:cubicBezTo>
                <a:cubicBezTo>
                  <a:pt x="409664" y="3485914"/>
                  <a:pt x="360236" y="3439672"/>
                  <a:pt x="290458" y="3393429"/>
                </a:cubicBezTo>
                <a:cubicBezTo>
                  <a:pt x="450368" y="3368530"/>
                  <a:pt x="284643" y="3283162"/>
                  <a:pt x="339884" y="3229805"/>
                </a:cubicBezTo>
                <a:cubicBezTo>
                  <a:pt x="453275" y="3208463"/>
                  <a:pt x="543407" y="3379202"/>
                  <a:pt x="697501" y="3329402"/>
                </a:cubicBezTo>
                <a:cubicBezTo>
                  <a:pt x="511425" y="3183563"/>
                  <a:pt x="302087" y="3137322"/>
                  <a:pt x="165437" y="2941684"/>
                </a:cubicBezTo>
                <a:cubicBezTo>
                  <a:pt x="197419" y="2899000"/>
                  <a:pt x="229401" y="2941684"/>
                  <a:pt x="255568" y="2923898"/>
                </a:cubicBezTo>
                <a:cubicBezTo>
                  <a:pt x="255568" y="2913227"/>
                  <a:pt x="560851" y="2980812"/>
                  <a:pt x="578296" y="2703362"/>
                </a:cubicBezTo>
                <a:cubicBezTo>
                  <a:pt x="584111" y="2703362"/>
                  <a:pt x="589926" y="2703362"/>
                  <a:pt x="595740" y="2692689"/>
                </a:cubicBezTo>
                <a:cubicBezTo>
                  <a:pt x="627722" y="2653563"/>
                  <a:pt x="598648" y="2561080"/>
                  <a:pt x="650982" y="2553965"/>
                </a:cubicBezTo>
                <a:cubicBezTo>
                  <a:pt x="709132" y="2546851"/>
                  <a:pt x="764373" y="2514837"/>
                  <a:pt x="825429" y="2532623"/>
                </a:cubicBezTo>
                <a:cubicBezTo>
                  <a:pt x="871949" y="2546851"/>
                  <a:pt x="921375" y="2564636"/>
                  <a:pt x="970802" y="2564636"/>
                </a:cubicBezTo>
                <a:cubicBezTo>
                  <a:pt x="1023136" y="2564636"/>
                  <a:pt x="1095822" y="2685576"/>
                  <a:pt x="1127805" y="2525509"/>
                </a:cubicBezTo>
                <a:cubicBezTo>
                  <a:pt x="1127805" y="2518395"/>
                  <a:pt x="1217936" y="2536181"/>
                  <a:pt x="1267362" y="2543294"/>
                </a:cubicBezTo>
                <a:cubicBezTo>
                  <a:pt x="1308067" y="2550408"/>
                  <a:pt x="1357494" y="2582422"/>
                  <a:pt x="1386568" y="2518395"/>
                </a:cubicBezTo>
                <a:cubicBezTo>
                  <a:pt x="1401105" y="2479267"/>
                  <a:pt x="1331326" y="2408126"/>
                  <a:pt x="1270270" y="2401012"/>
                </a:cubicBezTo>
                <a:cubicBezTo>
                  <a:pt x="1215029" y="2393898"/>
                  <a:pt x="1159787" y="2386784"/>
                  <a:pt x="1107453" y="2401012"/>
                </a:cubicBezTo>
                <a:cubicBezTo>
                  <a:pt x="1043489" y="2418796"/>
                  <a:pt x="1008599" y="2390340"/>
                  <a:pt x="991154" y="2326314"/>
                </a:cubicBezTo>
                <a:cubicBezTo>
                  <a:pt x="970802" y="2258731"/>
                  <a:pt x="933005" y="2223159"/>
                  <a:pt x="880671" y="2191146"/>
                </a:cubicBezTo>
                <a:cubicBezTo>
                  <a:pt x="752743" y="2112891"/>
                  <a:pt x="630630" y="2020407"/>
                  <a:pt x="491072" y="1974165"/>
                </a:cubicBezTo>
                <a:cubicBezTo>
                  <a:pt x="464905" y="1967051"/>
                  <a:pt x="432923" y="1952823"/>
                  <a:pt x="421293" y="1892353"/>
                </a:cubicBezTo>
                <a:cubicBezTo>
                  <a:pt x="799262" y="1984836"/>
                  <a:pt x="1142342" y="2223159"/>
                  <a:pt x="1531941" y="2208931"/>
                </a:cubicBezTo>
                <a:cubicBezTo>
                  <a:pt x="1427272" y="2134233"/>
                  <a:pt x="1302252" y="2130676"/>
                  <a:pt x="1188861" y="2077320"/>
                </a:cubicBezTo>
                <a:cubicBezTo>
                  <a:pt x="1270270" y="2038192"/>
                  <a:pt x="1345864" y="2080877"/>
                  <a:pt x="1421458" y="2102219"/>
                </a:cubicBezTo>
                <a:cubicBezTo>
                  <a:pt x="1485422" y="2120004"/>
                  <a:pt x="1543571" y="2123562"/>
                  <a:pt x="1549386" y="2013292"/>
                </a:cubicBezTo>
                <a:cubicBezTo>
                  <a:pt x="1549386" y="2002622"/>
                  <a:pt x="1549386" y="1995507"/>
                  <a:pt x="1549386" y="1984836"/>
                </a:cubicBezTo>
                <a:cubicBezTo>
                  <a:pt x="1526126" y="1938595"/>
                  <a:pt x="1494144" y="1917252"/>
                  <a:pt x="1453440" y="1903025"/>
                </a:cubicBezTo>
                <a:cubicBezTo>
                  <a:pt x="1430180" y="1895910"/>
                  <a:pt x="1398198" y="1881683"/>
                  <a:pt x="1398198" y="1849668"/>
                </a:cubicBezTo>
                <a:cubicBezTo>
                  <a:pt x="1401105" y="1728729"/>
                  <a:pt x="1322604" y="1693158"/>
                  <a:pt x="1247011" y="1657587"/>
                </a:cubicBezTo>
                <a:cubicBezTo>
                  <a:pt x="1287715" y="1597117"/>
                  <a:pt x="1322604" y="1639802"/>
                  <a:pt x="1354586" y="1636245"/>
                </a:cubicBezTo>
                <a:cubicBezTo>
                  <a:pt x="1374939" y="1632688"/>
                  <a:pt x="1395290" y="1629132"/>
                  <a:pt x="1395290" y="1597117"/>
                </a:cubicBezTo>
                <a:cubicBezTo>
                  <a:pt x="1395290" y="1572219"/>
                  <a:pt x="1386568" y="1540204"/>
                  <a:pt x="1366216" y="1540204"/>
                </a:cubicBezTo>
                <a:cubicBezTo>
                  <a:pt x="1238288" y="1536647"/>
                  <a:pt x="1165601" y="1365909"/>
                  <a:pt x="1031858" y="1365909"/>
                </a:cubicBezTo>
                <a:cubicBezTo>
                  <a:pt x="950450" y="1365909"/>
                  <a:pt x="1072563" y="1269868"/>
                  <a:pt x="1005692" y="1230741"/>
                </a:cubicBezTo>
                <a:cubicBezTo>
                  <a:pt x="991154" y="1220069"/>
                  <a:pt x="1046396" y="1205842"/>
                  <a:pt x="1069655" y="1209399"/>
                </a:cubicBezTo>
                <a:cubicBezTo>
                  <a:pt x="1092915" y="1212955"/>
                  <a:pt x="1113268" y="1237855"/>
                  <a:pt x="1142342" y="1220069"/>
                </a:cubicBezTo>
                <a:cubicBezTo>
                  <a:pt x="1156879" y="1156043"/>
                  <a:pt x="1119082" y="1131144"/>
                  <a:pt x="1084193" y="1113358"/>
                </a:cubicBezTo>
                <a:cubicBezTo>
                  <a:pt x="1008599" y="1070674"/>
                  <a:pt x="933005" y="1020875"/>
                  <a:pt x="848689" y="1006647"/>
                </a:cubicBezTo>
                <a:cubicBezTo>
                  <a:pt x="819615" y="1003089"/>
                  <a:pt x="802169" y="985305"/>
                  <a:pt x="805077" y="949734"/>
                </a:cubicBezTo>
                <a:cubicBezTo>
                  <a:pt x="810892" y="903491"/>
                  <a:pt x="839967" y="917720"/>
                  <a:pt x="863226" y="921277"/>
                </a:cubicBezTo>
                <a:cubicBezTo>
                  <a:pt x="877764" y="924835"/>
                  <a:pt x="892301" y="935506"/>
                  <a:pt x="906838" y="910606"/>
                </a:cubicBezTo>
                <a:cubicBezTo>
                  <a:pt x="566666" y="658055"/>
                  <a:pt x="386404" y="672284"/>
                  <a:pt x="5527" y="465975"/>
                </a:cubicBezTo>
                <a:cubicBezTo>
                  <a:pt x="89843" y="426847"/>
                  <a:pt x="150900" y="455303"/>
                  <a:pt x="209049" y="462417"/>
                </a:cubicBezTo>
                <a:cubicBezTo>
                  <a:pt x="354422" y="480203"/>
                  <a:pt x="264290" y="512216"/>
                  <a:pt x="409664" y="533558"/>
                </a:cubicBezTo>
                <a:cubicBezTo>
                  <a:pt x="479443" y="544229"/>
                  <a:pt x="543407" y="579800"/>
                  <a:pt x="621908" y="522887"/>
                </a:cubicBezTo>
                <a:cubicBezTo>
                  <a:pt x="674242" y="483759"/>
                  <a:pt x="758558" y="526444"/>
                  <a:pt x="822522" y="558458"/>
                </a:cubicBezTo>
                <a:cubicBezTo>
                  <a:pt x="874856" y="586915"/>
                  <a:pt x="927190" y="594028"/>
                  <a:pt x="996969" y="558458"/>
                </a:cubicBezTo>
                <a:cubicBezTo>
                  <a:pt x="933005" y="537116"/>
                  <a:pt x="883579" y="519330"/>
                  <a:pt x="834151" y="505101"/>
                </a:cubicBezTo>
                <a:cubicBezTo>
                  <a:pt x="793447" y="494431"/>
                  <a:pt x="770187" y="469532"/>
                  <a:pt x="773095" y="416176"/>
                </a:cubicBezTo>
                <a:cubicBezTo>
                  <a:pt x="773095" y="387720"/>
                  <a:pt x="764373" y="348592"/>
                  <a:pt x="793447" y="334364"/>
                </a:cubicBezTo>
                <a:cubicBezTo>
                  <a:pt x="816707" y="320135"/>
                  <a:pt x="848689" y="334364"/>
                  <a:pt x="860319" y="359262"/>
                </a:cubicBezTo>
                <a:cubicBezTo>
                  <a:pt x="874856" y="405504"/>
                  <a:pt x="889393" y="448189"/>
                  <a:pt x="938820" y="451747"/>
                </a:cubicBezTo>
                <a:cubicBezTo>
                  <a:pt x="1005692" y="458860"/>
                  <a:pt x="967894" y="430405"/>
                  <a:pt x="956265" y="394834"/>
                </a:cubicBezTo>
                <a:cubicBezTo>
                  <a:pt x="944635" y="355706"/>
                  <a:pt x="979525" y="345034"/>
                  <a:pt x="1002784" y="352148"/>
                </a:cubicBezTo>
                <a:cubicBezTo>
                  <a:pt x="1090008" y="384162"/>
                  <a:pt x="1180139" y="327250"/>
                  <a:pt x="1270270" y="373491"/>
                </a:cubicBezTo>
                <a:cubicBezTo>
                  <a:pt x="1247011" y="259665"/>
                  <a:pt x="1197583" y="209867"/>
                  <a:pt x="1092915" y="192082"/>
                </a:cubicBezTo>
                <a:cubicBezTo>
                  <a:pt x="1055118" y="188525"/>
                  <a:pt x="1014414" y="195638"/>
                  <a:pt x="979525" y="163625"/>
                </a:cubicBezTo>
                <a:cubicBezTo>
                  <a:pt x="959172" y="145839"/>
                  <a:pt x="938820" y="124497"/>
                  <a:pt x="953358" y="88927"/>
                </a:cubicBezTo>
                <a:cubicBezTo>
                  <a:pt x="962080" y="64027"/>
                  <a:pt x="985339" y="64027"/>
                  <a:pt x="1005692" y="71141"/>
                </a:cubicBezTo>
                <a:cubicBezTo>
                  <a:pt x="1090008" y="110269"/>
                  <a:pt x="1180139" y="120941"/>
                  <a:pt x="1267362" y="135168"/>
                </a:cubicBezTo>
                <a:cubicBezTo>
                  <a:pt x="1281900" y="138725"/>
                  <a:pt x="1296437" y="145839"/>
                  <a:pt x="1310975" y="110269"/>
                </a:cubicBezTo>
                <a:cubicBezTo>
                  <a:pt x="1209214" y="78255"/>
                  <a:pt x="1110360" y="35571"/>
                  <a:pt x="1008599" y="0"/>
                </a:cubicBezTo>
                <a:close/>
              </a:path>
            </a:pathLst>
          </a:custGeom>
          <a:solidFill>
            <a:srgbClr val="C696A5">
              <a:alpha val="20000"/>
            </a:srgbClr>
          </a:solidFill>
          <a:ln w="32707" cap="flat">
            <a:noFill/>
            <a:prstDash val="solid"/>
            <a:miter/>
          </a:ln>
        </p:spPr>
        <p:txBody>
          <a:bodyPr rtlCol="0" anchor="ctr"/>
          <a:lstStyle/>
          <a:p>
            <a:endParaRPr lang="en-US">
              <a:solidFill>
                <a:schemeClr val="tx1"/>
              </a:solidFill>
            </a:endParaRPr>
          </a:p>
        </p:txBody>
      </p:sp>
      <p:sp>
        <p:nvSpPr>
          <p:cNvPr id="2" name="Nadpis 1">
            <a:extLst>
              <a:ext uri="{FF2B5EF4-FFF2-40B4-BE49-F238E27FC236}">
                <a16:creationId xmlns:a16="http://schemas.microsoft.com/office/drawing/2014/main" id="{0A1CCAA6-9D07-7F33-4B9A-E495EFFBA3F6}"/>
              </a:ext>
            </a:extLst>
          </p:cNvPr>
          <p:cNvSpPr>
            <a:spLocks noGrp="1"/>
          </p:cNvSpPr>
          <p:nvPr>
            <p:ph type="title"/>
          </p:nvPr>
        </p:nvSpPr>
        <p:spPr>
          <a:xfrm>
            <a:off x="905484" y="1065749"/>
            <a:ext cx="3748810" cy="4726502"/>
          </a:xfrm>
        </p:spPr>
        <p:txBody>
          <a:bodyPr>
            <a:normAutofit/>
          </a:bodyPr>
          <a:lstStyle/>
          <a:p>
            <a:pPr marL="342900" lvl="0" indent="-342900">
              <a:lnSpc>
                <a:spcPct val="115000"/>
              </a:lnSpc>
              <a:spcBef>
                <a:spcPts val="1200"/>
              </a:spcBef>
            </a:pPr>
            <a:br>
              <a:rPr lang="cs-CZ" sz="1800" dirty="0">
                <a:effectLst/>
                <a:latin typeface="Times New Roman" panose="02020603050405020304" pitchFamily="18" charset="0"/>
                <a:ea typeface="Calibri" panose="020F0502020204030204" pitchFamily="34" charset="0"/>
                <a:cs typeface="Times New Roman" panose="02020603050405020304" pitchFamily="18" charset="0"/>
              </a:rPr>
            </a:br>
            <a:r>
              <a:rPr lang="cs-CZ" sz="5400" dirty="0">
                <a:effectLst/>
                <a:latin typeface="Times New Roman" panose="02020603050405020304" pitchFamily="18" charset="0"/>
                <a:ea typeface="Calibri" panose="020F0502020204030204" pitchFamily="34" charset="0"/>
                <a:cs typeface="Times New Roman" panose="02020603050405020304" pitchFamily="18" charset="0"/>
              </a:rPr>
              <a:t>TÝRÁNÍ DÍTĚTE</a:t>
            </a:r>
            <a:endParaRPr lang="cs-CZ" sz="5400" dirty="0"/>
          </a:p>
        </p:txBody>
      </p:sp>
      <p:sp>
        <p:nvSpPr>
          <p:cNvPr id="3" name="Zástupný obsah 2">
            <a:extLst>
              <a:ext uri="{FF2B5EF4-FFF2-40B4-BE49-F238E27FC236}">
                <a16:creationId xmlns:a16="http://schemas.microsoft.com/office/drawing/2014/main" id="{24D7D961-D1C8-8D28-23B6-B2F34984B316}"/>
              </a:ext>
            </a:extLst>
          </p:cNvPr>
          <p:cNvSpPr>
            <a:spLocks noGrp="1"/>
          </p:cNvSpPr>
          <p:nvPr>
            <p:ph idx="1"/>
          </p:nvPr>
        </p:nvSpPr>
        <p:spPr>
          <a:xfrm>
            <a:off x="6804401" y="713313"/>
            <a:ext cx="4549400" cy="5431376"/>
          </a:xfrm>
        </p:spPr>
        <p:txBody>
          <a:bodyPr anchor="ctr">
            <a:normAutofit/>
          </a:bodyPr>
          <a:lstStyle/>
          <a:p>
            <a:pPr marL="342900" lvl="0" indent="-342900" algn="just">
              <a:lnSpc>
                <a:spcPct val="115000"/>
              </a:lnSpc>
              <a:spcBef>
                <a:spcPts val="1200"/>
              </a:spcBef>
              <a:buFont typeface="Symbol" panose="05050102010706020507" pitchFamily="18" charset="2"/>
              <a:buChar char=""/>
            </a:pPr>
            <a:r>
              <a:rPr lang="cs-CZ" sz="1800" dirty="0">
                <a:effectLst/>
                <a:latin typeface="Times New Roman" panose="02020603050405020304" pitchFamily="18" charset="0"/>
                <a:ea typeface="Calibri" panose="020F0502020204030204" pitchFamily="34" charset="0"/>
              </a:rPr>
              <a:t>Týráním se rozumí chování rodičů či jiných osob, který dítě tělesně či duševně poškozuje a ohrožuje tak i jeho další vývoj</a:t>
            </a:r>
          </a:p>
          <a:p>
            <a:pPr marL="0" lvl="0" indent="0" algn="just">
              <a:lnSpc>
                <a:spcPct val="115000"/>
              </a:lnSpc>
              <a:spcBef>
                <a:spcPts val="1200"/>
              </a:spcBef>
              <a:buNone/>
            </a:pPr>
            <a:endParaRPr lang="cs-CZ" sz="1800" dirty="0">
              <a:effectLst/>
              <a:latin typeface="Times New Roman" panose="02020603050405020304" pitchFamily="18" charset="0"/>
              <a:ea typeface="Calibri" panose="020F0502020204030204" pitchFamily="34" charset="0"/>
            </a:endParaRPr>
          </a:p>
          <a:p>
            <a:pPr marL="0" lvl="0" indent="0" algn="just">
              <a:lnSpc>
                <a:spcPct val="115000"/>
              </a:lnSpc>
              <a:spcBef>
                <a:spcPts val="1200"/>
              </a:spcBef>
              <a:buNone/>
            </a:pPr>
            <a:r>
              <a:rPr lang="cs-CZ" sz="2000" dirty="0">
                <a:latin typeface="Times New Roman" panose="02020603050405020304" pitchFamily="18" charset="0"/>
                <a:ea typeface="Calibri" panose="020F0502020204030204" pitchFamily="34" charset="0"/>
              </a:rPr>
              <a:t>FORMY </a:t>
            </a:r>
          </a:p>
          <a:p>
            <a:pPr algn="just">
              <a:lnSpc>
                <a:spcPct val="115000"/>
              </a:lnSpc>
              <a:spcBef>
                <a:spcPts val="1200"/>
              </a:spcBef>
            </a:pPr>
            <a:r>
              <a:rPr lang="cs-CZ" sz="2000" dirty="0">
                <a:latin typeface="Times New Roman" panose="02020603050405020304" pitchFamily="18" charset="0"/>
                <a:ea typeface="Calibri" panose="020F0502020204030204" pitchFamily="34" charset="0"/>
              </a:rPr>
              <a:t>Fyzické (</a:t>
            </a:r>
            <a:r>
              <a:rPr lang="cs-CZ" sz="2000" dirty="0">
                <a:solidFill>
                  <a:srgbClr val="000000"/>
                </a:solidFill>
                <a:effectLst/>
                <a:latin typeface="Times New Roman" panose="02020603050405020304" pitchFamily="18" charset="0"/>
                <a:ea typeface="Times New Roman" panose="02020603050405020304" pitchFamily="18" charset="0"/>
              </a:rPr>
              <a:t>nadměrné trestání, bití, odpíraní jídla)</a:t>
            </a:r>
            <a:endParaRPr lang="cs-CZ" sz="2000" dirty="0">
              <a:latin typeface="Times New Roman" panose="02020603050405020304" pitchFamily="18" charset="0"/>
              <a:ea typeface="Calibri" panose="020F0502020204030204" pitchFamily="34" charset="0"/>
            </a:endParaRPr>
          </a:p>
          <a:p>
            <a:pPr algn="just">
              <a:lnSpc>
                <a:spcPct val="115000"/>
              </a:lnSpc>
              <a:spcBef>
                <a:spcPts val="1200"/>
              </a:spcBef>
            </a:pPr>
            <a:r>
              <a:rPr lang="cs-CZ" sz="2000" dirty="0">
                <a:latin typeface="Times New Roman" panose="02020603050405020304" pitchFamily="18" charset="0"/>
                <a:ea typeface="Calibri" panose="020F0502020204030204" pitchFamily="34" charset="0"/>
              </a:rPr>
              <a:t>Psychické (</a:t>
            </a:r>
            <a:r>
              <a:rPr lang="cs-CZ" sz="2000" dirty="0">
                <a:solidFill>
                  <a:srgbClr val="000000"/>
                </a:solidFill>
                <a:effectLst/>
                <a:latin typeface="Times New Roman" panose="02020603050405020304" pitchFamily="18" charset="0"/>
                <a:ea typeface="Times New Roman" panose="02020603050405020304" pitchFamily="18" charset="0"/>
              </a:rPr>
              <a:t>hůře identifikovatelné, následky nejsou tak jednoznačné, ale mohou být nepříznivější, např. nadměrná kritika, ponižování)</a:t>
            </a:r>
            <a:endParaRPr lang="cs-CZ" sz="2000" dirty="0">
              <a:latin typeface="Times New Roman" panose="02020603050405020304" pitchFamily="18" charset="0"/>
              <a:ea typeface="Calibri" panose="020F0502020204030204" pitchFamily="34" charset="0"/>
            </a:endParaRPr>
          </a:p>
          <a:p>
            <a:pPr algn="just">
              <a:lnSpc>
                <a:spcPct val="115000"/>
              </a:lnSpc>
              <a:spcBef>
                <a:spcPts val="1200"/>
              </a:spcBef>
            </a:pPr>
            <a:endParaRPr lang="cs-CZ" sz="2000" dirty="0">
              <a:latin typeface="Times New Roman" panose="02020603050405020304" pitchFamily="18" charset="0"/>
              <a:ea typeface="Calibri" panose="020F0502020204030204" pitchFamily="34" charset="0"/>
            </a:endParaRPr>
          </a:p>
          <a:p>
            <a:pPr marL="0" indent="0" algn="just">
              <a:lnSpc>
                <a:spcPct val="115000"/>
              </a:lnSpc>
              <a:spcBef>
                <a:spcPts val="1200"/>
              </a:spcBef>
              <a:buNone/>
            </a:pPr>
            <a:endParaRPr lang="cs-CZ" sz="18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418646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0339EE9-5436-4860-BBFC-7CD7C90DBA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AA770EBD-5B77-46EC-BF58-EF27ACD6B4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5" y="0"/>
            <a:ext cx="7537705" cy="6858000"/>
          </a:xfrm>
          <a:custGeom>
            <a:avLst/>
            <a:gdLst>
              <a:gd name="connsiteX0" fmla="*/ 1008599 w 7299977"/>
              <a:gd name="connsiteY0" fmla="*/ 0 h 6858000"/>
              <a:gd name="connsiteX1" fmla="*/ 4420653 w 7299977"/>
              <a:gd name="connsiteY1" fmla="*/ 0 h 6858000"/>
              <a:gd name="connsiteX2" fmla="*/ 5511704 w 7299977"/>
              <a:gd name="connsiteY2" fmla="*/ 0 h 6858000"/>
              <a:gd name="connsiteX3" fmla="*/ 7299977 w 7299977"/>
              <a:gd name="connsiteY3" fmla="*/ 0 h 6858000"/>
              <a:gd name="connsiteX4" fmla="*/ 7299977 w 7299977"/>
              <a:gd name="connsiteY4" fmla="*/ 6858000 h 6858000"/>
              <a:gd name="connsiteX5" fmla="*/ 5511704 w 7299977"/>
              <a:gd name="connsiteY5" fmla="*/ 6858000 h 6858000"/>
              <a:gd name="connsiteX6" fmla="*/ 4420653 w 7299977"/>
              <a:gd name="connsiteY6" fmla="*/ 6858000 h 6858000"/>
              <a:gd name="connsiteX7" fmla="*/ 1592997 w 7299977"/>
              <a:gd name="connsiteY7" fmla="*/ 6858000 h 6858000"/>
              <a:gd name="connsiteX8" fmla="*/ 1232473 w 7299977"/>
              <a:gd name="connsiteY8" fmla="*/ 6658805 h 6858000"/>
              <a:gd name="connsiteX9" fmla="*/ 1075471 w 7299977"/>
              <a:gd name="connsiteY9" fmla="*/ 6431153 h 6858000"/>
              <a:gd name="connsiteX10" fmla="*/ 1020229 w 7299977"/>
              <a:gd name="connsiteY10" fmla="*/ 6367127 h 6858000"/>
              <a:gd name="connsiteX11" fmla="*/ 883579 w 7299977"/>
              <a:gd name="connsiteY11" fmla="*/ 6281757 h 6858000"/>
              <a:gd name="connsiteX12" fmla="*/ 645167 w 7299977"/>
              <a:gd name="connsiteY12" fmla="*/ 6100347 h 6858000"/>
              <a:gd name="connsiteX13" fmla="*/ 732391 w 7299977"/>
              <a:gd name="connsiteY13" fmla="*/ 6057663 h 6858000"/>
              <a:gd name="connsiteX14" fmla="*/ 985339 w 7299977"/>
              <a:gd name="connsiteY14" fmla="*/ 6167932 h 6858000"/>
              <a:gd name="connsiteX15" fmla="*/ 1168509 w 7299977"/>
              <a:gd name="connsiteY15" fmla="*/ 6196388 h 6858000"/>
              <a:gd name="connsiteX16" fmla="*/ 909746 w 7299977"/>
              <a:gd name="connsiteY16" fmla="*/ 6004307 h 6858000"/>
              <a:gd name="connsiteX17" fmla="*/ 659704 w 7299977"/>
              <a:gd name="connsiteY17" fmla="*/ 5755314 h 6858000"/>
              <a:gd name="connsiteX18" fmla="*/ 851597 w 7299977"/>
              <a:gd name="connsiteY18" fmla="*/ 5801555 h 6858000"/>
              <a:gd name="connsiteX19" fmla="*/ 860319 w 7299977"/>
              <a:gd name="connsiteY19" fmla="*/ 5769542 h 6858000"/>
              <a:gd name="connsiteX20" fmla="*/ 691686 w 7299977"/>
              <a:gd name="connsiteY20" fmla="*/ 5474306 h 6858000"/>
              <a:gd name="connsiteX21" fmla="*/ 610278 w 7299977"/>
              <a:gd name="connsiteY21" fmla="*/ 5353367 h 6858000"/>
              <a:gd name="connsiteX22" fmla="*/ 238123 w 7299977"/>
              <a:gd name="connsiteY22" fmla="*/ 4994104 h 6858000"/>
              <a:gd name="connsiteX23" fmla="*/ 592833 w 7299977"/>
              <a:gd name="connsiteY23" fmla="*/ 5154171 h 6858000"/>
              <a:gd name="connsiteX24" fmla="*/ 226494 w 7299977"/>
              <a:gd name="connsiteY24" fmla="*/ 4805580 h 6858000"/>
              <a:gd name="connsiteX25" fmla="*/ 49139 w 7299977"/>
              <a:gd name="connsiteY25" fmla="*/ 4677526 h 6858000"/>
              <a:gd name="connsiteX26" fmla="*/ 5527 w 7299977"/>
              <a:gd name="connsiteY26" fmla="*/ 4602828 h 6858000"/>
              <a:gd name="connsiteX27" fmla="*/ 84029 w 7299977"/>
              <a:gd name="connsiteY27" fmla="*/ 4585042 h 6858000"/>
              <a:gd name="connsiteX28" fmla="*/ 325347 w 7299977"/>
              <a:gd name="connsiteY28" fmla="*/ 4613499 h 6858000"/>
              <a:gd name="connsiteX29" fmla="*/ 25879 w 7299977"/>
              <a:gd name="connsiteY29" fmla="*/ 4378734 h 6858000"/>
              <a:gd name="connsiteX30" fmla="*/ 249753 w 7299977"/>
              <a:gd name="connsiteY30" fmla="*/ 4414305 h 6858000"/>
              <a:gd name="connsiteX31" fmla="*/ 313718 w 7299977"/>
              <a:gd name="connsiteY31" fmla="*/ 4321821 h 6858000"/>
              <a:gd name="connsiteX32" fmla="*/ 418386 w 7299977"/>
              <a:gd name="connsiteY32" fmla="*/ 4172424 h 6858000"/>
              <a:gd name="connsiteX33" fmla="*/ 491072 w 7299977"/>
              <a:gd name="connsiteY33" fmla="*/ 4090612 h 6858000"/>
              <a:gd name="connsiteX34" fmla="*/ 520147 w 7299977"/>
              <a:gd name="connsiteY34" fmla="*/ 3827390 h 6858000"/>
              <a:gd name="connsiteX35" fmla="*/ 459090 w 7299977"/>
              <a:gd name="connsiteY35" fmla="*/ 3539269 h 6858000"/>
              <a:gd name="connsiteX36" fmla="*/ 290458 w 7299977"/>
              <a:gd name="connsiteY36" fmla="*/ 3393429 h 6858000"/>
              <a:gd name="connsiteX37" fmla="*/ 339884 w 7299977"/>
              <a:gd name="connsiteY37" fmla="*/ 3229805 h 6858000"/>
              <a:gd name="connsiteX38" fmla="*/ 697501 w 7299977"/>
              <a:gd name="connsiteY38" fmla="*/ 3329402 h 6858000"/>
              <a:gd name="connsiteX39" fmla="*/ 165437 w 7299977"/>
              <a:gd name="connsiteY39" fmla="*/ 2941684 h 6858000"/>
              <a:gd name="connsiteX40" fmla="*/ 255568 w 7299977"/>
              <a:gd name="connsiteY40" fmla="*/ 2923898 h 6858000"/>
              <a:gd name="connsiteX41" fmla="*/ 578296 w 7299977"/>
              <a:gd name="connsiteY41" fmla="*/ 2703362 h 6858000"/>
              <a:gd name="connsiteX42" fmla="*/ 595740 w 7299977"/>
              <a:gd name="connsiteY42" fmla="*/ 2692689 h 6858000"/>
              <a:gd name="connsiteX43" fmla="*/ 650982 w 7299977"/>
              <a:gd name="connsiteY43" fmla="*/ 2553965 h 6858000"/>
              <a:gd name="connsiteX44" fmla="*/ 825429 w 7299977"/>
              <a:gd name="connsiteY44" fmla="*/ 2532623 h 6858000"/>
              <a:gd name="connsiteX45" fmla="*/ 970802 w 7299977"/>
              <a:gd name="connsiteY45" fmla="*/ 2564636 h 6858000"/>
              <a:gd name="connsiteX46" fmla="*/ 1127805 w 7299977"/>
              <a:gd name="connsiteY46" fmla="*/ 2525509 h 6858000"/>
              <a:gd name="connsiteX47" fmla="*/ 1267362 w 7299977"/>
              <a:gd name="connsiteY47" fmla="*/ 2543294 h 6858000"/>
              <a:gd name="connsiteX48" fmla="*/ 1386568 w 7299977"/>
              <a:gd name="connsiteY48" fmla="*/ 2518395 h 6858000"/>
              <a:gd name="connsiteX49" fmla="*/ 1270270 w 7299977"/>
              <a:gd name="connsiteY49" fmla="*/ 2401012 h 6858000"/>
              <a:gd name="connsiteX50" fmla="*/ 1107453 w 7299977"/>
              <a:gd name="connsiteY50" fmla="*/ 2401012 h 6858000"/>
              <a:gd name="connsiteX51" fmla="*/ 991154 w 7299977"/>
              <a:gd name="connsiteY51" fmla="*/ 2326314 h 6858000"/>
              <a:gd name="connsiteX52" fmla="*/ 880671 w 7299977"/>
              <a:gd name="connsiteY52" fmla="*/ 2191146 h 6858000"/>
              <a:gd name="connsiteX53" fmla="*/ 491072 w 7299977"/>
              <a:gd name="connsiteY53" fmla="*/ 1974165 h 6858000"/>
              <a:gd name="connsiteX54" fmla="*/ 421293 w 7299977"/>
              <a:gd name="connsiteY54" fmla="*/ 1892353 h 6858000"/>
              <a:gd name="connsiteX55" fmla="*/ 1531941 w 7299977"/>
              <a:gd name="connsiteY55" fmla="*/ 2208931 h 6858000"/>
              <a:gd name="connsiteX56" fmla="*/ 1188861 w 7299977"/>
              <a:gd name="connsiteY56" fmla="*/ 2077320 h 6858000"/>
              <a:gd name="connsiteX57" fmla="*/ 1421458 w 7299977"/>
              <a:gd name="connsiteY57" fmla="*/ 2102219 h 6858000"/>
              <a:gd name="connsiteX58" fmla="*/ 1549386 w 7299977"/>
              <a:gd name="connsiteY58" fmla="*/ 2013292 h 6858000"/>
              <a:gd name="connsiteX59" fmla="*/ 1549386 w 7299977"/>
              <a:gd name="connsiteY59" fmla="*/ 1984836 h 6858000"/>
              <a:gd name="connsiteX60" fmla="*/ 1453440 w 7299977"/>
              <a:gd name="connsiteY60" fmla="*/ 1903025 h 6858000"/>
              <a:gd name="connsiteX61" fmla="*/ 1398198 w 7299977"/>
              <a:gd name="connsiteY61" fmla="*/ 1849668 h 6858000"/>
              <a:gd name="connsiteX62" fmla="*/ 1247011 w 7299977"/>
              <a:gd name="connsiteY62" fmla="*/ 1657587 h 6858000"/>
              <a:gd name="connsiteX63" fmla="*/ 1354586 w 7299977"/>
              <a:gd name="connsiteY63" fmla="*/ 1636245 h 6858000"/>
              <a:gd name="connsiteX64" fmla="*/ 1395290 w 7299977"/>
              <a:gd name="connsiteY64" fmla="*/ 1597117 h 6858000"/>
              <a:gd name="connsiteX65" fmla="*/ 1366216 w 7299977"/>
              <a:gd name="connsiteY65" fmla="*/ 1540204 h 6858000"/>
              <a:gd name="connsiteX66" fmla="*/ 1031858 w 7299977"/>
              <a:gd name="connsiteY66" fmla="*/ 1365909 h 6858000"/>
              <a:gd name="connsiteX67" fmla="*/ 1005692 w 7299977"/>
              <a:gd name="connsiteY67" fmla="*/ 1230741 h 6858000"/>
              <a:gd name="connsiteX68" fmla="*/ 1069655 w 7299977"/>
              <a:gd name="connsiteY68" fmla="*/ 1209399 h 6858000"/>
              <a:gd name="connsiteX69" fmla="*/ 1142342 w 7299977"/>
              <a:gd name="connsiteY69" fmla="*/ 1220069 h 6858000"/>
              <a:gd name="connsiteX70" fmla="*/ 1084193 w 7299977"/>
              <a:gd name="connsiteY70" fmla="*/ 1113358 h 6858000"/>
              <a:gd name="connsiteX71" fmla="*/ 848689 w 7299977"/>
              <a:gd name="connsiteY71" fmla="*/ 1006647 h 6858000"/>
              <a:gd name="connsiteX72" fmla="*/ 805077 w 7299977"/>
              <a:gd name="connsiteY72" fmla="*/ 949734 h 6858000"/>
              <a:gd name="connsiteX73" fmla="*/ 863226 w 7299977"/>
              <a:gd name="connsiteY73" fmla="*/ 921277 h 6858000"/>
              <a:gd name="connsiteX74" fmla="*/ 906838 w 7299977"/>
              <a:gd name="connsiteY74" fmla="*/ 910606 h 6858000"/>
              <a:gd name="connsiteX75" fmla="*/ 5527 w 7299977"/>
              <a:gd name="connsiteY75" fmla="*/ 465975 h 6858000"/>
              <a:gd name="connsiteX76" fmla="*/ 209049 w 7299977"/>
              <a:gd name="connsiteY76" fmla="*/ 462417 h 6858000"/>
              <a:gd name="connsiteX77" fmla="*/ 409664 w 7299977"/>
              <a:gd name="connsiteY77" fmla="*/ 533558 h 6858000"/>
              <a:gd name="connsiteX78" fmla="*/ 621908 w 7299977"/>
              <a:gd name="connsiteY78" fmla="*/ 522887 h 6858000"/>
              <a:gd name="connsiteX79" fmla="*/ 822522 w 7299977"/>
              <a:gd name="connsiteY79" fmla="*/ 558458 h 6858000"/>
              <a:gd name="connsiteX80" fmla="*/ 996969 w 7299977"/>
              <a:gd name="connsiteY80" fmla="*/ 558458 h 6858000"/>
              <a:gd name="connsiteX81" fmla="*/ 834151 w 7299977"/>
              <a:gd name="connsiteY81" fmla="*/ 505101 h 6858000"/>
              <a:gd name="connsiteX82" fmla="*/ 773095 w 7299977"/>
              <a:gd name="connsiteY82" fmla="*/ 416176 h 6858000"/>
              <a:gd name="connsiteX83" fmla="*/ 793447 w 7299977"/>
              <a:gd name="connsiteY83" fmla="*/ 334364 h 6858000"/>
              <a:gd name="connsiteX84" fmla="*/ 860319 w 7299977"/>
              <a:gd name="connsiteY84" fmla="*/ 359262 h 6858000"/>
              <a:gd name="connsiteX85" fmla="*/ 938820 w 7299977"/>
              <a:gd name="connsiteY85" fmla="*/ 451747 h 6858000"/>
              <a:gd name="connsiteX86" fmla="*/ 956265 w 7299977"/>
              <a:gd name="connsiteY86" fmla="*/ 394834 h 6858000"/>
              <a:gd name="connsiteX87" fmla="*/ 1002784 w 7299977"/>
              <a:gd name="connsiteY87" fmla="*/ 352148 h 6858000"/>
              <a:gd name="connsiteX88" fmla="*/ 1270270 w 7299977"/>
              <a:gd name="connsiteY88" fmla="*/ 373491 h 6858000"/>
              <a:gd name="connsiteX89" fmla="*/ 1092915 w 7299977"/>
              <a:gd name="connsiteY89" fmla="*/ 192082 h 6858000"/>
              <a:gd name="connsiteX90" fmla="*/ 979525 w 7299977"/>
              <a:gd name="connsiteY90" fmla="*/ 163625 h 6858000"/>
              <a:gd name="connsiteX91" fmla="*/ 953358 w 7299977"/>
              <a:gd name="connsiteY91" fmla="*/ 88927 h 6858000"/>
              <a:gd name="connsiteX92" fmla="*/ 1005692 w 7299977"/>
              <a:gd name="connsiteY92" fmla="*/ 71141 h 6858000"/>
              <a:gd name="connsiteX93" fmla="*/ 1267362 w 7299977"/>
              <a:gd name="connsiteY93" fmla="*/ 135168 h 6858000"/>
              <a:gd name="connsiteX94" fmla="*/ 1310975 w 7299977"/>
              <a:gd name="connsiteY94" fmla="*/ 110269 h 6858000"/>
              <a:gd name="connsiteX95" fmla="*/ 1008599 w 7299977"/>
              <a:gd name="connsiteY9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7299977" h="6858000">
                <a:moveTo>
                  <a:pt x="1008599" y="0"/>
                </a:moveTo>
                <a:lnTo>
                  <a:pt x="4420653" y="0"/>
                </a:lnTo>
                <a:lnTo>
                  <a:pt x="5511704" y="0"/>
                </a:lnTo>
                <a:lnTo>
                  <a:pt x="7299977" y="0"/>
                </a:lnTo>
                <a:lnTo>
                  <a:pt x="7299977" y="6858000"/>
                </a:lnTo>
                <a:lnTo>
                  <a:pt x="5511704" y="6858000"/>
                </a:lnTo>
                <a:lnTo>
                  <a:pt x="4420653" y="6858000"/>
                </a:lnTo>
                <a:lnTo>
                  <a:pt x="1592997" y="6858000"/>
                </a:lnTo>
                <a:cubicBezTo>
                  <a:pt x="1473792" y="6786859"/>
                  <a:pt x="1360401" y="6701489"/>
                  <a:pt x="1232473" y="6658805"/>
                </a:cubicBezTo>
                <a:cubicBezTo>
                  <a:pt x="1145250" y="6630349"/>
                  <a:pt x="1060933" y="6580550"/>
                  <a:pt x="1075471" y="6431153"/>
                </a:cubicBezTo>
                <a:cubicBezTo>
                  <a:pt x="1078378" y="6388469"/>
                  <a:pt x="1055118" y="6356456"/>
                  <a:pt x="1020229" y="6367127"/>
                </a:cubicBezTo>
                <a:cubicBezTo>
                  <a:pt x="953358" y="6388469"/>
                  <a:pt x="921375" y="6327999"/>
                  <a:pt x="883579" y="6281757"/>
                </a:cubicBezTo>
                <a:cubicBezTo>
                  <a:pt x="816707" y="6199945"/>
                  <a:pt x="752743" y="6114575"/>
                  <a:pt x="645167" y="6100347"/>
                </a:cubicBezTo>
                <a:cubicBezTo>
                  <a:pt x="665519" y="6036320"/>
                  <a:pt x="700408" y="6043434"/>
                  <a:pt x="732391" y="6057663"/>
                </a:cubicBezTo>
                <a:cubicBezTo>
                  <a:pt x="816707" y="6093234"/>
                  <a:pt x="901023" y="6132361"/>
                  <a:pt x="985339" y="6167932"/>
                </a:cubicBezTo>
                <a:cubicBezTo>
                  <a:pt x="1040581" y="6189274"/>
                  <a:pt x="1095822" y="6221287"/>
                  <a:pt x="1168509" y="6196388"/>
                </a:cubicBezTo>
                <a:cubicBezTo>
                  <a:pt x="1104545" y="6068335"/>
                  <a:pt x="996969" y="6043434"/>
                  <a:pt x="909746" y="6004307"/>
                </a:cubicBezTo>
                <a:cubicBezTo>
                  <a:pt x="802169" y="5954508"/>
                  <a:pt x="738206" y="5862025"/>
                  <a:pt x="659704" y="5755314"/>
                </a:cubicBezTo>
                <a:cubicBezTo>
                  <a:pt x="738206" y="5726858"/>
                  <a:pt x="787632" y="5805112"/>
                  <a:pt x="851597" y="5801555"/>
                </a:cubicBezTo>
                <a:cubicBezTo>
                  <a:pt x="854504" y="5790884"/>
                  <a:pt x="860319" y="5769542"/>
                  <a:pt x="860319" y="5769542"/>
                </a:cubicBezTo>
                <a:cubicBezTo>
                  <a:pt x="755650" y="5712629"/>
                  <a:pt x="709132" y="5605917"/>
                  <a:pt x="691686" y="5474306"/>
                </a:cubicBezTo>
                <a:cubicBezTo>
                  <a:pt x="685872" y="5406721"/>
                  <a:pt x="648075" y="5385379"/>
                  <a:pt x="610278" y="5353367"/>
                </a:cubicBezTo>
                <a:cubicBezTo>
                  <a:pt x="482350" y="5243097"/>
                  <a:pt x="345700" y="5143500"/>
                  <a:pt x="238123" y="4994104"/>
                </a:cubicBezTo>
                <a:cubicBezTo>
                  <a:pt x="363144" y="5011889"/>
                  <a:pt x="461997" y="5111487"/>
                  <a:pt x="592833" y="5154171"/>
                </a:cubicBezTo>
                <a:cubicBezTo>
                  <a:pt x="488165" y="4990547"/>
                  <a:pt x="351514" y="4905177"/>
                  <a:pt x="226494" y="4805580"/>
                </a:cubicBezTo>
                <a:cubicBezTo>
                  <a:pt x="168344" y="4759339"/>
                  <a:pt x="116011" y="4702425"/>
                  <a:pt x="49139" y="4677526"/>
                </a:cubicBezTo>
                <a:cubicBezTo>
                  <a:pt x="25879" y="4670412"/>
                  <a:pt x="-14826" y="4652628"/>
                  <a:pt x="5527" y="4602828"/>
                </a:cubicBezTo>
                <a:cubicBezTo>
                  <a:pt x="22972" y="4560144"/>
                  <a:pt x="54954" y="4574373"/>
                  <a:pt x="84029" y="4585042"/>
                </a:cubicBezTo>
                <a:cubicBezTo>
                  <a:pt x="153807" y="4613499"/>
                  <a:pt x="229401" y="4613499"/>
                  <a:pt x="325347" y="4613499"/>
                </a:cubicBezTo>
                <a:cubicBezTo>
                  <a:pt x="243939" y="4478331"/>
                  <a:pt x="95658" y="4521016"/>
                  <a:pt x="25879" y="4378734"/>
                </a:cubicBezTo>
                <a:cubicBezTo>
                  <a:pt x="113103" y="4353835"/>
                  <a:pt x="179975" y="4403633"/>
                  <a:pt x="249753" y="4414305"/>
                </a:cubicBezTo>
                <a:cubicBezTo>
                  <a:pt x="313718" y="4424975"/>
                  <a:pt x="328254" y="4400076"/>
                  <a:pt x="313718" y="4321821"/>
                </a:cubicBezTo>
                <a:cubicBezTo>
                  <a:pt x="290458" y="4200882"/>
                  <a:pt x="325347" y="4140411"/>
                  <a:pt x="418386" y="4172424"/>
                </a:cubicBezTo>
                <a:cubicBezTo>
                  <a:pt x="505609" y="4204438"/>
                  <a:pt x="514332" y="4158196"/>
                  <a:pt x="491072" y="4090612"/>
                </a:cubicBezTo>
                <a:cubicBezTo>
                  <a:pt x="456183" y="3991015"/>
                  <a:pt x="493979" y="3912759"/>
                  <a:pt x="520147" y="3827390"/>
                </a:cubicBezTo>
                <a:cubicBezTo>
                  <a:pt x="560851" y="3699337"/>
                  <a:pt x="543407" y="3635309"/>
                  <a:pt x="459090" y="3539269"/>
                </a:cubicBezTo>
                <a:cubicBezTo>
                  <a:pt x="409664" y="3485914"/>
                  <a:pt x="360236" y="3439672"/>
                  <a:pt x="290458" y="3393429"/>
                </a:cubicBezTo>
                <a:cubicBezTo>
                  <a:pt x="450368" y="3368530"/>
                  <a:pt x="284643" y="3283162"/>
                  <a:pt x="339884" y="3229805"/>
                </a:cubicBezTo>
                <a:cubicBezTo>
                  <a:pt x="453275" y="3208463"/>
                  <a:pt x="543407" y="3379202"/>
                  <a:pt x="697501" y="3329402"/>
                </a:cubicBezTo>
                <a:cubicBezTo>
                  <a:pt x="511425" y="3183563"/>
                  <a:pt x="302087" y="3137322"/>
                  <a:pt x="165437" y="2941684"/>
                </a:cubicBezTo>
                <a:cubicBezTo>
                  <a:pt x="197419" y="2899000"/>
                  <a:pt x="229401" y="2941684"/>
                  <a:pt x="255568" y="2923898"/>
                </a:cubicBezTo>
                <a:cubicBezTo>
                  <a:pt x="255568" y="2913227"/>
                  <a:pt x="560851" y="2980812"/>
                  <a:pt x="578296" y="2703362"/>
                </a:cubicBezTo>
                <a:cubicBezTo>
                  <a:pt x="584111" y="2703362"/>
                  <a:pt x="589926" y="2703362"/>
                  <a:pt x="595740" y="2692689"/>
                </a:cubicBezTo>
                <a:cubicBezTo>
                  <a:pt x="627722" y="2653563"/>
                  <a:pt x="598648" y="2561080"/>
                  <a:pt x="650982" y="2553965"/>
                </a:cubicBezTo>
                <a:cubicBezTo>
                  <a:pt x="709132" y="2546851"/>
                  <a:pt x="764373" y="2514837"/>
                  <a:pt x="825429" y="2532623"/>
                </a:cubicBezTo>
                <a:cubicBezTo>
                  <a:pt x="871949" y="2546851"/>
                  <a:pt x="921375" y="2564636"/>
                  <a:pt x="970802" y="2564636"/>
                </a:cubicBezTo>
                <a:cubicBezTo>
                  <a:pt x="1023136" y="2564636"/>
                  <a:pt x="1095822" y="2685576"/>
                  <a:pt x="1127805" y="2525509"/>
                </a:cubicBezTo>
                <a:cubicBezTo>
                  <a:pt x="1127805" y="2518395"/>
                  <a:pt x="1217936" y="2536181"/>
                  <a:pt x="1267362" y="2543294"/>
                </a:cubicBezTo>
                <a:cubicBezTo>
                  <a:pt x="1308067" y="2550408"/>
                  <a:pt x="1357494" y="2582422"/>
                  <a:pt x="1386568" y="2518395"/>
                </a:cubicBezTo>
                <a:cubicBezTo>
                  <a:pt x="1401105" y="2479267"/>
                  <a:pt x="1331326" y="2408126"/>
                  <a:pt x="1270270" y="2401012"/>
                </a:cubicBezTo>
                <a:cubicBezTo>
                  <a:pt x="1215029" y="2393898"/>
                  <a:pt x="1159787" y="2386784"/>
                  <a:pt x="1107453" y="2401012"/>
                </a:cubicBezTo>
                <a:cubicBezTo>
                  <a:pt x="1043489" y="2418796"/>
                  <a:pt x="1008599" y="2390340"/>
                  <a:pt x="991154" y="2326314"/>
                </a:cubicBezTo>
                <a:cubicBezTo>
                  <a:pt x="970802" y="2258731"/>
                  <a:pt x="933005" y="2223159"/>
                  <a:pt x="880671" y="2191146"/>
                </a:cubicBezTo>
                <a:cubicBezTo>
                  <a:pt x="752743" y="2112891"/>
                  <a:pt x="630630" y="2020407"/>
                  <a:pt x="491072" y="1974165"/>
                </a:cubicBezTo>
                <a:cubicBezTo>
                  <a:pt x="464905" y="1967051"/>
                  <a:pt x="432923" y="1952823"/>
                  <a:pt x="421293" y="1892353"/>
                </a:cubicBezTo>
                <a:cubicBezTo>
                  <a:pt x="799262" y="1984836"/>
                  <a:pt x="1142342" y="2223159"/>
                  <a:pt x="1531941" y="2208931"/>
                </a:cubicBezTo>
                <a:cubicBezTo>
                  <a:pt x="1427272" y="2134233"/>
                  <a:pt x="1302252" y="2130676"/>
                  <a:pt x="1188861" y="2077320"/>
                </a:cubicBezTo>
                <a:cubicBezTo>
                  <a:pt x="1270270" y="2038192"/>
                  <a:pt x="1345864" y="2080877"/>
                  <a:pt x="1421458" y="2102219"/>
                </a:cubicBezTo>
                <a:cubicBezTo>
                  <a:pt x="1485422" y="2120004"/>
                  <a:pt x="1543571" y="2123562"/>
                  <a:pt x="1549386" y="2013292"/>
                </a:cubicBezTo>
                <a:cubicBezTo>
                  <a:pt x="1549386" y="2002622"/>
                  <a:pt x="1549386" y="1995507"/>
                  <a:pt x="1549386" y="1984836"/>
                </a:cubicBezTo>
                <a:cubicBezTo>
                  <a:pt x="1526126" y="1938595"/>
                  <a:pt x="1494144" y="1917252"/>
                  <a:pt x="1453440" y="1903025"/>
                </a:cubicBezTo>
                <a:cubicBezTo>
                  <a:pt x="1430180" y="1895910"/>
                  <a:pt x="1398198" y="1881683"/>
                  <a:pt x="1398198" y="1849668"/>
                </a:cubicBezTo>
                <a:cubicBezTo>
                  <a:pt x="1401105" y="1728729"/>
                  <a:pt x="1322604" y="1693158"/>
                  <a:pt x="1247011" y="1657587"/>
                </a:cubicBezTo>
                <a:cubicBezTo>
                  <a:pt x="1287715" y="1597117"/>
                  <a:pt x="1322604" y="1639802"/>
                  <a:pt x="1354586" y="1636245"/>
                </a:cubicBezTo>
                <a:cubicBezTo>
                  <a:pt x="1374939" y="1632688"/>
                  <a:pt x="1395290" y="1629132"/>
                  <a:pt x="1395290" y="1597117"/>
                </a:cubicBezTo>
                <a:cubicBezTo>
                  <a:pt x="1395290" y="1572219"/>
                  <a:pt x="1386568" y="1540204"/>
                  <a:pt x="1366216" y="1540204"/>
                </a:cubicBezTo>
                <a:cubicBezTo>
                  <a:pt x="1238288" y="1536647"/>
                  <a:pt x="1165601" y="1365909"/>
                  <a:pt x="1031858" y="1365909"/>
                </a:cubicBezTo>
                <a:cubicBezTo>
                  <a:pt x="950450" y="1365909"/>
                  <a:pt x="1072563" y="1269868"/>
                  <a:pt x="1005692" y="1230741"/>
                </a:cubicBezTo>
                <a:cubicBezTo>
                  <a:pt x="991154" y="1220069"/>
                  <a:pt x="1046396" y="1205842"/>
                  <a:pt x="1069655" y="1209399"/>
                </a:cubicBezTo>
                <a:cubicBezTo>
                  <a:pt x="1092915" y="1212955"/>
                  <a:pt x="1113268" y="1237855"/>
                  <a:pt x="1142342" y="1220069"/>
                </a:cubicBezTo>
                <a:cubicBezTo>
                  <a:pt x="1156879" y="1156043"/>
                  <a:pt x="1119082" y="1131144"/>
                  <a:pt x="1084193" y="1113358"/>
                </a:cubicBezTo>
                <a:cubicBezTo>
                  <a:pt x="1008599" y="1070674"/>
                  <a:pt x="933005" y="1020875"/>
                  <a:pt x="848689" y="1006647"/>
                </a:cubicBezTo>
                <a:cubicBezTo>
                  <a:pt x="819615" y="1003089"/>
                  <a:pt x="802169" y="985305"/>
                  <a:pt x="805077" y="949734"/>
                </a:cubicBezTo>
                <a:cubicBezTo>
                  <a:pt x="810892" y="903491"/>
                  <a:pt x="839967" y="917720"/>
                  <a:pt x="863226" y="921277"/>
                </a:cubicBezTo>
                <a:cubicBezTo>
                  <a:pt x="877764" y="924835"/>
                  <a:pt x="892301" y="935506"/>
                  <a:pt x="906838" y="910606"/>
                </a:cubicBezTo>
                <a:cubicBezTo>
                  <a:pt x="566666" y="658055"/>
                  <a:pt x="386404" y="672284"/>
                  <a:pt x="5527" y="465975"/>
                </a:cubicBezTo>
                <a:cubicBezTo>
                  <a:pt x="89843" y="426847"/>
                  <a:pt x="150900" y="455303"/>
                  <a:pt x="209049" y="462417"/>
                </a:cubicBezTo>
                <a:cubicBezTo>
                  <a:pt x="354422" y="480203"/>
                  <a:pt x="264290" y="512216"/>
                  <a:pt x="409664" y="533558"/>
                </a:cubicBezTo>
                <a:cubicBezTo>
                  <a:pt x="479443" y="544229"/>
                  <a:pt x="543407" y="579800"/>
                  <a:pt x="621908" y="522887"/>
                </a:cubicBezTo>
                <a:cubicBezTo>
                  <a:pt x="674242" y="483759"/>
                  <a:pt x="758558" y="526444"/>
                  <a:pt x="822522" y="558458"/>
                </a:cubicBezTo>
                <a:cubicBezTo>
                  <a:pt x="874856" y="586915"/>
                  <a:pt x="927190" y="594028"/>
                  <a:pt x="996969" y="558458"/>
                </a:cubicBezTo>
                <a:cubicBezTo>
                  <a:pt x="933005" y="537116"/>
                  <a:pt x="883579" y="519330"/>
                  <a:pt x="834151" y="505101"/>
                </a:cubicBezTo>
                <a:cubicBezTo>
                  <a:pt x="793447" y="494431"/>
                  <a:pt x="770187" y="469532"/>
                  <a:pt x="773095" y="416176"/>
                </a:cubicBezTo>
                <a:cubicBezTo>
                  <a:pt x="773095" y="387720"/>
                  <a:pt x="764373" y="348592"/>
                  <a:pt x="793447" y="334364"/>
                </a:cubicBezTo>
                <a:cubicBezTo>
                  <a:pt x="816707" y="320135"/>
                  <a:pt x="848689" y="334364"/>
                  <a:pt x="860319" y="359262"/>
                </a:cubicBezTo>
                <a:cubicBezTo>
                  <a:pt x="874856" y="405504"/>
                  <a:pt x="889393" y="448189"/>
                  <a:pt x="938820" y="451747"/>
                </a:cubicBezTo>
                <a:cubicBezTo>
                  <a:pt x="1005692" y="458860"/>
                  <a:pt x="967894" y="430405"/>
                  <a:pt x="956265" y="394834"/>
                </a:cubicBezTo>
                <a:cubicBezTo>
                  <a:pt x="944635" y="355706"/>
                  <a:pt x="979525" y="345034"/>
                  <a:pt x="1002784" y="352148"/>
                </a:cubicBezTo>
                <a:cubicBezTo>
                  <a:pt x="1090008" y="384162"/>
                  <a:pt x="1180139" y="327250"/>
                  <a:pt x="1270270" y="373491"/>
                </a:cubicBezTo>
                <a:cubicBezTo>
                  <a:pt x="1247011" y="259665"/>
                  <a:pt x="1197583" y="209867"/>
                  <a:pt x="1092915" y="192082"/>
                </a:cubicBezTo>
                <a:cubicBezTo>
                  <a:pt x="1055118" y="188525"/>
                  <a:pt x="1014414" y="195638"/>
                  <a:pt x="979525" y="163625"/>
                </a:cubicBezTo>
                <a:cubicBezTo>
                  <a:pt x="959172" y="145839"/>
                  <a:pt x="938820" y="124497"/>
                  <a:pt x="953358" y="88927"/>
                </a:cubicBezTo>
                <a:cubicBezTo>
                  <a:pt x="962080" y="64027"/>
                  <a:pt x="985339" y="64027"/>
                  <a:pt x="1005692" y="71141"/>
                </a:cubicBezTo>
                <a:cubicBezTo>
                  <a:pt x="1090008" y="110269"/>
                  <a:pt x="1180139" y="120941"/>
                  <a:pt x="1267362" y="135168"/>
                </a:cubicBezTo>
                <a:cubicBezTo>
                  <a:pt x="1281900" y="138725"/>
                  <a:pt x="1296437" y="145839"/>
                  <a:pt x="1310975" y="110269"/>
                </a:cubicBezTo>
                <a:cubicBezTo>
                  <a:pt x="1209214" y="78255"/>
                  <a:pt x="1110360" y="35571"/>
                  <a:pt x="1008599" y="0"/>
                </a:cubicBezTo>
                <a:close/>
              </a:path>
            </a:pathLst>
          </a:custGeom>
          <a:solidFill>
            <a:srgbClr val="C696A5">
              <a:alpha val="20000"/>
            </a:srgbClr>
          </a:solidFill>
          <a:ln w="32707" cap="flat">
            <a:noFill/>
            <a:prstDash val="solid"/>
            <a:miter/>
          </a:ln>
        </p:spPr>
        <p:txBody>
          <a:bodyPr rtlCol="0" anchor="ctr"/>
          <a:lstStyle/>
          <a:p>
            <a:endParaRPr lang="en-US">
              <a:solidFill>
                <a:schemeClr val="tx1"/>
              </a:solidFill>
            </a:endParaRPr>
          </a:p>
        </p:txBody>
      </p:sp>
      <p:sp>
        <p:nvSpPr>
          <p:cNvPr id="2" name="Nadpis 1">
            <a:extLst>
              <a:ext uri="{FF2B5EF4-FFF2-40B4-BE49-F238E27FC236}">
                <a16:creationId xmlns:a16="http://schemas.microsoft.com/office/drawing/2014/main" id="{0A1CCAA6-9D07-7F33-4B9A-E495EFFBA3F6}"/>
              </a:ext>
            </a:extLst>
          </p:cNvPr>
          <p:cNvSpPr>
            <a:spLocks noGrp="1"/>
          </p:cNvSpPr>
          <p:nvPr>
            <p:ph type="title"/>
          </p:nvPr>
        </p:nvSpPr>
        <p:spPr>
          <a:xfrm>
            <a:off x="905484" y="1065749"/>
            <a:ext cx="3748810" cy="4726502"/>
          </a:xfrm>
        </p:spPr>
        <p:txBody>
          <a:bodyPr>
            <a:normAutofit/>
          </a:bodyPr>
          <a:lstStyle/>
          <a:p>
            <a:pPr marL="342900" lvl="0" indent="-342900">
              <a:lnSpc>
                <a:spcPct val="115000"/>
              </a:lnSpc>
              <a:spcBef>
                <a:spcPts val="1200"/>
              </a:spcBef>
            </a:pPr>
            <a:br>
              <a:rPr lang="cs-CZ" sz="1800" dirty="0">
                <a:effectLst/>
                <a:latin typeface="Times New Roman" panose="02020603050405020304" pitchFamily="18" charset="0"/>
                <a:ea typeface="Calibri" panose="020F0502020204030204" pitchFamily="34" charset="0"/>
                <a:cs typeface="Times New Roman" panose="02020603050405020304" pitchFamily="18" charset="0"/>
              </a:rPr>
            </a:br>
            <a:r>
              <a:rPr lang="cs-CZ" sz="5400" dirty="0">
                <a:effectLst/>
                <a:latin typeface="Times New Roman" panose="02020603050405020304" pitchFamily="18" charset="0"/>
                <a:ea typeface="Calibri" panose="020F0502020204030204" pitchFamily="34" charset="0"/>
                <a:cs typeface="Times New Roman" panose="02020603050405020304" pitchFamily="18" charset="0"/>
              </a:rPr>
              <a:t>TÝRÁNÍ DÍTĚTE</a:t>
            </a:r>
            <a:endParaRPr lang="cs-CZ" sz="5400" dirty="0"/>
          </a:p>
        </p:txBody>
      </p:sp>
      <p:sp>
        <p:nvSpPr>
          <p:cNvPr id="3" name="Zástupný obsah 2">
            <a:extLst>
              <a:ext uri="{FF2B5EF4-FFF2-40B4-BE49-F238E27FC236}">
                <a16:creationId xmlns:a16="http://schemas.microsoft.com/office/drawing/2014/main" id="{24D7D961-D1C8-8D28-23B6-B2F34984B316}"/>
              </a:ext>
            </a:extLst>
          </p:cNvPr>
          <p:cNvSpPr>
            <a:spLocks noGrp="1"/>
          </p:cNvSpPr>
          <p:nvPr>
            <p:ph idx="1"/>
          </p:nvPr>
        </p:nvSpPr>
        <p:spPr>
          <a:xfrm>
            <a:off x="6804401" y="713313"/>
            <a:ext cx="4549400" cy="5431376"/>
          </a:xfrm>
        </p:spPr>
        <p:txBody>
          <a:bodyPr anchor="ctr">
            <a:normAutofit fontScale="92500" lnSpcReduction="10000"/>
          </a:bodyPr>
          <a:lstStyle/>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zvýšené riziko je v rodinách, kde jsou vztahy mezi jejími členy narušené</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členové </a:t>
            </a:r>
            <a:r>
              <a:rPr lang="cs-CZ" sz="1800" b="1" dirty="0">
                <a:solidFill>
                  <a:srgbClr val="000000"/>
                </a:solidFill>
                <a:effectLst/>
                <a:latin typeface="Times New Roman" panose="02020603050405020304" pitchFamily="18" charset="0"/>
                <a:ea typeface="Times New Roman" panose="02020603050405020304" pitchFamily="18" charset="0"/>
              </a:rPr>
              <a:t>nejsou schopni kooperovat </a:t>
            </a:r>
            <a:r>
              <a:rPr lang="cs-CZ" sz="1800" dirty="0">
                <a:solidFill>
                  <a:srgbClr val="000000"/>
                </a:solidFill>
                <a:effectLst/>
                <a:latin typeface="Times New Roman" panose="02020603050405020304" pitchFamily="18" charset="0"/>
                <a:ea typeface="Times New Roman" panose="02020603050405020304" pitchFamily="18" charset="0"/>
              </a:rPr>
              <a:t>při řešení problémů, chybí vzájemná podpora, převažuje napětí, nespokojenost,...vše se řeší násilným způsobem</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agrese vůči dítěti je jedním z projevů </a:t>
            </a:r>
            <a:r>
              <a:rPr lang="cs-CZ" sz="1800" b="1" dirty="0">
                <a:solidFill>
                  <a:srgbClr val="000000"/>
                </a:solidFill>
                <a:effectLst/>
                <a:latin typeface="Times New Roman" panose="02020603050405020304" pitchFamily="18" charset="0"/>
                <a:ea typeface="Times New Roman" panose="02020603050405020304" pitchFamily="18" charset="0"/>
              </a:rPr>
              <a:t>nakumulovaného napětí</a:t>
            </a:r>
            <a:r>
              <a:rPr lang="cs-CZ" sz="1800" dirty="0">
                <a:solidFill>
                  <a:srgbClr val="000000"/>
                </a:solidFill>
                <a:effectLst/>
                <a:latin typeface="Times New Roman" panose="02020603050405020304" pitchFamily="18" charset="0"/>
                <a:ea typeface="Times New Roman" panose="02020603050405020304" pitchFamily="18" charset="0"/>
              </a:rPr>
              <a:t>, které vyplývá z neschopnosti rodiny zvládnout své problémy</a:t>
            </a:r>
          </a:p>
          <a:p>
            <a:pPr algn="just" hangingPunct="0">
              <a:tabLst>
                <a:tab pos="228600" algn="l"/>
              </a:tabLst>
            </a:pPr>
            <a:r>
              <a:rPr lang="cs-CZ" sz="1800" b="1" dirty="0">
                <a:solidFill>
                  <a:srgbClr val="000000"/>
                </a:solidFill>
                <a:effectLst/>
                <a:latin typeface="Times New Roman" panose="02020603050405020304" pitchFamily="18" charset="0"/>
                <a:ea typeface="Times New Roman" panose="02020603050405020304" pitchFamily="18" charset="0"/>
              </a:rPr>
              <a:t>dítě jako nejslabší člen </a:t>
            </a:r>
            <a:r>
              <a:rPr lang="cs-CZ" sz="1800" dirty="0">
                <a:solidFill>
                  <a:srgbClr val="000000"/>
                </a:solidFill>
                <a:effectLst/>
                <a:latin typeface="Times New Roman" panose="02020603050405020304" pitchFamily="18" charset="0"/>
                <a:ea typeface="Times New Roman" panose="02020603050405020304" pitchFamily="18" charset="0"/>
              </a:rPr>
              <a:t>se stává obětí této dysfunkce</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dle Matějčka jsou ve větší míře ohroženy děti, které dospělé nějakým způsobem provokují, vyčerpávají liší se od normy, např. hyperaktivní</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velký význam situačních faktorů</a:t>
            </a:r>
          </a:p>
          <a:p>
            <a:pPr algn="just" hangingPunct="0">
              <a:tabLst>
                <a:tab pos="228600" algn="l"/>
              </a:tabLst>
            </a:pPr>
            <a:r>
              <a:rPr lang="cs-CZ" sz="1800" b="1" dirty="0" err="1">
                <a:solidFill>
                  <a:srgbClr val="000000"/>
                </a:solidFill>
                <a:effectLst/>
                <a:latin typeface="Times New Roman" panose="02020603050405020304" pitchFamily="18" charset="0"/>
                <a:ea typeface="Times New Roman" panose="02020603050405020304" pitchFamily="18" charset="0"/>
              </a:rPr>
              <a:t>Medein</a:t>
            </a:r>
            <a:r>
              <a:rPr lang="cs-CZ" sz="1800" b="1" dirty="0">
                <a:solidFill>
                  <a:srgbClr val="000000"/>
                </a:solidFill>
                <a:effectLst/>
                <a:latin typeface="Times New Roman" panose="02020603050405020304" pitchFamily="18" charset="0"/>
                <a:ea typeface="Times New Roman" panose="02020603050405020304" pitchFamily="18" charset="0"/>
              </a:rPr>
              <a:t> komplex </a:t>
            </a:r>
            <a:r>
              <a:rPr lang="cs-CZ" sz="1800" dirty="0">
                <a:solidFill>
                  <a:srgbClr val="000000"/>
                </a:solidFill>
                <a:effectLst/>
                <a:latin typeface="Times New Roman" panose="02020603050405020304" pitchFamily="18" charset="0"/>
                <a:ea typeface="Times New Roman" panose="02020603050405020304" pitchFamily="18" charset="0"/>
              </a:rPr>
              <a:t>- jeden partner trestá druhého prostřednictvím dítěte, (dospělému přímo ublížit nemůže)</a:t>
            </a:r>
            <a:endParaRPr lang="cs-CZ" sz="2000" dirty="0">
              <a:latin typeface="Times New Roman" panose="02020603050405020304" pitchFamily="18" charset="0"/>
              <a:ea typeface="Calibri" panose="020F0502020204030204" pitchFamily="34" charset="0"/>
            </a:endParaRPr>
          </a:p>
          <a:p>
            <a:pPr marL="0" indent="0" algn="just">
              <a:lnSpc>
                <a:spcPct val="115000"/>
              </a:lnSpc>
              <a:spcBef>
                <a:spcPts val="1200"/>
              </a:spcBef>
              <a:buNone/>
            </a:pPr>
            <a:endParaRPr lang="cs-CZ" sz="18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214480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0339EE9-5436-4860-BBFC-7CD7C90DBA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AA770EBD-5B77-46EC-BF58-EF27ACD6B4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5" y="0"/>
            <a:ext cx="7537705" cy="6858000"/>
          </a:xfrm>
          <a:custGeom>
            <a:avLst/>
            <a:gdLst>
              <a:gd name="connsiteX0" fmla="*/ 1008599 w 7299977"/>
              <a:gd name="connsiteY0" fmla="*/ 0 h 6858000"/>
              <a:gd name="connsiteX1" fmla="*/ 4420653 w 7299977"/>
              <a:gd name="connsiteY1" fmla="*/ 0 h 6858000"/>
              <a:gd name="connsiteX2" fmla="*/ 5511704 w 7299977"/>
              <a:gd name="connsiteY2" fmla="*/ 0 h 6858000"/>
              <a:gd name="connsiteX3" fmla="*/ 7299977 w 7299977"/>
              <a:gd name="connsiteY3" fmla="*/ 0 h 6858000"/>
              <a:gd name="connsiteX4" fmla="*/ 7299977 w 7299977"/>
              <a:gd name="connsiteY4" fmla="*/ 6858000 h 6858000"/>
              <a:gd name="connsiteX5" fmla="*/ 5511704 w 7299977"/>
              <a:gd name="connsiteY5" fmla="*/ 6858000 h 6858000"/>
              <a:gd name="connsiteX6" fmla="*/ 4420653 w 7299977"/>
              <a:gd name="connsiteY6" fmla="*/ 6858000 h 6858000"/>
              <a:gd name="connsiteX7" fmla="*/ 1592997 w 7299977"/>
              <a:gd name="connsiteY7" fmla="*/ 6858000 h 6858000"/>
              <a:gd name="connsiteX8" fmla="*/ 1232473 w 7299977"/>
              <a:gd name="connsiteY8" fmla="*/ 6658805 h 6858000"/>
              <a:gd name="connsiteX9" fmla="*/ 1075471 w 7299977"/>
              <a:gd name="connsiteY9" fmla="*/ 6431153 h 6858000"/>
              <a:gd name="connsiteX10" fmla="*/ 1020229 w 7299977"/>
              <a:gd name="connsiteY10" fmla="*/ 6367127 h 6858000"/>
              <a:gd name="connsiteX11" fmla="*/ 883579 w 7299977"/>
              <a:gd name="connsiteY11" fmla="*/ 6281757 h 6858000"/>
              <a:gd name="connsiteX12" fmla="*/ 645167 w 7299977"/>
              <a:gd name="connsiteY12" fmla="*/ 6100347 h 6858000"/>
              <a:gd name="connsiteX13" fmla="*/ 732391 w 7299977"/>
              <a:gd name="connsiteY13" fmla="*/ 6057663 h 6858000"/>
              <a:gd name="connsiteX14" fmla="*/ 985339 w 7299977"/>
              <a:gd name="connsiteY14" fmla="*/ 6167932 h 6858000"/>
              <a:gd name="connsiteX15" fmla="*/ 1168509 w 7299977"/>
              <a:gd name="connsiteY15" fmla="*/ 6196388 h 6858000"/>
              <a:gd name="connsiteX16" fmla="*/ 909746 w 7299977"/>
              <a:gd name="connsiteY16" fmla="*/ 6004307 h 6858000"/>
              <a:gd name="connsiteX17" fmla="*/ 659704 w 7299977"/>
              <a:gd name="connsiteY17" fmla="*/ 5755314 h 6858000"/>
              <a:gd name="connsiteX18" fmla="*/ 851597 w 7299977"/>
              <a:gd name="connsiteY18" fmla="*/ 5801555 h 6858000"/>
              <a:gd name="connsiteX19" fmla="*/ 860319 w 7299977"/>
              <a:gd name="connsiteY19" fmla="*/ 5769542 h 6858000"/>
              <a:gd name="connsiteX20" fmla="*/ 691686 w 7299977"/>
              <a:gd name="connsiteY20" fmla="*/ 5474306 h 6858000"/>
              <a:gd name="connsiteX21" fmla="*/ 610278 w 7299977"/>
              <a:gd name="connsiteY21" fmla="*/ 5353367 h 6858000"/>
              <a:gd name="connsiteX22" fmla="*/ 238123 w 7299977"/>
              <a:gd name="connsiteY22" fmla="*/ 4994104 h 6858000"/>
              <a:gd name="connsiteX23" fmla="*/ 592833 w 7299977"/>
              <a:gd name="connsiteY23" fmla="*/ 5154171 h 6858000"/>
              <a:gd name="connsiteX24" fmla="*/ 226494 w 7299977"/>
              <a:gd name="connsiteY24" fmla="*/ 4805580 h 6858000"/>
              <a:gd name="connsiteX25" fmla="*/ 49139 w 7299977"/>
              <a:gd name="connsiteY25" fmla="*/ 4677526 h 6858000"/>
              <a:gd name="connsiteX26" fmla="*/ 5527 w 7299977"/>
              <a:gd name="connsiteY26" fmla="*/ 4602828 h 6858000"/>
              <a:gd name="connsiteX27" fmla="*/ 84029 w 7299977"/>
              <a:gd name="connsiteY27" fmla="*/ 4585042 h 6858000"/>
              <a:gd name="connsiteX28" fmla="*/ 325347 w 7299977"/>
              <a:gd name="connsiteY28" fmla="*/ 4613499 h 6858000"/>
              <a:gd name="connsiteX29" fmla="*/ 25879 w 7299977"/>
              <a:gd name="connsiteY29" fmla="*/ 4378734 h 6858000"/>
              <a:gd name="connsiteX30" fmla="*/ 249753 w 7299977"/>
              <a:gd name="connsiteY30" fmla="*/ 4414305 h 6858000"/>
              <a:gd name="connsiteX31" fmla="*/ 313718 w 7299977"/>
              <a:gd name="connsiteY31" fmla="*/ 4321821 h 6858000"/>
              <a:gd name="connsiteX32" fmla="*/ 418386 w 7299977"/>
              <a:gd name="connsiteY32" fmla="*/ 4172424 h 6858000"/>
              <a:gd name="connsiteX33" fmla="*/ 491072 w 7299977"/>
              <a:gd name="connsiteY33" fmla="*/ 4090612 h 6858000"/>
              <a:gd name="connsiteX34" fmla="*/ 520147 w 7299977"/>
              <a:gd name="connsiteY34" fmla="*/ 3827390 h 6858000"/>
              <a:gd name="connsiteX35" fmla="*/ 459090 w 7299977"/>
              <a:gd name="connsiteY35" fmla="*/ 3539269 h 6858000"/>
              <a:gd name="connsiteX36" fmla="*/ 290458 w 7299977"/>
              <a:gd name="connsiteY36" fmla="*/ 3393429 h 6858000"/>
              <a:gd name="connsiteX37" fmla="*/ 339884 w 7299977"/>
              <a:gd name="connsiteY37" fmla="*/ 3229805 h 6858000"/>
              <a:gd name="connsiteX38" fmla="*/ 697501 w 7299977"/>
              <a:gd name="connsiteY38" fmla="*/ 3329402 h 6858000"/>
              <a:gd name="connsiteX39" fmla="*/ 165437 w 7299977"/>
              <a:gd name="connsiteY39" fmla="*/ 2941684 h 6858000"/>
              <a:gd name="connsiteX40" fmla="*/ 255568 w 7299977"/>
              <a:gd name="connsiteY40" fmla="*/ 2923898 h 6858000"/>
              <a:gd name="connsiteX41" fmla="*/ 578296 w 7299977"/>
              <a:gd name="connsiteY41" fmla="*/ 2703362 h 6858000"/>
              <a:gd name="connsiteX42" fmla="*/ 595740 w 7299977"/>
              <a:gd name="connsiteY42" fmla="*/ 2692689 h 6858000"/>
              <a:gd name="connsiteX43" fmla="*/ 650982 w 7299977"/>
              <a:gd name="connsiteY43" fmla="*/ 2553965 h 6858000"/>
              <a:gd name="connsiteX44" fmla="*/ 825429 w 7299977"/>
              <a:gd name="connsiteY44" fmla="*/ 2532623 h 6858000"/>
              <a:gd name="connsiteX45" fmla="*/ 970802 w 7299977"/>
              <a:gd name="connsiteY45" fmla="*/ 2564636 h 6858000"/>
              <a:gd name="connsiteX46" fmla="*/ 1127805 w 7299977"/>
              <a:gd name="connsiteY46" fmla="*/ 2525509 h 6858000"/>
              <a:gd name="connsiteX47" fmla="*/ 1267362 w 7299977"/>
              <a:gd name="connsiteY47" fmla="*/ 2543294 h 6858000"/>
              <a:gd name="connsiteX48" fmla="*/ 1386568 w 7299977"/>
              <a:gd name="connsiteY48" fmla="*/ 2518395 h 6858000"/>
              <a:gd name="connsiteX49" fmla="*/ 1270270 w 7299977"/>
              <a:gd name="connsiteY49" fmla="*/ 2401012 h 6858000"/>
              <a:gd name="connsiteX50" fmla="*/ 1107453 w 7299977"/>
              <a:gd name="connsiteY50" fmla="*/ 2401012 h 6858000"/>
              <a:gd name="connsiteX51" fmla="*/ 991154 w 7299977"/>
              <a:gd name="connsiteY51" fmla="*/ 2326314 h 6858000"/>
              <a:gd name="connsiteX52" fmla="*/ 880671 w 7299977"/>
              <a:gd name="connsiteY52" fmla="*/ 2191146 h 6858000"/>
              <a:gd name="connsiteX53" fmla="*/ 491072 w 7299977"/>
              <a:gd name="connsiteY53" fmla="*/ 1974165 h 6858000"/>
              <a:gd name="connsiteX54" fmla="*/ 421293 w 7299977"/>
              <a:gd name="connsiteY54" fmla="*/ 1892353 h 6858000"/>
              <a:gd name="connsiteX55" fmla="*/ 1531941 w 7299977"/>
              <a:gd name="connsiteY55" fmla="*/ 2208931 h 6858000"/>
              <a:gd name="connsiteX56" fmla="*/ 1188861 w 7299977"/>
              <a:gd name="connsiteY56" fmla="*/ 2077320 h 6858000"/>
              <a:gd name="connsiteX57" fmla="*/ 1421458 w 7299977"/>
              <a:gd name="connsiteY57" fmla="*/ 2102219 h 6858000"/>
              <a:gd name="connsiteX58" fmla="*/ 1549386 w 7299977"/>
              <a:gd name="connsiteY58" fmla="*/ 2013292 h 6858000"/>
              <a:gd name="connsiteX59" fmla="*/ 1549386 w 7299977"/>
              <a:gd name="connsiteY59" fmla="*/ 1984836 h 6858000"/>
              <a:gd name="connsiteX60" fmla="*/ 1453440 w 7299977"/>
              <a:gd name="connsiteY60" fmla="*/ 1903025 h 6858000"/>
              <a:gd name="connsiteX61" fmla="*/ 1398198 w 7299977"/>
              <a:gd name="connsiteY61" fmla="*/ 1849668 h 6858000"/>
              <a:gd name="connsiteX62" fmla="*/ 1247011 w 7299977"/>
              <a:gd name="connsiteY62" fmla="*/ 1657587 h 6858000"/>
              <a:gd name="connsiteX63" fmla="*/ 1354586 w 7299977"/>
              <a:gd name="connsiteY63" fmla="*/ 1636245 h 6858000"/>
              <a:gd name="connsiteX64" fmla="*/ 1395290 w 7299977"/>
              <a:gd name="connsiteY64" fmla="*/ 1597117 h 6858000"/>
              <a:gd name="connsiteX65" fmla="*/ 1366216 w 7299977"/>
              <a:gd name="connsiteY65" fmla="*/ 1540204 h 6858000"/>
              <a:gd name="connsiteX66" fmla="*/ 1031858 w 7299977"/>
              <a:gd name="connsiteY66" fmla="*/ 1365909 h 6858000"/>
              <a:gd name="connsiteX67" fmla="*/ 1005692 w 7299977"/>
              <a:gd name="connsiteY67" fmla="*/ 1230741 h 6858000"/>
              <a:gd name="connsiteX68" fmla="*/ 1069655 w 7299977"/>
              <a:gd name="connsiteY68" fmla="*/ 1209399 h 6858000"/>
              <a:gd name="connsiteX69" fmla="*/ 1142342 w 7299977"/>
              <a:gd name="connsiteY69" fmla="*/ 1220069 h 6858000"/>
              <a:gd name="connsiteX70" fmla="*/ 1084193 w 7299977"/>
              <a:gd name="connsiteY70" fmla="*/ 1113358 h 6858000"/>
              <a:gd name="connsiteX71" fmla="*/ 848689 w 7299977"/>
              <a:gd name="connsiteY71" fmla="*/ 1006647 h 6858000"/>
              <a:gd name="connsiteX72" fmla="*/ 805077 w 7299977"/>
              <a:gd name="connsiteY72" fmla="*/ 949734 h 6858000"/>
              <a:gd name="connsiteX73" fmla="*/ 863226 w 7299977"/>
              <a:gd name="connsiteY73" fmla="*/ 921277 h 6858000"/>
              <a:gd name="connsiteX74" fmla="*/ 906838 w 7299977"/>
              <a:gd name="connsiteY74" fmla="*/ 910606 h 6858000"/>
              <a:gd name="connsiteX75" fmla="*/ 5527 w 7299977"/>
              <a:gd name="connsiteY75" fmla="*/ 465975 h 6858000"/>
              <a:gd name="connsiteX76" fmla="*/ 209049 w 7299977"/>
              <a:gd name="connsiteY76" fmla="*/ 462417 h 6858000"/>
              <a:gd name="connsiteX77" fmla="*/ 409664 w 7299977"/>
              <a:gd name="connsiteY77" fmla="*/ 533558 h 6858000"/>
              <a:gd name="connsiteX78" fmla="*/ 621908 w 7299977"/>
              <a:gd name="connsiteY78" fmla="*/ 522887 h 6858000"/>
              <a:gd name="connsiteX79" fmla="*/ 822522 w 7299977"/>
              <a:gd name="connsiteY79" fmla="*/ 558458 h 6858000"/>
              <a:gd name="connsiteX80" fmla="*/ 996969 w 7299977"/>
              <a:gd name="connsiteY80" fmla="*/ 558458 h 6858000"/>
              <a:gd name="connsiteX81" fmla="*/ 834151 w 7299977"/>
              <a:gd name="connsiteY81" fmla="*/ 505101 h 6858000"/>
              <a:gd name="connsiteX82" fmla="*/ 773095 w 7299977"/>
              <a:gd name="connsiteY82" fmla="*/ 416176 h 6858000"/>
              <a:gd name="connsiteX83" fmla="*/ 793447 w 7299977"/>
              <a:gd name="connsiteY83" fmla="*/ 334364 h 6858000"/>
              <a:gd name="connsiteX84" fmla="*/ 860319 w 7299977"/>
              <a:gd name="connsiteY84" fmla="*/ 359262 h 6858000"/>
              <a:gd name="connsiteX85" fmla="*/ 938820 w 7299977"/>
              <a:gd name="connsiteY85" fmla="*/ 451747 h 6858000"/>
              <a:gd name="connsiteX86" fmla="*/ 956265 w 7299977"/>
              <a:gd name="connsiteY86" fmla="*/ 394834 h 6858000"/>
              <a:gd name="connsiteX87" fmla="*/ 1002784 w 7299977"/>
              <a:gd name="connsiteY87" fmla="*/ 352148 h 6858000"/>
              <a:gd name="connsiteX88" fmla="*/ 1270270 w 7299977"/>
              <a:gd name="connsiteY88" fmla="*/ 373491 h 6858000"/>
              <a:gd name="connsiteX89" fmla="*/ 1092915 w 7299977"/>
              <a:gd name="connsiteY89" fmla="*/ 192082 h 6858000"/>
              <a:gd name="connsiteX90" fmla="*/ 979525 w 7299977"/>
              <a:gd name="connsiteY90" fmla="*/ 163625 h 6858000"/>
              <a:gd name="connsiteX91" fmla="*/ 953358 w 7299977"/>
              <a:gd name="connsiteY91" fmla="*/ 88927 h 6858000"/>
              <a:gd name="connsiteX92" fmla="*/ 1005692 w 7299977"/>
              <a:gd name="connsiteY92" fmla="*/ 71141 h 6858000"/>
              <a:gd name="connsiteX93" fmla="*/ 1267362 w 7299977"/>
              <a:gd name="connsiteY93" fmla="*/ 135168 h 6858000"/>
              <a:gd name="connsiteX94" fmla="*/ 1310975 w 7299977"/>
              <a:gd name="connsiteY94" fmla="*/ 110269 h 6858000"/>
              <a:gd name="connsiteX95" fmla="*/ 1008599 w 7299977"/>
              <a:gd name="connsiteY9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7299977" h="6858000">
                <a:moveTo>
                  <a:pt x="1008599" y="0"/>
                </a:moveTo>
                <a:lnTo>
                  <a:pt x="4420653" y="0"/>
                </a:lnTo>
                <a:lnTo>
                  <a:pt x="5511704" y="0"/>
                </a:lnTo>
                <a:lnTo>
                  <a:pt x="7299977" y="0"/>
                </a:lnTo>
                <a:lnTo>
                  <a:pt x="7299977" y="6858000"/>
                </a:lnTo>
                <a:lnTo>
                  <a:pt x="5511704" y="6858000"/>
                </a:lnTo>
                <a:lnTo>
                  <a:pt x="4420653" y="6858000"/>
                </a:lnTo>
                <a:lnTo>
                  <a:pt x="1592997" y="6858000"/>
                </a:lnTo>
                <a:cubicBezTo>
                  <a:pt x="1473792" y="6786859"/>
                  <a:pt x="1360401" y="6701489"/>
                  <a:pt x="1232473" y="6658805"/>
                </a:cubicBezTo>
                <a:cubicBezTo>
                  <a:pt x="1145250" y="6630349"/>
                  <a:pt x="1060933" y="6580550"/>
                  <a:pt x="1075471" y="6431153"/>
                </a:cubicBezTo>
                <a:cubicBezTo>
                  <a:pt x="1078378" y="6388469"/>
                  <a:pt x="1055118" y="6356456"/>
                  <a:pt x="1020229" y="6367127"/>
                </a:cubicBezTo>
                <a:cubicBezTo>
                  <a:pt x="953358" y="6388469"/>
                  <a:pt x="921375" y="6327999"/>
                  <a:pt x="883579" y="6281757"/>
                </a:cubicBezTo>
                <a:cubicBezTo>
                  <a:pt x="816707" y="6199945"/>
                  <a:pt x="752743" y="6114575"/>
                  <a:pt x="645167" y="6100347"/>
                </a:cubicBezTo>
                <a:cubicBezTo>
                  <a:pt x="665519" y="6036320"/>
                  <a:pt x="700408" y="6043434"/>
                  <a:pt x="732391" y="6057663"/>
                </a:cubicBezTo>
                <a:cubicBezTo>
                  <a:pt x="816707" y="6093234"/>
                  <a:pt x="901023" y="6132361"/>
                  <a:pt x="985339" y="6167932"/>
                </a:cubicBezTo>
                <a:cubicBezTo>
                  <a:pt x="1040581" y="6189274"/>
                  <a:pt x="1095822" y="6221287"/>
                  <a:pt x="1168509" y="6196388"/>
                </a:cubicBezTo>
                <a:cubicBezTo>
                  <a:pt x="1104545" y="6068335"/>
                  <a:pt x="996969" y="6043434"/>
                  <a:pt x="909746" y="6004307"/>
                </a:cubicBezTo>
                <a:cubicBezTo>
                  <a:pt x="802169" y="5954508"/>
                  <a:pt x="738206" y="5862025"/>
                  <a:pt x="659704" y="5755314"/>
                </a:cubicBezTo>
                <a:cubicBezTo>
                  <a:pt x="738206" y="5726858"/>
                  <a:pt x="787632" y="5805112"/>
                  <a:pt x="851597" y="5801555"/>
                </a:cubicBezTo>
                <a:cubicBezTo>
                  <a:pt x="854504" y="5790884"/>
                  <a:pt x="860319" y="5769542"/>
                  <a:pt x="860319" y="5769542"/>
                </a:cubicBezTo>
                <a:cubicBezTo>
                  <a:pt x="755650" y="5712629"/>
                  <a:pt x="709132" y="5605917"/>
                  <a:pt x="691686" y="5474306"/>
                </a:cubicBezTo>
                <a:cubicBezTo>
                  <a:pt x="685872" y="5406721"/>
                  <a:pt x="648075" y="5385379"/>
                  <a:pt x="610278" y="5353367"/>
                </a:cubicBezTo>
                <a:cubicBezTo>
                  <a:pt x="482350" y="5243097"/>
                  <a:pt x="345700" y="5143500"/>
                  <a:pt x="238123" y="4994104"/>
                </a:cubicBezTo>
                <a:cubicBezTo>
                  <a:pt x="363144" y="5011889"/>
                  <a:pt x="461997" y="5111487"/>
                  <a:pt x="592833" y="5154171"/>
                </a:cubicBezTo>
                <a:cubicBezTo>
                  <a:pt x="488165" y="4990547"/>
                  <a:pt x="351514" y="4905177"/>
                  <a:pt x="226494" y="4805580"/>
                </a:cubicBezTo>
                <a:cubicBezTo>
                  <a:pt x="168344" y="4759339"/>
                  <a:pt x="116011" y="4702425"/>
                  <a:pt x="49139" y="4677526"/>
                </a:cubicBezTo>
                <a:cubicBezTo>
                  <a:pt x="25879" y="4670412"/>
                  <a:pt x="-14826" y="4652628"/>
                  <a:pt x="5527" y="4602828"/>
                </a:cubicBezTo>
                <a:cubicBezTo>
                  <a:pt x="22972" y="4560144"/>
                  <a:pt x="54954" y="4574373"/>
                  <a:pt x="84029" y="4585042"/>
                </a:cubicBezTo>
                <a:cubicBezTo>
                  <a:pt x="153807" y="4613499"/>
                  <a:pt x="229401" y="4613499"/>
                  <a:pt x="325347" y="4613499"/>
                </a:cubicBezTo>
                <a:cubicBezTo>
                  <a:pt x="243939" y="4478331"/>
                  <a:pt x="95658" y="4521016"/>
                  <a:pt x="25879" y="4378734"/>
                </a:cubicBezTo>
                <a:cubicBezTo>
                  <a:pt x="113103" y="4353835"/>
                  <a:pt x="179975" y="4403633"/>
                  <a:pt x="249753" y="4414305"/>
                </a:cubicBezTo>
                <a:cubicBezTo>
                  <a:pt x="313718" y="4424975"/>
                  <a:pt x="328254" y="4400076"/>
                  <a:pt x="313718" y="4321821"/>
                </a:cubicBezTo>
                <a:cubicBezTo>
                  <a:pt x="290458" y="4200882"/>
                  <a:pt x="325347" y="4140411"/>
                  <a:pt x="418386" y="4172424"/>
                </a:cubicBezTo>
                <a:cubicBezTo>
                  <a:pt x="505609" y="4204438"/>
                  <a:pt x="514332" y="4158196"/>
                  <a:pt x="491072" y="4090612"/>
                </a:cubicBezTo>
                <a:cubicBezTo>
                  <a:pt x="456183" y="3991015"/>
                  <a:pt x="493979" y="3912759"/>
                  <a:pt x="520147" y="3827390"/>
                </a:cubicBezTo>
                <a:cubicBezTo>
                  <a:pt x="560851" y="3699337"/>
                  <a:pt x="543407" y="3635309"/>
                  <a:pt x="459090" y="3539269"/>
                </a:cubicBezTo>
                <a:cubicBezTo>
                  <a:pt x="409664" y="3485914"/>
                  <a:pt x="360236" y="3439672"/>
                  <a:pt x="290458" y="3393429"/>
                </a:cubicBezTo>
                <a:cubicBezTo>
                  <a:pt x="450368" y="3368530"/>
                  <a:pt x="284643" y="3283162"/>
                  <a:pt x="339884" y="3229805"/>
                </a:cubicBezTo>
                <a:cubicBezTo>
                  <a:pt x="453275" y="3208463"/>
                  <a:pt x="543407" y="3379202"/>
                  <a:pt x="697501" y="3329402"/>
                </a:cubicBezTo>
                <a:cubicBezTo>
                  <a:pt x="511425" y="3183563"/>
                  <a:pt x="302087" y="3137322"/>
                  <a:pt x="165437" y="2941684"/>
                </a:cubicBezTo>
                <a:cubicBezTo>
                  <a:pt x="197419" y="2899000"/>
                  <a:pt x="229401" y="2941684"/>
                  <a:pt x="255568" y="2923898"/>
                </a:cubicBezTo>
                <a:cubicBezTo>
                  <a:pt x="255568" y="2913227"/>
                  <a:pt x="560851" y="2980812"/>
                  <a:pt x="578296" y="2703362"/>
                </a:cubicBezTo>
                <a:cubicBezTo>
                  <a:pt x="584111" y="2703362"/>
                  <a:pt x="589926" y="2703362"/>
                  <a:pt x="595740" y="2692689"/>
                </a:cubicBezTo>
                <a:cubicBezTo>
                  <a:pt x="627722" y="2653563"/>
                  <a:pt x="598648" y="2561080"/>
                  <a:pt x="650982" y="2553965"/>
                </a:cubicBezTo>
                <a:cubicBezTo>
                  <a:pt x="709132" y="2546851"/>
                  <a:pt x="764373" y="2514837"/>
                  <a:pt x="825429" y="2532623"/>
                </a:cubicBezTo>
                <a:cubicBezTo>
                  <a:pt x="871949" y="2546851"/>
                  <a:pt x="921375" y="2564636"/>
                  <a:pt x="970802" y="2564636"/>
                </a:cubicBezTo>
                <a:cubicBezTo>
                  <a:pt x="1023136" y="2564636"/>
                  <a:pt x="1095822" y="2685576"/>
                  <a:pt x="1127805" y="2525509"/>
                </a:cubicBezTo>
                <a:cubicBezTo>
                  <a:pt x="1127805" y="2518395"/>
                  <a:pt x="1217936" y="2536181"/>
                  <a:pt x="1267362" y="2543294"/>
                </a:cubicBezTo>
                <a:cubicBezTo>
                  <a:pt x="1308067" y="2550408"/>
                  <a:pt x="1357494" y="2582422"/>
                  <a:pt x="1386568" y="2518395"/>
                </a:cubicBezTo>
                <a:cubicBezTo>
                  <a:pt x="1401105" y="2479267"/>
                  <a:pt x="1331326" y="2408126"/>
                  <a:pt x="1270270" y="2401012"/>
                </a:cubicBezTo>
                <a:cubicBezTo>
                  <a:pt x="1215029" y="2393898"/>
                  <a:pt x="1159787" y="2386784"/>
                  <a:pt x="1107453" y="2401012"/>
                </a:cubicBezTo>
                <a:cubicBezTo>
                  <a:pt x="1043489" y="2418796"/>
                  <a:pt x="1008599" y="2390340"/>
                  <a:pt x="991154" y="2326314"/>
                </a:cubicBezTo>
                <a:cubicBezTo>
                  <a:pt x="970802" y="2258731"/>
                  <a:pt x="933005" y="2223159"/>
                  <a:pt x="880671" y="2191146"/>
                </a:cubicBezTo>
                <a:cubicBezTo>
                  <a:pt x="752743" y="2112891"/>
                  <a:pt x="630630" y="2020407"/>
                  <a:pt x="491072" y="1974165"/>
                </a:cubicBezTo>
                <a:cubicBezTo>
                  <a:pt x="464905" y="1967051"/>
                  <a:pt x="432923" y="1952823"/>
                  <a:pt x="421293" y="1892353"/>
                </a:cubicBezTo>
                <a:cubicBezTo>
                  <a:pt x="799262" y="1984836"/>
                  <a:pt x="1142342" y="2223159"/>
                  <a:pt x="1531941" y="2208931"/>
                </a:cubicBezTo>
                <a:cubicBezTo>
                  <a:pt x="1427272" y="2134233"/>
                  <a:pt x="1302252" y="2130676"/>
                  <a:pt x="1188861" y="2077320"/>
                </a:cubicBezTo>
                <a:cubicBezTo>
                  <a:pt x="1270270" y="2038192"/>
                  <a:pt x="1345864" y="2080877"/>
                  <a:pt x="1421458" y="2102219"/>
                </a:cubicBezTo>
                <a:cubicBezTo>
                  <a:pt x="1485422" y="2120004"/>
                  <a:pt x="1543571" y="2123562"/>
                  <a:pt x="1549386" y="2013292"/>
                </a:cubicBezTo>
                <a:cubicBezTo>
                  <a:pt x="1549386" y="2002622"/>
                  <a:pt x="1549386" y="1995507"/>
                  <a:pt x="1549386" y="1984836"/>
                </a:cubicBezTo>
                <a:cubicBezTo>
                  <a:pt x="1526126" y="1938595"/>
                  <a:pt x="1494144" y="1917252"/>
                  <a:pt x="1453440" y="1903025"/>
                </a:cubicBezTo>
                <a:cubicBezTo>
                  <a:pt x="1430180" y="1895910"/>
                  <a:pt x="1398198" y="1881683"/>
                  <a:pt x="1398198" y="1849668"/>
                </a:cubicBezTo>
                <a:cubicBezTo>
                  <a:pt x="1401105" y="1728729"/>
                  <a:pt x="1322604" y="1693158"/>
                  <a:pt x="1247011" y="1657587"/>
                </a:cubicBezTo>
                <a:cubicBezTo>
                  <a:pt x="1287715" y="1597117"/>
                  <a:pt x="1322604" y="1639802"/>
                  <a:pt x="1354586" y="1636245"/>
                </a:cubicBezTo>
                <a:cubicBezTo>
                  <a:pt x="1374939" y="1632688"/>
                  <a:pt x="1395290" y="1629132"/>
                  <a:pt x="1395290" y="1597117"/>
                </a:cubicBezTo>
                <a:cubicBezTo>
                  <a:pt x="1395290" y="1572219"/>
                  <a:pt x="1386568" y="1540204"/>
                  <a:pt x="1366216" y="1540204"/>
                </a:cubicBezTo>
                <a:cubicBezTo>
                  <a:pt x="1238288" y="1536647"/>
                  <a:pt x="1165601" y="1365909"/>
                  <a:pt x="1031858" y="1365909"/>
                </a:cubicBezTo>
                <a:cubicBezTo>
                  <a:pt x="950450" y="1365909"/>
                  <a:pt x="1072563" y="1269868"/>
                  <a:pt x="1005692" y="1230741"/>
                </a:cubicBezTo>
                <a:cubicBezTo>
                  <a:pt x="991154" y="1220069"/>
                  <a:pt x="1046396" y="1205842"/>
                  <a:pt x="1069655" y="1209399"/>
                </a:cubicBezTo>
                <a:cubicBezTo>
                  <a:pt x="1092915" y="1212955"/>
                  <a:pt x="1113268" y="1237855"/>
                  <a:pt x="1142342" y="1220069"/>
                </a:cubicBezTo>
                <a:cubicBezTo>
                  <a:pt x="1156879" y="1156043"/>
                  <a:pt x="1119082" y="1131144"/>
                  <a:pt x="1084193" y="1113358"/>
                </a:cubicBezTo>
                <a:cubicBezTo>
                  <a:pt x="1008599" y="1070674"/>
                  <a:pt x="933005" y="1020875"/>
                  <a:pt x="848689" y="1006647"/>
                </a:cubicBezTo>
                <a:cubicBezTo>
                  <a:pt x="819615" y="1003089"/>
                  <a:pt x="802169" y="985305"/>
                  <a:pt x="805077" y="949734"/>
                </a:cubicBezTo>
                <a:cubicBezTo>
                  <a:pt x="810892" y="903491"/>
                  <a:pt x="839967" y="917720"/>
                  <a:pt x="863226" y="921277"/>
                </a:cubicBezTo>
                <a:cubicBezTo>
                  <a:pt x="877764" y="924835"/>
                  <a:pt x="892301" y="935506"/>
                  <a:pt x="906838" y="910606"/>
                </a:cubicBezTo>
                <a:cubicBezTo>
                  <a:pt x="566666" y="658055"/>
                  <a:pt x="386404" y="672284"/>
                  <a:pt x="5527" y="465975"/>
                </a:cubicBezTo>
                <a:cubicBezTo>
                  <a:pt x="89843" y="426847"/>
                  <a:pt x="150900" y="455303"/>
                  <a:pt x="209049" y="462417"/>
                </a:cubicBezTo>
                <a:cubicBezTo>
                  <a:pt x="354422" y="480203"/>
                  <a:pt x="264290" y="512216"/>
                  <a:pt x="409664" y="533558"/>
                </a:cubicBezTo>
                <a:cubicBezTo>
                  <a:pt x="479443" y="544229"/>
                  <a:pt x="543407" y="579800"/>
                  <a:pt x="621908" y="522887"/>
                </a:cubicBezTo>
                <a:cubicBezTo>
                  <a:pt x="674242" y="483759"/>
                  <a:pt x="758558" y="526444"/>
                  <a:pt x="822522" y="558458"/>
                </a:cubicBezTo>
                <a:cubicBezTo>
                  <a:pt x="874856" y="586915"/>
                  <a:pt x="927190" y="594028"/>
                  <a:pt x="996969" y="558458"/>
                </a:cubicBezTo>
                <a:cubicBezTo>
                  <a:pt x="933005" y="537116"/>
                  <a:pt x="883579" y="519330"/>
                  <a:pt x="834151" y="505101"/>
                </a:cubicBezTo>
                <a:cubicBezTo>
                  <a:pt x="793447" y="494431"/>
                  <a:pt x="770187" y="469532"/>
                  <a:pt x="773095" y="416176"/>
                </a:cubicBezTo>
                <a:cubicBezTo>
                  <a:pt x="773095" y="387720"/>
                  <a:pt x="764373" y="348592"/>
                  <a:pt x="793447" y="334364"/>
                </a:cubicBezTo>
                <a:cubicBezTo>
                  <a:pt x="816707" y="320135"/>
                  <a:pt x="848689" y="334364"/>
                  <a:pt x="860319" y="359262"/>
                </a:cubicBezTo>
                <a:cubicBezTo>
                  <a:pt x="874856" y="405504"/>
                  <a:pt x="889393" y="448189"/>
                  <a:pt x="938820" y="451747"/>
                </a:cubicBezTo>
                <a:cubicBezTo>
                  <a:pt x="1005692" y="458860"/>
                  <a:pt x="967894" y="430405"/>
                  <a:pt x="956265" y="394834"/>
                </a:cubicBezTo>
                <a:cubicBezTo>
                  <a:pt x="944635" y="355706"/>
                  <a:pt x="979525" y="345034"/>
                  <a:pt x="1002784" y="352148"/>
                </a:cubicBezTo>
                <a:cubicBezTo>
                  <a:pt x="1090008" y="384162"/>
                  <a:pt x="1180139" y="327250"/>
                  <a:pt x="1270270" y="373491"/>
                </a:cubicBezTo>
                <a:cubicBezTo>
                  <a:pt x="1247011" y="259665"/>
                  <a:pt x="1197583" y="209867"/>
                  <a:pt x="1092915" y="192082"/>
                </a:cubicBezTo>
                <a:cubicBezTo>
                  <a:pt x="1055118" y="188525"/>
                  <a:pt x="1014414" y="195638"/>
                  <a:pt x="979525" y="163625"/>
                </a:cubicBezTo>
                <a:cubicBezTo>
                  <a:pt x="959172" y="145839"/>
                  <a:pt x="938820" y="124497"/>
                  <a:pt x="953358" y="88927"/>
                </a:cubicBezTo>
                <a:cubicBezTo>
                  <a:pt x="962080" y="64027"/>
                  <a:pt x="985339" y="64027"/>
                  <a:pt x="1005692" y="71141"/>
                </a:cubicBezTo>
                <a:cubicBezTo>
                  <a:pt x="1090008" y="110269"/>
                  <a:pt x="1180139" y="120941"/>
                  <a:pt x="1267362" y="135168"/>
                </a:cubicBezTo>
                <a:cubicBezTo>
                  <a:pt x="1281900" y="138725"/>
                  <a:pt x="1296437" y="145839"/>
                  <a:pt x="1310975" y="110269"/>
                </a:cubicBezTo>
                <a:cubicBezTo>
                  <a:pt x="1209214" y="78255"/>
                  <a:pt x="1110360" y="35571"/>
                  <a:pt x="1008599" y="0"/>
                </a:cubicBezTo>
                <a:close/>
              </a:path>
            </a:pathLst>
          </a:custGeom>
          <a:solidFill>
            <a:srgbClr val="C696A5">
              <a:alpha val="20000"/>
            </a:srgbClr>
          </a:solidFill>
          <a:ln w="32707" cap="flat">
            <a:noFill/>
            <a:prstDash val="solid"/>
            <a:miter/>
          </a:ln>
        </p:spPr>
        <p:txBody>
          <a:bodyPr rtlCol="0" anchor="ctr"/>
          <a:lstStyle/>
          <a:p>
            <a:endParaRPr lang="en-US">
              <a:solidFill>
                <a:schemeClr val="tx1"/>
              </a:solidFill>
            </a:endParaRPr>
          </a:p>
        </p:txBody>
      </p:sp>
      <p:sp>
        <p:nvSpPr>
          <p:cNvPr id="2" name="Nadpis 1">
            <a:extLst>
              <a:ext uri="{FF2B5EF4-FFF2-40B4-BE49-F238E27FC236}">
                <a16:creationId xmlns:a16="http://schemas.microsoft.com/office/drawing/2014/main" id="{0A1CCAA6-9D07-7F33-4B9A-E495EFFBA3F6}"/>
              </a:ext>
            </a:extLst>
          </p:cNvPr>
          <p:cNvSpPr>
            <a:spLocks noGrp="1"/>
          </p:cNvSpPr>
          <p:nvPr>
            <p:ph type="title"/>
          </p:nvPr>
        </p:nvSpPr>
        <p:spPr>
          <a:xfrm>
            <a:off x="905484" y="1065749"/>
            <a:ext cx="3748810" cy="4726502"/>
          </a:xfrm>
        </p:spPr>
        <p:txBody>
          <a:bodyPr>
            <a:normAutofit/>
          </a:bodyPr>
          <a:lstStyle/>
          <a:p>
            <a:pPr marL="342900" lvl="0" indent="-342900">
              <a:lnSpc>
                <a:spcPct val="115000"/>
              </a:lnSpc>
              <a:spcBef>
                <a:spcPts val="1200"/>
              </a:spcBef>
            </a:pPr>
            <a:br>
              <a:rPr lang="cs-CZ" sz="1800" dirty="0">
                <a:effectLst/>
                <a:latin typeface="Times New Roman" panose="02020603050405020304" pitchFamily="18" charset="0"/>
                <a:ea typeface="Calibri" panose="020F0502020204030204" pitchFamily="34" charset="0"/>
                <a:cs typeface="Times New Roman" panose="02020603050405020304" pitchFamily="18" charset="0"/>
              </a:rPr>
            </a:br>
            <a:r>
              <a:rPr lang="cs-CZ" sz="5400" dirty="0">
                <a:effectLst/>
                <a:latin typeface="Times New Roman" panose="02020603050405020304" pitchFamily="18" charset="0"/>
                <a:ea typeface="Calibri" panose="020F0502020204030204" pitchFamily="34" charset="0"/>
                <a:cs typeface="Times New Roman" panose="02020603050405020304" pitchFamily="18" charset="0"/>
              </a:rPr>
              <a:t>TÝRÁNÍ DÍTĚTE</a:t>
            </a:r>
            <a:endParaRPr lang="cs-CZ" sz="5400" dirty="0"/>
          </a:p>
        </p:txBody>
      </p:sp>
      <p:sp>
        <p:nvSpPr>
          <p:cNvPr id="3" name="Zástupný obsah 2">
            <a:extLst>
              <a:ext uri="{FF2B5EF4-FFF2-40B4-BE49-F238E27FC236}">
                <a16:creationId xmlns:a16="http://schemas.microsoft.com/office/drawing/2014/main" id="{24D7D961-D1C8-8D28-23B6-B2F34984B316}"/>
              </a:ext>
            </a:extLst>
          </p:cNvPr>
          <p:cNvSpPr>
            <a:spLocks noGrp="1"/>
          </p:cNvSpPr>
          <p:nvPr>
            <p:ph idx="1"/>
          </p:nvPr>
        </p:nvSpPr>
        <p:spPr>
          <a:xfrm>
            <a:off x="6390860" y="298174"/>
            <a:ext cx="5218043" cy="6420677"/>
          </a:xfrm>
        </p:spPr>
        <p:txBody>
          <a:bodyPr anchor="ctr">
            <a:normAutofit lnSpcReduction="10000"/>
          </a:bodyPr>
          <a:lstStyle/>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týrání je takový projev chování rodičů či jiných osob, které dítě tělesně či duševně poškozuje a ohrožuje tak i jeho další vývoj</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tělesné týrání: nadměrné trestání, bití, odpíraní jídla</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jakákoli forma týrání zahrnuje </a:t>
            </a:r>
            <a:r>
              <a:rPr lang="cs-CZ" sz="1800" b="1" dirty="0">
                <a:solidFill>
                  <a:srgbClr val="000000"/>
                </a:solidFill>
                <a:effectLst/>
                <a:latin typeface="Times New Roman" panose="02020603050405020304" pitchFamily="18" charset="0"/>
                <a:ea typeface="Times New Roman" panose="02020603050405020304" pitchFamily="18" charset="0"/>
              </a:rPr>
              <a:t>jak deprivační zkušenost, tak silný stres</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týrání nepřináší dítěti jenom aktuální trýzeň, ale </a:t>
            </a:r>
            <a:r>
              <a:rPr lang="cs-CZ" sz="1800" b="1" dirty="0">
                <a:solidFill>
                  <a:srgbClr val="000000"/>
                </a:solidFill>
                <a:effectLst/>
                <a:latin typeface="Times New Roman" panose="02020603050405020304" pitchFamily="18" charset="0"/>
                <a:ea typeface="Times New Roman" panose="02020603050405020304" pitchFamily="18" charset="0"/>
              </a:rPr>
              <a:t>ovlivní i jeho očekávání do budoucnosti</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k dalšímu poškození může dojít v důsledku tzv. </a:t>
            </a:r>
            <a:r>
              <a:rPr lang="cs-CZ" sz="1800" b="1" dirty="0">
                <a:solidFill>
                  <a:srgbClr val="000000"/>
                </a:solidFill>
                <a:effectLst/>
                <a:latin typeface="Times New Roman" panose="02020603050405020304" pitchFamily="18" charset="0"/>
                <a:ea typeface="Times New Roman" panose="02020603050405020304" pitchFamily="18" charset="0"/>
              </a:rPr>
              <a:t>sekundární viktimizace</a:t>
            </a:r>
            <a:r>
              <a:rPr lang="cs-CZ" sz="1800" dirty="0">
                <a:solidFill>
                  <a:srgbClr val="000000"/>
                </a:solidFill>
                <a:effectLst/>
                <a:latin typeface="Times New Roman" panose="02020603050405020304" pitchFamily="18" charset="0"/>
                <a:ea typeface="Times New Roman" panose="02020603050405020304" pitchFamily="18" charset="0"/>
              </a:rPr>
              <a:t>, která vzniká na základě souhrnného působení všech negativních vlivů vyplývajících z necitlivého řešení této situace, z reakcí společnosti</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dítě velmi často není schopné samo hledat pomoc, buď pro celkovou nezralost, neschopnost problém sdělit, nebo ze strachu</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specifickou formou poškozování dítěte je </a:t>
            </a:r>
            <a:r>
              <a:rPr lang="cs-CZ" sz="1800" b="1" dirty="0" err="1">
                <a:solidFill>
                  <a:srgbClr val="000000"/>
                </a:solidFill>
                <a:effectLst/>
                <a:latin typeface="Times New Roman" panose="02020603050405020304" pitchFamily="18" charset="0"/>
                <a:ea typeface="Times New Roman" panose="02020603050405020304" pitchFamily="18" charset="0"/>
              </a:rPr>
              <a:t>Münchhausenův</a:t>
            </a:r>
            <a:r>
              <a:rPr lang="cs-CZ" sz="1800" b="1" dirty="0">
                <a:solidFill>
                  <a:srgbClr val="000000"/>
                </a:solidFill>
                <a:effectLst/>
                <a:latin typeface="Times New Roman" panose="02020603050405020304" pitchFamily="18" charset="0"/>
                <a:ea typeface="Times New Roman" panose="02020603050405020304" pitchFamily="18" charset="0"/>
              </a:rPr>
              <a:t> syndrom by </a:t>
            </a:r>
            <a:r>
              <a:rPr lang="cs-CZ" sz="1800" b="1" dirty="0" err="1">
                <a:solidFill>
                  <a:srgbClr val="000000"/>
                </a:solidFill>
                <a:effectLst/>
                <a:latin typeface="Times New Roman" panose="02020603050405020304" pitchFamily="18" charset="0"/>
                <a:ea typeface="Times New Roman" panose="02020603050405020304" pitchFamily="18" charset="0"/>
              </a:rPr>
              <a:t>proxy</a:t>
            </a:r>
            <a:r>
              <a:rPr lang="cs-CZ" sz="1800" b="1" dirty="0">
                <a:solidFill>
                  <a:srgbClr val="000000"/>
                </a:solidFill>
                <a:effectLst/>
                <a:latin typeface="Times New Roman" panose="02020603050405020304" pitchFamily="18" charset="0"/>
                <a:ea typeface="Times New Roman" panose="02020603050405020304" pitchFamily="18" charset="0"/>
              </a:rPr>
              <a:t> </a:t>
            </a:r>
            <a:r>
              <a:rPr lang="cs-CZ" sz="1800" dirty="0">
                <a:solidFill>
                  <a:srgbClr val="000000"/>
                </a:solidFill>
                <a:effectLst/>
                <a:latin typeface="Times New Roman" panose="02020603050405020304" pitchFamily="18" charset="0"/>
                <a:ea typeface="Times New Roman" panose="02020603050405020304" pitchFamily="18" charset="0"/>
              </a:rPr>
              <a:t>(v zastoupení), patří do skupiny předstíraných poruch, obvykle matka simuluje, vytváří u dítěte různé zdravotní potíže, kvůli nimž vyhledává a vyžaduje zdravotní péči</a:t>
            </a:r>
          </a:p>
        </p:txBody>
      </p:sp>
    </p:spTree>
    <p:extLst>
      <p:ext uri="{BB962C8B-B14F-4D97-AF65-F5344CB8AC3E}">
        <p14:creationId xmlns:p14="http://schemas.microsoft.com/office/powerpoint/2010/main" val="3879903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0339EE9-5436-4860-BBFC-7CD7C90DBA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AA770EBD-5B77-46EC-BF58-EF27ACD6B4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5" y="0"/>
            <a:ext cx="7537705" cy="6858000"/>
          </a:xfrm>
          <a:custGeom>
            <a:avLst/>
            <a:gdLst>
              <a:gd name="connsiteX0" fmla="*/ 1008599 w 7299977"/>
              <a:gd name="connsiteY0" fmla="*/ 0 h 6858000"/>
              <a:gd name="connsiteX1" fmla="*/ 4420653 w 7299977"/>
              <a:gd name="connsiteY1" fmla="*/ 0 h 6858000"/>
              <a:gd name="connsiteX2" fmla="*/ 5511704 w 7299977"/>
              <a:gd name="connsiteY2" fmla="*/ 0 h 6858000"/>
              <a:gd name="connsiteX3" fmla="*/ 7299977 w 7299977"/>
              <a:gd name="connsiteY3" fmla="*/ 0 h 6858000"/>
              <a:gd name="connsiteX4" fmla="*/ 7299977 w 7299977"/>
              <a:gd name="connsiteY4" fmla="*/ 6858000 h 6858000"/>
              <a:gd name="connsiteX5" fmla="*/ 5511704 w 7299977"/>
              <a:gd name="connsiteY5" fmla="*/ 6858000 h 6858000"/>
              <a:gd name="connsiteX6" fmla="*/ 4420653 w 7299977"/>
              <a:gd name="connsiteY6" fmla="*/ 6858000 h 6858000"/>
              <a:gd name="connsiteX7" fmla="*/ 1592997 w 7299977"/>
              <a:gd name="connsiteY7" fmla="*/ 6858000 h 6858000"/>
              <a:gd name="connsiteX8" fmla="*/ 1232473 w 7299977"/>
              <a:gd name="connsiteY8" fmla="*/ 6658805 h 6858000"/>
              <a:gd name="connsiteX9" fmla="*/ 1075471 w 7299977"/>
              <a:gd name="connsiteY9" fmla="*/ 6431153 h 6858000"/>
              <a:gd name="connsiteX10" fmla="*/ 1020229 w 7299977"/>
              <a:gd name="connsiteY10" fmla="*/ 6367127 h 6858000"/>
              <a:gd name="connsiteX11" fmla="*/ 883579 w 7299977"/>
              <a:gd name="connsiteY11" fmla="*/ 6281757 h 6858000"/>
              <a:gd name="connsiteX12" fmla="*/ 645167 w 7299977"/>
              <a:gd name="connsiteY12" fmla="*/ 6100347 h 6858000"/>
              <a:gd name="connsiteX13" fmla="*/ 732391 w 7299977"/>
              <a:gd name="connsiteY13" fmla="*/ 6057663 h 6858000"/>
              <a:gd name="connsiteX14" fmla="*/ 985339 w 7299977"/>
              <a:gd name="connsiteY14" fmla="*/ 6167932 h 6858000"/>
              <a:gd name="connsiteX15" fmla="*/ 1168509 w 7299977"/>
              <a:gd name="connsiteY15" fmla="*/ 6196388 h 6858000"/>
              <a:gd name="connsiteX16" fmla="*/ 909746 w 7299977"/>
              <a:gd name="connsiteY16" fmla="*/ 6004307 h 6858000"/>
              <a:gd name="connsiteX17" fmla="*/ 659704 w 7299977"/>
              <a:gd name="connsiteY17" fmla="*/ 5755314 h 6858000"/>
              <a:gd name="connsiteX18" fmla="*/ 851597 w 7299977"/>
              <a:gd name="connsiteY18" fmla="*/ 5801555 h 6858000"/>
              <a:gd name="connsiteX19" fmla="*/ 860319 w 7299977"/>
              <a:gd name="connsiteY19" fmla="*/ 5769542 h 6858000"/>
              <a:gd name="connsiteX20" fmla="*/ 691686 w 7299977"/>
              <a:gd name="connsiteY20" fmla="*/ 5474306 h 6858000"/>
              <a:gd name="connsiteX21" fmla="*/ 610278 w 7299977"/>
              <a:gd name="connsiteY21" fmla="*/ 5353367 h 6858000"/>
              <a:gd name="connsiteX22" fmla="*/ 238123 w 7299977"/>
              <a:gd name="connsiteY22" fmla="*/ 4994104 h 6858000"/>
              <a:gd name="connsiteX23" fmla="*/ 592833 w 7299977"/>
              <a:gd name="connsiteY23" fmla="*/ 5154171 h 6858000"/>
              <a:gd name="connsiteX24" fmla="*/ 226494 w 7299977"/>
              <a:gd name="connsiteY24" fmla="*/ 4805580 h 6858000"/>
              <a:gd name="connsiteX25" fmla="*/ 49139 w 7299977"/>
              <a:gd name="connsiteY25" fmla="*/ 4677526 h 6858000"/>
              <a:gd name="connsiteX26" fmla="*/ 5527 w 7299977"/>
              <a:gd name="connsiteY26" fmla="*/ 4602828 h 6858000"/>
              <a:gd name="connsiteX27" fmla="*/ 84029 w 7299977"/>
              <a:gd name="connsiteY27" fmla="*/ 4585042 h 6858000"/>
              <a:gd name="connsiteX28" fmla="*/ 325347 w 7299977"/>
              <a:gd name="connsiteY28" fmla="*/ 4613499 h 6858000"/>
              <a:gd name="connsiteX29" fmla="*/ 25879 w 7299977"/>
              <a:gd name="connsiteY29" fmla="*/ 4378734 h 6858000"/>
              <a:gd name="connsiteX30" fmla="*/ 249753 w 7299977"/>
              <a:gd name="connsiteY30" fmla="*/ 4414305 h 6858000"/>
              <a:gd name="connsiteX31" fmla="*/ 313718 w 7299977"/>
              <a:gd name="connsiteY31" fmla="*/ 4321821 h 6858000"/>
              <a:gd name="connsiteX32" fmla="*/ 418386 w 7299977"/>
              <a:gd name="connsiteY32" fmla="*/ 4172424 h 6858000"/>
              <a:gd name="connsiteX33" fmla="*/ 491072 w 7299977"/>
              <a:gd name="connsiteY33" fmla="*/ 4090612 h 6858000"/>
              <a:gd name="connsiteX34" fmla="*/ 520147 w 7299977"/>
              <a:gd name="connsiteY34" fmla="*/ 3827390 h 6858000"/>
              <a:gd name="connsiteX35" fmla="*/ 459090 w 7299977"/>
              <a:gd name="connsiteY35" fmla="*/ 3539269 h 6858000"/>
              <a:gd name="connsiteX36" fmla="*/ 290458 w 7299977"/>
              <a:gd name="connsiteY36" fmla="*/ 3393429 h 6858000"/>
              <a:gd name="connsiteX37" fmla="*/ 339884 w 7299977"/>
              <a:gd name="connsiteY37" fmla="*/ 3229805 h 6858000"/>
              <a:gd name="connsiteX38" fmla="*/ 697501 w 7299977"/>
              <a:gd name="connsiteY38" fmla="*/ 3329402 h 6858000"/>
              <a:gd name="connsiteX39" fmla="*/ 165437 w 7299977"/>
              <a:gd name="connsiteY39" fmla="*/ 2941684 h 6858000"/>
              <a:gd name="connsiteX40" fmla="*/ 255568 w 7299977"/>
              <a:gd name="connsiteY40" fmla="*/ 2923898 h 6858000"/>
              <a:gd name="connsiteX41" fmla="*/ 578296 w 7299977"/>
              <a:gd name="connsiteY41" fmla="*/ 2703362 h 6858000"/>
              <a:gd name="connsiteX42" fmla="*/ 595740 w 7299977"/>
              <a:gd name="connsiteY42" fmla="*/ 2692689 h 6858000"/>
              <a:gd name="connsiteX43" fmla="*/ 650982 w 7299977"/>
              <a:gd name="connsiteY43" fmla="*/ 2553965 h 6858000"/>
              <a:gd name="connsiteX44" fmla="*/ 825429 w 7299977"/>
              <a:gd name="connsiteY44" fmla="*/ 2532623 h 6858000"/>
              <a:gd name="connsiteX45" fmla="*/ 970802 w 7299977"/>
              <a:gd name="connsiteY45" fmla="*/ 2564636 h 6858000"/>
              <a:gd name="connsiteX46" fmla="*/ 1127805 w 7299977"/>
              <a:gd name="connsiteY46" fmla="*/ 2525509 h 6858000"/>
              <a:gd name="connsiteX47" fmla="*/ 1267362 w 7299977"/>
              <a:gd name="connsiteY47" fmla="*/ 2543294 h 6858000"/>
              <a:gd name="connsiteX48" fmla="*/ 1386568 w 7299977"/>
              <a:gd name="connsiteY48" fmla="*/ 2518395 h 6858000"/>
              <a:gd name="connsiteX49" fmla="*/ 1270270 w 7299977"/>
              <a:gd name="connsiteY49" fmla="*/ 2401012 h 6858000"/>
              <a:gd name="connsiteX50" fmla="*/ 1107453 w 7299977"/>
              <a:gd name="connsiteY50" fmla="*/ 2401012 h 6858000"/>
              <a:gd name="connsiteX51" fmla="*/ 991154 w 7299977"/>
              <a:gd name="connsiteY51" fmla="*/ 2326314 h 6858000"/>
              <a:gd name="connsiteX52" fmla="*/ 880671 w 7299977"/>
              <a:gd name="connsiteY52" fmla="*/ 2191146 h 6858000"/>
              <a:gd name="connsiteX53" fmla="*/ 491072 w 7299977"/>
              <a:gd name="connsiteY53" fmla="*/ 1974165 h 6858000"/>
              <a:gd name="connsiteX54" fmla="*/ 421293 w 7299977"/>
              <a:gd name="connsiteY54" fmla="*/ 1892353 h 6858000"/>
              <a:gd name="connsiteX55" fmla="*/ 1531941 w 7299977"/>
              <a:gd name="connsiteY55" fmla="*/ 2208931 h 6858000"/>
              <a:gd name="connsiteX56" fmla="*/ 1188861 w 7299977"/>
              <a:gd name="connsiteY56" fmla="*/ 2077320 h 6858000"/>
              <a:gd name="connsiteX57" fmla="*/ 1421458 w 7299977"/>
              <a:gd name="connsiteY57" fmla="*/ 2102219 h 6858000"/>
              <a:gd name="connsiteX58" fmla="*/ 1549386 w 7299977"/>
              <a:gd name="connsiteY58" fmla="*/ 2013292 h 6858000"/>
              <a:gd name="connsiteX59" fmla="*/ 1549386 w 7299977"/>
              <a:gd name="connsiteY59" fmla="*/ 1984836 h 6858000"/>
              <a:gd name="connsiteX60" fmla="*/ 1453440 w 7299977"/>
              <a:gd name="connsiteY60" fmla="*/ 1903025 h 6858000"/>
              <a:gd name="connsiteX61" fmla="*/ 1398198 w 7299977"/>
              <a:gd name="connsiteY61" fmla="*/ 1849668 h 6858000"/>
              <a:gd name="connsiteX62" fmla="*/ 1247011 w 7299977"/>
              <a:gd name="connsiteY62" fmla="*/ 1657587 h 6858000"/>
              <a:gd name="connsiteX63" fmla="*/ 1354586 w 7299977"/>
              <a:gd name="connsiteY63" fmla="*/ 1636245 h 6858000"/>
              <a:gd name="connsiteX64" fmla="*/ 1395290 w 7299977"/>
              <a:gd name="connsiteY64" fmla="*/ 1597117 h 6858000"/>
              <a:gd name="connsiteX65" fmla="*/ 1366216 w 7299977"/>
              <a:gd name="connsiteY65" fmla="*/ 1540204 h 6858000"/>
              <a:gd name="connsiteX66" fmla="*/ 1031858 w 7299977"/>
              <a:gd name="connsiteY66" fmla="*/ 1365909 h 6858000"/>
              <a:gd name="connsiteX67" fmla="*/ 1005692 w 7299977"/>
              <a:gd name="connsiteY67" fmla="*/ 1230741 h 6858000"/>
              <a:gd name="connsiteX68" fmla="*/ 1069655 w 7299977"/>
              <a:gd name="connsiteY68" fmla="*/ 1209399 h 6858000"/>
              <a:gd name="connsiteX69" fmla="*/ 1142342 w 7299977"/>
              <a:gd name="connsiteY69" fmla="*/ 1220069 h 6858000"/>
              <a:gd name="connsiteX70" fmla="*/ 1084193 w 7299977"/>
              <a:gd name="connsiteY70" fmla="*/ 1113358 h 6858000"/>
              <a:gd name="connsiteX71" fmla="*/ 848689 w 7299977"/>
              <a:gd name="connsiteY71" fmla="*/ 1006647 h 6858000"/>
              <a:gd name="connsiteX72" fmla="*/ 805077 w 7299977"/>
              <a:gd name="connsiteY72" fmla="*/ 949734 h 6858000"/>
              <a:gd name="connsiteX73" fmla="*/ 863226 w 7299977"/>
              <a:gd name="connsiteY73" fmla="*/ 921277 h 6858000"/>
              <a:gd name="connsiteX74" fmla="*/ 906838 w 7299977"/>
              <a:gd name="connsiteY74" fmla="*/ 910606 h 6858000"/>
              <a:gd name="connsiteX75" fmla="*/ 5527 w 7299977"/>
              <a:gd name="connsiteY75" fmla="*/ 465975 h 6858000"/>
              <a:gd name="connsiteX76" fmla="*/ 209049 w 7299977"/>
              <a:gd name="connsiteY76" fmla="*/ 462417 h 6858000"/>
              <a:gd name="connsiteX77" fmla="*/ 409664 w 7299977"/>
              <a:gd name="connsiteY77" fmla="*/ 533558 h 6858000"/>
              <a:gd name="connsiteX78" fmla="*/ 621908 w 7299977"/>
              <a:gd name="connsiteY78" fmla="*/ 522887 h 6858000"/>
              <a:gd name="connsiteX79" fmla="*/ 822522 w 7299977"/>
              <a:gd name="connsiteY79" fmla="*/ 558458 h 6858000"/>
              <a:gd name="connsiteX80" fmla="*/ 996969 w 7299977"/>
              <a:gd name="connsiteY80" fmla="*/ 558458 h 6858000"/>
              <a:gd name="connsiteX81" fmla="*/ 834151 w 7299977"/>
              <a:gd name="connsiteY81" fmla="*/ 505101 h 6858000"/>
              <a:gd name="connsiteX82" fmla="*/ 773095 w 7299977"/>
              <a:gd name="connsiteY82" fmla="*/ 416176 h 6858000"/>
              <a:gd name="connsiteX83" fmla="*/ 793447 w 7299977"/>
              <a:gd name="connsiteY83" fmla="*/ 334364 h 6858000"/>
              <a:gd name="connsiteX84" fmla="*/ 860319 w 7299977"/>
              <a:gd name="connsiteY84" fmla="*/ 359262 h 6858000"/>
              <a:gd name="connsiteX85" fmla="*/ 938820 w 7299977"/>
              <a:gd name="connsiteY85" fmla="*/ 451747 h 6858000"/>
              <a:gd name="connsiteX86" fmla="*/ 956265 w 7299977"/>
              <a:gd name="connsiteY86" fmla="*/ 394834 h 6858000"/>
              <a:gd name="connsiteX87" fmla="*/ 1002784 w 7299977"/>
              <a:gd name="connsiteY87" fmla="*/ 352148 h 6858000"/>
              <a:gd name="connsiteX88" fmla="*/ 1270270 w 7299977"/>
              <a:gd name="connsiteY88" fmla="*/ 373491 h 6858000"/>
              <a:gd name="connsiteX89" fmla="*/ 1092915 w 7299977"/>
              <a:gd name="connsiteY89" fmla="*/ 192082 h 6858000"/>
              <a:gd name="connsiteX90" fmla="*/ 979525 w 7299977"/>
              <a:gd name="connsiteY90" fmla="*/ 163625 h 6858000"/>
              <a:gd name="connsiteX91" fmla="*/ 953358 w 7299977"/>
              <a:gd name="connsiteY91" fmla="*/ 88927 h 6858000"/>
              <a:gd name="connsiteX92" fmla="*/ 1005692 w 7299977"/>
              <a:gd name="connsiteY92" fmla="*/ 71141 h 6858000"/>
              <a:gd name="connsiteX93" fmla="*/ 1267362 w 7299977"/>
              <a:gd name="connsiteY93" fmla="*/ 135168 h 6858000"/>
              <a:gd name="connsiteX94" fmla="*/ 1310975 w 7299977"/>
              <a:gd name="connsiteY94" fmla="*/ 110269 h 6858000"/>
              <a:gd name="connsiteX95" fmla="*/ 1008599 w 7299977"/>
              <a:gd name="connsiteY9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7299977" h="6858000">
                <a:moveTo>
                  <a:pt x="1008599" y="0"/>
                </a:moveTo>
                <a:lnTo>
                  <a:pt x="4420653" y="0"/>
                </a:lnTo>
                <a:lnTo>
                  <a:pt x="5511704" y="0"/>
                </a:lnTo>
                <a:lnTo>
                  <a:pt x="7299977" y="0"/>
                </a:lnTo>
                <a:lnTo>
                  <a:pt x="7299977" y="6858000"/>
                </a:lnTo>
                <a:lnTo>
                  <a:pt x="5511704" y="6858000"/>
                </a:lnTo>
                <a:lnTo>
                  <a:pt x="4420653" y="6858000"/>
                </a:lnTo>
                <a:lnTo>
                  <a:pt x="1592997" y="6858000"/>
                </a:lnTo>
                <a:cubicBezTo>
                  <a:pt x="1473792" y="6786859"/>
                  <a:pt x="1360401" y="6701489"/>
                  <a:pt x="1232473" y="6658805"/>
                </a:cubicBezTo>
                <a:cubicBezTo>
                  <a:pt x="1145250" y="6630349"/>
                  <a:pt x="1060933" y="6580550"/>
                  <a:pt x="1075471" y="6431153"/>
                </a:cubicBezTo>
                <a:cubicBezTo>
                  <a:pt x="1078378" y="6388469"/>
                  <a:pt x="1055118" y="6356456"/>
                  <a:pt x="1020229" y="6367127"/>
                </a:cubicBezTo>
                <a:cubicBezTo>
                  <a:pt x="953358" y="6388469"/>
                  <a:pt x="921375" y="6327999"/>
                  <a:pt x="883579" y="6281757"/>
                </a:cubicBezTo>
                <a:cubicBezTo>
                  <a:pt x="816707" y="6199945"/>
                  <a:pt x="752743" y="6114575"/>
                  <a:pt x="645167" y="6100347"/>
                </a:cubicBezTo>
                <a:cubicBezTo>
                  <a:pt x="665519" y="6036320"/>
                  <a:pt x="700408" y="6043434"/>
                  <a:pt x="732391" y="6057663"/>
                </a:cubicBezTo>
                <a:cubicBezTo>
                  <a:pt x="816707" y="6093234"/>
                  <a:pt x="901023" y="6132361"/>
                  <a:pt x="985339" y="6167932"/>
                </a:cubicBezTo>
                <a:cubicBezTo>
                  <a:pt x="1040581" y="6189274"/>
                  <a:pt x="1095822" y="6221287"/>
                  <a:pt x="1168509" y="6196388"/>
                </a:cubicBezTo>
                <a:cubicBezTo>
                  <a:pt x="1104545" y="6068335"/>
                  <a:pt x="996969" y="6043434"/>
                  <a:pt x="909746" y="6004307"/>
                </a:cubicBezTo>
                <a:cubicBezTo>
                  <a:pt x="802169" y="5954508"/>
                  <a:pt x="738206" y="5862025"/>
                  <a:pt x="659704" y="5755314"/>
                </a:cubicBezTo>
                <a:cubicBezTo>
                  <a:pt x="738206" y="5726858"/>
                  <a:pt x="787632" y="5805112"/>
                  <a:pt x="851597" y="5801555"/>
                </a:cubicBezTo>
                <a:cubicBezTo>
                  <a:pt x="854504" y="5790884"/>
                  <a:pt x="860319" y="5769542"/>
                  <a:pt x="860319" y="5769542"/>
                </a:cubicBezTo>
                <a:cubicBezTo>
                  <a:pt x="755650" y="5712629"/>
                  <a:pt x="709132" y="5605917"/>
                  <a:pt x="691686" y="5474306"/>
                </a:cubicBezTo>
                <a:cubicBezTo>
                  <a:pt x="685872" y="5406721"/>
                  <a:pt x="648075" y="5385379"/>
                  <a:pt x="610278" y="5353367"/>
                </a:cubicBezTo>
                <a:cubicBezTo>
                  <a:pt x="482350" y="5243097"/>
                  <a:pt x="345700" y="5143500"/>
                  <a:pt x="238123" y="4994104"/>
                </a:cubicBezTo>
                <a:cubicBezTo>
                  <a:pt x="363144" y="5011889"/>
                  <a:pt x="461997" y="5111487"/>
                  <a:pt x="592833" y="5154171"/>
                </a:cubicBezTo>
                <a:cubicBezTo>
                  <a:pt x="488165" y="4990547"/>
                  <a:pt x="351514" y="4905177"/>
                  <a:pt x="226494" y="4805580"/>
                </a:cubicBezTo>
                <a:cubicBezTo>
                  <a:pt x="168344" y="4759339"/>
                  <a:pt x="116011" y="4702425"/>
                  <a:pt x="49139" y="4677526"/>
                </a:cubicBezTo>
                <a:cubicBezTo>
                  <a:pt x="25879" y="4670412"/>
                  <a:pt x="-14826" y="4652628"/>
                  <a:pt x="5527" y="4602828"/>
                </a:cubicBezTo>
                <a:cubicBezTo>
                  <a:pt x="22972" y="4560144"/>
                  <a:pt x="54954" y="4574373"/>
                  <a:pt x="84029" y="4585042"/>
                </a:cubicBezTo>
                <a:cubicBezTo>
                  <a:pt x="153807" y="4613499"/>
                  <a:pt x="229401" y="4613499"/>
                  <a:pt x="325347" y="4613499"/>
                </a:cubicBezTo>
                <a:cubicBezTo>
                  <a:pt x="243939" y="4478331"/>
                  <a:pt x="95658" y="4521016"/>
                  <a:pt x="25879" y="4378734"/>
                </a:cubicBezTo>
                <a:cubicBezTo>
                  <a:pt x="113103" y="4353835"/>
                  <a:pt x="179975" y="4403633"/>
                  <a:pt x="249753" y="4414305"/>
                </a:cubicBezTo>
                <a:cubicBezTo>
                  <a:pt x="313718" y="4424975"/>
                  <a:pt x="328254" y="4400076"/>
                  <a:pt x="313718" y="4321821"/>
                </a:cubicBezTo>
                <a:cubicBezTo>
                  <a:pt x="290458" y="4200882"/>
                  <a:pt x="325347" y="4140411"/>
                  <a:pt x="418386" y="4172424"/>
                </a:cubicBezTo>
                <a:cubicBezTo>
                  <a:pt x="505609" y="4204438"/>
                  <a:pt x="514332" y="4158196"/>
                  <a:pt x="491072" y="4090612"/>
                </a:cubicBezTo>
                <a:cubicBezTo>
                  <a:pt x="456183" y="3991015"/>
                  <a:pt x="493979" y="3912759"/>
                  <a:pt x="520147" y="3827390"/>
                </a:cubicBezTo>
                <a:cubicBezTo>
                  <a:pt x="560851" y="3699337"/>
                  <a:pt x="543407" y="3635309"/>
                  <a:pt x="459090" y="3539269"/>
                </a:cubicBezTo>
                <a:cubicBezTo>
                  <a:pt x="409664" y="3485914"/>
                  <a:pt x="360236" y="3439672"/>
                  <a:pt x="290458" y="3393429"/>
                </a:cubicBezTo>
                <a:cubicBezTo>
                  <a:pt x="450368" y="3368530"/>
                  <a:pt x="284643" y="3283162"/>
                  <a:pt x="339884" y="3229805"/>
                </a:cubicBezTo>
                <a:cubicBezTo>
                  <a:pt x="453275" y="3208463"/>
                  <a:pt x="543407" y="3379202"/>
                  <a:pt x="697501" y="3329402"/>
                </a:cubicBezTo>
                <a:cubicBezTo>
                  <a:pt x="511425" y="3183563"/>
                  <a:pt x="302087" y="3137322"/>
                  <a:pt x="165437" y="2941684"/>
                </a:cubicBezTo>
                <a:cubicBezTo>
                  <a:pt x="197419" y="2899000"/>
                  <a:pt x="229401" y="2941684"/>
                  <a:pt x="255568" y="2923898"/>
                </a:cubicBezTo>
                <a:cubicBezTo>
                  <a:pt x="255568" y="2913227"/>
                  <a:pt x="560851" y="2980812"/>
                  <a:pt x="578296" y="2703362"/>
                </a:cubicBezTo>
                <a:cubicBezTo>
                  <a:pt x="584111" y="2703362"/>
                  <a:pt x="589926" y="2703362"/>
                  <a:pt x="595740" y="2692689"/>
                </a:cubicBezTo>
                <a:cubicBezTo>
                  <a:pt x="627722" y="2653563"/>
                  <a:pt x="598648" y="2561080"/>
                  <a:pt x="650982" y="2553965"/>
                </a:cubicBezTo>
                <a:cubicBezTo>
                  <a:pt x="709132" y="2546851"/>
                  <a:pt x="764373" y="2514837"/>
                  <a:pt x="825429" y="2532623"/>
                </a:cubicBezTo>
                <a:cubicBezTo>
                  <a:pt x="871949" y="2546851"/>
                  <a:pt x="921375" y="2564636"/>
                  <a:pt x="970802" y="2564636"/>
                </a:cubicBezTo>
                <a:cubicBezTo>
                  <a:pt x="1023136" y="2564636"/>
                  <a:pt x="1095822" y="2685576"/>
                  <a:pt x="1127805" y="2525509"/>
                </a:cubicBezTo>
                <a:cubicBezTo>
                  <a:pt x="1127805" y="2518395"/>
                  <a:pt x="1217936" y="2536181"/>
                  <a:pt x="1267362" y="2543294"/>
                </a:cubicBezTo>
                <a:cubicBezTo>
                  <a:pt x="1308067" y="2550408"/>
                  <a:pt x="1357494" y="2582422"/>
                  <a:pt x="1386568" y="2518395"/>
                </a:cubicBezTo>
                <a:cubicBezTo>
                  <a:pt x="1401105" y="2479267"/>
                  <a:pt x="1331326" y="2408126"/>
                  <a:pt x="1270270" y="2401012"/>
                </a:cubicBezTo>
                <a:cubicBezTo>
                  <a:pt x="1215029" y="2393898"/>
                  <a:pt x="1159787" y="2386784"/>
                  <a:pt x="1107453" y="2401012"/>
                </a:cubicBezTo>
                <a:cubicBezTo>
                  <a:pt x="1043489" y="2418796"/>
                  <a:pt x="1008599" y="2390340"/>
                  <a:pt x="991154" y="2326314"/>
                </a:cubicBezTo>
                <a:cubicBezTo>
                  <a:pt x="970802" y="2258731"/>
                  <a:pt x="933005" y="2223159"/>
                  <a:pt x="880671" y="2191146"/>
                </a:cubicBezTo>
                <a:cubicBezTo>
                  <a:pt x="752743" y="2112891"/>
                  <a:pt x="630630" y="2020407"/>
                  <a:pt x="491072" y="1974165"/>
                </a:cubicBezTo>
                <a:cubicBezTo>
                  <a:pt x="464905" y="1967051"/>
                  <a:pt x="432923" y="1952823"/>
                  <a:pt x="421293" y="1892353"/>
                </a:cubicBezTo>
                <a:cubicBezTo>
                  <a:pt x="799262" y="1984836"/>
                  <a:pt x="1142342" y="2223159"/>
                  <a:pt x="1531941" y="2208931"/>
                </a:cubicBezTo>
                <a:cubicBezTo>
                  <a:pt x="1427272" y="2134233"/>
                  <a:pt x="1302252" y="2130676"/>
                  <a:pt x="1188861" y="2077320"/>
                </a:cubicBezTo>
                <a:cubicBezTo>
                  <a:pt x="1270270" y="2038192"/>
                  <a:pt x="1345864" y="2080877"/>
                  <a:pt x="1421458" y="2102219"/>
                </a:cubicBezTo>
                <a:cubicBezTo>
                  <a:pt x="1485422" y="2120004"/>
                  <a:pt x="1543571" y="2123562"/>
                  <a:pt x="1549386" y="2013292"/>
                </a:cubicBezTo>
                <a:cubicBezTo>
                  <a:pt x="1549386" y="2002622"/>
                  <a:pt x="1549386" y="1995507"/>
                  <a:pt x="1549386" y="1984836"/>
                </a:cubicBezTo>
                <a:cubicBezTo>
                  <a:pt x="1526126" y="1938595"/>
                  <a:pt x="1494144" y="1917252"/>
                  <a:pt x="1453440" y="1903025"/>
                </a:cubicBezTo>
                <a:cubicBezTo>
                  <a:pt x="1430180" y="1895910"/>
                  <a:pt x="1398198" y="1881683"/>
                  <a:pt x="1398198" y="1849668"/>
                </a:cubicBezTo>
                <a:cubicBezTo>
                  <a:pt x="1401105" y="1728729"/>
                  <a:pt x="1322604" y="1693158"/>
                  <a:pt x="1247011" y="1657587"/>
                </a:cubicBezTo>
                <a:cubicBezTo>
                  <a:pt x="1287715" y="1597117"/>
                  <a:pt x="1322604" y="1639802"/>
                  <a:pt x="1354586" y="1636245"/>
                </a:cubicBezTo>
                <a:cubicBezTo>
                  <a:pt x="1374939" y="1632688"/>
                  <a:pt x="1395290" y="1629132"/>
                  <a:pt x="1395290" y="1597117"/>
                </a:cubicBezTo>
                <a:cubicBezTo>
                  <a:pt x="1395290" y="1572219"/>
                  <a:pt x="1386568" y="1540204"/>
                  <a:pt x="1366216" y="1540204"/>
                </a:cubicBezTo>
                <a:cubicBezTo>
                  <a:pt x="1238288" y="1536647"/>
                  <a:pt x="1165601" y="1365909"/>
                  <a:pt x="1031858" y="1365909"/>
                </a:cubicBezTo>
                <a:cubicBezTo>
                  <a:pt x="950450" y="1365909"/>
                  <a:pt x="1072563" y="1269868"/>
                  <a:pt x="1005692" y="1230741"/>
                </a:cubicBezTo>
                <a:cubicBezTo>
                  <a:pt x="991154" y="1220069"/>
                  <a:pt x="1046396" y="1205842"/>
                  <a:pt x="1069655" y="1209399"/>
                </a:cubicBezTo>
                <a:cubicBezTo>
                  <a:pt x="1092915" y="1212955"/>
                  <a:pt x="1113268" y="1237855"/>
                  <a:pt x="1142342" y="1220069"/>
                </a:cubicBezTo>
                <a:cubicBezTo>
                  <a:pt x="1156879" y="1156043"/>
                  <a:pt x="1119082" y="1131144"/>
                  <a:pt x="1084193" y="1113358"/>
                </a:cubicBezTo>
                <a:cubicBezTo>
                  <a:pt x="1008599" y="1070674"/>
                  <a:pt x="933005" y="1020875"/>
                  <a:pt x="848689" y="1006647"/>
                </a:cubicBezTo>
                <a:cubicBezTo>
                  <a:pt x="819615" y="1003089"/>
                  <a:pt x="802169" y="985305"/>
                  <a:pt x="805077" y="949734"/>
                </a:cubicBezTo>
                <a:cubicBezTo>
                  <a:pt x="810892" y="903491"/>
                  <a:pt x="839967" y="917720"/>
                  <a:pt x="863226" y="921277"/>
                </a:cubicBezTo>
                <a:cubicBezTo>
                  <a:pt x="877764" y="924835"/>
                  <a:pt x="892301" y="935506"/>
                  <a:pt x="906838" y="910606"/>
                </a:cubicBezTo>
                <a:cubicBezTo>
                  <a:pt x="566666" y="658055"/>
                  <a:pt x="386404" y="672284"/>
                  <a:pt x="5527" y="465975"/>
                </a:cubicBezTo>
                <a:cubicBezTo>
                  <a:pt x="89843" y="426847"/>
                  <a:pt x="150900" y="455303"/>
                  <a:pt x="209049" y="462417"/>
                </a:cubicBezTo>
                <a:cubicBezTo>
                  <a:pt x="354422" y="480203"/>
                  <a:pt x="264290" y="512216"/>
                  <a:pt x="409664" y="533558"/>
                </a:cubicBezTo>
                <a:cubicBezTo>
                  <a:pt x="479443" y="544229"/>
                  <a:pt x="543407" y="579800"/>
                  <a:pt x="621908" y="522887"/>
                </a:cubicBezTo>
                <a:cubicBezTo>
                  <a:pt x="674242" y="483759"/>
                  <a:pt x="758558" y="526444"/>
                  <a:pt x="822522" y="558458"/>
                </a:cubicBezTo>
                <a:cubicBezTo>
                  <a:pt x="874856" y="586915"/>
                  <a:pt x="927190" y="594028"/>
                  <a:pt x="996969" y="558458"/>
                </a:cubicBezTo>
                <a:cubicBezTo>
                  <a:pt x="933005" y="537116"/>
                  <a:pt x="883579" y="519330"/>
                  <a:pt x="834151" y="505101"/>
                </a:cubicBezTo>
                <a:cubicBezTo>
                  <a:pt x="793447" y="494431"/>
                  <a:pt x="770187" y="469532"/>
                  <a:pt x="773095" y="416176"/>
                </a:cubicBezTo>
                <a:cubicBezTo>
                  <a:pt x="773095" y="387720"/>
                  <a:pt x="764373" y="348592"/>
                  <a:pt x="793447" y="334364"/>
                </a:cubicBezTo>
                <a:cubicBezTo>
                  <a:pt x="816707" y="320135"/>
                  <a:pt x="848689" y="334364"/>
                  <a:pt x="860319" y="359262"/>
                </a:cubicBezTo>
                <a:cubicBezTo>
                  <a:pt x="874856" y="405504"/>
                  <a:pt x="889393" y="448189"/>
                  <a:pt x="938820" y="451747"/>
                </a:cubicBezTo>
                <a:cubicBezTo>
                  <a:pt x="1005692" y="458860"/>
                  <a:pt x="967894" y="430405"/>
                  <a:pt x="956265" y="394834"/>
                </a:cubicBezTo>
                <a:cubicBezTo>
                  <a:pt x="944635" y="355706"/>
                  <a:pt x="979525" y="345034"/>
                  <a:pt x="1002784" y="352148"/>
                </a:cubicBezTo>
                <a:cubicBezTo>
                  <a:pt x="1090008" y="384162"/>
                  <a:pt x="1180139" y="327250"/>
                  <a:pt x="1270270" y="373491"/>
                </a:cubicBezTo>
                <a:cubicBezTo>
                  <a:pt x="1247011" y="259665"/>
                  <a:pt x="1197583" y="209867"/>
                  <a:pt x="1092915" y="192082"/>
                </a:cubicBezTo>
                <a:cubicBezTo>
                  <a:pt x="1055118" y="188525"/>
                  <a:pt x="1014414" y="195638"/>
                  <a:pt x="979525" y="163625"/>
                </a:cubicBezTo>
                <a:cubicBezTo>
                  <a:pt x="959172" y="145839"/>
                  <a:pt x="938820" y="124497"/>
                  <a:pt x="953358" y="88927"/>
                </a:cubicBezTo>
                <a:cubicBezTo>
                  <a:pt x="962080" y="64027"/>
                  <a:pt x="985339" y="64027"/>
                  <a:pt x="1005692" y="71141"/>
                </a:cubicBezTo>
                <a:cubicBezTo>
                  <a:pt x="1090008" y="110269"/>
                  <a:pt x="1180139" y="120941"/>
                  <a:pt x="1267362" y="135168"/>
                </a:cubicBezTo>
                <a:cubicBezTo>
                  <a:pt x="1281900" y="138725"/>
                  <a:pt x="1296437" y="145839"/>
                  <a:pt x="1310975" y="110269"/>
                </a:cubicBezTo>
                <a:cubicBezTo>
                  <a:pt x="1209214" y="78255"/>
                  <a:pt x="1110360" y="35571"/>
                  <a:pt x="1008599" y="0"/>
                </a:cubicBezTo>
                <a:close/>
              </a:path>
            </a:pathLst>
          </a:custGeom>
          <a:solidFill>
            <a:srgbClr val="C696A5">
              <a:alpha val="20000"/>
            </a:srgbClr>
          </a:solidFill>
          <a:ln w="32707" cap="flat">
            <a:noFill/>
            <a:prstDash val="solid"/>
            <a:miter/>
          </a:ln>
        </p:spPr>
        <p:txBody>
          <a:bodyPr rtlCol="0" anchor="ctr"/>
          <a:lstStyle/>
          <a:p>
            <a:endParaRPr lang="en-US">
              <a:solidFill>
                <a:schemeClr val="tx1"/>
              </a:solidFill>
            </a:endParaRPr>
          </a:p>
        </p:txBody>
      </p:sp>
      <p:sp>
        <p:nvSpPr>
          <p:cNvPr id="2" name="Nadpis 1">
            <a:extLst>
              <a:ext uri="{FF2B5EF4-FFF2-40B4-BE49-F238E27FC236}">
                <a16:creationId xmlns:a16="http://schemas.microsoft.com/office/drawing/2014/main" id="{0A1CCAA6-9D07-7F33-4B9A-E495EFFBA3F6}"/>
              </a:ext>
            </a:extLst>
          </p:cNvPr>
          <p:cNvSpPr>
            <a:spLocks noGrp="1"/>
          </p:cNvSpPr>
          <p:nvPr>
            <p:ph type="title"/>
          </p:nvPr>
        </p:nvSpPr>
        <p:spPr>
          <a:xfrm>
            <a:off x="905484" y="1065749"/>
            <a:ext cx="3748810" cy="4726502"/>
          </a:xfrm>
        </p:spPr>
        <p:txBody>
          <a:bodyPr>
            <a:normAutofit/>
          </a:bodyPr>
          <a:lstStyle/>
          <a:p>
            <a:pPr marL="342900" lvl="0" indent="-342900">
              <a:lnSpc>
                <a:spcPct val="115000"/>
              </a:lnSpc>
              <a:spcBef>
                <a:spcPts val="1200"/>
              </a:spcBef>
            </a:pPr>
            <a:br>
              <a:rPr lang="cs-CZ" sz="1800" dirty="0">
                <a:effectLst/>
                <a:latin typeface="Times New Roman" panose="02020603050405020304" pitchFamily="18" charset="0"/>
                <a:ea typeface="Calibri" panose="020F0502020204030204" pitchFamily="34" charset="0"/>
                <a:cs typeface="Times New Roman" panose="02020603050405020304" pitchFamily="18" charset="0"/>
              </a:rPr>
            </a:br>
            <a:r>
              <a:rPr lang="cs-CZ" sz="5400" dirty="0">
                <a:effectLst/>
                <a:latin typeface="Times New Roman" panose="02020603050405020304" pitchFamily="18" charset="0"/>
                <a:ea typeface="Calibri" panose="020F0502020204030204" pitchFamily="34" charset="0"/>
                <a:cs typeface="Times New Roman" panose="02020603050405020304" pitchFamily="18" charset="0"/>
              </a:rPr>
              <a:t>TÝRÁNÍ DÍTĚTE</a:t>
            </a:r>
            <a:endParaRPr lang="cs-CZ" sz="5400" dirty="0"/>
          </a:p>
        </p:txBody>
      </p:sp>
      <p:sp>
        <p:nvSpPr>
          <p:cNvPr id="3" name="Zástupný obsah 2">
            <a:extLst>
              <a:ext uri="{FF2B5EF4-FFF2-40B4-BE49-F238E27FC236}">
                <a16:creationId xmlns:a16="http://schemas.microsoft.com/office/drawing/2014/main" id="{24D7D961-D1C8-8D28-23B6-B2F34984B316}"/>
              </a:ext>
            </a:extLst>
          </p:cNvPr>
          <p:cNvSpPr>
            <a:spLocks noGrp="1"/>
          </p:cNvSpPr>
          <p:nvPr>
            <p:ph idx="1"/>
          </p:nvPr>
        </p:nvSpPr>
        <p:spPr>
          <a:xfrm>
            <a:off x="6420678" y="79513"/>
            <a:ext cx="5367131" cy="6530009"/>
          </a:xfrm>
        </p:spPr>
        <p:txBody>
          <a:bodyPr anchor="ctr">
            <a:normAutofit fontScale="92500" lnSpcReduction="20000"/>
          </a:bodyPr>
          <a:lstStyle/>
          <a:p>
            <a:pPr marL="0" indent="0" algn="just" hangingPunct="0">
              <a:buNone/>
            </a:pPr>
            <a:r>
              <a:rPr lang="cs-CZ" sz="1800" i="1" u="sng" dirty="0">
                <a:solidFill>
                  <a:srgbClr val="000000"/>
                </a:solidFill>
                <a:effectLst/>
                <a:latin typeface="Times New Roman" panose="02020603050405020304" pitchFamily="18" charset="0"/>
                <a:ea typeface="Times New Roman" panose="02020603050405020304" pitchFamily="18" charset="0"/>
              </a:rPr>
              <a:t>týrající rodiče</a:t>
            </a:r>
            <a:endParaRPr lang="cs-CZ" sz="1800" dirty="0">
              <a:solidFill>
                <a:srgbClr val="000000"/>
              </a:solidFill>
              <a:effectLst/>
              <a:latin typeface="Times New Roman" panose="02020603050405020304" pitchFamily="18" charset="0"/>
              <a:ea typeface="Times New Roman" panose="02020603050405020304" pitchFamily="18" charset="0"/>
            </a:endParaRP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obecně zvýšený sklon reagovat násilím, osoby nezdrženlivé, dráždivé, výbušné, neodpovědné, citově chladné, bezohledné,..</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soustředění na své problémy, zájmy, dítě je zatěžuje</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lidé, kteří o děti obecně nestojí, jsou jim na obtíž, mají jiný hodnotový systém</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zvýšená potřeba moci nad dítětem, která slouží jako kompenzace pocitů méněcennosti, nejistoty</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negativní zkušenost z dětství, byli sami zanedbávání, týraní,..</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týrajícím rodičem obvykle muž, vlastní nebo nevlastní otec dítěte, matky spíše pasivní účastnice</a:t>
            </a:r>
          </a:p>
          <a:p>
            <a:pPr marL="0" indent="0" algn="just" hangingPunct="0">
              <a:buNone/>
            </a:pPr>
            <a:r>
              <a:rPr lang="cs-CZ" sz="1800" i="1" u="sng" dirty="0">
                <a:solidFill>
                  <a:srgbClr val="000000"/>
                </a:solidFill>
                <a:effectLst/>
                <a:latin typeface="Times New Roman" panose="02020603050405020304" pitchFamily="18" charset="0"/>
                <a:ea typeface="Times New Roman" panose="02020603050405020304" pitchFamily="18" charset="0"/>
              </a:rPr>
              <a:t>děti, které bývají </a:t>
            </a:r>
            <a:r>
              <a:rPr lang="cs-CZ" sz="1800" i="1" u="sng" dirty="0" err="1">
                <a:solidFill>
                  <a:srgbClr val="000000"/>
                </a:solidFill>
                <a:effectLst/>
                <a:latin typeface="Times New Roman" panose="02020603050405020304" pitchFamily="18" charset="0"/>
                <a:ea typeface="Times New Roman" panose="02020603050405020304" pitchFamily="18" charset="0"/>
              </a:rPr>
              <a:t>týrany</a:t>
            </a:r>
            <a:endParaRPr lang="cs-CZ" sz="1800" dirty="0">
              <a:solidFill>
                <a:srgbClr val="000000"/>
              </a:solidFill>
              <a:effectLst/>
              <a:latin typeface="Times New Roman" panose="02020603050405020304" pitchFamily="18" charset="0"/>
              <a:ea typeface="Times New Roman" panose="02020603050405020304" pitchFamily="18" charset="0"/>
            </a:endParaRP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jejichž chování je nesrozumitelné, výchova je náročnější</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děti, které své rodiče svým chováním zatěžují, dráždí, vyčerpávají, vyvolávají jejich nechuť, odpor</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nesplňující očekávání svých rodičů, nějakým způsobem je zklamaly, např. nehezké, postižené</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vymáhající uspokojení svých potřeb provokujícím chování, většinou ty, kterým rodiče nevěnují dostatečnou pozornost</a:t>
            </a:r>
          </a:p>
          <a:p>
            <a:pPr marL="0" indent="0" algn="just">
              <a:lnSpc>
                <a:spcPct val="115000"/>
              </a:lnSpc>
              <a:spcBef>
                <a:spcPts val="1200"/>
              </a:spcBef>
              <a:buNone/>
            </a:pPr>
            <a:endParaRPr lang="cs-CZ" sz="18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3135832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718681-A12E-49D6-9925-DD7C68176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rgbClr val="C696A5"/>
          </a:solidFill>
          <a:ln w="32707" cap="flat">
            <a:noFill/>
            <a:prstDash val="solid"/>
            <a:miter/>
          </a:ln>
        </p:spPr>
        <p:txBody>
          <a:bodyPr rtlCol="0" anchor="ctr"/>
          <a:lstStyle/>
          <a:p>
            <a:endParaRPr lang="en-US" dirty="0"/>
          </a:p>
        </p:txBody>
      </p:sp>
      <p:sp>
        <p:nvSpPr>
          <p:cNvPr id="2" name="Nadpis 1">
            <a:extLst>
              <a:ext uri="{FF2B5EF4-FFF2-40B4-BE49-F238E27FC236}">
                <a16:creationId xmlns:a16="http://schemas.microsoft.com/office/drawing/2014/main" id="{DF6FF0A6-3988-35AC-5095-D32C47E729D5}"/>
              </a:ext>
            </a:extLst>
          </p:cNvPr>
          <p:cNvSpPr>
            <a:spLocks noGrp="1"/>
          </p:cNvSpPr>
          <p:nvPr>
            <p:ph type="title"/>
          </p:nvPr>
        </p:nvSpPr>
        <p:spPr>
          <a:xfrm>
            <a:off x="838200" y="713312"/>
            <a:ext cx="3461084" cy="5431376"/>
          </a:xfrm>
        </p:spPr>
        <p:txBody>
          <a:bodyPr>
            <a:normAutofit/>
          </a:bodyPr>
          <a:lstStyle/>
          <a:p>
            <a:r>
              <a:rPr lang="cs-CZ" sz="3600" dirty="0">
                <a:solidFill>
                  <a:srgbClr val="FFFFFF"/>
                </a:solidFill>
              </a:rPr>
              <a:t>SEXUÁLNÍ ZNEUŽÍVÁÍ</a:t>
            </a:r>
          </a:p>
        </p:txBody>
      </p:sp>
      <p:sp>
        <p:nvSpPr>
          <p:cNvPr id="3" name="Zástupný obsah 2">
            <a:extLst>
              <a:ext uri="{FF2B5EF4-FFF2-40B4-BE49-F238E27FC236}">
                <a16:creationId xmlns:a16="http://schemas.microsoft.com/office/drawing/2014/main" id="{F324F13C-F94F-A75D-6B79-5CE43EA19414}"/>
              </a:ext>
            </a:extLst>
          </p:cNvPr>
          <p:cNvSpPr>
            <a:spLocks noGrp="1"/>
          </p:cNvSpPr>
          <p:nvPr>
            <p:ph idx="1"/>
          </p:nvPr>
        </p:nvSpPr>
        <p:spPr>
          <a:xfrm>
            <a:off x="5842096" y="457201"/>
            <a:ext cx="5511704" cy="6549887"/>
          </a:xfrm>
        </p:spPr>
        <p:txBody>
          <a:bodyPr anchor="ctr">
            <a:normAutofit fontScale="92500"/>
          </a:bodyPr>
          <a:lstStyle/>
          <a:p>
            <a:pPr algn="just" hangingPunct="0">
              <a:tabLst>
                <a:tab pos="228600" algn="l"/>
              </a:tabLst>
            </a:pPr>
            <a:r>
              <a:rPr lang="cs-CZ" sz="1800" dirty="0">
                <a:effectLst/>
                <a:latin typeface="Times New Roman" panose="02020603050405020304" pitchFamily="18" charset="0"/>
                <a:ea typeface="Calibri" panose="020F0502020204030204" pitchFamily="34" charset="0"/>
              </a:rPr>
              <a:t>Jedná se o využití dítěte k sexuálnímu uspokojení dospělého. Někdy se hovoří v souladu také o </a:t>
            </a:r>
            <a:r>
              <a:rPr lang="cs-CZ" sz="1800" b="1" i="1" dirty="0">
                <a:effectLst/>
                <a:latin typeface="Times New Roman" panose="02020603050405020304" pitchFamily="18" charset="0"/>
                <a:ea typeface="Calibri" panose="020F0502020204030204" pitchFamily="34" charset="0"/>
              </a:rPr>
              <a:t>sexuálním násilí na dětech</a:t>
            </a:r>
            <a:r>
              <a:rPr lang="cs-CZ" sz="1800" dirty="0">
                <a:effectLst/>
                <a:latin typeface="Times New Roman" panose="02020603050405020304" pitchFamily="18" charset="0"/>
                <a:ea typeface="Calibri" panose="020F0502020204030204" pitchFamily="34" charset="0"/>
              </a:rPr>
              <a:t>, vnímaném jako jakýkoli sexuální akt, kdy objektem zájmu je dítě, nebo který se děje před dětmi proti jejich vůli nebo se kterými nemohou vědomě souhlasit z důvodu fyzické, emocionální, mentální nebo jazykové bariéry. Pachatel využívá své mocenské a pravomoci k uspokojování vlastních potřeb na úkor dítěte. </a:t>
            </a:r>
          </a:p>
          <a:p>
            <a:pPr marL="0" indent="0" algn="just">
              <a:lnSpc>
                <a:spcPct val="115000"/>
              </a:lnSpc>
              <a:spcBef>
                <a:spcPts val="1800"/>
              </a:spcBef>
              <a:spcAft>
                <a:spcPts val="1200"/>
              </a:spcAft>
              <a:buNone/>
            </a:pPr>
            <a:r>
              <a:rPr lang="cs-CZ" sz="1800" b="1" cap="small" dirty="0">
                <a:solidFill>
                  <a:srgbClr val="981E3A"/>
                </a:solidFill>
                <a:effectLst/>
                <a:latin typeface="Times New Roman" panose="02020603050405020304" pitchFamily="18" charset="0"/>
                <a:ea typeface="Calibri" panose="020F0502020204030204" pitchFamily="34" charset="0"/>
                <a:cs typeface="Times New Roman" panose="02020603050405020304" pitchFamily="18" charset="0"/>
              </a:rPr>
              <a:t>Formy sexuálního zneužívání</a:t>
            </a:r>
          </a:p>
          <a:p>
            <a:pPr marL="342900" lvl="0" indent="-342900" algn="just">
              <a:lnSpc>
                <a:spcPct val="115000"/>
              </a:lnSpc>
              <a:spcBef>
                <a:spcPts val="1200"/>
              </a:spcBef>
              <a:buFont typeface="Symbol" panose="05050102010706020507" pitchFamily="18" charset="2"/>
              <a:buChar char=""/>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nekontaktní sexuální aktivity (verbální komentář se sexuálním obsahem, kontextem, exhibicionismus, voyeurismus),</a:t>
            </a:r>
          </a:p>
          <a:p>
            <a:pPr marL="342900" lvl="0" indent="-342900" algn="just">
              <a:lnSpc>
                <a:spcPct val="115000"/>
              </a:lnSpc>
              <a:spcAft>
                <a:spcPts val="1200"/>
              </a:spcAft>
              <a:buFont typeface="Symbol" panose="05050102010706020507" pitchFamily="18" charset="2"/>
              <a:buChar char=""/>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kontaktní sexuální aktivity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penetrativní</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/pronikající;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nepenetrativní</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např. osahávání, které přináší sexuální uspokojení),</a:t>
            </a:r>
          </a:p>
          <a:p>
            <a:pPr marL="342900" lvl="0" indent="-342900" algn="just">
              <a:lnSpc>
                <a:spcPct val="115000"/>
              </a:lnSpc>
              <a:spcAft>
                <a:spcPts val="1200"/>
              </a:spcAft>
              <a:buFont typeface="Symbol" panose="05050102010706020507" pitchFamily="18" charset="2"/>
              <a:buChar char=""/>
            </a:pPr>
            <a:r>
              <a:rPr lang="cs-CZ" sz="1800" dirty="0">
                <a:effectLst/>
                <a:latin typeface="Times New Roman" panose="02020603050405020304" pitchFamily="18" charset="0"/>
                <a:ea typeface="Calibri" panose="020F0502020204030204" pitchFamily="34" charset="0"/>
              </a:rPr>
              <a:t>sexuální využívání dětí (výroba pornografie, prostituce; nejen komerční charakter, ale bývá také spojeno s potřebou tímto způsobem sexuálního uspokojení) </a:t>
            </a:r>
          </a:p>
          <a:p>
            <a:pPr marL="0" lvl="0" indent="0" algn="just">
              <a:lnSpc>
                <a:spcPct val="115000"/>
              </a:lnSpc>
              <a:spcAft>
                <a:spcPts val="1200"/>
              </a:spcAft>
              <a:buNone/>
            </a:pPr>
            <a:endParaRPr lang="cs-CZ" sz="2000" dirty="0"/>
          </a:p>
        </p:txBody>
      </p:sp>
    </p:spTree>
    <p:extLst>
      <p:ext uri="{BB962C8B-B14F-4D97-AF65-F5344CB8AC3E}">
        <p14:creationId xmlns:p14="http://schemas.microsoft.com/office/powerpoint/2010/main" val="37261461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718681-A12E-49D6-9925-DD7C68176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rgbClr val="C696A5"/>
          </a:solidFill>
          <a:ln w="32707" cap="flat">
            <a:noFill/>
            <a:prstDash val="solid"/>
            <a:miter/>
          </a:ln>
        </p:spPr>
        <p:txBody>
          <a:bodyPr rtlCol="0" anchor="ctr"/>
          <a:lstStyle/>
          <a:p>
            <a:endParaRPr lang="en-US" dirty="0"/>
          </a:p>
        </p:txBody>
      </p:sp>
      <p:sp>
        <p:nvSpPr>
          <p:cNvPr id="2" name="Nadpis 1">
            <a:extLst>
              <a:ext uri="{FF2B5EF4-FFF2-40B4-BE49-F238E27FC236}">
                <a16:creationId xmlns:a16="http://schemas.microsoft.com/office/drawing/2014/main" id="{DF6FF0A6-3988-35AC-5095-D32C47E729D5}"/>
              </a:ext>
            </a:extLst>
          </p:cNvPr>
          <p:cNvSpPr>
            <a:spLocks noGrp="1"/>
          </p:cNvSpPr>
          <p:nvPr>
            <p:ph type="title"/>
          </p:nvPr>
        </p:nvSpPr>
        <p:spPr>
          <a:xfrm>
            <a:off x="838200" y="713312"/>
            <a:ext cx="3461084" cy="5431376"/>
          </a:xfrm>
        </p:spPr>
        <p:txBody>
          <a:bodyPr>
            <a:normAutofit/>
          </a:bodyPr>
          <a:lstStyle/>
          <a:p>
            <a:r>
              <a:rPr lang="cs-CZ" sz="3600" dirty="0">
                <a:solidFill>
                  <a:srgbClr val="FFFFFF"/>
                </a:solidFill>
              </a:rPr>
              <a:t>SEXUÁLNÍ ZNEUŽÍVÁÍ</a:t>
            </a:r>
          </a:p>
        </p:txBody>
      </p:sp>
      <p:sp>
        <p:nvSpPr>
          <p:cNvPr id="3" name="Zástupný obsah 2">
            <a:extLst>
              <a:ext uri="{FF2B5EF4-FFF2-40B4-BE49-F238E27FC236}">
                <a16:creationId xmlns:a16="http://schemas.microsoft.com/office/drawing/2014/main" id="{F324F13C-F94F-A75D-6B79-5CE43EA19414}"/>
              </a:ext>
            </a:extLst>
          </p:cNvPr>
          <p:cNvSpPr>
            <a:spLocks noGrp="1"/>
          </p:cNvSpPr>
          <p:nvPr>
            <p:ph idx="1"/>
          </p:nvPr>
        </p:nvSpPr>
        <p:spPr>
          <a:xfrm>
            <a:off x="5943600" y="188844"/>
            <a:ext cx="5410200" cy="6420678"/>
          </a:xfrm>
        </p:spPr>
        <p:txBody>
          <a:bodyPr anchor="ctr">
            <a:normAutofit/>
          </a:bodyPr>
          <a:lstStyle/>
          <a:p>
            <a:pPr marL="0" indent="0" algn="just" hangingPunct="0">
              <a:buNone/>
            </a:pPr>
            <a:r>
              <a:rPr lang="cs-CZ" sz="1800" i="1" u="sng" dirty="0">
                <a:solidFill>
                  <a:srgbClr val="000000"/>
                </a:solidFill>
                <a:effectLst/>
                <a:latin typeface="Times New Roman" panose="02020603050405020304" pitchFamily="18" charset="0"/>
                <a:ea typeface="Times New Roman" panose="02020603050405020304" pitchFamily="18" charset="0"/>
              </a:rPr>
              <a:t>Sexuální zneužívání v rámci rodiny</a:t>
            </a:r>
            <a:endParaRPr lang="cs-CZ" sz="1800" dirty="0">
              <a:solidFill>
                <a:srgbClr val="000000"/>
              </a:solidFill>
              <a:effectLst/>
              <a:latin typeface="Times New Roman" panose="02020603050405020304" pitchFamily="18" charset="0"/>
              <a:ea typeface="Times New Roman" panose="02020603050405020304" pitchFamily="18" charset="0"/>
            </a:endParaRPr>
          </a:p>
          <a:p>
            <a:pPr marL="342900" lvl="0" indent="-342900" algn="just" hangingPunct="0">
              <a:buFont typeface="+mj-lt"/>
              <a:buAutoNum type="arabicPeriod"/>
              <a:tabLst>
                <a:tab pos="457200" algn="l"/>
              </a:tabLst>
            </a:pPr>
            <a:r>
              <a:rPr lang="cs-CZ" sz="1800" dirty="0" err="1">
                <a:solidFill>
                  <a:srgbClr val="000000"/>
                </a:solidFill>
                <a:effectLst/>
                <a:latin typeface="Times New Roman" panose="02020603050405020304" pitchFamily="18" charset="0"/>
                <a:ea typeface="Times New Roman" panose="02020603050405020304" pitchFamily="18" charset="0"/>
              </a:rPr>
              <a:t>extrafamiliární</a:t>
            </a:r>
            <a:r>
              <a:rPr lang="cs-CZ" sz="1800" dirty="0">
                <a:solidFill>
                  <a:srgbClr val="000000"/>
                </a:solidFill>
                <a:effectLst/>
                <a:latin typeface="Times New Roman" panose="02020603050405020304" pitchFamily="18" charset="0"/>
                <a:ea typeface="Times New Roman" panose="02020603050405020304" pitchFamily="18" charset="0"/>
              </a:rPr>
              <a:t> – obvykle jednorázové, mimo rodinu</a:t>
            </a:r>
          </a:p>
          <a:p>
            <a:pPr marL="342900" lvl="0" indent="-342900" algn="just" hangingPunct="0">
              <a:buFont typeface="+mj-lt"/>
              <a:buAutoNum type="arabicPeriod"/>
              <a:tabLst>
                <a:tab pos="457200" algn="l"/>
              </a:tabLst>
            </a:pPr>
            <a:r>
              <a:rPr lang="cs-CZ" sz="1800" dirty="0" err="1">
                <a:solidFill>
                  <a:srgbClr val="000000"/>
                </a:solidFill>
                <a:effectLst/>
                <a:latin typeface="Times New Roman" panose="02020603050405020304" pitchFamily="18" charset="0"/>
                <a:ea typeface="Times New Roman" panose="02020603050405020304" pitchFamily="18" charset="0"/>
              </a:rPr>
              <a:t>intrafamiliární</a:t>
            </a:r>
            <a:r>
              <a:rPr lang="cs-CZ" sz="1800" dirty="0">
                <a:solidFill>
                  <a:srgbClr val="000000"/>
                </a:solidFill>
                <a:effectLst/>
                <a:latin typeface="Times New Roman" panose="02020603050405020304" pitchFamily="18" charset="0"/>
                <a:ea typeface="Times New Roman" panose="02020603050405020304" pitchFamily="18" charset="0"/>
              </a:rPr>
              <a:t> – závažnější, odlišné charakteristiky </a:t>
            </a:r>
            <a:r>
              <a:rPr lang="cs-CZ" sz="1800" dirty="0" err="1">
                <a:solidFill>
                  <a:srgbClr val="000000"/>
                </a:solidFill>
                <a:effectLst/>
                <a:latin typeface="Times New Roman" panose="02020603050405020304" pitchFamily="18" charset="0"/>
                <a:ea typeface="Times New Roman" panose="02020603050405020304" pitchFamily="18" charset="0"/>
              </a:rPr>
              <a:t>psych.následků</a:t>
            </a:r>
            <a:r>
              <a:rPr lang="cs-CZ" sz="1800" dirty="0">
                <a:solidFill>
                  <a:srgbClr val="000000"/>
                </a:solidFill>
                <a:effectLst/>
                <a:latin typeface="Times New Roman" panose="02020603050405020304" pitchFamily="18" charset="0"/>
                <a:ea typeface="Times New Roman" panose="02020603050405020304" pitchFamily="18" charset="0"/>
              </a:rPr>
              <a:t>, nežádoucí, nepřijatelná aktivita, porušení tabu</a:t>
            </a:r>
          </a:p>
          <a:p>
            <a:pPr marL="0" indent="0" algn="just" hangingPunct="0">
              <a:buNone/>
              <a:tabLst>
                <a:tab pos="228600" algn="l"/>
              </a:tabLst>
            </a:pPr>
            <a:r>
              <a:rPr lang="cs-CZ" sz="1800" dirty="0" err="1">
                <a:solidFill>
                  <a:srgbClr val="000000"/>
                </a:solidFill>
                <a:effectLst/>
                <a:latin typeface="Times New Roman" panose="02020603050405020304" pitchFamily="18" charset="0"/>
                <a:ea typeface="Times New Roman" panose="02020603050405020304" pitchFamily="18" charset="0"/>
              </a:rPr>
              <a:t>sex.zneužívání</a:t>
            </a:r>
            <a:r>
              <a:rPr lang="cs-CZ" sz="1800" dirty="0">
                <a:solidFill>
                  <a:srgbClr val="000000"/>
                </a:solidFill>
                <a:effectLst/>
                <a:latin typeface="Times New Roman" panose="02020603050405020304" pitchFamily="18" charset="0"/>
                <a:ea typeface="Times New Roman" panose="02020603050405020304" pitchFamily="18" charset="0"/>
              </a:rPr>
              <a:t> v rámci rodiny má určité typické znaky:</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aktérem je člověk, který je dítěti blízky, dítě není traumatizováno jen nucením k </a:t>
            </a:r>
            <a:r>
              <a:rPr lang="cs-CZ" sz="1800" dirty="0" err="1">
                <a:solidFill>
                  <a:srgbClr val="000000"/>
                </a:solidFill>
                <a:effectLst/>
                <a:latin typeface="Times New Roman" panose="02020603050405020304" pitchFamily="18" charset="0"/>
                <a:ea typeface="Times New Roman" panose="02020603050405020304" pitchFamily="18" charset="0"/>
              </a:rPr>
              <a:t>sex.aktivitám</a:t>
            </a:r>
            <a:r>
              <a:rPr lang="cs-CZ" sz="1800" dirty="0">
                <a:solidFill>
                  <a:srgbClr val="000000"/>
                </a:solidFill>
                <a:effectLst/>
                <a:latin typeface="Times New Roman" panose="02020603050405020304" pitchFamily="18" charset="0"/>
                <a:ea typeface="Times New Roman" panose="02020603050405020304" pitchFamily="18" charset="0"/>
              </a:rPr>
              <a:t>, již se bojí a je mu nepříjemná, ztráta pocitu jistoty a bezpečí uvnitř rodiny</a:t>
            </a:r>
          </a:p>
          <a:p>
            <a:pPr algn="just" hangingPunct="0">
              <a:tabLst>
                <a:tab pos="228600" algn="l"/>
              </a:tabLst>
            </a:pPr>
            <a:r>
              <a:rPr lang="cs-CZ" sz="1800" dirty="0" err="1">
                <a:solidFill>
                  <a:srgbClr val="000000"/>
                </a:solidFill>
                <a:effectLst/>
                <a:latin typeface="Times New Roman" panose="02020603050405020304" pitchFamily="18" charset="0"/>
                <a:ea typeface="Times New Roman" panose="02020603050405020304" pitchFamily="18" charset="0"/>
              </a:rPr>
              <a:t>sex.zneužívání</a:t>
            </a:r>
            <a:r>
              <a:rPr lang="cs-CZ" sz="1800" dirty="0">
                <a:solidFill>
                  <a:srgbClr val="000000"/>
                </a:solidFill>
                <a:effectLst/>
                <a:latin typeface="Times New Roman" panose="02020603050405020304" pitchFamily="18" charset="0"/>
                <a:ea typeface="Times New Roman" panose="02020603050405020304" pitchFamily="18" charset="0"/>
              </a:rPr>
              <a:t> bývá opakované</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mění podstatným způsobem rodinné role a z nich vyplývající funkce a vztahy, deformuje i vztahy mezi dospělými – rodičovské, partnerské, narušuje citový, sexuální život</a:t>
            </a:r>
          </a:p>
        </p:txBody>
      </p:sp>
    </p:spTree>
    <p:extLst>
      <p:ext uri="{BB962C8B-B14F-4D97-AF65-F5344CB8AC3E}">
        <p14:creationId xmlns:p14="http://schemas.microsoft.com/office/powerpoint/2010/main" val="3087934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13C081-3EB5-E1D6-4EF3-0A8886867CB3}"/>
              </a:ext>
            </a:extLst>
          </p:cNvPr>
          <p:cNvSpPr>
            <a:spLocks noGrp="1"/>
          </p:cNvSpPr>
          <p:nvPr>
            <p:ph type="title"/>
          </p:nvPr>
        </p:nvSpPr>
        <p:spPr/>
        <p:txBody>
          <a:bodyPr/>
          <a:lstStyle/>
          <a:p>
            <a:r>
              <a:rPr lang="cs-CZ" dirty="0"/>
              <a:t>	</a:t>
            </a:r>
          </a:p>
        </p:txBody>
      </p:sp>
      <p:sp>
        <p:nvSpPr>
          <p:cNvPr id="3" name="Zástupný obsah 2">
            <a:extLst>
              <a:ext uri="{FF2B5EF4-FFF2-40B4-BE49-F238E27FC236}">
                <a16:creationId xmlns:a16="http://schemas.microsoft.com/office/drawing/2014/main" id="{AE427E6A-F568-4823-EDCD-C0D2A2BD99E9}"/>
              </a:ext>
            </a:extLst>
          </p:cNvPr>
          <p:cNvSpPr>
            <a:spLocks noGrp="1"/>
          </p:cNvSpPr>
          <p:nvPr>
            <p:ph idx="1"/>
          </p:nvPr>
        </p:nvSpPr>
        <p:spPr>
          <a:xfrm>
            <a:off x="799587" y="442848"/>
            <a:ext cx="10554213" cy="5729352"/>
          </a:xfrm>
        </p:spPr>
        <p:txBody>
          <a:bodyPr>
            <a:normAutofit/>
          </a:bodyPr>
          <a:lstStyle/>
          <a:p>
            <a:r>
              <a:rPr lang="cs-CZ" sz="2000" dirty="0">
                <a:effectLst/>
                <a:latin typeface="Times New Roman" panose="02020603050405020304" pitchFamily="18" charset="0"/>
                <a:ea typeface="Calibri" panose="020F0502020204030204" pitchFamily="34" charset="0"/>
                <a:cs typeface="Times New Roman" panose="02020603050405020304" pitchFamily="18" charset="0"/>
              </a:rPr>
              <a:t>Násilí v rodině (</a:t>
            </a:r>
            <a:r>
              <a:rPr lang="cs-CZ" sz="2000" b="1" dirty="0" err="1">
                <a:effectLst/>
                <a:latin typeface="Times New Roman" panose="02020603050405020304" pitchFamily="18" charset="0"/>
                <a:ea typeface="Calibri" panose="020F0502020204030204" pitchFamily="34" charset="0"/>
                <a:cs typeface="Times New Roman" panose="02020603050405020304" pitchFamily="18" charset="0"/>
              </a:rPr>
              <a:t>family</a:t>
            </a:r>
            <a:r>
              <a:rPr lang="cs-CZ"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000" b="1" dirty="0" err="1">
                <a:effectLst/>
                <a:latin typeface="Times New Roman" panose="02020603050405020304" pitchFamily="18" charset="0"/>
                <a:ea typeface="Calibri" panose="020F0502020204030204" pitchFamily="34" charset="0"/>
                <a:cs typeface="Times New Roman" panose="02020603050405020304" pitchFamily="18" charset="0"/>
              </a:rPr>
              <a:t>violence</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je jev, který svědčí o výrazné poruše funkčnosti rodiny. Jedná se o </a:t>
            </a:r>
            <a:r>
              <a:rPr lang="cs-CZ" sz="2000" b="1" dirty="0">
                <a:effectLst/>
                <a:latin typeface="Times New Roman" panose="02020603050405020304" pitchFamily="18" charset="0"/>
                <a:ea typeface="Calibri" panose="020F0502020204030204" pitchFamily="34" charset="0"/>
                <a:cs typeface="Times New Roman" panose="02020603050405020304" pitchFamily="18" charset="0"/>
              </a:rPr>
              <a:t>násilí,</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které je realizováno v rodinném prostředí, tj. v prostředí, které by mělo být místem bezpečí, zázemí, podpory a pochopení. Často se tento pojem zaměňuje s pojmem „domácí násilí“ (</a:t>
            </a:r>
            <a:r>
              <a:rPr lang="cs-CZ" sz="2000" b="1" dirty="0" err="1">
                <a:effectLst/>
                <a:latin typeface="Times New Roman" panose="02020603050405020304" pitchFamily="18" charset="0"/>
                <a:ea typeface="Calibri" panose="020F0502020204030204" pitchFamily="34" charset="0"/>
                <a:cs typeface="Times New Roman" panose="02020603050405020304" pitchFamily="18" charset="0"/>
              </a:rPr>
              <a:t>domestic</a:t>
            </a:r>
            <a:r>
              <a:rPr lang="cs-CZ"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000" b="1" dirty="0" err="1">
                <a:effectLst/>
                <a:latin typeface="Times New Roman" panose="02020603050405020304" pitchFamily="18" charset="0"/>
                <a:ea typeface="Calibri" panose="020F0502020204030204" pitchFamily="34" charset="0"/>
                <a:cs typeface="Times New Roman" panose="02020603050405020304" pitchFamily="18" charset="0"/>
              </a:rPr>
              <a:t>violence</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a:t>
            </a:r>
          </a:p>
          <a:p>
            <a:r>
              <a:rPr lang="cs-CZ" sz="2000" dirty="0">
                <a:latin typeface="Times New Roman" panose="02020603050405020304" pitchFamily="18" charset="0"/>
                <a:ea typeface="Calibri" panose="020F0502020204030204" pitchFamily="34" charset="0"/>
                <a:cs typeface="Times New Roman" panose="02020603050405020304" pitchFamily="18" charset="0"/>
              </a:rPr>
              <a:t>RODINA x DOMOV</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cs-CZ" sz="2000" dirty="0">
                <a:effectLst/>
                <a:latin typeface="Times New Roman" panose="02020603050405020304" pitchFamily="18" charset="0"/>
                <a:ea typeface="Calibri" panose="020F0502020204030204" pitchFamily="34" charset="0"/>
                <a:cs typeface="Times New Roman" panose="02020603050405020304" pitchFamily="18" charset="0"/>
              </a:rPr>
              <a:t>Násilné chování je vždy patologická agrese, jejímž smyslem je něco poškodit, někomu ublížit nebo jej zabít, tedy jedná se o agresi, jejímž cílem je krajní poškození oběti. Všechny případy násilného chování jsou agrese, ale ne každá agrese je násilným chováním.</a:t>
            </a:r>
          </a:p>
          <a:p>
            <a:r>
              <a:rPr lang="cs-CZ" sz="2000" dirty="0">
                <a:effectLst/>
                <a:latin typeface="Times New Roman" panose="02020603050405020304" pitchFamily="18" charset="0"/>
                <a:ea typeface="Calibri" panose="020F0502020204030204" pitchFamily="34" charset="0"/>
                <a:cs typeface="Times New Roman" panose="02020603050405020304" pitchFamily="18" charset="0"/>
              </a:rPr>
              <a:t>Násilí v rodině tedy můžeme chápat jako záměrnou patologickou agresi vůči jedinci v rámci domácího prostředí. Osoby ohrožené domácím násilím, jsou především:</a:t>
            </a:r>
          </a:p>
          <a:p>
            <a:pPr marL="800100" lvl="1" indent="-342900" algn="just">
              <a:lnSpc>
                <a:spcPct val="115000"/>
              </a:lnSpc>
              <a:spcBef>
                <a:spcPts val="1200"/>
              </a:spcBef>
              <a:buFont typeface="Symbol" panose="05050102010706020507" pitchFamily="18" charset="2"/>
              <a:buChar char=""/>
              <a:tabLst>
                <a:tab pos="228600" algn="l"/>
                <a:tab pos="449580" algn="l"/>
              </a:tabLs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děti (propojeno se syndromem CAN),</a:t>
            </a:r>
          </a:p>
          <a:p>
            <a:pPr marL="800100" lvl="1" indent="-342900" algn="just">
              <a:lnSpc>
                <a:spcPct val="115000"/>
              </a:lnSpc>
              <a:buFont typeface="Symbol" panose="05050102010706020507" pitchFamily="18" charset="2"/>
              <a:buChar char=""/>
              <a:tabLst>
                <a:tab pos="228600" algn="l"/>
                <a:tab pos="449580" algn="l"/>
              </a:tabLs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ženy a muži (zpravidla násilí mezi partnery) –nejčastější náplň pojmu „domácí násilí“, někdy se používá označení „partnerské násilí“</a:t>
            </a:r>
          </a:p>
          <a:p>
            <a:pPr marL="800100" lvl="1" indent="-342900" algn="just">
              <a:lnSpc>
                <a:spcPct val="115000"/>
              </a:lnSpc>
              <a:buFont typeface="Symbol" panose="05050102010706020507" pitchFamily="18" charset="2"/>
              <a:buChar char=""/>
              <a:tabLst>
                <a:tab pos="228600" algn="l"/>
                <a:tab pos="449580" algn="l"/>
              </a:tabLs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senioři (generační a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transgenerační</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násilí; propojeno se syndromem EAN),</a:t>
            </a:r>
          </a:p>
          <a:p>
            <a:pPr marL="800100" lvl="1" indent="-342900" algn="just">
              <a:lnSpc>
                <a:spcPct val="115000"/>
              </a:lnSpc>
              <a:spcAft>
                <a:spcPts val="1200"/>
              </a:spcAft>
              <a:buFont typeface="Symbol" panose="05050102010706020507" pitchFamily="18" charset="2"/>
              <a:buChar char=""/>
              <a:tabLst>
                <a:tab pos="228600" algn="l"/>
                <a:tab pos="449580" algn="l"/>
              </a:tabLs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specifickou skupinu tvoří zdravotně znevýhodněné osoby napříč výše uvedenými kategoriemi.</a:t>
            </a:r>
          </a:p>
          <a:p>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9446854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718681-A12E-49D6-9925-DD7C68176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rgbClr val="C696A5"/>
          </a:solidFill>
          <a:ln w="32707" cap="flat">
            <a:noFill/>
            <a:prstDash val="solid"/>
            <a:miter/>
          </a:ln>
        </p:spPr>
        <p:txBody>
          <a:bodyPr rtlCol="0" anchor="ctr"/>
          <a:lstStyle/>
          <a:p>
            <a:endParaRPr lang="en-US" dirty="0"/>
          </a:p>
        </p:txBody>
      </p:sp>
      <p:sp>
        <p:nvSpPr>
          <p:cNvPr id="2" name="Nadpis 1">
            <a:extLst>
              <a:ext uri="{FF2B5EF4-FFF2-40B4-BE49-F238E27FC236}">
                <a16:creationId xmlns:a16="http://schemas.microsoft.com/office/drawing/2014/main" id="{DF6FF0A6-3988-35AC-5095-D32C47E729D5}"/>
              </a:ext>
            </a:extLst>
          </p:cNvPr>
          <p:cNvSpPr>
            <a:spLocks noGrp="1"/>
          </p:cNvSpPr>
          <p:nvPr>
            <p:ph type="title"/>
          </p:nvPr>
        </p:nvSpPr>
        <p:spPr>
          <a:xfrm>
            <a:off x="838200" y="713312"/>
            <a:ext cx="3461084" cy="5431376"/>
          </a:xfrm>
        </p:spPr>
        <p:txBody>
          <a:bodyPr>
            <a:normAutofit/>
          </a:bodyPr>
          <a:lstStyle/>
          <a:p>
            <a:r>
              <a:rPr lang="cs-CZ" sz="3600" dirty="0">
                <a:solidFill>
                  <a:srgbClr val="FFFFFF"/>
                </a:solidFill>
              </a:rPr>
              <a:t>SEXUÁLNÍ ZNEUŽÍVÁNÍ</a:t>
            </a:r>
          </a:p>
        </p:txBody>
      </p:sp>
      <p:sp>
        <p:nvSpPr>
          <p:cNvPr id="3" name="Zástupný obsah 2">
            <a:extLst>
              <a:ext uri="{FF2B5EF4-FFF2-40B4-BE49-F238E27FC236}">
                <a16:creationId xmlns:a16="http://schemas.microsoft.com/office/drawing/2014/main" id="{F324F13C-F94F-A75D-6B79-5CE43EA19414}"/>
              </a:ext>
            </a:extLst>
          </p:cNvPr>
          <p:cNvSpPr>
            <a:spLocks noGrp="1"/>
          </p:cNvSpPr>
          <p:nvPr>
            <p:ph idx="1"/>
          </p:nvPr>
        </p:nvSpPr>
        <p:spPr>
          <a:xfrm>
            <a:off x="5973417" y="178904"/>
            <a:ext cx="5380383" cy="6410739"/>
          </a:xfrm>
        </p:spPr>
        <p:txBody>
          <a:bodyPr anchor="ctr">
            <a:normAutofit lnSpcReduction="10000"/>
          </a:bodyPr>
          <a:lstStyle/>
          <a:p>
            <a:pPr marL="0" indent="0" algn="just" hangingPunct="0">
              <a:buNone/>
            </a:pPr>
            <a:r>
              <a:rPr lang="cs-CZ" sz="1800" i="1" u="sng" dirty="0">
                <a:solidFill>
                  <a:srgbClr val="000000"/>
                </a:solidFill>
                <a:effectLst/>
                <a:latin typeface="Times New Roman" panose="02020603050405020304" pitchFamily="18" charset="0"/>
                <a:ea typeface="Times New Roman" panose="02020603050405020304" pitchFamily="18" charset="0"/>
              </a:rPr>
              <a:t>dospělí zneužívající děti</a:t>
            </a:r>
            <a:endParaRPr lang="cs-CZ" sz="1800" dirty="0">
              <a:solidFill>
                <a:srgbClr val="000000"/>
              </a:solidFill>
              <a:effectLst/>
              <a:latin typeface="Times New Roman" panose="02020603050405020304" pitchFamily="18" charset="0"/>
              <a:ea typeface="Times New Roman" panose="02020603050405020304" pitchFamily="18" charset="0"/>
            </a:endParaRP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především muži, ženy vzácněji, muži 80-98%</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mohou mít odlišné sexuální zamření, není pravidlem (pedofilie,..)</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morálně narušení, sexuálně nevyzráli muži, často trpící poruchou osobnosti, nejsou pedofilně zaměřeni, využívají příležitosti a bezbrannosti dítěte</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ztrácející schopnost kontroly svého pudového jednání z důvodu onemocnění (demence,..) v důsledku abúzu (alkohol, drogy,..)</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rodinná konstelace, ohrožení dítěte je větší v dysfunkční rodině, doplněné rodině, kde žije cizí člověk, který nemá k dítěti typický rodičovský vztah, nevytvořilo se u něj silné sexuální tabu</a:t>
            </a:r>
          </a:p>
          <a:p>
            <a:pPr marL="0" indent="0" algn="just" hangingPunct="0">
              <a:buNone/>
            </a:pPr>
            <a:r>
              <a:rPr lang="cs-CZ" sz="1800" i="1" u="sng" dirty="0">
                <a:solidFill>
                  <a:srgbClr val="000000"/>
                </a:solidFill>
                <a:effectLst/>
                <a:latin typeface="Times New Roman" panose="02020603050405020304" pitchFamily="18" charset="0"/>
                <a:ea typeface="Times New Roman" panose="02020603050405020304" pitchFamily="18" charset="0"/>
              </a:rPr>
              <a:t>děti, které bývají zneužívány</a:t>
            </a:r>
            <a:endParaRPr lang="cs-CZ" sz="1800" dirty="0">
              <a:solidFill>
                <a:srgbClr val="000000"/>
              </a:solidFill>
              <a:effectLst/>
              <a:latin typeface="Times New Roman" panose="02020603050405020304" pitchFamily="18" charset="0"/>
              <a:ea typeface="Times New Roman" panose="02020603050405020304" pitchFamily="18" charset="0"/>
            </a:endParaRP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především dívky, zejména ty, které jsou typicky ženské, koketní, mazlivé</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děti postižené, znevýhodněné, nižší vývojová úroveň snižuje riziko prozrazení, pochopení významu sexuální aktivity</a:t>
            </a:r>
          </a:p>
        </p:txBody>
      </p:sp>
    </p:spTree>
    <p:extLst>
      <p:ext uri="{BB962C8B-B14F-4D97-AF65-F5344CB8AC3E}">
        <p14:creationId xmlns:p14="http://schemas.microsoft.com/office/powerpoint/2010/main" val="31250116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718681-A12E-49D6-9925-DD7C68176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rgbClr val="C696A5"/>
          </a:solidFill>
          <a:ln w="32707" cap="flat">
            <a:noFill/>
            <a:prstDash val="solid"/>
            <a:miter/>
          </a:ln>
        </p:spPr>
        <p:txBody>
          <a:bodyPr rtlCol="0" anchor="ctr"/>
          <a:lstStyle/>
          <a:p>
            <a:endParaRPr lang="en-US" dirty="0"/>
          </a:p>
        </p:txBody>
      </p:sp>
      <p:sp>
        <p:nvSpPr>
          <p:cNvPr id="2" name="Nadpis 1">
            <a:extLst>
              <a:ext uri="{FF2B5EF4-FFF2-40B4-BE49-F238E27FC236}">
                <a16:creationId xmlns:a16="http://schemas.microsoft.com/office/drawing/2014/main" id="{DF6FF0A6-3988-35AC-5095-D32C47E729D5}"/>
              </a:ext>
            </a:extLst>
          </p:cNvPr>
          <p:cNvSpPr>
            <a:spLocks noGrp="1"/>
          </p:cNvSpPr>
          <p:nvPr>
            <p:ph type="title"/>
          </p:nvPr>
        </p:nvSpPr>
        <p:spPr>
          <a:xfrm>
            <a:off x="838200" y="713312"/>
            <a:ext cx="3461084" cy="5431376"/>
          </a:xfrm>
        </p:spPr>
        <p:txBody>
          <a:bodyPr>
            <a:normAutofit/>
          </a:bodyPr>
          <a:lstStyle/>
          <a:p>
            <a:r>
              <a:rPr lang="cs-CZ" sz="3600" dirty="0">
                <a:solidFill>
                  <a:srgbClr val="FFFFFF"/>
                </a:solidFill>
              </a:rPr>
              <a:t>SEXUÁLNÍ ZNEUŽÍVÁNÍ</a:t>
            </a:r>
          </a:p>
        </p:txBody>
      </p:sp>
      <p:sp>
        <p:nvSpPr>
          <p:cNvPr id="3" name="Zástupný obsah 2">
            <a:extLst>
              <a:ext uri="{FF2B5EF4-FFF2-40B4-BE49-F238E27FC236}">
                <a16:creationId xmlns:a16="http://schemas.microsoft.com/office/drawing/2014/main" id="{F324F13C-F94F-A75D-6B79-5CE43EA19414}"/>
              </a:ext>
            </a:extLst>
          </p:cNvPr>
          <p:cNvSpPr>
            <a:spLocks noGrp="1"/>
          </p:cNvSpPr>
          <p:nvPr>
            <p:ph idx="1"/>
          </p:nvPr>
        </p:nvSpPr>
        <p:spPr>
          <a:xfrm>
            <a:off x="5842097" y="248478"/>
            <a:ext cx="5511703" cy="6261651"/>
          </a:xfrm>
        </p:spPr>
        <p:txBody>
          <a:bodyPr anchor="ctr">
            <a:normAutofit/>
          </a:bodyPr>
          <a:lstStyle/>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chování matky může zásadním způsobem ovlivnit průběh řešení této situace, lze ji považovat za další oběť, situace je traumatizuje, cítí se zrazené, ponížené, hněv, deprese, tendence k sebeobviňování, důležité je, jak tuto situaci bude interpretovat, jak ji sama zvládne a jaké řešení zvolí:</a:t>
            </a:r>
          </a:p>
          <a:p>
            <a:pPr marL="342900" lvl="0" indent="-342900" algn="just" hangingPunct="0">
              <a:buFont typeface="+mj-lt"/>
              <a:buAutoNum type="arabicPeriod"/>
              <a:tabLst>
                <a:tab pos="228600" algn="l"/>
              </a:tabLst>
            </a:pPr>
            <a:r>
              <a:rPr lang="cs-CZ" sz="1800" b="1" i="1" dirty="0">
                <a:solidFill>
                  <a:srgbClr val="000000"/>
                </a:solidFill>
                <a:effectLst/>
                <a:latin typeface="Times New Roman" panose="02020603050405020304" pitchFamily="18" charset="0"/>
                <a:ea typeface="Times New Roman" panose="02020603050405020304" pitchFamily="18" charset="0"/>
              </a:rPr>
              <a:t>matka poskytne dítěti jednoznačnou ochranu:</a:t>
            </a:r>
            <a:r>
              <a:rPr lang="cs-CZ" sz="1800" dirty="0">
                <a:solidFill>
                  <a:srgbClr val="000000"/>
                </a:solidFill>
                <a:effectLst/>
                <a:latin typeface="Times New Roman" panose="02020603050405020304" pitchFamily="18" charset="0"/>
                <a:ea typeface="Times New Roman" panose="02020603050405020304" pitchFamily="18" charset="0"/>
              </a:rPr>
              <a:t> i za cenu konfliktu, rozpadu rodiny, vlastní sociální újmy, dítěti je takto zachován pocit jistoty a zázemí, které přestavuje podpora a spojenectví s matkou, zneužívání v této rodině většinou trvá krátce</a:t>
            </a:r>
          </a:p>
          <a:p>
            <a:pPr marL="342900" lvl="0" indent="-342900" algn="just" hangingPunct="0">
              <a:buFont typeface="+mj-lt"/>
              <a:buAutoNum type="arabicPeriod"/>
              <a:tabLst>
                <a:tab pos="228600" algn="l"/>
              </a:tabLst>
            </a:pPr>
            <a:r>
              <a:rPr lang="cs-CZ" sz="1800" b="1" i="1" dirty="0">
                <a:solidFill>
                  <a:srgbClr val="000000"/>
                </a:solidFill>
                <a:effectLst/>
                <a:latin typeface="Times New Roman" panose="02020603050405020304" pitchFamily="18" charset="0"/>
                <a:ea typeface="Times New Roman" panose="02020603050405020304" pitchFamily="18" charset="0"/>
              </a:rPr>
              <a:t>matka dítěti nevěří, popírá, že by se něco takového mohlo stát, nebo není tuto situaci schopna řešit: </a:t>
            </a:r>
            <a:r>
              <a:rPr lang="cs-CZ" sz="1800" dirty="0">
                <a:solidFill>
                  <a:srgbClr val="000000"/>
                </a:solidFill>
                <a:effectLst/>
                <a:latin typeface="Times New Roman" panose="02020603050405020304" pitchFamily="18" charset="0"/>
                <a:ea typeface="Times New Roman" panose="02020603050405020304" pitchFamily="18" charset="0"/>
              </a:rPr>
              <a:t>někdy si chtějí uchovat partnera za každou cenu, přestože zneužívá jejich dítě, selhávají v mateřské roli, nejsou schopny poskytnout dítěti ochranu, kterou potřebuje, toto zneužívání bývá dlouhodobé, často několik let</a:t>
            </a:r>
          </a:p>
          <a:p>
            <a:pPr marL="0" lvl="0" indent="0" algn="just" hangingPunct="0">
              <a:buNone/>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SYNDROM HOME ALONE</a:t>
            </a:r>
          </a:p>
        </p:txBody>
      </p:sp>
    </p:spTree>
    <p:extLst>
      <p:ext uri="{BB962C8B-B14F-4D97-AF65-F5344CB8AC3E}">
        <p14:creationId xmlns:p14="http://schemas.microsoft.com/office/powerpoint/2010/main" val="4408259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718681-A12E-49D6-9925-DD7C68176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rgbClr val="C696A5"/>
          </a:solidFill>
          <a:ln w="32707" cap="flat">
            <a:noFill/>
            <a:prstDash val="solid"/>
            <a:miter/>
          </a:ln>
        </p:spPr>
        <p:txBody>
          <a:bodyPr rtlCol="0" anchor="ctr"/>
          <a:lstStyle/>
          <a:p>
            <a:endParaRPr lang="en-US" dirty="0"/>
          </a:p>
        </p:txBody>
      </p:sp>
      <p:sp>
        <p:nvSpPr>
          <p:cNvPr id="2" name="Nadpis 1">
            <a:extLst>
              <a:ext uri="{FF2B5EF4-FFF2-40B4-BE49-F238E27FC236}">
                <a16:creationId xmlns:a16="http://schemas.microsoft.com/office/drawing/2014/main" id="{DF6FF0A6-3988-35AC-5095-D32C47E729D5}"/>
              </a:ext>
            </a:extLst>
          </p:cNvPr>
          <p:cNvSpPr>
            <a:spLocks noGrp="1"/>
          </p:cNvSpPr>
          <p:nvPr>
            <p:ph type="title"/>
          </p:nvPr>
        </p:nvSpPr>
        <p:spPr>
          <a:xfrm>
            <a:off x="838200" y="713312"/>
            <a:ext cx="3461084" cy="5431376"/>
          </a:xfrm>
        </p:spPr>
        <p:txBody>
          <a:bodyPr>
            <a:normAutofit/>
          </a:bodyPr>
          <a:lstStyle/>
          <a:p>
            <a:r>
              <a:rPr lang="cs-CZ" sz="3600" dirty="0">
                <a:solidFill>
                  <a:srgbClr val="FFFFFF"/>
                </a:solidFill>
              </a:rPr>
              <a:t>KOMERČNÍ </a:t>
            </a:r>
            <a:br>
              <a:rPr lang="cs-CZ" sz="3600" dirty="0">
                <a:solidFill>
                  <a:srgbClr val="FFFFFF"/>
                </a:solidFill>
              </a:rPr>
            </a:br>
            <a:r>
              <a:rPr lang="cs-CZ" sz="3600" dirty="0">
                <a:solidFill>
                  <a:srgbClr val="FFFFFF"/>
                </a:solidFill>
              </a:rPr>
              <a:t>SEXUÁLNÍ ZNEUŽÍVÁNÍ</a:t>
            </a:r>
          </a:p>
        </p:txBody>
      </p:sp>
      <p:sp>
        <p:nvSpPr>
          <p:cNvPr id="3" name="Zástupný obsah 2">
            <a:extLst>
              <a:ext uri="{FF2B5EF4-FFF2-40B4-BE49-F238E27FC236}">
                <a16:creationId xmlns:a16="http://schemas.microsoft.com/office/drawing/2014/main" id="{F324F13C-F94F-A75D-6B79-5CE43EA19414}"/>
              </a:ext>
            </a:extLst>
          </p:cNvPr>
          <p:cNvSpPr>
            <a:spLocks noGrp="1"/>
          </p:cNvSpPr>
          <p:nvPr>
            <p:ph idx="1"/>
          </p:nvPr>
        </p:nvSpPr>
        <p:spPr>
          <a:xfrm>
            <a:off x="5842096" y="188843"/>
            <a:ext cx="5511704" cy="6539948"/>
          </a:xfrm>
        </p:spPr>
        <p:txBody>
          <a:bodyPr anchor="ctr">
            <a:normAutofit/>
          </a:bodyPr>
          <a:lstStyle/>
          <a:p>
            <a:pPr marL="0" indent="0" algn="just" hangingPunct="0">
              <a:buNone/>
            </a:pPr>
            <a:r>
              <a:rPr lang="cs-CZ" sz="1800" dirty="0">
                <a:solidFill>
                  <a:srgbClr val="000000"/>
                </a:solidFill>
                <a:effectLst/>
                <a:latin typeface="Times New Roman" panose="02020603050405020304" pitchFamily="18" charset="0"/>
                <a:ea typeface="Times New Roman" panose="02020603050405020304" pitchFamily="18" charset="0"/>
              </a:rPr>
              <a:t>Komerčním sexuálním zneužíváním dětí se rozumí „použití dítěte pro sexuální účely výměnou za peníze nebo za odměnu v naturáliích mezi dítětem, zákazníkem, prostředníkem nebo agentem a jinými, kdy vydělávají na obchodu s dětmi pro tyto účely“.</a:t>
            </a:r>
          </a:p>
          <a:p>
            <a:pPr marL="0" indent="0" algn="just" hangingPunct="0">
              <a:buNone/>
            </a:pPr>
            <a:r>
              <a:rPr lang="cs-CZ" sz="1800" dirty="0">
                <a:solidFill>
                  <a:srgbClr val="000000"/>
                </a:solidFill>
                <a:latin typeface="Times New Roman" panose="02020603050405020304" pitchFamily="18" charset="0"/>
                <a:ea typeface="Times New Roman" panose="02020603050405020304" pitchFamily="18" charset="0"/>
              </a:rPr>
              <a:t>FORMY: </a:t>
            </a:r>
          </a:p>
          <a:p>
            <a:pPr algn="just" hangingPunct="0"/>
            <a:r>
              <a:rPr lang="cs-CZ" sz="1800" dirty="0">
                <a:solidFill>
                  <a:srgbClr val="000000"/>
                </a:solidFill>
                <a:latin typeface="Times New Roman" panose="02020603050405020304" pitchFamily="18" charset="0"/>
                <a:ea typeface="Times New Roman" panose="02020603050405020304" pitchFamily="18" charset="0"/>
              </a:rPr>
              <a:t>Dětská prostituce</a:t>
            </a:r>
          </a:p>
          <a:p>
            <a:pPr lvl="1" algn="just" hangingPunct="0"/>
            <a:r>
              <a:rPr lang="cs-CZ" sz="1400" dirty="0">
                <a:solidFill>
                  <a:srgbClr val="000000"/>
                </a:solidFill>
                <a:latin typeface="Times New Roman" panose="02020603050405020304" pitchFamily="18" charset="0"/>
                <a:ea typeface="Times New Roman" panose="02020603050405020304" pitchFamily="18" charset="0"/>
              </a:rPr>
              <a:t>prostituční chování dětí přinucením osoby blízké (nejčastěji členem rodiny),</a:t>
            </a:r>
          </a:p>
          <a:p>
            <a:pPr lvl="1" algn="just" hangingPunct="0"/>
            <a:r>
              <a:rPr lang="cs-CZ" sz="1400" dirty="0">
                <a:solidFill>
                  <a:srgbClr val="000000"/>
                </a:solidFill>
                <a:latin typeface="Times New Roman" panose="02020603050405020304" pitchFamily="18" charset="0"/>
                <a:ea typeface="Times New Roman" panose="02020603050405020304" pitchFamily="18" charset="0"/>
              </a:rPr>
              <a:t>prostituční chování dětí přinucením osoby cizí,</a:t>
            </a:r>
          </a:p>
          <a:p>
            <a:pPr lvl="1" algn="just" hangingPunct="0"/>
            <a:r>
              <a:rPr lang="cs-CZ" sz="1400" dirty="0">
                <a:solidFill>
                  <a:srgbClr val="000000"/>
                </a:solidFill>
                <a:latin typeface="Times New Roman" panose="02020603050405020304" pitchFamily="18" charset="0"/>
                <a:ea typeface="Times New Roman" panose="02020603050405020304" pitchFamily="18" charset="0"/>
              </a:rPr>
              <a:t>prostituční chování dětí „dobrovolné“ pro jejich obživu na ulici,</a:t>
            </a:r>
          </a:p>
          <a:p>
            <a:pPr lvl="1" algn="just" hangingPunct="0"/>
            <a:r>
              <a:rPr lang="cs-CZ" sz="1400" dirty="0">
                <a:solidFill>
                  <a:srgbClr val="000000"/>
                </a:solidFill>
                <a:latin typeface="Times New Roman" panose="02020603050405020304" pitchFamily="18" charset="0"/>
                <a:ea typeface="Times New Roman" panose="02020603050405020304" pitchFamily="18" charset="0"/>
              </a:rPr>
              <a:t>prostituční chování dětí „dobrovolné“ pro obživu jejich rodiny,</a:t>
            </a:r>
          </a:p>
          <a:p>
            <a:pPr lvl="1" algn="just" hangingPunct="0"/>
            <a:r>
              <a:rPr lang="cs-CZ" sz="1400" dirty="0">
                <a:solidFill>
                  <a:srgbClr val="000000"/>
                </a:solidFill>
                <a:latin typeface="Times New Roman" panose="02020603050405020304" pitchFamily="18" charset="0"/>
                <a:ea typeface="Times New Roman" panose="02020603050405020304" pitchFamily="18" charset="0"/>
              </a:rPr>
              <a:t>prostituční chování dětí „dobrovolné“ za peníze,</a:t>
            </a:r>
          </a:p>
          <a:p>
            <a:pPr lvl="1" algn="just" hangingPunct="0"/>
            <a:r>
              <a:rPr lang="cs-CZ" sz="1400" dirty="0">
                <a:solidFill>
                  <a:srgbClr val="000000"/>
                </a:solidFill>
                <a:latin typeface="Times New Roman" panose="02020603050405020304" pitchFamily="18" charset="0"/>
                <a:ea typeface="Times New Roman" panose="02020603050405020304" pitchFamily="18" charset="0"/>
              </a:rPr>
              <a:t>prostituční chování dětí „dobrovolné“ pro zábavu a „zvýšení“ prestiže.</a:t>
            </a:r>
          </a:p>
          <a:p>
            <a:pPr algn="just" hangingPunct="0"/>
            <a:r>
              <a:rPr lang="cs-CZ" sz="1800" dirty="0">
                <a:solidFill>
                  <a:srgbClr val="000000"/>
                </a:solidFill>
                <a:effectLst/>
                <a:latin typeface="Times New Roman" panose="02020603050405020304" pitchFamily="18" charset="0"/>
                <a:ea typeface="Times New Roman" panose="02020603050405020304" pitchFamily="18" charset="0"/>
              </a:rPr>
              <a:t>Obchodování s dětmi</a:t>
            </a:r>
          </a:p>
          <a:p>
            <a:pPr lvl="1" algn="just" hangingPunct="0"/>
            <a:r>
              <a:rPr lang="cs-CZ" sz="1400" dirty="0">
                <a:solidFill>
                  <a:srgbClr val="000000"/>
                </a:solidFill>
                <a:effectLst/>
                <a:latin typeface="Times New Roman" panose="02020603050405020304" pitchFamily="18" charset="0"/>
                <a:ea typeface="Times New Roman" panose="02020603050405020304" pitchFamily="18" charset="0"/>
              </a:rPr>
              <a:t>obchod s dětmi pro sexuální průmysl</a:t>
            </a:r>
          </a:p>
          <a:p>
            <a:pPr lvl="1" algn="just" hangingPunct="0"/>
            <a:r>
              <a:rPr lang="cs-CZ" sz="1400" dirty="0">
                <a:solidFill>
                  <a:srgbClr val="000000"/>
                </a:solidFill>
                <a:effectLst/>
                <a:latin typeface="Times New Roman" panose="02020603050405020304" pitchFamily="18" charset="0"/>
                <a:ea typeface="Times New Roman" panose="02020603050405020304" pitchFamily="18" charset="0"/>
              </a:rPr>
              <a:t>obchod s dětmi pro jiné účely – adopce, dětská práce, prodej orgánů atd</a:t>
            </a:r>
          </a:p>
          <a:p>
            <a:pPr algn="just" hangingPunct="0"/>
            <a:r>
              <a:rPr lang="cs-CZ" sz="1800" dirty="0">
                <a:solidFill>
                  <a:srgbClr val="000000"/>
                </a:solidFill>
                <a:latin typeface="Times New Roman" panose="02020603050405020304" pitchFamily="18" charset="0"/>
                <a:ea typeface="Times New Roman" panose="02020603050405020304" pitchFamily="18" charset="0"/>
              </a:rPr>
              <a:t>Dětská pornografie</a:t>
            </a:r>
          </a:p>
          <a:p>
            <a:pPr algn="just" hangingPunct="0"/>
            <a:endParaRPr lang="cs-CZ" sz="18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325025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718681-A12E-49D6-9925-DD7C68176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rgbClr val="C696A5"/>
          </a:solidFill>
          <a:ln w="32707" cap="flat">
            <a:noFill/>
            <a:prstDash val="solid"/>
            <a:miter/>
          </a:ln>
        </p:spPr>
        <p:txBody>
          <a:bodyPr rtlCol="0" anchor="ctr"/>
          <a:lstStyle/>
          <a:p>
            <a:endParaRPr lang="en-US" dirty="0"/>
          </a:p>
        </p:txBody>
      </p:sp>
      <p:sp>
        <p:nvSpPr>
          <p:cNvPr id="2" name="Nadpis 1">
            <a:extLst>
              <a:ext uri="{FF2B5EF4-FFF2-40B4-BE49-F238E27FC236}">
                <a16:creationId xmlns:a16="http://schemas.microsoft.com/office/drawing/2014/main" id="{DF6FF0A6-3988-35AC-5095-D32C47E729D5}"/>
              </a:ext>
            </a:extLst>
          </p:cNvPr>
          <p:cNvSpPr>
            <a:spLocks noGrp="1"/>
          </p:cNvSpPr>
          <p:nvPr>
            <p:ph type="title"/>
          </p:nvPr>
        </p:nvSpPr>
        <p:spPr>
          <a:xfrm>
            <a:off x="838200" y="713312"/>
            <a:ext cx="3461084" cy="5431376"/>
          </a:xfrm>
        </p:spPr>
        <p:txBody>
          <a:bodyPr>
            <a:normAutofit/>
          </a:bodyPr>
          <a:lstStyle/>
          <a:p>
            <a:r>
              <a:rPr lang="cs-CZ" sz="3600" dirty="0">
                <a:solidFill>
                  <a:srgbClr val="FFFFFF"/>
                </a:solidFill>
              </a:rPr>
              <a:t>SYNDROM PŘIZPŮSOBENÍ SE SEXUÁLNÍMU ZNEUŽÍVÁNÍ</a:t>
            </a:r>
          </a:p>
        </p:txBody>
      </p:sp>
      <p:sp>
        <p:nvSpPr>
          <p:cNvPr id="3" name="Zástupný obsah 2">
            <a:extLst>
              <a:ext uri="{FF2B5EF4-FFF2-40B4-BE49-F238E27FC236}">
                <a16:creationId xmlns:a16="http://schemas.microsoft.com/office/drawing/2014/main" id="{F324F13C-F94F-A75D-6B79-5CE43EA19414}"/>
              </a:ext>
            </a:extLst>
          </p:cNvPr>
          <p:cNvSpPr>
            <a:spLocks noGrp="1"/>
          </p:cNvSpPr>
          <p:nvPr>
            <p:ph idx="1"/>
          </p:nvPr>
        </p:nvSpPr>
        <p:spPr>
          <a:xfrm>
            <a:off x="5953539" y="119270"/>
            <a:ext cx="5400261" cy="6649277"/>
          </a:xfrm>
        </p:spPr>
        <p:txBody>
          <a:bodyPr anchor="ctr">
            <a:normAutofit lnSpcReduction="10000"/>
          </a:bodyPr>
          <a:lstStyle/>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dítě, které se nedovede zneužívání </a:t>
            </a:r>
            <a:r>
              <a:rPr lang="cs-CZ" sz="1800" dirty="0" err="1">
                <a:solidFill>
                  <a:srgbClr val="000000"/>
                </a:solidFill>
                <a:effectLst/>
                <a:latin typeface="Times New Roman" panose="02020603050405020304" pitchFamily="18" charset="0"/>
                <a:ea typeface="Times New Roman" panose="02020603050405020304" pitchFamily="18" charset="0"/>
              </a:rPr>
              <a:t>brátnit</a:t>
            </a:r>
            <a:r>
              <a:rPr lang="cs-CZ" sz="1800" dirty="0">
                <a:solidFill>
                  <a:srgbClr val="000000"/>
                </a:solidFill>
                <a:effectLst/>
                <a:latin typeface="Times New Roman" panose="02020603050405020304" pitchFamily="18" charset="0"/>
                <a:ea typeface="Times New Roman" panose="02020603050405020304" pitchFamily="18" charset="0"/>
              </a:rPr>
              <a:t> nebo se o to sice pokusilo, ale bez úspěchu, nemá mnoho dalších možností</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tento proces probíhá ve třech fázích, které mají své charakteristické znaky:</a:t>
            </a:r>
          </a:p>
          <a:p>
            <a:pPr marL="0" indent="0" algn="just" hangingPunct="0">
              <a:buNone/>
              <a:tabLst>
                <a:tab pos="457200" algn="l"/>
              </a:tabLst>
            </a:pPr>
            <a:r>
              <a:rPr lang="cs-CZ" sz="1800" b="1" dirty="0">
                <a:solidFill>
                  <a:srgbClr val="000000"/>
                </a:solidFill>
                <a:effectLst/>
                <a:latin typeface="Times New Roman" panose="02020603050405020304" pitchFamily="18" charset="0"/>
                <a:ea typeface="Times New Roman" panose="02020603050405020304" pitchFamily="18" charset="0"/>
              </a:rPr>
              <a:t>1. fáze utajování a bezmocnosti ve vztahu k řešení situace</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dítě je zaskočeno, někdy situaci ani nerozumí, neví co znamená, dítě je bezmocné, je nuceno k mlčení</a:t>
            </a:r>
          </a:p>
          <a:p>
            <a:pPr marL="0" indent="0" algn="just" hangingPunct="0">
              <a:buNone/>
              <a:tabLst>
                <a:tab pos="457200" algn="l"/>
              </a:tabLst>
            </a:pPr>
            <a:r>
              <a:rPr lang="cs-CZ" sz="1800" b="1" dirty="0">
                <a:solidFill>
                  <a:srgbClr val="000000"/>
                </a:solidFill>
                <a:effectLst/>
                <a:latin typeface="Times New Roman" panose="02020603050405020304" pitchFamily="18" charset="0"/>
                <a:ea typeface="Times New Roman" panose="02020603050405020304" pitchFamily="18" charset="0"/>
              </a:rPr>
              <a:t>2. fáze přizpůsobení</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obranné strategie jsou zaměřeny na uchování přijatelných pocitů, např. zkreslení interpretace problému</a:t>
            </a:r>
          </a:p>
          <a:p>
            <a:pPr marL="0" indent="0" algn="just" hangingPunct="0">
              <a:buNone/>
              <a:tabLst>
                <a:tab pos="457200" algn="l"/>
              </a:tabLst>
            </a:pPr>
            <a:r>
              <a:rPr lang="cs-CZ" sz="1800" b="1" dirty="0">
                <a:solidFill>
                  <a:srgbClr val="000000"/>
                </a:solidFill>
                <a:effectLst/>
                <a:latin typeface="Times New Roman" panose="02020603050405020304" pitchFamily="18" charset="0"/>
                <a:ea typeface="Times New Roman" panose="02020603050405020304" pitchFamily="18" charset="0"/>
              </a:rPr>
              <a:t>3. fáze opožděného odhalení a odvolání výpovědi</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dítě zneužíváním trpí a teprve po určité době najde odvahu najít pomoc</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vyvolává různé reakce včetně nedůvěry a obvinění ze lži, protože leckdy nemá pro svá tvrzení důkaz</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intenzita zátěže vede k tomu, že ji dítě neunese a svou </a:t>
            </a:r>
            <a:r>
              <a:rPr lang="cs-CZ" sz="1800" dirty="0" err="1">
                <a:solidFill>
                  <a:srgbClr val="000000"/>
                </a:solidFill>
                <a:effectLst/>
                <a:latin typeface="Times New Roman" panose="02020603050405020304" pitchFamily="18" charset="0"/>
                <a:ea typeface="Times New Roman" panose="02020603050405020304" pitchFamily="18" charset="0"/>
              </a:rPr>
              <a:t>výpověd</a:t>
            </a:r>
            <a:r>
              <a:rPr lang="cs-CZ" sz="1800" dirty="0">
                <a:solidFill>
                  <a:srgbClr val="000000"/>
                </a:solidFill>
                <a:effectLst/>
                <a:latin typeface="Times New Roman" panose="02020603050405020304" pitchFamily="18" charset="0"/>
                <a:ea typeface="Times New Roman" panose="02020603050405020304" pitchFamily="18" charset="0"/>
              </a:rPr>
              <a:t>, obvinění odvolává</a:t>
            </a:r>
          </a:p>
          <a:p>
            <a:pPr algn="just" hangingPunct="0"/>
            <a:endParaRPr lang="cs-CZ" sz="18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32517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Graphic 1">
            <a:extLst>
              <a:ext uri="{FF2B5EF4-FFF2-40B4-BE49-F238E27FC236}">
                <a16:creationId xmlns:a16="http://schemas.microsoft.com/office/drawing/2014/main" id="{0D57E7FA-E8FC-45AC-868F-CDC814493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2599854" y="527562"/>
            <a:ext cx="6992292" cy="5102484"/>
          </a:xfrm>
          <a:custGeom>
            <a:avLst/>
            <a:gdLst/>
            <a:ahLst/>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useBgFill="1">
        <p:nvSpPr>
          <p:cNvPr id="10" name="Rectangle 9">
            <a:extLst>
              <a:ext uri="{FF2B5EF4-FFF2-40B4-BE49-F238E27FC236}">
                <a16:creationId xmlns:a16="http://schemas.microsoft.com/office/drawing/2014/main" id="{FEC7823C-FDD6-429C-986C-063FDEBF9E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9CF7FE1C-8BC5-4B0C-A2BC-93AB72C90F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rgbClr val="C696A5">
              <a:alpha val="20000"/>
            </a:srgbClr>
          </a:solidFill>
          <a:ln w="32707" cap="flat">
            <a:noFill/>
            <a:prstDash val="solid"/>
            <a:miter/>
          </a:ln>
        </p:spPr>
        <p:txBody>
          <a:bodyPr wrap="square" rtlCol="0" anchor="ctr">
            <a:noAutofit/>
          </a:bodyPr>
          <a:lstStyle/>
          <a:p>
            <a:endParaRPr lang="en-US"/>
          </a:p>
        </p:txBody>
      </p:sp>
      <p:sp>
        <p:nvSpPr>
          <p:cNvPr id="14" name="Freeform: Shape 13">
            <a:extLst>
              <a:ext uri="{FF2B5EF4-FFF2-40B4-BE49-F238E27FC236}">
                <a16:creationId xmlns:a16="http://schemas.microsoft.com/office/drawing/2014/main" id="{B0651F5E-0457-4065-ACB2-8B81590C20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050098" flipH="1" flipV="1">
            <a:off x="-160709" y="3977842"/>
            <a:ext cx="7507400" cy="3166385"/>
          </a:xfrm>
          <a:custGeom>
            <a:avLst/>
            <a:gdLst>
              <a:gd name="connsiteX0" fmla="*/ 5497485 w 7507400"/>
              <a:gd name="connsiteY0" fmla="*/ 2912009 h 3166385"/>
              <a:gd name="connsiteX1" fmla="*/ 7034681 w 7507400"/>
              <a:gd name="connsiteY1" fmla="*/ 3151263 h 3166385"/>
              <a:gd name="connsiteX2" fmla="*/ 7137723 w 7507400"/>
              <a:gd name="connsiteY2" fmla="*/ 3166385 h 3166385"/>
              <a:gd name="connsiteX3" fmla="*/ 7507400 w 7507400"/>
              <a:gd name="connsiteY3" fmla="*/ 875071 h 3166385"/>
              <a:gd name="connsiteX4" fmla="*/ 2083578 w 7507400"/>
              <a:gd name="connsiteY4" fmla="*/ 0 h 3166385"/>
              <a:gd name="connsiteX5" fmla="*/ 2023081 w 7507400"/>
              <a:gd name="connsiteY5" fmla="*/ 5468 h 3166385"/>
              <a:gd name="connsiteX6" fmla="*/ 1865374 w 7507400"/>
              <a:gd name="connsiteY6" fmla="*/ 76313 h 3166385"/>
              <a:gd name="connsiteX7" fmla="*/ 1634010 w 7507400"/>
              <a:gd name="connsiteY7" fmla="*/ 119359 h 3166385"/>
              <a:gd name="connsiteX8" fmla="*/ 1388186 w 7507400"/>
              <a:gd name="connsiteY8" fmla="*/ 130121 h 3166385"/>
              <a:gd name="connsiteX9" fmla="*/ 1330344 w 7507400"/>
              <a:gd name="connsiteY9" fmla="*/ 198275 h 3166385"/>
              <a:gd name="connsiteX10" fmla="*/ 1406262 w 7507400"/>
              <a:gd name="connsiteY10" fmla="*/ 270018 h 3166385"/>
              <a:gd name="connsiteX11" fmla="*/ 1521942 w 7507400"/>
              <a:gd name="connsiteY11" fmla="*/ 277191 h 3166385"/>
              <a:gd name="connsiteX12" fmla="*/ 2212420 w 7507400"/>
              <a:gd name="connsiteY12" fmla="*/ 295128 h 3166385"/>
              <a:gd name="connsiteX13" fmla="*/ 0 w 7507400"/>
              <a:gd name="connsiteY13" fmla="*/ 452960 h 3166385"/>
              <a:gd name="connsiteX14" fmla="*/ 300051 w 7507400"/>
              <a:gd name="connsiteY14" fmla="*/ 549813 h 3166385"/>
              <a:gd name="connsiteX15" fmla="*/ 401272 w 7507400"/>
              <a:gd name="connsiteY15" fmla="*/ 815258 h 3166385"/>
              <a:gd name="connsiteX16" fmla="*/ 770008 w 7507400"/>
              <a:gd name="connsiteY16" fmla="*/ 965917 h 3166385"/>
              <a:gd name="connsiteX17" fmla="*/ 1008605 w 7507400"/>
              <a:gd name="connsiteY17" fmla="*/ 1019724 h 3166385"/>
              <a:gd name="connsiteX18" fmla="*/ 1554478 w 7507400"/>
              <a:gd name="connsiteY18" fmla="*/ 1098641 h 3166385"/>
              <a:gd name="connsiteX19" fmla="*/ 1634010 w 7507400"/>
              <a:gd name="connsiteY19" fmla="*/ 1227777 h 3166385"/>
              <a:gd name="connsiteX20" fmla="*/ 1702696 w 7507400"/>
              <a:gd name="connsiteY20" fmla="*/ 1371261 h 3166385"/>
              <a:gd name="connsiteX21" fmla="*/ 1847299 w 7507400"/>
              <a:gd name="connsiteY21" fmla="*/ 1464526 h 3166385"/>
              <a:gd name="connsiteX22" fmla="*/ 723015 w 7507400"/>
              <a:gd name="connsiteY22" fmla="*/ 1450177 h 3166385"/>
              <a:gd name="connsiteX23" fmla="*/ 1991901 w 7507400"/>
              <a:gd name="connsiteY23" fmla="*/ 1751495 h 3166385"/>
              <a:gd name="connsiteX24" fmla="*/ 1879835 w 7507400"/>
              <a:gd name="connsiteY24" fmla="*/ 1869870 h 3166385"/>
              <a:gd name="connsiteX25" fmla="*/ 2573927 w 7507400"/>
              <a:gd name="connsiteY25" fmla="*/ 2031290 h 3166385"/>
              <a:gd name="connsiteX26" fmla="*/ 2201575 w 7507400"/>
              <a:gd name="connsiteY26" fmla="*/ 2049225 h 3166385"/>
              <a:gd name="connsiteX27" fmla="*/ 4367000 w 7507400"/>
              <a:gd name="connsiteY27" fmla="*/ 2723602 h 3166385"/>
              <a:gd name="connsiteX28" fmla="*/ 5497485 w 7507400"/>
              <a:gd name="connsiteY28" fmla="*/ 2912009 h 3166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507400" h="3166385">
                <a:moveTo>
                  <a:pt x="5497485" y="2912009"/>
                </a:moveTo>
                <a:cubicBezTo>
                  <a:pt x="6033497" y="2998226"/>
                  <a:pt x="6619155" y="3089592"/>
                  <a:pt x="7034681" y="3151263"/>
                </a:cubicBezTo>
                <a:lnTo>
                  <a:pt x="7137723" y="3166385"/>
                </a:lnTo>
                <a:lnTo>
                  <a:pt x="7507400" y="875071"/>
                </a:lnTo>
                <a:lnTo>
                  <a:pt x="2083578" y="0"/>
                </a:lnTo>
                <a:lnTo>
                  <a:pt x="2023081" y="5468"/>
                </a:lnTo>
                <a:cubicBezTo>
                  <a:pt x="1965692" y="12642"/>
                  <a:pt x="1910562" y="27887"/>
                  <a:pt x="1865374" y="76313"/>
                </a:cubicBezTo>
                <a:cubicBezTo>
                  <a:pt x="1796688" y="151642"/>
                  <a:pt x="1724387" y="162404"/>
                  <a:pt x="1634010" y="119359"/>
                </a:cubicBezTo>
                <a:cubicBezTo>
                  <a:pt x="1554478" y="79900"/>
                  <a:pt x="1467718" y="90662"/>
                  <a:pt x="1388186" y="130121"/>
                </a:cubicBezTo>
                <a:cubicBezTo>
                  <a:pt x="1359266" y="144469"/>
                  <a:pt x="1330344" y="162404"/>
                  <a:pt x="1330344" y="198275"/>
                </a:cubicBezTo>
                <a:cubicBezTo>
                  <a:pt x="1330344" y="248495"/>
                  <a:pt x="1366496" y="262843"/>
                  <a:pt x="1406262" y="270018"/>
                </a:cubicBezTo>
                <a:cubicBezTo>
                  <a:pt x="1442412" y="277191"/>
                  <a:pt x="1485792" y="284366"/>
                  <a:pt x="1521942" y="277191"/>
                </a:cubicBezTo>
                <a:cubicBezTo>
                  <a:pt x="1753307" y="237734"/>
                  <a:pt x="1981057" y="302301"/>
                  <a:pt x="2212420" y="295128"/>
                </a:cubicBezTo>
                <a:cubicBezTo>
                  <a:pt x="1485792" y="449373"/>
                  <a:pt x="751934" y="399154"/>
                  <a:pt x="0" y="452960"/>
                </a:cubicBezTo>
                <a:cubicBezTo>
                  <a:pt x="97608" y="560573"/>
                  <a:pt x="224135" y="470896"/>
                  <a:pt x="300051" y="549813"/>
                </a:cubicBezTo>
                <a:cubicBezTo>
                  <a:pt x="227750" y="714820"/>
                  <a:pt x="256671" y="804497"/>
                  <a:pt x="401272" y="815258"/>
                </a:cubicBezTo>
                <a:cubicBezTo>
                  <a:pt x="542261" y="826019"/>
                  <a:pt x="694093" y="768625"/>
                  <a:pt x="770008" y="965917"/>
                </a:cubicBezTo>
                <a:cubicBezTo>
                  <a:pt x="791699" y="1026898"/>
                  <a:pt x="925458" y="1008963"/>
                  <a:pt x="1008605" y="1019724"/>
                </a:cubicBezTo>
                <a:cubicBezTo>
                  <a:pt x="1189357" y="1044833"/>
                  <a:pt x="1380957" y="1019724"/>
                  <a:pt x="1554478" y="1098641"/>
                </a:cubicBezTo>
                <a:cubicBezTo>
                  <a:pt x="1623165" y="1127337"/>
                  <a:pt x="1670160" y="1148860"/>
                  <a:pt x="1634010" y="1227777"/>
                </a:cubicBezTo>
                <a:cubicBezTo>
                  <a:pt x="1597859" y="1310280"/>
                  <a:pt x="1644855" y="1338976"/>
                  <a:pt x="1702696" y="1371261"/>
                </a:cubicBezTo>
                <a:cubicBezTo>
                  <a:pt x="1746077" y="1396370"/>
                  <a:pt x="1811148" y="1389197"/>
                  <a:pt x="1847299" y="1464526"/>
                </a:cubicBezTo>
                <a:cubicBezTo>
                  <a:pt x="1467717" y="1453764"/>
                  <a:pt x="1098981" y="1392783"/>
                  <a:pt x="723015" y="1450177"/>
                </a:cubicBezTo>
                <a:cubicBezTo>
                  <a:pt x="1135131" y="1593662"/>
                  <a:pt x="1587014" y="1586487"/>
                  <a:pt x="1991901" y="1751495"/>
                </a:cubicBezTo>
                <a:cubicBezTo>
                  <a:pt x="1977441" y="1808889"/>
                  <a:pt x="1883449" y="1783778"/>
                  <a:pt x="1879835" y="1869870"/>
                </a:cubicBezTo>
                <a:cubicBezTo>
                  <a:pt x="2093123" y="1959548"/>
                  <a:pt x="2349794" y="1898566"/>
                  <a:pt x="2573927" y="2031290"/>
                </a:cubicBezTo>
                <a:cubicBezTo>
                  <a:pt x="2443785" y="2092271"/>
                  <a:pt x="2324488" y="1991831"/>
                  <a:pt x="2201575" y="2049225"/>
                </a:cubicBezTo>
                <a:cubicBezTo>
                  <a:pt x="2241342" y="2135316"/>
                  <a:pt x="4041644" y="2666208"/>
                  <a:pt x="4367000" y="2723602"/>
                </a:cubicBezTo>
                <a:cubicBezTo>
                  <a:pt x="4615085" y="2767993"/>
                  <a:pt x="5038048" y="2838109"/>
                  <a:pt x="5497485" y="2912009"/>
                </a:cubicBezTo>
                <a:close/>
              </a:path>
            </a:pathLst>
          </a:custGeom>
          <a:solidFill>
            <a:srgbClr val="C696A5">
              <a:alpha val="20000"/>
            </a:srgbClr>
          </a:solidFill>
          <a:ln w="32707" cap="flat">
            <a:noFill/>
            <a:prstDash val="solid"/>
            <a:miter/>
          </a:ln>
        </p:spPr>
        <p:txBody>
          <a:bodyPr wrap="square" rtlCol="0" anchor="ctr">
            <a:noAutofit/>
          </a:bodyPr>
          <a:lstStyle/>
          <a:p>
            <a:endParaRPr lang="en-US"/>
          </a:p>
        </p:txBody>
      </p:sp>
      <p:sp>
        <p:nvSpPr>
          <p:cNvPr id="2" name="Nadpis 1">
            <a:extLst>
              <a:ext uri="{FF2B5EF4-FFF2-40B4-BE49-F238E27FC236}">
                <a16:creationId xmlns:a16="http://schemas.microsoft.com/office/drawing/2014/main" id="{BA457F74-5DEF-B4E8-0254-C71DAA933FE3}"/>
              </a:ext>
            </a:extLst>
          </p:cNvPr>
          <p:cNvSpPr>
            <a:spLocks noGrp="1"/>
          </p:cNvSpPr>
          <p:nvPr>
            <p:ph type="title"/>
          </p:nvPr>
        </p:nvSpPr>
        <p:spPr>
          <a:xfrm>
            <a:off x="5751094" y="1058780"/>
            <a:ext cx="5602705" cy="3092116"/>
          </a:xfrm>
        </p:spPr>
        <p:txBody>
          <a:bodyPr vert="horz" lIns="91440" tIns="45720" rIns="91440" bIns="45720" rtlCol="0" anchor="ctr">
            <a:normAutofit fontScale="90000"/>
          </a:bodyPr>
          <a:lstStyle/>
          <a:p>
            <a:r>
              <a:rPr lang="cs-CZ" sz="6000" i="1" dirty="0"/>
              <a:t>Důsledky  citového strádání - deprivace</a:t>
            </a:r>
            <a:endParaRPr lang="en-US" sz="6000" i="1" dirty="0"/>
          </a:p>
        </p:txBody>
      </p:sp>
    </p:spTree>
    <p:extLst>
      <p:ext uri="{BB962C8B-B14F-4D97-AF65-F5344CB8AC3E}">
        <p14:creationId xmlns:p14="http://schemas.microsoft.com/office/powerpoint/2010/main" val="11188688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a:bodyPr>
          <a:lstStyle/>
          <a:p>
            <a:pPr algn="ctr"/>
            <a:r>
              <a:rPr lang="cs-CZ" sz="3200" dirty="0">
                <a:solidFill>
                  <a:srgbClr val="FFFFFF"/>
                </a:solidFill>
              </a:rPr>
              <a:t>ŘEČ A KOMUNIKACE</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5168348" y="258417"/>
            <a:ext cx="6448581" cy="6351105"/>
          </a:xfrm>
        </p:spPr>
        <p:txBody>
          <a:bodyPr anchor="ctr">
            <a:normAutofit/>
          </a:bodyPr>
          <a:lstStyle/>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redukce řečové stimulace a omezení kontaktu s mateřskou osobou</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není uspokojena základní potřeba receptivity</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chybí pozitivní emoční odezva na jakýkoli řečový projev dítěte</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počáteční vývoj řeči není nijak posilován</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chybí-li osobně významná bytost, s níž chce být dítě v kontaktu, nevytváří se ani potřeba komunikace</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slovní zásoba bývá chudší</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malá spontaneita řeči neschopnost jejího přiměřeného sociálního využití</a:t>
            </a:r>
          </a:p>
        </p:txBody>
      </p:sp>
    </p:spTree>
    <p:extLst>
      <p:ext uri="{BB962C8B-B14F-4D97-AF65-F5344CB8AC3E}">
        <p14:creationId xmlns:p14="http://schemas.microsoft.com/office/powerpoint/2010/main" val="14408022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a:bodyPr>
          <a:lstStyle/>
          <a:p>
            <a:pPr algn="ctr"/>
            <a:r>
              <a:rPr lang="cs-CZ" sz="3200" dirty="0">
                <a:solidFill>
                  <a:srgbClr val="FFFFFF"/>
                </a:solidFill>
              </a:rPr>
              <a:t>SEBEPOJETÍ</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5285014" y="964850"/>
            <a:ext cx="6068786" cy="4928300"/>
          </a:xfrm>
        </p:spPr>
        <p:txBody>
          <a:bodyPr anchor="ctr">
            <a:normAutofit/>
          </a:bodyPr>
          <a:lstStyle/>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nejistota, nedostatek sebedůvěry, zvýšená potřeba obrany</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v sebehodnocení dva extrémy: nerealistické vytahování, výrazné </a:t>
            </a:r>
            <a:r>
              <a:rPr lang="cs-CZ" sz="1800" dirty="0" err="1">
                <a:solidFill>
                  <a:srgbClr val="000000"/>
                </a:solidFill>
                <a:effectLst/>
                <a:latin typeface="Times New Roman" panose="02020603050405020304" pitchFamily="18" charset="0"/>
                <a:ea typeface="Times New Roman" panose="02020603050405020304" pitchFamily="18" charset="0"/>
              </a:rPr>
              <a:t>sebepodcenění</a:t>
            </a:r>
            <a:endParaRPr lang="cs-CZ" sz="1800" dirty="0">
              <a:solidFill>
                <a:srgbClr val="000000"/>
              </a:solidFill>
              <a:effectLst/>
              <a:latin typeface="Times New Roman" panose="02020603050405020304" pitchFamily="18" charset="0"/>
              <a:ea typeface="Times New Roman" panose="02020603050405020304" pitchFamily="18" charset="0"/>
            </a:endParaRP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snížená sebedůvěra a nedostatečná sebeúcta, které vedou k hledání nějaké opory, ta může mít charakter vazby na silnější bytost</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individualizace dostatečným způsobem nepokročila, a tak je skupinová identita velice přijatelnou variantou</a:t>
            </a:r>
          </a:p>
        </p:txBody>
      </p:sp>
    </p:spTree>
    <p:extLst>
      <p:ext uri="{BB962C8B-B14F-4D97-AF65-F5344CB8AC3E}">
        <p14:creationId xmlns:p14="http://schemas.microsoft.com/office/powerpoint/2010/main" val="2163517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a:bodyPr>
          <a:lstStyle/>
          <a:p>
            <a:pPr algn="ctr"/>
            <a:r>
              <a:rPr lang="cs-CZ" sz="3200" dirty="0">
                <a:solidFill>
                  <a:srgbClr val="FFFFFF"/>
                </a:solidFill>
              </a:rPr>
              <a:t>CHOVÁNÍ</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5285014" y="964850"/>
            <a:ext cx="6068786" cy="4928300"/>
          </a:xfrm>
        </p:spPr>
        <p:txBody>
          <a:bodyPr anchor="ctr">
            <a:normAutofit/>
          </a:bodyPr>
          <a:lstStyle/>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může být v mnoha směrech nápadné</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infantilní stereotyp, jako projev určité bezradnosti a nejistoty</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nezralá autoregulace, nedostatečné sebeovládání, reagování impulzivně</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odlišné chování = projev různých obranných mechanismů</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mají tendence hledat citovou saturaci-mohou být hodnoceni jako vlezlí, nepříjemní</a:t>
            </a:r>
          </a:p>
        </p:txBody>
      </p:sp>
    </p:spTree>
    <p:extLst>
      <p:ext uri="{BB962C8B-B14F-4D97-AF65-F5344CB8AC3E}">
        <p14:creationId xmlns:p14="http://schemas.microsoft.com/office/powerpoint/2010/main" val="33649721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a:bodyPr>
          <a:lstStyle/>
          <a:p>
            <a:pPr algn="ctr"/>
            <a:r>
              <a:rPr lang="cs-CZ" sz="3200" dirty="0">
                <a:solidFill>
                  <a:srgbClr val="FFFFFF"/>
                </a:solidFill>
              </a:rPr>
              <a:t>SOCIÁLNÍ ADAPTACE</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5285014" y="964850"/>
            <a:ext cx="6068786" cy="4928300"/>
          </a:xfrm>
        </p:spPr>
        <p:txBody>
          <a:bodyPr anchor="ctr">
            <a:normAutofit/>
          </a:bodyPr>
          <a:lstStyle/>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mívají problémy v sociální adaptaci</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riziková je i skupina tzv. zdánlivě dobře přizpůsobených, tyto děti nemají problémy jen ve známém prostředí, ale na jakoukoli vetší změnu reagují nepříznivě a někdy i selhávají – např. děti z DD</a:t>
            </a:r>
          </a:p>
        </p:txBody>
      </p:sp>
    </p:spTree>
    <p:extLst>
      <p:ext uri="{BB962C8B-B14F-4D97-AF65-F5344CB8AC3E}">
        <p14:creationId xmlns:p14="http://schemas.microsoft.com/office/powerpoint/2010/main" val="1717559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a:bodyPr>
          <a:lstStyle/>
          <a:p>
            <a:pPr algn="ctr"/>
            <a:r>
              <a:rPr lang="cs-CZ" sz="2800" dirty="0">
                <a:solidFill>
                  <a:srgbClr val="FFFFFF"/>
                </a:solidFill>
              </a:rPr>
              <a:t>POZDNÍ DŮSLEDKY</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5168349" y="308113"/>
            <a:ext cx="6185452" cy="6341165"/>
          </a:xfrm>
        </p:spPr>
        <p:txBody>
          <a:bodyPr anchor="ctr">
            <a:normAutofit/>
          </a:bodyPr>
          <a:lstStyle/>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v období dospělosti mívají lité, kteří takto strádali v dětství odchylky v oblasti sebehodnocení, problémy v mezilidských vztazích, nespokojeni s životem</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někdy se tyto odchylky stávají v dospělosti nápadnější, očekává se od nich projev zralejší, odpovědnost za své jednání</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mohou mít problémy ve všech důležitých oblastech</a:t>
            </a:r>
          </a:p>
          <a:p>
            <a:pPr marL="0" indent="0" algn="just" hangingPunct="0">
              <a:buNone/>
              <a:tabLst>
                <a:tab pos="228600" algn="l"/>
              </a:tabLst>
            </a:pPr>
            <a:r>
              <a:rPr lang="cs-CZ" sz="1800" dirty="0">
                <a:solidFill>
                  <a:srgbClr val="000000"/>
                </a:solidFill>
                <a:latin typeface="Times New Roman" panose="02020603050405020304" pitchFamily="18" charset="0"/>
                <a:ea typeface="Times New Roman" panose="02020603050405020304" pitchFamily="18" charset="0"/>
              </a:rPr>
              <a:t>výzkum Z. Matějček:</a:t>
            </a:r>
            <a:endParaRPr lang="cs-CZ" sz="1800" dirty="0">
              <a:solidFill>
                <a:srgbClr val="000000"/>
              </a:solidFill>
              <a:effectLst/>
              <a:latin typeface="Times New Roman" panose="02020603050405020304" pitchFamily="18" charset="0"/>
              <a:ea typeface="Times New Roman" panose="02020603050405020304" pitchFamily="18" charset="0"/>
            </a:endParaRPr>
          </a:p>
          <a:p>
            <a:pPr algn="just" hangingPunct="0">
              <a:tabLst>
                <a:tab pos="228600" algn="l"/>
              </a:tabLst>
            </a:pPr>
            <a:r>
              <a:rPr lang="cs-CZ" sz="1800" b="1" i="1" dirty="0">
                <a:solidFill>
                  <a:srgbClr val="000000"/>
                </a:solidFill>
                <a:effectLst/>
                <a:latin typeface="Times New Roman" panose="02020603050405020304" pitchFamily="18" charset="0"/>
                <a:ea typeface="Times New Roman" panose="02020603050405020304" pitchFamily="18" charset="0"/>
              </a:rPr>
              <a:t>profesní uplatnění (nižší úroveň vzdělání, neschopnost se uplatnit, polovina ZŠ vzdělání, polovina ekonomicky soběstačná)</a:t>
            </a:r>
            <a:endParaRPr lang="cs-CZ" sz="1800" dirty="0">
              <a:solidFill>
                <a:srgbClr val="000000"/>
              </a:solidFill>
              <a:effectLst/>
              <a:latin typeface="Times New Roman" panose="02020603050405020304" pitchFamily="18" charset="0"/>
              <a:ea typeface="Times New Roman" panose="02020603050405020304" pitchFamily="18" charset="0"/>
            </a:endParaRPr>
          </a:p>
          <a:p>
            <a:pPr algn="just" hangingPunct="0">
              <a:tabLst>
                <a:tab pos="228600" algn="l"/>
              </a:tabLst>
            </a:pPr>
            <a:r>
              <a:rPr lang="cs-CZ" sz="1800" b="1" i="1" dirty="0">
                <a:solidFill>
                  <a:srgbClr val="000000"/>
                </a:solidFill>
                <a:effectLst/>
                <a:latin typeface="Times New Roman" panose="02020603050405020304" pitchFamily="18" charset="0"/>
                <a:ea typeface="Times New Roman" panose="02020603050405020304" pitchFamily="18" charset="0"/>
              </a:rPr>
              <a:t>partnerská, rodičovská role (častější partnerské problémy, neudrží fungující partnerský vztah, 46%žilo v manželství, zbytek rozvedený nebo sám</a:t>
            </a:r>
            <a:r>
              <a:rPr lang="cs-CZ" sz="1800" b="1" i="1" dirty="0">
                <a:solidFill>
                  <a:srgbClr val="000000"/>
                </a:solidFill>
                <a:latin typeface="Times New Roman" panose="02020603050405020304" pitchFamily="18" charset="0"/>
                <a:ea typeface="Times New Roman" panose="02020603050405020304" pitchFamily="18" charset="0"/>
              </a:rPr>
              <a:t>;</a:t>
            </a:r>
            <a:r>
              <a:rPr lang="cs-CZ" sz="1800" b="1" i="1" dirty="0">
                <a:solidFill>
                  <a:srgbClr val="000000"/>
                </a:solidFill>
                <a:effectLst/>
                <a:latin typeface="Times New Roman" panose="02020603050405020304" pitchFamily="18" charset="0"/>
                <a:ea typeface="Times New Roman" panose="02020603050405020304" pitchFamily="18" charset="0"/>
              </a:rPr>
              <a:t> ženy více obstály ve vztazích, hůře zvládaly rodičovskou roli, chyběla emoční zkušenost; časté problémy s alkoholem, nezaměstnanost,..)</a:t>
            </a:r>
            <a:endParaRPr lang="cs-CZ" sz="1800" dirty="0">
              <a:solidFill>
                <a:srgbClr val="000000"/>
              </a:solidFill>
              <a:effectLst/>
              <a:latin typeface="Times New Roman" panose="02020603050405020304" pitchFamily="18" charset="0"/>
              <a:ea typeface="Times New Roman" panose="02020603050405020304" pitchFamily="18" charset="0"/>
            </a:endParaRPr>
          </a:p>
          <a:p>
            <a:pPr algn="just" hangingPunct="0">
              <a:tabLst>
                <a:tab pos="228600" algn="l"/>
              </a:tabLst>
            </a:pPr>
            <a:r>
              <a:rPr lang="cs-CZ" sz="1800" b="1" i="1" dirty="0">
                <a:solidFill>
                  <a:srgbClr val="000000"/>
                </a:solidFill>
                <a:effectLst/>
                <a:latin typeface="Times New Roman" panose="02020603050405020304" pitchFamily="18" charset="0"/>
                <a:ea typeface="Times New Roman" panose="02020603050405020304" pitchFamily="18" charset="0"/>
              </a:rPr>
              <a:t>obecná sociální adaptace(problémy se zvládáním  role dospělého, neschopnost samostatně se rozhodovat, neodpovědnost za své činy, problémy v sociální adaptaci,...)</a:t>
            </a:r>
            <a:endParaRPr lang="cs-CZ" sz="1800" dirty="0">
              <a:solidFill>
                <a:srgbClr val="000000"/>
              </a:solidFill>
              <a:effectLst/>
              <a:latin typeface="Times New Roman" panose="02020603050405020304" pitchFamily="18" charset="0"/>
              <a:ea typeface="Times New Roman" panose="02020603050405020304" pitchFamily="18" charset="0"/>
            </a:endParaRPr>
          </a:p>
          <a:p>
            <a:pPr algn="just" hangingPunct="0">
              <a:tabLst>
                <a:tab pos="228600" algn="l"/>
              </a:tabLst>
            </a:pPr>
            <a:endParaRPr lang="cs-CZ" sz="18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9428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BE20309-1FB9-4818-BAFA-9C4C053417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rgbClr val="C696A5">
              <a:alpha val="20000"/>
            </a:srgbClr>
          </a:solidFill>
          <a:ln w="32707" cap="flat">
            <a:noFill/>
            <a:prstDash val="solid"/>
            <a:miter/>
          </a:ln>
        </p:spPr>
        <p:txBody>
          <a:bodyPr rtlCol="0" anchor="ctr"/>
          <a:lstStyle/>
          <a:p>
            <a:endParaRPr lang="en-US" dirty="0"/>
          </a:p>
        </p:txBody>
      </p:sp>
      <p:sp>
        <p:nvSpPr>
          <p:cNvPr id="2" name="Nadpis 1">
            <a:extLst>
              <a:ext uri="{FF2B5EF4-FFF2-40B4-BE49-F238E27FC236}">
                <a16:creationId xmlns:a16="http://schemas.microsoft.com/office/drawing/2014/main" id="{5B5F4757-44E2-6C67-1BCC-BC649F53E6BC}"/>
              </a:ext>
            </a:extLst>
          </p:cNvPr>
          <p:cNvSpPr>
            <a:spLocks noGrp="1"/>
          </p:cNvSpPr>
          <p:nvPr>
            <p:ph type="title"/>
          </p:nvPr>
        </p:nvSpPr>
        <p:spPr>
          <a:xfrm>
            <a:off x="838200" y="713312"/>
            <a:ext cx="3524250" cy="5431376"/>
          </a:xfrm>
        </p:spPr>
        <p:txBody>
          <a:bodyPr>
            <a:normAutofit/>
          </a:bodyPr>
          <a:lstStyle/>
          <a:p>
            <a:endParaRPr lang="cs-CZ" dirty="0"/>
          </a:p>
        </p:txBody>
      </p:sp>
      <p:sp>
        <p:nvSpPr>
          <p:cNvPr id="4" name="Zástupný obsah 3">
            <a:extLst>
              <a:ext uri="{FF2B5EF4-FFF2-40B4-BE49-F238E27FC236}">
                <a16:creationId xmlns:a16="http://schemas.microsoft.com/office/drawing/2014/main" id="{2C6AA9C1-F0A7-4FFB-B6BA-138D683A9A75}"/>
              </a:ext>
            </a:extLst>
          </p:cNvPr>
          <p:cNvSpPr>
            <a:spLocks noGrp="1"/>
          </p:cNvSpPr>
          <p:nvPr>
            <p:ph idx="1"/>
          </p:nvPr>
        </p:nvSpPr>
        <p:spPr/>
        <p:txBody>
          <a:bodyPr/>
          <a:lstStyle/>
          <a:p>
            <a:endParaRPr lang="cs-CZ" dirty="0"/>
          </a:p>
        </p:txBody>
      </p:sp>
      <p:graphicFrame>
        <p:nvGraphicFramePr>
          <p:cNvPr id="9" name="Diagram 8">
            <a:extLst>
              <a:ext uri="{FF2B5EF4-FFF2-40B4-BE49-F238E27FC236}">
                <a16:creationId xmlns:a16="http://schemas.microsoft.com/office/drawing/2014/main" id="{2B31E7DF-3D15-4188-83AE-8B50F1561030}"/>
              </a:ext>
            </a:extLst>
          </p:cNvPr>
          <p:cNvGraphicFramePr/>
          <p:nvPr>
            <p:extLst>
              <p:ext uri="{D42A27DB-BD31-4B8C-83A1-F6EECF244321}">
                <p14:modId xmlns:p14="http://schemas.microsoft.com/office/powerpoint/2010/main" val="3920299594"/>
              </p:ext>
            </p:extLst>
          </p:nvPr>
        </p:nvGraphicFramePr>
        <p:xfrm>
          <a:off x="3308431" y="698500"/>
          <a:ext cx="8786842" cy="546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671378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Graphic 1">
            <a:extLst>
              <a:ext uri="{FF2B5EF4-FFF2-40B4-BE49-F238E27FC236}">
                <a16:creationId xmlns:a16="http://schemas.microsoft.com/office/drawing/2014/main" id="{0D57E7FA-E8FC-45AC-868F-CDC814493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2599854" y="527562"/>
            <a:ext cx="6992292" cy="5102484"/>
          </a:xfrm>
          <a:custGeom>
            <a:avLst/>
            <a:gdLst/>
            <a:ahLst/>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useBgFill="1">
        <p:nvSpPr>
          <p:cNvPr id="10" name="Rectangle 9">
            <a:extLst>
              <a:ext uri="{FF2B5EF4-FFF2-40B4-BE49-F238E27FC236}">
                <a16:creationId xmlns:a16="http://schemas.microsoft.com/office/drawing/2014/main" id="{FEC7823C-FDD6-429C-986C-063FDEBF9E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9CF7FE1C-8BC5-4B0C-A2BC-93AB72C90F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rgbClr val="C696A5">
              <a:alpha val="20000"/>
            </a:srgbClr>
          </a:solidFill>
          <a:ln w="32707" cap="flat">
            <a:noFill/>
            <a:prstDash val="solid"/>
            <a:miter/>
          </a:ln>
        </p:spPr>
        <p:txBody>
          <a:bodyPr wrap="square" rtlCol="0" anchor="ctr">
            <a:noAutofit/>
          </a:bodyPr>
          <a:lstStyle/>
          <a:p>
            <a:endParaRPr lang="en-US"/>
          </a:p>
        </p:txBody>
      </p:sp>
      <p:sp>
        <p:nvSpPr>
          <p:cNvPr id="14" name="Freeform: Shape 13">
            <a:extLst>
              <a:ext uri="{FF2B5EF4-FFF2-40B4-BE49-F238E27FC236}">
                <a16:creationId xmlns:a16="http://schemas.microsoft.com/office/drawing/2014/main" id="{B0651F5E-0457-4065-ACB2-8B81590C20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050098" flipH="1" flipV="1">
            <a:off x="-160709" y="3977842"/>
            <a:ext cx="7507400" cy="3166385"/>
          </a:xfrm>
          <a:custGeom>
            <a:avLst/>
            <a:gdLst>
              <a:gd name="connsiteX0" fmla="*/ 5497485 w 7507400"/>
              <a:gd name="connsiteY0" fmla="*/ 2912009 h 3166385"/>
              <a:gd name="connsiteX1" fmla="*/ 7034681 w 7507400"/>
              <a:gd name="connsiteY1" fmla="*/ 3151263 h 3166385"/>
              <a:gd name="connsiteX2" fmla="*/ 7137723 w 7507400"/>
              <a:gd name="connsiteY2" fmla="*/ 3166385 h 3166385"/>
              <a:gd name="connsiteX3" fmla="*/ 7507400 w 7507400"/>
              <a:gd name="connsiteY3" fmla="*/ 875071 h 3166385"/>
              <a:gd name="connsiteX4" fmla="*/ 2083578 w 7507400"/>
              <a:gd name="connsiteY4" fmla="*/ 0 h 3166385"/>
              <a:gd name="connsiteX5" fmla="*/ 2023081 w 7507400"/>
              <a:gd name="connsiteY5" fmla="*/ 5468 h 3166385"/>
              <a:gd name="connsiteX6" fmla="*/ 1865374 w 7507400"/>
              <a:gd name="connsiteY6" fmla="*/ 76313 h 3166385"/>
              <a:gd name="connsiteX7" fmla="*/ 1634010 w 7507400"/>
              <a:gd name="connsiteY7" fmla="*/ 119359 h 3166385"/>
              <a:gd name="connsiteX8" fmla="*/ 1388186 w 7507400"/>
              <a:gd name="connsiteY8" fmla="*/ 130121 h 3166385"/>
              <a:gd name="connsiteX9" fmla="*/ 1330344 w 7507400"/>
              <a:gd name="connsiteY9" fmla="*/ 198275 h 3166385"/>
              <a:gd name="connsiteX10" fmla="*/ 1406262 w 7507400"/>
              <a:gd name="connsiteY10" fmla="*/ 270018 h 3166385"/>
              <a:gd name="connsiteX11" fmla="*/ 1521942 w 7507400"/>
              <a:gd name="connsiteY11" fmla="*/ 277191 h 3166385"/>
              <a:gd name="connsiteX12" fmla="*/ 2212420 w 7507400"/>
              <a:gd name="connsiteY12" fmla="*/ 295128 h 3166385"/>
              <a:gd name="connsiteX13" fmla="*/ 0 w 7507400"/>
              <a:gd name="connsiteY13" fmla="*/ 452960 h 3166385"/>
              <a:gd name="connsiteX14" fmla="*/ 300051 w 7507400"/>
              <a:gd name="connsiteY14" fmla="*/ 549813 h 3166385"/>
              <a:gd name="connsiteX15" fmla="*/ 401272 w 7507400"/>
              <a:gd name="connsiteY15" fmla="*/ 815258 h 3166385"/>
              <a:gd name="connsiteX16" fmla="*/ 770008 w 7507400"/>
              <a:gd name="connsiteY16" fmla="*/ 965917 h 3166385"/>
              <a:gd name="connsiteX17" fmla="*/ 1008605 w 7507400"/>
              <a:gd name="connsiteY17" fmla="*/ 1019724 h 3166385"/>
              <a:gd name="connsiteX18" fmla="*/ 1554478 w 7507400"/>
              <a:gd name="connsiteY18" fmla="*/ 1098641 h 3166385"/>
              <a:gd name="connsiteX19" fmla="*/ 1634010 w 7507400"/>
              <a:gd name="connsiteY19" fmla="*/ 1227777 h 3166385"/>
              <a:gd name="connsiteX20" fmla="*/ 1702696 w 7507400"/>
              <a:gd name="connsiteY20" fmla="*/ 1371261 h 3166385"/>
              <a:gd name="connsiteX21" fmla="*/ 1847299 w 7507400"/>
              <a:gd name="connsiteY21" fmla="*/ 1464526 h 3166385"/>
              <a:gd name="connsiteX22" fmla="*/ 723015 w 7507400"/>
              <a:gd name="connsiteY22" fmla="*/ 1450177 h 3166385"/>
              <a:gd name="connsiteX23" fmla="*/ 1991901 w 7507400"/>
              <a:gd name="connsiteY23" fmla="*/ 1751495 h 3166385"/>
              <a:gd name="connsiteX24" fmla="*/ 1879835 w 7507400"/>
              <a:gd name="connsiteY24" fmla="*/ 1869870 h 3166385"/>
              <a:gd name="connsiteX25" fmla="*/ 2573927 w 7507400"/>
              <a:gd name="connsiteY25" fmla="*/ 2031290 h 3166385"/>
              <a:gd name="connsiteX26" fmla="*/ 2201575 w 7507400"/>
              <a:gd name="connsiteY26" fmla="*/ 2049225 h 3166385"/>
              <a:gd name="connsiteX27" fmla="*/ 4367000 w 7507400"/>
              <a:gd name="connsiteY27" fmla="*/ 2723602 h 3166385"/>
              <a:gd name="connsiteX28" fmla="*/ 5497485 w 7507400"/>
              <a:gd name="connsiteY28" fmla="*/ 2912009 h 3166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507400" h="3166385">
                <a:moveTo>
                  <a:pt x="5497485" y="2912009"/>
                </a:moveTo>
                <a:cubicBezTo>
                  <a:pt x="6033497" y="2998226"/>
                  <a:pt x="6619155" y="3089592"/>
                  <a:pt x="7034681" y="3151263"/>
                </a:cubicBezTo>
                <a:lnTo>
                  <a:pt x="7137723" y="3166385"/>
                </a:lnTo>
                <a:lnTo>
                  <a:pt x="7507400" y="875071"/>
                </a:lnTo>
                <a:lnTo>
                  <a:pt x="2083578" y="0"/>
                </a:lnTo>
                <a:lnTo>
                  <a:pt x="2023081" y="5468"/>
                </a:lnTo>
                <a:cubicBezTo>
                  <a:pt x="1965692" y="12642"/>
                  <a:pt x="1910562" y="27887"/>
                  <a:pt x="1865374" y="76313"/>
                </a:cubicBezTo>
                <a:cubicBezTo>
                  <a:pt x="1796688" y="151642"/>
                  <a:pt x="1724387" y="162404"/>
                  <a:pt x="1634010" y="119359"/>
                </a:cubicBezTo>
                <a:cubicBezTo>
                  <a:pt x="1554478" y="79900"/>
                  <a:pt x="1467718" y="90662"/>
                  <a:pt x="1388186" y="130121"/>
                </a:cubicBezTo>
                <a:cubicBezTo>
                  <a:pt x="1359266" y="144469"/>
                  <a:pt x="1330344" y="162404"/>
                  <a:pt x="1330344" y="198275"/>
                </a:cubicBezTo>
                <a:cubicBezTo>
                  <a:pt x="1330344" y="248495"/>
                  <a:pt x="1366496" y="262843"/>
                  <a:pt x="1406262" y="270018"/>
                </a:cubicBezTo>
                <a:cubicBezTo>
                  <a:pt x="1442412" y="277191"/>
                  <a:pt x="1485792" y="284366"/>
                  <a:pt x="1521942" y="277191"/>
                </a:cubicBezTo>
                <a:cubicBezTo>
                  <a:pt x="1753307" y="237734"/>
                  <a:pt x="1981057" y="302301"/>
                  <a:pt x="2212420" y="295128"/>
                </a:cubicBezTo>
                <a:cubicBezTo>
                  <a:pt x="1485792" y="449373"/>
                  <a:pt x="751934" y="399154"/>
                  <a:pt x="0" y="452960"/>
                </a:cubicBezTo>
                <a:cubicBezTo>
                  <a:pt x="97608" y="560573"/>
                  <a:pt x="224135" y="470896"/>
                  <a:pt x="300051" y="549813"/>
                </a:cubicBezTo>
                <a:cubicBezTo>
                  <a:pt x="227750" y="714820"/>
                  <a:pt x="256671" y="804497"/>
                  <a:pt x="401272" y="815258"/>
                </a:cubicBezTo>
                <a:cubicBezTo>
                  <a:pt x="542261" y="826019"/>
                  <a:pt x="694093" y="768625"/>
                  <a:pt x="770008" y="965917"/>
                </a:cubicBezTo>
                <a:cubicBezTo>
                  <a:pt x="791699" y="1026898"/>
                  <a:pt x="925458" y="1008963"/>
                  <a:pt x="1008605" y="1019724"/>
                </a:cubicBezTo>
                <a:cubicBezTo>
                  <a:pt x="1189357" y="1044833"/>
                  <a:pt x="1380957" y="1019724"/>
                  <a:pt x="1554478" y="1098641"/>
                </a:cubicBezTo>
                <a:cubicBezTo>
                  <a:pt x="1623165" y="1127337"/>
                  <a:pt x="1670160" y="1148860"/>
                  <a:pt x="1634010" y="1227777"/>
                </a:cubicBezTo>
                <a:cubicBezTo>
                  <a:pt x="1597859" y="1310280"/>
                  <a:pt x="1644855" y="1338976"/>
                  <a:pt x="1702696" y="1371261"/>
                </a:cubicBezTo>
                <a:cubicBezTo>
                  <a:pt x="1746077" y="1396370"/>
                  <a:pt x="1811148" y="1389197"/>
                  <a:pt x="1847299" y="1464526"/>
                </a:cubicBezTo>
                <a:cubicBezTo>
                  <a:pt x="1467717" y="1453764"/>
                  <a:pt x="1098981" y="1392783"/>
                  <a:pt x="723015" y="1450177"/>
                </a:cubicBezTo>
                <a:cubicBezTo>
                  <a:pt x="1135131" y="1593662"/>
                  <a:pt x="1587014" y="1586487"/>
                  <a:pt x="1991901" y="1751495"/>
                </a:cubicBezTo>
                <a:cubicBezTo>
                  <a:pt x="1977441" y="1808889"/>
                  <a:pt x="1883449" y="1783778"/>
                  <a:pt x="1879835" y="1869870"/>
                </a:cubicBezTo>
                <a:cubicBezTo>
                  <a:pt x="2093123" y="1959548"/>
                  <a:pt x="2349794" y="1898566"/>
                  <a:pt x="2573927" y="2031290"/>
                </a:cubicBezTo>
                <a:cubicBezTo>
                  <a:pt x="2443785" y="2092271"/>
                  <a:pt x="2324488" y="1991831"/>
                  <a:pt x="2201575" y="2049225"/>
                </a:cubicBezTo>
                <a:cubicBezTo>
                  <a:pt x="2241342" y="2135316"/>
                  <a:pt x="4041644" y="2666208"/>
                  <a:pt x="4367000" y="2723602"/>
                </a:cubicBezTo>
                <a:cubicBezTo>
                  <a:pt x="4615085" y="2767993"/>
                  <a:pt x="5038048" y="2838109"/>
                  <a:pt x="5497485" y="2912009"/>
                </a:cubicBezTo>
                <a:close/>
              </a:path>
            </a:pathLst>
          </a:custGeom>
          <a:solidFill>
            <a:srgbClr val="C696A5">
              <a:alpha val="20000"/>
            </a:srgbClr>
          </a:solidFill>
          <a:ln w="32707" cap="flat">
            <a:noFill/>
            <a:prstDash val="solid"/>
            <a:miter/>
          </a:ln>
        </p:spPr>
        <p:txBody>
          <a:bodyPr wrap="square" rtlCol="0" anchor="ctr">
            <a:noAutofit/>
          </a:bodyPr>
          <a:lstStyle/>
          <a:p>
            <a:endParaRPr lang="en-US"/>
          </a:p>
        </p:txBody>
      </p:sp>
      <p:sp>
        <p:nvSpPr>
          <p:cNvPr id="2" name="Nadpis 1">
            <a:extLst>
              <a:ext uri="{FF2B5EF4-FFF2-40B4-BE49-F238E27FC236}">
                <a16:creationId xmlns:a16="http://schemas.microsoft.com/office/drawing/2014/main" id="{BA457F74-5DEF-B4E8-0254-C71DAA933FE3}"/>
              </a:ext>
            </a:extLst>
          </p:cNvPr>
          <p:cNvSpPr>
            <a:spLocks noGrp="1"/>
          </p:cNvSpPr>
          <p:nvPr>
            <p:ph type="title"/>
          </p:nvPr>
        </p:nvSpPr>
        <p:spPr>
          <a:xfrm>
            <a:off x="5751094" y="1058780"/>
            <a:ext cx="5602705" cy="3092116"/>
          </a:xfrm>
        </p:spPr>
        <p:txBody>
          <a:bodyPr vert="horz" lIns="91440" tIns="45720" rIns="91440" bIns="45720" rtlCol="0" anchor="ctr">
            <a:normAutofit/>
          </a:bodyPr>
          <a:lstStyle/>
          <a:p>
            <a:r>
              <a:rPr lang="cs-CZ" sz="6000" i="1" dirty="0"/>
              <a:t>Důsledky  týrání</a:t>
            </a:r>
            <a:endParaRPr lang="en-US" sz="6000" i="1" dirty="0"/>
          </a:p>
        </p:txBody>
      </p:sp>
    </p:spTree>
    <p:extLst>
      <p:ext uri="{BB962C8B-B14F-4D97-AF65-F5344CB8AC3E}">
        <p14:creationId xmlns:p14="http://schemas.microsoft.com/office/powerpoint/2010/main" val="36921661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EF6A3EB7-D1AA-4AAF-BA28-15956596FB29}"/>
              </a:ext>
            </a:extLst>
          </p:cNvPr>
          <p:cNvSpPr>
            <a:spLocks noGrp="1"/>
          </p:cNvSpPr>
          <p:nvPr>
            <p:ph idx="1"/>
          </p:nvPr>
        </p:nvSpPr>
        <p:spPr>
          <a:xfrm>
            <a:off x="298174" y="385442"/>
            <a:ext cx="11658600" cy="6313532"/>
          </a:xfrm>
        </p:spPr>
        <p:txBody>
          <a:bodyPr>
            <a:normAutofit fontScale="55000" lnSpcReduction="20000"/>
          </a:bodyPr>
          <a:lstStyle/>
          <a:p>
            <a:pPr algn="just" hangingPunct="0">
              <a:tabLst>
                <a:tab pos="228600" algn="l"/>
              </a:tabLst>
            </a:pPr>
            <a:r>
              <a:rPr lang="cs-CZ" sz="3300" b="1" i="1" dirty="0">
                <a:solidFill>
                  <a:srgbClr val="000000"/>
                </a:solidFill>
                <a:effectLst/>
                <a:latin typeface="Times New Roman" panose="02020603050405020304" pitchFamily="18" charset="0"/>
                <a:ea typeface="Times New Roman" panose="02020603050405020304" pitchFamily="18" charset="0"/>
              </a:rPr>
              <a:t>citové prožívání</a:t>
            </a:r>
            <a:r>
              <a:rPr lang="cs-CZ" sz="3300" dirty="0">
                <a:solidFill>
                  <a:srgbClr val="000000"/>
                </a:solidFill>
                <a:effectLst/>
                <a:latin typeface="Times New Roman" panose="02020603050405020304" pitchFamily="18" charset="0"/>
                <a:ea typeface="Times New Roman" panose="02020603050405020304" pitchFamily="18" charset="0"/>
              </a:rPr>
              <a:t> : inhibice citového prožívání, apatie, neschopnost prožívat radost, neporozumění vlastním emocím, neschopnost adekvátně prožívat, popsat pocity, úzkostné vyladění, strach, pocit ohrožení, obavy z opuštění rodičem, </a:t>
            </a:r>
          </a:p>
          <a:p>
            <a:pPr algn="just" hangingPunct="0">
              <a:tabLst>
                <a:tab pos="228600" algn="l"/>
              </a:tabLst>
            </a:pPr>
            <a:r>
              <a:rPr lang="cs-CZ" sz="3300" b="1" i="1" dirty="0">
                <a:solidFill>
                  <a:srgbClr val="000000"/>
                </a:solidFill>
                <a:effectLst/>
                <a:latin typeface="Times New Roman" panose="02020603050405020304" pitchFamily="18" charset="0"/>
                <a:ea typeface="Times New Roman" panose="02020603050405020304" pitchFamily="18" charset="0"/>
              </a:rPr>
              <a:t>způsob uvažování</a:t>
            </a:r>
            <a:r>
              <a:rPr lang="cs-CZ" sz="3300" dirty="0">
                <a:solidFill>
                  <a:srgbClr val="000000"/>
                </a:solidFill>
                <a:effectLst/>
                <a:latin typeface="Times New Roman" panose="02020603050405020304" pitchFamily="18" charset="0"/>
                <a:ea typeface="Times New Roman" panose="02020603050405020304" pitchFamily="18" charset="0"/>
              </a:rPr>
              <a:t>: neumožněn získat pocit základní důvěry, svět je nebezpečný, ohrožující, zkreslení nepřijatelné skutečnosti, vykládání různými způsoby, nedovedou správně interpretovat běžné projevy jiných lidí, problémy s učením horší školní prospěch, nevyužívají své schopnosti – chybí motivace, i na neutrální podnět možná hostilní reakce, fixace negativního sebehodnocení, nedostatek sebedůvěry, snadné oběti šikany, zneužívání, apod.</a:t>
            </a:r>
          </a:p>
          <a:p>
            <a:pPr algn="just" hangingPunct="0">
              <a:tabLst>
                <a:tab pos="228600" algn="l"/>
              </a:tabLst>
            </a:pPr>
            <a:r>
              <a:rPr lang="cs-CZ" sz="3300" b="1" i="1" dirty="0">
                <a:solidFill>
                  <a:srgbClr val="000000"/>
                </a:solidFill>
                <a:latin typeface="Times New Roman" panose="02020603050405020304" pitchFamily="18" charset="0"/>
                <a:ea typeface="Times New Roman" panose="02020603050405020304" pitchFamily="18" charset="0"/>
              </a:rPr>
              <a:t>n</a:t>
            </a:r>
            <a:r>
              <a:rPr lang="cs-CZ" sz="3300" b="1" i="1" dirty="0">
                <a:solidFill>
                  <a:srgbClr val="000000"/>
                </a:solidFill>
                <a:effectLst/>
                <a:latin typeface="Times New Roman" panose="02020603050405020304" pitchFamily="18" charset="0"/>
                <a:ea typeface="Times New Roman" panose="02020603050405020304" pitchFamily="18" charset="0"/>
              </a:rPr>
              <a:t>ápadnosti v chování</a:t>
            </a:r>
            <a:r>
              <a:rPr lang="cs-CZ" sz="3300" dirty="0">
                <a:solidFill>
                  <a:srgbClr val="000000"/>
                </a:solidFill>
                <a:effectLst/>
                <a:latin typeface="Times New Roman" panose="02020603050405020304" pitchFamily="18" charset="0"/>
                <a:ea typeface="Times New Roman" panose="02020603050405020304" pitchFamily="18" charset="0"/>
              </a:rPr>
              <a:t>: mohou být tiché, zakřiknuté, pasivní, apatické, nezájem o okolí, inhibice verbálního projevu, únik před nepříjemně působícími vlivy prostředí, snaží se izolovat, neklid, hyperaktivita, destruktivní, agresivní tendence, selhávání v oblasti sociální adaptace, odlišné chování od normy, bývají odmítány i mimo vlastní rodinu</a:t>
            </a:r>
          </a:p>
          <a:p>
            <a:pPr algn="just" hangingPunct="0">
              <a:tabLst>
                <a:tab pos="228600" algn="l"/>
              </a:tabLst>
            </a:pPr>
            <a:r>
              <a:rPr lang="cs-CZ" sz="3300" b="1" i="1" dirty="0">
                <a:solidFill>
                  <a:srgbClr val="000000"/>
                </a:solidFill>
                <a:effectLst/>
                <a:latin typeface="Times New Roman" panose="02020603050405020304" pitchFamily="18" charset="0"/>
                <a:ea typeface="Times New Roman" panose="02020603050405020304" pitchFamily="18" charset="0"/>
              </a:rPr>
              <a:t>obranné reakce</a:t>
            </a:r>
            <a:r>
              <a:rPr lang="cs-CZ" sz="3300" dirty="0">
                <a:solidFill>
                  <a:srgbClr val="000000"/>
                </a:solidFill>
                <a:effectLst/>
                <a:latin typeface="Times New Roman" panose="02020603050405020304" pitchFamily="18" charset="0"/>
                <a:ea typeface="Times New Roman" panose="02020603050405020304" pitchFamily="18" charset="0"/>
              </a:rPr>
              <a:t>: dítě závislé na rodičích, i týrajících -  pro ně představují zázemí, žádné jiné nemají; dítě prožívá konflikt dvou významných psychických potřeb: chce se zbavit fyzické bolesti, zároveň se potřebuje udržet pocit bezpečí domácího prostředí, konflikt je pro dítě reálně téměř neřešitelný, využívá proto různé obranné mechanismy, které fungují jen v omezené míře, např. racionalizace, popření, ..:</a:t>
            </a:r>
          </a:p>
          <a:p>
            <a:pPr marL="342900" lvl="0" indent="-342900" algn="just" hangingPunct="0">
              <a:buFont typeface="+mj-lt"/>
              <a:buAutoNum type="arabicPeriod"/>
              <a:tabLst>
                <a:tab pos="228600" algn="l"/>
              </a:tabLst>
            </a:pPr>
            <a:r>
              <a:rPr lang="cs-CZ" sz="3300" dirty="0">
                <a:solidFill>
                  <a:srgbClr val="000000"/>
                </a:solidFill>
                <a:effectLst/>
                <a:latin typeface="Times New Roman" panose="02020603050405020304" pitchFamily="18" charset="0"/>
                <a:ea typeface="Times New Roman" panose="02020603050405020304" pitchFamily="18" charset="0"/>
              </a:rPr>
              <a:t>tendence popírání skutečnosti</a:t>
            </a:r>
          </a:p>
          <a:p>
            <a:pPr marL="342900" lvl="0" indent="-342900" algn="just" hangingPunct="0">
              <a:buFont typeface="+mj-lt"/>
              <a:buAutoNum type="arabicPeriod"/>
              <a:tabLst>
                <a:tab pos="228600" algn="l"/>
              </a:tabLst>
            </a:pPr>
            <a:r>
              <a:rPr lang="cs-CZ" sz="3300" dirty="0">
                <a:solidFill>
                  <a:srgbClr val="000000"/>
                </a:solidFill>
                <a:effectLst/>
                <a:latin typeface="Times New Roman" panose="02020603050405020304" pitchFamily="18" charset="0"/>
                <a:ea typeface="Times New Roman" panose="02020603050405020304" pitchFamily="18" charset="0"/>
              </a:rPr>
              <a:t>přijetí role špatného dítěte, které je trestáno oprávněně, přijetí vlastního zavinění chrání alespoň symbolicky rodinné zázemí</a:t>
            </a:r>
          </a:p>
          <a:p>
            <a:pPr marL="342900" lvl="0" indent="-342900" algn="just" hangingPunct="0">
              <a:buFont typeface="+mj-lt"/>
              <a:buAutoNum type="arabicPeriod"/>
              <a:tabLst>
                <a:tab pos="228600" algn="l"/>
              </a:tabLst>
            </a:pPr>
            <a:r>
              <a:rPr lang="cs-CZ" sz="3300" dirty="0">
                <a:solidFill>
                  <a:srgbClr val="000000"/>
                </a:solidFill>
                <a:effectLst/>
                <a:latin typeface="Times New Roman" panose="02020603050405020304" pitchFamily="18" charset="0"/>
                <a:ea typeface="Times New Roman" panose="02020603050405020304" pitchFamily="18" charset="0"/>
              </a:rPr>
              <a:t>lpění na týrajících rodičích, aktivní obranná strategie, snaží se rodiče všemožně získat, upoutat, vynutit si důkaz o tom, že jsou přece jen milování</a:t>
            </a:r>
          </a:p>
          <a:p>
            <a:pPr marL="342900" lvl="0" indent="-342900" algn="just" hangingPunct="0">
              <a:buFont typeface="+mj-lt"/>
              <a:buAutoNum type="arabicPeriod"/>
              <a:tabLst>
                <a:tab pos="228600" algn="l"/>
              </a:tabLst>
            </a:pPr>
            <a:r>
              <a:rPr lang="cs-CZ" sz="3300" dirty="0">
                <a:solidFill>
                  <a:srgbClr val="000000"/>
                </a:solidFill>
                <a:effectLst/>
                <a:latin typeface="Times New Roman" panose="02020603050405020304" pitchFamily="18" charset="0"/>
                <a:ea typeface="Times New Roman" panose="02020603050405020304" pitchFamily="18" charset="0"/>
              </a:rPr>
              <a:t>tendence si tento negativní prožitek zopakovat</a:t>
            </a:r>
          </a:p>
          <a:p>
            <a:pPr marL="342900" lvl="0" indent="-342900" algn="just" hangingPunct="0">
              <a:buFont typeface="+mj-lt"/>
              <a:buAutoNum type="arabicPeriod"/>
              <a:tabLst>
                <a:tab pos="228600" algn="l"/>
              </a:tabLst>
            </a:pPr>
            <a:r>
              <a:rPr lang="cs-CZ" sz="3300" dirty="0">
                <a:solidFill>
                  <a:srgbClr val="000000"/>
                </a:solidFill>
                <a:effectLst/>
                <a:latin typeface="Times New Roman" panose="02020603050405020304" pitchFamily="18" charset="0"/>
                <a:ea typeface="Times New Roman" panose="02020603050405020304" pitchFamily="18" charset="0"/>
              </a:rPr>
              <a:t>identifikace s agresorem, vyrovnává se s negativním zážitkem tak, že se začne chovat obdobným způsobem</a:t>
            </a:r>
          </a:p>
          <a:p>
            <a:endParaRPr lang="cs-CZ" dirty="0"/>
          </a:p>
        </p:txBody>
      </p:sp>
    </p:spTree>
    <p:extLst>
      <p:ext uri="{BB962C8B-B14F-4D97-AF65-F5344CB8AC3E}">
        <p14:creationId xmlns:p14="http://schemas.microsoft.com/office/powerpoint/2010/main" val="21174337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a:bodyPr>
          <a:lstStyle/>
          <a:p>
            <a:pPr algn="ctr"/>
            <a:r>
              <a:rPr lang="cs-CZ" sz="2800" dirty="0">
                <a:solidFill>
                  <a:srgbClr val="FFFFFF"/>
                </a:solidFill>
              </a:rPr>
              <a:t>POZDNÍ DŮSLEDKY</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4931758" y="321679"/>
            <a:ext cx="6299732" cy="6387233"/>
          </a:xfrm>
        </p:spPr>
        <p:txBody>
          <a:bodyPr anchor="ctr">
            <a:normAutofit/>
          </a:bodyPr>
          <a:lstStyle/>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zvýšení citlivosti na stres</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ztráta schopnosti přiměřené sociální orientace, potíže v mezilidských vztazích, submisivní chování</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v jiných případech může jít o zvýšenou bezohlednost, agresivitu ke světu, jemuž nelze důvěřovat</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sklon k agresivnímu reagování může přetrvávat i v dospělém věku, může se projevit v partnerské i rodičovské roli</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způsob jakým rodič dítě vychovává a jak se k němu chová, do značné míry odpovídá způsobu, jakým se k němu chovali vlastní rodiče</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zvýšené riziko asociálního, bezohledného chování, objektem nemusí být jen vlastní děti, ale i jiní lidé</a:t>
            </a:r>
          </a:p>
        </p:txBody>
      </p:sp>
    </p:spTree>
    <p:extLst>
      <p:ext uri="{BB962C8B-B14F-4D97-AF65-F5344CB8AC3E}">
        <p14:creationId xmlns:p14="http://schemas.microsoft.com/office/powerpoint/2010/main" val="30087297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Graphic 1">
            <a:extLst>
              <a:ext uri="{FF2B5EF4-FFF2-40B4-BE49-F238E27FC236}">
                <a16:creationId xmlns:a16="http://schemas.microsoft.com/office/drawing/2014/main" id="{0D57E7FA-E8FC-45AC-868F-CDC814493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2599854" y="527562"/>
            <a:ext cx="6992292" cy="5102484"/>
          </a:xfrm>
          <a:custGeom>
            <a:avLst/>
            <a:gdLst/>
            <a:ahLst/>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useBgFill="1">
        <p:nvSpPr>
          <p:cNvPr id="10" name="Rectangle 9">
            <a:extLst>
              <a:ext uri="{FF2B5EF4-FFF2-40B4-BE49-F238E27FC236}">
                <a16:creationId xmlns:a16="http://schemas.microsoft.com/office/drawing/2014/main" id="{FEC7823C-FDD6-429C-986C-063FDEBF9E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9CF7FE1C-8BC5-4B0C-A2BC-93AB72C90F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rgbClr val="C696A5">
              <a:alpha val="20000"/>
            </a:srgbClr>
          </a:solidFill>
          <a:ln w="32707" cap="flat">
            <a:noFill/>
            <a:prstDash val="solid"/>
            <a:miter/>
          </a:ln>
        </p:spPr>
        <p:txBody>
          <a:bodyPr wrap="square" rtlCol="0" anchor="ctr">
            <a:noAutofit/>
          </a:bodyPr>
          <a:lstStyle/>
          <a:p>
            <a:endParaRPr lang="en-US"/>
          </a:p>
        </p:txBody>
      </p:sp>
      <p:sp>
        <p:nvSpPr>
          <p:cNvPr id="14" name="Freeform: Shape 13">
            <a:extLst>
              <a:ext uri="{FF2B5EF4-FFF2-40B4-BE49-F238E27FC236}">
                <a16:creationId xmlns:a16="http://schemas.microsoft.com/office/drawing/2014/main" id="{B0651F5E-0457-4065-ACB2-8B81590C20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050098" flipH="1" flipV="1">
            <a:off x="-160709" y="3977842"/>
            <a:ext cx="7507400" cy="3166385"/>
          </a:xfrm>
          <a:custGeom>
            <a:avLst/>
            <a:gdLst>
              <a:gd name="connsiteX0" fmla="*/ 5497485 w 7507400"/>
              <a:gd name="connsiteY0" fmla="*/ 2912009 h 3166385"/>
              <a:gd name="connsiteX1" fmla="*/ 7034681 w 7507400"/>
              <a:gd name="connsiteY1" fmla="*/ 3151263 h 3166385"/>
              <a:gd name="connsiteX2" fmla="*/ 7137723 w 7507400"/>
              <a:gd name="connsiteY2" fmla="*/ 3166385 h 3166385"/>
              <a:gd name="connsiteX3" fmla="*/ 7507400 w 7507400"/>
              <a:gd name="connsiteY3" fmla="*/ 875071 h 3166385"/>
              <a:gd name="connsiteX4" fmla="*/ 2083578 w 7507400"/>
              <a:gd name="connsiteY4" fmla="*/ 0 h 3166385"/>
              <a:gd name="connsiteX5" fmla="*/ 2023081 w 7507400"/>
              <a:gd name="connsiteY5" fmla="*/ 5468 h 3166385"/>
              <a:gd name="connsiteX6" fmla="*/ 1865374 w 7507400"/>
              <a:gd name="connsiteY6" fmla="*/ 76313 h 3166385"/>
              <a:gd name="connsiteX7" fmla="*/ 1634010 w 7507400"/>
              <a:gd name="connsiteY7" fmla="*/ 119359 h 3166385"/>
              <a:gd name="connsiteX8" fmla="*/ 1388186 w 7507400"/>
              <a:gd name="connsiteY8" fmla="*/ 130121 h 3166385"/>
              <a:gd name="connsiteX9" fmla="*/ 1330344 w 7507400"/>
              <a:gd name="connsiteY9" fmla="*/ 198275 h 3166385"/>
              <a:gd name="connsiteX10" fmla="*/ 1406262 w 7507400"/>
              <a:gd name="connsiteY10" fmla="*/ 270018 h 3166385"/>
              <a:gd name="connsiteX11" fmla="*/ 1521942 w 7507400"/>
              <a:gd name="connsiteY11" fmla="*/ 277191 h 3166385"/>
              <a:gd name="connsiteX12" fmla="*/ 2212420 w 7507400"/>
              <a:gd name="connsiteY12" fmla="*/ 295128 h 3166385"/>
              <a:gd name="connsiteX13" fmla="*/ 0 w 7507400"/>
              <a:gd name="connsiteY13" fmla="*/ 452960 h 3166385"/>
              <a:gd name="connsiteX14" fmla="*/ 300051 w 7507400"/>
              <a:gd name="connsiteY14" fmla="*/ 549813 h 3166385"/>
              <a:gd name="connsiteX15" fmla="*/ 401272 w 7507400"/>
              <a:gd name="connsiteY15" fmla="*/ 815258 h 3166385"/>
              <a:gd name="connsiteX16" fmla="*/ 770008 w 7507400"/>
              <a:gd name="connsiteY16" fmla="*/ 965917 h 3166385"/>
              <a:gd name="connsiteX17" fmla="*/ 1008605 w 7507400"/>
              <a:gd name="connsiteY17" fmla="*/ 1019724 h 3166385"/>
              <a:gd name="connsiteX18" fmla="*/ 1554478 w 7507400"/>
              <a:gd name="connsiteY18" fmla="*/ 1098641 h 3166385"/>
              <a:gd name="connsiteX19" fmla="*/ 1634010 w 7507400"/>
              <a:gd name="connsiteY19" fmla="*/ 1227777 h 3166385"/>
              <a:gd name="connsiteX20" fmla="*/ 1702696 w 7507400"/>
              <a:gd name="connsiteY20" fmla="*/ 1371261 h 3166385"/>
              <a:gd name="connsiteX21" fmla="*/ 1847299 w 7507400"/>
              <a:gd name="connsiteY21" fmla="*/ 1464526 h 3166385"/>
              <a:gd name="connsiteX22" fmla="*/ 723015 w 7507400"/>
              <a:gd name="connsiteY22" fmla="*/ 1450177 h 3166385"/>
              <a:gd name="connsiteX23" fmla="*/ 1991901 w 7507400"/>
              <a:gd name="connsiteY23" fmla="*/ 1751495 h 3166385"/>
              <a:gd name="connsiteX24" fmla="*/ 1879835 w 7507400"/>
              <a:gd name="connsiteY24" fmla="*/ 1869870 h 3166385"/>
              <a:gd name="connsiteX25" fmla="*/ 2573927 w 7507400"/>
              <a:gd name="connsiteY25" fmla="*/ 2031290 h 3166385"/>
              <a:gd name="connsiteX26" fmla="*/ 2201575 w 7507400"/>
              <a:gd name="connsiteY26" fmla="*/ 2049225 h 3166385"/>
              <a:gd name="connsiteX27" fmla="*/ 4367000 w 7507400"/>
              <a:gd name="connsiteY27" fmla="*/ 2723602 h 3166385"/>
              <a:gd name="connsiteX28" fmla="*/ 5497485 w 7507400"/>
              <a:gd name="connsiteY28" fmla="*/ 2912009 h 3166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507400" h="3166385">
                <a:moveTo>
                  <a:pt x="5497485" y="2912009"/>
                </a:moveTo>
                <a:cubicBezTo>
                  <a:pt x="6033497" y="2998226"/>
                  <a:pt x="6619155" y="3089592"/>
                  <a:pt x="7034681" y="3151263"/>
                </a:cubicBezTo>
                <a:lnTo>
                  <a:pt x="7137723" y="3166385"/>
                </a:lnTo>
                <a:lnTo>
                  <a:pt x="7507400" y="875071"/>
                </a:lnTo>
                <a:lnTo>
                  <a:pt x="2083578" y="0"/>
                </a:lnTo>
                <a:lnTo>
                  <a:pt x="2023081" y="5468"/>
                </a:lnTo>
                <a:cubicBezTo>
                  <a:pt x="1965692" y="12642"/>
                  <a:pt x="1910562" y="27887"/>
                  <a:pt x="1865374" y="76313"/>
                </a:cubicBezTo>
                <a:cubicBezTo>
                  <a:pt x="1796688" y="151642"/>
                  <a:pt x="1724387" y="162404"/>
                  <a:pt x="1634010" y="119359"/>
                </a:cubicBezTo>
                <a:cubicBezTo>
                  <a:pt x="1554478" y="79900"/>
                  <a:pt x="1467718" y="90662"/>
                  <a:pt x="1388186" y="130121"/>
                </a:cubicBezTo>
                <a:cubicBezTo>
                  <a:pt x="1359266" y="144469"/>
                  <a:pt x="1330344" y="162404"/>
                  <a:pt x="1330344" y="198275"/>
                </a:cubicBezTo>
                <a:cubicBezTo>
                  <a:pt x="1330344" y="248495"/>
                  <a:pt x="1366496" y="262843"/>
                  <a:pt x="1406262" y="270018"/>
                </a:cubicBezTo>
                <a:cubicBezTo>
                  <a:pt x="1442412" y="277191"/>
                  <a:pt x="1485792" y="284366"/>
                  <a:pt x="1521942" y="277191"/>
                </a:cubicBezTo>
                <a:cubicBezTo>
                  <a:pt x="1753307" y="237734"/>
                  <a:pt x="1981057" y="302301"/>
                  <a:pt x="2212420" y="295128"/>
                </a:cubicBezTo>
                <a:cubicBezTo>
                  <a:pt x="1485792" y="449373"/>
                  <a:pt x="751934" y="399154"/>
                  <a:pt x="0" y="452960"/>
                </a:cubicBezTo>
                <a:cubicBezTo>
                  <a:pt x="97608" y="560573"/>
                  <a:pt x="224135" y="470896"/>
                  <a:pt x="300051" y="549813"/>
                </a:cubicBezTo>
                <a:cubicBezTo>
                  <a:pt x="227750" y="714820"/>
                  <a:pt x="256671" y="804497"/>
                  <a:pt x="401272" y="815258"/>
                </a:cubicBezTo>
                <a:cubicBezTo>
                  <a:pt x="542261" y="826019"/>
                  <a:pt x="694093" y="768625"/>
                  <a:pt x="770008" y="965917"/>
                </a:cubicBezTo>
                <a:cubicBezTo>
                  <a:pt x="791699" y="1026898"/>
                  <a:pt x="925458" y="1008963"/>
                  <a:pt x="1008605" y="1019724"/>
                </a:cubicBezTo>
                <a:cubicBezTo>
                  <a:pt x="1189357" y="1044833"/>
                  <a:pt x="1380957" y="1019724"/>
                  <a:pt x="1554478" y="1098641"/>
                </a:cubicBezTo>
                <a:cubicBezTo>
                  <a:pt x="1623165" y="1127337"/>
                  <a:pt x="1670160" y="1148860"/>
                  <a:pt x="1634010" y="1227777"/>
                </a:cubicBezTo>
                <a:cubicBezTo>
                  <a:pt x="1597859" y="1310280"/>
                  <a:pt x="1644855" y="1338976"/>
                  <a:pt x="1702696" y="1371261"/>
                </a:cubicBezTo>
                <a:cubicBezTo>
                  <a:pt x="1746077" y="1396370"/>
                  <a:pt x="1811148" y="1389197"/>
                  <a:pt x="1847299" y="1464526"/>
                </a:cubicBezTo>
                <a:cubicBezTo>
                  <a:pt x="1467717" y="1453764"/>
                  <a:pt x="1098981" y="1392783"/>
                  <a:pt x="723015" y="1450177"/>
                </a:cubicBezTo>
                <a:cubicBezTo>
                  <a:pt x="1135131" y="1593662"/>
                  <a:pt x="1587014" y="1586487"/>
                  <a:pt x="1991901" y="1751495"/>
                </a:cubicBezTo>
                <a:cubicBezTo>
                  <a:pt x="1977441" y="1808889"/>
                  <a:pt x="1883449" y="1783778"/>
                  <a:pt x="1879835" y="1869870"/>
                </a:cubicBezTo>
                <a:cubicBezTo>
                  <a:pt x="2093123" y="1959548"/>
                  <a:pt x="2349794" y="1898566"/>
                  <a:pt x="2573927" y="2031290"/>
                </a:cubicBezTo>
                <a:cubicBezTo>
                  <a:pt x="2443785" y="2092271"/>
                  <a:pt x="2324488" y="1991831"/>
                  <a:pt x="2201575" y="2049225"/>
                </a:cubicBezTo>
                <a:cubicBezTo>
                  <a:pt x="2241342" y="2135316"/>
                  <a:pt x="4041644" y="2666208"/>
                  <a:pt x="4367000" y="2723602"/>
                </a:cubicBezTo>
                <a:cubicBezTo>
                  <a:pt x="4615085" y="2767993"/>
                  <a:pt x="5038048" y="2838109"/>
                  <a:pt x="5497485" y="2912009"/>
                </a:cubicBezTo>
                <a:close/>
              </a:path>
            </a:pathLst>
          </a:custGeom>
          <a:solidFill>
            <a:srgbClr val="C696A5">
              <a:alpha val="20000"/>
            </a:srgbClr>
          </a:solidFill>
          <a:ln w="32707" cap="flat">
            <a:noFill/>
            <a:prstDash val="solid"/>
            <a:miter/>
          </a:ln>
        </p:spPr>
        <p:txBody>
          <a:bodyPr wrap="square" rtlCol="0" anchor="ctr">
            <a:noAutofit/>
          </a:bodyPr>
          <a:lstStyle/>
          <a:p>
            <a:endParaRPr lang="en-US"/>
          </a:p>
        </p:txBody>
      </p:sp>
      <p:sp>
        <p:nvSpPr>
          <p:cNvPr id="2" name="Nadpis 1">
            <a:extLst>
              <a:ext uri="{FF2B5EF4-FFF2-40B4-BE49-F238E27FC236}">
                <a16:creationId xmlns:a16="http://schemas.microsoft.com/office/drawing/2014/main" id="{BA457F74-5DEF-B4E8-0254-C71DAA933FE3}"/>
              </a:ext>
            </a:extLst>
          </p:cNvPr>
          <p:cNvSpPr>
            <a:spLocks noGrp="1"/>
          </p:cNvSpPr>
          <p:nvPr>
            <p:ph type="title"/>
          </p:nvPr>
        </p:nvSpPr>
        <p:spPr>
          <a:xfrm>
            <a:off x="5751094" y="1058780"/>
            <a:ext cx="5602705" cy="3092116"/>
          </a:xfrm>
        </p:spPr>
        <p:txBody>
          <a:bodyPr vert="horz" lIns="91440" tIns="45720" rIns="91440" bIns="45720" rtlCol="0" anchor="ctr">
            <a:normAutofit/>
          </a:bodyPr>
          <a:lstStyle/>
          <a:p>
            <a:r>
              <a:rPr lang="cs-CZ" sz="6000" i="1" dirty="0"/>
              <a:t>Důsledky  sexuálního zneužívání</a:t>
            </a:r>
            <a:endParaRPr lang="en-US" sz="6000" i="1" dirty="0"/>
          </a:p>
        </p:txBody>
      </p:sp>
    </p:spTree>
    <p:extLst>
      <p:ext uri="{BB962C8B-B14F-4D97-AF65-F5344CB8AC3E}">
        <p14:creationId xmlns:p14="http://schemas.microsoft.com/office/powerpoint/2010/main" val="1025615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a:bodyPr>
          <a:lstStyle/>
          <a:p>
            <a:pPr algn="ctr"/>
            <a:r>
              <a:rPr lang="cs-CZ" sz="2800" dirty="0">
                <a:solidFill>
                  <a:srgbClr val="FFFFFF"/>
                </a:solidFill>
              </a:rPr>
              <a:t>PSYCHICKÉ DŮSLEDKY</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5285014" y="964850"/>
            <a:ext cx="6068786" cy="4928300"/>
          </a:xfrm>
        </p:spPr>
        <p:txBody>
          <a:bodyPr anchor="ctr">
            <a:normAutofit/>
          </a:bodyPr>
          <a:lstStyle/>
          <a:p>
            <a:pPr algn="just" hangingPunct="0">
              <a:tabLst>
                <a:tab pos="228600" algn="l"/>
              </a:tabLst>
            </a:pPr>
            <a:r>
              <a:rPr lang="cs-CZ" sz="1800" dirty="0" err="1">
                <a:solidFill>
                  <a:srgbClr val="000000"/>
                </a:solidFill>
                <a:effectLst/>
                <a:latin typeface="Times New Roman" panose="02020603050405020304" pitchFamily="18" charset="0"/>
                <a:ea typeface="Times New Roman" panose="02020603050405020304" pitchFamily="18" charset="0"/>
              </a:rPr>
              <a:t>sex.zneužívání</a:t>
            </a:r>
            <a:r>
              <a:rPr lang="cs-CZ" sz="1800" dirty="0">
                <a:solidFill>
                  <a:srgbClr val="000000"/>
                </a:solidFill>
                <a:effectLst/>
                <a:latin typeface="Times New Roman" panose="02020603050405020304" pitchFamily="18" charset="0"/>
                <a:ea typeface="Times New Roman" panose="02020603050405020304" pitchFamily="18" charset="0"/>
              </a:rPr>
              <a:t> představuje tělesnou, duševní, sociální zátěž, která může vést k poškození dítěte</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může se rozvinout posttraumatická stresová porucha</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závažnost důsledků této zátěže je tím vyšší, čím je dítě mladší (do 9let), čím déle zneužívání trvá, čím jsou aktuální reakce nápadnější, čím je dítě na </a:t>
            </a:r>
            <a:r>
              <a:rPr lang="cs-CZ" sz="1800" dirty="0" err="1">
                <a:solidFill>
                  <a:srgbClr val="000000"/>
                </a:solidFill>
                <a:effectLst/>
                <a:latin typeface="Times New Roman" panose="02020603050405020304" pitchFamily="18" charset="0"/>
                <a:ea typeface="Times New Roman" panose="02020603050405020304" pitchFamily="18" charset="0"/>
              </a:rPr>
              <a:t>násilníkoví</a:t>
            </a:r>
            <a:r>
              <a:rPr lang="cs-CZ" sz="1800" dirty="0">
                <a:solidFill>
                  <a:srgbClr val="000000"/>
                </a:solidFill>
                <a:effectLst/>
                <a:latin typeface="Times New Roman" panose="02020603050405020304" pitchFamily="18" charset="0"/>
                <a:ea typeface="Times New Roman" panose="02020603050405020304" pitchFamily="18" charset="0"/>
              </a:rPr>
              <a:t> závislejší, čím menší oporu najed u ostatních členů rodiny</a:t>
            </a:r>
          </a:p>
          <a:p>
            <a:pPr algn="just" hangingPunct="0">
              <a:tabLst>
                <a:tab pos="228600" algn="l"/>
              </a:tabLst>
            </a:pPr>
            <a:r>
              <a:rPr lang="cs-CZ" sz="1800" dirty="0" err="1">
                <a:solidFill>
                  <a:srgbClr val="000000"/>
                </a:solidFill>
                <a:effectLst/>
                <a:latin typeface="Times New Roman" panose="02020603050405020304" pitchFamily="18" charset="0"/>
                <a:ea typeface="Times New Roman" panose="02020603050405020304" pitchFamily="18" charset="0"/>
              </a:rPr>
              <a:t>intrafamiliární</a:t>
            </a:r>
            <a:r>
              <a:rPr lang="cs-CZ" sz="1800" dirty="0">
                <a:solidFill>
                  <a:srgbClr val="000000"/>
                </a:solidFill>
                <a:effectLst/>
                <a:latin typeface="Times New Roman" panose="02020603050405020304" pitchFamily="18" charset="0"/>
                <a:ea typeface="Times New Roman" panose="02020603050405020304" pitchFamily="18" charset="0"/>
              </a:rPr>
              <a:t> zneužívání postihuje dítě závažněji a komplexněji, </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matka, která není schopna ochránit vlastní dítě, svým chováním přispívá k udržení patologie rodinného společenství</a:t>
            </a:r>
          </a:p>
        </p:txBody>
      </p:sp>
    </p:spTree>
    <p:extLst>
      <p:ext uri="{BB962C8B-B14F-4D97-AF65-F5344CB8AC3E}">
        <p14:creationId xmlns:p14="http://schemas.microsoft.com/office/powerpoint/2010/main" val="33442661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a:bodyPr>
          <a:lstStyle/>
          <a:p>
            <a:pPr algn="ctr"/>
            <a:r>
              <a:rPr lang="cs-CZ" sz="2800" dirty="0">
                <a:solidFill>
                  <a:srgbClr val="FFFFFF"/>
                </a:solidFill>
              </a:rPr>
              <a:t>PSYCHICKÉ DŮSLEDKY</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5088835" y="218661"/>
            <a:ext cx="6264965" cy="6380921"/>
          </a:xfrm>
        </p:spPr>
        <p:txBody>
          <a:bodyPr anchor="ctr">
            <a:normAutofit lnSpcReduction="10000"/>
          </a:bodyPr>
          <a:lstStyle/>
          <a:p>
            <a:pPr algn="just" hangingPunct="0">
              <a:tabLst>
                <a:tab pos="228600" algn="l"/>
              </a:tabLst>
            </a:pPr>
            <a:r>
              <a:rPr lang="cs-CZ" sz="1800" b="1" i="1" dirty="0">
                <a:solidFill>
                  <a:srgbClr val="000000"/>
                </a:solidFill>
                <a:effectLst/>
                <a:latin typeface="Times New Roman" panose="02020603050405020304" pitchFamily="18" charset="0"/>
                <a:ea typeface="Times New Roman" panose="02020603050405020304" pitchFamily="18" charset="0"/>
              </a:rPr>
              <a:t>citové prožívání</a:t>
            </a:r>
            <a:r>
              <a:rPr lang="cs-CZ" sz="1800" dirty="0">
                <a:solidFill>
                  <a:srgbClr val="000000"/>
                </a:solidFill>
                <a:effectLst/>
                <a:latin typeface="Times New Roman" panose="02020603050405020304" pitchFamily="18" charset="0"/>
                <a:ea typeface="Times New Roman" panose="02020603050405020304" pitchFamily="18" charset="0"/>
              </a:rPr>
              <a:t>: negativní citová reakce, odpor, strach, úzkost, zlost, pocity studu, viny, ponížení, ve vztahu k budoucnosti pocity beznaděje, disociace emočního prožívání – obranná reakce, vztah k pachateli je různý- strach, ambivalentní – potřeba chránit, </a:t>
            </a:r>
            <a:r>
              <a:rPr lang="cs-CZ" sz="1800" b="1" dirty="0">
                <a:solidFill>
                  <a:srgbClr val="000000"/>
                </a:solidFill>
                <a:effectLst/>
                <a:latin typeface="Times New Roman" panose="02020603050405020304" pitchFamily="18" charset="0"/>
                <a:ea typeface="Times New Roman" panose="02020603050405020304" pitchFamily="18" charset="0"/>
              </a:rPr>
              <a:t>Stockholmský syndrom </a:t>
            </a:r>
            <a:r>
              <a:rPr lang="cs-CZ" sz="1800" dirty="0">
                <a:solidFill>
                  <a:srgbClr val="000000"/>
                </a:solidFill>
                <a:effectLst/>
                <a:latin typeface="Times New Roman" panose="02020603050405020304" pitchFamily="18" charset="0"/>
                <a:ea typeface="Times New Roman" panose="02020603050405020304" pitchFamily="18" charset="0"/>
              </a:rPr>
              <a:t>– ochran pachatele, obranná deformace</a:t>
            </a:r>
          </a:p>
          <a:p>
            <a:pPr algn="just" hangingPunct="0">
              <a:tabLst>
                <a:tab pos="228600" algn="l"/>
              </a:tabLst>
            </a:pPr>
            <a:r>
              <a:rPr lang="cs-CZ" sz="1800" b="1" i="1" dirty="0">
                <a:solidFill>
                  <a:srgbClr val="000000"/>
                </a:solidFill>
                <a:effectLst/>
                <a:latin typeface="Times New Roman" panose="02020603050405020304" pitchFamily="18" charset="0"/>
                <a:ea typeface="Times New Roman" panose="02020603050405020304" pitchFamily="18" charset="0"/>
              </a:rPr>
              <a:t>způsob porozumění situaci a změny v uvažován</a:t>
            </a:r>
            <a:r>
              <a:rPr lang="cs-CZ" sz="1800" dirty="0">
                <a:solidFill>
                  <a:srgbClr val="000000"/>
                </a:solidFill>
                <a:effectLst/>
                <a:latin typeface="Times New Roman" panose="02020603050405020304" pitchFamily="18" charset="0"/>
                <a:ea typeface="Times New Roman" panose="02020603050405020304" pitchFamily="18" charset="0"/>
              </a:rPr>
              <a:t>í : dezorientace dítěte kombinovaná s pocity viny, nejistoty a strachu z dalšího dění, pesimistické uvažování se týká i očekávané budoucnosti</a:t>
            </a:r>
          </a:p>
          <a:p>
            <a:pPr algn="just" hangingPunct="0">
              <a:tabLst>
                <a:tab pos="228600" algn="l"/>
              </a:tabLst>
            </a:pPr>
            <a:r>
              <a:rPr lang="cs-CZ" sz="1800" b="1" i="1" dirty="0">
                <a:solidFill>
                  <a:srgbClr val="000000"/>
                </a:solidFill>
                <a:effectLst/>
                <a:latin typeface="Times New Roman" panose="02020603050405020304" pitchFamily="18" charset="0"/>
                <a:ea typeface="Times New Roman" panose="02020603050405020304" pitchFamily="18" charset="0"/>
              </a:rPr>
              <a:t>změny v hodnocení světa i sebe samého</a:t>
            </a:r>
            <a:r>
              <a:rPr lang="cs-CZ" sz="1800" dirty="0">
                <a:solidFill>
                  <a:srgbClr val="000000"/>
                </a:solidFill>
                <a:effectLst/>
                <a:latin typeface="Times New Roman" panose="02020603050405020304" pitchFamily="18" charset="0"/>
                <a:ea typeface="Times New Roman" panose="02020603050405020304" pitchFamily="18" charset="0"/>
              </a:rPr>
              <a:t>: mění se hodnocení světa i sebe sama, svět – zdroj ohrožení, zkreslení interpretace všech podnětů a informací, dokonce i těch, které s tímto tématem vůbec nesouvisejí; zkušenost zrady – ztráta důvěry v nejbližší lidi, členy rodiny, dítě nečeká od nikoho nic dobrého, </a:t>
            </a:r>
            <a:r>
              <a:rPr lang="cs-CZ" sz="1800" dirty="0" err="1">
                <a:solidFill>
                  <a:srgbClr val="000000"/>
                </a:solidFill>
                <a:effectLst/>
                <a:latin typeface="Times New Roman" panose="02020603050405020304" pitchFamily="18" charset="0"/>
                <a:ea typeface="Times New Roman" panose="02020603050405020304" pitchFamily="18" charset="0"/>
              </a:rPr>
              <a:t>generalizovaně</a:t>
            </a:r>
            <a:r>
              <a:rPr lang="cs-CZ" sz="1800" dirty="0">
                <a:solidFill>
                  <a:srgbClr val="000000"/>
                </a:solidFill>
                <a:effectLst/>
                <a:latin typeface="Times New Roman" panose="02020603050405020304" pitchFamily="18" charset="0"/>
                <a:ea typeface="Times New Roman" panose="02020603050405020304" pitchFamily="18" charset="0"/>
              </a:rPr>
              <a:t> nedůvěřivé, ztráta schopnosti sociální orientace - neodhadne, nediferencuje kdo k němu zaujímá jaký postoj; propad sebehodnocení, nízká sebeúcta, pocity bezmocnosti</a:t>
            </a:r>
          </a:p>
          <a:p>
            <a:pPr algn="just" hangingPunct="0">
              <a:tabLst>
                <a:tab pos="228600" algn="l"/>
              </a:tabLst>
            </a:pPr>
            <a:r>
              <a:rPr lang="cs-CZ" sz="1800" b="1" i="1" dirty="0">
                <a:solidFill>
                  <a:srgbClr val="000000"/>
                </a:solidFill>
                <a:effectLst/>
                <a:latin typeface="Times New Roman" panose="02020603050405020304" pitchFamily="18" charset="0"/>
                <a:ea typeface="Times New Roman" panose="02020603050405020304" pitchFamily="18" charset="0"/>
              </a:rPr>
              <a:t>změny v chování:</a:t>
            </a:r>
            <a:r>
              <a:rPr lang="cs-CZ" sz="1800" dirty="0">
                <a:solidFill>
                  <a:srgbClr val="000000"/>
                </a:solidFill>
                <a:effectLst/>
                <a:latin typeface="Times New Roman" panose="02020603050405020304" pitchFamily="18" charset="0"/>
                <a:ea typeface="Times New Roman" panose="02020603050405020304" pitchFamily="18" charset="0"/>
              </a:rPr>
              <a:t> častěji extrémní, nápadně pasivní, jindy dráždivé se sklonem k afektivní reagování, tendence izolovanosti od společnosti, bez kamarádů, chování k dospělým nestandartní, nápadné; u starších dětí se mohou objevit poruchy chování agresivního, hostilního charakteru</a:t>
            </a:r>
          </a:p>
        </p:txBody>
      </p:sp>
    </p:spTree>
    <p:extLst>
      <p:ext uri="{BB962C8B-B14F-4D97-AF65-F5344CB8AC3E}">
        <p14:creationId xmlns:p14="http://schemas.microsoft.com/office/powerpoint/2010/main" val="37016106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a:bodyPr>
          <a:lstStyle/>
          <a:p>
            <a:pPr algn="ctr"/>
            <a:r>
              <a:rPr lang="cs-CZ" sz="2800" dirty="0">
                <a:solidFill>
                  <a:srgbClr val="FFFFFF"/>
                </a:solidFill>
              </a:rPr>
              <a:t>OBRANNÉ MECHANISMY</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4931758" y="258417"/>
            <a:ext cx="6422042" cy="6460435"/>
          </a:xfrm>
        </p:spPr>
        <p:txBody>
          <a:bodyPr anchor="ctr">
            <a:normAutofit/>
          </a:bodyPr>
          <a:lstStyle/>
          <a:p>
            <a:pPr marL="0" lvl="0" indent="0" algn="just" hangingPunct="0">
              <a:buNone/>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pozitivní zkreslení reality (výsledkem je nesprávná, pro dítě přijatelná interpretace této situace) identifikace s násilníkem (přijetí jeho postoje a chování, které z toho vyplývá); vznik disociační poruchy (jednotlivé </a:t>
            </a:r>
            <a:r>
              <a:rPr lang="cs-CZ" sz="1800" dirty="0" err="1">
                <a:solidFill>
                  <a:srgbClr val="000000"/>
                </a:solidFill>
                <a:effectLst/>
                <a:latin typeface="Times New Roman" panose="02020603050405020304" pitchFamily="18" charset="0"/>
                <a:ea typeface="Times New Roman" panose="02020603050405020304" pitchFamily="18" charset="0"/>
              </a:rPr>
              <a:t>ps.procesy</a:t>
            </a:r>
            <a:r>
              <a:rPr lang="cs-CZ" sz="1800" dirty="0">
                <a:solidFill>
                  <a:srgbClr val="000000"/>
                </a:solidFill>
                <a:effectLst/>
                <a:latin typeface="Times New Roman" panose="02020603050405020304" pitchFamily="18" charset="0"/>
                <a:ea typeface="Times New Roman" panose="02020603050405020304" pitchFamily="18" charset="0"/>
              </a:rPr>
              <a:t> a složky osobnosti odděleny, ztráta integrity a kontinuity osobnosti, změny vnímání, prožívání vlastního těla)</a:t>
            </a:r>
          </a:p>
          <a:p>
            <a:pPr algn="just" hangingPunct="0">
              <a:tabLst>
                <a:tab pos="228600" algn="l"/>
              </a:tabLst>
            </a:pPr>
            <a:r>
              <a:rPr lang="cs-CZ" sz="1800" b="1" i="1" dirty="0">
                <a:solidFill>
                  <a:srgbClr val="000000"/>
                </a:solidFill>
                <a:effectLst/>
                <a:latin typeface="Times New Roman" panose="02020603050405020304" pitchFamily="18" charset="0"/>
                <a:ea typeface="Times New Roman" panose="02020603050405020304" pitchFamily="18" charset="0"/>
              </a:rPr>
              <a:t>somatické potíže</a:t>
            </a:r>
            <a:r>
              <a:rPr lang="cs-CZ" sz="1800" dirty="0">
                <a:solidFill>
                  <a:srgbClr val="000000"/>
                </a:solidFill>
                <a:effectLst/>
                <a:latin typeface="Times New Roman" panose="02020603050405020304" pitchFamily="18" charset="0"/>
                <a:ea typeface="Times New Roman" panose="02020603050405020304" pitchFamily="18" charset="0"/>
              </a:rPr>
              <a:t>: např. poruchy spánku, jídla</a:t>
            </a:r>
          </a:p>
          <a:p>
            <a:pPr algn="just" hangingPunct="0">
              <a:tabLst>
                <a:tab pos="228600" algn="l"/>
              </a:tabLst>
            </a:pPr>
            <a:r>
              <a:rPr lang="cs-CZ" sz="1800" b="1" i="1" dirty="0">
                <a:solidFill>
                  <a:srgbClr val="000000"/>
                </a:solidFill>
                <a:effectLst/>
                <a:latin typeface="Times New Roman" panose="02020603050405020304" pitchFamily="18" charset="0"/>
                <a:ea typeface="Times New Roman" panose="02020603050405020304" pitchFamily="18" charset="0"/>
              </a:rPr>
              <a:t>vztah k sexualitě</a:t>
            </a:r>
            <a:r>
              <a:rPr lang="cs-CZ" sz="1800" dirty="0">
                <a:solidFill>
                  <a:srgbClr val="000000"/>
                </a:solidFill>
                <a:effectLst/>
                <a:latin typeface="Times New Roman" panose="02020603050405020304" pitchFamily="18" charset="0"/>
                <a:ea typeface="Times New Roman" panose="02020603050405020304" pitchFamily="18" charset="0"/>
              </a:rPr>
              <a:t>: </a:t>
            </a:r>
            <a:r>
              <a:rPr lang="cs-CZ" sz="1800" u="sng" dirty="0" err="1">
                <a:solidFill>
                  <a:srgbClr val="000000"/>
                </a:solidFill>
                <a:effectLst/>
                <a:latin typeface="Times New Roman" panose="02020603050405020304" pitchFamily="18" charset="0"/>
                <a:ea typeface="Times New Roman" panose="02020603050405020304" pitchFamily="18" charset="0"/>
              </a:rPr>
              <a:t>tzv.traumatická</a:t>
            </a:r>
            <a:r>
              <a:rPr lang="cs-CZ" sz="1800" u="sng" dirty="0">
                <a:solidFill>
                  <a:srgbClr val="000000"/>
                </a:solidFill>
                <a:effectLst/>
                <a:latin typeface="Times New Roman" panose="02020603050405020304" pitchFamily="18" charset="0"/>
                <a:ea typeface="Times New Roman" panose="02020603050405020304" pitchFamily="18" charset="0"/>
              </a:rPr>
              <a:t> </a:t>
            </a:r>
            <a:r>
              <a:rPr lang="cs-CZ" sz="1800" u="sng" dirty="0" err="1">
                <a:solidFill>
                  <a:srgbClr val="000000"/>
                </a:solidFill>
                <a:effectLst/>
                <a:latin typeface="Times New Roman" panose="02020603050405020304" pitchFamily="18" charset="0"/>
                <a:ea typeface="Times New Roman" panose="02020603050405020304" pitchFamily="18" charset="0"/>
              </a:rPr>
              <a:t>sexualizace</a:t>
            </a:r>
            <a:r>
              <a:rPr lang="cs-CZ" sz="1800" u="sng" dirty="0">
                <a:solidFill>
                  <a:srgbClr val="000000"/>
                </a:solidFill>
                <a:effectLst/>
                <a:latin typeface="Times New Roman" panose="02020603050405020304" pitchFamily="18" charset="0"/>
                <a:ea typeface="Times New Roman" panose="02020603050405020304" pitchFamily="18" charset="0"/>
              </a:rPr>
              <a:t>:</a:t>
            </a:r>
            <a:endParaRPr lang="cs-CZ" sz="1800" dirty="0">
              <a:solidFill>
                <a:srgbClr val="000000"/>
              </a:solidFill>
              <a:effectLst/>
              <a:latin typeface="Times New Roman" panose="02020603050405020304" pitchFamily="18" charset="0"/>
              <a:ea typeface="Times New Roman" panose="02020603050405020304" pitchFamily="18" charset="0"/>
            </a:endParaRPr>
          </a:p>
          <a:p>
            <a:pPr marL="342900" lvl="0" indent="-342900" algn="just" hangingPunct="0">
              <a:buFont typeface="+mj-lt"/>
              <a:buAutoNum type="arabicPeriod"/>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v chování dítěte je předčasně zdůrazněná sexualita, projevuje se nápadně výrazně, např. masivní masturbace – i na veřejnosti, sexuálně zaměřené aktivity, urychlený počátek aktivního </a:t>
            </a:r>
            <a:r>
              <a:rPr lang="cs-CZ" sz="1800" dirty="0" err="1">
                <a:solidFill>
                  <a:srgbClr val="000000"/>
                </a:solidFill>
                <a:effectLst/>
                <a:latin typeface="Times New Roman" panose="02020603050405020304" pitchFamily="18" charset="0"/>
                <a:ea typeface="Times New Roman" panose="02020603050405020304" pitchFamily="18" charset="0"/>
              </a:rPr>
              <a:t>sex.života</a:t>
            </a:r>
            <a:r>
              <a:rPr lang="cs-CZ" sz="1800" dirty="0">
                <a:solidFill>
                  <a:srgbClr val="000000"/>
                </a:solidFill>
                <a:effectLst/>
                <a:latin typeface="Times New Roman" panose="02020603050405020304" pitchFamily="18" charset="0"/>
                <a:ea typeface="Times New Roman" panose="02020603050405020304" pitchFamily="18" charset="0"/>
              </a:rPr>
              <a:t>,; </a:t>
            </a:r>
            <a:r>
              <a:rPr lang="cs-CZ" sz="1800" dirty="0" err="1">
                <a:solidFill>
                  <a:srgbClr val="000000"/>
                </a:solidFill>
                <a:effectLst/>
                <a:latin typeface="Times New Roman" panose="02020603050405020304" pitchFamily="18" charset="0"/>
                <a:ea typeface="Times New Roman" panose="02020603050405020304" pitchFamily="18" charset="0"/>
              </a:rPr>
              <a:t>sex,jako</a:t>
            </a:r>
            <a:r>
              <a:rPr lang="cs-CZ" sz="1800" dirty="0">
                <a:solidFill>
                  <a:srgbClr val="000000"/>
                </a:solidFill>
                <a:effectLst/>
                <a:latin typeface="Times New Roman" panose="02020603050405020304" pitchFamily="18" charset="0"/>
                <a:ea typeface="Times New Roman" panose="02020603050405020304" pitchFamily="18" charset="0"/>
              </a:rPr>
              <a:t> prostředek manipulace s lidmi,..</a:t>
            </a:r>
          </a:p>
          <a:p>
            <a:pPr marL="342900" lvl="0" indent="-342900" algn="just" hangingPunct="0">
              <a:buFont typeface="+mj-lt"/>
              <a:buAutoNum type="arabicPeriod"/>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dítě se jakéhokoli projevu sexuality nápadně bojí, dochází k jejímu potlačení, někdy i dlouhodobému, problémy se sexuální identitou, budoucí rolí dospělého</a:t>
            </a:r>
          </a:p>
        </p:txBody>
      </p:sp>
    </p:spTree>
    <p:extLst>
      <p:ext uri="{BB962C8B-B14F-4D97-AF65-F5344CB8AC3E}">
        <p14:creationId xmlns:p14="http://schemas.microsoft.com/office/powerpoint/2010/main" val="37136207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a:bodyPr>
          <a:lstStyle/>
          <a:p>
            <a:pPr algn="ctr"/>
            <a:r>
              <a:rPr lang="cs-CZ" sz="2800" dirty="0">
                <a:solidFill>
                  <a:srgbClr val="FFFFFF"/>
                </a:solidFill>
              </a:rPr>
              <a:t>POZDNÍ DŮSLEDKY</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5118653" y="178904"/>
            <a:ext cx="6235148" cy="6361044"/>
          </a:xfrm>
        </p:spPr>
        <p:txBody>
          <a:bodyPr anchor="ctr">
            <a:normAutofit/>
          </a:bodyPr>
          <a:lstStyle/>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ovlivní vztah k sexualitě i v dospělém věku</a:t>
            </a:r>
          </a:p>
          <a:p>
            <a:pPr algn="just" hangingPunct="0">
              <a:tabLst>
                <a:tab pos="228600" algn="l"/>
              </a:tabLst>
            </a:pPr>
            <a:r>
              <a:rPr lang="cs-CZ" sz="1800" dirty="0" err="1">
                <a:solidFill>
                  <a:srgbClr val="000000"/>
                </a:solidFill>
                <a:effectLst/>
                <a:latin typeface="Times New Roman" panose="02020603050405020304" pitchFamily="18" charset="0"/>
                <a:ea typeface="Times New Roman" panose="02020603050405020304" pitchFamily="18" charset="0"/>
              </a:rPr>
              <a:t>sex.aktivita</a:t>
            </a:r>
            <a:r>
              <a:rPr lang="cs-CZ" sz="1800" dirty="0">
                <a:solidFill>
                  <a:srgbClr val="000000"/>
                </a:solidFill>
                <a:effectLst/>
                <a:latin typeface="Times New Roman" panose="02020603050405020304" pitchFamily="18" charset="0"/>
                <a:ea typeface="Times New Roman" panose="02020603050405020304" pitchFamily="18" charset="0"/>
              </a:rPr>
              <a:t> bývá z pohledu zneužitých lidí odtržena od jejího vztahového pojetí, získává jakousi izolovanost, samoúčelnost</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na jedné straně může jít o ztrátu zábran, lhostejnost, </a:t>
            </a:r>
            <a:r>
              <a:rPr lang="cs-CZ" sz="1800" dirty="0" err="1">
                <a:solidFill>
                  <a:srgbClr val="000000"/>
                </a:solidFill>
                <a:effectLst/>
                <a:latin typeface="Times New Roman" panose="02020603050405020304" pitchFamily="18" charset="0"/>
                <a:ea typeface="Times New Roman" panose="02020603050405020304" pitchFamily="18" charset="0"/>
              </a:rPr>
              <a:t>promiskutita</a:t>
            </a:r>
            <a:endParaRPr lang="cs-CZ" sz="1800" dirty="0">
              <a:solidFill>
                <a:srgbClr val="000000"/>
              </a:solidFill>
              <a:effectLst/>
              <a:latin typeface="Times New Roman" panose="02020603050405020304" pitchFamily="18" charset="0"/>
              <a:ea typeface="Times New Roman" panose="02020603050405020304" pitchFamily="18" charset="0"/>
            </a:endParaRP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vzácností není odmítání sexu jako takového, </a:t>
            </a:r>
            <a:r>
              <a:rPr lang="cs-CZ" sz="1800" dirty="0" err="1">
                <a:solidFill>
                  <a:srgbClr val="000000"/>
                </a:solidFill>
                <a:effectLst/>
                <a:latin typeface="Times New Roman" panose="02020603050405020304" pitchFamily="18" charset="0"/>
                <a:ea typeface="Times New Roman" panose="02020603050405020304" pitchFamily="18" charset="0"/>
              </a:rPr>
              <a:t>sex.fobie</a:t>
            </a:r>
            <a:endParaRPr lang="cs-CZ" sz="1800" dirty="0">
              <a:solidFill>
                <a:srgbClr val="000000"/>
              </a:solidFill>
              <a:effectLst/>
              <a:latin typeface="Times New Roman" panose="02020603050405020304" pitchFamily="18" charset="0"/>
              <a:ea typeface="Times New Roman" panose="02020603050405020304" pitchFamily="18" charset="0"/>
            </a:endParaRP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nezvládnuté trauma sexuálního zneužívání zvyšuje riziko selhání v partnerství, problémy se objevují i v rodičovské roli</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zkušenost s pocity studu, bezmocnosti a ponížení, které vyvolalo </a:t>
            </a:r>
            <a:r>
              <a:rPr lang="cs-CZ" sz="1800" dirty="0" err="1">
                <a:solidFill>
                  <a:srgbClr val="000000"/>
                </a:solidFill>
                <a:effectLst/>
                <a:latin typeface="Times New Roman" panose="02020603050405020304" pitchFamily="18" charset="0"/>
                <a:ea typeface="Times New Roman" panose="02020603050405020304" pitchFamily="18" charset="0"/>
              </a:rPr>
              <a:t>sex.zneužívání</a:t>
            </a:r>
            <a:r>
              <a:rPr lang="cs-CZ" sz="1800" dirty="0">
                <a:solidFill>
                  <a:srgbClr val="000000"/>
                </a:solidFill>
                <a:effectLst/>
                <a:latin typeface="Times New Roman" panose="02020603050405020304" pitchFamily="18" charset="0"/>
                <a:ea typeface="Times New Roman" panose="02020603050405020304" pitchFamily="18" charset="0"/>
              </a:rPr>
              <a:t>, může vést k zafixování pocitu méněcennosti, ztráty kontroly nad vlastním životem a odlišnosti od ostatních</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tendence k sociální izolaci, přijetí podřadné role, která odpovídá jejich snížené sebeúctě</a:t>
            </a:r>
          </a:p>
          <a:p>
            <a:pPr algn="just" hangingPunct="0">
              <a:tabLst>
                <a:tab pos="228600" algn="l"/>
              </a:tabLst>
            </a:pPr>
            <a:r>
              <a:rPr lang="cs-CZ" sz="1800" b="1" dirty="0">
                <a:solidFill>
                  <a:srgbClr val="000000"/>
                </a:solidFill>
                <a:effectLst/>
                <a:latin typeface="Times New Roman" panose="02020603050405020304" pitchFamily="18" charset="0"/>
                <a:ea typeface="Times New Roman" panose="02020603050405020304" pitchFamily="18" charset="0"/>
              </a:rPr>
              <a:t>sociální učení může vést k přijetí a zafixování pozice oběti, ale i k identifikaci s rolí agresora</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trauma </a:t>
            </a:r>
            <a:r>
              <a:rPr lang="cs-CZ" sz="1800" dirty="0" err="1">
                <a:solidFill>
                  <a:srgbClr val="000000"/>
                </a:solidFill>
                <a:effectLst/>
                <a:latin typeface="Times New Roman" panose="02020603050405020304" pitchFamily="18" charset="0"/>
                <a:ea typeface="Times New Roman" panose="02020603050405020304" pitchFamily="18" charset="0"/>
              </a:rPr>
              <a:t>sex.zneužívání</a:t>
            </a:r>
            <a:r>
              <a:rPr lang="cs-CZ" sz="1800" dirty="0">
                <a:solidFill>
                  <a:srgbClr val="000000"/>
                </a:solidFill>
                <a:effectLst/>
                <a:latin typeface="Times New Roman" panose="02020603050405020304" pitchFamily="18" charset="0"/>
                <a:ea typeface="Times New Roman" panose="02020603050405020304" pitchFamily="18" charset="0"/>
              </a:rPr>
              <a:t> se může stát spouštěčem psychických potí</a:t>
            </a:r>
            <a:r>
              <a:rPr lang="cs-CZ" sz="1800" dirty="0">
                <a:solidFill>
                  <a:srgbClr val="000000"/>
                </a:solidFill>
                <a:latin typeface="Times New Roman" panose="02020603050405020304" pitchFamily="18" charset="0"/>
                <a:ea typeface="Times New Roman" panose="02020603050405020304" pitchFamily="18" charset="0"/>
              </a:rPr>
              <a:t>ž</a:t>
            </a:r>
            <a:r>
              <a:rPr lang="cs-CZ" sz="1800" dirty="0">
                <a:solidFill>
                  <a:srgbClr val="000000"/>
                </a:solidFill>
                <a:effectLst/>
                <a:latin typeface="Times New Roman" panose="02020603050405020304" pitchFamily="18" charset="0"/>
                <a:ea typeface="Times New Roman" panose="02020603050405020304" pitchFamily="18" charset="0"/>
              </a:rPr>
              <a:t>í, posiluje tendenci užívat alkohol, drogy, </a:t>
            </a:r>
            <a:r>
              <a:rPr lang="cs-CZ" sz="1800" dirty="0" err="1">
                <a:solidFill>
                  <a:srgbClr val="000000"/>
                </a:solidFill>
                <a:effectLst/>
                <a:latin typeface="Times New Roman" panose="02020603050405020304" pitchFamily="18" charset="0"/>
                <a:ea typeface="Times New Roman" panose="02020603050405020304" pitchFamily="18" charset="0"/>
              </a:rPr>
              <a:t>stimuje</a:t>
            </a:r>
            <a:r>
              <a:rPr lang="cs-CZ" sz="1800" dirty="0">
                <a:solidFill>
                  <a:srgbClr val="000000"/>
                </a:solidFill>
                <a:effectLst/>
                <a:latin typeface="Times New Roman" panose="02020603050405020304" pitchFamily="18" charset="0"/>
                <a:ea typeface="Times New Roman" panose="02020603050405020304" pitchFamily="18" charset="0"/>
              </a:rPr>
              <a:t> rozvoj delikventního chování</a:t>
            </a:r>
          </a:p>
        </p:txBody>
      </p:sp>
    </p:spTree>
    <p:extLst>
      <p:ext uri="{BB962C8B-B14F-4D97-AF65-F5344CB8AC3E}">
        <p14:creationId xmlns:p14="http://schemas.microsoft.com/office/powerpoint/2010/main" val="30653075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1440E1-F55A-4FEB-BBAB-931E10532615}"/>
              </a:ext>
            </a:extLst>
          </p:cNvPr>
          <p:cNvSpPr>
            <a:spLocks noGrp="1"/>
          </p:cNvSpPr>
          <p:nvPr>
            <p:ph type="title"/>
          </p:nvPr>
        </p:nvSpPr>
        <p:spPr/>
        <p:txBody>
          <a:bodyPr/>
          <a:lstStyle/>
          <a:p>
            <a:r>
              <a:rPr lang="cs-CZ" dirty="0"/>
              <a:t>Práva dětí</a:t>
            </a:r>
          </a:p>
        </p:txBody>
      </p:sp>
      <p:sp>
        <p:nvSpPr>
          <p:cNvPr id="3" name="Zástupný symbol pro obsah 2">
            <a:extLst>
              <a:ext uri="{FF2B5EF4-FFF2-40B4-BE49-F238E27FC236}">
                <a16:creationId xmlns:a16="http://schemas.microsoft.com/office/drawing/2014/main" id="{4B925458-F5F5-41A9-A0A6-93925CF08C7D}"/>
              </a:ext>
            </a:extLst>
          </p:cNvPr>
          <p:cNvSpPr>
            <a:spLocks noGrp="1"/>
          </p:cNvSpPr>
          <p:nvPr>
            <p:ph idx="1"/>
          </p:nvPr>
        </p:nvSpPr>
        <p:spPr/>
        <p:txBody>
          <a:bodyPr/>
          <a:lstStyle/>
          <a:p>
            <a:pPr marL="0" indent="0">
              <a:buNone/>
            </a:pPr>
            <a:r>
              <a:rPr lang="cs-CZ" sz="8000" dirty="0">
                <a:hlinkClick r:id="rId2"/>
              </a:rPr>
              <a:t>Úmluva o právech dítěte</a:t>
            </a:r>
            <a:endParaRPr lang="cs-CZ" sz="8000" dirty="0"/>
          </a:p>
          <a:p>
            <a:pPr marL="0" indent="0">
              <a:buNone/>
            </a:pPr>
            <a:endParaRPr lang="cs-CZ" dirty="0"/>
          </a:p>
        </p:txBody>
      </p:sp>
    </p:spTree>
    <p:extLst>
      <p:ext uri="{BB962C8B-B14F-4D97-AF65-F5344CB8AC3E}">
        <p14:creationId xmlns:p14="http://schemas.microsoft.com/office/powerpoint/2010/main" val="9771536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59D4715-FAAE-4B7A-9EC0-6F45EABF57DD}"/>
              </a:ext>
            </a:extLst>
          </p:cNvPr>
          <p:cNvSpPr>
            <a:spLocks noGrp="1"/>
          </p:cNvSpPr>
          <p:nvPr>
            <p:ph type="title"/>
          </p:nvPr>
        </p:nvSpPr>
        <p:spPr/>
        <p:txBody>
          <a:bodyPr/>
          <a:lstStyle/>
          <a:p>
            <a:r>
              <a:rPr lang="cs-CZ" dirty="0"/>
              <a:t>videa</a:t>
            </a:r>
          </a:p>
        </p:txBody>
      </p:sp>
      <p:sp>
        <p:nvSpPr>
          <p:cNvPr id="3" name="Zástupný symbol pro obsah 2">
            <a:extLst>
              <a:ext uri="{FF2B5EF4-FFF2-40B4-BE49-F238E27FC236}">
                <a16:creationId xmlns:a16="http://schemas.microsoft.com/office/drawing/2014/main" id="{25E013CA-85A9-4C4E-97F0-EAE51D4FD9B8}"/>
              </a:ext>
            </a:extLst>
          </p:cNvPr>
          <p:cNvSpPr>
            <a:spLocks noGrp="1"/>
          </p:cNvSpPr>
          <p:nvPr>
            <p:ph idx="1"/>
          </p:nvPr>
        </p:nvSpPr>
        <p:spPr/>
        <p:txBody>
          <a:bodyPr>
            <a:normAutofit/>
          </a:bodyPr>
          <a:lstStyle/>
          <a:p>
            <a:r>
              <a:rPr lang="cs-CZ" dirty="0">
                <a:hlinkClick r:id="rId2"/>
              </a:rPr>
              <a:t>PRÁVA DĚTÍ NA KŘIŽOVATCE</a:t>
            </a:r>
            <a:endParaRPr lang="cs-CZ" dirty="0"/>
          </a:p>
          <a:p>
            <a:r>
              <a:rPr lang="cs-CZ" dirty="0">
                <a:hlinkClick r:id="rId3"/>
              </a:rPr>
              <a:t>Jakub - právo na ochranu </a:t>
            </a:r>
            <a:endParaRPr lang="cs-CZ" dirty="0"/>
          </a:p>
          <a:p>
            <a:r>
              <a:rPr lang="cs-CZ" dirty="0">
                <a:hlinkClick r:id="rId4"/>
              </a:rPr>
              <a:t>Petr a jeho  právo na rodinu</a:t>
            </a:r>
            <a:endParaRPr lang="cs-CZ" dirty="0"/>
          </a:p>
          <a:p>
            <a:endParaRPr lang="cs-CZ" dirty="0"/>
          </a:p>
          <a:p>
            <a:r>
              <a:rPr lang="cs-CZ" dirty="0">
                <a:hlinkClick r:id="rId5"/>
              </a:rPr>
              <a:t>Blog pěstounky</a:t>
            </a:r>
            <a:endParaRPr lang="cs-CZ" dirty="0"/>
          </a:p>
          <a:p>
            <a:r>
              <a:rPr lang="cs-CZ" dirty="0">
                <a:hlinkClick r:id="rId6"/>
              </a:rPr>
              <a:t>Perníkové děti</a:t>
            </a:r>
            <a:endParaRPr lang="cs-CZ" dirty="0"/>
          </a:p>
          <a:p>
            <a:endParaRPr lang="cs-CZ" dirty="0"/>
          </a:p>
        </p:txBody>
      </p:sp>
    </p:spTree>
    <p:extLst>
      <p:ext uri="{BB962C8B-B14F-4D97-AF65-F5344CB8AC3E}">
        <p14:creationId xmlns:p14="http://schemas.microsoft.com/office/powerpoint/2010/main" val="2455625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Graphic 1">
            <a:extLst>
              <a:ext uri="{FF2B5EF4-FFF2-40B4-BE49-F238E27FC236}">
                <a16:creationId xmlns:a16="http://schemas.microsoft.com/office/drawing/2014/main" id="{0D57E7FA-E8FC-45AC-868F-CDC814493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2599854" y="527562"/>
            <a:ext cx="6992292" cy="5102484"/>
          </a:xfrm>
          <a:custGeom>
            <a:avLst/>
            <a:gdLst/>
            <a:ahLst/>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useBgFill="1">
        <p:nvSpPr>
          <p:cNvPr id="10" name="Rectangle 9">
            <a:extLst>
              <a:ext uri="{FF2B5EF4-FFF2-40B4-BE49-F238E27FC236}">
                <a16:creationId xmlns:a16="http://schemas.microsoft.com/office/drawing/2014/main" id="{FEC7823C-FDD6-429C-986C-063FDEBF9E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9CF7FE1C-8BC5-4B0C-A2BC-93AB72C90F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rgbClr val="C696A5">
              <a:alpha val="20000"/>
            </a:srgbClr>
          </a:solidFill>
          <a:ln w="32707" cap="flat">
            <a:noFill/>
            <a:prstDash val="solid"/>
            <a:miter/>
          </a:ln>
        </p:spPr>
        <p:txBody>
          <a:bodyPr wrap="square" rtlCol="0" anchor="ctr">
            <a:noAutofit/>
          </a:bodyPr>
          <a:lstStyle/>
          <a:p>
            <a:endParaRPr lang="en-US"/>
          </a:p>
        </p:txBody>
      </p:sp>
      <p:sp>
        <p:nvSpPr>
          <p:cNvPr id="14" name="Freeform: Shape 13">
            <a:extLst>
              <a:ext uri="{FF2B5EF4-FFF2-40B4-BE49-F238E27FC236}">
                <a16:creationId xmlns:a16="http://schemas.microsoft.com/office/drawing/2014/main" id="{B0651F5E-0457-4065-ACB2-8B81590C20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050098" flipH="1" flipV="1">
            <a:off x="-160709" y="3977842"/>
            <a:ext cx="7507400" cy="3166385"/>
          </a:xfrm>
          <a:custGeom>
            <a:avLst/>
            <a:gdLst>
              <a:gd name="connsiteX0" fmla="*/ 5497485 w 7507400"/>
              <a:gd name="connsiteY0" fmla="*/ 2912009 h 3166385"/>
              <a:gd name="connsiteX1" fmla="*/ 7034681 w 7507400"/>
              <a:gd name="connsiteY1" fmla="*/ 3151263 h 3166385"/>
              <a:gd name="connsiteX2" fmla="*/ 7137723 w 7507400"/>
              <a:gd name="connsiteY2" fmla="*/ 3166385 h 3166385"/>
              <a:gd name="connsiteX3" fmla="*/ 7507400 w 7507400"/>
              <a:gd name="connsiteY3" fmla="*/ 875071 h 3166385"/>
              <a:gd name="connsiteX4" fmla="*/ 2083578 w 7507400"/>
              <a:gd name="connsiteY4" fmla="*/ 0 h 3166385"/>
              <a:gd name="connsiteX5" fmla="*/ 2023081 w 7507400"/>
              <a:gd name="connsiteY5" fmla="*/ 5468 h 3166385"/>
              <a:gd name="connsiteX6" fmla="*/ 1865374 w 7507400"/>
              <a:gd name="connsiteY6" fmla="*/ 76313 h 3166385"/>
              <a:gd name="connsiteX7" fmla="*/ 1634010 w 7507400"/>
              <a:gd name="connsiteY7" fmla="*/ 119359 h 3166385"/>
              <a:gd name="connsiteX8" fmla="*/ 1388186 w 7507400"/>
              <a:gd name="connsiteY8" fmla="*/ 130121 h 3166385"/>
              <a:gd name="connsiteX9" fmla="*/ 1330344 w 7507400"/>
              <a:gd name="connsiteY9" fmla="*/ 198275 h 3166385"/>
              <a:gd name="connsiteX10" fmla="*/ 1406262 w 7507400"/>
              <a:gd name="connsiteY10" fmla="*/ 270018 h 3166385"/>
              <a:gd name="connsiteX11" fmla="*/ 1521942 w 7507400"/>
              <a:gd name="connsiteY11" fmla="*/ 277191 h 3166385"/>
              <a:gd name="connsiteX12" fmla="*/ 2212420 w 7507400"/>
              <a:gd name="connsiteY12" fmla="*/ 295128 h 3166385"/>
              <a:gd name="connsiteX13" fmla="*/ 0 w 7507400"/>
              <a:gd name="connsiteY13" fmla="*/ 452960 h 3166385"/>
              <a:gd name="connsiteX14" fmla="*/ 300051 w 7507400"/>
              <a:gd name="connsiteY14" fmla="*/ 549813 h 3166385"/>
              <a:gd name="connsiteX15" fmla="*/ 401272 w 7507400"/>
              <a:gd name="connsiteY15" fmla="*/ 815258 h 3166385"/>
              <a:gd name="connsiteX16" fmla="*/ 770008 w 7507400"/>
              <a:gd name="connsiteY16" fmla="*/ 965917 h 3166385"/>
              <a:gd name="connsiteX17" fmla="*/ 1008605 w 7507400"/>
              <a:gd name="connsiteY17" fmla="*/ 1019724 h 3166385"/>
              <a:gd name="connsiteX18" fmla="*/ 1554478 w 7507400"/>
              <a:gd name="connsiteY18" fmla="*/ 1098641 h 3166385"/>
              <a:gd name="connsiteX19" fmla="*/ 1634010 w 7507400"/>
              <a:gd name="connsiteY19" fmla="*/ 1227777 h 3166385"/>
              <a:gd name="connsiteX20" fmla="*/ 1702696 w 7507400"/>
              <a:gd name="connsiteY20" fmla="*/ 1371261 h 3166385"/>
              <a:gd name="connsiteX21" fmla="*/ 1847299 w 7507400"/>
              <a:gd name="connsiteY21" fmla="*/ 1464526 h 3166385"/>
              <a:gd name="connsiteX22" fmla="*/ 723015 w 7507400"/>
              <a:gd name="connsiteY22" fmla="*/ 1450177 h 3166385"/>
              <a:gd name="connsiteX23" fmla="*/ 1991901 w 7507400"/>
              <a:gd name="connsiteY23" fmla="*/ 1751495 h 3166385"/>
              <a:gd name="connsiteX24" fmla="*/ 1879835 w 7507400"/>
              <a:gd name="connsiteY24" fmla="*/ 1869870 h 3166385"/>
              <a:gd name="connsiteX25" fmla="*/ 2573927 w 7507400"/>
              <a:gd name="connsiteY25" fmla="*/ 2031290 h 3166385"/>
              <a:gd name="connsiteX26" fmla="*/ 2201575 w 7507400"/>
              <a:gd name="connsiteY26" fmla="*/ 2049225 h 3166385"/>
              <a:gd name="connsiteX27" fmla="*/ 4367000 w 7507400"/>
              <a:gd name="connsiteY27" fmla="*/ 2723602 h 3166385"/>
              <a:gd name="connsiteX28" fmla="*/ 5497485 w 7507400"/>
              <a:gd name="connsiteY28" fmla="*/ 2912009 h 3166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507400" h="3166385">
                <a:moveTo>
                  <a:pt x="5497485" y="2912009"/>
                </a:moveTo>
                <a:cubicBezTo>
                  <a:pt x="6033497" y="2998226"/>
                  <a:pt x="6619155" y="3089592"/>
                  <a:pt x="7034681" y="3151263"/>
                </a:cubicBezTo>
                <a:lnTo>
                  <a:pt x="7137723" y="3166385"/>
                </a:lnTo>
                <a:lnTo>
                  <a:pt x="7507400" y="875071"/>
                </a:lnTo>
                <a:lnTo>
                  <a:pt x="2083578" y="0"/>
                </a:lnTo>
                <a:lnTo>
                  <a:pt x="2023081" y="5468"/>
                </a:lnTo>
                <a:cubicBezTo>
                  <a:pt x="1965692" y="12642"/>
                  <a:pt x="1910562" y="27887"/>
                  <a:pt x="1865374" y="76313"/>
                </a:cubicBezTo>
                <a:cubicBezTo>
                  <a:pt x="1796688" y="151642"/>
                  <a:pt x="1724387" y="162404"/>
                  <a:pt x="1634010" y="119359"/>
                </a:cubicBezTo>
                <a:cubicBezTo>
                  <a:pt x="1554478" y="79900"/>
                  <a:pt x="1467718" y="90662"/>
                  <a:pt x="1388186" y="130121"/>
                </a:cubicBezTo>
                <a:cubicBezTo>
                  <a:pt x="1359266" y="144469"/>
                  <a:pt x="1330344" y="162404"/>
                  <a:pt x="1330344" y="198275"/>
                </a:cubicBezTo>
                <a:cubicBezTo>
                  <a:pt x="1330344" y="248495"/>
                  <a:pt x="1366496" y="262843"/>
                  <a:pt x="1406262" y="270018"/>
                </a:cubicBezTo>
                <a:cubicBezTo>
                  <a:pt x="1442412" y="277191"/>
                  <a:pt x="1485792" y="284366"/>
                  <a:pt x="1521942" y="277191"/>
                </a:cubicBezTo>
                <a:cubicBezTo>
                  <a:pt x="1753307" y="237734"/>
                  <a:pt x="1981057" y="302301"/>
                  <a:pt x="2212420" y="295128"/>
                </a:cubicBezTo>
                <a:cubicBezTo>
                  <a:pt x="1485792" y="449373"/>
                  <a:pt x="751934" y="399154"/>
                  <a:pt x="0" y="452960"/>
                </a:cubicBezTo>
                <a:cubicBezTo>
                  <a:pt x="97608" y="560573"/>
                  <a:pt x="224135" y="470896"/>
                  <a:pt x="300051" y="549813"/>
                </a:cubicBezTo>
                <a:cubicBezTo>
                  <a:pt x="227750" y="714820"/>
                  <a:pt x="256671" y="804497"/>
                  <a:pt x="401272" y="815258"/>
                </a:cubicBezTo>
                <a:cubicBezTo>
                  <a:pt x="542261" y="826019"/>
                  <a:pt x="694093" y="768625"/>
                  <a:pt x="770008" y="965917"/>
                </a:cubicBezTo>
                <a:cubicBezTo>
                  <a:pt x="791699" y="1026898"/>
                  <a:pt x="925458" y="1008963"/>
                  <a:pt x="1008605" y="1019724"/>
                </a:cubicBezTo>
                <a:cubicBezTo>
                  <a:pt x="1189357" y="1044833"/>
                  <a:pt x="1380957" y="1019724"/>
                  <a:pt x="1554478" y="1098641"/>
                </a:cubicBezTo>
                <a:cubicBezTo>
                  <a:pt x="1623165" y="1127337"/>
                  <a:pt x="1670160" y="1148860"/>
                  <a:pt x="1634010" y="1227777"/>
                </a:cubicBezTo>
                <a:cubicBezTo>
                  <a:pt x="1597859" y="1310280"/>
                  <a:pt x="1644855" y="1338976"/>
                  <a:pt x="1702696" y="1371261"/>
                </a:cubicBezTo>
                <a:cubicBezTo>
                  <a:pt x="1746077" y="1396370"/>
                  <a:pt x="1811148" y="1389197"/>
                  <a:pt x="1847299" y="1464526"/>
                </a:cubicBezTo>
                <a:cubicBezTo>
                  <a:pt x="1467717" y="1453764"/>
                  <a:pt x="1098981" y="1392783"/>
                  <a:pt x="723015" y="1450177"/>
                </a:cubicBezTo>
                <a:cubicBezTo>
                  <a:pt x="1135131" y="1593662"/>
                  <a:pt x="1587014" y="1586487"/>
                  <a:pt x="1991901" y="1751495"/>
                </a:cubicBezTo>
                <a:cubicBezTo>
                  <a:pt x="1977441" y="1808889"/>
                  <a:pt x="1883449" y="1783778"/>
                  <a:pt x="1879835" y="1869870"/>
                </a:cubicBezTo>
                <a:cubicBezTo>
                  <a:pt x="2093123" y="1959548"/>
                  <a:pt x="2349794" y="1898566"/>
                  <a:pt x="2573927" y="2031290"/>
                </a:cubicBezTo>
                <a:cubicBezTo>
                  <a:pt x="2443785" y="2092271"/>
                  <a:pt x="2324488" y="1991831"/>
                  <a:pt x="2201575" y="2049225"/>
                </a:cubicBezTo>
                <a:cubicBezTo>
                  <a:pt x="2241342" y="2135316"/>
                  <a:pt x="4041644" y="2666208"/>
                  <a:pt x="4367000" y="2723602"/>
                </a:cubicBezTo>
                <a:cubicBezTo>
                  <a:pt x="4615085" y="2767993"/>
                  <a:pt x="5038048" y="2838109"/>
                  <a:pt x="5497485" y="2912009"/>
                </a:cubicBezTo>
                <a:close/>
              </a:path>
            </a:pathLst>
          </a:custGeom>
          <a:solidFill>
            <a:srgbClr val="C696A5">
              <a:alpha val="20000"/>
            </a:srgbClr>
          </a:solidFill>
          <a:ln w="32707" cap="flat">
            <a:noFill/>
            <a:prstDash val="solid"/>
            <a:miter/>
          </a:ln>
        </p:spPr>
        <p:txBody>
          <a:bodyPr wrap="square" rtlCol="0" anchor="ctr">
            <a:noAutofit/>
          </a:bodyPr>
          <a:lstStyle/>
          <a:p>
            <a:endParaRPr lang="en-US"/>
          </a:p>
        </p:txBody>
      </p:sp>
      <p:sp>
        <p:nvSpPr>
          <p:cNvPr id="2" name="Nadpis 1">
            <a:extLst>
              <a:ext uri="{FF2B5EF4-FFF2-40B4-BE49-F238E27FC236}">
                <a16:creationId xmlns:a16="http://schemas.microsoft.com/office/drawing/2014/main" id="{BA457F74-5DEF-B4E8-0254-C71DAA933FE3}"/>
              </a:ext>
            </a:extLst>
          </p:cNvPr>
          <p:cNvSpPr>
            <a:spLocks noGrp="1"/>
          </p:cNvSpPr>
          <p:nvPr>
            <p:ph type="title"/>
          </p:nvPr>
        </p:nvSpPr>
        <p:spPr>
          <a:xfrm>
            <a:off x="5751094" y="1058780"/>
            <a:ext cx="5602705" cy="3092116"/>
          </a:xfrm>
        </p:spPr>
        <p:txBody>
          <a:bodyPr vert="horz" lIns="91440" tIns="45720" rIns="91440" bIns="45720" rtlCol="0" anchor="ctr">
            <a:normAutofit/>
          </a:bodyPr>
          <a:lstStyle/>
          <a:p>
            <a:r>
              <a:rPr lang="cs-CZ" sz="6000" i="1" dirty="0"/>
              <a:t>Syndrom CAN</a:t>
            </a:r>
            <a:endParaRPr lang="en-US" sz="6000" i="1" dirty="0"/>
          </a:p>
        </p:txBody>
      </p:sp>
    </p:spTree>
    <p:extLst>
      <p:ext uri="{BB962C8B-B14F-4D97-AF65-F5344CB8AC3E}">
        <p14:creationId xmlns:p14="http://schemas.microsoft.com/office/powerpoint/2010/main" val="18119677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Graphic 1">
            <a:extLst>
              <a:ext uri="{FF2B5EF4-FFF2-40B4-BE49-F238E27FC236}">
                <a16:creationId xmlns:a16="http://schemas.microsoft.com/office/drawing/2014/main" id="{0D57E7FA-E8FC-45AC-868F-CDC814493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2599854" y="527562"/>
            <a:ext cx="6992292" cy="5102484"/>
          </a:xfrm>
          <a:custGeom>
            <a:avLst/>
            <a:gdLst/>
            <a:ahLst/>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useBgFill="1">
        <p:nvSpPr>
          <p:cNvPr id="10" name="Rectangle 9">
            <a:extLst>
              <a:ext uri="{FF2B5EF4-FFF2-40B4-BE49-F238E27FC236}">
                <a16:creationId xmlns:a16="http://schemas.microsoft.com/office/drawing/2014/main" id="{FEC7823C-FDD6-429C-986C-063FDEBF9E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9CF7FE1C-8BC5-4B0C-A2BC-93AB72C90F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rgbClr val="C696A5">
              <a:alpha val="20000"/>
            </a:srgbClr>
          </a:solidFill>
          <a:ln w="32707" cap="flat">
            <a:noFill/>
            <a:prstDash val="solid"/>
            <a:miter/>
          </a:ln>
        </p:spPr>
        <p:txBody>
          <a:bodyPr wrap="square" rtlCol="0" anchor="ctr">
            <a:noAutofit/>
          </a:bodyPr>
          <a:lstStyle/>
          <a:p>
            <a:endParaRPr lang="en-US"/>
          </a:p>
        </p:txBody>
      </p:sp>
      <p:sp>
        <p:nvSpPr>
          <p:cNvPr id="14" name="Freeform: Shape 13">
            <a:extLst>
              <a:ext uri="{FF2B5EF4-FFF2-40B4-BE49-F238E27FC236}">
                <a16:creationId xmlns:a16="http://schemas.microsoft.com/office/drawing/2014/main" id="{B0651F5E-0457-4065-ACB2-8B81590C20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050098" flipH="1" flipV="1">
            <a:off x="-160709" y="3977842"/>
            <a:ext cx="7507400" cy="3166385"/>
          </a:xfrm>
          <a:custGeom>
            <a:avLst/>
            <a:gdLst>
              <a:gd name="connsiteX0" fmla="*/ 5497485 w 7507400"/>
              <a:gd name="connsiteY0" fmla="*/ 2912009 h 3166385"/>
              <a:gd name="connsiteX1" fmla="*/ 7034681 w 7507400"/>
              <a:gd name="connsiteY1" fmla="*/ 3151263 h 3166385"/>
              <a:gd name="connsiteX2" fmla="*/ 7137723 w 7507400"/>
              <a:gd name="connsiteY2" fmla="*/ 3166385 h 3166385"/>
              <a:gd name="connsiteX3" fmla="*/ 7507400 w 7507400"/>
              <a:gd name="connsiteY3" fmla="*/ 875071 h 3166385"/>
              <a:gd name="connsiteX4" fmla="*/ 2083578 w 7507400"/>
              <a:gd name="connsiteY4" fmla="*/ 0 h 3166385"/>
              <a:gd name="connsiteX5" fmla="*/ 2023081 w 7507400"/>
              <a:gd name="connsiteY5" fmla="*/ 5468 h 3166385"/>
              <a:gd name="connsiteX6" fmla="*/ 1865374 w 7507400"/>
              <a:gd name="connsiteY6" fmla="*/ 76313 h 3166385"/>
              <a:gd name="connsiteX7" fmla="*/ 1634010 w 7507400"/>
              <a:gd name="connsiteY7" fmla="*/ 119359 h 3166385"/>
              <a:gd name="connsiteX8" fmla="*/ 1388186 w 7507400"/>
              <a:gd name="connsiteY8" fmla="*/ 130121 h 3166385"/>
              <a:gd name="connsiteX9" fmla="*/ 1330344 w 7507400"/>
              <a:gd name="connsiteY9" fmla="*/ 198275 h 3166385"/>
              <a:gd name="connsiteX10" fmla="*/ 1406262 w 7507400"/>
              <a:gd name="connsiteY10" fmla="*/ 270018 h 3166385"/>
              <a:gd name="connsiteX11" fmla="*/ 1521942 w 7507400"/>
              <a:gd name="connsiteY11" fmla="*/ 277191 h 3166385"/>
              <a:gd name="connsiteX12" fmla="*/ 2212420 w 7507400"/>
              <a:gd name="connsiteY12" fmla="*/ 295128 h 3166385"/>
              <a:gd name="connsiteX13" fmla="*/ 0 w 7507400"/>
              <a:gd name="connsiteY13" fmla="*/ 452960 h 3166385"/>
              <a:gd name="connsiteX14" fmla="*/ 300051 w 7507400"/>
              <a:gd name="connsiteY14" fmla="*/ 549813 h 3166385"/>
              <a:gd name="connsiteX15" fmla="*/ 401272 w 7507400"/>
              <a:gd name="connsiteY15" fmla="*/ 815258 h 3166385"/>
              <a:gd name="connsiteX16" fmla="*/ 770008 w 7507400"/>
              <a:gd name="connsiteY16" fmla="*/ 965917 h 3166385"/>
              <a:gd name="connsiteX17" fmla="*/ 1008605 w 7507400"/>
              <a:gd name="connsiteY17" fmla="*/ 1019724 h 3166385"/>
              <a:gd name="connsiteX18" fmla="*/ 1554478 w 7507400"/>
              <a:gd name="connsiteY18" fmla="*/ 1098641 h 3166385"/>
              <a:gd name="connsiteX19" fmla="*/ 1634010 w 7507400"/>
              <a:gd name="connsiteY19" fmla="*/ 1227777 h 3166385"/>
              <a:gd name="connsiteX20" fmla="*/ 1702696 w 7507400"/>
              <a:gd name="connsiteY20" fmla="*/ 1371261 h 3166385"/>
              <a:gd name="connsiteX21" fmla="*/ 1847299 w 7507400"/>
              <a:gd name="connsiteY21" fmla="*/ 1464526 h 3166385"/>
              <a:gd name="connsiteX22" fmla="*/ 723015 w 7507400"/>
              <a:gd name="connsiteY22" fmla="*/ 1450177 h 3166385"/>
              <a:gd name="connsiteX23" fmla="*/ 1991901 w 7507400"/>
              <a:gd name="connsiteY23" fmla="*/ 1751495 h 3166385"/>
              <a:gd name="connsiteX24" fmla="*/ 1879835 w 7507400"/>
              <a:gd name="connsiteY24" fmla="*/ 1869870 h 3166385"/>
              <a:gd name="connsiteX25" fmla="*/ 2573927 w 7507400"/>
              <a:gd name="connsiteY25" fmla="*/ 2031290 h 3166385"/>
              <a:gd name="connsiteX26" fmla="*/ 2201575 w 7507400"/>
              <a:gd name="connsiteY26" fmla="*/ 2049225 h 3166385"/>
              <a:gd name="connsiteX27" fmla="*/ 4367000 w 7507400"/>
              <a:gd name="connsiteY27" fmla="*/ 2723602 h 3166385"/>
              <a:gd name="connsiteX28" fmla="*/ 5497485 w 7507400"/>
              <a:gd name="connsiteY28" fmla="*/ 2912009 h 3166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507400" h="3166385">
                <a:moveTo>
                  <a:pt x="5497485" y="2912009"/>
                </a:moveTo>
                <a:cubicBezTo>
                  <a:pt x="6033497" y="2998226"/>
                  <a:pt x="6619155" y="3089592"/>
                  <a:pt x="7034681" y="3151263"/>
                </a:cubicBezTo>
                <a:lnTo>
                  <a:pt x="7137723" y="3166385"/>
                </a:lnTo>
                <a:lnTo>
                  <a:pt x="7507400" y="875071"/>
                </a:lnTo>
                <a:lnTo>
                  <a:pt x="2083578" y="0"/>
                </a:lnTo>
                <a:lnTo>
                  <a:pt x="2023081" y="5468"/>
                </a:lnTo>
                <a:cubicBezTo>
                  <a:pt x="1965692" y="12642"/>
                  <a:pt x="1910562" y="27887"/>
                  <a:pt x="1865374" y="76313"/>
                </a:cubicBezTo>
                <a:cubicBezTo>
                  <a:pt x="1796688" y="151642"/>
                  <a:pt x="1724387" y="162404"/>
                  <a:pt x="1634010" y="119359"/>
                </a:cubicBezTo>
                <a:cubicBezTo>
                  <a:pt x="1554478" y="79900"/>
                  <a:pt x="1467718" y="90662"/>
                  <a:pt x="1388186" y="130121"/>
                </a:cubicBezTo>
                <a:cubicBezTo>
                  <a:pt x="1359266" y="144469"/>
                  <a:pt x="1330344" y="162404"/>
                  <a:pt x="1330344" y="198275"/>
                </a:cubicBezTo>
                <a:cubicBezTo>
                  <a:pt x="1330344" y="248495"/>
                  <a:pt x="1366496" y="262843"/>
                  <a:pt x="1406262" y="270018"/>
                </a:cubicBezTo>
                <a:cubicBezTo>
                  <a:pt x="1442412" y="277191"/>
                  <a:pt x="1485792" y="284366"/>
                  <a:pt x="1521942" y="277191"/>
                </a:cubicBezTo>
                <a:cubicBezTo>
                  <a:pt x="1753307" y="237734"/>
                  <a:pt x="1981057" y="302301"/>
                  <a:pt x="2212420" y="295128"/>
                </a:cubicBezTo>
                <a:cubicBezTo>
                  <a:pt x="1485792" y="449373"/>
                  <a:pt x="751934" y="399154"/>
                  <a:pt x="0" y="452960"/>
                </a:cubicBezTo>
                <a:cubicBezTo>
                  <a:pt x="97608" y="560573"/>
                  <a:pt x="224135" y="470896"/>
                  <a:pt x="300051" y="549813"/>
                </a:cubicBezTo>
                <a:cubicBezTo>
                  <a:pt x="227750" y="714820"/>
                  <a:pt x="256671" y="804497"/>
                  <a:pt x="401272" y="815258"/>
                </a:cubicBezTo>
                <a:cubicBezTo>
                  <a:pt x="542261" y="826019"/>
                  <a:pt x="694093" y="768625"/>
                  <a:pt x="770008" y="965917"/>
                </a:cubicBezTo>
                <a:cubicBezTo>
                  <a:pt x="791699" y="1026898"/>
                  <a:pt x="925458" y="1008963"/>
                  <a:pt x="1008605" y="1019724"/>
                </a:cubicBezTo>
                <a:cubicBezTo>
                  <a:pt x="1189357" y="1044833"/>
                  <a:pt x="1380957" y="1019724"/>
                  <a:pt x="1554478" y="1098641"/>
                </a:cubicBezTo>
                <a:cubicBezTo>
                  <a:pt x="1623165" y="1127337"/>
                  <a:pt x="1670160" y="1148860"/>
                  <a:pt x="1634010" y="1227777"/>
                </a:cubicBezTo>
                <a:cubicBezTo>
                  <a:pt x="1597859" y="1310280"/>
                  <a:pt x="1644855" y="1338976"/>
                  <a:pt x="1702696" y="1371261"/>
                </a:cubicBezTo>
                <a:cubicBezTo>
                  <a:pt x="1746077" y="1396370"/>
                  <a:pt x="1811148" y="1389197"/>
                  <a:pt x="1847299" y="1464526"/>
                </a:cubicBezTo>
                <a:cubicBezTo>
                  <a:pt x="1467717" y="1453764"/>
                  <a:pt x="1098981" y="1392783"/>
                  <a:pt x="723015" y="1450177"/>
                </a:cubicBezTo>
                <a:cubicBezTo>
                  <a:pt x="1135131" y="1593662"/>
                  <a:pt x="1587014" y="1586487"/>
                  <a:pt x="1991901" y="1751495"/>
                </a:cubicBezTo>
                <a:cubicBezTo>
                  <a:pt x="1977441" y="1808889"/>
                  <a:pt x="1883449" y="1783778"/>
                  <a:pt x="1879835" y="1869870"/>
                </a:cubicBezTo>
                <a:cubicBezTo>
                  <a:pt x="2093123" y="1959548"/>
                  <a:pt x="2349794" y="1898566"/>
                  <a:pt x="2573927" y="2031290"/>
                </a:cubicBezTo>
                <a:cubicBezTo>
                  <a:pt x="2443785" y="2092271"/>
                  <a:pt x="2324488" y="1991831"/>
                  <a:pt x="2201575" y="2049225"/>
                </a:cubicBezTo>
                <a:cubicBezTo>
                  <a:pt x="2241342" y="2135316"/>
                  <a:pt x="4041644" y="2666208"/>
                  <a:pt x="4367000" y="2723602"/>
                </a:cubicBezTo>
                <a:cubicBezTo>
                  <a:pt x="4615085" y="2767993"/>
                  <a:pt x="5038048" y="2838109"/>
                  <a:pt x="5497485" y="2912009"/>
                </a:cubicBezTo>
                <a:close/>
              </a:path>
            </a:pathLst>
          </a:custGeom>
          <a:solidFill>
            <a:srgbClr val="C696A5">
              <a:alpha val="20000"/>
            </a:srgbClr>
          </a:solidFill>
          <a:ln w="32707" cap="flat">
            <a:noFill/>
            <a:prstDash val="solid"/>
            <a:miter/>
          </a:ln>
        </p:spPr>
        <p:txBody>
          <a:bodyPr wrap="square" rtlCol="0" anchor="ctr">
            <a:noAutofit/>
          </a:bodyPr>
          <a:lstStyle/>
          <a:p>
            <a:endParaRPr lang="en-US"/>
          </a:p>
        </p:txBody>
      </p:sp>
      <p:sp>
        <p:nvSpPr>
          <p:cNvPr id="2" name="Nadpis 1">
            <a:extLst>
              <a:ext uri="{FF2B5EF4-FFF2-40B4-BE49-F238E27FC236}">
                <a16:creationId xmlns:a16="http://schemas.microsoft.com/office/drawing/2014/main" id="{BA457F74-5DEF-B4E8-0254-C71DAA933FE3}"/>
              </a:ext>
            </a:extLst>
          </p:cNvPr>
          <p:cNvSpPr>
            <a:spLocks noGrp="1"/>
          </p:cNvSpPr>
          <p:nvPr>
            <p:ph type="title"/>
          </p:nvPr>
        </p:nvSpPr>
        <p:spPr>
          <a:xfrm>
            <a:off x="5751094" y="1058780"/>
            <a:ext cx="5602705" cy="3092116"/>
          </a:xfrm>
        </p:spPr>
        <p:txBody>
          <a:bodyPr vert="horz" lIns="91440" tIns="45720" rIns="91440" bIns="45720" rtlCol="0" anchor="ctr">
            <a:normAutofit/>
          </a:bodyPr>
          <a:lstStyle/>
          <a:p>
            <a:r>
              <a:rPr lang="cs-CZ" sz="6000" i="1" dirty="0"/>
              <a:t>DOMÁCÍ NÁSILÍ</a:t>
            </a:r>
            <a:endParaRPr lang="en-US" sz="6000" i="1" dirty="0"/>
          </a:p>
        </p:txBody>
      </p:sp>
    </p:spTree>
    <p:extLst>
      <p:ext uri="{BB962C8B-B14F-4D97-AF65-F5344CB8AC3E}">
        <p14:creationId xmlns:p14="http://schemas.microsoft.com/office/powerpoint/2010/main" val="21512296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BE20309-1FB9-4818-BAFA-9C4C053417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rgbClr val="C696A5">
              <a:alpha val="20000"/>
            </a:srgbClr>
          </a:solidFill>
          <a:ln w="32707" cap="flat">
            <a:noFill/>
            <a:prstDash val="solid"/>
            <a:miter/>
          </a:ln>
        </p:spPr>
        <p:txBody>
          <a:bodyPr rtlCol="0" anchor="ctr"/>
          <a:lstStyle/>
          <a:p>
            <a:endParaRPr lang="en-US" dirty="0"/>
          </a:p>
        </p:txBody>
      </p:sp>
      <p:sp>
        <p:nvSpPr>
          <p:cNvPr id="2" name="Nadpis 1">
            <a:extLst>
              <a:ext uri="{FF2B5EF4-FFF2-40B4-BE49-F238E27FC236}">
                <a16:creationId xmlns:a16="http://schemas.microsoft.com/office/drawing/2014/main" id="{5B5F4757-44E2-6C67-1BCC-BC649F53E6BC}"/>
              </a:ext>
            </a:extLst>
          </p:cNvPr>
          <p:cNvSpPr>
            <a:spLocks noGrp="1"/>
          </p:cNvSpPr>
          <p:nvPr>
            <p:ph type="title"/>
          </p:nvPr>
        </p:nvSpPr>
        <p:spPr>
          <a:xfrm>
            <a:off x="838200" y="713312"/>
            <a:ext cx="3524250" cy="5431376"/>
          </a:xfrm>
        </p:spPr>
        <p:txBody>
          <a:bodyPr>
            <a:normAutofit/>
          </a:bodyPr>
          <a:lstStyle/>
          <a:p>
            <a:r>
              <a:rPr lang="cs-CZ" dirty="0"/>
              <a:t>DOMÁCÍ NÁSILÍ </a:t>
            </a:r>
            <a:br>
              <a:rPr lang="cs-CZ" dirty="0"/>
            </a:br>
            <a:br>
              <a:rPr lang="cs-CZ" dirty="0"/>
            </a:br>
            <a:endParaRPr lang="cs-CZ" dirty="0"/>
          </a:p>
        </p:txBody>
      </p:sp>
      <p:sp>
        <p:nvSpPr>
          <p:cNvPr id="5" name="Obdélník 4">
            <a:extLst>
              <a:ext uri="{FF2B5EF4-FFF2-40B4-BE49-F238E27FC236}">
                <a16:creationId xmlns:a16="http://schemas.microsoft.com/office/drawing/2014/main" id="{5E500599-90D3-4EC4-8B84-DB4365F06ED9}"/>
              </a:ext>
            </a:extLst>
          </p:cNvPr>
          <p:cNvSpPr/>
          <p:nvPr/>
        </p:nvSpPr>
        <p:spPr>
          <a:xfrm>
            <a:off x="5794513" y="924339"/>
            <a:ext cx="6052929" cy="4893647"/>
          </a:xfrm>
          <a:prstGeom prst="rect">
            <a:avLst/>
          </a:prstGeom>
        </p:spPr>
        <p:txBody>
          <a:bodyPr wrap="square">
            <a:spAutoFit/>
          </a:bodyPr>
          <a:lstStyle/>
          <a:p>
            <a:r>
              <a:rPr lang="cs-CZ" sz="2400" dirty="0">
                <a:latin typeface="Times New Roman" panose="02020603050405020304" pitchFamily="18" charset="0"/>
                <a:cs typeface="Times New Roman" panose="02020603050405020304" pitchFamily="18" charset="0"/>
              </a:rPr>
              <a:t>Rada Evropy definuje domácí násilí jako „veškeré akty fyzického, sexuálního, psychického či ekonomického násilí, k němuž dochází v rodině nebo v domácnosti anebo mezi bývalými či stávajícími manžely či partnery, bez ohledu na to, zda pachatel sdílí nebo sdílel společnou domácnost s obětí.“ (Úmluva Rady Evropy o prevenci a potírání násilí vůči ženám a domácího násilí, 2011)</a:t>
            </a:r>
          </a:p>
          <a:p>
            <a:endParaRPr lang="cs-CZ" sz="2400" dirty="0">
              <a:latin typeface="Times New Roman" panose="02020603050405020304" pitchFamily="18" charset="0"/>
              <a:cs typeface="Times New Roman" panose="02020603050405020304" pitchFamily="18" charset="0"/>
            </a:endParaRPr>
          </a:p>
          <a:p>
            <a:r>
              <a:rPr lang="cs-CZ" sz="2400" dirty="0">
                <a:latin typeface="Times New Roman" panose="02020603050405020304" pitchFamily="18" charset="0"/>
                <a:cs typeface="Times New Roman" panose="02020603050405020304" pitchFamily="18" charset="0"/>
              </a:rPr>
              <a:t>Obětí domácího násilí jsou ve většině případů ženy (95% případů; nejčastěji ve věku 25–40 let).</a:t>
            </a:r>
          </a:p>
        </p:txBody>
      </p:sp>
    </p:spTree>
    <p:extLst>
      <p:ext uri="{BB962C8B-B14F-4D97-AF65-F5344CB8AC3E}">
        <p14:creationId xmlns:p14="http://schemas.microsoft.com/office/powerpoint/2010/main" val="17829670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13C081-3EB5-E1D6-4EF3-0A8886867CB3}"/>
              </a:ext>
            </a:extLst>
          </p:cNvPr>
          <p:cNvSpPr>
            <a:spLocks noGrp="1"/>
          </p:cNvSpPr>
          <p:nvPr>
            <p:ph type="title"/>
          </p:nvPr>
        </p:nvSpPr>
        <p:spPr/>
        <p:txBody>
          <a:bodyPr/>
          <a:lstStyle/>
          <a:p>
            <a:r>
              <a:rPr lang="cs-CZ" dirty="0"/>
              <a:t>	</a:t>
            </a:r>
          </a:p>
        </p:txBody>
      </p:sp>
      <p:sp>
        <p:nvSpPr>
          <p:cNvPr id="3" name="Zástupný obsah 2">
            <a:extLst>
              <a:ext uri="{FF2B5EF4-FFF2-40B4-BE49-F238E27FC236}">
                <a16:creationId xmlns:a16="http://schemas.microsoft.com/office/drawing/2014/main" id="{AE427E6A-F568-4823-EDCD-C0D2A2BD99E9}"/>
              </a:ext>
            </a:extLst>
          </p:cNvPr>
          <p:cNvSpPr>
            <a:spLocks noGrp="1"/>
          </p:cNvSpPr>
          <p:nvPr>
            <p:ph idx="1"/>
          </p:nvPr>
        </p:nvSpPr>
        <p:spPr>
          <a:xfrm>
            <a:off x="799587" y="442848"/>
            <a:ext cx="10554213" cy="5729352"/>
          </a:xfrm>
        </p:spPr>
        <p:txBody>
          <a:bodyPr>
            <a:normAutofit/>
          </a:bodyPr>
          <a:lstStyle/>
          <a:p>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
        <p:nvSpPr>
          <p:cNvPr id="4" name="Obdélník 3">
            <a:extLst>
              <a:ext uri="{FF2B5EF4-FFF2-40B4-BE49-F238E27FC236}">
                <a16:creationId xmlns:a16="http://schemas.microsoft.com/office/drawing/2014/main" id="{B3C9B6AB-6E59-4E2B-A137-F614614BE744}"/>
              </a:ext>
            </a:extLst>
          </p:cNvPr>
          <p:cNvSpPr/>
          <p:nvPr/>
        </p:nvSpPr>
        <p:spPr>
          <a:xfrm>
            <a:off x="838200" y="442848"/>
            <a:ext cx="10889974" cy="5540509"/>
          </a:xfrm>
          <a:prstGeom prst="rect">
            <a:avLst/>
          </a:prstGeom>
        </p:spPr>
        <p:txBody>
          <a:bodyPr wrap="square">
            <a:spAutoFit/>
          </a:bodyPr>
          <a:lstStyle/>
          <a:p>
            <a:pPr marL="342900" lvl="0" indent="-342900" algn="just">
              <a:lnSpc>
                <a:spcPct val="115000"/>
              </a:lnSpc>
              <a:spcBef>
                <a:spcPts val="1200"/>
              </a:spcBef>
              <a:spcAft>
                <a:spcPts val="0"/>
              </a:spcAft>
              <a:buFont typeface="Symbol" panose="05050102010706020507" pitchFamily="18" charset="2"/>
              <a:buChar char=""/>
            </a:pPr>
            <a:r>
              <a:rPr lang="cs-CZ" b="1" dirty="0">
                <a:latin typeface="Times New Roman" panose="02020603050405020304" pitchFamily="18" charset="0"/>
                <a:ea typeface="Calibri" panose="020F0502020204030204" pitchFamily="34" charset="0"/>
                <a:cs typeface="Times New Roman" panose="02020603050405020304" pitchFamily="18" charset="0"/>
              </a:rPr>
              <a:t>Hrozba či použití násilí </a:t>
            </a:r>
            <a:r>
              <a:rPr lang="cs-CZ" dirty="0">
                <a:latin typeface="Times New Roman" panose="02020603050405020304" pitchFamily="18" charset="0"/>
                <a:ea typeface="Calibri" panose="020F0502020204030204" pitchFamily="34" charset="0"/>
                <a:cs typeface="Times New Roman" panose="02020603050405020304" pitchFamily="18" charset="0"/>
              </a:rPr>
              <a:t>– násilí psychické, fyzické, sexuální, případně i ekonomické. </a:t>
            </a:r>
          </a:p>
          <a:p>
            <a:pPr marL="342900" lvl="0" indent="-342900" algn="just">
              <a:lnSpc>
                <a:spcPct val="115000"/>
              </a:lnSpc>
              <a:spcAft>
                <a:spcPts val="0"/>
              </a:spcAft>
              <a:buFont typeface="Symbol" panose="05050102010706020507" pitchFamily="18" charset="2"/>
              <a:buChar char=""/>
            </a:pPr>
            <a:r>
              <a:rPr lang="cs-CZ" b="1" dirty="0">
                <a:latin typeface="Times New Roman" panose="02020603050405020304" pitchFamily="18" charset="0"/>
                <a:ea typeface="Calibri" panose="020F0502020204030204" pitchFamily="34" charset="0"/>
                <a:cs typeface="Times New Roman" panose="02020603050405020304" pitchFamily="18" charset="0"/>
              </a:rPr>
              <a:t>Různé formy vztahu </a:t>
            </a:r>
            <a:r>
              <a:rPr lang="cs-CZ" dirty="0">
                <a:latin typeface="Times New Roman" panose="02020603050405020304" pitchFamily="18" charset="0"/>
                <a:ea typeface="Calibri" panose="020F0502020204030204" pitchFamily="34" charset="0"/>
                <a:cs typeface="Times New Roman" panose="02020603050405020304" pitchFamily="18" charset="0"/>
              </a:rPr>
              <a:t>– k partnerskému násilí může docházet mezi partnery bez ohledu na podobu jejich vztahu (sňatek, registrované partnerství; druh–družka, přítel– přítelkyně) partnerských vztahů. (Pozn. v rámci „partnerského násilí“ např. i tzv. „</a:t>
            </a:r>
            <a:r>
              <a:rPr lang="cs-CZ" dirty="0" err="1">
                <a:latin typeface="Times New Roman" panose="02020603050405020304" pitchFamily="18" charset="0"/>
                <a:ea typeface="Calibri" panose="020F0502020204030204" pitchFamily="34" charset="0"/>
                <a:cs typeface="Times New Roman" panose="02020603050405020304" pitchFamily="18" charset="0"/>
              </a:rPr>
              <a:t>dating</a:t>
            </a:r>
            <a:r>
              <a:rPr lang="cs-CZ" dirty="0">
                <a:latin typeface="Times New Roman" panose="02020603050405020304" pitchFamily="18" charset="0"/>
                <a:ea typeface="Calibri" panose="020F0502020204030204" pitchFamily="34" charset="0"/>
                <a:cs typeface="Times New Roman" panose="02020603050405020304" pitchFamily="18" charset="0"/>
              </a:rPr>
              <a:t> </a:t>
            </a:r>
            <a:r>
              <a:rPr lang="cs-CZ" dirty="0" err="1">
                <a:latin typeface="Times New Roman" panose="02020603050405020304" pitchFamily="18" charset="0"/>
                <a:ea typeface="Calibri" panose="020F0502020204030204" pitchFamily="34" charset="0"/>
                <a:cs typeface="Times New Roman" panose="02020603050405020304" pitchFamily="18" charset="0"/>
              </a:rPr>
              <a:t>violence</a:t>
            </a:r>
            <a:r>
              <a:rPr lang="cs-CZ" dirty="0">
                <a:latin typeface="Times New Roman" panose="02020603050405020304" pitchFamily="18" charset="0"/>
                <a:ea typeface="Calibri" panose="020F0502020204030204" pitchFamily="34" charset="0"/>
                <a:cs typeface="Times New Roman" panose="02020603050405020304" pitchFamily="18" charset="0"/>
              </a:rPr>
              <a:t>“/„</a:t>
            </a:r>
            <a:r>
              <a:rPr lang="cs-CZ" dirty="0" err="1">
                <a:latin typeface="Times New Roman" panose="02020603050405020304" pitchFamily="18" charset="0"/>
                <a:ea typeface="Calibri" panose="020F0502020204030204" pitchFamily="34" charset="0"/>
                <a:cs typeface="Times New Roman" panose="02020603050405020304" pitchFamily="18" charset="0"/>
              </a:rPr>
              <a:t>dating</a:t>
            </a:r>
            <a:r>
              <a:rPr lang="cs-CZ" dirty="0">
                <a:latin typeface="Times New Roman" panose="02020603050405020304" pitchFamily="18" charset="0"/>
                <a:ea typeface="Calibri" panose="020F0502020204030204" pitchFamily="34" charset="0"/>
                <a:cs typeface="Times New Roman" panose="02020603050405020304" pitchFamily="18" charset="0"/>
              </a:rPr>
              <a:t> abuse“ tj. násilí již během fáze seznamování „randění“ směřující k získání moci a kontroly ve vztahu (často jednání způsobující strach, ponižování, snaha o ovládnutí druhé osoby).Pár však zatím nesdílí společně obydlí. Má různé formy: fyzická, psychická, sexuální, </a:t>
            </a:r>
            <a:r>
              <a:rPr lang="cs-CZ" dirty="0" err="1">
                <a:latin typeface="Times New Roman" panose="02020603050405020304" pitchFamily="18" charset="0"/>
                <a:ea typeface="Calibri" panose="020F0502020204030204" pitchFamily="34" charset="0"/>
                <a:cs typeface="Times New Roman" panose="02020603050405020304" pitchFamily="18" charset="0"/>
              </a:rPr>
              <a:t>stallking</a:t>
            </a:r>
            <a:r>
              <a:rPr lang="cs-CZ" dirty="0">
                <a:latin typeface="Times New Roman" panose="02020603050405020304" pitchFamily="18" charset="0"/>
                <a:ea typeface="Calibri" panose="020F0502020204030204" pitchFamily="34" charset="0"/>
                <a:cs typeface="Times New Roman" panose="02020603050405020304" pitchFamily="18" charset="0"/>
              </a:rPr>
              <a:t>. Projevuje se i v digitální podobě např. „</a:t>
            </a:r>
            <a:r>
              <a:rPr lang="cs-CZ" dirty="0" err="1">
                <a:latin typeface="Times New Roman" panose="02020603050405020304" pitchFamily="18" charset="0"/>
                <a:ea typeface="Calibri" panose="020F0502020204030204" pitchFamily="34" charset="0"/>
                <a:cs typeface="Times New Roman" panose="02020603050405020304" pitchFamily="18" charset="0"/>
              </a:rPr>
              <a:t>Cyber</a:t>
            </a:r>
            <a:r>
              <a:rPr lang="cs-CZ" dirty="0">
                <a:latin typeface="Times New Roman" panose="02020603050405020304" pitchFamily="18" charset="0"/>
                <a:ea typeface="Calibri" panose="020F0502020204030204" pitchFamily="34" charset="0"/>
                <a:cs typeface="Times New Roman" panose="02020603050405020304" pitchFamily="18" charset="0"/>
              </a:rPr>
              <a:t> </a:t>
            </a:r>
            <a:r>
              <a:rPr lang="cs-CZ" dirty="0" err="1">
                <a:latin typeface="Times New Roman" panose="02020603050405020304" pitchFamily="18" charset="0"/>
                <a:ea typeface="Calibri" panose="020F0502020204030204" pitchFamily="34" charset="0"/>
                <a:cs typeface="Times New Roman" panose="02020603050405020304" pitchFamily="18" charset="0"/>
              </a:rPr>
              <a:t>Dating</a:t>
            </a:r>
            <a:r>
              <a:rPr lang="cs-CZ" dirty="0">
                <a:latin typeface="Times New Roman" panose="02020603050405020304" pitchFamily="18" charset="0"/>
                <a:ea typeface="Calibri" panose="020F0502020204030204" pitchFamily="34" charset="0"/>
                <a:cs typeface="Times New Roman" panose="02020603050405020304" pitchFamily="18" charset="0"/>
              </a:rPr>
              <a:t> Abuse“, </a:t>
            </a:r>
            <a:r>
              <a:rPr lang="cs-CZ" dirty="0" err="1">
                <a:latin typeface="Times New Roman" panose="02020603050405020304" pitchFamily="18" charset="0"/>
                <a:ea typeface="Calibri" panose="020F0502020204030204" pitchFamily="34" charset="0"/>
                <a:cs typeface="Times New Roman" panose="02020603050405020304" pitchFamily="18" charset="0"/>
              </a:rPr>
              <a:t>sexting</a:t>
            </a:r>
            <a:r>
              <a:rPr lang="cs-CZ" dirty="0">
                <a:latin typeface="Times New Roman" panose="02020603050405020304" pitchFamily="18" charset="0"/>
                <a:ea typeface="Calibri" panose="020F0502020204030204" pitchFamily="34" charset="0"/>
                <a:cs typeface="Times New Roman" panose="02020603050405020304" pitchFamily="18" charset="0"/>
              </a:rPr>
              <a:t>, pornografie. Nejčastěji se o něm hovoří v souvislosti se skupinou </a:t>
            </a:r>
            <a:r>
              <a:rPr lang="cs-CZ" dirty="0" err="1">
                <a:latin typeface="Times New Roman" panose="02020603050405020304" pitchFamily="18" charset="0"/>
                <a:ea typeface="Calibri" panose="020F0502020204030204" pitchFamily="34" charset="0"/>
                <a:cs typeface="Times New Roman" panose="02020603050405020304" pitchFamily="18" charset="0"/>
              </a:rPr>
              <a:t>adoselcentů</a:t>
            </a:r>
            <a:r>
              <a:rPr lang="cs-CZ" dirty="0">
                <a:latin typeface="Times New Roman" panose="02020603050405020304" pitchFamily="18" charset="0"/>
                <a:ea typeface="Calibri" panose="020F0502020204030204" pitchFamily="34" charset="0"/>
                <a:cs typeface="Times New Roman" panose="02020603050405020304" pitchFamily="18" charset="0"/>
              </a:rPr>
              <a:t> při hledání partnera či partnerky. (Wolfe, D. A., 2018)</a:t>
            </a:r>
          </a:p>
          <a:p>
            <a:pPr marL="342900" lvl="0" indent="-342900" algn="just">
              <a:lnSpc>
                <a:spcPct val="115000"/>
              </a:lnSpc>
              <a:spcAft>
                <a:spcPts val="0"/>
              </a:spcAft>
              <a:buFont typeface="Symbol" panose="05050102010706020507" pitchFamily="18" charset="2"/>
              <a:buChar char=""/>
            </a:pPr>
            <a:r>
              <a:rPr lang="cs-CZ" b="1" dirty="0">
                <a:latin typeface="Times New Roman" panose="02020603050405020304" pitchFamily="18" charset="0"/>
                <a:ea typeface="Calibri" panose="020F0502020204030204" pitchFamily="34" charset="0"/>
                <a:cs typeface="Times New Roman" panose="02020603050405020304" pitchFamily="18" charset="0"/>
              </a:rPr>
              <a:t>Současný i bývalý partner</a:t>
            </a:r>
            <a:r>
              <a:rPr lang="cs-CZ" dirty="0">
                <a:latin typeface="Times New Roman" panose="02020603050405020304" pitchFamily="18" charset="0"/>
                <a:ea typeface="Calibri" panose="020F0502020204030204" pitchFamily="34" charset="0"/>
                <a:cs typeface="Times New Roman" panose="02020603050405020304" pitchFamily="18" charset="0"/>
              </a:rPr>
              <a:t> – k agresi může docházet i ze strany bývalého partnera/partnerky, tedy že násilné jednání může pokračovat i po ukončení vztahu (např. také </a:t>
            </a:r>
            <a:r>
              <a:rPr lang="cs-CZ" dirty="0" err="1">
                <a:latin typeface="Times New Roman" panose="02020603050405020304" pitchFamily="18" charset="0"/>
                <a:ea typeface="Calibri" panose="020F0502020204030204" pitchFamily="34" charset="0"/>
                <a:cs typeface="Times New Roman" panose="02020603050405020304" pitchFamily="18" charset="0"/>
              </a:rPr>
              <a:t>stalking</a:t>
            </a:r>
            <a:r>
              <a:rPr lang="cs-CZ" dirty="0">
                <a:latin typeface="Times New Roman" panose="02020603050405020304" pitchFamily="18" charset="0"/>
                <a:ea typeface="Calibri" panose="020F0502020204030204" pitchFamily="34" charset="0"/>
                <a:cs typeface="Times New Roman" panose="02020603050405020304" pitchFamily="18" charset="0"/>
              </a:rPr>
              <a:t>).</a:t>
            </a:r>
          </a:p>
          <a:p>
            <a:pPr marL="342900" lvl="0" indent="-342900" algn="just">
              <a:lnSpc>
                <a:spcPct val="115000"/>
              </a:lnSpc>
              <a:spcAft>
                <a:spcPts val="0"/>
              </a:spcAft>
              <a:buFont typeface="Symbol" panose="05050102010706020507" pitchFamily="18" charset="2"/>
              <a:buChar char=""/>
            </a:pPr>
            <a:r>
              <a:rPr lang="cs-CZ" b="1" dirty="0">
                <a:latin typeface="Times New Roman" panose="02020603050405020304" pitchFamily="18" charset="0"/>
                <a:ea typeface="Calibri" panose="020F0502020204030204" pitchFamily="34" charset="0"/>
                <a:cs typeface="Times New Roman" panose="02020603050405020304" pitchFamily="18" charset="0"/>
              </a:rPr>
              <a:t>Bez nutnosti společné domácnosti</a:t>
            </a:r>
            <a:r>
              <a:rPr lang="cs-CZ" dirty="0">
                <a:latin typeface="Times New Roman" panose="02020603050405020304" pitchFamily="18" charset="0"/>
                <a:ea typeface="Calibri" panose="020F0502020204030204" pitchFamily="34" charset="0"/>
                <a:cs typeface="Times New Roman" panose="02020603050405020304" pitchFamily="18" charset="0"/>
              </a:rPr>
              <a:t> – na skutečnost, že společná domácnost není rozhodující pro vymezení partnerského násilí explicitně nutná, upozorňují pouze některé definice. Pojem domácí je totiž nutné chápat spíše ve smyslu neveřejné, skryté. Partnerské násilí se totiž ve velké většině případů odehrává skrytě, v soukromí. </a:t>
            </a:r>
          </a:p>
          <a:p>
            <a:pPr marL="342900" lvl="0" indent="-342900" algn="just">
              <a:lnSpc>
                <a:spcPct val="115000"/>
              </a:lnSpc>
              <a:spcAft>
                <a:spcPts val="0"/>
              </a:spcAft>
              <a:buFont typeface="Symbol" panose="05050102010706020507" pitchFamily="18" charset="2"/>
              <a:buChar char=""/>
            </a:pPr>
            <a:r>
              <a:rPr lang="cs-CZ" b="1" dirty="0">
                <a:latin typeface="Times New Roman" panose="02020603050405020304" pitchFamily="18" charset="0"/>
                <a:ea typeface="Calibri" panose="020F0502020204030204" pitchFamily="34" charset="0"/>
                <a:cs typeface="Times New Roman" panose="02020603050405020304" pitchFamily="18" charset="0"/>
              </a:rPr>
              <a:t>Genderová nepodmíněnost partnerského domácího násilí</a:t>
            </a:r>
            <a:r>
              <a:rPr lang="cs-CZ" dirty="0">
                <a:latin typeface="Times New Roman" panose="02020603050405020304" pitchFamily="18" charset="0"/>
                <a:ea typeface="Calibri" panose="020F0502020204030204" pitchFamily="34" charset="0"/>
                <a:cs typeface="Times New Roman" panose="02020603050405020304" pitchFamily="18" charset="0"/>
              </a:rPr>
              <a:t> – partnerského násilí se mohou dopouštět jak muži, tak ženy.</a:t>
            </a:r>
          </a:p>
          <a:p>
            <a:pPr marL="342900" lvl="0" indent="-342900" algn="just">
              <a:lnSpc>
                <a:spcPct val="115000"/>
              </a:lnSpc>
              <a:spcAft>
                <a:spcPts val="1200"/>
              </a:spcAft>
              <a:buFont typeface="Symbol" panose="05050102010706020507" pitchFamily="18" charset="2"/>
              <a:buChar char=""/>
            </a:pPr>
            <a:r>
              <a:rPr lang="cs-CZ" b="1" dirty="0">
                <a:latin typeface="Times New Roman" panose="02020603050405020304" pitchFamily="18" charset="0"/>
                <a:ea typeface="Calibri" panose="020F0502020204030204" pitchFamily="34" charset="0"/>
                <a:cs typeface="Times New Roman" panose="02020603050405020304" pitchFamily="18" charset="0"/>
              </a:rPr>
              <a:t>Sexuální orientace není podstatná</a:t>
            </a:r>
            <a:r>
              <a:rPr lang="cs-CZ" dirty="0">
                <a:latin typeface="Times New Roman" panose="02020603050405020304" pitchFamily="18" charset="0"/>
                <a:ea typeface="Calibri" panose="020F0502020204030204" pitchFamily="34" charset="0"/>
                <a:cs typeface="Times New Roman" panose="02020603050405020304" pitchFamily="18" charset="0"/>
              </a:rPr>
              <a:t> – sexuální orientace partnerů nehraje při definování partnerského násilí žádnou roli.</a:t>
            </a:r>
          </a:p>
        </p:txBody>
      </p:sp>
    </p:spTree>
    <p:extLst>
      <p:ext uri="{BB962C8B-B14F-4D97-AF65-F5344CB8AC3E}">
        <p14:creationId xmlns:p14="http://schemas.microsoft.com/office/powerpoint/2010/main" val="420584929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0339EE9-5436-4860-BBFC-7CD7C90DBA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AA770EBD-5B77-46EC-BF58-EF27ACD6B4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5" y="0"/>
            <a:ext cx="7537705" cy="6858000"/>
          </a:xfrm>
          <a:custGeom>
            <a:avLst/>
            <a:gdLst>
              <a:gd name="connsiteX0" fmla="*/ 1008599 w 7299977"/>
              <a:gd name="connsiteY0" fmla="*/ 0 h 6858000"/>
              <a:gd name="connsiteX1" fmla="*/ 4420653 w 7299977"/>
              <a:gd name="connsiteY1" fmla="*/ 0 h 6858000"/>
              <a:gd name="connsiteX2" fmla="*/ 5511704 w 7299977"/>
              <a:gd name="connsiteY2" fmla="*/ 0 h 6858000"/>
              <a:gd name="connsiteX3" fmla="*/ 7299977 w 7299977"/>
              <a:gd name="connsiteY3" fmla="*/ 0 h 6858000"/>
              <a:gd name="connsiteX4" fmla="*/ 7299977 w 7299977"/>
              <a:gd name="connsiteY4" fmla="*/ 6858000 h 6858000"/>
              <a:gd name="connsiteX5" fmla="*/ 5511704 w 7299977"/>
              <a:gd name="connsiteY5" fmla="*/ 6858000 h 6858000"/>
              <a:gd name="connsiteX6" fmla="*/ 4420653 w 7299977"/>
              <a:gd name="connsiteY6" fmla="*/ 6858000 h 6858000"/>
              <a:gd name="connsiteX7" fmla="*/ 1592997 w 7299977"/>
              <a:gd name="connsiteY7" fmla="*/ 6858000 h 6858000"/>
              <a:gd name="connsiteX8" fmla="*/ 1232473 w 7299977"/>
              <a:gd name="connsiteY8" fmla="*/ 6658805 h 6858000"/>
              <a:gd name="connsiteX9" fmla="*/ 1075471 w 7299977"/>
              <a:gd name="connsiteY9" fmla="*/ 6431153 h 6858000"/>
              <a:gd name="connsiteX10" fmla="*/ 1020229 w 7299977"/>
              <a:gd name="connsiteY10" fmla="*/ 6367127 h 6858000"/>
              <a:gd name="connsiteX11" fmla="*/ 883579 w 7299977"/>
              <a:gd name="connsiteY11" fmla="*/ 6281757 h 6858000"/>
              <a:gd name="connsiteX12" fmla="*/ 645167 w 7299977"/>
              <a:gd name="connsiteY12" fmla="*/ 6100347 h 6858000"/>
              <a:gd name="connsiteX13" fmla="*/ 732391 w 7299977"/>
              <a:gd name="connsiteY13" fmla="*/ 6057663 h 6858000"/>
              <a:gd name="connsiteX14" fmla="*/ 985339 w 7299977"/>
              <a:gd name="connsiteY14" fmla="*/ 6167932 h 6858000"/>
              <a:gd name="connsiteX15" fmla="*/ 1168509 w 7299977"/>
              <a:gd name="connsiteY15" fmla="*/ 6196388 h 6858000"/>
              <a:gd name="connsiteX16" fmla="*/ 909746 w 7299977"/>
              <a:gd name="connsiteY16" fmla="*/ 6004307 h 6858000"/>
              <a:gd name="connsiteX17" fmla="*/ 659704 w 7299977"/>
              <a:gd name="connsiteY17" fmla="*/ 5755314 h 6858000"/>
              <a:gd name="connsiteX18" fmla="*/ 851597 w 7299977"/>
              <a:gd name="connsiteY18" fmla="*/ 5801555 h 6858000"/>
              <a:gd name="connsiteX19" fmla="*/ 860319 w 7299977"/>
              <a:gd name="connsiteY19" fmla="*/ 5769542 h 6858000"/>
              <a:gd name="connsiteX20" fmla="*/ 691686 w 7299977"/>
              <a:gd name="connsiteY20" fmla="*/ 5474306 h 6858000"/>
              <a:gd name="connsiteX21" fmla="*/ 610278 w 7299977"/>
              <a:gd name="connsiteY21" fmla="*/ 5353367 h 6858000"/>
              <a:gd name="connsiteX22" fmla="*/ 238123 w 7299977"/>
              <a:gd name="connsiteY22" fmla="*/ 4994104 h 6858000"/>
              <a:gd name="connsiteX23" fmla="*/ 592833 w 7299977"/>
              <a:gd name="connsiteY23" fmla="*/ 5154171 h 6858000"/>
              <a:gd name="connsiteX24" fmla="*/ 226494 w 7299977"/>
              <a:gd name="connsiteY24" fmla="*/ 4805580 h 6858000"/>
              <a:gd name="connsiteX25" fmla="*/ 49139 w 7299977"/>
              <a:gd name="connsiteY25" fmla="*/ 4677526 h 6858000"/>
              <a:gd name="connsiteX26" fmla="*/ 5527 w 7299977"/>
              <a:gd name="connsiteY26" fmla="*/ 4602828 h 6858000"/>
              <a:gd name="connsiteX27" fmla="*/ 84029 w 7299977"/>
              <a:gd name="connsiteY27" fmla="*/ 4585042 h 6858000"/>
              <a:gd name="connsiteX28" fmla="*/ 325347 w 7299977"/>
              <a:gd name="connsiteY28" fmla="*/ 4613499 h 6858000"/>
              <a:gd name="connsiteX29" fmla="*/ 25879 w 7299977"/>
              <a:gd name="connsiteY29" fmla="*/ 4378734 h 6858000"/>
              <a:gd name="connsiteX30" fmla="*/ 249753 w 7299977"/>
              <a:gd name="connsiteY30" fmla="*/ 4414305 h 6858000"/>
              <a:gd name="connsiteX31" fmla="*/ 313718 w 7299977"/>
              <a:gd name="connsiteY31" fmla="*/ 4321821 h 6858000"/>
              <a:gd name="connsiteX32" fmla="*/ 418386 w 7299977"/>
              <a:gd name="connsiteY32" fmla="*/ 4172424 h 6858000"/>
              <a:gd name="connsiteX33" fmla="*/ 491072 w 7299977"/>
              <a:gd name="connsiteY33" fmla="*/ 4090612 h 6858000"/>
              <a:gd name="connsiteX34" fmla="*/ 520147 w 7299977"/>
              <a:gd name="connsiteY34" fmla="*/ 3827390 h 6858000"/>
              <a:gd name="connsiteX35" fmla="*/ 459090 w 7299977"/>
              <a:gd name="connsiteY35" fmla="*/ 3539269 h 6858000"/>
              <a:gd name="connsiteX36" fmla="*/ 290458 w 7299977"/>
              <a:gd name="connsiteY36" fmla="*/ 3393429 h 6858000"/>
              <a:gd name="connsiteX37" fmla="*/ 339884 w 7299977"/>
              <a:gd name="connsiteY37" fmla="*/ 3229805 h 6858000"/>
              <a:gd name="connsiteX38" fmla="*/ 697501 w 7299977"/>
              <a:gd name="connsiteY38" fmla="*/ 3329402 h 6858000"/>
              <a:gd name="connsiteX39" fmla="*/ 165437 w 7299977"/>
              <a:gd name="connsiteY39" fmla="*/ 2941684 h 6858000"/>
              <a:gd name="connsiteX40" fmla="*/ 255568 w 7299977"/>
              <a:gd name="connsiteY40" fmla="*/ 2923898 h 6858000"/>
              <a:gd name="connsiteX41" fmla="*/ 578296 w 7299977"/>
              <a:gd name="connsiteY41" fmla="*/ 2703362 h 6858000"/>
              <a:gd name="connsiteX42" fmla="*/ 595740 w 7299977"/>
              <a:gd name="connsiteY42" fmla="*/ 2692689 h 6858000"/>
              <a:gd name="connsiteX43" fmla="*/ 650982 w 7299977"/>
              <a:gd name="connsiteY43" fmla="*/ 2553965 h 6858000"/>
              <a:gd name="connsiteX44" fmla="*/ 825429 w 7299977"/>
              <a:gd name="connsiteY44" fmla="*/ 2532623 h 6858000"/>
              <a:gd name="connsiteX45" fmla="*/ 970802 w 7299977"/>
              <a:gd name="connsiteY45" fmla="*/ 2564636 h 6858000"/>
              <a:gd name="connsiteX46" fmla="*/ 1127805 w 7299977"/>
              <a:gd name="connsiteY46" fmla="*/ 2525509 h 6858000"/>
              <a:gd name="connsiteX47" fmla="*/ 1267362 w 7299977"/>
              <a:gd name="connsiteY47" fmla="*/ 2543294 h 6858000"/>
              <a:gd name="connsiteX48" fmla="*/ 1386568 w 7299977"/>
              <a:gd name="connsiteY48" fmla="*/ 2518395 h 6858000"/>
              <a:gd name="connsiteX49" fmla="*/ 1270270 w 7299977"/>
              <a:gd name="connsiteY49" fmla="*/ 2401012 h 6858000"/>
              <a:gd name="connsiteX50" fmla="*/ 1107453 w 7299977"/>
              <a:gd name="connsiteY50" fmla="*/ 2401012 h 6858000"/>
              <a:gd name="connsiteX51" fmla="*/ 991154 w 7299977"/>
              <a:gd name="connsiteY51" fmla="*/ 2326314 h 6858000"/>
              <a:gd name="connsiteX52" fmla="*/ 880671 w 7299977"/>
              <a:gd name="connsiteY52" fmla="*/ 2191146 h 6858000"/>
              <a:gd name="connsiteX53" fmla="*/ 491072 w 7299977"/>
              <a:gd name="connsiteY53" fmla="*/ 1974165 h 6858000"/>
              <a:gd name="connsiteX54" fmla="*/ 421293 w 7299977"/>
              <a:gd name="connsiteY54" fmla="*/ 1892353 h 6858000"/>
              <a:gd name="connsiteX55" fmla="*/ 1531941 w 7299977"/>
              <a:gd name="connsiteY55" fmla="*/ 2208931 h 6858000"/>
              <a:gd name="connsiteX56" fmla="*/ 1188861 w 7299977"/>
              <a:gd name="connsiteY56" fmla="*/ 2077320 h 6858000"/>
              <a:gd name="connsiteX57" fmla="*/ 1421458 w 7299977"/>
              <a:gd name="connsiteY57" fmla="*/ 2102219 h 6858000"/>
              <a:gd name="connsiteX58" fmla="*/ 1549386 w 7299977"/>
              <a:gd name="connsiteY58" fmla="*/ 2013292 h 6858000"/>
              <a:gd name="connsiteX59" fmla="*/ 1549386 w 7299977"/>
              <a:gd name="connsiteY59" fmla="*/ 1984836 h 6858000"/>
              <a:gd name="connsiteX60" fmla="*/ 1453440 w 7299977"/>
              <a:gd name="connsiteY60" fmla="*/ 1903025 h 6858000"/>
              <a:gd name="connsiteX61" fmla="*/ 1398198 w 7299977"/>
              <a:gd name="connsiteY61" fmla="*/ 1849668 h 6858000"/>
              <a:gd name="connsiteX62" fmla="*/ 1247011 w 7299977"/>
              <a:gd name="connsiteY62" fmla="*/ 1657587 h 6858000"/>
              <a:gd name="connsiteX63" fmla="*/ 1354586 w 7299977"/>
              <a:gd name="connsiteY63" fmla="*/ 1636245 h 6858000"/>
              <a:gd name="connsiteX64" fmla="*/ 1395290 w 7299977"/>
              <a:gd name="connsiteY64" fmla="*/ 1597117 h 6858000"/>
              <a:gd name="connsiteX65" fmla="*/ 1366216 w 7299977"/>
              <a:gd name="connsiteY65" fmla="*/ 1540204 h 6858000"/>
              <a:gd name="connsiteX66" fmla="*/ 1031858 w 7299977"/>
              <a:gd name="connsiteY66" fmla="*/ 1365909 h 6858000"/>
              <a:gd name="connsiteX67" fmla="*/ 1005692 w 7299977"/>
              <a:gd name="connsiteY67" fmla="*/ 1230741 h 6858000"/>
              <a:gd name="connsiteX68" fmla="*/ 1069655 w 7299977"/>
              <a:gd name="connsiteY68" fmla="*/ 1209399 h 6858000"/>
              <a:gd name="connsiteX69" fmla="*/ 1142342 w 7299977"/>
              <a:gd name="connsiteY69" fmla="*/ 1220069 h 6858000"/>
              <a:gd name="connsiteX70" fmla="*/ 1084193 w 7299977"/>
              <a:gd name="connsiteY70" fmla="*/ 1113358 h 6858000"/>
              <a:gd name="connsiteX71" fmla="*/ 848689 w 7299977"/>
              <a:gd name="connsiteY71" fmla="*/ 1006647 h 6858000"/>
              <a:gd name="connsiteX72" fmla="*/ 805077 w 7299977"/>
              <a:gd name="connsiteY72" fmla="*/ 949734 h 6858000"/>
              <a:gd name="connsiteX73" fmla="*/ 863226 w 7299977"/>
              <a:gd name="connsiteY73" fmla="*/ 921277 h 6858000"/>
              <a:gd name="connsiteX74" fmla="*/ 906838 w 7299977"/>
              <a:gd name="connsiteY74" fmla="*/ 910606 h 6858000"/>
              <a:gd name="connsiteX75" fmla="*/ 5527 w 7299977"/>
              <a:gd name="connsiteY75" fmla="*/ 465975 h 6858000"/>
              <a:gd name="connsiteX76" fmla="*/ 209049 w 7299977"/>
              <a:gd name="connsiteY76" fmla="*/ 462417 h 6858000"/>
              <a:gd name="connsiteX77" fmla="*/ 409664 w 7299977"/>
              <a:gd name="connsiteY77" fmla="*/ 533558 h 6858000"/>
              <a:gd name="connsiteX78" fmla="*/ 621908 w 7299977"/>
              <a:gd name="connsiteY78" fmla="*/ 522887 h 6858000"/>
              <a:gd name="connsiteX79" fmla="*/ 822522 w 7299977"/>
              <a:gd name="connsiteY79" fmla="*/ 558458 h 6858000"/>
              <a:gd name="connsiteX80" fmla="*/ 996969 w 7299977"/>
              <a:gd name="connsiteY80" fmla="*/ 558458 h 6858000"/>
              <a:gd name="connsiteX81" fmla="*/ 834151 w 7299977"/>
              <a:gd name="connsiteY81" fmla="*/ 505101 h 6858000"/>
              <a:gd name="connsiteX82" fmla="*/ 773095 w 7299977"/>
              <a:gd name="connsiteY82" fmla="*/ 416176 h 6858000"/>
              <a:gd name="connsiteX83" fmla="*/ 793447 w 7299977"/>
              <a:gd name="connsiteY83" fmla="*/ 334364 h 6858000"/>
              <a:gd name="connsiteX84" fmla="*/ 860319 w 7299977"/>
              <a:gd name="connsiteY84" fmla="*/ 359262 h 6858000"/>
              <a:gd name="connsiteX85" fmla="*/ 938820 w 7299977"/>
              <a:gd name="connsiteY85" fmla="*/ 451747 h 6858000"/>
              <a:gd name="connsiteX86" fmla="*/ 956265 w 7299977"/>
              <a:gd name="connsiteY86" fmla="*/ 394834 h 6858000"/>
              <a:gd name="connsiteX87" fmla="*/ 1002784 w 7299977"/>
              <a:gd name="connsiteY87" fmla="*/ 352148 h 6858000"/>
              <a:gd name="connsiteX88" fmla="*/ 1270270 w 7299977"/>
              <a:gd name="connsiteY88" fmla="*/ 373491 h 6858000"/>
              <a:gd name="connsiteX89" fmla="*/ 1092915 w 7299977"/>
              <a:gd name="connsiteY89" fmla="*/ 192082 h 6858000"/>
              <a:gd name="connsiteX90" fmla="*/ 979525 w 7299977"/>
              <a:gd name="connsiteY90" fmla="*/ 163625 h 6858000"/>
              <a:gd name="connsiteX91" fmla="*/ 953358 w 7299977"/>
              <a:gd name="connsiteY91" fmla="*/ 88927 h 6858000"/>
              <a:gd name="connsiteX92" fmla="*/ 1005692 w 7299977"/>
              <a:gd name="connsiteY92" fmla="*/ 71141 h 6858000"/>
              <a:gd name="connsiteX93" fmla="*/ 1267362 w 7299977"/>
              <a:gd name="connsiteY93" fmla="*/ 135168 h 6858000"/>
              <a:gd name="connsiteX94" fmla="*/ 1310975 w 7299977"/>
              <a:gd name="connsiteY94" fmla="*/ 110269 h 6858000"/>
              <a:gd name="connsiteX95" fmla="*/ 1008599 w 7299977"/>
              <a:gd name="connsiteY9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7299977" h="6858000">
                <a:moveTo>
                  <a:pt x="1008599" y="0"/>
                </a:moveTo>
                <a:lnTo>
                  <a:pt x="4420653" y="0"/>
                </a:lnTo>
                <a:lnTo>
                  <a:pt x="5511704" y="0"/>
                </a:lnTo>
                <a:lnTo>
                  <a:pt x="7299977" y="0"/>
                </a:lnTo>
                <a:lnTo>
                  <a:pt x="7299977" y="6858000"/>
                </a:lnTo>
                <a:lnTo>
                  <a:pt x="5511704" y="6858000"/>
                </a:lnTo>
                <a:lnTo>
                  <a:pt x="4420653" y="6858000"/>
                </a:lnTo>
                <a:lnTo>
                  <a:pt x="1592997" y="6858000"/>
                </a:lnTo>
                <a:cubicBezTo>
                  <a:pt x="1473792" y="6786859"/>
                  <a:pt x="1360401" y="6701489"/>
                  <a:pt x="1232473" y="6658805"/>
                </a:cubicBezTo>
                <a:cubicBezTo>
                  <a:pt x="1145250" y="6630349"/>
                  <a:pt x="1060933" y="6580550"/>
                  <a:pt x="1075471" y="6431153"/>
                </a:cubicBezTo>
                <a:cubicBezTo>
                  <a:pt x="1078378" y="6388469"/>
                  <a:pt x="1055118" y="6356456"/>
                  <a:pt x="1020229" y="6367127"/>
                </a:cubicBezTo>
                <a:cubicBezTo>
                  <a:pt x="953358" y="6388469"/>
                  <a:pt x="921375" y="6327999"/>
                  <a:pt x="883579" y="6281757"/>
                </a:cubicBezTo>
                <a:cubicBezTo>
                  <a:pt x="816707" y="6199945"/>
                  <a:pt x="752743" y="6114575"/>
                  <a:pt x="645167" y="6100347"/>
                </a:cubicBezTo>
                <a:cubicBezTo>
                  <a:pt x="665519" y="6036320"/>
                  <a:pt x="700408" y="6043434"/>
                  <a:pt x="732391" y="6057663"/>
                </a:cubicBezTo>
                <a:cubicBezTo>
                  <a:pt x="816707" y="6093234"/>
                  <a:pt x="901023" y="6132361"/>
                  <a:pt x="985339" y="6167932"/>
                </a:cubicBezTo>
                <a:cubicBezTo>
                  <a:pt x="1040581" y="6189274"/>
                  <a:pt x="1095822" y="6221287"/>
                  <a:pt x="1168509" y="6196388"/>
                </a:cubicBezTo>
                <a:cubicBezTo>
                  <a:pt x="1104545" y="6068335"/>
                  <a:pt x="996969" y="6043434"/>
                  <a:pt x="909746" y="6004307"/>
                </a:cubicBezTo>
                <a:cubicBezTo>
                  <a:pt x="802169" y="5954508"/>
                  <a:pt x="738206" y="5862025"/>
                  <a:pt x="659704" y="5755314"/>
                </a:cubicBezTo>
                <a:cubicBezTo>
                  <a:pt x="738206" y="5726858"/>
                  <a:pt x="787632" y="5805112"/>
                  <a:pt x="851597" y="5801555"/>
                </a:cubicBezTo>
                <a:cubicBezTo>
                  <a:pt x="854504" y="5790884"/>
                  <a:pt x="860319" y="5769542"/>
                  <a:pt x="860319" y="5769542"/>
                </a:cubicBezTo>
                <a:cubicBezTo>
                  <a:pt x="755650" y="5712629"/>
                  <a:pt x="709132" y="5605917"/>
                  <a:pt x="691686" y="5474306"/>
                </a:cubicBezTo>
                <a:cubicBezTo>
                  <a:pt x="685872" y="5406721"/>
                  <a:pt x="648075" y="5385379"/>
                  <a:pt x="610278" y="5353367"/>
                </a:cubicBezTo>
                <a:cubicBezTo>
                  <a:pt x="482350" y="5243097"/>
                  <a:pt x="345700" y="5143500"/>
                  <a:pt x="238123" y="4994104"/>
                </a:cubicBezTo>
                <a:cubicBezTo>
                  <a:pt x="363144" y="5011889"/>
                  <a:pt x="461997" y="5111487"/>
                  <a:pt x="592833" y="5154171"/>
                </a:cubicBezTo>
                <a:cubicBezTo>
                  <a:pt x="488165" y="4990547"/>
                  <a:pt x="351514" y="4905177"/>
                  <a:pt x="226494" y="4805580"/>
                </a:cubicBezTo>
                <a:cubicBezTo>
                  <a:pt x="168344" y="4759339"/>
                  <a:pt x="116011" y="4702425"/>
                  <a:pt x="49139" y="4677526"/>
                </a:cubicBezTo>
                <a:cubicBezTo>
                  <a:pt x="25879" y="4670412"/>
                  <a:pt x="-14826" y="4652628"/>
                  <a:pt x="5527" y="4602828"/>
                </a:cubicBezTo>
                <a:cubicBezTo>
                  <a:pt x="22972" y="4560144"/>
                  <a:pt x="54954" y="4574373"/>
                  <a:pt x="84029" y="4585042"/>
                </a:cubicBezTo>
                <a:cubicBezTo>
                  <a:pt x="153807" y="4613499"/>
                  <a:pt x="229401" y="4613499"/>
                  <a:pt x="325347" y="4613499"/>
                </a:cubicBezTo>
                <a:cubicBezTo>
                  <a:pt x="243939" y="4478331"/>
                  <a:pt x="95658" y="4521016"/>
                  <a:pt x="25879" y="4378734"/>
                </a:cubicBezTo>
                <a:cubicBezTo>
                  <a:pt x="113103" y="4353835"/>
                  <a:pt x="179975" y="4403633"/>
                  <a:pt x="249753" y="4414305"/>
                </a:cubicBezTo>
                <a:cubicBezTo>
                  <a:pt x="313718" y="4424975"/>
                  <a:pt x="328254" y="4400076"/>
                  <a:pt x="313718" y="4321821"/>
                </a:cubicBezTo>
                <a:cubicBezTo>
                  <a:pt x="290458" y="4200882"/>
                  <a:pt x="325347" y="4140411"/>
                  <a:pt x="418386" y="4172424"/>
                </a:cubicBezTo>
                <a:cubicBezTo>
                  <a:pt x="505609" y="4204438"/>
                  <a:pt x="514332" y="4158196"/>
                  <a:pt x="491072" y="4090612"/>
                </a:cubicBezTo>
                <a:cubicBezTo>
                  <a:pt x="456183" y="3991015"/>
                  <a:pt x="493979" y="3912759"/>
                  <a:pt x="520147" y="3827390"/>
                </a:cubicBezTo>
                <a:cubicBezTo>
                  <a:pt x="560851" y="3699337"/>
                  <a:pt x="543407" y="3635309"/>
                  <a:pt x="459090" y="3539269"/>
                </a:cubicBezTo>
                <a:cubicBezTo>
                  <a:pt x="409664" y="3485914"/>
                  <a:pt x="360236" y="3439672"/>
                  <a:pt x="290458" y="3393429"/>
                </a:cubicBezTo>
                <a:cubicBezTo>
                  <a:pt x="450368" y="3368530"/>
                  <a:pt x="284643" y="3283162"/>
                  <a:pt x="339884" y="3229805"/>
                </a:cubicBezTo>
                <a:cubicBezTo>
                  <a:pt x="453275" y="3208463"/>
                  <a:pt x="543407" y="3379202"/>
                  <a:pt x="697501" y="3329402"/>
                </a:cubicBezTo>
                <a:cubicBezTo>
                  <a:pt x="511425" y="3183563"/>
                  <a:pt x="302087" y="3137322"/>
                  <a:pt x="165437" y="2941684"/>
                </a:cubicBezTo>
                <a:cubicBezTo>
                  <a:pt x="197419" y="2899000"/>
                  <a:pt x="229401" y="2941684"/>
                  <a:pt x="255568" y="2923898"/>
                </a:cubicBezTo>
                <a:cubicBezTo>
                  <a:pt x="255568" y="2913227"/>
                  <a:pt x="560851" y="2980812"/>
                  <a:pt x="578296" y="2703362"/>
                </a:cubicBezTo>
                <a:cubicBezTo>
                  <a:pt x="584111" y="2703362"/>
                  <a:pt x="589926" y="2703362"/>
                  <a:pt x="595740" y="2692689"/>
                </a:cubicBezTo>
                <a:cubicBezTo>
                  <a:pt x="627722" y="2653563"/>
                  <a:pt x="598648" y="2561080"/>
                  <a:pt x="650982" y="2553965"/>
                </a:cubicBezTo>
                <a:cubicBezTo>
                  <a:pt x="709132" y="2546851"/>
                  <a:pt x="764373" y="2514837"/>
                  <a:pt x="825429" y="2532623"/>
                </a:cubicBezTo>
                <a:cubicBezTo>
                  <a:pt x="871949" y="2546851"/>
                  <a:pt x="921375" y="2564636"/>
                  <a:pt x="970802" y="2564636"/>
                </a:cubicBezTo>
                <a:cubicBezTo>
                  <a:pt x="1023136" y="2564636"/>
                  <a:pt x="1095822" y="2685576"/>
                  <a:pt x="1127805" y="2525509"/>
                </a:cubicBezTo>
                <a:cubicBezTo>
                  <a:pt x="1127805" y="2518395"/>
                  <a:pt x="1217936" y="2536181"/>
                  <a:pt x="1267362" y="2543294"/>
                </a:cubicBezTo>
                <a:cubicBezTo>
                  <a:pt x="1308067" y="2550408"/>
                  <a:pt x="1357494" y="2582422"/>
                  <a:pt x="1386568" y="2518395"/>
                </a:cubicBezTo>
                <a:cubicBezTo>
                  <a:pt x="1401105" y="2479267"/>
                  <a:pt x="1331326" y="2408126"/>
                  <a:pt x="1270270" y="2401012"/>
                </a:cubicBezTo>
                <a:cubicBezTo>
                  <a:pt x="1215029" y="2393898"/>
                  <a:pt x="1159787" y="2386784"/>
                  <a:pt x="1107453" y="2401012"/>
                </a:cubicBezTo>
                <a:cubicBezTo>
                  <a:pt x="1043489" y="2418796"/>
                  <a:pt x="1008599" y="2390340"/>
                  <a:pt x="991154" y="2326314"/>
                </a:cubicBezTo>
                <a:cubicBezTo>
                  <a:pt x="970802" y="2258731"/>
                  <a:pt x="933005" y="2223159"/>
                  <a:pt x="880671" y="2191146"/>
                </a:cubicBezTo>
                <a:cubicBezTo>
                  <a:pt x="752743" y="2112891"/>
                  <a:pt x="630630" y="2020407"/>
                  <a:pt x="491072" y="1974165"/>
                </a:cubicBezTo>
                <a:cubicBezTo>
                  <a:pt x="464905" y="1967051"/>
                  <a:pt x="432923" y="1952823"/>
                  <a:pt x="421293" y="1892353"/>
                </a:cubicBezTo>
                <a:cubicBezTo>
                  <a:pt x="799262" y="1984836"/>
                  <a:pt x="1142342" y="2223159"/>
                  <a:pt x="1531941" y="2208931"/>
                </a:cubicBezTo>
                <a:cubicBezTo>
                  <a:pt x="1427272" y="2134233"/>
                  <a:pt x="1302252" y="2130676"/>
                  <a:pt x="1188861" y="2077320"/>
                </a:cubicBezTo>
                <a:cubicBezTo>
                  <a:pt x="1270270" y="2038192"/>
                  <a:pt x="1345864" y="2080877"/>
                  <a:pt x="1421458" y="2102219"/>
                </a:cubicBezTo>
                <a:cubicBezTo>
                  <a:pt x="1485422" y="2120004"/>
                  <a:pt x="1543571" y="2123562"/>
                  <a:pt x="1549386" y="2013292"/>
                </a:cubicBezTo>
                <a:cubicBezTo>
                  <a:pt x="1549386" y="2002622"/>
                  <a:pt x="1549386" y="1995507"/>
                  <a:pt x="1549386" y="1984836"/>
                </a:cubicBezTo>
                <a:cubicBezTo>
                  <a:pt x="1526126" y="1938595"/>
                  <a:pt x="1494144" y="1917252"/>
                  <a:pt x="1453440" y="1903025"/>
                </a:cubicBezTo>
                <a:cubicBezTo>
                  <a:pt x="1430180" y="1895910"/>
                  <a:pt x="1398198" y="1881683"/>
                  <a:pt x="1398198" y="1849668"/>
                </a:cubicBezTo>
                <a:cubicBezTo>
                  <a:pt x="1401105" y="1728729"/>
                  <a:pt x="1322604" y="1693158"/>
                  <a:pt x="1247011" y="1657587"/>
                </a:cubicBezTo>
                <a:cubicBezTo>
                  <a:pt x="1287715" y="1597117"/>
                  <a:pt x="1322604" y="1639802"/>
                  <a:pt x="1354586" y="1636245"/>
                </a:cubicBezTo>
                <a:cubicBezTo>
                  <a:pt x="1374939" y="1632688"/>
                  <a:pt x="1395290" y="1629132"/>
                  <a:pt x="1395290" y="1597117"/>
                </a:cubicBezTo>
                <a:cubicBezTo>
                  <a:pt x="1395290" y="1572219"/>
                  <a:pt x="1386568" y="1540204"/>
                  <a:pt x="1366216" y="1540204"/>
                </a:cubicBezTo>
                <a:cubicBezTo>
                  <a:pt x="1238288" y="1536647"/>
                  <a:pt x="1165601" y="1365909"/>
                  <a:pt x="1031858" y="1365909"/>
                </a:cubicBezTo>
                <a:cubicBezTo>
                  <a:pt x="950450" y="1365909"/>
                  <a:pt x="1072563" y="1269868"/>
                  <a:pt x="1005692" y="1230741"/>
                </a:cubicBezTo>
                <a:cubicBezTo>
                  <a:pt x="991154" y="1220069"/>
                  <a:pt x="1046396" y="1205842"/>
                  <a:pt x="1069655" y="1209399"/>
                </a:cubicBezTo>
                <a:cubicBezTo>
                  <a:pt x="1092915" y="1212955"/>
                  <a:pt x="1113268" y="1237855"/>
                  <a:pt x="1142342" y="1220069"/>
                </a:cubicBezTo>
                <a:cubicBezTo>
                  <a:pt x="1156879" y="1156043"/>
                  <a:pt x="1119082" y="1131144"/>
                  <a:pt x="1084193" y="1113358"/>
                </a:cubicBezTo>
                <a:cubicBezTo>
                  <a:pt x="1008599" y="1070674"/>
                  <a:pt x="933005" y="1020875"/>
                  <a:pt x="848689" y="1006647"/>
                </a:cubicBezTo>
                <a:cubicBezTo>
                  <a:pt x="819615" y="1003089"/>
                  <a:pt x="802169" y="985305"/>
                  <a:pt x="805077" y="949734"/>
                </a:cubicBezTo>
                <a:cubicBezTo>
                  <a:pt x="810892" y="903491"/>
                  <a:pt x="839967" y="917720"/>
                  <a:pt x="863226" y="921277"/>
                </a:cubicBezTo>
                <a:cubicBezTo>
                  <a:pt x="877764" y="924835"/>
                  <a:pt x="892301" y="935506"/>
                  <a:pt x="906838" y="910606"/>
                </a:cubicBezTo>
                <a:cubicBezTo>
                  <a:pt x="566666" y="658055"/>
                  <a:pt x="386404" y="672284"/>
                  <a:pt x="5527" y="465975"/>
                </a:cubicBezTo>
                <a:cubicBezTo>
                  <a:pt x="89843" y="426847"/>
                  <a:pt x="150900" y="455303"/>
                  <a:pt x="209049" y="462417"/>
                </a:cubicBezTo>
                <a:cubicBezTo>
                  <a:pt x="354422" y="480203"/>
                  <a:pt x="264290" y="512216"/>
                  <a:pt x="409664" y="533558"/>
                </a:cubicBezTo>
                <a:cubicBezTo>
                  <a:pt x="479443" y="544229"/>
                  <a:pt x="543407" y="579800"/>
                  <a:pt x="621908" y="522887"/>
                </a:cubicBezTo>
                <a:cubicBezTo>
                  <a:pt x="674242" y="483759"/>
                  <a:pt x="758558" y="526444"/>
                  <a:pt x="822522" y="558458"/>
                </a:cubicBezTo>
                <a:cubicBezTo>
                  <a:pt x="874856" y="586915"/>
                  <a:pt x="927190" y="594028"/>
                  <a:pt x="996969" y="558458"/>
                </a:cubicBezTo>
                <a:cubicBezTo>
                  <a:pt x="933005" y="537116"/>
                  <a:pt x="883579" y="519330"/>
                  <a:pt x="834151" y="505101"/>
                </a:cubicBezTo>
                <a:cubicBezTo>
                  <a:pt x="793447" y="494431"/>
                  <a:pt x="770187" y="469532"/>
                  <a:pt x="773095" y="416176"/>
                </a:cubicBezTo>
                <a:cubicBezTo>
                  <a:pt x="773095" y="387720"/>
                  <a:pt x="764373" y="348592"/>
                  <a:pt x="793447" y="334364"/>
                </a:cubicBezTo>
                <a:cubicBezTo>
                  <a:pt x="816707" y="320135"/>
                  <a:pt x="848689" y="334364"/>
                  <a:pt x="860319" y="359262"/>
                </a:cubicBezTo>
                <a:cubicBezTo>
                  <a:pt x="874856" y="405504"/>
                  <a:pt x="889393" y="448189"/>
                  <a:pt x="938820" y="451747"/>
                </a:cubicBezTo>
                <a:cubicBezTo>
                  <a:pt x="1005692" y="458860"/>
                  <a:pt x="967894" y="430405"/>
                  <a:pt x="956265" y="394834"/>
                </a:cubicBezTo>
                <a:cubicBezTo>
                  <a:pt x="944635" y="355706"/>
                  <a:pt x="979525" y="345034"/>
                  <a:pt x="1002784" y="352148"/>
                </a:cubicBezTo>
                <a:cubicBezTo>
                  <a:pt x="1090008" y="384162"/>
                  <a:pt x="1180139" y="327250"/>
                  <a:pt x="1270270" y="373491"/>
                </a:cubicBezTo>
                <a:cubicBezTo>
                  <a:pt x="1247011" y="259665"/>
                  <a:pt x="1197583" y="209867"/>
                  <a:pt x="1092915" y="192082"/>
                </a:cubicBezTo>
                <a:cubicBezTo>
                  <a:pt x="1055118" y="188525"/>
                  <a:pt x="1014414" y="195638"/>
                  <a:pt x="979525" y="163625"/>
                </a:cubicBezTo>
                <a:cubicBezTo>
                  <a:pt x="959172" y="145839"/>
                  <a:pt x="938820" y="124497"/>
                  <a:pt x="953358" y="88927"/>
                </a:cubicBezTo>
                <a:cubicBezTo>
                  <a:pt x="962080" y="64027"/>
                  <a:pt x="985339" y="64027"/>
                  <a:pt x="1005692" y="71141"/>
                </a:cubicBezTo>
                <a:cubicBezTo>
                  <a:pt x="1090008" y="110269"/>
                  <a:pt x="1180139" y="120941"/>
                  <a:pt x="1267362" y="135168"/>
                </a:cubicBezTo>
                <a:cubicBezTo>
                  <a:pt x="1281900" y="138725"/>
                  <a:pt x="1296437" y="145839"/>
                  <a:pt x="1310975" y="110269"/>
                </a:cubicBezTo>
                <a:cubicBezTo>
                  <a:pt x="1209214" y="78255"/>
                  <a:pt x="1110360" y="35571"/>
                  <a:pt x="1008599" y="0"/>
                </a:cubicBezTo>
                <a:close/>
              </a:path>
            </a:pathLst>
          </a:custGeom>
          <a:solidFill>
            <a:srgbClr val="C696A5">
              <a:alpha val="20000"/>
            </a:srgbClr>
          </a:solidFill>
          <a:ln w="32707" cap="flat">
            <a:noFill/>
            <a:prstDash val="solid"/>
            <a:miter/>
          </a:ln>
        </p:spPr>
        <p:txBody>
          <a:bodyPr rtlCol="0" anchor="ctr"/>
          <a:lstStyle/>
          <a:p>
            <a:endParaRPr lang="en-US">
              <a:solidFill>
                <a:schemeClr val="tx1"/>
              </a:solidFill>
            </a:endParaRPr>
          </a:p>
        </p:txBody>
      </p:sp>
      <p:sp>
        <p:nvSpPr>
          <p:cNvPr id="2" name="Nadpis 1">
            <a:extLst>
              <a:ext uri="{FF2B5EF4-FFF2-40B4-BE49-F238E27FC236}">
                <a16:creationId xmlns:a16="http://schemas.microsoft.com/office/drawing/2014/main" id="{0A1CCAA6-9D07-7F33-4B9A-E495EFFBA3F6}"/>
              </a:ext>
            </a:extLst>
          </p:cNvPr>
          <p:cNvSpPr>
            <a:spLocks noGrp="1"/>
          </p:cNvSpPr>
          <p:nvPr>
            <p:ph type="title"/>
          </p:nvPr>
        </p:nvSpPr>
        <p:spPr>
          <a:xfrm>
            <a:off x="905484" y="1065749"/>
            <a:ext cx="3748810" cy="4726502"/>
          </a:xfrm>
        </p:spPr>
        <p:txBody>
          <a:bodyPr>
            <a:normAutofit/>
          </a:bodyPr>
          <a:lstStyle/>
          <a:p>
            <a:pPr marL="342900" lvl="0" indent="-342900">
              <a:lnSpc>
                <a:spcPct val="115000"/>
              </a:lnSpc>
              <a:spcBef>
                <a:spcPts val="1200"/>
              </a:spcBef>
            </a:pPr>
            <a:br>
              <a:rPr lang="cs-CZ" sz="1800" dirty="0">
                <a:effectLst/>
                <a:latin typeface="Times New Roman" panose="02020603050405020304" pitchFamily="18" charset="0"/>
                <a:ea typeface="Calibri" panose="020F0502020204030204" pitchFamily="34" charset="0"/>
                <a:cs typeface="Times New Roman" panose="02020603050405020304" pitchFamily="18" charset="0"/>
              </a:rPr>
            </a:br>
            <a:r>
              <a:rPr lang="cs-CZ" sz="5400" dirty="0">
                <a:latin typeface="Times New Roman" panose="02020603050405020304" pitchFamily="18" charset="0"/>
                <a:ea typeface="Calibri" panose="020F0502020204030204" pitchFamily="34" charset="0"/>
                <a:cs typeface="Times New Roman" panose="02020603050405020304" pitchFamily="18" charset="0"/>
              </a:rPr>
              <a:t>DRUHY </a:t>
            </a:r>
            <a:endParaRPr lang="cs-CZ" sz="5400" dirty="0"/>
          </a:p>
        </p:txBody>
      </p:sp>
      <p:sp>
        <p:nvSpPr>
          <p:cNvPr id="3" name="Zástupný obsah 2">
            <a:extLst>
              <a:ext uri="{FF2B5EF4-FFF2-40B4-BE49-F238E27FC236}">
                <a16:creationId xmlns:a16="http://schemas.microsoft.com/office/drawing/2014/main" id="{24D7D961-D1C8-8D28-23B6-B2F34984B316}"/>
              </a:ext>
            </a:extLst>
          </p:cNvPr>
          <p:cNvSpPr>
            <a:spLocks noGrp="1"/>
          </p:cNvSpPr>
          <p:nvPr>
            <p:ph idx="1"/>
          </p:nvPr>
        </p:nvSpPr>
        <p:spPr>
          <a:xfrm>
            <a:off x="6490252" y="258416"/>
            <a:ext cx="5546035" cy="6440557"/>
          </a:xfrm>
        </p:spPr>
        <p:txBody>
          <a:bodyPr anchor="ctr">
            <a:normAutofit fontScale="85000" lnSpcReduction="20000"/>
          </a:bodyPr>
          <a:lstStyle/>
          <a:p>
            <a:pPr lvl="0"/>
            <a:r>
              <a:rPr lang="cs-CZ" b="1" dirty="0">
                <a:latin typeface="Times New Roman" panose="02020603050405020304" pitchFamily="18" charset="0"/>
                <a:cs typeface="Times New Roman" panose="02020603050405020304" pitchFamily="18" charset="0"/>
              </a:rPr>
              <a:t>fyzické násilí</a:t>
            </a:r>
            <a:r>
              <a:rPr lang="cs-CZ" dirty="0">
                <a:latin typeface="Times New Roman" panose="02020603050405020304" pitchFamily="18" charset="0"/>
                <a:cs typeface="Times New Roman" panose="02020603050405020304" pitchFamily="18" charset="0"/>
              </a:rPr>
              <a:t> (strkání, fackování, tahání za vlasy, smýkání, házení předmětů, znehybňování oběti atd.),</a:t>
            </a:r>
          </a:p>
          <a:p>
            <a:pPr lvl="0"/>
            <a:r>
              <a:rPr lang="cs-CZ" b="1" dirty="0">
                <a:latin typeface="Times New Roman" panose="02020603050405020304" pitchFamily="18" charset="0"/>
                <a:cs typeface="Times New Roman" panose="02020603050405020304" pitchFamily="18" charset="0"/>
              </a:rPr>
              <a:t>psychické násilí</a:t>
            </a:r>
            <a:r>
              <a:rPr lang="cs-CZ" dirty="0">
                <a:latin typeface="Times New Roman" panose="02020603050405020304" pitchFamily="18" charset="0"/>
                <a:cs typeface="Times New Roman" panose="02020603050405020304" pitchFamily="18" charset="0"/>
              </a:rPr>
              <a:t> (slovní týrání, ponižování, zesměšňování, permanentní kontrola, výslechy, vyhrožování atd.);</a:t>
            </a:r>
          </a:p>
          <a:p>
            <a:pPr lvl="0"/>
            <a:r>
              <a:rPr lang="cs-CZ" b="1" dirty="0">
                <a:latin typeface="Times New Roman" panose="02020603050405020304" pitchFamily="18" charset="0"/>
                <a:cs typeface="Times New Roman" panose="02020603050405020304" pitchFamily="18" charset="0"/>
              </a:rPr>
              <a:t>sexuální násilí</a:t>
            </a:r>
            <a:r>
              <a:rPr lang="cs-CZ" dirty="0">
                <a:latin typeface="Times New Roman" panose="02020603050405020304" pitchFamily="18" charset="0"/>
                <a:cs typeface="Times New Roman" panose="02020603050405020304" pitchFamily="18" charset="0"/>
              </a:rPr>
              <a:t> (všechny intimní kontakty, které jsou na oběti vynucovány proti její vůli);</a:t>
            </a:r>
          </a:p>
          <a:p>
            <a:pPr lvl="0"/>
            <a:r>
              <a:rPr lang="cs-CZ" b="1" dirty="0">
                <a:latin typeface="Times New Roman" panose="02020603050405020304" pitchFamily="18" charset="0"/>
                <a:cs typeface="Times New Roman" panose="02020603050405020304" pitchFamily="18" charset="0"/>
              </a:rPr>
              <a:t>ekonomické násilí</a:t>
            </a:r>
            <a:r>
              <a:rPr lang="cs-CZ" dirty="0">
                <a:latin typeface="Times New Roman" panose="02020603050405020304" pitchFamily="18" charset="0"/>
                <a:cs typeface="Times New Roman" panose="02020603050405020304" pitchFamily="18" charset="0"/>
              </a:rPr>
              <a:t> (zamezení možnosti disponovat s finančními prostředky, zákaz získání zaměstnání, neposkytování finančních prostředků, vystavování hladu atd.);</a:t>
            </a:r>
          </a:p>
          <a:p>
            <a:r>
              <a:rPr lang="cs-CZ" b="1" dirty="0">
                <a:latin typeface="Times New Roman" panose="02020603050405020304" pitchFamily="18" charset="0"/>
                <a:cs typeface="Times New Roman" panose="02020603050405020304" pitchFamily="18" charset="0"/>
              </a:rPr>
              <a:t>sociální násilí</a:t>
            </a:r>
            <a:r>
              <a:rPr lang="cs-CZ" dirty="0">
                <a:latin typeface="Times New Roman" panose="02020603050405020304" pitchFamily="18" charset="0"/>
                <a:cs typeface="Times New Roman" panose="02020603050405020304" pitchFamily="18" charset="0"/>
              </a:rPr>
              <a:t> (zamezení kontaktu s rodinou či přáteli, zákaz využívání komunikačních prostředků, sociální izolace atd.).“ </a:t>
            </a:r>
            <a:endParaRPr lang="cs-CZ" sz="20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1200"/>
              </a:spcBef>
              <a:buNone/>
            </a:pPr>
            <a:endParaRPr lang="cs-CZ" sz="18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8332292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718681-A12E-49D6-9925-DD7C68176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rgbClr val="C696A5"/>
          </a:solidFill>
          <a:ln w="32707" cap="flat">
            <a:noFill/>
            <a:prstDash val="solid"/>
            <a:miter/>
          </a:ln>
        </p:spPr>
        <p:txBody>
          <a:bodyPr rtlCol="0" anchor="ctr"/>
          <a:lstStyle/>
          <a:p>
            <a:endParaRPr lang="en-US" dirty="0"/>
          </a:p>
        </p:txBody>
      </p:sp>
      <p:sp>
        <p:nvSpPr>
          <p:cNvPr id="2" name="Nadpis 1">
            <a:extLst>
              <a:ext uri="{FF2B5EF4-FFF2-40B4-BE49-F238E27FC236}">
                <a16:creationId xmlns:a16="http://schemas.microsoft.com/office/drawing/2014/main" id="{DF6FF0A6-3988-35AC-5095-D32C47E729D5}"/>
              </a:ext>
            </a:extLst>
          </p:cNvPr>
          <p:cNvSpPr>
            <a:spLocks noGrp="1"/>
          </p:cNvSpPr>
          <p:nvPr>
            <p:ph type="title"/>
          </p:nvPr>
        </p:nvSpPr>
        <p:spPr>
          <a:xfrm>
            <a:off x="838200" y="713312"/>
            <a:ext cx="3461084" cy="5431376"/>
          </a:xfrm>
        </p:spPr>
        <p:txBody>
          <a:bodyPr>
            <a:normAutofit/>
          </a:bodyPr>
          <a:lstStyle/>
          <a:p>
            <a:r>
              <a:rPr lang="cs-CZ" sz="3600" dirty="0">
                <a:solidFill>
                  <a:srgbClr val="FFFFFF"/>
                </a:solidFill>
              </a:rPr>
              <a:t>DEFINIČNÍ ZNAKY</a:t>
            </a:r>
          </a:p>
        </p:txBody>
      </p:sp>
      <p:sp>
        <p:nvSpPr>
          <p:cNvPr id="3" name="Zástupný obsah 2">
            <a:extLst>
              <a:ext uri="{FF2B5EF4-FFF2-40B4-BE49-F238E27FC236}">
                <a16:creationId xmlns:a16="http://schemas.microsoft.com/office/drawing/2014/main" id="{F324F13C-F94F-A75D-6B79-5CE43EA19414}"/>
              </a:ext>
            </a:extLst>
          </p:cNvPr>
          <p:cNvSpPr>
            <a:spLocks noGrp="1"/>
          </p:cNvSpPr>
          <p:nvPr>
            <p:ph idx="1"/>
          </p:nvPr>
        </p:nvSpPr>
        <p:spPr>
          <a:xfrm>
            <a:off x="5953539" y="119270"/>
            <a:ext cx="5400261" cy="6649277"/>
          </a:xfrm>
        </p:spPr>
        <p:txBody>
          <a:bodyPr anchor="ctr">
            <a:normAutofit fontScale="92500"/>
          </a:bodyPr>
          <a:lstStyle/>
          <a:p>
            <a:pPr lvl="0"/>
            <a:r>
              <a:rPr lang="cs-CZ" dirty="0">
                <a:latin typeface="Times New Roman" panose="02020603050405020304" pitchFamily="18" charset="0"/>
                <a:cs typeface="Times New Roman" panose="02020603050405020304" pitchFamily="18" charset="0"/>
              </a:rPr>
              <a:t>opakovanost a dlouhodobost (pozn. tzv. historie domácího násilí),</a:t>
            </a:r>
          </a:p>
          <a:p>
            <a:pPr lvl="0"/>
            <a:r>
              <a:rPr lang="cs-CZ" dirty="0">
                <a:latin typeface="Times New Roman" panose="02020603050405020304" pitchFamily="18" charset="0"/>
                <a:cs typeface="Times New Roman" panose="02020603050405020304" pitchFamily="18" charset="0"/>
              </a:rPr>
              <a:t>eskalace (dynamika vývoje; obvyklé stupňování v četnosti i intenzitě)</a:t>
            </a:r>
          </a:p>
          <a:p>
            <a:pPr lvl="0"/>
            <a:r>
              <a:rPr lang="cs-CZ" dirty="0">
                <a:latin typeface="Times New Roman" panose="02020603050405020304" pitchFamily="18" charset="0"/>
                <a:cs typeface="Times New Roman" panose="02020603050405020304" pitchFamily="18" charset="0"/>
              </a:rPr>
              <a:t>jasné a nezpochybnitelné rozdělení rolí (pachatel – oběť)</a:t>
            </a:r>
          </a:p>
          <a:p>
            <a:pPr lvl="0"/>
            <a:r>
              <a:rPr lang="cs-CZ" dirty="0">
                <a:latin typeface="Times New Roman" panose="02020603050405020304" pitchFamily="18" charset="0"/>
                <a:cs typeface="Times New Roman" panose="02020603050405020304" pitchFamily="18" charset="0"/>
              </a:rPr>
              <a:t>často je to i neveřejnost (děje se v soukromí, za zavřenými dveřmi domu/bytu bez sociální kontroly okolí) </a:t>
            </a:r>
          </a:p>
          <a:p>
            <a:pPr marL="0" lvl="0" indent="0">
              <a:buNone/>
            </a:pPr>
            <a:r>
              <a:rPr lang="cs-CZ" i="1" dirty="0">
                <a:latin typeface="Times New Roman" panose="02020603050405020304" pitchFamily="18" charset="0"/>
                <a:cs typeface="Times New Roman" panose="02020603050405020304" pitchFamily="18" charset="0"/>
              </a:rPr>
              <a:t>Někdy se doplňují ještě další znaky:</a:t>
            </a:r>
          </a:p>
          <a:p>
            <a:pPr lvl="0"/>
            <a:r>
              <a:rPr lang="cs-CZ" dirty="0">
                <a:latin typeface="Times New Roman" panose="02020603050405020304" pitchFamily="18" charset="0"/>
                <a:cs typeface="Times New Roman" panose="02020603050405020304" pitchFamily="18" charset="0"/>
              </a:rPr>
              <a:t>mezi obětí a násilníkem je blízký vztah, </a:t>
            </a:r>
          </a:p>
          <a:p>
            <a:r>
              <a:rPr lang="cs-CZ" dirty="0">
                <a:latin typeface="Times New Roman" panose="02020603050405020304" pitchFamily="18" charset="0"/>
                <a:cs typeface="Times New Roman" panose="02020603050405020304" pitchFamily="18" charset="0"/>
              </a:rPr>
              <a:t>je často velmi těžce prokazatelné</a:t>
            </a:r>
            <a:endParaRPr lang="cs-CZ"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47628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718681-A12E-49D6-9925-DD7C68176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rgbClr val="C696A5"/>
          </a:solidFill>
          <a:ln w="32707" cap="flat">
            <a:noFill/>
            <a:prstDash val="solid"/>
            <a:miter/>
          </a:ln>
        </p:spPr>
        <p:txBody>
          <a:bodyPr rtlCol="0" anchor="ctr"/>
          <a:lstStyle/>
          <a:p>
            <a:endParaRPr lang="en-US" dirty="0"/>
          </a:p>
        </p:txBody>
      </p:sp>
      <p:sp>
        <p:nvSpPr>
          <p:cNvPr id="2" name="Nadpis 1">
            <a:extLst>
              <a:ext uri="{FF2B5EF4-FFF2-40B4-BE49-F238E27FC236}">
                <a16:creationId xmlns:a16="http://schemas.microsoft.com/office/drawing/2014/main" id="{DF6FF0A6-3988-35AC-5095-D32C47E729D5}"/>
              </a:ext>
            </a:extLst>
          </p:cNvPr>
          <p:cNvSpPr>
            <a:spLocks noGrp="1"/>
          </p:cNvSpPr>
          <p:nvPr>
            <p:ph type="title"/>
          </p:nvPr>
        </p:nvSpPr>
        <p:spPr>
          <a:xfrm>
            <a:off x="838200" y="713312"/>
            <a:ext cx="3461084" cy="5431376"/>
          </a:xfrm>
        </p:spPr>
        <p:txBody>
          <a:bodyPr>
            <a:normAutofit/>
          </a:bodyPr>
          <a:lstStyle/>
          <a:p>
            <a:r>
              <a:rPr lang="cs-CZ" sz="3600" dirty="0">
                <a:solidFill>
                  <a:srgbClr val="FFFFFF"/>
                </a:solidFill>
              </a:rPr>
              <a:t>v praxi se zkoumá</a:t>
            </a:r>
          </a:p>
        </p:txBody>
      </p:sp>
      <p:sp>
        <p:nvSpPr>
          <p:cNvPr id="3" name="Zástupný obsah 2">
            <a:extLst>
              <a:ext uri="{FF2B5EF4-FFF2-40B4-BE49-F238E27FC236}">
                <a16:creationId xmlns:a16="http://schemas.microsoft.com/office/drawing/2014/main" id="{F324F13C-F94F-A75D-6B79-5CE43EA19414}"/>
              </a:ext>
            </a:extLst>
          </p:cNvPr>
          <p:cNvSpPr>
            <a:spLocks noGrp="1"/>
          </p:cNvSpPr>
          <p:nvPr>
            <p:ph idx="1"/>
          </p:nvPr>
        </p:nvSpPr>
        <p:spPr>
          <a:xfrm>
            <a:off x="5953539" y="119270"/>
            <a:ext cx="5400261" cy="6649277"/>
          </a:xfrm>
        </p:spPr>
        <p:txBody>
          <a:bodyPr anchor="ctr">
            <a:normAutofit fontScale="85000" lnSpcReduction="10000"/>
          </a:bodyPr>
          <a:lstStyle/>
          <a:p>
            <a:pPr marL="0" lvl="0" indent="0">
              <a:buNone/>
            </a:pPr>
            <a:r>
              <a:rPr lang="cs-CZ" dirty="0">
                <a:latin typeface="Times New Roman" panose="02020603050405020304" pitchFamily="18" charset="0"/>
                <a:cs typeface="Times New Roman" panose="02020603050405020304" pitchFamily="18" charset="0"/>
              </a:rPr>
              <a:t>„</a:t>
            </a:r>
            <a:r>
              <a:rPr lang="cs-CZ" i="1" dirty="0">
                <a:latin typeface="Times New Roman" panose="02020603050405020304" pitchFamily="18" charset="0"/>
                <a:cs typeface="Times New Roman" panose="02020603050405020304" pitchFamily="18" charset="0"/>
              </a:rPr>
              <a:t>lze-li na základě zjištěných skutečností, zejména s ohledem na předcházející útoky, důvodně předpokládat, že se osoba dopustí nebezpečného útoku proti životu, zdraví anebo svobodě nebo zvlášť závažného útoku proti lidské důstojnosti</a:t>
            </a:r>
            <a:r>
              <a:rPr lang="cs-CZ" dirty="0">
                <a:latin typeface="Times New Roman" panose="02020603050405020304" pitchFamily="18" charset="0"/>
                <a:cs typeface="Times New Roman" panose="02020603050405020304" pitchFamily="18" charset="0"/>
              </a:rPr>
              <a:t>“</a:t>
            </a:r>
          </a:p>
          <a:p>
            <a:pPr lvl="0"/>
            <a:r>
              <a:rPr lang="cs-CZ" dirty="0">
                <a:latin typeface="Times New Roman" panose="02020603050405020304" pitchFamily="18" charset="0"/>
                <a:cs typeface="Times New Roman" panose="02020603050405020304" pitchFamily="18" charset="0"/>
              </a:rPr>
              <a:t>předcházející útoky – intenzita a počet útoků,</a:t>
            </a:r>
          </a:p>
          <a:p>
            <a:pPr lvl="0"/>
            <a:r>
              <a:rPr lang="cs-CZ" dirty="0">
                <a:latin typeface="Times New Roman" panose="02020603050405020304" pitchFamily="18" charset="0"/>
                <a:cs typeface="Times New Roman" panose="02020603050405020304" pitchFamily="18" charset="0"/>
              </a:rPr>
              <a:t>míra agrese násilné osoby – zejm. útoky na ohroženou osobu v přítomnosti policistů, a to fyzické i verbální, vyhrožování fyzickým napadením,</a:t>
            </a:r>
          </a:p>
          <a:p>
            <a:pPr lvl="0"/>
            <a:r>
              <a:rPr lang="cs-CZ" dirty="0">
                <a:latin typeface="Times New Roman" panose="02020603050405020304" pitchFamily="18" charset="0"/>
                <a:cs typeface="Times New Roman" panose="02020603050405020304" pitchFamily="18" charset="0"/>
              </a:rPr>
              <a:t>ovlivnění alkoholem či jinými návykovými látkami,</a:t>
            </a:r>
          </a:p>
          <a:p>
            <a:r>
              <a:rPr lang="cs-CZ" dirty="0">
                <a:latin typeface="Times New Roman" panose="02020603050405020304" pitchFamily="18" charset="0"/>
                <a:cs typeface="Times New Roman" panose="02020603050405020304" pitchFamily="18" charset="0"/>
              </a:rPr>
              <a:t>tendence násilné osoby k používání zbraní (i dříve, podle záznamů; podle svědků atp.) a existence držení střelné zbraně (legální nebo nelegální) </a:t>
            </a:r>
            <a:endParaRPr lang="cs-CZ"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10307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0339EE9-5436-4860-BBFC-7CD7C90DBA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AA770EBD-5B77-46EC-BF58-EF27ACD6B4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5" y="0"/>
            <a:ext cx="7537705" cy="6858000"/>
          </a:xfrm>
          <a:custGeom>
            <a:avLst/>
            <a:gdLst>
              <a:gd name="connsiteX0" fmla="*/ 1008599 w 7299977"/>
              <a:gd name="connsiteY0" fmla="*/ 0 h 6858000"/>
              <a:gd name="connsiteX1" fmla="*/ 4420653 w 7299977"/>
              <a:gd name="connsiteY1" fmla="*/ 0 h 6858000"/>
              <a:gd name="connsiteX2" fmla="*/ 5511704 w 7299977"/>
              <a:gd name="connsiteY2" fmla="*/ 0 h 6858000"/>
              <a:gd name="connsiteX3" fmla="*/ 7299977 w 7299977"/>
              <a:gd name="connsiteY3" fmla="*/ 0 h 6858000"/>
              <a:gd name="connsiteX4" fmla="*/ 7299977 w 7299977"/>
              <a:gd name="connsiteY4" fmla="*/ 6858000 h 6858000"/>
              <a:gd name="connsiteX5" fmla="*/ 5511704 w 7299977"/>
              <a:gd name="connsiteY5" fmla="*/ 6858000 h 6858000"/>
              <a:gd name="connsiteX6" fmla="*/ 4420653 w 7299977"/>
              <a:gd name="connsiteY6" fmla="*/ 6858000 h 6858000"/>
              <a:gd name="connsiteX7" fmla="*/ 1592997 w 7299977"/>
              <a:gd name="connsiteY7" fmla="*/ 6858000 h 6858000"/>
              <a:gd name="connsiteX8" fmla="*/ 1232473 w 7299977"/>
              <a:gd name="connsiteY8" fmla="*/ 6658805 h 6858000"/>
              <a:gd name="connsiteX9" fmla="*/ 1075471 w 7299977"/>
              <a:gd name="connsiteY9" fmla="*/ 6431153 h 6858000"/>
              <a:gd name="connsiteX10" fmla="*/ 1020229 w 7299977"/>
              <a:gd name="connsiteY10" fmla="*/ 6367127 h 6858000"/>
              <a:gd name="connsiteX11" fmla="*/ 883579 w 7299977"/>
              <a:gd name="connsiteY11" fmla="*/ 6281757 h 6858000"/>
              <a:gd name="connsiteX12" fmla="*/ 645167 w 7299977"/>
              <a:gd name="connsiteY12" fmla="*/ 6100347 h 6858000"/>
              <a:gd name="connsiteX13" fmla="*/ 732391 w 7299977"/>
              <a:gd name="connsiteY13" fmla="*/ 6057663 h 6858000"/>
              <a:gd name="connsiteX14" fmla="*/ 985339 w 7299977"/>
              <a:gd name="connsiteY14" fmla="*/ 6167932 h 6858000"/>
              <a:gd name="connsiteX15" fmla="*/ 1168509 w 7299977"/>
              <a:gd name="connsiteY15" fmla="*/ 6196388 h 6858000"/>
              <a:gd name="connsiteX16" fmla="*/ 909746 w 7299977"/>
              <a:gd name="connsiteY16" fmla="*/ 6004307 h 6858000"/>
              <a:gd name="connsiteX17" fmla="*/ 659704 w 7299977"/>
              <a:gd name="connsiteY17" fmla="*/ 5755314 h 6858000"/>
              <a:gd name="connsiteX18" fmla="*/ 851597 w 7299977"/>
              <a:gd name="connsiteY18" fmla="*/ 5801555 h 6858000"/>
              <a:gd name="connsiteX19" fmla="*/ 860319 w 7299977"/>
              <a:gd name="connsiteY19" fmla="*/ 5769542 h 6858000"/>
              <a:gd name="connsiteX20" fmla="*/ 691686 w 7299977"/>
              <a:gd name="connsiteY20" fmla="*/ 5474306 h 6858000"/>
              <a:gd name="connsiteX21" fmla="*/ 610278 w 7299977"/>
              <a:gd name="connsiteY21" fmla="*/ 5353367 h 6858000"/>
              <a:gd name="connsiteX22" fmla="*/ 238123 w 7299977"/>
              <a:gd name="connsiteY22" fmla="*/ 4994104 h 6858000"/>
              <a:gd name="connsiteX23" fmla="*/ 592833 w 7299977"/>
              <a:gd name="connsiteY23" fmla="*/ 5154171 h 6858000"/>
              <a:gd name="connsiteX24" fmla="*/ 226494 w 7299977"/>
              <a:gd name="connsiteY24" fmla="*/ 4805580 h 6858000"/>
              <a:gd name="connsiteX25" fmla="*/ 49139 w 7299977"/>
              <a:gd name="connsiteY25" fmla="*/ 4677526 h 6858000"/>
              <a:gd name="connsiteX26" fmla="*/ 5527 w 7299977"/>
              <a:gd name="connsiteY26" fmla="*/ 4602828 h 6858000"/>
              <a:gd name="connsiteX27" fmla="*/ 84029 w 7299977"/>
              <a:gd name="connsiteY27" fmla="*/ 4585042 h 6858000"/>
              <a:gd name="connsiteX28" fmla="*/ 325347 w 7299977"/>
              <a:gd name="connsiteY28" fmla="*/ 4613499 h 6858000"/>
              <a:gd name="connsiteX29" fmla="*/ 25879 w 7299977"/>
              <a:gd name="connsiteY29" fmla="*/ 4378734 h 6858000"/>
              <a:gd name="connsiteX30" fmla="*/ 249753 w 7299977"/>
              <a:gd name="connsiteY30" fmla="*/ 4414305 h 6858000"/>
              <a:gd name="connsiteX31" fmla="*/ 313718 w 7299977"/>
              <a:gd name="connsiteY31" fmla="*/ 4321821 h 6858000"/>
              <a:gd name="connsiteX32" fmla="*/ 418386 w 7299977"/>
              <a:gd name="connsiteY32" fmla="*/ 4172424 h 6858000"/>
              <a:gd name="connsiteX33" fmla="*/ 491072 w 7299977"/>
              <a:gd name="connsiteY33" fmla="*/ 4090612 h 6858000"/>
              <a:gd name="connsiteX34" fmla="*/ 520147 w 7299977"/>
              <a:gd name="connsiteY34" fmla="*/ 3827390 h 6858000"/>
              <a:gd name="connsiteX35" fmla="*/ 459090 w 7299977"/>
              <a:gd name="connsiteY35" fmla="*/ 3539269 h 6858000"/>
              <a:gd name="connsiteX36" fmla="*/ 290458 w 7299977"/>
              <a:gd name="connsiteY36" fmla="*/ 3393429 h 6858000"/>
              <a:gd name="connsiteX37" fmla="*/ 339884 w 7299977"/>
              <a:gd name="connsiteY37" fmla="*/ 3229805 h 6858000"/>
              <a:gd name="connsiteX38" fmla="*/ 697501 w 7299977"/>
              <a:gd name="connsiteY38" fmla="*/ 3329402 h 6858000"/>
              <a:gd name="connsiteX39" fmla="*/ 165437 w 7299977"/>
              <a:gd name="connsiteY39" fmla="*/ 2941684 h 6858000"/>
              <a:gd name="connsiteX40" fmla="*/ 255568 w 7299977"/>
              <a:gd name="connsiteY40" fmla="*/ 2923898 h 6858000"/>
              <a:gd name="connsiteX41" fmla="*/ 578296 w 7299977"/>
              <a:gd name="connsiteY41" fmla="*/ 2703362 h 6858000"/>
              <a:gd name="connsiteX42" fmla="*/ 595740 w 7299977"/>
              <a:gd name="connsiteY42" fmla="*/ 2692689 h 6858000"/>
              <a:gd name="connsiteX43" fmla="*/ 650982 w 7299977"/>
              <a:gd name="connsiteY43" fmla="*/ 2553965 h 6858000"/>
              <a:gd name="connsiteX44" fmla="*/ 825429 w 7299977"/>
              <a:gd name="connsiteY44" fmla="*/ 2532623 h 6858000"/>
              <a:gd name="connsiteX45" fmla="*/ 970802 w 7299977"/>
              <a:gd name="connsiteY45" fmla="*/ 2564636 h 6858000"/>
              <a:gd name="connsiteX46" fmla="*/ 1127805 w 7299977"/>
              <a:gd name="connsiteY46" fmla="*/ 2525509 h 6858000"/>
              <a:gd name="connsiteX47" fmla="*/ 1267362 w 7299977"/>
              <a:gd name="connsiteY47" fmla="*/ 2543294 h 6858000"/>
              <a:gd name="connsiteX48" fmla="*/ 1386568 w 7299977"/>
              <a:gd name="connsiteY48" fmla="*/ 2518395 h 6858000"/>
              <a:gd name="connsiteX49" fmla="*/ 1270270 w 7299977"/>
              <a:gd name="connsiteY49" fmla="*/ 2401012 h 6858000"/>
              <a:gd name="connsiteX50" fmla="*/ 1107453 w 7299977"/>
              <a:gd name="connsiteY50" fmla="*/ 2401012 h 6858000"/>
              <a:gd name="connsiteX51" fmla="*/ 991154 w 7299977"/>
              <a:gd name="connsiteY51" fmla="*/ 2326314 h 6858000"/>
              <a:gd name="connsiteX52" fmla="*/ 880671 w 7299977"/>
              <a:gd name="connsiteY52" fmla="*/ 2191146 h 6858000"/>
              <a:gd name="connsiteX53" fmla="*/ 491072 w 7299977"/>
              <a:gd name="connsiteY53" fmla="*/ 1974165 h 6858000"/>
              <a:gd name="connsiteX54" fmla="*/ 421293 w 7299977"/>
              <a:gd name="connsiteY54" fmla="*/ 1892353 h 6858000"/>
              <a:gd name="connsiteX55" fmla="*/ 1531941 w 7299977"/>
              <a:gd name="connsiteY55" fmla="*/ 2208931 h 6858000"/>
              <a:gd name="connsiteX56" fmla="*/ 1188861 w 7299977"/>
              <a:gd name="connsiteY56" fmla="*/ 2077320 h 6858000"/>
              <a:gd name="connsiteX57" fmla="*/ 1421458 w 7299977"/>
              <a:gd name="connsiteY57" fmla="*/ 2102219 h 6858000"/>
              <a:gd name="connsiteX58" fmla="*/ 1549386 w 7299977"/>
              <a:gd name="connsiteY58" fmla="*/ 2013292 h 6858000"/>
              <a:gd name="connsiteX59" fmla="*/ 1549386 w 7299977"/>
              <a:gd name="connsiteY59" fmla="*/ 1984836 h 6858000"/>
              <a:gd name="connsiteX60" fmla="*/ 1453440 w 7299977"/>
              <a:gd name="connsiteY60" fmla="*/ 1903025 h 6858000"/>
              <a:gd name="connsiteX61" fmla="*/ 1398198 w 7299977"/>
              <a:gd name="connsiteY61" fmla="*/ 1849668 h 6858000"/>
              <a:gd name="connsiteX62" fmla="*/ 1247011 w 7299977"/>
              <a:gd name="connsiteY62" fmla="*/ 1657587 h 6858000"/>
              <a:gd name="connsiteX63" fmla="*/ 1354586 w 7299977"/>
              <a:gd name="connsiteY63" fmla="*/ 1636245 h 6858000"/>
              <a:gd name="connsiteX64" fmla="*/ 1395290 w 7299977"/>
              <a:gd name="connsiteY64" fmla="*/ 1597117 h 6858000"/>
              <a:gd name="connsiteX65" fmla="*/ 1366216 w 7299977"/>
              <a:gd name="connsiteY65" fmla="*/ 1540204 h 6858000"/>
              <a:gd name="connsiteX66" fmla="*/ 1031858 w 7299977"/>
              <a:gd name="connsiteY66" fmla="*/ 1365909 h 6858000"/>
              <a:gd name="connsiteX67" fmla="*/ 1005692 w 7299977"/>
              <a:gd name="connsiteY67" fmla="*/ 1230741 h 6858000"/>
              <a:gd name="connsiteX68" fmla="*/ 1069655 w 7299977"/>
              <a:gd name="connsiteY68" fmla="*/ 1209399 h 6858000"/>
              <a:gd name="connsiteX69" fmla="*/ 1142342 w 7299977"/>
              <a:gd name="connsiteY69" fmla="*/ 1220069 h 6858000"/>
              <a:gd name="connsiteX70" fmla="*/ 1084193 w 7299977"/>
              <a:gd name="connsiteY70" fmla="*/ 1113358 h 6858000"/>
              <a:gd name="connsiteX71" fmla="*/ 848689 w 7299977"/>
              <a:gd name="connsiteY71" fmla="*/ 1006647 h 6858000"/>
              <a:gd name="connsiteX72" fmla="*/ 805077 w 7299977"/>
              <a:gd name="connsiteY72" fmla="*/ 949734 h 6858000"/>
              <a:gd name="connsiteX73" fmla="*/ 863226 w 7299977"/>
              <a:gd name="connsiteY73" fmla="*/ 921277 h 6858000"/>
              <a:gd name="connsiteX74" fmla="*/ 906838 w 7299977"/>
              <a:gd name="connsiteY74" fmla="*/ 910606 h 6858000"/>
              <a:gd name="connsiteX75" fmla="*/ 5527 w 7299977"/>
              <a:gd name="connsiteY75" fmla="*/ 465975 h 6858000"/>
              <a:gd name="connsiteX76" fmla="*/ 209049 w 7299977"/>
              <a:gd name="connsiteY76" fmla="*/ 462417 h 6858000"/>
              <a:gd name="connsiteX77" fmla="*/ 409664 w 7299977"/>
              <a:gd name="connsiteY77" fmla="*/ 533558 h 6858000"/>
              <a:gd name="connsiteX78" fmla="*/ 621908 w 7299977"/>
              <a:gd name="connsiteY78" fmla="*/ 522887 h 6858000"/>
              <a:gd name="connsiteX79" fmla="*/ 822522 w 7299977"/>
              <a:gd name="connsiteY79" fmla="*/ 558458 h 6858000"/>
              <a:gd name="connsiteX80" fmla="*/ 996969 w 7299977"/>
              <a:gd name="connsiteY80" fmla="*/ 558458 h 6858000"/>
              <a:gd name="connsiteX81" fmla="*/ 834151 w 7299977"/>
              <a:gd name="connsiteY81" fmla="*/ 505101 h 6858000"/>
              <a:gd name="connsiteX82" fmla="*/ 773095 w 7299977"/>
              <a:gd name="connsiteY82" fmla="*/ 416176 h 6858000"/>
              <a:gd name="connsiteX83" fmla="*/ 793447 w 7299977"/>
              <a:gd name="connsiteY83" fmla="*/ 334364 h 6858000"/>
              <a:gd name="connsiteX84" fmla="*/ 860319 w 7299977"/>
              <a:gd name="connsiteY84" fmla="*/ 359262 h 6858000"/>
              <a:gd name="connsiteX85" fmla="*/ 938820 w 7299977"/>
              <a:gd name="connsiteY85" fmla="*/ 451747 h 6858000"/>
              <a:gd name="connsiteX86" fmla="*/ 956265 w 7299977"/>
              <a:gd name="connsiteY86" fmla="*/ 394834 h 6858000"/>
              <a:gd name="connsiteX87" fmla="*/ 1002784 w 7299977"/>
              <a:gd name="connsiteY87" fmla="*/ 352148 h 6858000"/>
              <a:gd name="connsiteX88" fmla="*/ 1270270 w 7299977"/>
              <a:gd name="connsiteY88" fmla="*/ 373491 h 6858000"/>
              <a:gd name="connsiteX89" fmla="*/ 1092915 w 7299977"/>
              <a:gd name="connsiteY89" fmla="*/ 192082 h 6858000"/>
              <a:gd name="connsiteX90" fmla="*/ 979525 w 7299977"/>
              <a:gd name="connsiteY90" fmla="*/ 163625 h 6858000"/>
              <a:gd name="connsiteX91" fmla="*/ 953358 w 7299977"/>
              <a:gd name="connsiteY91" fmla="*/ 88927 h 6858000"/>
              <a:gd name="connsiteX92" fmla="*/ 1005692 w 7299977"/>
              <a:gd name="connsiteY92" fmla="*/ 71141 h 6858000"/>
              <a:gd name="connsiteX93" fmla="*/ 1267362 w 7299977"/>
              <a:gd name="connsiteY93" fmla="*/ 135168 h 6858000"/>
              <a:gd name="connsiteX94" fmla="*/ 1310975 w 7299977"/>
              <a:gd name="connsiteY94" fmla="*/ 110269 h 6858000"/>
              <a:gd name="connsiteX95" fmla="*/ 1008599 w 7299977"/>
              <a:gd name="connsiteY9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7299977" h="6858000">
                <a:moveTo>
                  <a:pt x="1008599" y="0"/>
                </a:moveTo>
                <a:lnTo>
                  <a:pt x="4420653" y="0"/>
                </a:lnTo>
                <a:lnTo>
                  <a:pt x="5511704" y="0"/>
                </a:lnTo>
                <a:lnTo>
                  <a:pt x="7299977" y="0"/>
                </a:lnTo>
                <a:lnTo>
                  <a:pt x="7299977" y="6858000"/>
                </a:lnTo>
                <a:lnTo>
                  <a:pt x="5511704" y="6858000"/>
                </a:lnTo>
                <a:lnTo>
                  <a:pt x="4420653" y="6858000"/>
                </a:lnTo>
                <a:lnTo>
                  <a:pt x="1592997" y="6858000"/>
                </a:lnTo>
                <a:cubicBezTo>
                  <a:pt x="1473792" y="6786859"/>
                  <a:pt x="1360401" y="6701489"/>
                  <a:pt x="1232473" y="6658805"/>
                </a:cubicBezTo>
                <a:cubicBezTo>
                  <a:pt x="1145250" y="6630349"/>
                  <a:pt x="1060933" y="6580550"/>
                  <a:pt x="1075471" y="6431153"/>
                </a:cubicBezTo>
                <a:cubicBezTo>
                  <a:pt x="1078378" y="6388469"/>
                  <a:pt x="1055118" y="6356456"/>
                  <a:pt x="1020229" y="6367127"/>
                </a:cubicBezTo>
                <a:cubicBezTo>
                  <a:pt x="953358" y="6388469"/>
                  <a:pt x="921375" y="6327999"/>
                  <a:pt x="883579" y="6281757"/>
                </a:cubicBezTo>
                <a:cubicBezTo>
                  <a:pt x="816707" y="6199945"/>
                  <a:pt x="752743" y="6114575"/>
                  <a:pt x="645167" y="6100347"/>
                </a:cubicBezTo>
                <a:cubicBezTo>
                  <a:pt x="665519" y="6036320"/>
                  <a:pt x="700408" y="6043434"/>
                  <a:pt x="732391" y="6057663"/>
                </a:cubicBezTo>
                <a:cubicBezTo>
                  <a:pt x="816707" y="6093234"/>
                  <a:pt x="901023" y="6132361"/>
                  <a:pt x="985339" y="6167932"/>
                </a:cubicBezTo>
                <a:cubicBezTo>
                  <a:pt x="1040581" y="6189274"/>
                  <a:pt x="1095822" y="6221287"/>
                  <a:pt x="1168509" y="6196388"/>
                </a:cubicBezTo>
                <a:cubicBezTo>
                  <a:pt x="1104545" y="6068335"/>
                  <a:pt x="996969" y="6043434"/>
                  <a:pt x="909746" y="6004307"/>
                </a:cubicBezTo>
                <a:cubicBezTo>
                  <a:pt x="802169" y="5954508"/>
                  <a:pt x="738206" y="5862025"/>
                  <a:pt x="659704" y="5755314"/>
                </a:cubicBezTo>
                <a:cubicBezTo>
                  <a:pt x="738206" y="5726858"/>
                  <a:pt x="787632" y="5805112"/>
                  <a:pt x="851597" y="5801555"/>
                </a:cubicBezTo>
                <a:cubicBezTo>
                  <a:pt x="854504" y="5790884"/>
                  <a:pt x="860319" y="5769542"/>
                  <a:pt x="860319" y="5769542"/>
                </a:cubicBezTo>
                <a:cubicBezTo>
                  <a:pt x="755650" y="5712629"/>
                  <a:pt x="709132" y="5605917"/>
                  <a:pt x="691686" y="5474306"/>
                </a:cubicBezTo>
                <a:cubicBezTo>
                  <a:pt x="685872" y="5406721"/>
                  <a:pt x="648075" y="5385379"/>
                  <a:pt x="610278" y="5353367"/>
                </a:cubicBezTo>
                <a:cubicBezTo>
                  <a:pt x="482350" y="5243097"/>
                  <a:pt x="345700" y="5143500"/>
                  <a:pt x="238123" y="4994104"/>
                </a:cubicBezTo>
                <a:cubicBezTo>
                  <a:pt x="363144" y="5011889"/>
                  <a:pt x="461997" y="5111487"/>
                  <a:pt x="592833" y="5154171"/>
                </a:cubicBezTo>
                <a:cubicBezTo>
                  <a:pt x="488165" y="4990547"/>
                  <a:pt x="351514" y="4905177"/>
                  <a:pt x="226494" y="4805580"/>
                </a:cubicBezTo>
                <a:cubicBezTo>
                  <a:pt x="168344" y="4759339"/>
                  <a:pt x="116011" y="4702425"/>
                  <a:pt x="49139" y="4677526"/>
                </a:cubicBezTo>
                <a:cubicBezTo>
                  <a:pt x="25879" y="4670412"/>
                  <a:pt x="-14826" y="4652628"/>
                  <a:pt x="5527" y="4602828"/>
                </a:cubicBezTo>
                <a:cubicBezTo>
                  <a:pt x="22972" y="4560144"/>
                  <a:pt x="54954" y="4574373"/>
                  <a:pt x="84029" y="4585042"/>
                </a:cubicBezTo>
                <a:cubicBezTo>
                  <a:pt x="153807" y="4613499"/>
                  <a:pt x="229401" y="4613499"/>
                  <a:pt x="325347" y="4613499"/>
                </a:cubicBezTo>
                <a:cubicBezTo>
                  <a:pt x="243939" y="4478331"/>
                  <a:pt x="95658" y="4521016"/>
                  <a:pt x="25879" y="4378734"/>
                </a:cubicBezTo>
                <a:cubicBezTo>
                  <a:pt x="113103" y="4353835"/>
                  <a:pt x="179975" y="4403633"/>
                  <a:pt x="249753" y="4414305"/>
                </a:cubicBezTo>
                <a:cubicBezTo>
                  <a:pt x="313718" y="4424975"/>
                  <a:pt x="328254" y="4400076"/>
                  <a:pt x="313718" y="4321821"/>
                </a:cubicBezTo>
                <a:cubicBezTo>
                  <a:pt x="290458" y="4200882"/>
                  <a:pt x="325347" y="4140411"/>
                  <a:pt x="418386" y="4172424"/>
                </a:cubicBezTo>
                <a:cubicBezTo>
                  <a:pt x="505609" y="4204438"/>
                  <a:pt x="514332" y="4158196"/>
                  <a:pt x="491072" y="4090612"/>
                </a:cubicBezTo>
                <a:cubicBezTo>
                  <a:pt x="456183" y="3991015"/>
                  <a:pt x="493979" y="3912759"/>
                  <a:pt x="520147" y="3827390"/>
                </a:cubicBezTo>
                <a:cubicBezTo>
                  <a:pt x="560851" y="3699337"/>
                  <a:pt x="543407" y="3635309"/>
                  <a:pt x="459090" y="3539269"/>
                </a:cubicBezTo>
                <a:cubicBezTo>
                  <a:pt x="409664" y="3485914"/>
                  <a:pt x="360236" y="3439672"/>
                  <a:pt x="290458" y="3393429"/>
                </a:cubicBezTo>
                <a:cubicBezTo>
                  <a:pt x="450368" y="3368530"/>
                  <a:pt x="284643" y="3283162"/>
                  <a:pt x="339884" y="3229805"/>
                </a:cubicBezTo>
                <a:cubicBezTo>
                  <a:pt x="453275" y="3208463"/>
                  <a:pt x="543407" y="3379202"/>
                  <a:pt x="697501" y="3329402"/>
                </a:cubicBezTo>
                <a:cubicBezTo>
                  <a:pt x="511425" y="3183563"/>
                  <a:pt x="302087" y="3137322"/>
                  <a:pt x="165437" y="2941684"/>
                </a:cubicBezTo>
                <a:cubicBezTo>
                  <a:pt x="197419" y="2899000"/>
                  <a:pt x="229401" y="2941684"/>
                  <a:pt x="255568" y="2923898"/>
                </a:cubicBezTo>
                <a:cubicBezTo>
                  <a:pt x="255568" y="2913227"/>
                  <a:pt x="560851" y="2980812"/>
                  <a:pt x="578296" y="2703362"/>
                </a:cubicBezTo>
                <a:cubicBezTo>
                  <a:pt x="584111" y="2703362"/>
                  <a:pt x="589926" y="2703362"/>
                  <a:pt x="595740" y="2692689"/>
                </a:cubicBezTo>
                <a:cubicBezTo>
                  <a:pt x="627722" y="2653563"/>
                  <a:pt x="598648" y="2561080"/>
                  <a:pt x="650982" y="2553965"/>
                </a:cubicBezTo>
                <a:cubicBezTo>
                  <a:pt x="709132" y="2546851"/>
                  <a:pt x="764373" y="2514837"/>
                  <a:pt x="825429" y="2532623"/>
                </a:cubicBezTo>
                <a:cubicBezTo>
                  <a:pt x="871949" y="2546851"/>
                  <a:pt x="921375" y="2564636"/>
                  <a:pt x="970802" y="2564636"/>
                </a:cubicBezTo>
                <a:cubicBezTo>
                  <a:pt x="1023136" y="2564636"/>
                  <a:pt x="1095822" y="2685576"/>
                  <a:pt x="1127805" y="2525509"/>
                </a:cubicBezTo>
                <a:cubicBezTo>
                  <a:pt x="1127805" y="2518395"/>
                  <a:pt x="1217936" y="2536181"/>
                  <a:pt x="1267362" y="2543294"/>
                </a:cubicBezTo>
                <a:cubicBezTo>
                  <a:pt x="1308067" y="2550408"/>
                  <a:pt x="1357494" y="2582422"/>
                  <a:pt x="1386568" y="2518395"/>
                </a:cubicBezTo>
                <a:cubicBezTo>
                  <a:pt x="1401105" y="2479267"/>
                  <a:pt x="1331326" y="2408126"/>
                  <a:pt x="1270270" y="2401012"/>
                </a:cubicBezTo>
                <a:cubicBezTo>
                  <a:pt x="1215029" y="2393898"/>
                  <a:pt x="1159787" y="2386784"/>
                  <a:pt x="1107453" y="2401012"/>
                </a:cubicBezTo>
                <a:cubicBezTo>
                  <a:pt x="1043489" y="2418796"/>
                  <a:pt x="1008599" y="2390340"/>
                  <a:pt x="991154" y="2326314"/>
                </a:cubicBezTo>
                <a:cubicBezTo>
                  <a:pt x="970802" y="2258731"/>
                  <a:pt x="933005" y="2223159"/>
                  <a:pt x="880671" y="2191146"/>
                </a:cubicBezTo>
                <a:cubicBezTo>
                  <a:pt x="752743" y="2112891"/>
                  <a:pt x="630630" y="2020407"/>
                  <a:pt x="491072" y="1974165"/>
                </a:cubicBezTo>
                <a:cubicBezTo>
                  <a:pt x="464905" y="1967051"/>
                  <a:pt x="432923" y="1952823"/>
                  <a:pt x="421293" y="1892353"/>
                </a:cubicBezTo>
                <a:cubicBezTo>
                  <a:pt x="799262" y="1984836"/>
                  <a:pt x="1142342" y="2223159"/>
                  <a:pt x="1531941" y="2208931"/>
                </a:cubicBezTo>
                <a:cubicBezTo>
                  <a:pt x="1427272" y="2134233"/>
                  <a:pt x="1302252" y="2130676"/>
                  <a:pt x="1188861" y="2077320"/>
                </a:cubicBezTo>
                <a:cubicBezTo>
                  <a:pt x="1270270" y="2038192"/>
                  <a:pt x="1345864" y="2080877"/>
                  <a:pt x="1421458" y="2102219"/>
                </a:cubicBezTo>
                <a:cubicBezTo>
                  <a:pt x="1485422" y="2120004"/>
                  <a:pt x="1543571" y="2123562"/>
                  <a:pt x="1549386" y="2013292"/>
                </a:cubicBezTo>
                <a:cubicBezTo>
                  <a:pt x="1549386" y="2002622"/>
                  <a:pt x="1549386" y="1995507"/>
                  <a:pt x="1549386" y="1984836"/>
                </a:cubicBezTo>
                <a:cubicBezTo>
                  <a:pt x="1526126" y="1938595"/>
                  <a:pt x="1494144" y="1917252"/>
                  <a:pt x="1453440" y="1903025"/>
                </a:cubicBezTo>
                <a:cubicBezTo>
                  <a:pt x="1430180" y="1895910"/>
                  <a:pt x="1398198" y="1881683"/>
                  <a:pt x="1398198" y="1849668"/>
                </a:cubicBezTo>
                <a:cubicBezTo>
                  <a:pt x="1401105" y="1728729"/>
                  <a:pt x="1322604" y="1693158"/>
                  <a:pt x="1247011" y="1657587"/>
                </a:cubicBezTo>
                <a:cubicBezTo>
                  <a:pt x="1287715" y="1597117"/>
                  <a:pt x="1322604" y="1639802"/>
                  <a:pt x="1354586" y="1636245"/>
                </a:cubicBezTo>
                <a:cubicBezTo>
                  <a:pt x="1374939" y="1632688"/>
                  <a:pt x="1395290" y="1629132"/>
                  <a:pt x="1395290" y="1597117"/>
                </a:cubicBezTo>
                <a:cubicBezTo>
                  <a:pt x="1395290" y="1572219"/>
                  <a:pt x="1386568" y="1540204"/>
                  <a:pt x="1366216" y="1540204"/>
                </a:cubicBezTo>
                <a:cubicBezTo>
                  <a:pt x="1238288" y="1536647"/>
                  <a:pt x="1165601" y="1365909"/>
                  <a:pt x="1031858" y="1365909"/>
                </a:cubicBezTo>
                <a:cubicBezTo>
                  <a:pt x="950450" y="1365909"/>
                  <a:pt x="1072563" y="1269868"/>
                  <a:pt x="1005692" y="1230741"/>
                </a:cubicBezTo>
                <a:cubicBezTo>
                  <a:pt x="991154" y="1220069"/>
                  <a:pt x="1046396" y="1205842"/>
                  <a:pt x="1069655" y="1209399"/>
                </a:cubicBezTo>
                <a:cubicBezTo>
                  <a:pt x="1092915" y="1212955"/>
                  <a:pt x="1113268" y="1237855"/>
                  <a:pt x="1142342" y="1220069"/>
                </a:cubicBezTo>
                <a:cubicBezTo>
                  <a:pt x="1156879" y="1156043"/>
                  <a:pt x="1119082" y="1131144"/>
                  <a:pt x="1084193" y="1113358"/>
                </a:cubicBezTo>
                <a:cubicBezTo>
                  <a:pt x="1008599" y="1070674"/>
                  <a:pt x="933005" y="1020875"/>
                  <a:pt x="848689" y="1006647"/>
                </a:cubicBezTo>
                <a:cubicBezTo>
                  <a:pt x="819615" y="1003089"/>
                  <a:pt x="802169" y="985305"/>
                  <a:pt x="805077" y="949734"/>
                </a:cubicBezTo>
                <a:cubicBezTo>
                  <a:pt x="810892" y="903491"/>
                  <a:pt x="839967" y="917720"/>
                  <a:pt x="863226" y="921277"/>
                </a:cubicBezTo>
                <a:cubicBezTo>
                  <a:pt x="877764" y="924835"/>
                  <a:pt x="892301" y="935506"/>
                  <a:pt x="906838" y="910606"/>
                </a:cubicBezTo>
                <a:cubicBezTo>
                  <a:pt x="566666" y="658055"/>
                  <a:pt x="386404" y="672284"/>
                  <a:pt x="5527" y="465975"/>
                </a:cubicBezTo>
                <a:cubicBezTo>
                  <a:pt x="89843" y="426847"/>
                  <a:pt x="150900" y="455303"/>
                  <a:pt x="209049" y="462417"/>
                </a:cubicBezTo>
                <a:cubicBezTo>
                  <a:pt x="354422" y="480203"/>
                  <a:pt x="264290" y="512216"/>
                  <a:pt x="409664" y="533558"/>
                </a:cubicBezTo>
                <a:cubicBezTo>
                  <a:pt x="479443" y="544229"/>
                  <a:pt x="543407" y="579800"/>
                  <a:pt x="621908" y="522887"/>
                </a:cubicBezTo>
                <a:cubicBezTo>
                  <a:pt x="674242" y="483759"/>
                  <a:pt x="758558" y="526444"/>
                  <a:pt x="822522" y="558458"/>
                </a:cubicBezTo>
                <a:cubicBezTo>
                  <a:pt x="874856" y="586915"/>
                  <a:pt x="927190" y="594028"/>
                  <a:pt x="996969" y="558458"/>
                </a:cubicBezTo>
                <a:cubicBezTo>
                  <a:pt x="933005" y="537116"/>
                  <a:pt x="883579" y="519330"/>
                  <a:pt x="834151" y="505101"/>
                </a:cubicBezTo>
                <a:cubicBezTo>
                  <a:pt x="793447" y="494431"/>
                  <a:pt x="770187" y="469532"/>
                  <a:pt x="773095" y="416176"/>
                </a:cubicBezTo>
                <a:cubicBezTo>
                  <a:pt x="773095" y="387720"/>
                  <a:pt x="764373" y="348592"/>
                  <a:pt x="793447" y="334364"/>
                </a:cubicBezTo>
                <a:cubicBezTo>
                  <a:pt x="816707" y="320135"/>
                  <a:pt x="848689" y="334364"/>
                  <a:pt x="860319" y="359262"/>
                </a:cubicBezTo>
                <a:cubicBezTo>
                  <a:pt x="874856" y="405504"/>
                  <a:pt x="889393" y="448189"/>
                  <a:pt x="938820" y="451747"/>
                </a:cubicBezTo>
                <a:cubicBezTo>
                  <a:pt x="1005692" y="458860"/>
                  <a:pt x="967894" y="430405"/>
                  <a:pt x="956265" y="394834"/>
                </a:cubicBezTo>
                <a:cubicBezTo>
                  <a:pt x="944635" y="355706"/>
                  <a:pt x="979525" y="345034"/>
                  <a:pt x="1002784" y="352148"/>
                </a:cubicBezTo>
                <a:cubicBezTo>
                  <a:pt x="1090008" y="384162"/>
                  <a:pt x="1180139" y="327250"/>
                  <a:pt x="1270270" y="373491"/>
                </a:cubicBezTo>
                <a:cubicBezTo>
                  <a:pt x="1247011" y="259665"/>
                  <a:pt x="1197583" y="209867"/>
                  <a:pt x="1092915" y="192082"/>
                </a:cubicBezTo>
                <a:cubicBezTo>
                  <a:pt x="1055118" y="188525"/>
                  <a:pt x="1014414" y="195638"/>
                  <a:pt x="979525" y="163625"/>
                </a:cubicBezTo>
                <a:cubicBezTo>
                  <a:pt x="959172" y="145839"/>
                  <a:pt x="938820" y="124497"/>
                  <a:pt x="953358" y="88927"/>
                </a:cubicBezTo>
                <a:cubicBezTo>
                  <a:pt x="962080" y="64027"/>
                  <a:pt x="985339" y="64027"/>
                  <a:pt x="1005692" y="71141"/>
                </a:cubicBezTo>
                <a:cubicBezTo>
                  <a:pt x="1090008" y="110269"/>
                  <a:pt x="1180139" y="120941"/>
                  <a:pt x="1267362" y="135168"/>
                </a:cubicBezTo>
                <a:cubicBezTo>
                  <a:pt x="1281900" y="138725"/>
                  <a:pt x="1296437" y="145839"/>
                  <a:pt x="1310975" y="110269"/>
                </a:cubicBezTo>
                <a:cubicBezTo>
                  <a:pt x="1209214" y="78255"/>
                  <a:pt x="1110360" y="35571"/>
                  <a:pt x="1008599" y="0"/>
                </a:cubicBezTo>
                <a:close/>
              </a:path>
            </a:pathLst>
          </a:custGeom>
          <a:solidFill>
            <a:srgbClr val="C696A5">
              <a:alpha val="20000"/>
            </a:srgbClr>
          </a:solidFill>
          <a:ln w="32707" cap="flat">
            <a:noFill/>
            <a:prstDash val="solid"/>
            <a:miter/>
          </a:ln>
        </p:spPr>
        <p:txBody>
          <a:bodyPr rtlCol="0" anchor="ctr"/>
          <a:lstStyle/>
          <a:p>
            <a:endParaRPr lang="en-US">
              <a:solidFill>
                <a:schemeClr val="tx1"/>
              </a:solidFill>
            </a:endParaRPr>
          </a:p>
        </p:txBody>
      </p:sp>
      <p:sp>
        <p:nvSpPr>
          <p:cNvPr id="2" name="Nadpis 1">
            <a:extLst>
              <a:ext uri="{FF2B5EF4-FFF2-40B4-BE49-F238E27FC236}">
                <a16:creationId xmlns:a16="http://schemas.microsoft.com/office/drawing/2014/main" id="{0A1CCAA6-9D07-7F33-4B9A-E495EFFBA3F6}"/>
              </a:ext>
            </a:extLst>
          </p:cNvPr>
          <p:cNvSpPr>
            <a:spLocks noGrp="1"/>
          </p:cNvSpPr>
          <p:nvPr>
            <p:ph type="title"/>
          </p:nvPr>
        </p:nvSpPr>
        <p:spPr>
          <a:xfrm>
            <a:off x="0" y="1065749"/>
            <a:ext cx="4654294" cy="4726502"/>
          </a:xfrm>
        </p:spPr>
        <p:txBody>
          <a:bodyPr>
            <a:normAutofit/>
          </a:bodyPr>
          <a:lstStyle/>
          <a:p>
            <a:pPr marL="342900" lvl="0" indent="-342900">
              <a:lnSpc>
                <a:spcPct val="115000"/>
              </a:lnSpc>
              <a:spcBef>
                <a:spcPts val="1200"/>
              </a:spcBef>
            </a:pPr>
            <a:br>
              <a:rPr lang="cs-CZ" sz="1800" dirty="0">
                <a:effectLst/>
                <a:latin typeface="Times New Roman" panose="02020603050405020304" pitchFamily="18" charset="0"/>
                <a:ea typeface="Calibri" panose="020F0502020204030204" pitchFamily="34" charset="0"/>
                <a:cs typeface="Times New Roman" panose="02020603050405020304" pitchFamily="18" charset="0"/>
              </a:rPr>
            </a:br>
            <a:r>
              <a:rPr lang="cs-CZ" sz="5400" dirty="0">
                <a:effectLst/>
                <a:latin typeface="Times New Roman" panose="02020603050405020304" pitchFamily="18" charset="0"/>
                <a:ea typeface="Calibri" panose="020F0502020204030204" pitchFamily="34" charset="0"/>
                <a:cs typeface="Times New Roman" panose="02020603050405020304" pitchFamily="18" charset="0"/>
              </a:rPr>
              <a:t>DYNAMIKA DN</a:t>
            </a:r>
            <a:r>
              <a:rPr lang="cs-CZ" sz="5400" dirty="0">
                <a:latin typeface="Times New Roman" panose="02020603050405020304" pitchFamily="18" charset="0"/>
                <a:ea typeface="Calibri" panose="020F0502020204030204" pitchFamily="34" charset="0"/>
                <a:cs typeface="Times New Roman" panose="02020603050405020304" pitchFamily="18" charset="0"/>
              </a:rPr>
              <a:t> </a:t>
            </a:r>
            <a:endParaRPr lang="cs-CZ" sz="5400" dirty="0"/>
          </a:p>
        </p:txBody>
      </p:sp>
      <p:sp>
        <p:nvSpPr>
          <p:cNvPr id="3" name="Zástupný obsah 2">
            <a:extLst>
              <a:ext uri="{FF2B5EF4-FFF2-40B4-BE49-F238E27FC236}">
                <a16:creationId xmlns:a16="http://schemas.microsoft.com/office/drawing/2014/main" id="{24D7D961-D1C8-8D28-23B6-B2F34984B316}"/>
              </a:ext>
            </a:extLst>
          </p:cNvPr>
          <p:cNvSpPr>
            <a:spLocks noGrp="1"/>
          </p:cNvSpPr>
          <p:nvPr>
            <p:ph idx="1"/>
          </p:nvPr>
        </p:nvSpPr>
        <p:spPr>
          <a:xfrm>
            <a:off x="5565914" y="258416"/>
            <a:ext cx="6470374" cy="6440557"/>
          </a:xfrm>
        </p:spPr>
        <p:txBody>
          <a:bodyPr anchor="ctr">
            <a:normAutofit/>
          </a:bodyPr>
          <a:lstStyle/>
          <a:p>
            <a:pPr lvl="0"/>
            <a:r>
              <a:rPr lang="cs-CZ" sz="1900" dirty="0">
                <a:latin typeface="Times New Roman" panose="02020603050405020304" pitchFamily="18" charset="0"/>
                <a:ea typeface="Calibri" panose="020F0502020204030204" pitchFamily="34" charset="0"/>
                <a:cs typeface="Times New Roman" panose="02020603050405020304" pitchFamily="18" charset="0"/>
              </a:rPr>
              <a:t>Drobnější výpady, útoky </a:t>
            </a:r>
          </a:p>
          <a:p>
            <a:pPr lvl="0"/>
            <a:r>
              <a:rPr lang="cs-CZ" sz="1900" dirty="0">
                <a:latin typeface="Times New Roman" panose="02020603050405020304" pitchFamily="18" charset="0"/>
                <a:ea typeface="Calibri" panose="020F0502020204030204" pitchFamily="34" charset="0"/>
                <a:cs typeface="Times New Roman" panose="02020603050405020304" pitchFamily="18" charset="0"/>
              </a:rPr>
              <a:t>Stupňování intenzity</a:t>
            </a:r>
          </a:p>
          <a:p>
            <a:pPr lvl="0"/>
            <a:r>
              <a:rPr lang="cs-CZ" sz="1900" dirty="0">
                <a:latin typeface="Times New Roman" panose="02020603050405020304" pitchFamily="18" charset="0"/>
                <a:ea typeface="Calibri" panose="020F0502020204030204" pitchFamily="34" charset="0"/>
                <a:cs typeface="Times New Roman" panose="02020603050405020304" pitchFamily="18" charset="0"/>
              </a:rPr>
              <a:t>Rozvoj syndromu adaptace</a:t>
            </a:r>
          </a:p>
          <a:p>
            <a:pPr marL="0" lvl="0" indent="0">
              <a:buNone/>
            </a:pPr>
            <a:r>
              <a:rPr lang="cs-CZ" sz="1900" dirty="0">
                <a:latin typeface="Times New Roman" panose="02020603050405020304" pitchFamily="18" charset="0"/>
                <a:ea typeface="Calibri" panose="020F0502020204030204" pitchFamily="34" charset="0"/>
                <a:cs typeface="Times New Roman" panose="02020603050405020304" pitchFamily="18" charset="0"/>
              </a:rPr>
              <a:t>Jiné dělení: </a:t>
            </a:r>
          </a:p>
          <a:p>
            <a:pPr lvl="0"/>
            <a:r>
              <a:rPr lang="cs-CZ" sz="1900" b="1" dirty="0">
                <a:latin typeface="Times New Roman" panose="02020603050405020304" pitchFamily="18" charset="0"/>
                <a:cs typeface="Times New Roman" panose="02020603050405020304" pitchFamily="18" charset="0"/>
              </a:rPr>
              <a:t>hromadění napětí</a:t>
            </a:r>
            <a:r>
              <a:rPr lang="cs-CZ" sz="1900" dirty="0">
                <a:latin typeface="Times New Roman" panose="02020603050405020304" pitchFamily="18" charset="0"/>
                <a:cs typeface="Times New Roman" panose="02020603050405020304" pitchFamily="18" charset="0"/>
              </a:rPr>
              <a:t> (selhává komunikace, ohrožená osoba začíná mít strach),</a:t>
            </a:r>
          </a:p>
          <a:p>
            <a:pPr lvl="0"/>
            <a:r>
              <a:rPr lang="cs-CZ" sz="1900" b="1" dirty="0">
                <a:latin typeface="Times New Roman" panose="02020603050405020304" pitchFamily="18" charset="0"/>
                <a:cs typeface="Times New Roman" panose="02020603050405020304" pitchFamily="18" charset="0"/>
              </a:rPr>
              <a:t>incident</a:t>
            </a:r>
            <a:r>
              <a:rPr lang="cs-CZ" sz="1900" dirty="0">
                <a:latin typeface="Times New Roman" panose="02020603050405020304" pitchFamily="18" charset="0"/>
                <a:cs typeface="Times New Roman" panose="02020603050405020304" pitchFamily="18" charset="0"/>
              </a:rPr>
              <a:t> (verbální, emocionální, fyzický; charakteristický je hněv, vztek, obviňování, hádky, výhružky a zastrašování),</a:t>
            </a:r>
          </a:p>
          <a:p>
            <a:pPr lvl="0"/>
            <a:r>
              <a:rPr lang="cs-CZ" sz="1900" b="1" dirty="0">
                <a:latin typeface="Times New Roman" panose="02020603050405020304" pitchFamily="18" charset="0"/>
                <a:cs typeface="Times New Roman" panose="02020603050405020304" pitchFamily="18" charset="0"/>
              </a:rPr>
              <a:t>usmíření</a:t>
            </a:r>
            <a:r>
              <a:rPr lang="cs-CZ" sz="1900" dirty="0">
                <a:latin typeface="Times New Roman" panose="02020603050405020304" pitchFamily="18" charset="0"/>
                <a:cs typeface="Times New Roman" panose="02020603050405020304" pitchFamily="18" charset="0"/>
              </a:rPr>
              <a:t> (násilná osoba se omlouvá, prosí od odpuštění, obviňuje ohroženou osobu, popírá zneužívání nebo celou situaci zlehčuje),</a:t>
            </a:r>
          </a:p>
          <a:p>
            <a:pPr lvl="0"/>
            <a:r>
              <a:rPr lang="cs-CZ" sz="1900" b="1" dirty="0">
                <a:latin typeface="Times New Roman" panose="02020603050405020304" pitchFamily="18" charset="0"/>
                <a:cs typeface="Times New Roman" panose="02020603050405020304" pitchFamily="18" charset="0"/>
              </a:rPr>
              <a:t>klid</a:t>
            </a:r>
            <a:r>
              <a:rPr lang="cs-CZ" sz="1900" dirty="0">
                <a:latin typeface="Times New Roman" panose="02020603050405020304" pitchFamily="18" charset="0"/>
                <a:cs typeface="Times New Roman" panose="02020603050405020304" pitchFamily="18" charset="0"/>
              </a:rPr>
              <a:t> (incident je zapomenut, násilí se momentálně neděje, „fáze líbánek“).</a:t>
            </a:r>
          </a:p>
          <a:p>
            <a:pPr lvl="0"/>
            <a:endParaRPr lang="cs-CZ" sz="1900" dirty="0">
              <a:latin typeface="Times New Roman" panose="02020603050405020304" pitchFamily="18" charset="0"/>
              <a:cs typeface="Times New Roman" panose="02020603050405020304" pitchFamily="18" charset="0"/>
            </a:endParaRPr>
          </a:p>
          <a:p>
            <a:pPr lvl="0"/>
            <a:r>
              <a:rPr lang="cs-CZ" sz="1900" dirty="0">
                <a:latin typeface="Times New Roman" panose="02020603050405020304" pitchFamily="18" charset="0"/>
                <a:cs typeface="Times New Roman" panose="02020603050405020304" pitchFamily="18" charset="0"/>
              </a:rPr>
              <a:t>FENOMÉN JEKYLLA A HYDEA</a:t>
            </a:r>
          </a:p>
          <a:p>
            <a:endParaRPr lang="cs-CZ" sz="21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780250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0339EE9-5436-4860-BBFC-7CD7C90DBA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AA770EBD-5B77-46EC-BF58-EF27ACD6B4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5" y="0"/>
            <a:ext cx="7537705" cy="6858000"/>
          </a:xfrm>
          <a:custGeom>
            <a:avLst/>
            <a:gdLst>
              <a:gd name="connsiteX0" fmla="*/ 1008599 w 7299977"/>
              <a:gd name="connsiteY0" fmla="*/ 0 h 6858000"/>
              <a:gd name="connsiteX1" fmla="*/ 4420653 w 7299977"/>
              <a:gd name="connsiteY1" fmla="*/ 0 h 6858000"/>
              <a:gd name="connsiteX2" fmla="*/ 5511704 w 7299977"/>
              <a:gd name="connsiteY2" fmla="*/ 0 h 6858000"/>
              <a:gd name="connsiteX3" fmla="*/ 7299977 w 7299977"/>
              <a:gd name="connsiteY3" fmla="*/ 0 h 6858000"/>
              <a:gd name="connsiteX4" fmla="*/ 7299977 w 7299977"/>
              <a:gd name="connsiteY4" fmla="*/ 6858000 h 6858000"/>
              <a:gd name="connsiteX5" fmla="*/ 5511704 w 7299977"/>
              <a:gd name="connsiteY5" fmla="*/ 6858000 h 6858000"/>
              <a:gd name="connsiteX6" fmla="*/ 4420653 w 7299977"/>
              <a:gd name="connsiteY6" fmla="*/ 6858000 h 6858000"/>
              <a:gd name="connsiteX7" fmla="*/ 1592997 w 7299977"/>
              <a:gd name="connsiteY7" fmla="*/ 6858000 h 6858000"/>
              <a:gd name="connsiteX8" fmla="*/ 1232473 w 7299977"/>
              <a:gd name="connsiteY8" fmla="*/ 6658805 h 6858000"/>
              <a:gd name="connsiteX9" fmla="*/ 1075471 w 7299977"/>
              <a:gd name="connsiteY9" fmla="*/ 6431153 h 6858000"/>
              <a:gd name="connsiteX10" fmla="*/ 1020229 w 7299977"/>
              <a:gd name="connsiteY10" fmla="*/ 6367127 h 6858000"/>
              <a:gd name="connsiteX11" fmla="*/ 883579 w 7299977"/>
              <a:gd name="connsiteY11" fmla="*/ 6281757 h 6858000"/>
              <a:gd name="connsiteX12" fmla="*/ 645167 w 7299977"/>
              <a:gd name="connsiteY12" fmla="*/ 6100347 h 6858000"/>
              <a:gd name="connsiteX13" fmla="*/ 732391 w 7299977"/>
              <a:gd name="connsiteY13" fmla="*/ 6057663 h 6858000"/>
              <a:gd name="connsiteX14" fmla="*/ 985339 w 7299977"/>
              <a:gd name="connsiteY14" fmla="*/ 6167932 h 6858000"/>
              <a:gd name="connsiteX15" fmla="*/ 1168509 w 7299977"/>
              <a:gd name="connsiteY15" fmla="*/ 6196388 h 6858000"/>
              <a:gd name="connsiteX16" fmla="*/ 909746 w 7299977"/>
              <a:gd name="connsiteY16" fmla="*/ 6004307 h 6858000"/>
              <a:gd name="connsiteX17" fmla="*/ 659704 w 7299977"/>
              <a:gd name="connsiteY17" fmla="*/ 5755314 h 6858000"/>
              <a:gd name="connsiteX18" fmla="*/ 851597 w 7299977"/>
              <a:gd name="connsiteY18" fmla="*/ 5801555 h 6858000"/>
              <a:gd name="connsiteX19" fmla="*/ 860319 w 7299977"/>
              <a:gd name="connsiteY19" fmla="*/ 5769542 h 6858000"/>
              <a:gd name="connsiteX20" fmla="*/ 691686 w 7299977"/>
              <a:gd name="connsiteY20" fmla="*/ 5474306 h 6858000"/>
              <a:gd name="connsiteX21" fmla="*/ 610278 w 7299977"/>
              <a:gd name="connsiteY21" fmla="*/ 5353367 h 6858000"/>
              <a:gd name="connsiteX22" fmla="*/ 238123 w 7299977"/>
              <a:gd name="connsiteY22" fmla="*/ 4994104 h 6858000"/>
              <a:gd name="connsiteX23" fmla="*/ 592833 w 7299977"/>
              <a:gd name="connsiteY23" fmla="*/ 5154171 h 6858000"/>
              <a:gd name="connsiteX24" fmla="*/ 226494 w 7299977"/>
              <a:gd name="connsiteY24" fmla="*/ 4805580 h 6858000"/>
              <a:gd name="connsiteX25" fmla="*/ 49139 w 7299977"/>
              <a:gd name="connsiteY25" fmla="*/ 4677526 h 6858000"/>
              <a:gd name="connsiteX26" fmla="*/ 5527 w 7299977"/>
              <a:gd name="connsiteY26" fmla="*/ 4602828 h 6858000"/>
              <a:gd name="connsiteX27" fmla="*/ 84029 w 7299977"/>
              <a:gd name="connsiteY27" fmla="*/ 4585042 h 6858000"/>
              <a:gd name="connsiteX28" fmla="*/ 325347 w 7299977"/>
              <a:gd name="connsiteY28" fmla="*/ 4613499 h 6858000"/>
              <a:gd name="connsiteX29" fmla="*/ 25879 w 7299977"/>
              <a:gd name="connsiteY29" fmla="*/ 4378734 h 6858000"/>
              <a:gd name="connsiteX30" fmla="*/ 249753 w 7299977"/>
              <a:gd name="connsiteY30" fmla="*/ 4414305 h 6858000"/>
              <a:gd name="connsiteX31" fmla="*/ 313718 w 7299977"/>
              <a:gd name="connsiteY31" fmla="*/ 4321821 h 6858000"/>
              <a:gd name="connsiteX32" fmla="*/ 418386 w 7299977"/>
              <a:gd name="connsiteY32" fmla="*/ 4172424 h 6858000"/>
              <a:gd name="connsiteX33" fmla="*/ 491072 w 7299977"/>
              <a:gd name="connsiteY33" fmla="*/ 4090612 h 6858000"/>
              <a:gd name="connsiteX34" fmla="*/ 520147 w 7299977"/>
              <a:gd name="connsiteY34" fmla="*/ 3827390 h 6858000"/>
              <a:gd name="connsiteX35" fmla="*/ 459090 w 7299977"/>
              <a:gd name="connsiteY35" fmla="*/ 3539269 h 6858000"/>
              <a:gd name="connsiteX36" fmla="*/ 290458 w 7299977"/>
              <a:gd name="connsiteY36" fmla="*/ 3393429 h 6858000"/>
              <a:gd name="connsiteX37" fmla="*/ 339884 w 7299977"/>
              <a:gd name="connsiteY37" fmla="*/ 3229805 h 6858000"/>
              <a:gd name="connsiteX38" fmla="*/ 697501 w 7299977"/>
              <a:gd name="connsiteY38" fmla="*/ 3329402 h 6858000"/>
              <a:gd name="connsiteX39" fmla="*/ 165437 w 7299977"/>
              <a:gd name="connsiteY39" fmla="*/ 2941684 h 6858000"/>
              <a:gd name="connsiteX40" fmla="*/ 255568 w 7299977"/>
              <a:gd name="connsiteY40" fmla="*/ 2923898 h 6858000"/>
              <a:gd name="connsiteX41" fmla="*/ 578296 w 7299977"/>
              <a:gd name="connsiteY41" fmla="*/ 2703362 h 6858000"/>
              <a:gd name="connsiteX42" fmla="*/ 595740 w 7299977"/>
              <a:gd name="connsiteY42" fmla="*/ 2692689 h 6858000"/>
              <a:gd name="connsiteX43" fmla="*/ 650982 w 7299977"/>
              <a:gd name="connsiteY43" fmla="*/ 2553965 h 6858000"/>
              <a:gd name="connsiteX44" fmla="*/ 825429 w 7299977"/>
              <a:gd name="connsiteY44" fmla="*/ 2532623 h 6858000"/>
              <a:gd name="connsiteX45" fmla="*/ 970802 w 7299977"/>
              <a:gd name="connsiteY45" fmla="*/ 2564636 h 6858000"/>
              <a:gd name="connsiteX46" fmla="*/ 1127805 w 7299977"/>
              <a:gd name="connsiteY46" fmla="*/ 2525509 h 6858000"/>
              <a:gd name="connsiteX47" fmla="*/ 1267362 w 7299977"/>
              <a:gd name="connsiteY47" fmla="*/ 2543294 h 6858000"/>
              <a:gd name="connsiteX48" fmla="*/ 1386568 w 7299977"/>
              <a:gd name="connsiteY48" fmla="*/ 2518395 h 6858000"/>
              <a:gd name="connsiteX49" fmla="*/ 1270270 w 7299977"/>
              <a:gd name="connsiteY49" fmla="*/ 2401012 h 6858000"/>
              <a:gd name="connsiteX50" fmla="*/ 1107453 w 7299977"/>
              <a:gd name="connsiteY50" fmla="*/ 2401012 h 6858000"/>
              <a:gd name="connsiteX51" fmla="*/ 991154 w 7299977"/>
              <a:gd name="connsiteY51" fmla="*/ 2326314 h 6858000"/>
              <a:gd name="connsiteX52" fmla="*/ 880671 w 7299977"/>
              <a:gd name="connsiteY52" fmla="*/ 2191146 h 6858000"/>
              <a:gd name="connsiteX53" fmla="*/ 491072 w 7299977"/>
              <a:gd name="connsiteY53" fmla="*/ 1974165 h 6858000"/>
              <a:gd name="connsiteX54" fmla="*/ 421293 w 7299977"/>
              <a:gd name="connsiteY54" fmla="*/ 1892353 h 6858000"/>
              <a:gd name="connsiteX55" fmla="*/ 1531941 w 7299977"/>
              <a:gd name="connsiteY55" fmla="*/ 2208931 h 6858000"/>
              <a:gd name="connsiteX56" fmla="*/ 1188861 w 7299977"/>
              <a:gd name="connsiteY56" fmla="*/ 2077320 h 6858000"/>
              <a:gd name="connsiteX57" fmla="*/ 1421458 w 7299977"/>
              <a:gd name="connsiteY57" fmla="*/ 2102219 h 6858000"/>
              <a:gd name="connsiteX58" fmla="*/ 1549386 w 7299977"/>
              <a:gd name="connsiteY58" fmla="*/ 2013292 h 6858000"/>
              <a:gd name="connsiteX59" fmla="*/ 1549386 w 7299977"/>
              <a:gd name="connsiteY59" fmla="*/ 1984836 h 6858000"/>
              <a:gd name="connsiteX60" fmla="*/ 1453440 w 7299977"/>
              <a:gd name="connsiteY60" fmla="*/ 1903025 h 6858000"/>
              <a:gd name="connsiteX61" fmla="*/ 1398198 w 7299977"/>
              <a:gd name="connsiteY61" fmla="*/ 1849668 h 6858000"/>
              <a:gd name="connsiteX62" fmla="*/ 1247011 w 7299977"/>
              <a:gd name="connsiteY62" fmla="*/ 1657587 h 6858000"/>
              <a:gd name="connsiteX63" fmla="*/ 1354586 w 7299977"/>
              <a:gd name="connsiteY63" fmla="*/ 1636245 h 6858000"/>
              <a:gd name="connsiteX64" fmla="*/ 1395290 w 7299977"/>
              <a:gd name="connsiteY64" fmla="*/ 1597117 h 6858000"/>
              <a:gd name="connsiteX65" fmla="*/ 1366216 w 7299977"/>
              <a:gd name="connsiteY65" fmla="*/ 1540204 h 6858000"/>
              <a:gd name="connsiteX66" fmla="*/ 1031858 w 7299977"/>
              <a:gd name="connsiteY66" fmla="*/ 1365909 h 6858000"/>
              <a:gd name="connsiteX67" fmla="*/ 1005692 w 7299977"/>
              <a:gd name="connsiteY67" fmla="*/ 1230741 h 6858000"/>
              <a:gd name="connsiteX68" fmla="*/ 1069655 w 7299977"/>
              <a:gd name="connsiteY68" fmla="*/ 1209399 h 6858000"/>
              <a:gd name="connsiteX69" fmla="*/ 1142342 w 7299977"/>
              <a:gd name="connsiteY69" fmla="*/ 1220069 h 6858000"/>
              <a:gd name="connsiteX70" fmla="*/ 1084193 w 7299977"/>
              <a:gd name="connsiteY70" fmla="*/ 1113358 h 6858000"/>
              <a:gd name="connsiteX71" fmla="*/ 848689 w 7299977"/>
              <a:gd name="connsiteY71" fmla="*/ 1006647 h 6858000"/>
              <a:gd name="connsiteX72" fmla="*/ 805077 w 7299977"/>
              <a:gd name="connsiteY72" fmla="*/ 949734 h 6858000"/>
              <a:gd name="connsiteX73" fmla="*/ 863226 w 7299977"/>
              <a:gd name="connsiteY73" fmla="*/ 921277 h 6858000"/>
              <a:gd name="connsiteX74" fmla="*/ 906838 w 7299977"/>
              <a:gd name="connsiteY74" fmla="*/ 910606 h 6858000"/>
              <a:gd name="connsiteX75" fmla="*/ 5527 w 7299977"/>
              <a:gd name="connsiteY75" fmla="*/ 465975 h 6858000"/>
              <a:gd name="connsiteX76" fmla="*/ 209049 w 7299977"/>
              <a:gd name="connsiteY76" fmla="*/ 462417 h 6858000"/>
              <a:gd name="connsiteX77" fmla="*/ 409664 w 7299977"/>
              <a:gd name="connsiteY77" fmla="*/ 533558 h 6858000"/>
              <a:gd name="connsiteX78" fmla="*/ 621908 w 7299977"/>
              <a:gd name="connsiteY78" fmla="*/ 522887 h 6858000"/>
              <a:gd name="connsiteX79" fmla="*/ 822522 w 7299977"/>
              <a:gd name="connsiteY79" fmla="*/ 558458 h 6858000"/>
              <a:gd name="connsiteX80" fmla="*/ 996969 w 7299977"/>
              <a:gd name="connsiteY80" fmla="*/ 558458 h 6858000"/>
              <a:gd name="connsiteX81" fmla="*/ 834151 w 7299977"/>
              <a:gd name="connsiteY81" fmla="*/ 505101 h 6858000"/>
              <a:gd name="connsiteX82" fmla="*/ 773095 w 7299977"/>
              <a:gd name="connsiteY82" fmla="*/ 416176 h 6858000"/>
              <a:gd name="connsiteX83" fmla="*/ 793447 w 7299977"/>
              <a:gd name="connsiteY83" fmla="*/ 334364 h 6858000"/>
              <a:gd name="connsiteX84" fmla="*/ 860319 w 7299977"/>
              <a:gd name="connsiteY84" fmla="*/ 359262 h 6858000"/>
              <a:gd name="connsiteX85" fmla="*/ 938820 w 7299977"/>
              <a:gd name="connsiteY85" fmla="*/ 451747 h 6858000"/>
              <a:gd name="connsiteX86" fmla="*/ 956265 w 7299977"/>
              <a:gd name="connsiteY86" fmla="*/ 394834 h 6858000"/>
              <a:gd name="connsiteX87" fmla="*/ 1002784 w 7299977"/>
              <a:gd name="connsiteY87" fmla="*/ 352148 h 6858000"/>
              <a:gd name="connsiteX88" fmla="*/ 1270270 w 7299977"/>
              <a:gd name="connsiteY88" fmla="*/ 373491 h 6858000"/>
              <a:gd name="connsiteX89" fmla="*/ 1092915 w 7299977"/>
              <a:gd name="connsiteY89" fmla="*/ 192082 h 6858000"/>
              <a:gd name="connsiteX90" fmla="*/ 979525 w 7299977"/>
              <a:gd name="connsiteY90" fmla="*/ 163625 h 6858000"/>
              <a:gd name="connsiteX91" fmla="*/ 953358 w 7299977"/>
              <a:gd name="connsiteY91" fmla="*/ 88927 h 6858000"/>
              <a:gd name="connsiteX92" fmla="*/ 1005692 w 7299977"/>
              <a:gd name="connsiteY92" fmla="*/ 71141 h 6858000"/>
              <a:gd name="connsiteX93" fmla="*/ 1267362 w 7299977"/>
              <a:gd name="connsiteY93" fmla="*/ 135168 h 6858000"/>
              <a:gd name="connsiteX94" fmla="*/ 1310975 w 7299977"/>
              <a:gd name="connsiteY94" fmla="*/ 110269 h 6858000"/>
              <a:gd name="connsiteX95" fmla="*/ 1008599 w 7299977"/>
              <a:gd name="connsiteY9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7299977" h="6858000">
                <a:moveTo>
                  <a:pt x="1008599" y="0"/>
                </a:moveTo>
                <a:lnTo>
                  <a:pt x="4420653" y="0"/>
                </a:lnTo>
                <a:lnTo>
                  <a:pt x="5511704" y="0"/>
                </a:lnTo>
                <a:lnTo>
                  <a:pt x="7299977" y="0"/>
                </a:lnTo>
                <a:lnTo>
                  <a:pt x="7299977" y="6858000"/>
                </a:lnTo>
                <a:lnTo>
                  <a:pt x="5511704" y="6858000"/>
                </a:lnTo>
                <a:lnTo>
                  <a:pt x="4420653" y="6858000"/>
                </a:lnTo>
                <a:lnTo>
                  <a:pt x="1592997" y="6858000"/>
                </a:lnTo>
                <a:cubicBezTo>
                  <a:pt x="1473792" y="6786859"/>
                  <a:pt x="1360401" y="6701489"/>
                  <a:pt x="1232473" y="6658805"/>
                </a:cubicBezTo>
                <a:cubicBezTo>
                  <a:pt x="1145250" y="6630349"/>
                  <a:pt x="1060933" y="6580550"/>
                  <a:pt x="1075471" y="6431153"/>
                </a:cubicBezTo>
                <a:cubicBezTo>
                  <a:pt x="1078378" y="6388469"/>
                  <a:pt x="1055118" y="6356456"/>
                  <a:pt x="1020229" y="6367127"/>
                </a:cubicBezTo>
                <a:cubicBezTo>
                  <a:pt x="953358" y="6388469"/>
                  <a:pt x="921375" y="6327999"/>
                  <a:pt x="883579" y="6281757"/>
                </a:cubicBezTo>
                <a:cubicBezTo>
                  <a:pt x="816707" y="6199945"/>
                  <a:pt x="752743" y="6114575"/>
                  <a:pt x="645167" y="6100347"/>
                </a:cubicBezTo>
                <a:cubicBezTo>
                  <a:pt x="665519" y="6036320"/>
                  <a:pt x="700408" y="6043434"/>
                  <a:pt x="732391" y="6057663"/>
                </a:cubicBezTo>
                <a:cubicBezTo>
                  <a:pt x="816707" y="6093234"/>
                  <a:pt x="901023" y="6132361"/>
                  <a:pt x="985339" y="6167932"/>
                </a:cubicBezTo>
                <a:cubicBezTo>
                  <a:pt x="1040581" y="6189274"/>
                  <a:pt x="1095822" y="6221287"/>
                  <a:pt x="1168509" y="6196388"/>
                </a:cubicBezTo>
                <a:cubicBezTo>
                  <a:pt x="1104545" y="6068335"/>
                  <a:pt x="996969" y="6043434"/>
                  <a:pt x="909746" y="6004307"/>
                </a:cubicBezTo>
                <a:cubicBezTo>
                  <a:pt x="802169" y="5954508"/>
                  <a:pt x="738206" y="5862025"/>
                  <a:pt x="659704" y="5755314"/>
                </a:cubicBezTo>
                <a:cubicBezTo>
                  <a:pt x="738206" y="5726858"/>
                  <a:pt x="787632" y="5805112"/>
                  <a:pt x="851597" y="5801555"/>
                </a:cubicBezTo>
                <a:cubicBezTo>
                  <a:pt x="854504" y="5790884"/>
                  <a:pt x="860319" y="5769542"/>
                  <a:pt x="860319" y="5769542"/>
                </a:cubicBezTo>
                <a:cubicBezTo>
                  <a:pt x="755650" y="5712629"/>
                  <a:pt x="709132" y="5605917"/>
                  <a:pt x="691686" y="5474306"/>
                </a:cubicBezTo>
                <a:cubicBezTo>
                  <a:pt x="685872" y="5406721"/>
                  <a:pt x="648075" y="5385379"/>
                  <a:pt x="610278" y="5353367"/>
                </a:cubicBezTo>
                <a:cubicBezTo>
                  <a:pt x="482350" y="5243097"/>
                  <a:pt x="345700" y="5143500"/>
                  <a:pt x="238123" y="4994104"/>
                </a:cubicBezTo>
                <a:cubicBezTo>
                  <a:pt x="363144" y="5011889"/>
                  <a:pt x="461997" y="5111487"/>
                  <a:pt x="592833" y="5154171"/>
                </a:cubicBezTo>
                <a:cubicBezTo>
                  <a:pt x="488165" y="4990547"/>
                  <a:pt x="351514" y="4905177"/>
                  <a:pt x="226494" y="4805580"/>
                </a:cubicBezTo>
                <a:cubicBezTo>
                  <a:pt x="168344" y="4759339"/>
                  <a:pt x="116011" y="4702425"/>
                  <a:pt x="49139" y="4677526"/>
                </a:cubicBezTo>
                <a:cubicBezTo>
                  <a:pt x="25879" y="4670412"/>
                  <a:pt x="-14826" y="4652628"/>
                  <a:pt x="5527" y="4602828"/>
                </a:cubicBezTo>
                <a:cubicBezTo>
                  <a:pt x="22972" y="4560144"/>
                  <a:pt x="54954" y="4574373"/>
                  <a:pt x="84029" y="4585042"/>
                </a:cubicBezTo>
                <a:cubicBezTo>
                  <a:pt x="153807" y="4613499"/>
                  <a:pt x="229401" y="4613499"/>
                  <a:pt x="325347" y="4613499"/>
                </a:cubicBezTo>
                <a:cubicBezTo>
                  <a:pt x="243939" y="4478331"/>
                  <a:pt x="95658" y="4521016"/>
                  <a:pt x="25879" y="4378734"/>
                </a:cubicBezTo>
                <a:cubicBezTo>
                  <a:pt x="113103" y="4353835"/>
                  <a:pt x="179975" y="4403633"/>
                  <a:pt x="249753" y="4414305"/>
                </a:cubicBezTo>
                <a:cubicBezTo>
                  <a:pt x="313718" y="4424975"/>
                  <a:pt x="328254" y="4400076"/>
                  <a:pt x="313718" y="4321821"/>
                </a:cubicBezTo>
                <a:cubicBezTo>
                  <a:pt x="290458" y="4200882"/>
                  <a:pt x="325347" y="4140411"/>
                  <a:pt x="418386" y="4172424"/>
                </a:cubicBezTo>
                <a:cubicBezTo>
                  <a:pt x="505609" y="4204438"/>
                  <a:pt x="514332" y="4158196"/>
                  <a:pt x="491072" y="4090612"/>
                </a:cubicBezTo>
                <a:cubicBezTo>
                  <a:pt x="456183" y="3991015"/>
                  <a:pt x="493979" y="3912759"/>
                  <a:pt x="520147" y="3827390"/>
                </a:cubicBezTo>
                <a:cubicBezTo>
                  <a:pt x="560851" y="3699337"/>
                  <a:pt x="543407" y="3635309"/>
                  <a:pt x="459090" y="3539269"/>
                </a:cubicBezTo>
                <a:cubicBezTo>
                  <a:pt x="409664" y="3485914"/>
                  <a:pt x="360236" y="3439672"/>
                  <a:pt x="290458" y="3393429"/>
                </a:cubicBezTo>
                <a:cubicBezTo>
                  <a:pt x="450368" y="3368530"/>
                  <a:pt x="284643" y="3283162"/>
                  <a:pt x="339884" y="3229805"/>
                </a:cubicBezTo>
                <a:cubicBezTo>
                  <a:pt x="453275" y="3208463"/>
                  <a:pt x="543407" y="3379202"/>
                  <a:pt x="697501" y="3329402"/>
                </a:cubicBezTo>
                <a:cubicBezTo>
                  <a:pt x="511425" y="3183563"/>
                  <a:pt x="302087" y="3137322"/>
                  <a:pt x="165437" y="2941684"/>
                </a:cubicBezTo>
                <a:cubicBezTo>
                  <a:pt x="197419" y="2899000"/>
                  <a:pt x="229401" y="2941684"/>
                  <a:pt x="255568" y="2923898"/>
                </a:cubicBezTo>
                <a:cubicBezTo>
                  <a:pt x="255568" y="2913227"/>
                  <a:pt x="560851" y="2980812"/>
                  <a:pt x="578296" y="2703362"/>
                </a:cubicBezTo>
                <a:cubicBezTo>
                  <a:pt x="584111" y="2703362"/>
                  <a:pt x="589926" y="2703362"/>
                  <a:pt x="595740" y="2692689"/>
                </a:cubicBezTo>
                <a:cubicBezTo>
                  <a:pt x="627722" y="2653563"/>
                  <a:pt x="598648" y="2561080"/>
                  <a:pt x="650982" y="2553965"/>
                </a:cubicBezTo>
                <a:cubicBezTo>
                  <a:pt x="709132" y="2546851"/>
                  <a:pt x="764373" y="2514837"/>
                  <a:pt x="825429" y="2532623"/>
                </a:cubicBezTo>
                <a:cubicBezTo>
                  <a:pt x="871949" y="2546851"/>
                  <a:pt x="921375" y="2564636"/>
                  <a:pt x="970802" y="2564636"/>
                </a:cubicBezTo>
                <a:cubicBezTo>
                  <a:pt x="1023136" y="2564636"/>
                  <a:pt x="1095822" y="2685576"/>
                  <a:pt x="1127805" y="2525509"/>
                </a:cubicBezTo>
                <a:cubicBezTo>
                  <a:pt x="1127805" y="2518395"/>
                  <a:pt x="1217936" y="2536181"/>
                  <a:pt x="1267362" y="2543294"/>
                </a:cubicBezTo>
                <a:cubicBezTo>
                  <a:pt x="1308067" y="2550408"/>
                  <a:pt x="1357494" y="2582422"/>
                  <a:pt x="1386568" y="2518395"/>
                </a:cubicBezTo>
                <a:cubicBezTo>
                  <a:pt x="1401105" y="2479267"/>
                  <a:pt x="1331326" y="2408126"/>
                  <a:pt x="1270270" y="2401012"/>
                </a:cubicBezTo>
                <a:cubicBezTo>
                  <a:pt x="1215029" y="2393898"/>
                  <a:pt x="1159787" y="2386784"/>
                  <a:pt x="1107453" y="2401012"/>
                </a:cubicBezTo>
                <a:cubicBezTo>
                  <a:pt x="1043489" y="2418796"/>
                  <a:pt x="1008599" y="2390340"/>
                  <a:pt x="991154" y="2326314"/>
                </a:cubicBezTo>
                <a:cubicBezTo>
                  <a:pt x="970802" y="2258731"/>
                  <a:pt x="933005" y="2223159"/>
                  <a:pt x="880671" y="2191146"/>
                </a:cubicBezTo>
                <a:cubicBezTo>
                  <a:pt x="752743" y="2112891"/>
                  <a:pt x="630630" y="2020407"/>
                  <a:pt x="491072" y="1974165"/>
                </a:cubicBezTo>
                <a:cubicBezTo>
                  <a:pt x="464905" y="1967051"/>
                  <a:pt x="432923" y="1952823"/>
                  <a:pt x="421293" y="1892353"/>
                </a:cubicBezTo>
                <a:cubicBezTo>
                  <a:pt x="799262" y="1984836"/>
                  <a:pt x="1142342" y="2223159"/>
                  <a:pt x="1531941" y="2208931"/>
                </a:cubicBezTo>
                <a:cubicBezTo>
                  <a:pt x="1427272" y="2134233"/>
                  <a:pt x="1302252" y="2130676"/>
                  <a:pt x="1188861" y="2077320"/>
                </a:cubicBezTo>
                <a:cubicBezTo>
                  <a:pt x="1270270" y="2038192"/>
                  <a:pt x="1345864" y="2080877"/>
                  <a:pt x="1421458" y="2102219"/>
                </a:cubicBezTo>
                <a:cubicBezTo>
                  <a:pt x="1485422" y="2120004"/>
                  <a:pt x="1543571" y="2123562"/>
                  <a:pt x="1549386" y="2013292"/>
                </a:cubicBezTo>
                <a:cubicBezTo>
                  <a:pt x="1549386" y="2002622"/>
                  <a:pt x="1549386" y="1995507"/>
                  <a:pt x="1549386" y="1984836"/>
                </a:cubicBezTo>
                <a:cubicBezTo>
                  <a:pt x="1526126" y="1938595"/>
                  <a:pt x="1494144" y="1917252"/>
                  <a:pt x="1453440" y="1903025"/>
                </a:cubicBezTo>
                <a:cubicBezTo>
                  <a:pt x="1430180" y="1895910"/>
                  <a:pt x="1398198" y="1881683"/>
                  <a:pt x="1398198" y="1849668"/>
                </a:cubicBezTo>
                <a:cubicBezTo>
                  <a:pt x="1401105" y="1728729"/>
                  <a:pt x="1322604" y="1693158"/>
                  <a:pt x="1247011" y="1657587"/>
                </a:cubicBezTo>
                <a:cubicBezTo>
                  <a:pt x="1287715" y="1597117"/>
                  <a:pt x="1322604" y="1639802"/>
                  <a:pt x="1354586" y="1636245"/>
                </a:cubicBezTo>
                <a:cubicBezTo>
                  <a:pt x="1374939" y="1632688"/>
                  <a:pt x="1395290" y="1629132"/>
                  <a:pt x="1395290" y="1597117"/>
                </a:cubicBezTo>
                <a:cubicBezTo>
                  <a:pt x="1395290" y="1572219"/>
                  <a:pt x="1386568" y="1540204"/>
                  <a:pt x="1366216" y="1540204"/>
                </a:cubicBezTo>
                <a:cubicBezTo>
                  <a:pt x="1238288" y="1536647"/>
                  <a:pt x="1165601" y="1365909"/>
                  <a:pt x="1031858" y="1365909"/>
                </a:cubicBezTo>
                <a:cubicBezTo>
                  <a:pt x="950450" y="1365909"/>
                  <a:pt x="1072563" y="1269868"/>
                  <a:pt x="1005692" y="1230741"/>
                </a:cubicBezTo>
                <a:cubicBezTo>
                  <a:pt x="991154" y="1220069"/>
                  <a:pt x="1046396" y="1205842"/>
                  <a:pt x="1069655" y="1209399"/>
                </a:cubicBezTo>
                <a:cubicBezTo>
                  <a:pt x="1092915" y="1212955"/>
                  <a:pt x="1113268" y="1237855"/>
                  <a:pt x="1142342" y="1220069"/>
                </a:cubicBezTo>
                <a:cubicBezTo>
                  <a:pt x="1156879" y="1156043"/>
                  <a:pt x="1119082" y="1131144"/>
                  <a:pt x="1084193" y="1113358"/>
                </a:cubicBezTo>
                <a:cubicBezTo>
                  <a:pt x="1008599" y="1070674"/>
                  <a:pt x="933005" y="1020875"/>
                  <a:pt x="848689" y="1006647"/>
                </a:cubicBezTo>
                <a:cubicBezTo>
                  <a:pt x="819615" y="1003089"/>
                  <a:pt x="802169" y="985305"/>
                  <a:pt x="805077" y="949734"/>
                </a:cubicBezTo>
                <a:cubicBezTo>
                  <a:pt x="810892" y="903491"/>
                  <a:pt x="839967" y="917720"/>
                  <a:pt x="863226" y="921277"/>
                </a:cubicBezTo>
                <a:cubicBezTo>
                  <a:pt x="877764" y="924835"/>
                  <a:pt x="892301" y="935506"/>
                  <a:pt x="906838" y="910606"/>
                </a:cubicBezTo>
                <a:cubicBezTo>
                  <a:pt x="566666" y="658055"/>
                  <a:pt x="386404" y="672284"/>
                  <a:pt x="5527" y="465975"/>
                </a:cubicBezTo>
                <a:cubicBezTo>
                  <a:pt x="89843" y="426847"/>
                  <a:pt x="150900" y="455303"/>
                  <a:pt x="209049" y="462417"/>
                </a:cubicBezTo>
                <a:cubicBezTo>
                  <a:pt x="354422" y="480203"/>
                  <a:pt x="264290" y="512216"/>
                  <a:pt x="409664" y="533558"/>
                </a:cubicBezTo>
                <a:cubicBezTo>
                  <a:pt x="479443" y="544229"/>
                  <a:pt x="543407" y="579800"/>
                  <a:pt x="621908" y="522887"/>
                </a:cubicBezTo>
                <a:cubicBezTo>
                  <a:pt x="674242" y="483759"/>
                  <a:pt x="758558" y="526444"/>
                  <a:pt x="822522" y="558458"/>
                </a:cubicBezTo>
                <a:cubicBezTo>
                  <a:pt x="874856" y="586915"/>
                  <a:pt x="927190" y="594028"/>
                  <a:pt x="996969" y="558458"/>
                </a:cubicBezTo>
                <a:cubicBezTo>
                  <a:pt x="933005" y="537116"/>
                  <a:pt x="883579" y="519330"/>
                  <a:pt x="834151" y="505101"/>
                </a:cubicBezTo>
                <a:cubicBezTo>
                  <a:pt x="793447" y="494431"/>
                  <a:pt x="770187" y="469532"/>
                  <a:pt x="773095" y="416176"/>
                </a:cubicBezTo>
                <a:cubicBezTo>
                  <a:pt x="773095" y="387720"/>
                  <a:pt x="764373" y="348592"/>
                  <a:pt x="793447" y="334364"/>
                </a:cubicBezTo>
                <a:cubicBezTo>
                  <a:pt x="816707" y="320135"/>
                  <a:pt x="848689" y="334364"/>
                  <a:pt x="860319" y="359262"/>
                </a:cubicBezTo>
                <a:cubicBezTo>
                  <a:pt x="874856" y="405504"/>
                  <a:pt x="889393" y="448189"/>
                  <a:pt x="938820" y="451747"/>
                </a:cubicBezTo>
                <a:cubicBezTo>
                  <a:pt x="1005692" y="458860"/>
                  <a:pt x="967894" y="430405"/>
                  <a:pt x="956265" y="394834"/>
                </a:cubicBezTo>
                <a:cubicBezTo>
                  <a:pt x="944635" y="355706"/>
                  <a:pt x="979525" y="345034"/>
                  <a:pt x="1002784" y="352148"/>
                </a:cubicBezTo>
                <a:cubicBezTo>
                  <a:pt x="1090008" y="384162"/>
                  <a:pt x="1180139" y="327250"/>
                  <a:pt x="1270270" y="373491"/>
                </a:cubicBezTo>
                <a:cubicBezTo>
                  <a:pt x="1247011" y="259665"/>
                  <a:pt x="1197583" y="209867"/>
                  <a:pt x="1092915" y="192082"/>
                </a:cubicBezTo>
                <a:cubicBezTo>
                  <a:pt x="1055118" y="188525"/>
                  <a:pt x="1014414" y="195638"/>
                  <a:pt x="979525" y="163625"/>
                </a:cubicBezTo>
                <a:cubicBezTo>
                  <a:pt x="959172" y="145839"/>
                  <a:pt x="938820" y="124497"/>
                  <a:pt x="953358" y="88927"/>
                </a:cubicBezTo>
                <a:cubicBezTo>
                  <a:pt x="962080" y="64027"/>
                  <a:pt x="985339" y="64027"/>
                  <a:pt x="1005692" y="71141"/>
                </a:cubicBezTo>
                <a:cubicBezTo>
                  <a:pt x="1090008" y="110269"/>
                  <a:pt x="1180139" y="120941"/>
                  <a:pt x="1267362" y="135168"/>
                </a:cubicBezTo>
                <a:cubicBezTo>
                  <a:pt x="1281900" y="138725"/>
                  <a:pt x="1296437" y="145839"/>
                  <a:pt x="1310975" y="110269"/>
                </a:cubicBezTo>
                <a:cubicBezTo>
                  <a:pt x="1209214" y="78255"/>
                  <a:pt x="1110360" y="35571"/>
                  <a:pt x="1008599" y="0"/>
                </a:cubicBezTo>
                <a:close/>
              </a:path>
            </a:pathLst>
          </a:custGeom>
          <a:solidFill>
            <a:srgbClr val="C696A5">
              <a:alpha val="20000"/>
            </a:srgbClr>
          </a:solidFill>
          <a:ln w="32707" cap="flat">
            <a:noFill/>
            <a:prstDash val="solid"/>
            <a:miter/>
          </a:ln>
        </p:spPr>
        <p:txBody>
          <a:bodyPr rtlCol="0" anchor="ctr"/>
          <a:lstStyle/>
          <a:p>
            <a:endParaRPr lang="en-US">
              <a:solidFill>
                <a:schemeClr val="tx1"/>
              </a:solidFill>
            </a:endParaRPr>
          </a:p>
        </p:txBody>
      </p:sp>
      <p:sp>
        <p:nvSpPr>
          <p:cNvPr id="2" name="Nadpis 1">
            <a:extLst>
              <a:ext uri="{FF2B5EF4-FFF2-40B4-BE49-F238E27FC236}">
                <a16:creationId xmlns:a16="http://schemas.microsoft.com/office/drawing/2014/main" id="{0A1CCAA6-9D07-7F33-4B9A-E495EFFBA3F6}"/>
              </a:ext>
            </a:extLst>
          </p:cNvPr>
          <p:cNvSpPr>
            <a:spLocks noGrp="1"/>
          </p:cNvSpPr>
          <p:nvPr>
            <p:ph type="title"/>
          </p:nvPr>
        </p:nvSpPr>
        <p:spPr>
          <a:xfrm>
            <a:off x="0" y="1065749"/>
            <a:ext cx="4654294" cy="4726502"/>
          </a:xfrm>
        </p:spPr>
        <p:txBody>
          <a:bodyPr>
            <a:normAutofit/>
          </a:bodyPr>
          <a:lstStyle/>
          <a:p>
            <a:pPr marL="342900" lvl="0" indent="-342900">
              <a:lnSpc>
                <a:spcPct val="115000"/>
              </a:lnSpc>
              <a:spcBef>
                <a:spcPts val="1200"/>
              </a:spcBef>
            </a:pPr>
            <a:br>
              <a:rPr lang="cs-CZ" sz="1800" dirty="0">
                <a:effectLst/>
                <a:latin typeface="Times New Roman" panose="02020603050405020304" pitchFamily="18" charset="0"/>
                <a:ea typeface="Calibri" panose="020F0502020204030204" pitchFamily="34" charset="0"/>
                <a:cs typeface="Times New Roman" panose="02020603050405020304" pitchFamily="18" charset="0"/>
              </a:rPr>
            </a:br>
            <a:r>
              <a:rPr lang="cs-CZ" sz="5400" dirty="0">
                <a:latin typeface="Times New Roman" panose="02020603050405020304" pitchFamily="18" charset="0"/>
                <a:ea typeface="Calibri" panose="020F0502020204030204" pitchFamily="34" charset="0"/>
                <a:cs typeface="Times New Roman" panose="02020603050405020304" pitchFamily="18" charset="0"/>
              </a:rPr>
              <a:t>Syndrom adaptace</a:t>
            </a:r>
            <a:endParaRPr lang="cs-CZ" sz="5400" dirty="0"/>
          </a:p>
        </p:txBody>
      </p:sp>
      <p:sp>
        <p:nvSpPr>
          <p:cNvPr id="3" name="Zástupný obsah 2">
            <a:extLst>
              <a:ext uri="{FF2B5EF4-FFF2-40B4-BE49-F238E27FC236}">
                <a16:creationId xmlns:a16="http://schemas.microsoft.com/office/drawing/2014/main" id="{24D7D961-D1C8-8D28-23B6-B2F34984B316}"/>
              </a:ext>
            </a:extLst>
          </p:cNvPr>
          <p:cNvSpPr>
            <a:spLocks noGrp="1"/>
          </p:cNvSpPr>
          <p:nvPr>
            <p:ph idx="1"/>
          </p:nvPr>
        </p:nvSpPr>
        <p:spPr>
          <a:xfrm>
            <a:off x="4731026" y="258416"/>
            <a:ext cx="7305262" cy="6440557"/>
          </a:xfrm>
        </p:spPr>
        <p:txBody>
          <a:bodyPr anchor="ctr">
            <a:noAutofit/>
          </a:bodyPr>
          <a:lstStyle/>
          <a:p>
            <a:pPr lvl="1"/>
            <a:r>
              <a:rPr lang="cs-CZ" sz="1800" b="1" dirty="0">
                <a:latin typeface="Times New Roman" panose="02020603050405020304" pitchFamily="18" charset="0"/>
                <a:cs typeface="Times New Roman" panose="02020603050405020304" pitchFamily="18" charset="0"/>
              </a:rPr>
              <a:t>utajení a bezmocnost</a:t>
            </a:r>
            <a:r>
              <a:rPr lang="cs-CZ" sz="1800" dirty="0">
                <a:latin typeface="Times New Roman" panose="02020603050405020304" pitchFamily="18" charset="0"/>
                <a:cs typeface="Times New Roman" panose="02020603050405020304" pitchFamily="18" charset="0"/>
              </a:rPr>
              <a:t> (strach z partnera, spojený s obavami z rozpadu rodiny, z potřeby chránit děti, přispívá k ochotě snášet útrapy a tajit co se děje, zranění popírá, omlouvá vlastní nešikovností),</a:t>
            </a:r>
          </a:p>
          <a:p>
            <a:pPr lvl="1"/>
            <a:r>
              <a:rPr lang="cs-CZ" sz="1800" b="1" dirty="0">
                <a:latin typeface="Times New Roman" panose="02020603050405020304" pitchFamily="18" charset="0"/>
                <a:cs typeface="Times New Roman" panose="02020603050405020304" pitchFamily="18" charset="0"/>
              </a:rPr>
              <a:t>adaptace na roli týrané ženy </a:t>
            </a:r>
            <a:r>
              <a:rPr lang="cs-CZ" sz="1800" dirty="0">
                <a:latin typeface="Times New Roman" panose="02020603050405020304" pitchFamily="18" charset="0"/>
                <a:cs typeface="Times New Roman" panose="02020603050405020304" pitchFamily="18" charset="0"/>
              </a:rPr>
              <a:t>(</a:t>
            </a:r>
            <a:r>
              <a:rPr lang="cs-CZ" sz="1800" i="1" dirty="0">
                <a:latin typeface="Times New Roman" panose="02020603050405020304" pitchFamily="18" charset="0"/>
                <a:cs typeface="Times New Roman" panose="02020603050405020304" pitchFamily="18" charset="0"/>
              </a:rPr>
              <a:t>syndrom týrané ženy</a:t>
            </a:r>
            <a:r>
              <a:rPr lang="cs-CZ" sz="1800" dirty="0">
                <a:latin typeface="Times New Roman" panose="02020603050405020304" pitchFamily="18" charset="0"/>
                <a:cs typeface="Times New Roman" panose="02020603050405020304" pitchFamily="18" charset="0"/>
              </a:rPr>
              <a:t> - selhání obranných mechanismů; přijímá roli oběti, týrání akceptuje jako nevyhnutelné, nevěří v možnost záchrany, odmítá reálné nabídky pomoci, je přesvědčena že nemá šanci; fixace negativního sebehodnocení; generalizovaná tendence vyhovět požadavkům okolí bez ohledu na okolnosti; neprůbojnost; obranný mechanismus - tzv. </a:t>
            </a:r>
            <a:r>
              <a:rPr lang="cs-CZ" sz="1800" b="1" dirty="0">
                <a:latin typeface="Times New Roman" panose="02020603050405020304" pitchFamily="18" charset="0"/>
                <a:cs typeface="Times New Roman" panose="02020603050405020304" pitchFamily="18" charset="0"/>
              </a:rPr>
              <a:t>Stockholmský syndrom</a:t>
            </a:r>
            <a:r>
              <a:rPr lang="cs-CZ" sz="1800" dirty="0">
                <a:latin typeface="Times New Roman" panose="02020603050405020304" pitchFamily="18" charset="0"/>
                <a:cs typeface="Times New Roman" panose="02020603050405020304" pitchFamily="18" charset="0"/>
              </a:rPr>
              <a:t> - silná citová fixace na násilníka, navzdory týrání nevěří, že by mohla být oběť jinde v bezpečí; popírání skutečnosti; krajní obrannou reakcí bývá pokus o sebevraždu případně zoufalý útok na agresor; může se rozvinout disociační porucha),</a:t>
            </a:r>
          </a:p>
          <a:p>
            <a:pPr lvl="1"/>
            <a:r>
              <a:rPr lang="cs-CZ" sz="1800" b="1" dirty="0">
                <a:latin typeface="Times New Roman" panose="02020603050405020304" pitchFamily="18" charset="0"/>
                <a:cs typeface="Times New Roman" panose="02020603050405020304" pitchFamily="18" charset="0"/>
              </a:rPr>
              <a:t>odhalení a popření</a:t>
            </a:r>
            <a:r>
              <a:rPr lang="cs-CZ" sz="1800" dirty="0">
                <a:latin typeface="Times New Roman" panose="02020603050405020304" pitchFamily="18" charset="0"/>
                <a:cs typeface="Times New Roman" panose="02020603050405020304" pitchFamily="18" charset="0"/>
              </a:rPr>
              <a:t> (obvykle přispívá pouze náhoda nebo závažnější zranění, neochota dětí přihlížet; paradoxní reakce týrané ženy popírat i po zveřejnění závažnost situace je výrazem zafixované bezmoci, bojí se hledat pomoc, nejzávažnějším důvodem je, že nemá kam jít, obava, že by svou situaci </a:t>
            </a:r>
            <a:r>
              <a:rPr lang="cs-CZ" sz="1800" dirty="0" err="1">
                <a:latin typeface="Times New Roman" panose="02020603050405020304" pitchFamily="18" charset="0"/>
                <a:cs typeface="Times New Roman" panose="02020603050405020304" pitchFamily="18" charset="0"/>
              </a:rPr>
              <a:t>mohlaještě</a:t>
            </a:r>
            <a:r>
              <a:rPr lang="cs-CZ" sz="1800" dirty="0">
                <a:latin typeface="Times New Roman" panose="02020603050405020304" pitchFamily="18" charset="0"/>
                <a:cs typeface="Times New Roman" panose="02020603050405020304" pitchFamily="18" charset="0"/>
              </a:rPr>
              <a:t> zhoršit, odchod na utajené místo bývá často jediným řešením).(</a:t>
            </a:r>
            <a:endParaRPr lang="cs-CZ" sz="18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092639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a:bodyPr>
          <a:lstStyle/>
          <a:p>
            <a:pPr algn="ctr"/>
            <a:r>
              <a:rPr lang="cs-CZ" sz="2800" dirty="0">
                <a:solidFill>
                  <a:srgbClr val="FFFFFF"/>
                </a:solidFill>
              </a:rPr>
              <a:t>INTERVENCE</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5118653" y="178904"/>
            <a:ext cx="6235148" cy="6361044"/>
          </a:xfrm>
        </p:spPr>
        <p:txBody>
          <a:bodyPr anchor="ctr">
            <a:normAutofit/>
          </a:bodyPr>
          <a:lstStyle/>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INTERVENČNÍ CENTRA (zákon o </a:t>
            </a:r>
            <a:r>
              <a:rPr lang="cs-CZ" sz="1800" dirty="0" err="1">
                <a:solidFill>
                  <a:srgbClr val="000000"/>
                </a:solidFill>
                <a:effectLst/>
                <a:latin typeface="Times New Roman" panose="02020603050405020304" pitchFamily="18" charset="0"/>
                <a:ea typeface="Times New Roman" panose="02020603050405020304" pitchFamily="18" charset="0"/>
              </a:rPr>
              <a:t>soc.službách</a:t>
            </a:r>
            <a:r>
              <a:rPr lang="cs-CZ" sz="1800" dirty="0">
                <a:solidFill>
                  <a:srgbClr val="000000"/>
                </a:solidFill>
                <a:effectLst/>
                <a:latin typeface="Times New Roman" panose="02020603050405020304" pitchFamily="18" charset="0"/>
                <a:ea typeface="Times New Roman" panose="02020603050405020304" pitchFamily="18" charset="0"/>
              </a:rPr>
              <a:t>)</a:t>
            </a:r>
          </a:p>
          <a:p>
            <a:pPr algn="just" hangingPunct="0">
              <a:tabLst>
                <a:tab pos="228600" algn="l"/>
              </a:tabLst>
            </a:pPr>
            <a:r>
              <a:rPr lang="cs-CZ" sz="1800" dirty="0">
                <a:solidFill>
                  <a:srgbClr val="000000"/>
                </a:solidFill>
                <a:latin typeface="Times New Roman" panose="02020603050405020304" pitchFamily="18" charset="0"/>
                <a:ea typeface="Times New Roman" panose="02020603050405020304" pitchFamily="18" charset="0"/>
              </a:rPr>
              <a:t>Neziskové organizace (BKB, </a:t>
            </a:r>
            <a:r>
              <a:rPr lang="cs-CZ" sz="1800" dirty="0" err="1">
                <a:solidFill>
                  <a:srgbClr val="000000"/>
                </a:solidFill>
                <a:latin typeface="Times New Roman" panose="02020603050405020304" pitchFamily="18" charset="0"/>
                <a:ea typeface="Times New Roman" panose="02020603050405020304" pitchFamily="18" charset="0"/>
              </a:rPr>
              <a:t>ProFem</a:t>
            </a:r>
            <a:r>
              <a:rPr lang="cs-CZ" sz="1800" dirty="0">
                <a:solidFill>
                  <a:srgbClr val="000000"/>
                </a:solidFill>
                <a:latin typeface="Times New Roman" panose="02020603050405020304" pitchFamily="18" charset="0"/>
                <a:ea typeface="Times New Roman" panose="02020603050405020304" pitchFamily="18" charset="0"/>
              </a:rPr>
              <a:t>, ROSA, RIAPS)</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Linky pro oběti DN</a:t>
            </a:r>
          </a:p>
          <a:p>
            <a:pPr algn="just" hangingPunct="0">
              <a:tabLst>
                <a:tab pos="228600" algn="l"/>
              </a:tabLst>
            </a:pPr>
            <a:r>
              <a:rPr lang="cs-CZ" sz="1800" dirty="0">
                <a:solidFill>
                  <a:srgbClr val="000000"/>
                </a:solidFill>
                <a:latin typeface="Times New Roman" panose="02020603050405020304" pitchFamily="18" charset="0"/>
                <a:ea typeface="Times New Roman" panose="02020603050405020304" pitchFamily="18" charset="0"/>
              </a:rPr>
              <a:t>POLICIE ČR</a:t>
            </a:r>
            <a:endParaRPr lang="cs-CZ" sz="18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4352200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895160"/>
            <a:ext cx="3010737" cy="1765613"/>
          </a:xfrm>
        </p:spPr>
        <p:txBody>
          <a:bodyPr>
            <a:normAutofit/>
          </a:bodyPr>
          <a:lstStyle/>
          <a:p>
            <a:pPr algn="ctr"/>
            <a:r>
              <a:rPr lang="cs-CZ" sz="2800" dirty="0">
                <a:solidFill>
                  <a:srgbClr val="FFFFFF"/>
                </a:solidFill>
              </a:rPr>
              <a:t>INSTITUT VYKÁZÁNÍ</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5118653" y="178904"/>
            <a:ext cx="6828182" cy="6361044"/>
          </a:xfrm>
        </p:spPr>
        <p:txBody>
          <a:bodyPr anchor="ctr">
            <a:normAutofit fontScale="62500" lnSpcReduction="20000"/>
          </a:bodyPr>
          <a:lstStyle/>
          <a:p>
            <a:r>
              <a:rPr lang="cs-CZ" dirty="0">
                <a:latin typeface="Times New Roman" panose="02020603050405020304" pitchFamily="18" charset="0"/>
                <a:cs typeface="Times New Roman" panose="02020603050405020304" pitchFamily="18" charset="0"/>
              </a:rPr>
              <a:t>Zákon 273/2008 Sb., o policii ČR</a:t>
            </a:r>
          </a:p>
          <a:p>
            <a:pPr lvl="0"/>
            <a:r>
              <a:rPr lang="cs-CZ" dirty="0">
                <a:latin typeface="Times New Roman" panose="02020603050405020304" pitchFamily="18" charset="0"/>
                <a:cs typeface="Times New Roman" panose="02020603050405020304" pitchFamily="18" charset="0"/>
              </a:rPr>
              <a:t>PČR je oprávněna násilnou osobu na místě ze společného obydlí vykázat na</a:t>
            </a:r>
            <a:r>
              <a:rPr lang="cs-CZ" b="1" dirty="0">
                <a:latin typeface="Times New Roman" panose="02020603050405020304" pitchFamily="18" charset="0"/>
                <a:cs typeface="Times New Roman" panose="02020603050405020304" pitchFamily="18" charset="0"/>
              </a:rPr>
              <a:t> dobu 10 dnů</a:t>
            </a:r>
            <a:r>
              <a:rPr lang="cs-CZ" dirty="0">
                <a:latin typeface="Times New Roman" panose="02020603050405020304" pitchFamily="18" charset="0"/>
                <a:cs typeface="Times New Roman" panose="02020603050405020304" pitchFamily="18" charset="0"/>
              </a:rPr>
              <a:t> (tato doba nemůže být zkrácena; souhlas ohrožené osoby se nevyžaduje).</a:t>
            </a:r>
          </a:p>
          <a:p>
            <a:pPr lvl="0"/>
            <a:r>
              <a:rPr lang="cs-CZ" b="1" dirty="0">
                <a:latin typeface="Times New Roman" panose="02020603050405020304" pitchFamily="18" charset="0"/>
                <a:cs typeface="Times New Roman" panose="02020603050405020304" pitchFamily="18" charset="0"/>
              </a:rPr>
              <a:t>Do 24 hodin</a:t>
            </a:r>
            <a:r>
              <a:rPr lang="cs-CZ" dirty="0">
                <a:latin typeface="Times New Roman" panose="02020603050405020304" pitchFamily="18" charset="0"/>
                <a:cs typeface="Times New Roman" panose="02020603050405020304" pitchFamily="18" charset="0"/>
              </a:rPr>
              <a:t> je pak vykázaná osoba oprávněna si za asistence PČR vyzvednout další osobní věci nebo věci nezbytné pro podnikání či výkon povolání.</a:t>
            </a:r>
          </a:p>
          <a:p>
            <a:pPr lvl="0"/>
            <a:r>
              <a:rPr lang="cs-CZ" b="1" dirty="0">
                <a:latin typeface="Times New Roman" panose="02020603050405020304" pitchFamily="18" charset="0"/>
                <a:cs typeface="Times New Roman" panose="02020603050405020304" pitchFamily="18" charset="0"/>
              </a:rPr>
              <a:t>Do 3 dnů </a:t>
            </a:r>
            <a:r>
              <a:rPr lang="cs-CZ" dirty="0">
                <a:latin typeface="Times New Roman" panose="02020603050405020304" pitchFamily="18" charset="0"/>
                <a:cs typeface="Times New Roman" panose="02020603050405020304" pitchFamily="18" charset="0"/>
              </a:rPr>
              <a:t>od vydání rozhodnutí o vykázání provede PČR kontrolu, zda rozhodnutí o vykázání dodržuje vykázaná i ohrožená osoba.</a:t>
            </a:r>
          </a:p>
          <a:p>
            <a:pPr lvl="0"/>
            <a:r>
              <a:rPr lang="cs-CZ" dirty="0">
                <a:latin typeface="Times New Roman" panose="02020603050405020304" pitchFamily="18" charset="0"/>
                <a:cs typeface="Times New Roman" panose="02020603050405020304" pitchFamily="18" charset="0"/>
              </a:rPr>
              <a:t>Oběť může podat návrh soudu, aby vydal </a:t>
            </a:r>
            <a:r>
              <a:rPr lang="cs-CZ" i="1" u="sng" dirty="0">
                <a:latin typeface="Times New Roman" panose="02020603050405020304" pitchFamily="18" charset="0"/>
                <a:cs typeface="Times New Roman" panose="02020603050405020304" pitchFamily="18" charset="0"/>
              </a:rPr>
              <a:t>předběžné opatření ve věci ochrany proti domácímu násilí</a:t>
            </a:r>
            <a:r>
              <a:rPr lang="cs-CZ" dirty="0">
                <a:latin typeface="Times New Roman" panose="02020603050405020304" pitchFamily="18" charset="0"/>
                <a:cs typeface="Times New Roman" panose="02020603050405020304" pitchFamily="18" charset="0"/>
              </a:rPr>
              <a:t>. Soud </a:t>
            </a:r>
            <a:r>
              <a:rPr lang="cs-CZ" b="1" dirty="0">
                <a:latin typeface="Times New Roman" panose="02020603050405020304" pitchFamily="18" charset="0"/>
                <a:cs typeface="Times New Roman" panose="02020603050405020304" pitchFamily="18" charset="0"/>
              </a:rPr>
              <a:t>rozhodne do 48 hodin</a:t>
            </a:r>
            <a:r>
              <a:rPr lang="cs-CZ" dirty="0">
                <a:latin typeface="Times New Roman" panose="02020603050405020304" pitchFamily="18" charset="0"/>
                <a:cs typeface="Times New Roman" panose="02020603050405020304" pitchFamily="18" charset="0"/>
              </a:rPr>
              <a:t>  - toto předběžné opatření trvá </a:t>
            </a:r>
            <a:r>
              <a:rPr lang="cs-CZ" b="1" dirty="0">
                <a:latin typeface="Times New Roman" panose="02020603050405020304" pitchFamily="18" charset="0"/>
                <a:cs typeface="Times New Roman" panose="02020603050405020304" pitchFamily="18" charset="0"/>
              </a:rPr>
              <a:t>jeden měsíc od jeho vykonatelnosti</a:t>
            </a:r>
            <a:r>
              <a:rPr lang="cs-CZ" dirty="0">
                <a:latin typeface="Times New Roman" panose="02020603050405020304" pitchFamily="18" charset="0"/>
                <a:cs typeface="Times New Roman" panose="02020603050405020304" pitchFamily="18" charset="0"/>
              </a:rPr>
              <a:t>. (292/2013 Sb., zákon o zvláštních řízeních soudních)</a:t>
            </a:r>
          </a:p>
          <a:p>
            <a:pPr lvl="0"/>
            <a:r>
              <a:rPr lang="cs-CZ" i="1" dirty="0">
                <a:latin typeface="Times New Roman" panose="02020603050405020304" pitchFamily="18" charset="0"/>
                <a:cs typeface="Times New Roman" panose="02020603050405020304" pitchFamily="18" charset="0"/>
              </a:rPr>
              <a:t>Takový návrh může ohrožená osoba podat, aniž by mu předcházelo vykázání, které provedla Policie. </a:t>
            </a:r>
          </a:p>
          <a:p>
            <a:r>
              <a:rPr lang="cs-CZ" dirty="0">
                <a:latin typeface="Times New Roman" panose="02020603050405020304" pitchFamily="18" charset="0"/>
                <a:cs typeface="Times New Roman" panose="02020603050405020304" pitchFamily="18" charset="0"/>
              </a:rPr>
              <a:t>V době působení předběžného opatření může být zahájeno řízení ve věci samé (řízení o rozvod manželství, svěření dětí do péče a úprava styku, vypořádání jmění manželu, úprava práva k bytu apod.)</a:t>
            </a:r>
          </a:p>
          <a:p>
            <a:pPr marL="0" indent="0">
              <a:buNone/>
            </a:pPr>
            <a:r>
              <a:rPr lang="cs-CZ" dirty="0">
                <a:latin typeface="Times New Roman" panose="02020603050405020304" pitchFamily="18" charset="0"/>
                <a:cs typeface="Times New Roman" panose="02020603050405020304" pitchFamily="18" charset="0"/>
              </a:rPr>
              <a:t>Soud pak může:</a:t>
            </a:r>
          </a:p>
          <a:p>
            <a:pPr marL="0" indent="0">
              <a:buNone/>
            </a:pPr>
            <a:r>
              <a:rPr lang="cs-CZ" sz="2900" dirty="0">
                <a:latin typeface="Times New Roman" panose="02020603050405020304" pitchFamily="18" charset="0"/>
                <a:cs typeface="Times New Roman" panose="02020603050405020304" pitchFamily="18" charset="0"/>
              </a:rPr>
              <a:t>může vyloučit násilnou osobu na dobu 6 měsíců, a jsou-li pro to závažné důvody, tak opakovaně, tj. celkově až na 1 rok</a:t>
            </a:r>
          </a:p>
          <a:p>
            <a:pPr lvl="0"/>
            <a:endParaRPr lang="cs-CZ" i="1" dirty="0"/>
          </a:p>
        </p:txBody>
      </p:sp>
    </p:spTree>
    <p:extLst>
      <p:ext uri="{BB962C8B-B14F-4D97-AF65-F5344CB8AC3E}">
        <p14:creationId xmlns:p14="http://schemas.microsoft.com/office/powerpoint/2010/main" val="1233307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13C081-3EB5-E1D6-4EF3-0A8886867CB3}"/>
              </a:ext>
            </a:extLst>
          </p:cNvPr>
          <p:cNvSpPr>
            <a:spLocks noGrp="1"/>
          </p:cNvSpPr>
          <p:nvPr>
            <p:ph type="title"/>
          </p:nvPr>
        </p:nvSpPr>
        <p:spPr/>
        <p:txBody>
          <a:bodyPr/>
          <a:lstStyle/>
          <a:p>
            <a:r>
              <a:rPr lang="cs-CZ" dirty="0"/>
              <a:t>	</a:t>
            </a:r>
          </a:p>
        </p:txBody>
      </p:sp>
      <p:sp>
        <p:nvSpPr>
          <p:cNvPr id="3" name="Zástupný obsah 2">
            <a:extLst>
              <a:ext uri="{FF2B5EF4-FFF2-40B4-BE49-F238E27FC236}">
                <a16:creationId xmlns:a16="http://schemas.microsoft.com/office/drawing/2014/main" id="{AE427E6A-F568-4823-EDCD-C0D2A2BD99E9}"/>
              </a:ext>
            </a:extLst>
          </p:cNvPr>
          <p:cNvSpPr>
            <a:spLocks noGrp="1"/>
          </p:cNvSpPr>
          <p:nvPr>
            <p:ph idx="1"/>
          </p:nvPr>
        </p:nvSpPr>
        <p:spPr>
          <a:xfrm>
            <a:off x="496957" y="238539"/>
            <a:ext cx="11072191" cy="6470373"/>
          </a:xfrm>
        </p:spPr>
        <p:txBody>
          <a:bodyPr>
            <a:normAutofit fontScale="62500" lnSpcReduction="20000"/>
          </a:bodyPr>
          <a:lstStyle/>
          <a:p>
            <a:r>
              <a:rPr lang="cs-CZ" sz="2900" dirty="0">
                <a:effectLst/>
                <a:latin typeface="Times New Roman" panose="02020603050405020304" pitchFamily="18" charset="0"/>
                <a:ea typeface="Calibri" panose="020F0502020204030204" pitchFamily="34" charset="0"/>
                <a:cs typeface="Times New Roman" panose="02020603050405020304" pitchFamily="18" charset="0"/>
              </a:rPr>
              <a:t>Zkratka </a:t>
            </a:r>
            <a:r>
              <a:rPr lang="cs-CZ" sz="2900" b="1" dirty="0">
                <a:effectLst/>
                <a:latin typeface="Times New Roman" panose="02020603050405020304" pitchFamily="18" charset="0"/>
                <a:ea typeface="Calibri" panose="020F0502020204030204" pitchFamily="34" charset="0"/>
                <a:cs typeface="Times New Roman" panose="02020603050405020304" pitchFamily="18" charset="0"/>
              </a:rPr>
              <a:t>syndrom CAN</a:t>
            </a:r>
            <a:r>
              <a:rPr lang="cs-CZ" sz="2900" dirty="0">
                <a:effectLst/>
                <a:latin typeface="Times New Roman" panose="02020603050405020304" pitchFamily="18" charset="0"/>
                <a:ea typeface="Calibri" panose="020F0502020204030204" pitchFamily="34" charset="0"/>
                <a:cs typeface="Times New Roman" panose="02020603050405020304" pitchFamily="18" charset="0"/>
              </a:rPr>
              <a:t> pochází z angl. termínu „</a:t>
            </a:r>
            <a:r>
              <a:rPr lang="cs-CZ" sz="2900" b="1" dirty="0" err="1">
                <a:effectLst/>
                <a:latin typeface="Times New Roman" panose="02020603050405020304" pitchFamily="18" charset="0"/>
                <a:ea typeface="Calibri" panose="020F0502020204030204" pitchFamily="34" charset="0"/>
                <a:cs typeface="Times New Roman" panose="02020603050405020304" pitchFamily="18" charset="0"/>
              </a:rPr>
              <a:t>C</a:t>
            </a:r>
            <a:r>
              <a:rPr lang="cs-CZ" sz="2900" dirty="0" err="1">
                <a:effectLst/>
                <a:latin typeface="Times New Roman" panose="02020603050405020304" pitchFamily="18" charset="0"/>
                <a:ea typeface="Calibri" panose="020F0502020204030204" pitchFamily="34" charset="0"/>
                <a:cs typeface="Times New Roman" panose="02020603050405020304" pitchFamily="18" charset="0"/>
              </a:rPr>
              <a:t>hild</a:t>
            </a:r>
            <a:r>
              <a:rPr lang="cs-CZ" sz="29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900" b="1" dirty="0">
                <a:effectLst/>
                <a:latin typeface="Times New Roman" panose="02020603050405020304" pitchFamily="18" charset="0"/>
                <a:ea typeface="Calibri" panose="020F0502020204030204" pitchFamily="34" charset="0"/>
                <a:cs typeface="Times New Roman" panose="02020603050405020304" pitchFamily="18" charset="0"/>
              </a:rPr>
              <a:t>A</a:t>
            </a:r>
            <a:r>
              <a:rPr lang="cs-CZ" sz="2900" dirty="0">
                <a:effectLst/>
                <a:latin typeface="Times New Roman" panose="02020603050405020304" pitchFamily="18" charset="0"/>
                <a:ea typeface="Calibri" panose="020F0502020204030204" pitchFamily="34" charset="0"/>
                <a:cs typeface="Times New Roman" panose="02020603050405020304" pitchFamily="18" charset="0"/>
              </a:rPr>
              <a:t>buse and </a:t>
            </a:r>
            <a:r>
              <a:rPr lang="cs-CZ" sz="2900" b="1" dirty="0" err="1">
                <a:effectLst/>
                <a:latin typeface="Times New Roman" panose="02020603050405020304" pitchFamily="18" charset="0"/>
                <a:ea typeface="Calibri" panose="020F0502020204030204" pitchFamily="34" charset="0"/>
                <a:cs typeface="Times New Roman" panose="02020603050405020304" pitchFamily="18" charset="0"/>
              </a:rPr>
              <a:t>N</a:t>
            </a:r>
            <a:r>
              <a:rPr lang="cs-CZ" sz="2900" dirty="0" err="1">
                <a:effectLst/>
                <a:latin typeface="Times New Roman" panose="02020603050405020304" pitchFamily="18" charset="0"/>
                <a:ea typeface="Calibri" panose="020F0502020204030204" pitchFamily="34" charset="0"/>
                <a:cs typeface="Times New Roman" panose="02020603050405020304" pitchFamily="18" charset="0"/>
              </a:rPr>
              <a:t>eglect</a:t>
            </a:r>
            <a:r>
              <a:rPr lang="cs-CZ" sz="2900" dirty="0">
                <a:effectLst/>
                <a:latin typeface="Times New Roman" panose="02020603050405020304" pitchFamily="18" charset="0"/>
                <a:ea typeface="Calibri" panose="020F0502020204030204" pitchFamily="34" charset="0"/>
                <a:cs typeface="Times New Roman" panose="02020603050405020304" pitchFamily="18" charset="0"/>
              </a:rPr>
              <a:t>“, což se v českém odborném prostředí překládá jako </a:t>
            </a:r>
            <a:r>
              <a:rPr lang="cs-CZ" sz="2900" b="1" dirty="0">
                <a:effectLst/>
                <a:latin typeface="Times New Roman" panose="02020603050405020304" pitchFamily="18" charset="0"/>
                <a:ea typeface="Calibri" panose="020F0502020204030204" pitchFamily="34" charset="0"/>
                <a:cs typeface="Times New Roman" panose="02020603050405020304" pitchFamily="18" charset="0"/>
              </a:rPr>
              <a:t>syndrom týraného, zneužívaného a zanedbávaného dítěte</a:t>
            </a:r>
            <a:r>
              <a:rPr lang="cs-CZ" sz="2900" dirty="0">
                <a:effectLst/>
                <a:latin typeface="Times New Roman" panose="02020603050405020304" pitchFamily="18" charset="0"/>
                <a:ea typeface="Calibri" panose="020F0502020204030204" pitchFamily="34" charset="0"/>
                <a:cs typeface="Times New Roman" panose="02020603050405020304" pitchFamily="18" charset="0"/>
              </a:rPr>
              <a:t>. V zahraničních zdrojích se můžete v tomto smyslu setkat s označením „</a:t>
            </a:r>
            <a:r>
              <a:rPr lang="cs-CZ" sz="2900" b="1" dirty="0" err="1">
                <a:effectLst/>
                <a:latin typeface="Times New Roman" panose="02020603050405020304" pitchFamily="18" charset="0"/>
                <a:ea typeface="Calibri" panose="020F0502020204030204" pitchFamily="34" charset="0"/>
                <a:cs typeface="Times New Roman" panose="02020603050405020304" pitchFamily="18" charset="0"/>
              </a:rPr>
              <a:t>Child</a:t>
            </a:r>
            <a:r>
              <a:rPr lang="cs-CZ" sz="2900" b="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900" b="1" dirty="0" err="1">
                <a:effectLst/>
                <a:latin typeface="Times New Roman" panose="02020603050405020304" pitchFamily="18" charset="0"/>
                <a:ea typeface="Calibri" panose="020F0502020204030204" pitchFamily="34" charset="0"/>
                <a:cs typeface="Times New Roman" panose="02020603050405020304" pitchFamily="18" charset="0"/>
              </a:rPr>
              <a:t>Maltreatment</a:t>
            </a:r>
            <a:r>
              <a:rPr lang="cs-CZ" sz="2900" dirty="0">
                <a:effectLst/>
                <a:latin typeface="Times New Roman" panose="02020603050405020304" pitchFamily="18" charset="0"/>
                <a:ea typeface="Calibri" panose="020F0502020204030204" pitchFamily="34" charset="0"/>
                <a:cs typeface="Times New Roman" panose="02020603050405020304" pitchFamily="18" charset="0"/>
              </a:rPr>
              <a:t>“ (někdy psáno i dohromady) vztaženo k dětem do 18 let´. </a:t>
            </a:r>
          </a:p>
          <a:p>
            <a:pPr marL="800100" lvl="1" indent="-342900" algn="just">
              <a:lnSpc>
                <a:spcPct val="115000"/>
              </a:lnSpc>
              <a:spcBef>
                <a:spcPts val="1200"/>
              </a:spcBef>
              <a:buFont typeface="Symbol" panose="05050102010706020507" pitchFamily="18" charset="2"/>
              <a:buChar char=""/>
            </a:pPr>
            <a:r>
              <a:rPr lang="cs-CZ" sz="2900" dirty="0">
                <a:effectLst/>
                <a:latin typeface="Times New Roman" panose="02020603050405020304" pitchFamily="18" charset="0"/>
                <a:ea typeface="Calibri" panose="020F0502020204030204" pitchFamily="34" charset="0"/>
                <a:cs typeface="Times New Roman" panose="02020603050405020304" pitchFamily="18" charset="0"/>
              </a:rPr>
              <a:t>Syndrom CAN je definován jako poškození tělesného, duševního i společenského stavu a vývoje dítěte, které vznikne v důsledku jakéhokoli nenáhodného jednání rodičů nebo jiné dospělé osoby, jež je v dané společnosti hodnoceno jako nepřijatelné. </a:t>
            </a:r>
          </a:p>
          <a:p>
            <a:pPr marL="800100" lvl="1" indent="-342900" algn="just">
              <a:lnSpc>
                <a:spcPct val="115000"/>
              </a:lnSpc>
              <a:spcAft>
                <a:spcPts val="1200"/>
              </a:spcAft>
              <a:buFont typeface="Symbol" panose="05050102010706020507" pitchFamily="18" charset="2"/>
              <a:buChar char=""/>
            </a:pPr>
            <a:r>
              <a:rPr lang="cs-CZ" sz="2900" dirty="0">
                <a:effectLst/>
                <a:latin typeface="Times New Roman" panose="02020603050405020304" pitchFamily="18" charset="0"/>
                <a:ea typeface="Calibri" panose="020F0502020204030204" pitchFamily="34" charset="0"/>
                <a:cs typeface="Times New Roman" panose="02020603050405020304" pitchFamily="18" charset="0"/>
              </a:rPr>
              <a:t>Jde o soubor negativních důsledků špatného zacházení s dítětem. </a:t>
            </a:r>
          </a:p>
          <a:p>
            <a:pPr marL="800100" lvl="1" indent="-342900" algn="just">
              <a:lnSpc>
                <a:spcPct val="115000"/>
              </a:lnSpc>
              <a:spcAft>
                <a:spcPts val="1200"/>
              </a:spcAft>
              <a:buFont typeface="Symbol" panose="05050102010706020507" pitchFamily="18" charset="2"/>
              <a:buChar char=""/>
            </a:pPr>
            <a:r>
              <a:rPr lang="cs-CZ" sz="2900" dirty="0">
                <a:effectLst/>
                <a:latin typeface="Times New Roman" panose="02020603050405020304" pitchFamily="18" charset="0"/>
                <a:ea typeface="Calibri" panose="020F0502020204030204" pitchFamily="34" charset="0"/>
              </a:rPr>
              <a:t>Dítě nejčastěji poškozují jeho rodiče, event. další členové rodiny, pokud jsou k němu necitliví a bezohlední, pokud je podřizují nebo využívají k uspokojení vlastních potřeb. Toto chování lze chápat jako zneužití fyzické síly či psychické nadřazenosti a moci dospělého nad komplementárně podřízeným a závislým dítětem </a:t>
            </a:r>
            <a:endParaRPr lang="cs-CZ" sz="2900"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a:lnSpc>
                <a:spcPct val="115000"/>
              </a:lnSpc>
              <a:spcBef>
                <a:spcPts val="1200"/>
              </a:spcBef>
              <a:buNone/>
            </a:pPr>
            <a:r>
              <a:rPr lang="cs-CZ" sz="2900" dirty="0">
                <a:latin typeface="Times New Roman" panose="02020603050405020304" pitchFamily="18" charset="0"/>
                <a:ea typeface="Calibri" panose="020F0502020204030204" pitchFamily="34" charset="0"/>
                <a:cs typeface="Times New Roman" panose="02020603050405020304" pitchFamily="18" charset="0"/>
              </a:rPr>
              <a:t>Typy: </a:t>
            </a:r>
          </a:p>
          <a:p>
            <a:pPr marL="342900" lvl="0" indent="-342900" algn="just">
              <a:lnSpc>
                <a:spcPct val="115000"/>
              </a:lnSpc>
              <a:spcBef>
                <a:spcPts val="1200"/>
              </a:spcBef>
              <a:buFont typeface="Symbol" panose="05050102010706020507" pitchFamily="18" charset="2"/>
              <a:buChar char=""/>
            </a:pPr>
            <a:r>
              <a:rPr lang="cs-CZ" sz="2900" i="1" dirty="0">
                <a:effectLst/>
                <a:latin typeface="Times New Roman" panose="02020603050405020304" pitchFamily="18" charset="0"/>
                <a:ea typeface="Calibri" panose="020F0502020204030204" pitchFamily="34" charset="0"/>
                <a:cs typeface="Times New Roman" panose="02020603050405020304" pitchFamily="18" charset="0"/>
              </a:rPr>
              <a:t>Fyzické týrání (</a:t>
            </a:r>
            <a:r>
              <a:rPr lang="cs-CZ" sz="2900" i="1" dirty="0" err="1">
                <a:effectLst/>
                <a:latin typeface="Times New Roman" panose="02020603050405020304" pitchFamily="18" charset="0"/>
                <a:ea typeface="Calibri" panose="020F0502020204030204" pitchFamily="34" charset="0"/>
                <a:cs typeface="Times New Roman" panose="02020603050405020304" pitchFamily="18" charset="0"/>
              </a:rPr>
              <a:t>Physical</a:t>
            </a:r>
            <a:r>
              <a:rPr lang="cs-CZ" sz="2900" i="1" dirty="0">
                <a:effectLst/>
                <a:latin typeface="Times New Roman" panose="02020603050405020304" pitchFamily="18" charset="0"/>
                <a:ea typeface="Calibri" panose="020F0502020204030204" pitchFamily="34" charset="0"/>
                <a:cs typeface="Times New Roman" panose="02020603050405020304" pitchFamily="18" charset="0"/>
              </a:rPr>
              <a:t> Abuse)</a:t>
            </a:r>
            <a:r>
              <a:rPr lang="cs-CZ" sz="2900" dirty="0">
                <a:effectLst/>
                <a:latin typeface="Times New Roman" panose="02020603050405020304" pitchFamily="18" charset="0"/>
                <a:ea typeface="Calibri" panose="020F0502020204030204" pitchFamily="34" charset="0"/>
                <a:cs typeface="Times New Roman" panose="02020603050405020304" pitchFamily="18" charset="0"/>
              </a:rPr>
              <a:t>je úmyslné použití fyzické síly proti dítěti, které může mít za následek fyzické zranění (např. kopání, mlácení, třepání, pálení aj)</a:t>
            </a:r>
            <a:r>
              <a:rPr lang="cs-CZ" sz="29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cs-CZ" sz="29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cs-CZ" sz="2900" i="1" dirty="0">
                <a:effectLst/>
                <a:latin typeface="Times New Roman" panose="02020603050405020304" pitchFamily="18" charset="0"/>
                <a:ea typeface="Calibri" panose="020F0502020204030204" pitchFamily="34" charset="0"/>
                <a:cs typeface="Times New Roman" panose="02020603050405020304" pitchFamily="18" charset="0"/>
              </a:rPr>
              <a:t>Emocionální týrání (</a:t>
            </a:r>
            <a:r>
              <a:rPr lang="cs-CZ" sz="2900" i="1" dirty="0" err="1">
                <a:effectLst/>
                <a:latin typeface="Times New Roman" panose="02020603050405020304" pitchFamily="18" charset="0"/>
                <a:ea typeface="Calibri" panose="020F0502020204030204" pitchFamily="34" charset="0"/>
                <a:cs typeface="Times New Roman" panose="02020603050405020304" pitchFamily="18" charset="0"/>
              </a:rPr>
              <a:t>Emotional</a:t>
            </a:r>
            <a:r>
              <a:rPr lang="cs-CZ" sz="2900" i="1" dirty="0">
                <a:effectLst/>
                <a:latin typeface="Times New Roman" panose="02020603050405020304" pitchFamily="18" charset="0"/>
                <a:ea typeface="Calibri" panose="020F0502020204030204" pitchFamily="34" charset="0"/>
                <a:cs typeface="Times New Roman" panose="02020603050405020304" pitchFamily="18" charset="0"/>
              </a:rPr>
              <a:t> Abuse)</a:t>
            </a:r>
            <a:r>
              <a:rPr lang="cs-CZ" sz="2900" dirty="0">
                <a:effectLst/>
                <a:latin typeface="Times New Roman" panose="02020603050405020304" pitchFamily="18" charset="0"/>
                <a:ea typeface="Calibri" panose="020F0502020204030204" pitchFamily="34" charset="0"/>
                <a:cs typeface="Times New Roman" panose="02020603050405020304" pitchFamily="18" charset="0"/>
              </a:rPr>
              <a:t>je zde vnímáno jako chování, které poškozuje sebevědomí nebo emoční pohodu dítěte.</a:t>
            </a:r>
          </a:p>
          <a:p>
            <a:pPr marL="342900" lvl="0" indent="-342900" algn="just">
              <a:lnSpc>
                <a:spcPct val="115000"/>
              </a:lnSpc>
              <a:spcAft>
                <a:spcPts val="1200"/>
              </a:spcAft>
              <a:buFont typeface="Symbol" panose="05050102010706020507" pitchFamily="18" charset="2"/>
              <a:buChar char=""/>
            </a:pPr>
            <a:r>
              <a:rPr lang="cs-CZ" sz="2900" i="1" dirty="0">
                <a:effectLst/>
                <a:latin typeface="Times New Roman" panose="02020603050405020304" pitchFamily="18" charset="0"/>
                <a:ea typeface="Calibri" panose="020F0502020204030204" pitchFamily="34" charset="0"/>
                <a:cs typeface="Times New Roman" panose="02020603050405020304" pitchFamily="18" charset="0"/>
              </a:rPr>
              <a:t>Sexuální zneužívání (</a:t>
            </a:r>
            <a:r>
              <a:rPr lang="cs-CZ" sz="2900" i="1" dirty="0" err="1">
                <a:effectLst/>
                <a:latin typeface="Times New Roman" panose="02020603050405020304" pitchFamily="18" charset="0"/>
                <a:ea typeface="Calibri" panose="020F0502020204030204" pitchFamily="34" charset="0"/>
                <a:cs typeface="Times New Roman" panose="02020603050405020304" pitchFamily="18" charset="0"/>
              </a:rPr>
              <a:t>Sexual</a:t>
            </a:r>
            <a:r>
              <a:rPr lang="cs-CZ" sz="2900" i="1" dirty="0">
                <a:effectLst/>
                <a:latin typeface="Times New Roman" panose="02020603050405020304" pitchFamily="18" charset="0"/>
                <a:ea typeface="Calibri" panose="020F0502020204030204" pitchFamily="34" charset="0"/>
                <a:cs typeface="Times New Roman" panose="02020603050405020304" pitchFamily="18" charset="0"/>
              </a:rPr>
              <a:t> Abuse)</a:t>
            </a:r>
            <a:r>
              <a:rPr lang="cs-CZ" sz="2900" dirty="0">
                <a:effectLst/>
                <a:latin typeface="Times New Roman" panose="02020603050405020304" pitchFamily="18" charset="0"/>
                <a:ea typeface="Calibri" panose="020F0502020204030204" pitchFamily="34" charset="0"/>
                <a:cs typeface="Times New Roman" panose="02020603050405020304" pitchFamily="18" charset="0"/>
              </a:rPr>
              <a:t>zahrnuje nátlak nebo nucení dítěte k sexuálním aktivitám (kontaktní i nekontaktní charakter)</a:t>
            </a:r>
            <a:r>
              <a:rPr lang="cs-CZ" sz="29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cs-CZ" sz="29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cs-CZ" sz="2900" i="1" dirty="0">
                <a:effectLst/>
                <a:latin typeface="Times New Roman" panose="02020603050405020304" pitchFamily="18" charset="0"/>
                <a:ea typeface="Calibri" panose="020F0502020204030204" pitchFamily="34" charset="0"/>
              </a:rPr>
              <a:t>Zanedbávání (</a:t>
            </a:r>
            <a:r>
              <a:rPr lang="cs-CZ" sz="2900" i="1" dirty="0" err="1">
                <a:effectLst/>
                <a:latin typeface="Times New Roman" panose="02020603050405020304" pitchFamily="18" charset="0"/>
                <a:ea typeface="Calibri" panose="020F0502020204030204" pitchFamily="34" charset="0"/>
              </a:rPr>
              <a:t>Neglect</a:t>
            </a:r>
            <a:r>
              <a:rPr lang="cs-CZ" sz="2900" i="1" dirty="0">
                <a:effectLst/>
                <a:latin typeface="Times New Roman" panose="02020603050405020304" pitchFamily="18" charset="0"/>
                <a:ea typeface="Calibri" panose="020F0502020204030204" pitchFamily="34" charset="0"/>
              </a:rPr>
              <a:t>)</a:t>
            </a:r>
            <a:r>
              <a:rPr lang="cs-CZ" sz="2900" dirty="0">
                <a:effectLst/>
                <a:latin typeface="Times New Roman" panose="02020603050405020304" pitchFamily="18" charset="0"/>
                <a:ea typeface="Calibri" panose="020F0502020204030204" pitchFamily="34" charset="0"/>
              </a:rPr>
              <a:t> je zde charakterizováno jako neschopnost uspokojit základní fyzické a emocionální potřeby dítěte (zejm. bydlení, jídlo, oblečení, vzdělávání a přístup k lékařské péči). </a:t>
            </a:r>
            <a:endParaRPr lang="cs-CZ" sz="29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72631332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Graphic 1">
            <a:extLst>
              <a:ext uri="{FF2B5EF4-FFF2-40B4-BE49-F238E27FC236}">
                <a16:creationId xmlns:a16="http://schemas.microsoft.com/office/drawing/2014/main" id="{0D57E7FA-E8FC-45AC-868F-CDC814493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2599854" y="527562"/>
            <a:ext cx="6992292" cy="5102484"/>
          </a:xfrm>
          <a:custGeom>
            <a:avLst/>
            <a:gdLst/>
            <a:ahLst/>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useBgFill="1">
        <p:nvSpPr>
          <p:cNvPr id="10" name="Rectangle 9">
            <a:extLst>
              <a:ext uri="{FF2B5EF4-FFF2-40B4-BE49-F238E27FC236}">
                <a16:creationId xmlns:a16="http://schemas.microsoft.com/office/drawing/2014/main" id="{FEC7823C-FDD6-429C-986C-063FDEBF9E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9CF7FE1C-8BC5-4B0C-A2BC-93AB72C90F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rgbClr val="C696A5">
              <a:alpha val="20000"/>
            </a:srgbClr>
          </a:solidFill>
          <a:ln w="32707" cap="flat">
            <a:noFill/>
            <a:prstDash val="solid"/>
            <a:miter/>
          </a:ln>
        </p:spPr>
        <p:txBody>
          <a:bodyPr wrap="square" rtlCol="0" anchor="ctr">
            <a:noAutofit/>
          </a:bodyPr>
          <a:lstStyle/>
          <a:p>
            <a:endParaRPr lang="en-US"/>
          </a:p>
        </p:txBody>
      </p:sp>
      <p:sp>
        <p:nvSpPr>
          <p:cNvPr id="14" name="Freeform: Shape 13">
            <a:extLst>
              <a:ext uri="{FF2B5EF4-FFF2-40B4-BE49-F238E27FC236}">
                <a16:creationId xmlns:a16="http://schemas.microsoft.com/office/drawing/2014/main" id="{B0651F5E-0457-4065-ACB2-8B81590C20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050098" flipH="1" flipV="1">
            <a:off x="-160709" y="3977842"/>
            <a:ext cx="7507400" cy="3166385"/>
          </a:xfrm>
          <a:custGeom>
            <a:avLst/>
            <a:gdLst>
              <a:gd name="connsiteX0" fmla="*/ 5497485 w 7507400"/>
              <a:gd name="connsiteY0" fmla="*/ 2912009 h 3166385"/>
              <a:gd name="connsiteX1" fmla="*/ 7034681 w 7507400"/>
              <a:gd name="connsiteY1" fmla="*/ 3151263 h 3166385"/>
              <a:gd name="connsiteX2" fmla="*/ 7137723 w 7507400"/>
              <a:gd name="connsiteY2" fmla="*/ 3166385 h 3166385"/>
              <a:gd name="connsiteX3" fmla="*/ 7507400 w 7507400"/>
              <a:gd name="connsiteY3" fmla="*/ 875071 h 3166385"/>
              <a:gd name="connsiteX4" fmla="*/ 2083578 w 7507400"/>
              <a:gd name="connsiteY4" fmla="*/ 0 h 3166385"/>
              <a:gd name="connsiteX5" fmla="*/ 2023081 w 7507400"/>
              <a:gd name="connsiteY5" fmla="*/ 5468 h 3166385"/>
              <a:gd name="connsiteX6" fmla="*/ 1865374 w 7507400"/>
              <a:gd name="connsiteY6" fmla="*/ 76313 h 3166385"/>
              <a:gd name="connsiteX7" fmla="*/ 1634010 w 7507400"/>
              <a:gd name="connsiteY7" fmla="*/ 119359 h 3166385"/>
              <a:gd name="connsiteX8" fmla="*/ 1388186 w 7507400"/>
              <a:gd name="connsiteY8" fmla="*/ 130121 h 3166385"/>
              <a:gd name="connsiteX9" fmla="*/ 1330344 w 7507400"/>
              <a:gd name="connsiteY9" fmla="*/ 198275 h 3166385"/>
              <a:gd name="connsiteX10" fmla="*/ 1406262 w 7507400"/>
              <a:gd name="connsiteY10" fmla="*/ 270018 h 3166385"/>
              <a:gd name="connsiteX11" fmla="*/ 1521942 w 7507400"/>
              <a:gd name="connsiteY11" fmla="*/ 277191 h 3166385"/>
              <a:gd name="connsiteX12" fmla="*/ 2212420 w 7507400"/>
              <a:gd name="connsiteY12" fmla="*/ 295128 h 3166385"/>
              <a:gd name="connsiteX13" fmla="*/ 0 w 7507400"/>
              <a:gd name="connsiteY13" fmla="*/ 452960 h 3166385"/>
              <a:gd name="connsiteX14" fmla="*/ 300051 w 7507400"/>
              <a:gd name="connsiteY14" fmla="*/ 549813 h 3166385"/>
              <a:gd name="connsiteX15" fmla="*/ 401272 w 7507400"/>
              <a:gd name="connsiteY15" fmla="*/ 815258 h 3166385"/>
              <a:gd name="connsiteX16" fmla="*/ 770008 w 7507400"/>
              <a:gd name="connsiteY16" fmla="*/ 965917 h 3166385"/>
              <a:gd name="connsiteX17" fmla="*/ 1008605 w 7507400"/>
              <a:gd name="connsiteY17" fmla="*/ 1019724 h 3166385"/>
              <a:gd name="connsiteX18" fmla="*/ 1554478 w 7507400"/>
              <a:gd name="connsiteY18" fmla="*/ 1098641 h 3166385"/>
              <a:gd name="connsiteX19" fmla="*/ 1634010 w 7507400"/>
              <a:gd name="connsiteY19" fmla="*/ 1227777 h 3166385"/>
              <a:gd name="connsiteX20" fmla="*/ 1702696 w 7507400"/>
              <a:gd name="connsiteY20" fmla="*/ 1371261 h 3166385"/>
              <a:gd name="connsiteX21" fmla="*/ 1847299 w 7507400"/>
              <a:gd name="connsiteY21" fmla="*/ 1464526 h 3166385"/>
              <a:gd name="connsiteX22" fmla="*/ 723015 w 7507400"/>
              <a:gd name="connsiteY22" fmla="*/ 1450177 h 3166385"/>
              <a:gd name="connsiteX23" fmla="*/ 1991901 w 7507400"/>
              <a:gd name="connsiteY23" fmla="*/ 1751495 h 3166385"/>
              <a:gd name="connsiteX24" fmla="*/ 1879835 w 7507400"/>
              <a:gd name="connsiteY24" fmla="*/ 1869870 h 3166385"/>
              <a:gd name="connsiteX25" fmla="*/ 2573927 w 7507400"/>
              <a:gd name="connsiteY25" fmla="*/ 2031290 h 3166385"/>
              <a:gd name="connsiteX26" fmla="*/ 2201575 w 7507400"/>
              <a:gd name="connsiteY26" fmla="*/ 2049225 h 3166385"/>
              <a:gd name="connsiteX27" fmla="*/ 4367000 w 7507400"/>
              <a:gd name="connsiteY27" fmla="*/ 2723602 h 3166385"/>
              <a:gd name="connsiteX28" fmla="*/ 5497485 w 7507400"/>
              <a:gd name="connsiteY28" fmla="*/ 2912009 h 3166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507400" h="3166385">
                <a:moveTo>
                  <a:pt x="5497485" y="2912009"/>
                </a:moveTo>
                <a:cubicBezTo>
                  <a:pt x="6033497" y="2998226"/>
                  <a:pt x="6619155" y="3089592"/>
                  <a:pt x="7034681" y="3151263"/>
                </a:cubicBezTo>
                <a:lnTo>
                  <a:pt x="7137723" y="3166385"/>
                </a:lnTo>
                <a:lnTo>
                  <a:pt x="7507400" y="875071"/>
                </a:lnTo>
                <a:lnTo>
                  <a:pt x="2083578" y="0"/>
                </a:lnTo>
                <a:lnTo>
                  <a:pt x="2023081" y="5468"/>
                </a:lnTo>
                <a:cubicBezTo>
                  <a:pt x="1965692" y="12642"/>
                  <a:pt x="1910562" y="27887"/>
                  <a:pt x="1865374" y="76313"/>
                </a:cubicBezTo>
                <a:cubicBezTo>
                  <a:pt x="1796688" y="151642"/>
                  <a:pt x="1724387" y="162404"/>
                  <a:pt x="1634010" y="119359"/>
                </a:cubicBezTo>
                <a:cubicBezTo>
                  <a:pt x="1554478" y="79900"/>
                  <a:pt x="1467718" y="90662"/>
                  <a:pt x="1388186" y="130121"/>
                </a:cubicBezTo>
                <a:cubicBezTo>
                  <a:pt x="1359266" y="144469"/>
                  <a:pt x="1330344" y="162404"/>
                  <a:pt x="1330344" y="198275"/>
                </a:cubicBezTo>
                <a:cubicBezTo>
                  <a:pt x="1330344" y="248495"/>
                  <a:pt x="1366496" y="262843"/>
                  <a:pt x="1406262" y="270018"/>
                </a:cubicBezTo>
                <a:cubicBezTo>
                  <a:pt x="1442412" y="277191"/>
                  <a:pt x="1485792" y="284366"/>
                  <a:pt x="1521942" y="277191"/>
                </a:cubicBezTo>
                <a:cubicBezTo>
                  <a:pt x="1753307" y="237734"/>
                  <a:pt x="1981057" y="302301"/>
                  <a:pt x="2212420" y="295128"/>
                </a:cubicBezTo>
                <a:cubicBezTo>
                  <a:pt x="1485792" y="449373"/>
                  <a:pt x="751934" y="399154"/>
                  <a:pt x="0" y="452960"/>
                </a:cubicBezTo>
                <a:cubicBezTo>
                  <a:pt x="97608" y="560573"/>
                  <a:pt x="224135" y="470896"/>
                  <a:pt x="300051" y="549813"/>
                </a:cubicBezTo>
                <a:cubicBezTo>
                  <a:pt x="227750" y="714820"/>
                  <a:pt x="256671" y="804497"/>
                  <a:pt x="401272" y="815258"/>
                </a:cubicBezTo>
                <a:cubicBezTo>
                  <a:pt x="542261" y="826019"/>
                  <a:pt x="694093" y="768625"/>
                  <a:pt x="770008" y="965917"/>
                </a:cubicBezTo>
                <a:cubicBezTo>
                  <a:pt x="791699" y="1026898"/>
                  <a:pt x="925458" y="1008963"/>
                  <a:pt x="1008605" y="1019724"/>
                </a:cubicBezTo>
                <a:cubicBezTo>
                  <a:pt x="1189357" y="1044833"/>
                  <a:pt x="1380957" y="1019724"/>
                  <a:pt x="1554478" y="1098641"/>
                </a:cubicBezTo>
                <a:cubicBezTo>
                  <a:pt x="1623165" y="1127337"/>
                  <a:pt x="1670160" y="1148860"/>
                  <a:pt x="1634010" y="1227777"/>
                </a:cubicBezTo>
                <a:cubicBezTo>
                  <a:pt x="1597859" y="1310280"/>
                  <a:pt x="1644855" y="1338976"/>
                  <a:pt x="1702696" y="1371261"/>
                </a:cubicBezTo>
                <a:cubicBezTo>
                  <a:pt x="1746077" y="1396370"/>
                  <a:pt x="1811148" y="1389197"/>
                  <a:pt x="1847299" y="1464526"/>
                </a:cubicBezTo>
                <a:cubicBezTo>
                  <a:pt x="1467717" y="1453764"/>
                  <a:pt x="1098981" y="1392783"/>
                  <a:pt x="723015" y="1450177"/>
                </a:cubicBezTo>
                <a:cubicBezTo>
                  <a:pt x="1135131" y="1593662"/>
                  <a:pt x="1587014" y="1586487"/>
                  <a:pt x="1991901" y="1751495"/>
                </a:cubicBezTo>
                <a:cubicBezTo>
                  <a:pt x="1977441" y="1808889"/>
                  <a:pt x="1883449" y="1783778"/>
                  <a:pt x="1879835" y="1869870"/>
                </a:cubicBezTo>
                <a:cubicBezTo>
                  <a:pt x="2093123" y="1959548"/>
                  <a:pt x="2349794" y="1898566"/>
                  <a:pt x="2573927" y="2031290"/>
                </a:cubicBezTo>
                <a:cubicBezTo>
                  <a:pt x="2443785" y="2092271"/>
                  <a:pt x="2324488" y="1991831"/>
                  <a:pt x="2201575" y="2049225"/>
                </a:cubicBezTo>
                <a:cubicBezTo>
                  <a:pt x="2241342" y="2135316"/>
                  <a:pt x="4041644" y="2666208"/>
                  <a:pt x="4367000" y="2723602"/>
                </a:cubicBezTo>
                <a:cubicBezTo>
                  <a:pt x="4615085" y="2767993"/>
                  <a:pt x="5038048" y="2838109"/>
                  <a:pt x="5497485" y="2912009"/>
                </a:cubicBezTo>
                <a:close/>
              </a:path>
            </a:pathLst>
          </a:custGeom>
          <a:solidFill>
            <a:srgbClr val="C696A5">
              <a:alpha val="20000"/>
            </a:srgbClr>
          </a:solidFill>
          <a:ln w="32707" cap="flat">
            <a:noFill/>
            <a:prstDash val="solid"/>
            <a:miter/>
          </a:ln>
        </p:spPr>
        <p:txBody>
          <a:bodyPr wrap="square" rtlCol="0" anchor="ctr">
            <a:noAutofit/>
          </a:bodyPr>
          <a:lstStyle/>
          <a:p>
            <a:endParaRPr lang="en-US"/>
          </a:p>
        </p:txBody>
      </p:sp>
      <p:sp>
        <p:nvSpPr>
          <p:cNvPr id="2" name="Nadpis 1">
            <a:extLst>
              <a:ext uri="{FF2B5EF4-FFF2-40B4-BE49-F238E27FC236}">
                <a16:creationId xmlns:a16="http://schemas.microsoft.com/office/drawing/2014/main" id="{BA457F74-5DEF-B4E8-0254-C71DAA933FE3}"/>
              </a:ext>
            </a:extLst>
          </p:cNvPr>
          <p:cNvSpPr>
            <a:spLocks noGrp="1"/>
          </p:cNvSpPr>
          <p:nvPr>
            <p:ph type="title"/>
          </p:nvPr>
        </p:nvSpPr>
        <p:spPr>
          <a:xfrm>
            <a:off x="5751094" y="1058780"/>
            <a:ext cx="5602705" cy="3092116"/>
          </a:xfrm>
        </p:spPr>
        <p:txBody>
          <a:bodyPr vert="horz" lIns="91440" tIns="45720" rIns="91440" bIns="45720" rtlCol="0" anchor="ctr">
            <a:normAutofit/>
          </a:bodyPr>
          <a:lstStyle/>
          <a:p>
            <a:r>
              <a:rPr lang="cs-CZ" sz="6000" i="1" dirty="0"/>
              <a:t>DOMÁCÍ NÁSILÍ</a:t>
            </a:r>
            <a:br>
              <a:rPr lang="cs-CZ" sz="6000" i="1" dirty="0"/>
            </a:br>
            <a:r>
              <a:rPr lang="cs-CZ" sz="6000" i="1" dirty="0">
                <a:hlinkClick r:id="rId2"/>
              </a:rPr>
              <a:t>statistika</a:t>
            </a:r>
            <a:endParaRPr lang="en-US" sz="6000" i="1" dirty="0"/>
          </a:p>
        </p:txBody>
      </p:sp>
    </p:spTree>
    <p:extLst>
      <p:ext uri="{BB962C8B-B14F-4D97-AF65-F5344CB8AC3E}">
        <p14:creationId xmlns:p14="http://schemas.microsoft.com/office/powerpoint/2010/main" val="70839512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DEF6A5-36A0-4D9F-BA05-1ED4A8A3CA97}"/>
              </a:ext>
            </a:extLst>
          </p:cNvPr>
          <p:cNvSpPr>
            <a:spLocks noGrp="1"/>
          </p:cNvSpPr>
          <p:nvPr>
            <p:ph type="title"/>
          </p:nvPr>
        </p:nvSpPr>
        <p:spPr/>
        <p:txBody>
          <a:bodyPr/>
          <a:lstStyle/>
          <a:p>
            <a:endParaRPr lang="cs-CZ" dirty="0"/>
          </a:p>
        </p:txBody>
      </p:sp>
      <p:sp>
        <p:nvSpPr>
          <p:cNvPr id="3" name="Zástupný symbol pro obsah 2">
            <a:extLst>
              <a:ext uri="{FF2B5EF4-FFF2-40B4-BE49-F238E27FC236}">
                <a16:creationId xmlns:a16="http://schemas.microsoft.com/office/drawing/2014/main" id="{3B95AFD0-4060-48FF-9DB7-EF8D4CB375B5}"/>
              </a:ext>
            </a:extLst>
          </p:cNvPr>
          <p:cNvSpPr>
            <a:spLocks noGrp="1"/>
          </p:cNvSpPr>
          <p:nvPr>
            <p:ph idx="1"/>
          </p:nvPr>
        </p:nvSpPr>
        <p:spPr/>
        <p:txBody>
          <a:bodyPr/>
          <a:lstStyle/>
          <a:p>
            <a:r>
              <a:rPr lang="cs-CZ" dirty="0">
                <a:hlinkClick r:id="rId2"/>
              </a:rPr>
              <a:t>To všechno z lásky</a:t>
            </a:r>
            <a:endParaRPr lang="cs-CZ" dirty="0"/>
          </a:p>
          <a:p>
            <a:r>
              <a:rPr lang="cs-CZ" dirty="0">
                <a:hlinkClick r:id="rId3"/>
              </a:rPr>
              <a:t>Aplikace </a:t>
            </a:r>
            <a:r>
              <a:rPr lang="cs-CZ" dirty="0" err="1">
                <a:hlinkClick r:id="rId3"/>
              </a:rPr>
              <a:t>Bright</a:t>
            </a:r>
            <a:r>
              <a:rPr lang="cs-CZ" dirty="0">
                <a:hlinkClick r:id="rId3"/>
              </a:rPr>
              <a:t> </a:t>
            </a:r>
            <a:r>
              <a:rPr lang="cs-CZ" dirty="0" err="1">
                <a:hlinkClick r:id="rId3"/>
              </a:rPr>
              <a:t>Sky</a:t>
            </a:r>
            <a:endParaRPr lang="cs-CZ" dirty="0"/>
          </a:p>
        </p:txBody>
      </p:sp>
    </p:spTree>
    <p:extLst>
      <p:ext uri="{BB962C8B-B14F-4D97-AF65-F5344CB8AC3E}">
        <p14:creationId xmlns:p14="http://schemas.microsoft.com/office/powerpoint/2010/main" val="412391756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Graphic 1">
            <a:extLst>
              <a:ext uri="{FF2B5EF4-FFF2-40B4-BE49-F238E27FC236}">
                <a16:creationId xmlns:a16="http://schemas.microsoft.com/office/drawing/2014/main" id="{0D57E7FA-E8FC-45AC-868F-CDC814493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2599854" y="527562"/>
            <a:ext cx="6992292" cy="5102484"/>
          </a:xfrm>
          <a:custGeom>
            <a:avLst/>
            <a:gdLst/>
            <a:ahLst/>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useBgFill="1">
        <p:nvSpPr>
          <p:cNvPr id="10" name="Rectangle 9">
            <a:extLst>
              <a:ext uri="{FF2B5EF4-FFF2-40B4-BE49-F238E27FC236}">
                <a16:creationId xmlns:a16="http://schemas.microsoft.com/office/drawing/2014/main" id="{FEC7823C-FDD6-429C-986C-063FDEBF9E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9CF7FE1C-8BC5-4B0C-A2BC-93AB72C90F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rgbClr val="C696A5">
              <a:alpha val="20000"/>
            </a:srgbClr>
          </a:solidFill>
          <a:ln w="32707" cap="flat">
            <a:noFill/>
            <a:prstDash val="solid"/>
            <a:miter/>
          </a:ln>
        </p:spPr>
        <p:txBody>
          <a:bodyPr wrap="square" rtlCol="0" anchor="ctr">
            <a:noAutofit/>
          </a:bodyPr>
          <a:lstStyle/>
          <a:p>
            <a:endParaRPr lang="en-US"/>
          </a:p>
        </p:txBody>
      </p:sp>
      <p:sp>
        <p:nvSpPr>
          <p:cNvPr id="14" name="Freeform: Shape 13">
            <a:extLst>
              <a:ext uri="{FF2B5EF4-FFF2-40B4-BE49-F238E27FC236}">
                <a16:creationId xmlns:a16="http://schemas.microsoft.com/office/drawing/2014/main" id="{B0651F5E-0457-4065-ACB2-8B81590C20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050098" flipH="1" flipV="1">
            <a:off x="-160709" y="3977842"/>
            <a:ext cx="7507400" cy="3166385"/>
          </a:xfrm>
          <a:custGeom>
            <a:avLst/>
            <a:gdLst>
              <a:gd name="connsiteX0" fmla="*/ 5497485 w 7507400"/>
              <a:gd name="connsiteY0" fmla="*/ 2912009 h 3166385"/>
              <a:gd name="connsiteX1" fmla="*/ 7034681 w 7507400"/>
              <a:gd name="connsiteY1" fmla="*/ 3151263 h 3166385"/>
              <a:gd name="connsiteX2" fmla="*/ 7137723 w 7507400"/>
              <a:gd name="connsiteY2" fmla="*/ 3166385 h 3166385"/>
              <a:gd name="connsiteX3" fmla="*/ 7507400 w 7507400"/>
              <a:gd name="connsiteY3" fmla="*/ 875071 h 3166385"/>
              <a:gd name="connsiteX4" fmla="*/ 2083578 w 7507400"/>
              <a:gd name="connsiteY4" fmla="*/ 0 h 3166385"/>
              <a:gd name="connsiteX5" fmla="*/ 2023081 w 7507400"/>
              <a:gd name="connsiteY5" fmla="*/ 5468 h 3166385"/>
              <a:gd name="connsiteX6" fmla="*/ 1865374 w 7507400"/>
              <a:gd name="connsiteY6" fmla="*/ 76313 h 3166385"/>
              <a:gd name="connsiteX7" fmla="*/ 1634010 w 7507400"/>
              <a:gd name="connsiteY7" fmla="*/ 119359 h 3166385"/>
              <a:gd name="connsiteX8" fmla="*/ 1388186 w 7507400"/>
              <a:gd name="connsiteY8" fmla="*/ 130121 h 3166385"/>
              <a:gd name="connsiteX9" fmla="*/ 1330344 w 7507400"/>
              <a:gd name="connsiteY9" fmla="*/ 198275 h 3166385"/>
              <a:gd name="connsiteX10" fmla="*/ 1406262 w 7507400"/>
              <a:gd name="connsiteY10" fmla="*/ 270018 h 3166385"/>
              <a:gd name="connsiteX11" fmla="*/ 1521942 w 7507400"/>
              <a:gd name="connsiteY11" fmla="*/ 277191 h 3166385"/>
              <a:gd name="connsiteX12" fmla="*/ 2212420 w 7507400"/>
              <a:gd name="connsiteY12" fmla="*/ 295128 h 3166385"/>
              <a:gd name="connsiteX13" fmla="*/ 0 w 7507400"/>
              <a:gd name="connsiteY13" fmla="*/ 452960 h 3166385"/>
              <a:gd name="connsiteX14" fmla="*/ 300051 w 7507400"/>
              <a:gd name="connsiteY14" fmla="*/ 549813 h 3166385"/>
              <a:gd name="connsiteX15" fmla="*/ 401272 w 7507400"/>
              <a:gd name="connsiteY15" fmla="*/ 815258 h 3166385"/>
              <a:gd name="connsiteX16" fmla="*/ 770008 w 7507400"/>
              <a:gd name="connsiteY16" fmla="*/ 965917 h 3166385"/>
              <a:gd name="connsiteX17" fmla="*/ 1008605 w 7507400"/>
              <a:gd name="connsiteY17" fmla="*/ 1019724 h 3166385"/>
              <a:gd name="connsiteX18" fmla="*/ 1554478 w 7507400"/>
              <a:gd name="connsiteY18" fmla="*/ 1098641 h 3166385"/>
              <a:gd name="connsiteX19" fmla="*/ 1634010 w 7507400"/>
              <a:gd name="connsiteY19" fmla="*/ 1227777 h 3166385"/>
              <a:gd name="connsiteX20" fmla="*/ 1702696 w 7507400"/>
              <a:gd name="connsiteY20" fmla="*/ 1371261 h 3166385"/>
              <a:gd name="connsiteX21" fmla="*/ 1847299 w 7507400"/>
              <a:gd name="connsiteY21" fmla="*/ 1464526 h 3166385"/>
              <a:gd name="connsiteX22" fmla="*/ 723015 w 7507400"/>
              <a:gd name="connsiteY22" fmla="*/ 1450177 h 3166385"/>
              <a:gd name="connsiteX23" fmla="*/ 1991901 w 7507400"/>
              <a:gd name="connsiteY23" fmla="*/ 1751495 h 3166385"/>
              <a:gd name="connsiteX24" fmla="*/ 1879835 w 7507400"/>
              <a:gd name="connsiteY24" fmla="*/ 1869870 h 3166385"/>
              <a:gd name="connsiteX25" fmla="*/ 2573927 w 7507400"/>
              <a:gd name="connsiteY25" fmla="*/ 2031290 h 3166385"/>
              <a:gd name="connsiteX26" fmla="*/ 2201575 w 7507400"/>
              <a:gd name="connsiteY26" fmla="*/ 2049225 h 3166385"/>
              <a:gd name="connsiteX27" fmla="*/ 4367000 w 7507400"/>
              <a:gd name="connsiteY27" fmla="*/ 2723602 h 3166385"/>
              <a:gd name="connsiteX28" fmla="*/ 5497485 w 7507400"/>
              <a:gd name="connsiteY28" fmla="*/ 2912009 h 3166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507400" h="3166385">
                <a:moveTo>
                  <a:pt x="5497485" y="2912009"/>
                </a:moveTo>
                <a:cubicBezTo>
                  <a:pt x="6033497" y="2998226"/>
                  <a:pt x="6619155" y="3089592"/>
                  <a:pt x="7034681" y="3151263"/>
                </a:cubicBezTo>
                <a:lnTo>
                  <a:pt x="7137723" y="3166385"/>
                </a:lnTo>
                <a:lnTo>
                  <a:pt x="7507400" y="875071"/>
                </a:lnTo>
                <a:lnTo>
                  <a:pt x="2083578" y="0"/>
                </a:lnTo>
                <a:lnTo>
                  <a:pt x="2023081" y="5468"/>
                </a:lnTo>
                <a:cubicBezTo>
                  <a:pt x="1965692" y="12642"/>
                  <a:pt x="1910562" y="27887"/>
                  <a:pt x="1865374" y="76313"/>
                </a:cubicBezTo>
                <a:cubicBezTo>
                  <a:pt x="1796688" y="151642"/>
                  <a:pt x="1724387" y="162404"/>
                  <a:pt x="1634010" y="119359"/>
                </a:cubicBezTo>
                <a:cubicBezTo>
                  <a:pt x="1554478" y="79900"/>
                  <a:pt x="1467718" y="90662"/>
                  <a:pt x="1388186" y="130121"/>
                </a:cubicBezTo>
                <a:cubicBezTo>
                  <a:pt x="1359266" y="144469"/>
                  <a:pt x="1330344" y="162404"/>
                  <a:pt x="1330344" y="198275"/>
                </a:cubicBezTo>
                <a:cubicBezTo>
                  <a:pt x="1330344" y="248495"/>
                  <a:pt x="1366496" y="262843"/>
                  <a:pt x="1406262" y="270018"/>
                </a:cubicBezTo>
                <a:cubicBezTo>
                  <a:pt x="1442412" y="277191"/>
                  <a:pt x="1485792" y="284366"/>
                  <a:pt x="1521942" y="277191"/>
                </a:cubicBezTo>
                <a:cubicBezTo>
                  <a:pt x="1753307" y="237734"/>
                  <a:pt x="1981057" y="302301"/>
                  <a:pt x="2212420" y="295128"/>
                </a:cubicBezTo>
                <a:cubicBezTo>
                  <a:pt x="1485792" y="449373"/>
                  <a:pt x="751934" y="399154"/>
                  <a:pt x="0" y="452960"/>
                </a:cubicBezTo>
                <a:cubicBezTo>
                  <a:pt x="97608" y="560573"/>
                  <a:pt x="224135" y="470896"/>
                  <a:pt x="300051" y="549813"/>
                </a:cubicBezTo>
                <a:cubicBezTo>
                  <a:pt x="227750" y="714820"/>
                  <a:pt x="256671" y="804497"/>
                  <a:pt x="401272" y="815258"/>
                </a:cubicBezTo>
                <a:cubicBezTo>
                  <a:pt x="542261" y="826019"/>
                  <a:pt x="694093" y="768625"/>
                  <a:pt x="770008" y="965917"/>
                </a:cubicBezTo>
                <a:cubicBezTo>
                  <a:pt x="791699" y="1026898"/>
                  <a:pt x="925458" y="1008963"/>
                  <a:pt x="1008605" y="1019724"/>
                </a:cubicBezTo>
                <a:cubicBezTo>
                  <a:pt x="1189357" y="1044833"/>
                  <a:pt x="1380957" y="1019724"/>
                  <a:pt x="1554478" y="1098641"/>
                </a:cubicBezTo>
                <a:cubicBezTo>
                  <a:pt x="1623165" y="1127337"/>
                  <a:pt x="1670160" y="1148860"/>
                  <a:pt x="1634010" y="1227777"/>
                </a:cubicBezTo>
                <a:cubicBezTo>
                  <a:pt x="1597859" y="1310280"/>
                  <a:pt x="1644855" y="1338976"/>
                  <a:pt x="1702696" y="1371261"/>
                </a:cubicBezTo>
                <a:cubicBezTo>
                  <a:pt x="1746077" y="1396370"/>
                  <a:pt x="1811148" y="1389197"/>
                  <a:pt x="1847299" y="1464526"/>
                </a:cubicBezTo>
                <a:cubicBezTo>
                  <a:pt x="1467717" y="1453764"/>
                  <a:pt x="1098981" y="1392783"/>
                  <a:pt x="723015" y="1450177"/>
                </a:cubicBezTo>
                <a:cubicBezTo>
                  <a:pt x="1135131" y="1593662"/>
                  <a:pt x="1587014" y="1586487"/>
                  <a:pt x="1991901" y="1751495"/>
                </a:cubicBezTo>
                <a:cubicBezTo>
                  <a:pt x="1977441" y="1808889"/>
                  <a:pt x="1883449" y="1783778"/>
                  <a:pt x="1879835" y="1869870"/>
                </a:cubicBezTo>
                <a:cubicBezTo>
                  <a:pt x="2093123" y="1959548"/>
                  <a:pt x="2349794" y="1898566"/>
                  <a:pt x="2573927" y="2031290"/>
                </a:cubicBezTo>
                <a:cubicBezTo>
                  <a:pt x="2443785" y="2092271"/>
                  <a:pt x="2324488" y="1991831"/>
                  <a:pt x="2201575" y="2049225"/>
                </a:cubicBezTo>
                <a:cubicBezTo>
                  <a:pt x="2241342" y="2135316"/>
                  <a:pt x="4041644" y="2666208"/>
                  <a:pt x="4367000" y="2723602"/>
                </a:cubicBezTo>
                <a:cubicBezTo>
                  <a:pt x="4615085" y="2767993"/>
                  <a:pt x="5038048" y="2838109"/>
                  <a:pt x="5497485" y="2912009"/>
                </a:cubicBezTo>
                <a:close/>
              </a:path>
            </a:pathLst>
          </a:custGeom>
          <a:solidFill>
            <a:srgbClr val="C696A5">
              <a:alpha val="20000"/>
            </a:srgbClr>
          </a:solidFill>
          <a:ln w="32707" cap="flat">
            <a:noFill/>
            <a:prstDash val="solid"/>
            <a:miter/>
          </a:ln>
        </p:spPr>
        <p:txBody>
          <a:bodyPr wrap="square" rtlCol="0" anchor="ctr">
            <a:noAutofit/>
          </a:bodyPr>
          <a:lstStyle/>
          <a:p>
            <a:endParaRPr lang="en-US"/>
          </a:p>
        </p:txBody>
      </p:sp>
      <p:sp>
        <p:nvSpPr>
          <p:cNvPr id="2" name="Nadpis 1">
            <a:extLst>
              <a:ext uri="{FF2B5EF4-FFF2-40B4-BE49-F238E27FC236}">
                <a16:creationId xmlns:a16="http://schemas.microsoft.com/office/drawing/2014/main" id="{BA457F74-5DEF-B4E8-0254-C71DAA933FE3}"/>
              </a:ext>
            </a:extLst>
          </p:cNvPr>
          <p:cNvSpPr>
            <a:spLocks noGrp="1"/>
          </p:cNvSpPr>
          <p:nvPr>
            <p:ph type="title"/>
          </p:nvPr>
        </p:nvSpPr>
        <p:spPr>
          <a:xfrm>
            <a:off x="5751094" y="1058780"/>
            <a:ext cx="5602705" cy="3092116"/>
          </a:xfrm>
        </p:spPr>
        <p:txBody>
          <a:bodyPr vert="horz" lIns="91440" tIns="45720" rIns="91440" bIns="45720" rtlCol="0" anchor="ctr">
            <a:normAutofit/>
          </a:bodyPr>
          <a:lstStyle/>
          <a:p>
            <a:r>
              <a:rPr lang="cs-CZ" sz="6000" i="1" dirty="0"/>
              <a:t>Syndrom EAN</a:t>
            </a:r>
            <a:br>
              <a:rPr lang="cs-CZ" sz="6000" i="1" dirty="0"/>
            </a:br>
            <a:endParaRPr lang="en-US" sz="6000" i="1" dirty="0"/>
          </a:p>
        </p:txBody>
      </p:sp>
    </p:spTree>
    <p:extLst>
      <p:ext uri="{BB962C8B-B14F-4D97-AF65-F5344CB8AC3E}">
        <p14:creationId xmlns:p14="http://schemas.microsoft.com/office/powerpoint/2010/main" val="148224510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fontScale="90000"/>
          </a:bodyPr>
          <a:lstStyle/>
          <a:p>
            <a:pPr algn="ctr"/>
            <a:r>
              <a:rPr lang="cs-CZ" sz="2800" dirty="0">
                <a:solidFill>
                  <a:srgbClr val="FFFFFF"/>
                </a:solidFill>
              </a:rPr>
              <a:t>Vymezení</a:t>
            </a:r>
            <a:br>
              <a:rPr lang="cs-CZ" sz="2800" dirty="0">
                <a:solidFill>
                  <a:srgbClr val="FFFFFF"/>
                </a:solidFill>
              </a:rPr>
            </a:br>
            <a:r>
              <a:rPr lang="cs-CZ" dirty="0" err="1"/>
              <a:t>Elder</a:t>
            </a:r>
            <a:r>
              <a:rPr lang="cs-CZ" dirty="0"/>
              <a:t> Abuse and </a:t>
            </a:r>
            <a:r>
              <a:rPr lang="cs-CZ" dirty="0" err="1"/>
              <a:t>Neglect</a:t>
            </a:r>
            <a:r>
              <a:rPr lang="cs-CZ" dirty="0"/>
              <a:t> </a:t>
            </a:r>
            <a:endParaRPr lang="cs-CZ" sz="2800" dirty="0">
              <a:solidFill>
                <a:srgbClr val="FFFFFF"/>
              </a:solidFill>
            </a:endParaRP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5118653" y="178904"/>
            <a:ext cx="6235148" cy="6361044"/>
          </a:xfrm>
        </p:spPr>
        <p:txBody>
          <a:bodyPr anchor="ctr">
            <a:normAutofit/>
          </a:bodyPr>
          <a:lstStyle/>
          <a:p>
            <a:r>
              <a:rPr lang="cs-CZ" dirty="0"/>
              <a:t>Jednorázový nebo opakovaný čin nebo nedostatek vhodného jednání, ke kterému dochází v jakémkoli vztahu, kde existuje očekávání důvěry, což způsobuje újmu nebo úzkost starší osobě. </a:t>
            </a:r>
          </a:p>
          <a:p>
            <a:r>
              <a:rPr lang="cs-CZ" dirty="0"/>
              <a:t>Tento typ násilí představuje porušení lidských práv a zahrnuje:</a:t>
            </a:r>
          </a:p>
          <a:p>
            <a:pPr lvl="1"/>
            <a:r>
              <a:rPr lang="cs-CZ" dirty="0"/>
              <a:t>fyzické, sexuální, psychické a emocionální zneužívání, </a:t>
            </a:r>
          </a:p>
          <a:p>
            <a:pPr lvl="1"/>
            <a:r>
              <a:rPr lang="cs-CZ" dirty="0"/>
              <a:t>finanční a materiální zneužívání, </a:t>
            </a:r>
          </a:p>
          <a:p>
            <a:pPr lvl="1"/>
            <a:r>
              <a:rPr lang="cs-CZ" dirty="0"/>
              <a:t>opuštění,</a:t>
            </a:r>
          </a:p>
          <a:p>
            <a:pPr lvl="1"/>
            <a:r>
              <a:rPr lang="cs-CZ" dirty="0"/>
              <a:t>zanedbání,</a:t>
            </a:r>
          </a:p>
          <a:p>
            <a:pPr lvl="1"/>
            <a:r>
              <a:rPr lang="cs-CZ" dirty="0"/>
              <a:t>vážnou ztrátu důstojnosti a respektu.</a:t>
            </a:r>
            <a:endParaRPr lang="cs-CZ" sz="14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8414886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a:bodyPr>
          <a:lstStyle/>
          <a:p>
            <a:pPr algn="ctr"/>
            <a:r>
              <a:rPr lang="cs-CZ" sz="2800" dirty="0">
                <a:solidFill>
                  <a:srgbClr val="FFFFFF"/>
                </a:solidFill>
              </a:rPr>
              <a:t>výskyt</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5118653" y="178904"/>
            <a:ext cx="6235148" cy="6361044"/>
          </a:xfrm>
        </p:spPr>
        <p:txBody>
          <a:bodyPr anchor="ctr">
            <a:normAutofit/>
          </a:bodyPr>
          <a:lstStyle/>
          <a:p>
            <a:pPr algn="just" hangingPunct="0">
              <a:tabLst>
                <a:tab pos="228600" algn="l"/>
              </a:tabLst>
            </a:pPr>
            <a:r>
              <a:rPr lang="cs-CZ" dirty="0"/>
              <a:t>K nějaké formě násilí, nebo zanedbávání dochází u min. 15,6% lidí ve věku nad 60 let</a:t>
            </a:r>
          </a:p>
          <a:p>
            <a:pPr algn="just" hangingPunct="0">
              <a:tabLst>
                <a:tab pos="228600" algn="l"/>
              </a:tabLst>
            </a:pPr>
            <a:r>
              <a:rPr lang="cs-CZ" dirty="0"/>
              <a:t>V domácím prostředí dokonce až na 84%</a:t>
            </a:r>
            <a:endParaRPr lang="cs-CZ" sz="18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2942835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a:bodyPr>
          <a:lstStyle/>
          <a:p>
            <a:pPr algn="ctr"/>
            <a:r>
              <a:rPr lang="cs-CZ" sz="2800" dirty="0">
                <a:solidFill>
                  <a:srgbClr val="FFFFFF"/>
                </a:solidFill>
              </a:rPr>
              <a:t>RIZIKOVÉ FAKTORY</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5118653" y="178904"/>
            <a:ext cx="6235148" cy="6361044"/>
          </a:xfrm>
        </p:spPr>
        <p:txBody>
          <a:bodyPr anchor="ctr">
            <a:normAutofit fontScale="77500" lnSpcReduction="20000"/>
          </a:bodyPr>
          <a:lstStyle/>
          <a:p>
            <a:pPr lvl="0"/>
            <a:r>
              <a:rPr lang="cs-CZ" dirty="0"/>
              <a:t>závislost na okolí (péči atp.),</a:t>
            </a:r>
          </a:p>
          <a:p>
            <a:pPr lvl="0"/>
            <a:r>
              <a:rPr lang="cs-CZ" dirty="0"/>
              <a:t>sociální izolovanost,</a:t>
            </a:r>
          </a:p>
          <a:p>
            <a:pPr lvl="0"/>
            <a:r>
              <a:rPr lang="cs-CZ" dirty="0"/>
              <a:t>nedostatek sebedůvěry,</a:t>
            </a:r>
          </a:p>
          <a:p>
            <a:pPr lvl="0"/>
            <a:r>
              <a:rPr lang="cs-CZ" dirty="0"/>
              <a:t>dlouhodobé závažnější onemocnění, </a:t>
            </a:r>
          </a:p>
          <a:p>
            <a:pPr lvl="0"/>
            <a:r>
              <a:rPr lang="cs-CZ" dirty="0"/>
              <a:t>návrat dospělých dětí k rodičům (zejm. v případě, pokud jsou tyto osoby závislé na alkoholu, drogách atp.),</a:t>
            </a:r>
          </a:p>
          <a:p>
            <a:pPr lvl="0"/>
            <a:r>
              <a:rPr lang="cs-CZ" dirty="0"/>
              <a:t>soužití starších lidí s duševně nemocnými dospělými dětmi,</a:t>
            </a:r>
          </a:p>
          <a:p>
            <a:pPr lvl="0"/>
            <a:r>
              <a:rPr lang="cs-CZ" dirty="0"/>
              <a:t>funkční postižení a s ním spojená závislost na okolí,</a:t>
            </a:r>
          </a:p>
          <a:p>
            <a:pPr lvl="0"/>
            <a:r>
              <a:rPr lang="cs-CZ" dirty="0"/>
              <a:t>špatné fyzické,</a:t>
            </a:r>
          </a:p>
          <a:p>
            <a:pPr lvl="0"/>
            <a:r>
              <a:rPr lang="cs-CZ" dirty="0"/>
              <a:t>duševní zdraví,</a:t>
            </a:r>
          </a:p>
          <a:p>
            <a:pPr lvl="0"/>
            <a:r>
              <a:rPr lang="cs-CZ" dirty="0"/>
              <a:t>kognitivní poruchy, </a:t>
            </a:r>
          </a:p>
          <a:p>
            <a:pPr lvl="0"/>
            <a:r>
              <a:rPr lang="cs-CZ" dirty="0"/>
              <a:t>nízký příjem,</a:t>
            </a:r>
          </a:p>
          <a:p>
            <a:r>
              <a:rPr lang="cs-CZ" dirty="0"/>
              <a:t>na úrovní společnosti – ageismus vůči starším lidem a určité kulturní normy (např. normalizace násilí)</a:t>
            </a:r>
            <a:endParaRPr lang="cs-CZ" sz="18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9291089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a:bodyPr>
          <a:lstStyle/>
          <a:p>
            <a:pPr algn="ctr"/>
            <a:r>
              <a:rPr lang="cs-CZ" sz="2800" dirty="0">
                <a:solidFill>
                  <a:srgbClr val="FFFFFF"/>
                </a:solidFill>
              </a:rPr>
              <a:t>AKTIVNÍ FORMY EAN</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5118653" y="178904"/>
            <a:ext cx="6235148" cy="6361044"/>
          </a:xfrm>
        </p:spPr>
        <p:txBody>
          <a:bodyPr anchor="ctr">
            <a:normAutofit fontScale="85000" lnSpcReduction="10000"/>
          </a:bodyPr>
          <a:lstStyle/>
          <a:p>
            <a:pPr lvl="0"/>
            <a:r>
              <a:rPr lang="cs-CZ" dirty="0"/>
              <a:t>fyzické násilí,</a:t>
            </a:r>
          </a:p>
          <a:p>
            <a:pPr lvl="0"/>
            <a:r>
              <a:rPr lang="cs-CZ" dirty="0"/>
              <a:t>psychické násilí</a:t>
            </a:r>
          </a:p>
          <a:p>
            <a:pPr lvl="1"/>
            <a:r>
              <a:rPr lang="cs-CZ" dirty="0"/>
              <a:t>nerespektování lidské důstojnosti (urážky, vyhrožování, zesměšňování, nadávky, </a:t>
            </a:r>
            <a:r>
              <a:rPr lang="cs-CZ" dirty="0" err="1"/>
              <a:t>dehonestace</a:t>
            </a:r>
            <a:r>
              <a:rPr lang="cs-CZ" dirty="0"/>
              <a:t>) </a:t>
            </a:r>
          </a:p>
          <a:p>
            <a:pPr lvl="0"/>
            <a:r>
              <a:rPr lang="cs-CZ" dirty="0"/>
              <a:t>sociální izolace (omezování kontaktu),</a:t>
            </a:r>
          </a:p>
          <a:p>
            <a:pPr lvl="0"/>
            <a:r>
              <a:rPr lang="cs-CZ" dirty="0"/>
              <a:t>finanční a materiální zneužívání (ekonomické vydírání, krádeže, odebírání důchodu atp.),</a:t>
            </a:r>
          </a:p>
          <a:p>
            <a:pPr lvl="0"/>
            <a:r>
              <a:rPr lang="cs-CZ" dirty="0"/>
              <a:t>omezování svobodného rozhodování (např. nátlak na převod majetku, znemožnění volby vlastního bydliště), </a:t>
            </a:r>
          </a:p>
          <a:p>
            <a:pPr lvl="0"/>
            <a:r>
              <a:rPr lang="cs-CZ" dirty="0"/>
              <a:t>úmyslné předávkování léky, či jiná manipulace s medikací, </a:t>
            </a:r>
          </a:p>
          <a:p>
            <a:pPr lvl="0"/>
            <a:r>
              <a:rPr lang="cs-CZ" dirty="0"/>
              <a:t>sexuální násilí (kontaktní forma i nekontaktní forma)</a:t>
            </a:r>
          </a:p>
        </p:txBody>
      </p:sp>
    </p:spTree>
    <p:extLst>
      <p:ext uri="{BB962C8B-B14F-4D97-AF65-F5344CB8AC3E}">
        <p14:creationId xmlns:p14="http://schemas.microsoft.com/office/powerpoint/2010/main" val="140953462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a:bodyPr>
          <a:lstStyle/>
          <a:p>
            <a:pPr algn="ctr"/>
            <a:r>
              <a:rPr lang="cs-CZ" sz="2800" dirty="0">
                <a:solidFill>
                  <a:srgbClr val="FFFFFF"/>
                </a:solidFill>
              </a:rPr>
              <a:t>PASIVNÍ FORMY EAN</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5118653" y="178904"/>
            <a:ext cx="6235148" cy="6361044"/>
          </a:xfrm>
        </p:spPr>
        <p:txBody>
          <a:bodyPr anchor="ctr">
            <a:normAutofit/>
          </a:bodyPr>
          <a:lstStyle/>
          <a:p>
            <a:pPr lvl="0"/>
            <a:r>
              <a:rPr lang="cs-CZ" dirty="0"/>
              <a:t>zanedbávání osobní hygieny,</a:t>
            </a:r>
          </a:p>
          <a:p>
            <a:pPr lvl="0"/>
            <a:r>
              <a:rPr lang="cs-CZ" dirty="0"/>
              <a:t>nedostatečné poskytování výživy,</a:t>
            </a:r>
          </a:p>
          <a:p>
            <a:pPr lvl="0"/>
            <a:r>
              <a:rPr lang="cs-CZ" dirty="0"/>
              <a:t>nedostatečné poskytování základní zdravotní péče,</a:t>
            </a:r>
          </a:p>
          <a:p>
            <a:pPr lvl="0"/>
            <a:r>
              <a:rPr lang="cs-CZ" dirty="0"/>
              <a:t>odmítání návštěvy lékaře nebo pečujících osob,</a:t>
            </a:r>
          </a:p>
          <a:p>
            <a:pPr lvl="0"/>
            <a:r>
              <a:rPr lang="cs-CZ" dirty="0"/>
              <a:t>neinformovanost o právech. </a:t>
            </a:r>
            <a:endParaRPr lang="cs-CZ" sz="40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6798551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a:bodyPr>
          <a:lstStyle/>
          <a:p>
            <a:pPr algn="ctr"/>
            <a:r>
              <a:rPr lang="cs-CZ" sz="2800" dirty="0">
                <a:solidFill>
                  <a:srgbClr val="FFFFFF"/>
                </a:solidFill>
              </a:rPr>
              <a:t>DRUHY EAN</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5118653" y="178904"/>
            <a:ext cx="6235148" cy="6361044"/>
          </a:xfrm>
        </p:spPr>
        <p:txBody>
          <a:bodyPr anchor="ctr">
            <a:normAutofit/>
          </a:bodyPr>
          <a:lstStyle/>
          <a:p>
            <a:pPr lvl="0"/>
            <a:r>
              <a:rPr lang="cs-CZ" dirty="0"/>
              <a:t>mezigenerační EAN (soužití s dospělými dětmi – generační násilí; nebo vnoučaty –</a:t>
            </a:r>
            <a:r>
              <a:rPr lang="cs-CZ" dirty="0" err="1"/>
              <a:t>transgenerační</a:t>
            </a:r>
            <a:r>
              <a:rPr lang="cs-CZ" dirty="0"/>
              <a:t> násilí)</a:t>
            </a:r>
          </a:p>
          <a:p>
            <a:pPr lvl="0"/>
            <a:r>
              <a:rPr lang="cs-CZ" dirty="0"/>
              <a:t>EAN uvnitř partnerského vztahu</a:t>
            </a:r>
          </a:p>
          <a:p>
            <a:pPr lvl="0"/>
            <a:r>
              <a:rPr lang="cs-CZ" dirty="0"/>
              <a:t>EAN páchaný jinou osobu</a:t>
            </a:r>
          </a:p>
        </p:txBody>
      </p:sp>
    </p:spTree>
    <p:extLst>
      <p:ext uri="{BB962C8B-B14F-4D97-AF65-F5344CB8AC3E}">
        <p14:creationId xmlns:p14="http://schemas.microsoft.com/office/powerpoint/2010/main" val="128240307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a:bodyPr>
          <a:lstStyle/>
          <a:p>
            <a:pPr algn="ctr"/>
            <a:r>
              <a:rPr lang="cs-CZ" sz="2800" dirty="0">
                <a:solidFill>
                  <a:srgbClr val="FFFFFF"/>
                </a:solidFill>
              </a:rPr>
              <a:t>ZNAKY EAN</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5118653" y="178904"/>
            <a:ext cx="6235148" cy="6361044"/>
          </a:xfrm>
        </p:spPr>
        <p:txBody>
          <a:bodyPr anchor="ctr">
            <a:normAutofit fontScale="92500"/>
          </a:bodyPr>
          <a:lstStyle/>
          <a:p>
            <a:pPr marL="0" indent="0">
              <a:buNone/>
            </a:pPr>
            <a:r>
              <a:rPr lang="cs-CZ" dirty="0"/>
              <a:t>fyzické násilí:</a:t>
            </a:r>
          </a:p>
          <a:p>
            <a:pPr lvl="0"/>
            <a:r>
              <a:rPr lang="cs-CZ" dirty="0"/>
              <a:t>poranění (výrony, poranění oka, hematomy, zlomeniny, popáleniny),</a:t>
            </a:r>
          </a:p>
          <a:p>
            <a:pPr lvl="0"/>
            <a:r>
              <a:rPr lang="cs-CZ" dirty="0"/>
              <a:t>opakovaná zranění – hematomy, řezné rány, popáleniny, odřeniny,</a:t>
            </a:r>
          </a:p>
          <a:p>
            <a:pPr lvl="0"/>
            <a:r>
              <a:rPr lang="cs-CZ" dirty="0"/>
              <a:t>opakovaná a stará zranění – pro něž nemá senior vysvětlení,</a:t>
            </a:r>
          </a:p>
          <a:p>
            <a:pPr lvl="0"/>
            <a:r>
              <a:rPr lang="cs-CZ" dirty="0"/>
              <a:t>časté návštěvy u lékaře – podvrtnutí, polámané kosti, zlomeniny,</a:t>
            </a:r>
          </a:p>
          <a:p>
            <a:pPr lvl="0"/>
            <a:r>
              <a:rPr lang="cs-CZ" dirty="0"/>
              <a:t>modřiny na těle, modřiny na vnitřních stehnech (možné sexuální </a:t>
            </a:r>
            <a:br>
              <a:rPr lang="cs-CZ" dirty="0"/>
            </a:br>
            <a:r>
              <a:rPr lang="cs-CZ" dirty="0"/>
              <a:t>násilí),</a:t>
            </a:r>
          </a:p>
        </p:txBody>
      </p:sp>
    </p:spTree>
    <p:extLst>
      <p:ext uri="{BB962C8B-B14F-4D97-AF65-F5344CB8AC3E}">
        <p14:creationId xmlns:p14="http://schemas.microsoft.com/office/powerpoint/2010/main" val="549694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718681-A12E-49D6-9925-DD7C68176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rgbClr val="C696A5"/>
          </a:solidFill>
          <a:ln w="32707" cap="flat">
            <a:noFill/>
            <a:prstDash val="solid"/>
            <a:miter/>
          </a:ln>
        </p:spPr>
        <p:txBody>
          <a:bodyPr rtlCol="0" anchor="ctr"/>
          <a:lstStyle/>
          <a:p>
            <a:endParaRPr lang="en-US" dirty="0"/>
          </a:p>
        </p:txBody>
      </p:sp>
      <p:sp>
        <p:nvSpPr>
          <p:cNvPr id="2" name="Nadpis 1">
            <a:extLst>
              <a:ext uri="{FF2B5EF4-FFF2-40B4-BE49-F238E27FC236}">
                <a16:creationId xmlns:a16="http://schemas.microsoft.com/office/drawing/2014/main" id="{DF6FF0A6-3988-35AC-5095-D32C47E729D5}"/>
              </a:ext>
            </a:extLst>
          </p:cNvPr>
          <p:cNvSpPr>
            <a:spLocks noGrp="1"/>
          </p:cNvSpPr>
          <p:nvPr>
            <p:ph type="title"/>
          </p:nvPr>
        </p:nvSpPr>
        <p:spPr>
          <a:xfrm>
            <a:off x="838200" y="713312"/>
            <a:ext cx="3461084" cy="5431376"/>
          </a:xfrm>
        </p:spPr>
        <p:txBody>
          <a:bodyPr>
            <a:normAutofit/>
          </a:bodyPr>
          <a:lstStyle/>
          <a:p>
            <a:endParaRPr lang="cs-CZ">
              <a:solidFill>
                <a:srgbClr val="FFFFFF"/>
              </a:solidFill>
            </a:endParaRPr>
          </a:p>
        </p:txBody>
      </p:sp>
      <p:sp>
        <p:nvSpPr>
          <p:cNvPr id="3" name="Zástupný obsah 2">
            <a:extLst>
              <a:ext uri="{FF2B5EF4-FFF2-40B4-BE49-F238E27FC236}">
                <a16:creationId xmlns:a16="http://schemas.microsoft.com/office/drawing/2014/main" id="{F324F13C-F94F-A75D-6B79-5CE43EA19414}"/>
              </a:ext>
            </a:extLst>
          </p:cNvPr>
          <p:cNvSpPr>
            <a:spLocks noGrp="1"/>
          </p:cNvSpPr>
          <p:nvPr>
            <p:ph idx="1"/>
          </p:nvPr>
        </p:nvSpPr>
        <p:spPr>
          <a:xfrm>
            <a:off x="6095999" y="713313"/>
            <a:ext cx="5257801" cy="5431376"/>
          </a:xfrm>
        </p:spPr>
        <p:txBody>
          <a:bodyPr anchor="ctr">
            <a:normAutofit/>
          </a:bodyPr>
          <a:lstStyle/>
          <a:p>
            <a:pPr indent="0" algn="just">
              <a:lnSpc>
                <a:spcPct val="115000"/>
              </a:lnSpc>
              <a:spcBef>
                <a:spcPts val="1200"/>
              </a:spcBef>
              <a:spcAft>
                <a:spcPts val="1200"/>
              </a:spcAft>
              <a:buNone/>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Definice syndromu CAN podle Zdravotní komise Rady Evropy (1992) „zahrnuje následující diagnostické kategorie: </a:t>
            </a:r>
          </a:p>
          <a:p>
            <a:pPr marL="342900" lvl="0" indent="-342900" algn="just">
              <a:lnSpc>
                <a:spcPct val="115000"/>
              </a:lnSpc>
              <a:spcBef>
                <a:spcPts val="1200"/>
              </a:spcBef>
              <a:buFont typeface="Symbol" panose="05050102010706020507" pitchFamily="18" charset="2"/>
              <a:buChar char=""/>
              <a:tabLst>
                <a:tab pos="228600" algn="l"/>
                <a:tab pos="449580" algn="l"/>
              </a:tabLs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Fyzické týrání</a:t>
            </a:r>
          </a:p>
          <a:p>
            <a:pPr marL="342900" lvl="0" indent="-342900" algn="just">
              <a:lnSpc>
                <a:spcPct val="115000"/>
              </a:lnSpc>
              <a:buFont typeface="Symbol" panose="05050102010706020507" pitchFamily="18" charset="2"/>
              <a:buChar char=""/>
              <a:tabLst>
                <a:tab pos="228600" algn="l"/>
                <a:tab pos="449580" algn="l"/>
              </a:tabLs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Psychické týrání</a:t>
            </a:r>
          </a:p>
          <a:p>
            <a:pPr marL="342900" lvl="0" indent="-342900" algn="just">
              <a:lnSpc>
                <a:spcPct val="115000"/>
              </a:lnSpc>
              <a:buFont typeface="Symbol" panose="05050102010706020507" pitchFamily="18" charset="2"/>
              <a:buChar char=""/>
              <a:tabLst>
                <a:tab pos="228600" algn="l"/>
                <a:tab pos="449580" algn="l"/>
              </a:tabLs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Sexuální zneužívání</a:t>
            </a:r>
          </a:p>
          <a:p>
            <a:pPr marL="342900" lvl="0" indent="-342900" algn="just">
              <a:lnSpc>
                <a:spcPct val="115000"/>
              </a:lnSpc>
              <a:buFont typeface="Symbol" panose="05050102010706020507" pitchFamily="18" charset="2"/>
              <a:buChar char=""/>
              <a:tabLst>
                <a:tab pos="228600" algn="l"/>
                <a:tab pos="449580" algn="l"/>
              </a:tabLs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Zanedbávání</a:t>
            </a:r>
          </a:p>
          <a:p>
            <a:pPr marL="342900" lvl="0" indent="-342900" algn="just">
              <a:lnSpc>
                <a:spcPct val="115000"/>
              </a:lnSpc>
              <a:buFont typeface="Symbol" panose="05050102010706020507" pitchFamily="18" charset="2"/>
              <a:buChar char=""/>
              <a:tabLst>
                <a:tab pos="228600" algn="l"/>
                <a:tab pos="449580" algn="l"/>
              </a:tabLs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Šikanování</a:t>
            </a:r>
          </a:p>
          <a:p>
            <a:pPr marL="342900" lvl="0" indent="-342900" algn="just">
              <a:lnSpc>
                <a:spcPct val="115000"/>
              </a:lnSpc>
              <a:buFont typeface="Symbol" panose="05050102010706020507" pitchFamily="18" charset="2"/>
              <a:buChar char=""/>
              <a:tabLst>
                <a:tab pos="228600" algn="l"/>
                <a:tab pos="449580" algn="l"/>
              </a:tabLs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Systémové týrání (druhotné ponižování)</a:t>
            </a:r>
          </a:p>
          <a:p>
            <a:pPr marL="342900" lvl="0" indent="-342900" algn="just">
              <a:lnSpc>
                <a:spcPct val="115000"/>
              </a:lnSpc>
              <a:buFont typeface="Symbol" panose="05050102010706020507" pitchFamily="18" charset="2"/>
              <a:buChar char=""/>
              <a:tabLst>
                <a:tab pos="228600" algn="l"/>
                <a:tab pos="449580" algn="l"/>
              </a:tabLs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Sekundární viktimizace</a:t>
            </a:r>
          </a:p>
          <a:p>
            <a:pPr marL="342900" lvl="0" indent="-342900" algn="just">
              <a:lnSpc>
                <a:spcPct val="115000"/>
              </a:lnSpc>
              <a:spcAft>
                <a:spcPts val="1200"/>
              </a:spcAft>
              <a:buFont typeface="Symbol" panose="05050102010706020507" pitchFamily="18" charset="2"/>
              <a:buChar char=""/>
              <a:tabLst>
                <a:tab pos="228600" algn="l"/>
                <a:tab pos="449580" algn="l"/>
              </a:tabLst>
            </a:pP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Münchhausenův</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syndrom by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proxy</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sz="2000" dirty="0"/>
          </a:p>
        </p:txBody>
      </p:sp>
    </p:spTree>
    <p:extLst>
      <p:ext uri="{BB962C8B-B14F-4D97-AF65-F5344CB8AC3E}">
        <p14:creationId xmlns:p14="http://schemas.microsoft.com/office/powerpoint/2010/main" val="367325716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a:bodyPr>
          <a:lstStyle/>
          <a:p>
            <a:pPr algn="ctr"/>
            <a:r>
              <a:rPr lang="cs-CZ" sz="2800" dirty="0">
                <a:solidFill>
                  <a:srgbClr val="FFFFFF"/>
                </a:solidFill>
              </a:rPr>
              <a:t>ZNAKY EAN</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5118653" y="178904"/>
            <a:ext cx="6235148" cy="6361044"/>
          </a:xfrm>
        </p:spPr>
        <p:txBody>
          <a:bodyPr anchor="ctr">
            <a:normAutofit/>
          </a:bodyPr>
          <a:lstStyle/>
          <a:p>
            <a:pPr marL="0" indent="0">
              <a:buNone/>
            </a:pPr>
            <a:r>
              <a:rPr lang="cs-CZ" dirty="0"/>
              <a:t>psychické násilí: </a:t>
            </a:r>
          </a:p>
          <a:p>
            <a:pPr lvl="0"/>
            <a:r>
              <a:rPr lang="cs-CZ" dirty="0"/>
              <a:t>úzkost, zmatenost, </a:t>
            </a:r>
          </a:p>
          <a:p>
            <a:pPr lvl="0"/>
            <a:r>
              <a:rPr lang="cs-CZ" dirty="0"/>
              <a:t>potíže se spánkem, stud,</a:t>
            </a:r>
          </a:p>
          <a:p>
            <a:pPr lvl="0"/>
            <a:r>
              <a:rPr lang="cs-CZ" dirty="0"/>
              <a:t>deprese, beznaděj, myšlenky na sebevraždu, </a:t>
            </a:r>
          </a:p>
          <a:p>
            <a:pPr lvl="0"/>
            <a:r>
              <a:rPr lang="cs-CZ" dirty="0"/>
              <a:t>výrazný úbytek na váze, nebo naopak nárůst, který není způsoben nemocí,</a:t>
            </a:r>
          </a:p>
        </p:txBody>
      </p:sp>
    </p:spTree>
    <p:extLst>
      <p:ext uri="{BB962C8B-B14F-4D97-AF65-F5344CB8AC3E}">
        <p14:creationId xmlns:p14="http://schemas.microsoft.com/office/powerpoint/2010/main" val="37323235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a:bodyPr>
          <a:lstStyle/>
          <a:p>
            <a:pPr algn="ctr"/>
            <a:r>
              <a:rPr lang="cs-CZ" sz="2800" dirty="0">
                <a:solidFill>
                  <a:srgbClr val="FFFFFF"/>
                </a:solidFill>
              </a:rPr>
              <a:t>ZNAKY EAN</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5118653" y="178904"/>
            <a:ext cx="6235148" cy="6361044"/>
          </a:xfrm>
        </p:spPr>
        <p:txBody>
          <a:bodyPr anchor="ctr">
            <a:normAutofit/>
          </a:bodyPr>
          <a:lstStyle/>
          <a:p>
            <a:pPr marL="0" indent="0">
              <a:buNone/>
            </a:pPr>
            <a:r>
              <a:rPr lang="cs-CZ" dirty="0"/>
              <a:t>ekonomické násilí: </a:t>
            </a:r>
          </a:p>
          <a:p>
            <a:pPr lvl="0"/>
            <a:r>
              <a:rPr lang="cs-CZ" dirty="0"/>
              <a:t>nucení k podpisu dokumentů, kterým senior nerozumí,</a:t>
            </a:r>
          </a:p>
          <a:p>
            <a:pPr lvl="0"/>
            <a:r>
              <a:rPr lang="cs-CZ" dirty="0"/>
              <a:t>nucení k převodu nemovitosti,</a:t>
            </a:r>
          </a:p>
          <a:p>
            <a:pPr lvl="0"/>
            <a:r>
              <a:rPr lang="cs-CZ" dirty="0"/>
              <a:t>neobvyklé převody hotovosti, vybírání z bankomatu u ležící osoby,</a:t>
            </a:r>
          </a:p>
          <a:p>
            <a:pPr lvl="0"/>
            <a:r>
              <a:rPr lang="cs-CZ" dirty="0"/>
              <a:t>nucení k půjčkám,</a:t>
            </a:r>
          </a:p>
          <a:p>
            <a:pPr lvl="0"/>
            <a:r>
              <a:rPr lang="cs-CZ" dirty="0"/>
              <a:t>příslib doživotní péče za odkázání majetku,</a:t>
            </a:r>
          </a:p>
        </p:txBody>
      </p:sp>
    </p:spTree>
    <p:extLst>
      <p:ext uri="{BB962C8B-B14F-4D97-AF65-F5344CB8AC3E}">
        <p14:creationId xmlns:p14="http://schemas.microsoft.com/office/powerpoint/2010/main" val="36519260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a:bodyPr>
          <a:lstStyle/>
          <a:p>
            <a:pPr algn="ctr"/>
            <a:r>
              <a:rPr lang="cs-CZ" sz="2800" dirty="0">
                <a:solidFill>
                  <a:srgbClr val="FFFFFF"/>
                </a:solidFill>
              </a:rPr>
              <a:t>ZNAKY EAN</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5118653" y="178904"/>
            <a:ext cx="6235148" cy="6361044"/>
          </a:xfrm>
        </p:spPr>
        <p:txBody>
          <a:bodyPr anchor="ctr">
            <a:normAutofit/>
          </a:bodyPr>
          <a:lstStyle/>
          <a:p>
            <a:pPr marL="0" indent="0">
              <a:buNone/>
            </a:pPr>
            <a:r>
              <a:rPr lang="cs-CZ" dirty="0"/>
              <a:t>sexuální násilí: </a:t>
            </a:r>
          </a:p>
          <a:p>
            <a:pPr lvl="0"/>
            <a:r>
              <a:rPr lang="cs-CZ" dirty="0"/>
              <a:t>sexuálně přenosné nemoci, infekce, </a:t>
            </a:r>
          </a:p>
          <a:p>
            <a:pPr lvl="0"/>
            <a:r>
              <a:rPr lang="cs-CZ" dirty="0"/>
              <a:t>bolestivost v oblasti genitálií (modřiny na vnitřní straně stehen),</a:t>
            </a:r>
          </a:p>
          <a:p>
            <a:r>
              <a:rPr lang="cs-CZ" dirty="0"/>
              <a:t>krvácení v oblasti genitálií. </a:t>
            </a:r>
          </a:p>
        </p:txBody>
      </p:sp>
    </p:spTree>
    <p:extLst>
      <p:ext uri="{BB962C8B-B14F-4D97-AF65-F5344CB8AC3E}">
        <p14:creationId xmlns:p14="http://schemas.microsoft.com/office/powerpoint/2010/main" val="24241276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518110CE-F535-4EF7-8FC5-22BB7EE4B0F0}"/>
              </a:ext>
            </a:extLst>
          </p:cNvPr>
          <p:cNvSpPr>
            <a:spLocks noGrp="1"/>
          </p:cNvSpPr>
          <p:nvPr>
            <p:ph type="title"/>
          </p:nvPr>
        </p:nvSpPr>
        <p:spPr/>
        <p:txBody>
          <a:bodyPr>
            <a:normAutofit fontScale="90000"/>
          </a:bodyPr>
          <a:lstStyle/>
          <a:p>
            <a:r>
              <a:rPr lang="cs-CZ" b="1" cap="small" dirty="0"/>
              <a:t>Znaky zanedbávání</a:t>
            </a:r>
            <a:br>
              <a:rPr lang="cs-CZ" b="1" cap="small" dirty="0"/>
            </a:br>
            <a:r>
              <a:rPr lang="cs-CZ" dirty="0"/>
              <a:t>chybějící osobní péče, špinavé prádlo, neostříhané nehty, přítomnost výkalů,</a:t>
            </a:r>
            <a:br>
              <a:rPr lang="cs-CZ" dirty="0"/>
            </a:br>
            <a:r>
              <a:rPr lang="cs-CZ" dirty="0"/>
              <a:t>zanedbanost, podvýživa,</a:t>
            </a:r>
            <a:br>
              <a:rPr lang="cs-CZ" dirty="0"/>
            </a:br>
            <a:r>
              <a:rPr lang="cs-CZ" dirty="0"/>
              <a:t>dehydratace, kdy je extrémní žízeň,</a:t>
            </a:r>
            <a:br>
              <a:rPr lang="cs-CZ" dirty="0"/>
            </a:br>
            <a:r>
              <a:rPr lang="cs-CZ" dirty="0"/>
              <a:t>sucho v ústech, apatie, bolestivost,</a:t>
            </a:r>
            <a:br>
              <a:rPr lang="cs-CZ" dirty="0"/>
            </a:br>
            <a:r>
              <a:rPr lang="cs-CZ" dirty="0"/>
              <a:t>nedostatek pomůcek – brýle, naslouchátka, chodítka, berle,</a:t>
            </a:r>
            <a:br>
              <a:rPr lang="cs-CZ" dirty="0"/>
            </a:br>
            <a:r>
              <a:rPr lang="cs-CZ" dirty="0"/>
              <a:t>proleženiny.</a:t>
            </a:r>
            <a:br>
              <a:rPr lang="cs-CZ" dirty="0"/>
            </a:br>
            <a:endParaRPr lang="cs-CZ" dirty="0"/>
          </a:p>
        </p:txBody>
      </p:sp>
    </p:spTree>
    <p:extLst>
      <p:ext uri="{BB962C8B-B14F-4D97-AF65-F5344CB8AC3E}">
        <p14:creationId xmlns:p14="http://schemas.microsoft.com/office/powerpoint/2010/main" val="359947595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3A476124-3482-4102-9376-A76D51974F11}"/>
              </a:ext>
            </a:extLst>
          </p:cNvPr>
          <p:cNvSpPr>
            <a:spLocks noGrp="1"/>
          </p:cNvSpPr>
          <p:nvPr>
            <p:ph type="title"/>
          </p:nvPr>
        </p:nvSpPr>
        <p:spPr/>
        <p:txBody>
          <a:bodyPr/>
          <a:lstStyle/>
          <a:p>
            <a:r>
              <a:rPr lang="cs-CZ" dirty="0"/>
              <a:t>PREVENCE EAN</a:t>
            </a:r>
          </a:p>
        </p:txBody>
      </p:sp>
      <p:sp>
        <p:nvSpPr>
          <p:cNvPr id="6" name="Zástupný symbol pro obsah 5">
            <a:extLst>
              <a:ext uri="{FF2B5EF4-FFF2-40B4-BE49-F238E27FC236}">
                <a16:creationId xmlns:a16="http://schemas.microsoft.com/office/drawing/2014/main" id="{78BBA208-45C2-48C4-9321-67419DB2BB93}"/>
              </a:ext>
            </a:extLst>
          </p:cNvPr>
          <p:cNvSpPr>
            <a:spLocks noGrp="1"/>
          </p:cNvSpPr>
          <p:nvPr>
            <p:ph idx="1"/>
          </p:nvPr>
        </p:nvSpPr>
        <p:spPr/>
        <p:txBody>
          <a:bodyPr>
            <a:normAutofit fontScale="70000" lnSpcReduction="20000"/>
          </a:bodyPr>
          <a:lstStyle/>
          <a:p>
            <a:pPr marL="0" indent="0">
              <a:buNone/>
            </a:pPr>
            <a:r>
              <a:rPr lang="cs-CZ" dirty="0"/>
              <a:t>Mezi strategie považované za nejslibnější patří:</a:t>
            </a:r>
          </a:p>
          <a:p>
            <a:pPr lvl="0"/>
            <a:r>
              <a:rPr lang="cs-CZ" dirty="0"/>
              <a:t>intervence pečovatelů, které poskytují služby ke zmírnění „břemene péče“,</a:t>
            </a:r>
          </a:p>
          <a:p>
            <a:pPr lvl="0"/>
            <a:r>
              <a:rPr lang="cs-CZ" dirty="0"/>
              <a:t>programy pro správu peněz pro starší dospělé ohrožené finančním vykořisťováním,</a:t>
            </a:r>
          </a:p>
          <a:p>
            <a:pPr lvl="0"/>
            <a:r>
              <a:rPr lang="cs-CZ" dirty="0"/>
              <a:t>linky pomoci a nouzové přístřešky,</a:t>
            </a:r>
          </a:p>
          <a:p>
            <a:r>
              <a:rPr lang="cs-CZ" dirty="0"/>
              <a:t>multidisciplinární týmy, protože požadované reakce často procházejí mnoha systémy, včetně trestního soudnictví, zdravotní péče, péče o duševní zdraví, služeb ochrany dospělých a dlouhodobé péče.</a:t>
            </a:r>
          </a:p>
        </p:txBody>
      </p:sp>
      <p:sp>
        <p:nvSpPr>
          <p:cNvPr id="7" name="Zástupný symbol pro text 6">
            <a:extLst>
              <a:ext uri="{FF2B5EF4-FFF2-40B4-BE49-F238E27FC236}">
                <a16:creationId xmlns:a16="http://schemas.microsoft.com/office/drawing/2014/main" id="{FAA8EA2A-E8EA-450B-9A61-6F88050FB87B}"/>
              </a:ext>
            </a:extLst>
          </p:cNvPr>
          <p:cNvSpPr>
            <a:spLocks noGrp="1"/>
          </p:cNvSpPr>
          <p:nvPr>
            <p:ph type="body" sz="half" idx="2"/>
          </p:nvPr>
        </p:nvSpPr>
        <p:spPr/>
        <p:txBody>
          <a:bodyPr/>
          <a:lstStyle/>
          <a:p>
            <a:endParaRPr lang="cs-CZ" dirty="0"/>
          </a:p>
        </p:txBody>
      </p:sp>
    </p:spTree>
    <p:extLst>
      <p:ext uri="{BB962C8B-B14F-4D97-AF65-F5344CB8AC3E}">
        <p14:creationId xmlns:p14="http://schemas.microsoft.com/office/powerpoint/2010/main" val="81564371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8C6111-B599-4705-8ECD-A783F6001A2F}"/>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6F613D0A-7623-4752-868D-CB21090DA4A2}"/>
              </a:ext>
            </a:extLst>
          </p:cNvPr>
          <p:cNvSpPr>
            <a:spLocks noGrp="1"/>
          </p:cNvSpPr>
          <p:nvPr>
            <p:ph idx="1"/>
          </p:nvPr>
        </p:nvSpPr>
        <p:spPr/>
        <p:txBody>
          <a:bodyPr/>
          <a:lstStyle/>
          <a:p>
            <a:r>
              <a:rPr lang="cs-CZ" dirty="0">
                <a:hlinkClick r:id="rId2"/>
              </a:rPr>
              <a:t>Z lásky nenávist</a:t>
            </a:r>
            <a:endParaRPr lang="cs-CZ" dirty="0"/>
          </a:p>
        </p:txBody>
      </p:sp>
    </p:spTree>
    <p:extLst>
      <p:ext uri="{BB962C8B-B14F-4D97-AF65-F5344CB8AC3E}">
        <p14:creationId xmlns:p14="http://schemas.microsoft.com/office/powerpoint/2010/main" val="1190152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a:bodyPr>
          <a:lstStyle/>
          <a:p>
            <a:pPr algn="ctr"/>
            <a:r>
              <a:rPr lang="cs-CZ" sz="3200" dirty="0">
                <a:solidFill>
                  <a:srgbClr val="FFFFFF"/>
                </a:solidFill>
              </a:rPr>
              <a:t>Výskyt</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5285014" y="964850"/>
            <a:ext cx="6068786" cy="4928300"/>
          </a:xfrm>
        </p:spPr>
        <p:txBody>
          <a:bodyPr anchor="ctr">
            <a:normAutofit/>
          </a:bodyPr>
          <a:lstStyle/>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trpí v současné době 1-2% dětí</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přesnější určení není možné, řada případů není zachycena</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zanedbávání mohou být vystaveny děti od raného věku, i týrání</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nadpoloviční většina jsou týrané děti mladší 6-ti let</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nějakou zkušenost s psychickým týráním</a:t>
            </a:r>
            <a:r>
              <a:rPr lang="cs-CZ" sz="1800" dirty="0">
                <a:solidFill>
                  <a:srgbClr val="000000"/>
                </a:solidFill>
                <a:latin typeface="Times New Roman" panose="02020603050405020304" pitchFamily="18" charset="0"/>
                <a:ea typeface="Times New Roman" panose="02020603050405020304" pitchFamily="18" charset="0"/>
              </a:rPr>
              <a:t> </a:t>
            </a:r>
            <a:r>
              <a:rPr lang="cs-CZ" sz="1800" dirty="0">
                <a:solidFill>
                  <a:srgbClr val="000000"/>
                </a:solidFill>
                <a:effectLst/>
                <a:latin typeface="Times New Roman" panose="02020603050405020304" pitchFamily="18" charset="0"/>
                <a:ea typeface="Times New Roman" panose="02020603050405020304" pitchFamily="18" charset="0"/>
              </a:rPr>
              <a:t>udává 69% českých dospělých</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Častější je pravděpodobně psychické než fyzické týrání (často současně)</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přesnější vymezení počtu sexuálně zneužívaných je obtížnější, studie uvádějí 20-25% dospělé populace s nějakou takovou zkušeností, </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sexuálně zneužívané jsou častěji dívky</a:t>
            </a:r>
          </a:p>
          <a:p>
            <a:endParaRPr lang="cs-CZ" sz="2000" dirty="0"/>
          </a:p>
        </p:txBody>
      </p:sp>
    </p:spTree>
    <p:extLst>
      <p:ext uri="{BB962C8B-B14F-4D97-AF65-F5344CB8AC3E}">
        <p14:creationId xmlns:p14="http://schemas.microsoft.com/office/powerpoint/2010/main" val="3759504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0339EE9-5436-4860-BBFC-7CD7C90DBA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AA770EBD-5B77-46EC-BF58-EF27ACD6B4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5" y="0"/>
            <a:ext cx="7537705" cy="6858000"/>
          </a:xfrm>
          <a:custGeom>
            <a:avLst/>
            <a:gdLst>
              <a:gd name="connsiteX0" fmla="*/ 1008599 w 7299977"/>
              <a:gd name="connsiteY0" fmla="*/ 0 h 6858000"/>
              <a:gd name="connsiteX1" fmla="*/ 4420653 w 7299977"/>
              <a:gd name="connsiteY1" fmla="*/ 0 h 6858000"/>
              <a:gd name="connsiteX2" fmla="*/ 5511704 w 7299977"/>
              <a:gd name="connsiteY2" fmla="*/ 0 h 6858000"/>
              <a:gd name="connsiteX3" fmla="*/ 7299977 w 7299977"/>
              <a:gd name="connsiteY3" fmla="*/ 0 h 6858000"/>
              <a:gd name="connsiteX4" fmla="*/ 7299977 w 7299977"/>
              <a:gd name="connsiteY4" fmla="*/ 6858000 h 6858000"/>
              <a:gd name="connsiteX5" fmla="*/ 5511704 w 7299977"/>
              <a:gd name="connsiteY5" fmla="*/ 6858000 h 6858000"/>
              <a:gd name="connsiteX6" fmla="*/ 4420653 w 7299977"/>
              <a:gd name="connsiteY6" fmla="*/ 6858000 h 6858000"/>
              <a:gd name="connsiteX7" fmla="*/ 1592997 w 7299977"/>
              <a:gd name="connsiteY7" fmla="*/ 6858000 h 6858000"/>
              <a:gd name="connsiteX8" fmla="*/ 1232473 w 7299977"/>
              <a:gd name="connsiteY8" fmla="*/ 6658805 h 6858000"/>
              <a:gd name="connsiteX9" fmla="*/ 1075471 w 7299977"/>
              <a:gd name="connsiteY9" fmla="*/ 6431153 h 6858000"/>
              <a:gd name="connsiteX10" fmla="*/ 1020229 w 7299977"/>
              <a:gd name="connsiteY10" fmla="*/ 6367127 h 6858000"/>
              <a:gd name="connsiteX11" fmla="*/ 883579 w 7299977"/>
              <a:gd name="connsiteY11" fmla="*/ 6281757 h 6858000"/>
              <a:gd name="connsiteX12" fmla="*/ 645167 w 7299977"/>
              <a:gd name="connsiteY12" fmla="*/ 6100347 h 6858000"/>
              <a:gd name="connsiteX13" fmla="*/ 732391 w 7299977"/>
              <a:gd name="connsiteY13" fmla="*/ 6057663 h 6858000"/>
              <a:gd name="connsiteX14" fmla="*/ 985339 w 7299977"/>
              <a:gd name="connsiteY14" fmla="*/ 6167932 h 6858000"/>
              <a:gd name="connsiteX15" fmla="*/ 1168509 w 7299977"/>
              <a:gd name="connsiteY15" fmla="*/ 6196388 h 6858000"/>
              <a:gd name="connsiteX16" fmla="*/ 909746 w 7299977"/>
              <a:gd name="connsiteY16" fmla="*/ 6004307 h 6858000"/>
              <a:gd name="connsiteX17" fmla="*/ 659704 w 7299977"/>
              <a:gd name="connsiteY17" fmla="*/ 5755314 h 6858000"/>
              <a:gd name="connsiteX18" fmla="*/ 851597 w 7299977"/>
              <a:gd name="connsiteY18" fmla="*/ 5801555 h 6858000"/>
              <a:gd name="connsiteX19" fmla="*/ 860319 w 7299977"/>
              <a:gd name="connsiteY19" fmla="*/ 5769542 h 6858000"/>
              <a:gd name="connsiteX20" fmla="*/ 691686 w 7299977"/>
              <a:gd name="connsiteY20" fmla="*/ 5474306 h 6858000"/>
              <a:gd name="connsiteX21" fmla="*/ 610278 w 7299977"/>
              <a:gd name="connsiteY21" fmla="*/ 5353367 h 6858000"/>
              <a:gd name="connsiteX22" fmla="*/ 238123 w 7299977"/>
              <a:gd name="connsiteY22" fmla="*/ 4994104 h 6858000"/>
              <a:gd name="connsiteX23" fmla="*/ 592833 w 7299977"/>
              <a:gd name="connsiteY23" fmla="*/ 5154171 h 6858000"/>
              <a:gd name="connsiteX24" fmla="*/ 226494 w 7299977"/>
              <a:gd name="connsiteY24" fmla="*/ 4805580 h 6858000"/>
              <a:gd name="connsiteX25" fmla="*/ 49139 w 7299977"/>
              <a:gd name="connsiteY25" fmla="*/ 4677526 h 6858000"/>
              <a:gd name="connsiteX26" fmla="*/ 5527 w 7299977"/>
              <a:gd name="connsiteY26" fmla="*/ 4602828 h 6858000"/>
              <a:gd name="connsiteX27" fmla="*/ 84029 w 7299977"/>
              <a:gd name="connsiteY27" fmla="*/ 4585042 h 6858000"/>
              <a:gd name="connsiteX28" fmla="*/ 325347 w 7299977"/>
              <a:gd name="connsiteY28" fmla="*/ 4613499 h 6858000"/>
              <a:gd name="connsiteX29" fmla="*/ 25879 w 7299977"/>
              <a:gd name="connsiteY29" fmla="*/ 4378734 h 6858000"/>
              <a:gd name="connsiteX30" fmla="*/ 249753 w 7299977"/>
              <a:gd name="connsiteY30" fmla="*/ 4414305 h 6858000"/>
              <a:gd name="connsiteX31" fmla="*/ 313718 w 7299977"/>
              <a:gd name="connsiteY31" fmla="*/ 4321821 h 6858000"/>
              <a:gd name="connsiteX32" fmla="*/ 418386 w 7299977"/>
              <a:gd name="connsiteY32" fmla="*/ 4172424 h 6858000"/>
              <a:gd name="connsiteX33" fmla="*/ 491072 w 7299977"/>
              <a:gd name="connsiteY33" fmla="*/ 4090612 h 6858000"/>
              <a:gd name="connsiteX34" fmla="*/ 520147 w 7299977"/>
              <a:gd name="connsiteY34" fmla="*/ 3827390 h 6858000"/>
              <a:gd name="connsiteX35" fmla="*/ 459090 w 7299977"/>
              <a:gd name="connsiteY35" fmla="*/ 3539269 h 6858000"/>
              <a:gd name="connsiteX36" fmla="*/ 290458 w 7299977"/>
              <a:gd name="connsiteY36" fmla="*/ 3393429 h 6858000"/>
              <a:gd name="connsiteX37" fmla="*/ 339884 w 7299977"/>
              <a:gd name="connsiteY37" fmla="*/ 3229805 h 6858000"/>
              <a:gd name="connsiteX38" fmla="*/ 697501 w 7299977"/>
              <a:gd name="connsiteY38" fmla="*/ 3329402 h 6858000"/>
              <a:gd name="connsiteX39" fmla="*/ 165437 w 7299977"/>
              <a:gd name="connsiteY39" fmla="*/ 2941684 h 6858000"/>
              <a:gd name="connsiteX40" fmla="*/ 255568 w 7299977"/>
              <a:gd name="connsiteY40" fmla="*/ 2923898 h 6858000"/>
              <a:gd name="connsiteX41" fmla="*/ 578296 w 7299977"/>
              <a:gd name="connsiteY41" fmla="*/ 2703362 h 6858000"/>
              <a:gd name="connsiteX42" fmla="*/ 595740 w 7299977"/>
              <a:gd name="connsiteY42" fmla="*/ 2692689 h 6858000"/>
              <a:gd name="connsiteX43" fmla="*/ 650982 w 7299977"/>
              <a:gd name="connsiteY43" fmla="*/ 2553965 h 6858000"/>
              <a:gd name="connsiteX44" fmla="*/ 825429 w 7299977"/>
              <a:gd name="connsiteY44" fmla="*/ 2532623 h 6858000"/>
              <a:gd name="connsiteX45" fmla="*/ 970802 w 7299977"/>
              <a:gd name="connsiteY45" fmla="*/ 2564636 h 6858000"/>
              <a:gd name="connsiteX46" fmla="*/ 1127805 w 7299977"/>
              <a:gd name="connsiteY46" fmla="*/ 2525509 h 6858000"/>
              <a:gd name="connsiteX47" fmla="*/ 1267362 w 7299977"/>
              <a:gd name="connsiteY47" fmla="*/ 2543294 h 6858000"/>
              <a:gd name="connsiteX48" fmla="*/ 1386568 w 7299977"/>
              <a:gd name="connsiteY48" fmla="*/ 2518395 h 6858000"/>
              <a:gd name="connsiteX49" fmla="*/ 1270270 w 7299977"/>
              <a:gd name="connsiteY49" fmla="*/ 2401012 h 6858000"/>
              <a:gd name="connsiteX50" fmla="*/ 1107453 w 7299977"/>
              <a:gd name="connsiteY50" fmla="*/ 2401012 h 6858000"/>
              <a:gd name="connsiteX51" fmla="*/ 991154 w 7299977"/>
              <a:gd name="connsiteY51" fmla="*/ 2326314 h 6858000"/>
              <a:gd name="connsiteX52" fmla="*/ 880671 w 7299977"/>
              <a:gd name="connsiteY52" fmla="*/ 2191146 h 6858000"/>
              <a:gd name="connsiteX53" fmla="*/ 491072 w 7299977"/>
              <a:gd name="connsiteY53" fmla="*/ 1974165 h 6858000"/>
              <a:gd name="connsiteX54" fmla="*/ 421293 w 7299977"/>
              <a:gd name="connsiteY54" fmla="*/ 1892353 h 6858000"/>
              <a:gd name="connsiteX55" fmla="*/ 1531941 w 7299977"/>
              <a:gd name="connsiteY55" fmla="*/ 2208931 h 6858000"/>
              <a:gd name="connsiteX56" fmla="*/ 1188861 w 7299977"/>
              <a:gd name="connsiteY56" fmla="*/ 2077320 h 6858000"/>
              <a:gd name="connsiteX57" fmla="*/ 1421458 w 7299977"/>
              <a:gd name="connsiteY57" fmla="*/ 2102219 h 6858000"/>
              <a:gd name="connsiteX58" fmla="*/ 1549386 w 7299977"/>
              <a:gd name="connsiteY58" fmla="*/ 2013292 h 6858000"/>
              <a:gd name="connsiteX59" fmla="*/ 1549386 w 7299977"/>
              <a:gd name="connsiteY59" fmla="*/ 1984836 h 6858000"/>
              <a:gd name="connsiteX60" fmla="*/ 1453440 w 7299977"/>
              <a:gd name="connsiteY60" fmla="*/ 1903025 h 6858000"/>
              <a:gd name="connsiteX61" fmla="*/ 1398198 w 7299977"/>
              <a:gd name="connsiteY61" fmla="*/ 1849668 h 6858000"/>
              <a:gd name="connsiteX62" fmla="*/ 1247011 w 7299977"/>
              <a:gd name="connsiteY62" fmla="*/ 1657587 h 6858000"/>
              <a:gd name="connsiteX63" fmla="*/ 1354586 w 7299977"/>
              <a:gd name="connsiteY63" fmla="*/ 1636245 h 6858000"/>
              <a:gd name="connsiteX64" fmla="*/ 1395290 w 7299977"/>
              <a:gd name="connsiteY64" fmla="*/ 1597117 h 6858000"/>
              <a:gd name="connsiteX65" fmla="*/ 1366216 w 7299977"/>
              <a:gd name="connsiteY65" fmla="*/ 1540204 h 6858000"/>
              <a:gd name="connsiteX66" fmla="*/ 1031858 w 7299977"/>
              <a:gd name="connsiteY66" fmla="*/ 1365909 h 6858000"/>
              <a:gd name="connsiteX67" fmla="*/ 1005692 w 7299977"/>
              <a:gd name="connsiteY67" fmla="*/ 1230741 h 6858000"/>
              <a:gd name="connsiteX68" fmla="*/ 1069655 w 7299977"/>
              <a:gd name="connsiteY68" fmla="*/ 1209399 h 6858000"/>
              <a:gd name="connsiteX69" fmla="*/ 1142342 w 7299977"/>
              <a:gd name="connsiteY69" fmla="*/ 1220069 h 6858000"/>
              <a:gd name="connsiteX70" fmla="*/ 1084193 w 7299977"/>
              <a:gd name="connsiteY70" fmla="*/ 1113358 h 6858000"/>
              <a:gd name="connsiteX71" fmla="*/ 848689 w 7299977"/>
              <a:gd name="connsiteY71" fmla="*/ 1006647 h 6858000"/>
              <a:gd name="connsiteX72" fmla="*/ 805077 w 7299977"/>
              <a:gd name="connsiteY72" fmla="*/ 949734 h 6858000"/>
              <a:gd name="connsiteX73" fmla="*/ 863226 w 7299977"/>
              <a:gd name="connsiteY73" fmla="*/ 921277 h 6858000"/>
              <a:gd name="connsiteX74" fmla="*/ 906838 w 7299977"/>
              <a:gd name="connsiteY74" fmla="*/ 910606 h 6858000"/>
              <a:gd name="connsiteX75" fmla="*/ 5527 w 7299977"/>
              <a:gd name="connsiteY75" fmla="*/ 465975 h 6858000"/>
              <a:gd name="connsiteX76" fmla="*/ 209049 w 7299977"/>
              <a:gd name="connsiteY76" fmla="*/ 462417 h 6858000"/>
              <a:gd name="connsiteX77" fmla="*/ 409664 w 7299977"/>
              <a:gd name="connsiteY77" fmla="*/ 533558 h 6858000"/>
              <a:gd name="connsiteX78" fmla="*/ 621908 w 7299977"/>
              <a:gd name="connsiteY78" fmla="*/ 522887 h 6858000"/>
              <a:gd name="connsiteX79" fmla="*/ 822522 w 7299977"/>
              <a:gd name="connsiteY79" fmla="*/ 558458 h 6858000"/>
              <a:gd name="connsiteX80" fmla="*/ 996969 w 7299977"/>
              <a:gd name="connsiteY80" fmla="*/ 558458 h 6858000"/>
              <a:gd name="connsiteX81" fmla="*/ 834151 w 7299977"/>
              <a:gd name="connsiteY81" fmla="*/ 505101 h 6858000"/>
              <a:gd name="connsiteX82" fmla="*/ 773095 w 7299977"/>
              <a:gd name="connsiteY82" fmla="*/ 416176 h 6858000"/>
              <a:gd name="connsiteX83" fmla="*/ 793447 w 7299977"/>
              <a:gd name="connsiteY83" fmla="*/ 334364 h 6858000"/>
              <a:gd name="connsiteX84" fmla="*/ 860319 w 7299977"/>
              <a:gd name="connsiteY84" fmla="*/ 359262 h 6858000"/>
              <a:gd name="connsiteX85" fmla="*/ 938820 w 7299977"/>
              <a:gd name="connsiteY85" fmla="*/ 451747 h 6858000"/>
              <a:gd name="connsiteX86" fmla="*/ 956265 w 7299977"/>
              <a:gd name="connsiteY86" fmla="*/ 394834 h 6858000"/>
              <a:gd name="connsiteX87" fmla="*/ 1002784 w 7299977"/>
              <a:gd name="connsiteY87" fmla="*/ 352148 h 6858000"/>
              <a:gd name="connsiteX88" fmla="*/ 1270270 w 7299977"/>
              <a:gd name="connsiteY88" fmla="*/ 373491 h 6858000"/>
              <a:gd name="connsiteX89" fmla="*/ 1092915 w 7299977"/>
              <a:gd name="connsiteY89" fmla="*/ 192082 h 6858000"/>
              <a:gd name="connsiteX90" fmla="*/ 979525 w 7299977"/>
              <a:gd name="connsiteY90" fmla="*/ 163625 h 6858000"/>
              <a:gd name="connsiteX91" fmla="*/ 953358 w 7299977"/>
              <a:gd name="connsiteY91" fmla="*/ 88927 h 6858000"/>
              <a:gd name="connsiteX92" fmla="*/ 1005692 w 7299977"/>
              <a:gd name="connsiteY92" fmla="*/ 71141 h 6858000"/>
              <a:gd name="connsiteX93" fmla="*/ 1267362 w 7299977"/>
              <a:gd name="connsiteY93" fmla="*/ 135168 h 6858000"/>
              <a:gd name="connsiteX94" fmla="*/ 1310975 w 7299977"/>
              <a:gd name="connsiteY94" fmla="*/ 110269 h 6858000"/>
              <a:gd name="connsiteX95" fmla="*/ 1008599 w 7299977"/>
              <a:gd name="connsiteY9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7299977" h="6858000">
                <a:moveTo>
                  <a:pt x="1008599" y="0"/>
                </a:moveTo>
                <a:lnTo>
                  <a:pt x="4420653" y="0"/>
                </a:lnTo>
                <a:lnTo>
                  <a:pt x="5511704" y="0"/>
                </a:lnTo>
                <a:lnTo>
                  <a:pt x="7299977" y="0"/>
                </a:lnTo>
                <a:lnTo>
                  <a:pt x="7299977" y="6858000"/>
                </a:lnTo>
                <a:lnTo>
                  <a:pt x="5511704" y="6858000"/>
                </a:lnTo>
                <a:lnTo>
                  <a:pt x="4420653" y="6858000"/>
                </a:lnTo>
                <a:lnTo>
                  <a:pt x="1592997" y="6858000"/>
                </a:lnTo>
                <a:cubicBezTo>
                  <a:pt x="1473792" y="6786859"/>
                  <a:pt x="1360401" y="6701489"/>
                  <a:pt x="1232473" y="6658805"/>
                </a:cubicBezTo>
                <a:cubicBezTo>
                  <a:pt x="1145250" y="6630349"/>
                  <a:pt x="1060933" y="6580550"/>
                  <a:pt x="1075471" y="6431153"/>
                </a:cubicBezTo>
                <a:cubicBezTo>
                  <a:pt x="1078378" y="6388469"/>
                  <a:pt x="1055118" y="6356456"/>
                  <a:pt x="1020229" y="6367127"/>
                </a:cubicBezTo>
                <a:cubicBezTo>
                  <a:pt x="953358" y="6388469"/>
                  <a:pt x="921375" y="6327999"/>
                  <a:pt x="883579" y="6281757"/>
                </a:cubicBezTo>
                <a:cubicBezTo>
                  <a:pt x="816707" y="6199945"/>
                  <a:pt x="752743" y="6114575"/>
                  <a:pt x="645167" y="6100347"/>
                </a:cubicBezTo>
                <a:cubicBezTo>
                  <a:pt x="665519" y="6036320"/>
                  <a:pt x="700408" y="6043434"/>
                  <a:pt x="732391" y="6057663"/>
                </a:cubicBezTo>
                <a:cubicBezTo>
                  <a:pt x="816707" y="6093234"/>
                  <a:pt x="901023" y="6132361"/>
                  <a:pt x="985339" y="6167932"/>
                </a:cubicBezTo>
                <a:cubicBezTo>
                  <a:pt x="1040581" y="6189274"/>
                  <a:pt x="1095822" y="6221287"/>
                  <a:pt x="1168509" y="6196388"/>
                </a:cubicBezTo>
                <a:cubicBezTo>
                  <a:pt x="1104545" y="6068335"/>
                  <a:pt x="996969" y="6043434"/>
                  <a:pt x="909746" y="6004307"/>
                </a:cubicBezTo>
                <a:cubicBezTo>
                  <a:pt x="802169" y="5954508"/>
                  <a:pt x="738206" y="5862025"/>
                  <a:pt x="659704" y="5755314"/>
                </a:cubicBezTo>
                <a:cubicBezTo>
                  <a:pt x="738206" y="5726858"/>
                  <a:pt x="787632" y="5805112"/>
                  <a:pt x="851597" y="5801555"/>
                </a:cubicBezTo>
                <a:cubicBezTo>
                  <a:pt x="854504" y="5790884"/>
                  <a:pt x="860319" y="5769542"/>
                  <a:pt x="860319" y="5769542"/>
                </a:cubicBezTo>
                <a:cubicBezTo>
                  <a:pt x="755650" y="5712629"/>
                  <a:pt x="709132" y="5605917"/>
                  <a:pt x="691686" y="5474306"/>
                </a:cubicBezTo>
                <a:cubicBezTo>
                  <a:pt x="685872" y="5406721"/>
                  <a:pt x="648075" y="5385379"/>
                  <a:pt x="610278" y="5353367"/>
                </a:cubicBezTo>
                <a:cubicBezTo>
                  <a:pt x="482350" y="5243097"/>
                  <a:pt x="345700" y="5143500"/>
                  <a:pt x="238123" y="4994104"/>
                </a:cubicBezTo>
                <a:cubicBezTo>
                  <a:pt x="363144" y="5011889"/>
                  <a:pt x="461997" y="5111487"/>
                  <a:pt x="592833" y="5154171"/>
                </a:cubicBezTo>
                <a:cubicBezTo>
                  <a:pt x="488165" y="4990547"/>
                  <a:pt x="351514" y="4905177"/>
                  <a:pt x="226494" y="4805580"/>
                </a:cubicBezTo>
                <a:cubicBezTo>
                  <a:pt x="168344" y="4759339"/>
                  <a:pt x="116011" y="4702425"/>
                  <a:pt x="49139" y="4677526"/>
                </a:cubicBezTo>
                <a:cubicBezTo>
                  <a:pt x="25879" y="4670412"/>
                  <a:pt x="-14826" y="4652628"/>
                  <a:pt x="5527" y="4602828"/>
                </a:cubicBezTo>
                <a:cubicBezTo>
                  <a:pt x="22972" y="4560144"/>
                  <a:pt x="54954" y="4574373"/>
                  <a:pt x="84029" y="4585042"/>
                </a:cubicBezTo>
                <a:cubicBezTo>
                  <a:pt x="153807" y="4613499"/>
                  <a:pt x="229401" y="4613499"/>
                  <a:pt x="325347" y="4613499"/>
                </a:cubicBezTo>
                <a:cubicBezTo>
                  <a:pt x="243939" y="4478331"/>
                  <a:pt x="95658" y="4521016"/>
                  <a:pt x="25879" y="4378734"/>
                </a:cubicBezTo>
                <a:cubicBezTo>
                  <a:pt x="113103" y="4353835"/>
                  <a:pt x="179975" y="4403633"/>
                  <a:pt x="249753" y="4414305"/>
                </a:cubicBezTo>
                <a:cubicBezTo>
                  <a:pt x="313718" y="4424975"/>
                  <a:pt x="328254" y="4400076"/>
                  <a:pt x="313718" y="4321821"/>
                </a:cubicBezTo>
                <a:cubicBezTo>
                  <a:pt x="290458" y="4200882"/>
                  <a:pt x="325347" y="4140411"/>
                  <a:pt x="418386" y="4172424"/>
                </a:cubicBezTo>
                <a:cubicBezTo>
                  <a:pt x="505609" y="4204438"/>
                  <a:pt x="514332" y="4158196"/>
                  <a:pt x="491072" y="4090612"/>
                </a:cubicBezTo>
                <a:cubicBezTo>
                  <a:pt x="456183" y="3991015"/>
                  <a:pt x="493979" y="3912759"/>
                  <a:pt x="520147" y="3827390"/>
                </a:cubicBezTo>
                <a:cubicBezTo>
                  <a:pt x="560851" y="3699337"/>
                  <a:pt x="543407" y="3635309"/>
                  <a:pt x="459090" y="3539269"/>
                </a:cubicBezTo>
                <a:cubicBezTo>
                  <a:pt x="409664" y="3485914"/>
                  <a:pt x="360236" y="3439672"/>
                  <a:pt x="290458" y="3393429"/>
                </a:cubicBezTo>
                <a:cubicBezTo>
                  <a:pt x="450368" y="3368530"/>
                  <a:pt x="284643" y="3283162"/>
                  <a:pt x="339884" y="3229805"/>
                </a:cubicBezTo>
                <a:cubicBezTo>
                  <a:pt x="453275" y="3208463"/>
                  <a:pt x="543407" y="3379202"/>
                  <a:pt x="697501" y="3329402"/>
                </a:cubicBezTo>
                <a:cubicBezTo>
                  <a:pt x="511425" y="3183563"/>
                  <a:pt x="302087" y="3137322"/>
                  <a:pt x="165437" y="2941684"/>
                </a:cubicBezTo>
                <a:cubicBezTo>
                  <a:pt x="197419" y="2899000"/>
                  <a:pt x="229401" y="2941684"/>
                  <a:pt x="255568" y="2923898"/>
                </a:cubicBezTo>
                <a:cubicBezTo>
                  <a:pt x="255568" y="2913227"/>
                  <a:pt x="560851" y="2980812"/>
                  <a:pt x="578296" y="2703362"/>
                </a:cubicBezTo>
                <a:cubicBezTo>
                  <a:pt x="584111" y="2703362"/>
                  <a:pt x="589926" y="2703362"/>
                  <a:pt x="595740" y="2692689"/>
                </a:cubicBezTo>
                <a:cubicBezTo>
                  <a:pt x="627722" y="2653563"/>
                  <a:pt x="598648" y="2561080"/>
                  <a:pt x="650982" y="2553965"/>
                </a:cubicBezTo>
                <a:cubicBezTo>
                  <a:pt x="709132" y="2546851"/>
                  <a:pt x="764373" y="2514837"/>
                  <a:pt x="825429" y="2532623"/>
                </a:cubicBezTo>
                <a:cubicBezTo>
                  <a:pt x="871949" y="2546851"/>
                  <a:pt x="921375" y="2564636"/>
                  <a:pt x="970802" y="2564636"/>
                </a:cubicBezTo>
                <a:cubicBezTo>
                  <a:pt x="1023136" y="2564636"/>
                  <a:pt x="1095822" y="2685576"/>
                  <a:pt x="1127805" y="2525509"/>
                </a:cubicBezTo>
                <a:cubicBezTo>
                  <a:pt x="1127805" y="2518395"/>
                  <a:pt x="1217936" y="2536181"/>
                  <a:pt x="1267362" y="2543294"/>
                </a:cubicBezTo>
                <a:cubicBezTo>
                  <a:pt x="1308067" y="2550408"/>
                  <a:pt x="1357494" y="2582422"/>
                  <a:pt x="1386568" y="2518395"/>
                </a:cubicBezTo>
                <a:cubicBezTo>
                  <a:pt x="1401105" y="2479267"/>
                  <a:pt x="1331326" y="2408126"/>
                  <a:pt x="1270270" y="2401012"/>
                </a:cubicBezTo>
                <a:cubicBezTo>
                  <a:pt x="1215029" y="2393898"/>
                  <a:pt x="1159787" y="2386784"/>
                  <a:pt x="1107453" y="2401012"/>
                </a:cubicBezTo>
                <a:cubicBezTo>
                  <a:pt x="1043489" y="2418796"/>
                  <a:pt x="1008599" y="2390340"/>
                  <a:pt x="991154" y="2326314"/>
                </a:cubicBezTo>
                <a:cubicBezTo>
                  <a:pt x="970802" y="2258731"/>
                  <a:pt x="933005" y="2223159"/>
                  <a:pt x="880671" y="2191146"/>
                </a:cubicBezTo>
                <a:cubicBezTo>
                  <a:pt x="752743" y="2112891"/>
                  <a:pt x="630630" y="2020407"/>
                  <a:pt x="491072" y="1974165"/>
                </a:cubicBezTo>
                <a:cubicBezTo>
                  <a:pt x="464905" y="1967051"/>
                  <a:pt x="432923" y="1952823"/>
                  <a:pt x="421293" y="1892353"/>
                </a:cubicBezTo>
                <a:cubicBezTo>
                  <a:pt x="799262" y="1984836"/>
                  <a:pt x="1142342" y="2223159"/>
                  <a:pt x="1531941" y="2208931"/>
                </a:cubicBezTo>
                <a:cubicBezTo>
                  <a:pt x="1427272" y="2134233"/>
                  <a:pt x="1302252" y="2130676"/>
                  <a:pt x="1188861" y="2077320"/>
                </a:cubicBezTo>
                <a:cubicBezTo>
                  <a:pt x="1270270" y="2038192"/>
                  <a:pt x="1345864" y="2080877"/>
                  <a:pt x="1421458" y="2102219"/>
                </a:cubicBezTo>
                <a:cubicBezTo>
                  <a:pt x="1485422" y="2120004"/>
                  <a:pt x="1543571" y="2123562"/>
                  <a:pt x="1549386" y="2013292"/>
                </a:cubicBezTo>
                <a:cubicBezTo>
                  <a:pt x="1549386" y="2002622"/>
                  <a:pt x="1549386" y="1995507"/>
                  <a:pt x="1549386" y="1984836"/>
                </a:cubicBezTo>
                <a:cubicBezTo>
                  <a:pt x="1526126" y="1938595"/>
                  <a:pt x="1494144" y="1917252"/>
                  <a:pt x="1453440" y="1903025"/>
                </a:cubicBezTo>
                <a:cubicBezTo>
                  <a:pt x="1430180" y="1895910"/>
                  <a:pt x="1398198" y="1881683"/>
                  <a:pt x="1398198" y="1849668"/>
                </a:cubicBezTo>
                <a:cubicBezTo>
                  <a:pt x="1401105" y="1728729"/>
                  <a:pt x="1322604" y="1693158"/>
                  <a:pt x="1247011" y="1657587"/>
                </a:cubicBezTo>
                <a:cubicBezTo>
                  <a:pt x="1287715" y="1597117"/>
                  <a:pt x="1322604" y="1639802"/>
                  <a:pt x="1354586" y="1636245"/>
                </a:cubicBezTo>
                <a:cubicBezTo>
                  <a:pt x="1374939" y="1632688"/>
                  <a:pt x="1395290" y="1629132"/>
                  <a:pt x="1395290" y="1597117"/>
                </a:cubicBezTo>
                <a:cubicBezTo>
                  <a:pt x="1395290" y="1572219"/>
                  <a:pt x="1386568" y="1540204"/>
                  <a:pt x="1366216" y="1540204"/>
                </a:cubicBezTo>
                <a:cubicBezTo>
                  <a:pt x="1238288" y="1536647"/>
                  <a:pt x="1165601" y="1365909"/>
                  <a:pt x="1031858" y="1365909"/>
                </a:cubicBezTo>
                <a:cubicBezTo>
                  <a:pt x="950450" y="1365909"/>
                  <a:pt x="1072563" y="1269868"/>
                  <a:pt x="1005692" y="1230741"/>
                </a:cubicBezTo>
                <a:cubicBezTo>
                  <a:pt x="991154" y="1220069"/>
                  <a:pt x="1046396" y="1205842"/>
                  <a:pt x="1069655" y="1209399"/>
                </a:cubicBezTo>
                <a:cubicBezTo>
                  <a:pt x="1092915" y="1212955"/>
                  <a:pt x="1113268" y="1237855"/>
                  <a:pt x="1142342" y="1220069"/>
                </a:cubicBezTo>
                <a:cubicBezTo>
                  <a:pt x="1156879" y="1156043"/>
                  <a:pt x="1119082" y="1131144"/>
                  <a:pt x="1084193" y="1113358"/>
                </a:cubicBezTo>
                <a:cubicBezTo>
                  <a:pt x="1008599" y="1070674"/>
                  <a:pt x="933005" y="1020875"/>
                  <a:pt x="848689" y="1006647"/>
                </a:cubicBezTo>
                <a:cubicBezTo>
                  <a:pt x="819615" y="1003089"/>
                  <a:pt x="802169" y="985305"/>
                  <a:pt x="805077" y="949734"/>
                </a:cubicBezTo>
                <a:cubicBezTo>
                  <a:pt x="810892" y="903491"/>
                  <a:pt x="839967" y="917720"/>
                  <a:pt x="863226" y="921277"/>
                </a:cubicBezTo>
                <a:cubicBezTo>
                  <a:pt x="877764" y="924835"/>
                  <a:pt x="892301" y="935506"/>
                  <a:pt x="906838" y="910606"/>
                </a:cubicBezTo>
                <a:cubicBezTo>
                  <a:pt x="566666" y="658055"/>
                  <a:pt x="386404" y="672284"/>
                  <a:pt x="5527" y="465975"/>
                </a:cubicBezTo>
                <a:cubicBezTo>
                  <a:pt x="89843" y="426847"/>
                  <a:pt x="150900" y="455303"/>
                  <a:pt x="209049" y="462417"/>
                </a:cubicBezTo>
                <a:cubicBezTo>
                  <a:pt x="354422" y="480203"/>
                  <a:pt x="264290" y="512216"/>
                  <a:pt x="409664" y="533558"/>
                </a:cubicBezTo>
                <a:cubicBezTo>
                  <a:pt x="479443" y="544229"/>
                  <a:pt x="543407" y="579800"/>
                  <a:pt x="621908" y="522887"/>
                </a:cubicBezTo>
                <a:cubicBezTo>
                  <a:pt x="674242" y="483759"/>
                  <a:pt x="758558" y="526444"/>
                  <a:pt x="822522" y="558458"/>
                </a:cubicBezTo>
                <a:cubicBezTo>
                  <a:pt x="874856" y="586915"/>
                  <a:pt x="927190" y="594028"/>
                  <a:pt x="996969" y="558458"/>
                </a:cubicBezTo>
                <a:cubicBezTo>
                  <a:pt x="933005" y="537116"/>
                  <a:pt x="883579" y="519330"/>
                  <a:pt x="834151" y="505101"/>
                </a:cubicBezTo>
                <a:cubicBezTo>
                  <a:pt x="793447" y="494431"/>
                  <a:pt x="770187" y="469532"/>
                  <a:pt x="773095" y="416176"/>
                </a:cubicBezTo>
                <a:cubicBezTo>
                  <a:pt x="773095" y="387720"/>
                  <a:pt x="764373" y="348592"/>
                  <a:pt x="793447" y="334364"/>
                </a:cubicBezTo>
                <a:cubicBezTo>
                  <a:pt x="816707" y="320135"/>
                  <a:pt x="848689" y="334364"/>
                  <a:pt x="860319" y="359262"/>
                </a:cubicBezTo>
                <a:cubicBezTo>
                  <a:pt x="874856" y="405504"/>
                  <a:pt x="889393" y="448189"/>
                  <a:pt x="938820" y="451747"/>
                </a:cubicBezTo>
                <a:cubicBezTo>
                  <a:pt x="1005692" y="458860"/>
                  <a:pt x="967894" y="430405"/>
                  <a:pt x="956265" y="394834"/>
                </a:cubicBezTo>
                <a:cubicBezTo>
                  <a:pt x="944635" y="355706"/>
                  <a:pt x="979525" y="345034"/>
                  <a:pt x="1002784" y="352148"/>
                </a:cubicBezTo>
                <a:cubicBezTo>
                  <a:pt x="1090008" y="384162"/>
                  <a:pt x="1180139" y="327250"/>
                  <a:pt x="1270270" y="373491"/>
                </a:cubicBezTo>
                <a:cubicBezTo>
                  <a:pt x="1247011" y="259665"/>
                  <a:pt x="1197583" y="209867"/>
                  <a:pt x="1092915" y="192082"/>
                </a:cubicBezTo>
                <a:cubicBezTo>
                  <a:pt x="1055118" y="188525"/>
                  <a:pt x="1014414" y="195638"/>
                  <a:pt x="979525" y="163625"/>
                </a:cubicBezTo>
                <a:cubicBezTo>
                  <a:pt x="959172" y="145839"/>
                  <a:pt x="938820" y="124497"/>
                  <a:pt x="953358" y="88927"/>
                </a:cubicBezTo>
                <a:cubicBezTo>
                  <a:pt x="962080" y="64027"/>
                  <a:pt x="985339" y="64027"/>
                  <a:pt x="1005692" y="71141"/>
                </a:cubicBezTo>
                <a:cubicBezTo>
                  <a:pt x="1090008" y="110269"/>
                  <a:pt x="1180139" y="120941"/>
                  <a:pt x="1267362" y="135168"/>
                </a:cubicBezTo>
                <a:cubicBezTo>
                  <a:pt x="1281900" y="138725"/>
                  <a:pt x="1296437" y="145839"/>
                  <a:pt x="1310975" y="110269"/>
                </a:cubicBezTo>
                <a:cubicBezTo>
                  <a:pt x="1209214" y="78255"/>
                  <a:pt x="1110360" y="35571"/>
                  <a:pt x="1008599" y="0"/>
                </a:cubicBezTo>
                <a:close/>
              </a:path>
            </a:pathLst>
          </a:custGeom>
          <a:solidFill>
            <a:srgbClr val="C696A5">
              <a:alpha val="20000"/>
            </a:srgbClr>
          </a:solidFill>
          <a:ln w="32707" cap="flat">
            <a:noFill/>
            <a:prstDash val="solid"/>
            <a:miter/>
          </a:ln>
        </p:spPr>
        <p:txBody>
          <a:bodyPr rtlCol="0" anchor="ctr"/>
          <a:lstStyle/>
          <a:p>
            <a:endParaRPr lang="en-US">
              <a:solidFill>
                <a:schemeClr val="tx1"/>
              </a:solidFill>
            </a:endParaRPr>
          </a:p>
        </p:txBody>
      </p:sp>
      <p:sp>
        <p:nvSpPr>
          <p:cNvPr id="2" name="Nadpis 1">
            <a:extLst>
              <a:ext uri="{FF2B5EF4-FFF2-40B4-BE49-F238E27FC236}">
                <a16:creationId xmlns:a16="http://schemas.microsoft.com/office/drawing/2014/main" id="{0A1CCAA6-9D07-7F33-4B9A-E495EFFBA3F6}"/>
              </a:ext>
            </a:extLst>
          </p:cNvPr>
          <p:cNvSpPr>
            <a:spLocks noGrp="1"/>
          </p:cNvSpPr>
          <p:nvPr>
            <p:ph type="title"/>
          </p:nvPr>
        </p:nvSpPr>
        <p:spPr>
          <a:xfrm>
            <a:off x="905484" y="1065749"/>
            <a:ext cx="3748810" cy="4726502"/>
          </a:xfrm>
        </p:spPr>
        <p:txBody>
          <a:bodyPr>
            <a:normAutofit/>
          </a:bodyPr>
          <a:lstStyle/>
          <a:p>
            <a:pPr marL="342900" lvl="0" indent="-342900">
              <a:lnSpc>
                <a:spcPct val="115000"/>
              </a:lnSpc>
              <a:spcBef>
                <a:spcPts val="1200"/>
              </a:spcBef>
            </a:pPr>
            <a:br>
              <a:rPr lang="cs-CZ" sz="1800" dirty="0">
                <a:effectLst/>
                <a:latin typeface="Times New Roman" panose="02020603050405020304" pitchFamily="18" charset="0"/>
                <a:ea typeface="Calibri" panose="020F0502020204030204" pitchFamily="34" charset="0"/>
                <a:cs typeface="Times New Roman" panose="02020603050405020304" pitchFamily="18" charset="0"/>
              </a:rPr>
            </a:br>
            <a:r>
              <a:rPr lang="cs-CZ" sz="5400" dirty="0">
                <a:effectLst/>
                <a:latin typeface="Times New Roman" panose="02020603050405020304" pitchFamily="18" charset="0"/>
                <a:ea typeface="Calibri" panose="020F0502020204030204" pitchFamily="34" charset="0"/>
                <a:cs typeface="Times New Roman" panose="02020603050405020304" pitchFamily="18" charset="0"/>
              </a:rPr>
              <a:t>Fenomén POPELKA</a:t>
            </a:r>
            <a:endParaRPr lang="cs-CZ" sz="5400" dirty="0"/>
          </a:p>
        </p:txBody>
      </p:sp>
      <p:sp>
        <p:nvSpPr>
          <p:cNvPr id="3" name="Zástupný obsah 2">
            <a:extLst>
              <a:ext uri="{FF2B5EF4-FFF2-40B4-BE49-F238E27FC236}">
                <a16:creationId xmlns:a16="http://schemas.microsoft.com/office/drawing/2014/main" id="{24D7D961-D1C8-8D28-23B6-B2F34984B316}"/>
              </a:ext>
            </a:extLst>
          </p:cNvPr>
          <p:cNvSpPr>
            <a:spLocks noGrp="1"/>
          </p:cNvSpPr>
          <p:nvPr>
            <p:ph idx="1"/>
          </p:nvPr>
        </p:nvSpPr>
        <p:spPr>
          <a:xfrm>
            <a:off x="6804401" y="713313"/>
            <a:ext cx="4549400" cy="5431376"/>
          </a:xfrm>
        </p:spPr>
        <p:txBody>
          <a:bodyPr anchor="ctr">
            <a:normAutofit fontScale="92500" lnSpcReduction="10000"/>
          </a:bodyPr>
          <a:lstStyle/>
          <a:p>
            <a:pPr marL="342900" lvl="0" indent="-342900" algn="just">
              <a:lnSpc>
                <a:spcPct val="115000"/>
              </a:lnSpc>
              <a:spcBef>
                <a:spcPts val="1200"/>
              </a:spcBef>
              <a:buFont typeface="Symbol" panose="05050102010706020507" pitchFamily="18" charset="2"/>
              <a:buChar char=""/>
            </a:pPr>
            <a:r>
              <a:rPr lang="cs-CZ" sz="1800" b="1" dirty="0">
                <a:effectLst/>
                <a:latin typeface="Times New Roman" panose="02020603050405020304" pitchFamily="18" charset="0"/>
                <a:ea typeface="Calibri" panose="020F0502020204030204" pitchFamily="34" charset="0"/>
                <a:cs typeface="Times New Roman" panose="02020603050405020304" pitchFamily="18" charset="0"/>
              </a:rPr>
              <a:t>Situaci, kdy si rodič vybere pouze jedno dítě jako „terč“ týrání, zneužívání nebo zanedbávání. Bez vazby na </a:t>
            </a:r>
            <a:r>
              <a:rPr lang="cs-CZ" sz="1800" b="1" dirty="0" err="1">
                <a:effectLst/>
                <a:latin typeface="Times New Roman" panose="02020603050405020304" pitchFamily="18" charset="0"/>
                <a:ea typeface="Calibri" panose="020F0502020204030204" pitchFamily="34" charset="0"/>
                <a:cs typeface="Times New Roman" panose="02020603050405020304" pitchFamily="18" charset="0"/>
              </a:rPr>
              <a:t>biologičnost</a:t>
            </a:r>
            <a:r>
              <a:rPr lang="cs-CZ" sz="1800" b="1" dirty="0">
                <a:effectLst/>
                <a:latin typeface="Times New Roman" panose="02020603050405020304" pitchFamily="18" charset="0"/>
                <a:ea typeface="Calibri" panose="020F0502020204030204" pitchFamily="34" charset="0"/>
                <a:cs typeface="Times New Roman" panose="02020603050405020304" pitchFamily="18" charset="0"/>
              </a:rPr>
              <a:t> rodiče. </a:t>
            </a:r>
          </a:p>
          <a:p>
            <a:pPr marL="342900" lvl="0" indent="-342900" algn="just">
              <a:lnSpc>
                <a:spcPct val="115000"/>
              </a:lnSpc>
              <a:buFont typeface="Symbol" panose="05050102010706020507" pitchFamily="18" charset="2"/>
              <a:buChar char=""/>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Podle některých názorů evoluční psychologie se jedná o efekt, kdy se může projevit vyšší hladina agresivity u „nebiologických“ rodičů, oproti biologickým. </a:t>
            </a:r>
          </a:p>
          <a:p>
            <a:pPr marL="342900" lvl="0" indent="-342900" algn="just">
              <a:lnSpc>
                <a:spcPct val="115000"/>
              </a:lnSpc>
              <a:buFont typeface="Symbol" panose="05050102010706020507" pitchFamily="18" charset="2"/>
              <a:buChar char=""/>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Dále bývá výraz vysvětlován jako strach ženy z nezávislosti (finanční, citové aj.), spojený s touhou, aby se ostatní o danou osobu starali. Zvýrazňuje se současně s věkem. Často se spojuje s nerealistickým očekávání ideálního partnera (prince) a nedůvěrou dosáhnout „štěstí“ vlastními silami. Někdy se projevuje i frustrace za závislosti, kdy ženy po závislosti touží, ale bojí se, co by to mohlo pro ně znamenat. </a:t>
            </a:r>
            <a:endParaRPr lang="cs-CZ" sz="2000" dirty="0"/>
          </a:p>
        </p:txBody>
      </p:sp>
    </p:spTree>
    <p:extLst>
      <p:ext uri="{BB962C8B-B14F-4D97-AF65-F5344CB8AC3E}">
        <p14:creationId xmlns:p14="http://schemas.microsoft.com/office/powerpoint/2010/main" val="98003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718681-A12E-49D6-9925-DD7C68176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rgbClr val="C696A5"/>
          </a:solidFill>
          <a:ln w="32707" cap="flat">
            <a:noFill/>
            <a:prstDash val="solid"/>
            <a:miter/>
          </a:ln>
        </p:spPr>
        <p:txBody>
          <a:bodyPr rtlCol="0" anchor="ctr"/>
          <a:lstStyle/>
          <a:p>
            <a:endParaRPr lang="en-US" dirty="0"/>
          </a:p>
        </p:txBody>
      </p:sp>
      <p:sp>
        <p:nvSpPr>
          <p:cNvPr id="2" name="Nadpis 1">
            <a:extLst>
              <a:ext uri="{FF2B5EF4-FFF2-40B4-BE49-F238E27FC236}">
                <a16:creationId xmlns:a16="http://schemas.microsoft.com/office/drawing/2014/main" id="{DF6FF0A6-3988-35AC-5095-D32C47E729D5}"/>
              </a:ext>
            </a:extLst>
          </p:cNvPr>
          <p:cNvSpPr>
            <a:spLocks noGrp="1"/>
          </p:cNvSpPr>
          <p:nvPr>
            <p:ph type="title"/>
          </p:nvPr>
        </p:nvSpPr>
        <p:spPr>
          <a:xfrm>
            <a:off x="838200" y="713312"/>
            <a:ext cx="3461084" cy="5431376"/>
          </a:xfrm>
        </p:spPr>
        <p:txBody>
          <a:bodyPr>
            <a:normAutofit/>
          </a:bodyPr>
          <a:lstStyle/>
          <a:p>
            <a:r>
              <a:rPr lang="cs-CZ" sz="3600" dirty="0">
                <a:solidFill>
                  <a:srgbClr val="FFFFFF"/>
                </a:solidFill>
              </a:rPr>
              <a:t>ZANEDBÁVÁNÍ</a:t>
            </a:r>
            <a:br>
              <a:rPr lang="cs-CZ" sz="3600" dirty="0">
                <a:solidFill>
                  <a:srgbClr val="FFFFFF"/>
                </a:solidFill>
              </a:rPr>
            </a:br>
            <a:r>
              <a:rPr lang="cs-CZ" sz="3600" dirty="0">
                <a:solidFill>
                  <a:srgbClr val="FFFFFF"/>
                </a:solidFill>
              </a:rPr>
              <a:t>DÍTĚTE</a:t>
            </a:r>
          </a:p>
        </p:txBody>
      </p:sp>
      <p:sp>
        <p:nvSpPr>
          <p:cNvPr id="3" name="Zástupný obsah 2">
            <a:extLst>
              <a:ext uri="{FF2B5EF4-FFF2-40B4-BE49-F238E27FC236}">
                <a16:creationId xmlns:a16="http://schemas.microsoft.com/office/drawing/2014/main" id="{F324F13C-F94F-A75D-6B79-5CE43EA19414}"/>
              </a:ext>
            </a:extLst>
          </p:cNvPr>
          <p:cNvSpPr>
            <a:spLocks noGrp="1"/>
          </p:cNvSpPr>
          <p:nvPr>
            <p:ph idx="1"/>
          </p:nvPr>
        </p:nvSpPr>
        <p:spPr>
          <a:xfrm>
            <a:off x="5923723" y="198782"/>
            <a:ext cx="6162260" cy="6659217"/>
          </a:xfrm>
        </p:spPr>
        <p:txBody>
          <a:bodyPr anchor="ctr">
            <a:normAutofit/>
          </a:bodyPr>
          <a:lstStyle/>
          <a:p>
            <a:pPr indent="0" algn="just">
              <a:lnSpc>
                <a:spcPct val="115000"/>
              </a:lnSpc>
              <a:spcBef>
                <a:spcPts val="1200"/>
              </a:spcBef>
              <a:spcAft>
                <a:spcPts val="1200"/>
              </a:spcAft>
              <a:buNone/>
            </a:pPr>
            <a:r>
              <a:rPr lang="cs-CZ" sz="1800" b="1" dirty="0">
                <a:effectLst/>
                <a:latin typeface="Times New Roman" panose="02020603050405020304" pitchFamily="18" charset="0"/>
                <a:ea typeface="Calibri" panose="020F0502020204030204" pitchFamily="34" charset="0"/>
              </a:rPr>
              <a:t>Můžeme definovat jako neaktivitu v oblasti zajišťování péče o dítě a uspokojování jeho potřeb ze strany osob, které jsou zodpovědné za tuto péči. Jedná se především o péči o jeho zdraví, jeho tělesný, citový, rozumový a mravní vývoj, o ochranu dítěte, zajišťování výchovy a vzdělání dítěte. </a:t>
            </a:r>
          </a:p>
          <a:p>
            <a:pPr indent="0" algn="just">
              <a:lnSpc>
                <a:spcPct val="115000"/>
              </a:lnSpc>
              <a:spcBef>
                <a:spcPts val="1200"/>
              </a:spcBef>
              <a:spcAft>
                <a:spcPts val="1200"/>
              </a:spcAft>
              <a:buNone/>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Oblasti zanedbávání: </a:t>
            </a:r>
          </a:p>
          <a:p>
            <a:pPr marL="342900" lvl="0" indent="-342900" algn="just">
              <a:lnSpc>
                <a:spcPct val="115000"/>
              </a:lnSpc>
              <a:spcBef>
                <a:spcPts val="1200"/>
              </a:spcBef>
              <a:buFont typeface="Symbol" panose="05050102010706020507" pitchFamily="18" charset="2"/>
              <a:buChar char=""/>
              <a:tabLst>
                <a:tab pos="228600" algn="l"/>
                <a:tab pos="449580" algn="l"/>
              </a:tabLs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fyzická (zanedbávání výživy, zajištění základních potřeb, zajištění odpovídajícího ošacení atp.),</a:t>
            </a:r>
          </a:p>
          <a:p>
            <a:pPr marL="342900" lvl="0" indent="-342900" algn="just">
              <a:lnSpc>
                <a:spcPct val="115000"/>
              </a:lnSpc>
              <a:buFont typeface="Symbol" panose="05050102010706020507" pitchFamily="18" charset="2"/>
              <a:buChar char=""/>
              <a:tabLst>
                <a:tab pos="228600" algn="l"/>
                <a:tab pos="449580" algn="l"/>
              </a:tabLs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emoční (zanedbávání dítěte v oblasti citové – emoční),</a:t>
            </a:r>
          </a:p>
          <a:p>
            <a:pPr marL="342900" lvl="0" indent="-342900" algn="just">
              <a:lnSpc>
                <a:spcPct val="115000"/>
              </a:lnSpc>
              <a:buFont typeface="Symbol" panose="05050102010706020507" pitchFamily="18" charset="2"/>
              <a:buChar char=""/>
              <a:tabLst>
                <a:tab pos="228600" algn="l"/>
                <a:tab pos="449580" algn="l"/>
              </a:tabLs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kognitivní (zanedbávání dítěte v oblasti rozumového rozvoje; nerozvíjení dítěte, nedostatek podnětů),</a:t>
            </a:r>
          </a:p>
          <a:p>
            <a:pPr marL="342900" lvl="0" indent="-342900" algn="just">
              <a:lnSpc>
                <a:spcPct val="115000"/>
              </a:lnSpc>
              <a:buFont typeface="Symbol" panose="05050102010706020507" pitchFamily="18" charset="2"/>
              <a:buChar char=""/>
              <a:tabLst>
                <a:tab pos="228600" algn="l"/>
                <a:tab pos="449580" algn="l"/>
              </a:tabLs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sociální (zejm. omezování kontaktů s okolím),</a:t>
            </a:r>
          </a:p>
          <a:p>
            <a:pPr marL="342900" lvl="0" indent="-342900" algn="just">
              <a:lnSpc>
                <a:spcPct val="115000"/>
              </a:lnSpc>
              <a:spcAft>
                <a:spcPts val="1200"/>
              </a:spcAft>
              <a:buFont typeface="Symbol" panose="05050102010706020507" pitchFamily="18" charset="2"/>
              <a:buChar char=""/>
              <a:tabLst>
                <a:tab pos="228600" algn="l"/>
                <a:tab pos="449580" algn="l"/>
              </a:tabLs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psychomotorická (omezování pohybu, nerozvíjení motoriky). </a:t>
            </a:r>
          </a:p>
          <a:p>
            <a:pPr marL="0" lvl="0" indent="0" algn="just">
              <a:lnSpc>
                <a:spcPct val="115000"/>
              </a:lnSpc>
              <a:spcAft>
                <a:spcPts val="1200"/>
              </a:spcAft>
              <a:buNone/>
              <a:tabLst>
                <a:tab pos="228600" algn="l"/>
                <a:tab pos="449580" algn="l"/>
              </a:tabLs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FRUSTRACE – SUBDEPRIVACE - DEPRIVACE</a:t>
            </a:r>
          </a:p>
          <a:p>
            <a:pPr indent="0" algn="just">
              <a:lnSpc>
                <a:spcPct val="115000"/>
              </a:lnSpc>
              <a:spcBef>
                <a:spcPts val="1200"/>
              </a:spcBef>
              <a:spcAft>
                <a:spcPts val="1200"/>
              </a:spcAft>
              <a:buNone/>
            </a:pPr>
            <a:endParaRPr lang="cs-CZ" sz="2000" dirty="0"/>
          </a:p>
        </p:txBody>
      </p:sp>
    </p:spTree>
    <p:extLst>
      <p:ext uri="{BB962C8B-B14F-4D97-AF65-F5344CB8AC3E}">
        <p14:creationId xmlns:p14="http://schemas.microsoft.com/office/powerpoint/2010/main" val="1966343348"/>
      </p:ext>
    </p:extLst>
  </p:cSld>
  <p:clrMapOvr>
    <a:masterClrMapping/>
  </p:clrMapOvr>
</p:sld>
</file>

<file path=ppt/theme/theme1.xml><?xml version="1.0" encoding="utf-8"?>
<a:theme xmlns:a="http://schemas.openxmlformats.org/drawingml/2006/main" name="BrushVTI">
  <a:themeElements>
    <a:clrScheme name="AnalogousFromLightSeedLeftStep">
      <a:dk1>
        <a:srgbClr val="000000"/>
      </a:dk1>
      <a:lt1>
        <a:srgbClr val="FFFFFF"/>
      </a:lt1>
      <a:dk2>
        <a:srgbClr val="252441"/>
      </a:dk2>
      <a:lt2>
        <a:srgbClr val="E2E8E6"/>
      </a:lt2>
      <a:accent1>
        <a:srgbClr val="C696A5"/>
      </a:accent1>
      <a:accent2>
        <a:srgbClr val="BA7FA9"/>
      </a:accent2>
      <a:accent3>
        <a:srgbClr val="C096C6"/>
      </a:accent3>
      <a:accent4>
        <a:srgbClr val="997FBA"/>
      </a:accent4>
      <a:accent5>
        <a:srgbClr val="9896C6"/>
      </a:accent5>
      <a:accent6>
        <a:srgbClr val="7F96BA"/>
      </a:accent6>
      <a:hlink>
        <a:srgbClr val="568F7E"/>
      </a:hlink>
      <a:folHlink>
        <a:srgbClr val="7F7F7F"/>
      </a:folHlink>
    </a:clrScheme>
    <a:fontScheme name="Custom 3">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docProps/app.xml><?xml version="1.0" encoding="utf-8"?>
<Properties xmlns="http://schemas.openxmlformats.org/officeDocument/2006/extended-properties" xmlns:vt="http://schemas.openxmlformats.org/officeDocument/2006/docPropsVTypes">
  <TotalTime>252</TotalTime>
  <Words>5921</Words>
  <Application>Microsoft Office PowerPoint</Application>
  <PresentationFormat>Širokoúhlá obrazovka</PresentationFormat>
  <Paragraphs>409</Paragraphs>
  <Slides>65</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65</vt:i4>
      </vt:variant>
    </vt:vector>
  </HeadingPairs>
  <TitlesOfParts>
    <vt:vector size="70" baseType="lpstr">
      <vt:lpstr>Arial</vt:lpstr>
      <vt:lpstr>Century Gothic</vt:lpstr>
      <vt:lpstr>Symbol</vt:lpstr>
      <vt:lpstr>Times New Roman</vt:lpstr>
      <vt:lpstr>BrushVTI</vt:lpstr>
      <vt:lpstr>NÁSILÍ V RODINĚ</vt:lpstr>
      <vt:lpstr> </vt:lpstr>
      <vt:lpstr>Prezentace aplikace PowerPoint</vt:lpstr>
      <vt:lpstr>Syndrom CAN</vt:lpstr>
      <vt:lpstr> </vt:lpstr>
      <vt:lpstr>Prezentace aplikace PowerPoint</vt:lpstr>
      <vt:lpstr>Výskyt</vt:lpstr>
      <vt:lpstr> Fenomén POPELKA</vt:lpstr>
      <vt:lpstr>ZANEDBÁVÁNÍ DÍTĚTE</vt:lpstr>
      <vt:lpstr>Syndrom deprivovaného dítěte</vt:lpstr>
      <vt:lpstr>CITOVÁ SUBDEPRIVACE</vt:lpstr>
      <vt:lpstr>CITOVÁ SUBDEPRIVACE</vt:lpstr>
      <vt:lpstr>ZANEDBÁVÁNÍ DÍTĚTE</vt:lpstr>
      <vt:lpstr> TÝRÁNÍ DÍTĚTE</vt:lpstr>
      <vt:lpstr> TÝRÁNÍ DÍTĚTE</vt:lpstr>
      <vt:lpstr> TÝRÁNÍ DÍTĚTE</vt:lpstr>
      <vt:lpstr> TÝRÁNÍ DÍTĚTE</vt:lpstr>
      <vt:lpstr>SEXUÁLNÍ ZNEUŽÍVÁÍ</vt:lpstr>
      <vt:lpstr>SEXUÁLNÍ ZNEUŽÍVÁÍ</vt:lpstr>
      <vt:lpstr>SEXUÁLNÍ ZNEUŽÍVÁNÍ</vt:lpstr>
      <vt:lpstr>SEXUÁLNÍ ZNEUŽÍVÁNÍ</vt:lpstr>
      <vt:lpstr>KOMERČNÍ  SEXUÁLNÍ ZNEUŽÍVÁNÍ</vt:lpstr>
      <vt:lpstr>SYNDROM PŘIZPŮSOBENÍ SE SEXUÁLNÍMU ZNEUŽÍVÁNÍ</vt:lpstr>
      <vt:lpstr>Důsledky  citového strádání - deprivace</vt:lpstr>
      <vt:lpstr>ŘEČ A KOMUNIKACE</vt:lpstr>
      <vt:lpstr>SEBEPOJETÍ</vt:lpstr>
      <vt:lpstr>CHOVÁNÍ</vt:lpstr>
      <vt:lpstr>SOCIÁLNÍ ADAPTACE</vt:lpstr>
      <vt:lpstr>POZDNÍ DŮSLEDKY</vt:lpstr>
      <vt:lpstr>Důsledky  týrání</vt:lpstr>
      <vt:lpstr>Prezentace aplikace PowerPoint</vt:lpstr>
      <vt:lpstr>POZDNÍ DŮSLEDKY</vt:lpstr>
      <vt:lpstr>Důsledky  sexuálního zneužívání</vt:lpstr>
      <vt:lpstr>PSYCHICKÉ DŮSLEDKY</vt:lpstr>
      <vt:lpstr>PSYCHICKÉ DŮSLEDKY</vt:lpstr>
      <vt:lpstr>OBRANNÉ MECHANISMY</vt:lpstr>
      <vt:lpstr>POZDNÍ DŮSLEDKY</vt:lpstr>
      <vt:lpstr>Práva dětí</vt:lpstr>
      <vt:lpstr>videa</vt:lpstr>
      <vt:lpstr>DOMÁCÍ NÁSILÍ</vt:lpstr>
      <vt:lpstr>DOMÁCÍ NÁSILÍ   </vt:lpstr>
      <vt:lpstr> </vt:lpstr>
      <vt:lpstr> DRUHY </vt:lpstr>
      <vt:lpstr>DEFINIČNÍ ZNAKY</vt:lpstr>
      <vt:lpstr>v praxi se zkoumá</vt:lpstr>
      <vt:lpstr> DYNAMIKA DN </vt:lpstr>
      <vt:lpstr> Syndrom adaptace</vt:lpstr>
      <vt:lpstr>INTERVENCE</vt:lpstr>
      <vt:lpstr>INSTITUT VYKÁZÁNÍ</vt:lpstr>
      <vt:lpstr>DOMÁCÍ NÁSILÍ statistika</vt:lpstr>
      <vt:lpstr>Prezentace aplikace PowerPoint</vt:lpstr>
      <vt:lpstr>Syndrom EAN </vt:lpstr>
      <vt:lpstr>Vymezení Elder Abuse and Neglect </vt:lpstr>
      <vt:lpstr>výskyt</vt:lpstr>
      <vt:lpstr>RIZIKOVÉ FAKTORY</vt:lpstr>
      <vt:lpstr>AKTIVNÍ FORMY EAN</vt:lpstr>
      <vt:lpstr>PASIVNÍ FORMY EAN</vt:lpstr>
      <vt:lpstr>DRUHY EAN</vt:lpstr>
      <vt:lpstr>ZNAKY EAN</vt:lpstr>
      <vt:lpstr>ZNAKY EAN</vt:lpstr>
      <vt:lpstr>ZNAKY EAN</vt:lpstr>
      <vt:lpstr>ZNAKY EAN</vt:lpstr>
      <vt:lpstr>Znaky zanedbávání chybějící osobní péče, špinavé prádlo, neostříhané nehty, přítomnost výkalů, zanedbanost, podvýživa, dehydratace, kdy je extrémní žízeň, sucho v ústech, apatie, bolestivost, nedostatek pomůcek – brýle, naslouchátka, chodítka, berle, proleženiny. </vt:lpstr>
      <vt:lpstr>PREVENCE EAN</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koc0101</dc:creator>
  <cp:lastModifiedBy>Vladimíra Kocourková</cp:lastModifiedBy>
  <cp:revision>49</cp:revision>
  <dcterms:created xsi:type="dcterms:W3CDTF">2024-03-15T11:01:23Z</dcterms:created>
  <dcterms:modified xsi:type="dcterms:W3CDTF">2024-04-09T12:25:35Z</dcterms:modified>
</cp:coreProperties>
</file>