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57" r:id="rId3"/>
    <p:sldId id="258" r:id="rId4"/>
    <p:sldId id="260" r:id="rId5"/>
    <p:sldId id="287" r:id="rId6"/>
    <p:sldId id="275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85" r:id="rId20"/>
    <p:sldId id="273" r:id="rId21"/>
    <p:sldId id="277" r:id="rId22"/>
    <p:sldId id="278" r:id="rId23"/>
    <p:sldId id="279" r:id="rId24"/>
    <p:sldId id="288" r:id="rId25"/>
    <p:sldId id="280" r:id="rId26"/>
    <p:sldId id="281" r:id="rId27"/>
    <p:sldId id="25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6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56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89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389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49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673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367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404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68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93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4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91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89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42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79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4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93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A288-E6B3-4759-94C5-1B6B96BA6BC0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8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klar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palat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pogeum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6236B-E12B-4C11-87A4-4763C04B4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OFTALMOPEDIE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8CC4ED-7C41-43BD-ACA8-489DD0779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2. přednáška</a:t>
            </a:r>
          </a:p>
        </p:txBody>
      </p:sp>
      <p:pic>
        <p:nvPicPr>
          <p:cNvPr id="1026" name="Picture 2" descr="vodici pes 714251128">
            <a:extLst>
              <a:ext uri="{FF2B5EF4-FFF2-40B4-BE49-F238E27FC236}">
                <a16:creationId xmlns:a16="http://schemas.microsoft.com/office/drawing/2014/main" id="{E84D4ED6-DB02-4114-AD32-6BC4AE182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092" y="296740"/>
            <a:ext cx="4692049" cy="31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31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21178-EE56-4F7A-B2E3-840566156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Josef Julius </a:t>
            </a:r>
            <a:r>
              <a:rPr lang="cs-CZ" b="1" dirty="0" err="1"/>
              <a:t>Barbier</a:t>
            </a:r>
            <a:br>
              <a:rPr lang="cs-CZ" b="1" dirty="0"/>
            </a:br>
            <a:r>
              <a:rPr lang="cs-CZ" dirty="0"/>
              <a:t>(1767-1841)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3EDB92-C279-479E-8E03-217734963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94560"/>
            <a:ext cx="6140885" cy="4024125"/>
          </a:xfrm>
        </p:spPr>
        <p:txBody>
          <a:bodyPr>
            <a:normAutofit/>
          </a:bodyPr>
          <a:lstStyle/>
          <a:p>
            <a:r>
              <a:rPr lang="cs-CZ" dirty="0"/>
              <a:t>tajné písmo pro vojenské účely </a:t>
            </a:r>
          </a:p>
          <a:p>
            <a:r>
              <a:rPr lang="cs-CZ" dirty="0"/>
              <a:t>Propichování</a:t>
            </a:r>
          </a:p>
          <a:p>
            <a:r>
              <a:rPr lang="cs-CZ" dirty="0"/>
              <a:t>tzv. noční písmo</a:t>
            </a:r>
          </a:p>
          <a:p>
            <a:r>
              <a:rPr lang="cs-CZ" dirty="0"/>
              <a:t>první skutečné bodové písmo vytvořil v roce 1815, konečná podoba 1819</a:t>
            </a:r>
          </a:p>
          <a:p>
            <a:r>
              <a:rPr lang="cs-CZ" b="1" dirty="0"/>
              <a:t>Akademie věd v Paříži jej doporučila vyzkoušet v Pařížském ústavu pro mladé slepce.</a:t>
            </a:r>
          </a:p>
          <a:p>
            <a:r>
              <a:rPr lang="cs-CZ" b="1" dirty="0"/>
              <a:t>Nevýhody: fonetický přepis + vertikálně delší než bříško ukazováčku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2931856-8FC8-4A8E-A2A2-838103E5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424" y="2057400"/>
            <a:ext cx="5299715" cy="39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8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32263-3B0B-490E-966C-473C3BFB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432B50-6417-440B-AFB2-D3B801FBB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902890" cy="4024125"/>
          </a:xfrm>
        </p:spPr>
        <p:txBody>
          <a:bodyPr/>
          <a:lstStyle/>
          <a:p>
            <a:r>
              <a:rPr lang="cs-CZ" dirty="0"/>
              <a:t>Nevýhody: </a:t>
            </a:r>
          </a:p>
          <a:p>
            <a:r>
              <a:rPr lang="cs-CZ" dirty="0"/>
              <a:t>Fonetika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ABDA5D-5BEC-4B0B-8A21-23EFF68C20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03" y="139352"/>
            <a:ext cx="5192887" cy="6579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631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A6EAF-F24F-47C9-953E-1DC699326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LOUIS BRAILLE (1809–1852)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983B3C-A341-46D6-829B-6C4C70182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97" y="3021278"/>
            <a:ext cx="10820400" cy="4024125"/>
          </a:xfrm>
        </p:spPr>
        <p:txBody>
          <a:bodyPr/>
          <a:lstStyle/>
          <a:p>
            <a:pPr lvl="0"/>
            <a:endParaRPr lang="cs-CZ" b="1" dirty="0"/>
          </a:p>
          <a:p>
            <a:pPr lvl="0"/>
            <a:r>
              <a:rPr lang="cs-CZ" b="1" dirty="0"/>
              <a:t>pařížský ústav (hra na klavír a varhany)</a:t>
            </a:r>
            <a:endParaRPr lang="cs-CZ" dirty="0"/>
          </a:p>
          <a:p>
            <a:r>
              <a:rPr lang="cs-CZ" b="1" dirty="0"/>
              <a:t>pomocník učitele a později učitel</a:t>
            </a:r>
          </a:p>
          <a:p>
            <a:r>
              <a:rPr lang="cs-CZ" b="1" dirty="0"/>
              <a:t>1825: soutěž pro nejlepší návrh na úpravu </a:t>
            </a:r>
            <a:r>
              <a:rPr lang="cs-CZ" b="1" dirty="0" err="1"/>
              <a:t>Barbiérova</a:t>
            </a:r>
            <a:r>
              <a:rPr lang="cs-CZ" b="1" dirty="0"/>
              <a:t> písma</a:t>
            </a:r>
          </a:p>
          <a:p>
            <a:r>
              <a:rPr lang="cs-CZ" b="1" dirty="0"/>
              <a:t>L. </a:t>
            </a:r>
            <a:r>
              <a:rPr lang="cs-CZ" b="1" dirty="0" err="1"/>
              <a:t>Brail</a:t>
            </a:r>
            <a:r>
              <a:rPr lang="cs-CZ" b="1" dirty="0"/>
              <a:t>: z 12          6 bodové + ucelený jazyk pro použití v jiných jazycích, hudební notace, speciální zkratkopis </a:t>
            </a:r>
          </a:p>
          <a:p>
            <a:r>
              <a:rPr lang="cs-CZ" b="1" dirty="0"/>
              <a:t>použitelný otevřený systém bodového písma pro nevidomé celého světa</a:t>
            </a:r>
          </a:p>
          <a:p>
            <a:r>
              <a:rPr lang="cs-CZ" b="1" dirty="0"/>
              <a:t>Od roku 1938 tímto písmem psali nevidomí na celém světě (</a:t>
            </a:r>
            <a:r>
              <a:rPr lang="cs-CZ" b="1" dirty="0" err="1"/>
              <a:t>Monatová</a:t>
            </a:r>
            <a:r>
              <a:rPr lang="cs-CZ" b="1" dirty="0"/>
              <a:t> 1998).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FAF00E66-03ED-4085-8ADA-F5C36C973536}"/>
              </a:ext>
            </a:extLst>
          </p:cNvPr>
          <p:cNvSpPr/>
          <p:nvPr/>
        </p:nvSpPr>
        <p:spPr>
          <a:xfrm>
            <a:off x="2359069" y="4832924"/>
            <a:ext cx="551145" cy="200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redit: Getty Images/Apic">
            <a:extLst>
              <a:ext uri="{FF2B5EF4-FFF2-40B4-BE49-F238E27FC236}">
                <a16:creationId xmlns:a16="http://schemas.microsoft.com/office/drawing/2014/main" id="{E645DAF2-5CC5-4E34-834F-3E75F29A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52" y="519738"/>
            <a:ext cx="2547286" cy="25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4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A3E99-A199-4D19-9D24-838F93D73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Johann Wilhelm Klein </a:t>
            </a:r>
            <a:br>
              <a:rPr lang="cs-CZ" b="1" dirty="0"/>
            </a:br>
            <a:r>
              <a:rPr lang="cs-CZ" b="1" dirty="0"/>
              <a:t>(1765-1848)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6E996B-5F75-4132-8FB2-DFE61260C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80" y="3485302"/>
            <a:ext cx="11614759" cy="4024125"/>
          </a:xfrm>
        </p:spPr>
        <p:txBody>
          <a:bodyPr/>
          <a:lstStyle/>
          <a:p>
            <a:r>
              <a:rPr lang="cs-CZ" b="1" dirty="0"/>
              <a:t>jeden z největších </a:t>
            </a:r>
            <a:r>
              <a:rPr lang="cs-CZ" b="1" dirty="0" err="1"/>
              <a:t>tyflopedů</a:t>
            </a:r>
            <a:r>
              <a:rPr lang="cs-CZ" b="1" dirty="0"/>
              <a:t> 19. století</a:t>
            </a:r>
          </a:p>
          <a:p>
            <a:r>
              <a:rPr lang="cs-CZ" b="1" dirty="0"/>
              <a:t>1804: Výchovně vzdělávací ústav pro nevidomé ve Vídni</a:t>
            </a:r>
          </a:p>
          <a:p>
            <a:r>
              <a:rPr lang="cs-CZ" b="1" dirty="0"/>
              <a:t>1809: jehlové písmo (vypichování velkých písmen běžné abecedy), r. 1811 první kniha</a:t>
            </a:r>
          </a:p>
          <a:p>
            <a:r>
              <a:rPr lang="cs-CZ" b="1" dirty="0"/>
              <a:t>Vychoval několik nadšených </a:t>
            </a:r>
            <a:r>
              <a:rPr lang="cs-CZ" b="1" dirty="0" err="1"/>
              <a:t>tyflopedů</a:t>
            </a:r>
            <a:r>
              <a:rPr lang="cs-CZ" b="1" dirty="0"/>
              <a:t>, další ústavy</a:t>
            </a:r>
          </a:p>
          <a:p>
            <a:r>
              <a:rPr lang="cs-CZ" b="1" dirty="0"/>
              <a:t>1826: zakladatel Zaopatřovacího a zaměstnávacího ústavu pro starší nevidomé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2050" name="Picture 2" descr="Kdo byl Johann Wilhelm Klein">
            <a:extLst>
              <a:ext uri="{FF2B5EF4-FFF2-40B4-BE49-F238E27FC236}">
                <a16:creationId xmlns:a16="http://schemas.microsoft.com/office/drawing/2014/main" id="{E09ACAAB-A378-4F62-9DCA-B409635E4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71" y="0"/>
            <a:ext cx="2527993" cy="337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24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A7B77A-39DB-4D6D-8D8F-9159CA9A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OSKAR PICHT </a:t>
            </a:r>
            <a:br>
              <a:rPr lang="cs-CZ" b="1" dirty="0"/>
            </a:br>
            <a:r>
              <a:rPr lang="cs-CZ" b="1" dirty="0"/>
              <a:t>(1871–1945)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A0ACBE-A4AD-4EB5-A134-FA89FEDB2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483" y="2933595"/>
            <a:ext cx="10820400" cy="4024125"/>
          </a:xfrm>
        </p:spPr>
        <p:txBody>
          <a:bodyPr/>
          <a:lstStyle/>
          <a:p>
            <a:r>
              <a:rPr lang="cs-CZ" b="1" dirty="0"/>
              <a:t>propagátor vzdělávání nevidomých a organizátor jejich společenského života</a:t>
            </a:r>
            <a:endParaRPr lang="cs-CZ" dirty="0"/>
          </a:p>
          <a:p>
            <a:r>
              <a:rPr lang="cs-CZ" b="1" dirty="0"/>
              <a:t>ředitel Ústavu pro nevidomé v </a:t>
            </a:r>
            <a:r>
              <a:rPr lang="cs-CZ" b="1" dirty="0" err="1"/>
              <a:t>Brombergu</a:t>
            </a:r>
            <a:r>
              <a:rPr lang="cs-CZ" b="1" dirty="0"/>
              <a:t> a v Berlíně</a:t>
            </a:r>
          </a:p>
          <a:p>
            <a:r>
              <a:rPr lang="cs-CZ" b="1" dirty="0"/>
              <a:t>Ústavní knihovna, opisovači (negativní písmo), snaha urychlit a zpřesnit</a:t>
            </a:r>
          </a:p>
          <a:p>
            <a:r>
              <a:rPr lang="cs-CZ" b="1" dirty="0"/>
              <a:t>1899 (patent z roku 1901) sestrojil první prototyp psacího stroje pro nevidomé (9 patentů).</a:t>
            </a:r>
            <a:endParaRPr lang="cs-CZ" dirty="0"/>
          </a:p>
        </p:txBody>
      </p:sp>
      <p:pic>
        <p:nvPicPr>
          <p:cNvPr id="3074" name="Picture 2" descr="Oskar Picht">
            <a:extLst>
              <a:ext uri="{FF2B5EF4-FFF2-40B4-BE49-F238E27FC236}">
                <a16:creationId xmlns:a16="http://schemas.microsoft.com/office/drawing/2014/main" id="{5889D519-C1EE-416E-A399-B9470F103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399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skar Picht">
            <a:extLst>
              <a:ext uri="{FF2B5EF4-FFF2-40B4-BE49-F238E27FC236}">
                <a16:creationId xmlns:a16="http://schemas.microsoft.com/office/drawing/2014/main" id="{71B92737-8569-43A3-B75E-97808C59D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70" y="4966101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09B1B-5762-4224-A2EA-FCB9AF88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usa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47B2BE-FAE8-49B9-8C33-15B93118B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03" y="2331721"/>
            <a:ext cx="10820400" cy="4663440"/>
          </a:xfrm>
        </p:spPr>
        <p:txBody>
          <a:bodyPr>
            <a:normAutofit/>
          </a:bodyPr>
          <a:lstStyle/>
          <a:p>
            <a:r>
              <a:rPr lang="cs-CZ" b="1" dirty="0" err="1"/>
              <a:t>Perkinsonův</a:t>
            </a:r>
            <a:r>
              <a:rPr lang="cs-CZ" b="1" dirty="0"/>
              <a:t> ústav</a:t>
            </a:r>
            <a:endParaRPr lang="cs-CZ" dirty="0"/>
          </a:p>
          <a:p>
            <a:pPr lvl="0"/>
            <a:r>
              <a:rPr lang="cs-CZ" sz="2400" b="1" dirty="0"/>
              <a:t>SAMUEL GRIDLY HOW </a:t>
            </a:r>
            <a:endParaRPr lang="cs-CZ" sz="2000" dirty="0"/>
          </a:p>
          <a:p>
            <a:pPr lvl="1"/>
            <a:r>
              <a:rPr lang="cs-CZ" b="1" dirty="0"/>
              <a:t>ředitel ústavu pro nevidomé v Bostonu (od 1831–1876), </a:t>
            </a:r>
            <a:endParaRPr lang="cs-CZ" sz="1800" dirty="0"/>
          </a:p>
          <a:p>
            <a:pPr lvl="1"/>
            <a:r>
              <a:rPr lang="cs-CZ" b="1" dirty="0"/>
              <a:t>velký vliv na výchovu a vzdělávání nevidomých ve Spojených státech</a:t>
            </a:r>
            <a:endParaRPr lang="cs-CZ" sz="1800" dirty="0"/>
          </a:p>
          <a:p>
            <a:pPr lvl="1"/>
            <a:r>
              <a:rPr lang="cs-CZ" b="1" dirty="0"/>
              <a:t>1837 dílna pro dospělé nevidomé: výroba košíků, kartáčů, matrací, vyšívaných produktů apod. </a:t>
            </a:r>
            <a:endParaRPr lang="cs-CZ" sz="1800" dirty="0"/>
          </a:p>
          <a:p>
            <a:pPr lvl="0"/>
            <a:r>
              <a:rPr lang="cs-CZ" b="1" dirty="0"/>
              <a:t>1837 LAURA BRIDGMAN (číst a komunikovat pomocí Braillova písma a manuální abecedy vyvinuté Charlesem-Michelem de </a:t>
            </a:r>
            <a:r>
              <a:rPr lang="cs-CZ" b="1" dirty="0" err="1"/>
              <a:t>l'Épée</a:t>
            </a:r>
            <a:r>
              <a:rPr lang="cs-CZ" b="1" dirty="0"/>
              <a:t>)</a:t>
            </a:r>
            <a:endParaRPr lang="cs-CZ" dirty="0"/>
          </a:p>
          <a:p>
            <a:pPr lvl="0"/>
            <a:r>
              <a:rPr lang="cs-CZ" b="1" dirty="0"/>
              <a:t>HOW i BRIDGMAN se </a:t>
            </a:r>
            <a:r>
              <a:rPr lang="cs-CZ" b="1" dirty="0">
                <a:solidFill>
                  <a:srgbClr val="FF0000"/>
                </a:solidFill>
              </a:rPr>
              <a:t>proslavili po celém světě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THOMAS HANDASYD PERKINS věnoval dům, finance, 1847 zařízení, které sloužilo k dopisování nevidomých s vidomými</a:t>
            </a:r>
            <a:endParaRPr lang="cs-CZ" dirty="0"/>
          </a:p>
          <a:p>
            <a:endParaRPr lang="cs-CZ" dirty="0"/>
          </a:p>
        </p:txBody>
      </p:sp>
      <p:pic>
        <p:nvPicPr>
          <p:cNvPr id="4098" name="Picture 2" descr="Perkins buildings - Perkins School for the Blind">
            <a:extLst>
              <a:ext uri="{FF2B5EF4-FFF2-40B4-BE49-F238E27FC236}">
                <a16:creationId xmlns:a16="http://schemas.microsoft.com/office/drawing/2014/main" id="{3426A24D-AE39-403B-BDE1-CE3A9B53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08" y="67790"/>
            <a:ext cx="3402348" cy="24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rkins School for the Blind Renovates With $4.1 Million MassDevelopment  Bond">
            <a:extLst>
              <a:ext uri="{FF2B5EF4-FFF2-40B4-BE49-F238E27FC236}">
                <a16:creationId xmlns:a16="http://schemas.microsoft.com/office/drawing/2014/main" id="{EC349A0E-DCCD-4F98-898A-37AED6FA6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5" y="84870"/>
            <a:ext cx="3986408" cy="21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ownload HD Perkins School For The Blind - Perkins School For The Blind  Logo Transparent PNG Image - NicePNG.com">
            <a:extLst>
              <a:ext uri="{FF2B5EF4-FFF2-40B4-BE49-F238E27FC236}">
                <a16:creationId xmlns:a16="http://schemas.microsoft.com/office/drawing/2014/main" id="{EE156CAA-116A-4500-8E3A-379F0C978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975" y="1886994"/>
            <a:ext cx="41338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aura Bridgman.jpg">
            <a:extLst>
              <a:ext uri="{FF2B5EF4-FFF2-40B4-BE49-F238E27FC236}">
                <a16:creationId xmlns:a16="http://schemas.microsoft.com/office/drawing/2014/main" id="{35FC076C-AF6B-4DC5-9D27-D2B9F475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094" y="4224455"/>
            <a:ext cx="1641303" cy="26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6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BA46F-B230-420C-9B9B-64C2F4F0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2"/>
            <a:ext cx="8610600" cy="4784657"/>
          </a:xfrm>
        </p:spPr>
        <p:txBody>
          <a:bodyPr/>
          <a:lstStyle/>
          <a:p>
            <a:r>
              <a:rPr lang="cs-CZ" dirty="0"/>
              <a:t>ČESKÉ ZEMĚ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21D844-F86E-4EDB-9DE8-F4CB680B9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207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9546F-96F2-4F58-9B8A-0EA44AFC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ŠKOLSTVÍ PRO NEVIDOMÉ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CD2780-670B-4796-9F00-F99B98200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1807 založen „Hradčanský ústav pro slepé – soukromý ústav pro slepé děti a na oči choré“      1918 přejmenován na Hradčanský ústav pro slepé děti</a:t>
            </a:r>
          </a:p>
          <a:p>
            <a:pPr lvl="1"/>
            <a:r>
              <a:rPr lang="cs-CZ" b="1" dirty="0"/>
              <a:t>spoluzakladatelem a od roku 1825 ředitelem byl </a:t>
            </a:r>
            <a:r>
              <a:rPr lang="cs-CZ" b="1" dirty="0">
                <a:solidFill>
                  <a:srgbClr val="FF0000"/>
                </a:solidFill>
              </a:rPr>
              <a:t>ALOYS KLÁR </a:t>
            </a:r>
            <a:r>
              <a:rPr lang="cs-CZ" b="1" dirty="0"/>
              <a:t>(1763–1833): životní krédo: „Prospěti lidstvu podle nejlepších svých sil“ </a:t>
            </a:r>
          </a:p>
          <a:p>
            <a:pPr lvl="1"/>
            <a:r>
              <a:rPr lang="cs-CZ" b="1" dirty="0"/>
              <a:t>Pokračovatelem: Škola Jaroslava Ježka (Mateřská škola, základní škola, praktická škola a základní umělecká škola pro zrakově postižené, Loretánská 19, Praha 1, </a:t>
            </a:r>
          </a:p>
          <a:p>
            <a:r>
              <a:rPr lang="cs-CZ" b="1" dirty="0"/>
              <a:t>1832 Klár založil Zaopatřovací a zaměstnávací ústav pro dospělé slepce („Klárův ústav“)</a:t>
            </a:r>
          </a:p>
          <a:p>
            <a:pPr lvl="1"/>
            <a:r>
              <a:rPr lang="cs-CZ" b="1" dirty="0"/>
              <a:t>PAVEL ALOIS KLÁR (1801–1860)</a:t>
            </a:r>
          </a:p>
          <a:p>
            <a:pPr lvl="1"/>
            <a:r>
              <a:rPr lang="cs-CZ" b="1" dirty="0"/>
              <a:t>RUDOLF MARIA KLÁR (1845 – 1898)</a:t>
            </a:r>
            <a:endParaRPr lang="cs-CZ" sz="1800" dirty="0"/>
          </a:p>
          <a:p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89BD0948-4B96-43B8-B728-0D42B3B3B6EE}"/>
              </a:ext>
            </a:extLst>
          </p:cNvPr>
          <p:cNvSpPr/>
          <p:nvPr/>
        </p:nvSpPr>
        <p:spPr>
          <a:xfrm>
            <a:off x="4096011" y="2655518"/>
            <a:ext cx="400833" cy="175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860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B4EF5-9B70-4803-80DB-55FF1BFF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RUDOLF MARIA KLÁR (1845 – 1898)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DBDF35-6817-4F0A-A4A0-A97F89C0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16 letech měl převzít ústav (16 let), J. F. </a:t>
            </a:r>
            <a:r>
              <a:rPr lang="cs-CZ" dirty="0" err="1"/>
              <a:t>Běšín</a:t>
            </a:r>
            <a:r>
              <a:rPr lang="cs-CZ" dirty="0"/>
              <a:t>, jen azyl</a:t>
            </a:r>
          </a:p>
          <a:p>
            <a:r>
              <a:rPr lang="cs-CZ" dirty="0"/>
              <a:t>Úkol:  </a:t>
            </a:r>
            <a:r>
              <a:rPr lang="cs-CZ" b="1" i="1" dirty="0"/>
              <a:t>znovu vybudovat Ústav, ve kterém by se nevidomí vzdělávali a vyučili některým řemeslům, aby se po opuštění Ústavu mohli samostatně živit.</a:t>
            </a:r>
          </a:p>
          <a:p>
            <a:r>
              <a:rPr lang="cs-CZ" dirty="0"/>
              <a:t>Vybudoval dílny, rozvíjen řemeslné obory</a:t>
            </a:r>
          </a:p>
          <a:p>
            <a:r>
              <a:rPr lang="cs-CZ" dirty="0"/>
              <a:t>zavedl vyučování v rozsahu obecné školy</a:t>
            </a:r>
          </a:p>
          <a:p>
            <a:r>
              <a:rPr lang="cs-CZ" dirty="0"/>
              <a:t>1897: mateřská škola</a:t>
            </a:r>
          </a:p>
          <a:p>
            <a:r>
              <a:rPr lang="cs-CZ" dirty="0"/>
              <a:t>Zahraniční experti</a:t>
            </a:r>
          </a:p>
          <a:p>
            <a:r>
              <a:rPr lang="cs-CZ" dirty="0"/>
              <a:t>Evropská úroveň</a:t>
            </a:r>
          </a:p>
          <a:p>
            <a:r>
              <a:rPr lang="cs-CZ" b="1" dirty="0"/>
              <a:t>Střední škola a Mateřská škola </a:t>
            </a:r>
            <a:r>
              <a:rPr lang="cs-CZ" b="1" dirty="0" err="1"/>
              <a:t>Aloyse</a:t>
            </a:r>
            <a:r>
              <a:rPr lang="cs-CZ" b="1" dirty="0"/>
              <a:t> </a:t>
            </a:r>
            <a:r>
              <a:rPr lang="cs-CZ" b="1" dirty="0" err="1"/>
              <a:t>Klara</a:t>
            </a:r>
            <a:r>
              <a:rPr lang="cs-CZ" b="1" dirty="0"/>
              <a:t>, Vídeňská 756/28, 142 00 Praha 4 (</a:t>
            </a:r>
            <a:r>
              <a:rPr lang="cs-CZ" b="1" dirty="0">
                <a:hlinkClick r:id="rId2"/>
              </a:rPr>
              <a:t>https://aklar.cz/</a:t>
            </a:r>
            <a:r>
              <a:rPr lang="cs-CZ" b="1" dirty="0"/>
              <a:t>)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764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3A6C9-C84D-4C33-AF04-57B5C4DF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6B3994-858A-4F94-BF8D-F81AA0B21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Nevidomí žáci při vyučování (1895)">
            <a:extLst>
              <a:ext uri="{FF2B5EF4-FFF2-40B4-BE49-F238E27FC236}">
                <a16:creationId xmlns:a16="http://schemas.microsoft.com/office/drawing/2014/main" id="{6BC820C7-2447-41A8-A05C-652E3CA4A7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67" y="1308345"/>
            <a:ext cx="9198033" cy="50453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8D03FF4-83E6-4AC7-ADA6-22EFD9E336F9}"/>
              </a:ext>
            </a:extLst>
          </p:cNvPr>
          <p:cNvSpPr/>
          <p:nvPr/>
        </p:nvSpPr>
        <p:spPr>
          <a:xfrm>
            <a:off x="4028767" y="6488668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Nevidomí žáci při vyučování (1895)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5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C0D8B-F2C4-47A4-AA3E-EE0BC76D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starověk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6FBE34-806F-4EF2-A34E-DA38BBCE0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326660" cy="429392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zákoník vládce Babylonu </a:t>
            </a:r>
            <a:r>
              <a:rPr lang="cs-CZ" b="1" dirty="0" err="1"/>
              <a:t>Chammurapiho</a:t>
            </a:r>
            <a:r>
              <a:rPr lang="cs-CZ" dirty="0"/>
              <a:t> (18. stol. př. n. l.)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STARÝ EGYPT</a:t>
            </a:r>
          </a:p>
          <a:p>
            <a:pPr lvl="1"/>
            <a:r>
              <a:rPr lang="cs-CZ" dirty="0"/>
              <a:t>bůh Hor (lat. </a:t>
            </a:r>
            <a:r>
              <a:rPr lang="cs-CZ" dirty="0" err="1"/>
              <a:t>Horus</a:t>
            </a:r>
            <a:r>
              <a:rPr lang="cs-CZ" dirty="0"/>
              <a:t>) - bůh měsíčního svitu </a:t>
            </a:r>
            <a:r>
              <a:rPr lang="cs-CZ" dirty="0" err="1"/>
              <a:t>Chons</a:t>
            </a:r>
            <a:r>
              <a:rPr lang="cs-CZ" dirty="0"/>
              <a:t> - tzv. Horovo oko</a:t>
            </a:r>
          </a:p>
          <a:p>
            <a:pPr lvl="1"/>
            <a:r>
              <a:rPr lang="cs-CZ" dirty="0"/>
              <a:t>nebylo povoleno usmrcování</a:t>
            </a:r>
          </a:p>
          <a:p>
            <a:pPr lvl="1"/>
            <a:r>
              <a:rPr lang="cs-CZ" dirty="0"/>
              <a:t>slepcům bylo dovoleno pracovat X omezení ve výkonu práce</a:t>
            </a:r>
          </a:p>
          <a:p>
            <a:endParaRPr lang="cs-CZ" dirty="0"/>
          </a:p>
          <a:p>
            <a:r>
              <a:rPr lang="cs-CZ" dirty="0"/>
              <a:t>NEVIDOMÍ VZDĚLANCI: později osleplí boháči (římský senátor Appius </a:t>
            </a:r>
            <a:r>
              <a:rPr lang="cs-CZ" b="1" dirty="0"/>
              <a:t>Claudius</a:t>
            </a:r>
            <a:r>
              <a:rPr lang="cs-CZ" dirty="0"/>
              <a:t>)</a:t>
            </a:r>
          </a:p>
          <a:p>
            <a:r>
              <a:rPr lang="cs-CZ" dirty="0"/>
              <a:t>Někteří i na vysokých školách, například </a:t>
            </a:r>
            <a:r>
              <a:rPr lang="cs-CZ" b="1" dirty="0"/>
              <a:t>Arab Al </a:t>
            </a:r>
            <a:r>
              <a:rPr lang="cs-CZ" b="1" dirty="0" err="1"/>
              <a:t>Amidi</a:t>
            </a:r>
            <a:r>
              <a:rPr lang="cs-CZ" dirty="0"/>
              <a:t>, nevidomý od dětství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X </a:t>
            </a:r>
          </a:p>
          <a:p>
            <a:pPr marL="0" indent="0">
              <a:buNone/>
            </a:pPr>
            <a:r>
              <a:rPr lang="cs-CZ" i="1" dirty="0"/>
              <a:t>nejubožejší z ubohých, kteří zmírají v bídě a neštěstí </a:t>
            </a:r>
          </a:p>
          <a:p>
            <a:pPr marL="0" indent="0">
              <a:buNone/>
            </a:pPr>
            <a:r>
              <a:rPr lang="cs-CZ" i="1" dirty="0"/>
              <a:t>451 př. n. l. </a:t>
            </a:r>
            <a:r>
              <a:rPr lang="cs-CZ" b="1" i="1" dirty="0"/>
              <a:t>Římský soubor zákonů 12 desek </a:t>
            </a:r>
            <a:r>
              <a:rPr lang="cs-CZ" i="1" dirty="0"/>
              <a:t>(Smýkal, 2020)</a:t>
            </a:r>
          </a:p>
          <a:p>
            <a:endParaRPr lang="cs-CZ" i="1" dirty="0"/>
          </a:p>
        </p:txBody>
      </p:sp>
      <p:pic>
        <p:nvPicPr>
          <p:cNvPr id="1028" name="Picture 4" descr="https://morezprav.cz/wp-content/uploads/2020/01/dfeaf3ad-efb4-474f-be85-93bc9ae3585c-1024x576.jpg">
            <a:extLst>
              <a:ext uri="{FF2B5EF4-FFF2-40B4-BE49-F238E27FC236}">
                <a16:creationId xmlns:a16="http://schemas.microsoft.com/office/drawing/2014/main" id="{BFABE384-A8FC-49D1-A647-2667C1D33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13" y="159348"/>
            <a:ext cx="3044710" cy="171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bylonský král Chammurapi před bohem Šamašem.">
            <a:extLst>
              <a:ext uri="{FF2B5EF4-FFF2-40B4-BE49-F238E27FC236}">
                <a16:creationId xmlns:a16="http://schemas.microsoft.com/office/drawing/2014/main" id="{40F5584D-E1B6-4FBE-9096-FCAAAA63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40" y="125058"/>
            <a:ext cx="1280330" cy="17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67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384B6-A9E4-42F1-9F02-4992A7A2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BRNO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00D927-50E2-49DE-A6C3-1D0057ED1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6588"/>
            <a:ext cx="10820400" cy="5211412"/>
          </a:xfrm>
        </p:spPr>
        <p:txBody>
          <a:bodyPr>
            <a:normAutofit/>
          </a:bodyPr>
          <a:lstStyle/>
          <a:p>
            <a:r>
              <a:rPr lang="cs-CZ" b="1" dirty="0"/>
              <a:t>1835 Brněnský ústav pro výchovu a vzdělávání nevidomých</a:t>
            </a:r>
          </a:p>
          <a:p>
            <a:r>
              <a:rPr lang="cs-CZ" b="1" dirty="0"/>
              <a:t>Jan Nepomuk František Rafael </a:t>
            </a:r>
            <a:r>
              <a:rPr lang="cs-CZ" b="1" dirty="0">
                <a:solidFill>
                  <a:srgbClr val="7030A0"/>
                </a:solidFill>
              </a:rPr>
              <a:t>BEITL</a:t>
            </a:r>
            <a:r>
              <a:rPr lang="cs-CZ" b="1" dirty="0"/>
              <a:t> </a:t>
            </a:r>
          </a:p>
          <a:p>
            <a:pPr lvl="1"/>
            <a:r>
              <a:rPr lang="cs-CZ" b="1" dirty="0"/>
              <a:t>vídeňský ústav</a:t>
            </a:r>
          </a:p>
          <a:p>
            <a:pPr lvl="1"/>
            <a:r>
              <a:rPr lang="cs-CZ" b="1" dirty="0"/>
              <a:t>1825 Ústav pro maďarské nevidomé děti v Bratislavě</a:t>
            </a:r>
          </a:p>
          <a:p>
            <a:pPr lvl="1"/>
            <a:r>
              <a:rPr lang="cs-CZ" b="1" dirty="0"/>
              <a:t>Zábrdovice u Brna, malý soukromý ústav</a:t>
            </a:r>
          </a:p>
          <a:p>
            <a:pPr lvl="1"/>
            <a:r>
              <a:rPr lang="cs-CZ" b="1" dirty="0"/>
              <a:t>1834: příprava podmínek pro otevření ústavu</a:t>
            </a:r>
          </a:p>
          <a:p>
            <a:pPr lvl="1"/>
            <a:r>
              <a:rPr lang="cs-CZ" b="1" dirty="0"/>
              <a:t>povolení zřídit 15. 9. 1835</a:t>
            </a:r>
            <a:r>
              <a:rPr lang="cs-CZ" b="1" i="1" dirty="0">
                <a:solidFill>
                  <a:srgbClr val="7030A0"/>
                </a:solidFill>
              </a:rPr>
              <a:t>„Rafael </a:t>
            </a:r>
            <a:r>
              <a:rPr lang="cs-CZ" b="1" i="1" dirty="0" err="1">
                <a:solidFill>
                  <a:srgbClr val="7030A0"/>
                </a:solidFill>
              </a:rPr>
              <a:t>Beitl</a:t>
            </a:r>
            <a:r>
              <a:rPr lang="cs-CZ" b="1" i="1" dirty="0">
                <a:solidFill>
                  <a:srgbClr val="7030A0"/>
                </a:solidFill>
              </a:rPr>
              <a:t>, učitel slepců, prosí o povolení, aby směl zahájit soukromé učební kursy pro slepé děti Moravy a Slezska do doby, než vstoupí v život veřejný vzdělávací ústav“</a:t>
            </a:r>
          </a:p>
          <a:p>
            <a:pPr lvl="1"/>
            <a:r>
              <a:rPr lang="cs-CZ" b="1" dirty="0"/>
              <a:t>důraz hlavně na hudební vzdělávání, základní dovednosti v některých řemeslech a práce na pozemku</a:t>
            </a:r>
          </a:p>
          <a:p>
            <a:pPr lvl="1"/>
            <a:r>
              <a:rPr lang="cs-CZ" b="1" dirty="0"/>
              <a:t>1846: výstavba budovy na </a:t>
            </a:r>
            <a:r>
              <a:rPr lang="cs-CZ" b="1" dirty="0" err="1"/>
              <a:t>Radvítově</a:t>
            </a:r>
            <a:r>
              <a:rPr lang="cs-CZ" b="1" dirty="0"/>
              <a:t> náměstí (dnešní Žerotínovo nám</a:t>
            </a:r>
          </a:p>
          <a:p>
            <a:pPr lvl="2"/>
            <a:r>
              <a:rPr lang="cs-CZ" b="1" dirty="0"/>
              <a:t>J. R. </a:t>
            </a:r>
            <a:r>
              <a:rPr lang="cs-CZ" b="1" dirty="0" err="1"/>
              <a:t>Beitl</a:t>
            </a:r>
            <a:r>
              <a:rPr lang="cs-CZ" b="1" dirty="0"/>
              <a:t> na doporučení J. W. Kleina (který mu vystavil vysvědčení o kvalifikaci vychovávat nevidomé a neslyšící děti) povolán k vedení ústavu s podmínkou, že se mu povoluje vzít s sebou 15 nevidomých chlapců ze Zábrdovic.</a:t>
            </a:r>
            <a:endParaRPr lang="cs-CZ" dirty="0"/>
          </a:p>
          <a:p>
            <a:pPr lvl="1"/>
            <a:endParaRPr lang="cs-CZ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Vzpomínka na zakladatele brněnského ústavu pro nevidomé - Technické muzeum  v Brně">
            <a:extLst>
              <a:ext uri="{FF2B5EF4-FFF2-40B4-BE49-F238E27FC236}">
                <a16:creationId xmlns:a16="http://schemas.microsoft.com/office/drawing/2014/main" id="{9CD61444-7BF5-42EB-BDCA-0B1F98DEC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79" y="1809763"/>
            <a:ext cx="3223364" cy="16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11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DA6BD-0E55-4637-A49B-078BCF59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4" y="189942"/>
            <a:ext cx="8610600" cy="1293028"/>
          </a:xfrm>
        </p:spPr>
        <p:txBody>
          <a:bodyPr/>
          <a:lstStyle/>
          <a:p>
            <a:r>
              <a:rPr lang="cs-CZ" b="1" dirty="0"/>
              <a:t>domov palata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272079-D476-4A74-AAF0-DA7CF1009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9" y="1258920"/>
            <a:ext cx="8299939" cy="51362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25.11.1893 (budova do tvaru E, M a Ž, </a:t>
            </a:r>
          </a:p>
          <a:p>
            <a:pPr lvl="0"/>
            <a:r>
              <a:rPr lang="cs-CZ" b="1" dirty="0"/>
              <a:t>, přijato 42 nevidomých a 20 zaměstnanců, </a:t>
            </a:r>
            <a:endParaRPr lang="cs-CZ" dirty="0"/>
          </a:p>
          <a:p>
            <a:pPr lvl="0"/>
            <a:r>
              <a:rPr lang="cs-CZ" b="1" dirty="0"/>
              <a:t>Rudolf Maria Klár, </a:t>
            </a:r>
            <a:endParaRPr lang="cs-CZ" dirty="0"/>
          </a:p>
          <a:p>
            <a:pPr lvl="0"/>
            <a:r>
              <a:rPr lang="cs-CZ" b="1" dirty="0"/>
              <a:t>ústav přejmenován na Ústav na zaopatřování slepců na Smíchově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b="1" dirty="0"/>
              <a:t>V současnosti je kapacita Domova 125 klientů, 108 zaměstnanců</a:t>
            </a:r>
          </a:p>
          <a:p>
            <a:pPr lvl="0"/>
            <a:r>
              <a:rPr lang="cs-CZ" b="1" dirty="0"/>
              <a:t>Zřizovatelem Domova je Hlavní město Praha </a:t>
            </a:r>
          </a:p>
          <a:p>
            <a:pPr lvl="0"/>
            <a:r>
              <a:rPr lang="cs-CZ" b="1" dirty="0"/>
              <a:t>převážně ženy</a:t>
            </a:r>
          </a:p>
          <a:p>
            <a:pPr lvl="0"/>
            <a:r>
              <a:rPr lang="cs-CZ" b="1" dirty="0"/>
              <a:t>průměrný věk 83 let</a:t>
            </a:r>
          </a:p>
          <a:p>
            <a:pPr lvl="0"/>
            <a:r>
              <a:rPr lang="cs-CZ" dirty="0"/>
              <a:t>Poslání Domova: poskytovat komplexní péči lidem se zrakovým postižením a také snaha udržet jejich soběstačnost co nejdéle</a:t>
            </a:r>
          </a:p>
          <a:p>
            <a:pPr lvl="0"/>
            <a:r>
              <a:rPr lang="cs-CZ" b="1" dirty="0"/>
              <a:t> </a:t>
            </a:r>
            <a:r>
              <a:rPr lang="cs-CZ" b="1" i="1" u="sng" dirty="0">
                <a:hlinkClick r:id="rId2"/>
              </a:rPr>
              <a:t>www.palata.cz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 descr="https://palata.cz/wp-content/uploads/2018/11/pic02-150x100.jpg">
            <a:extLst>
              <a:ext uri="{FF2B5EF4-FFF2-40B4-BE49-F238E27FC236}">
                <a16:creationId xmlns:a16="http://schemas.microsoft.com/office/drawing/2014/main" id="{35D1DE32-A0AB-47DA-9DEA-245B09A1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7" y="1482970"/>
            <a:ext cx="2953483" cy="196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togalerie • Palata - Domov pro zrakově postižené (Sociální služby) •  Mapy.cz">
            <a:extLst>
              <a:ext uri="{FF2B5EF4-FFF2-40B4-BE49-F238E27FC236}">
                <a16:creationId xmlns:a16="http://schemas.microsoft.com/office/drawing/2014/main" id="{F1F29B19-5EEA-440F-9B04-0DE9C99FE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7" y="4191377"/>
            <a:ext cx="2953482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lata – O Palatě">
            <a:extLst>
              <a:ext uri="{FF2B5EF4-FFF2-40B4-BE49-F238E27FC236}">
                <a16:creationId xmlns:a16="http://schemas.microsoft.com/office/drawing/2014/main" id="{44F0F2F4-2DC6-410A-9A3A-D94E3ACDF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013" y="485684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23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7AFB3-6C3F-4693-AD77-64672F8E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0"/>
            <a:ext cx="8001000" cy="1293028"/>
          </a:xfrm>
        </p:spPr>
        <p:txBody>
          <a:bodyPr>
            <a:normAutofit/>
          </a:bodyPr>
          <a:lstStyle/>
          <a:p>
            <a:r>
              <a:rPr lang="cs-CZ" b="1" dirty="0"/>
              <a:t>DEYLOVA VÝCHOVNA SLEPÝCH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594412-EE67-449C-8233-097427E39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184" y="1293028"/>
            <a:ext cx="8768862" cy="5283618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1910 v Praze ryze český vzdělávací ústav </a:t>
            </a:r>
          </a:p>
          <a:p>
            <a:pPr lvl="0"/>
            <a:r>
              <a:rPr lang="cs-CZ" b="1" dirty="0"/>
              <a:t>60 chovanců</a:t>
            </a:r>
            <a:endParaRPr lang="cs-CZ" dirty="0"/>
          </a:p>
          <a:p>
            <a:pPr lvl="0"/>
            <a:r>
              <a:rPr lang="cs-CZ" b="1" dirty="0"/>
              <a:t>Jaromír Doskočil, autor Prvního českého slabikáře pro nevidomé</a:t>
            </a:r>
            <a:endParaRPr lang="cs-CZ" dirty="0"/>
          </a:p>
          <a:p>
            <a:r>
              <a:rPr lang="cs-CZ" b="1" dirty="0"/>
              <a:t>Roku 1948 byl Deylův ústav spojen s hradčanským ústavem pro nevidomé</a:t>
            </a:r>
            <a:endParaRPr lang="cs-CZ" dirty="0"/>
          </a:p>
          <a:p>
            <a:r>
              <a:rPr lang="cs-CZ" b="1" dirty="0"/>
              <a:t>1960 přejmenována na Střední hudební školu internátní a Odbornou ladičskou školu internátní (zřizovatelem se stalo Ministerstvo školství)</a:t>
            </a:r>
          </a:p>
          <a:p>
            <a:r>
              <a:rPr lang="cs-CZ" b="1" dirty="0"/>
              <a:t>1976 na Konzervatoř pro zrakově postiženou mládež a Odbornou ladičskou školu pro zrakově postiženou mládež. </a:t>
            </a:r>
          </a:p>
          <a:p>
            <a:r>
              <a:rPr lang="cs-CZ" b="1" dirty="0"/>
              <a:t>1992 se jméno MUDr. Jana Deyla vrací do jejího názvu: Konzervatoř a Ladičská škola Jana Deyla. </a:t>
            </a:r>
          </a:p>
          <a:p>
            <a:r>
              <a:rPr lang="cs-CZ" b="1" dirty="0"/>
              <a:t>2006 jako Konzervatoř Jana Deyla a střední škola pro zrakově postižené</a:t>
            </a:r>
          </a:p>
          <a:p>
            <a:r>
              <a:rPr lang="cs-CZ" b="1" dirty="0"/>
              <a:t>od 31. 5. 2017 změnou zřizovací listiny jako Konzervatoř a střední škola Jana Deyla, příspěvková organizace.</a:t>
            </a:r>
            <a:endParaRPr lang="cs-CZ" dirty="0"/>
          </a:p>
        </p:txBody>
      </p:sp>
      <p:pic>
        <p:nvPicPr>
          <p:cNvPr id="8194" name="Picture 2" descr="Martin Fryč | Konzervatoř Jana Deyla a střední škola pro zrakově postižené">
            <a:extLst>
              <a:ext uri="{FF2B5EF4-FFF2-40B4-BE49-F238E27FC236}">
                <a16:creationId xmlns:a16="http://schemas.microsoft.com/office/drawing/2014/main" id="{11D29B1C-F5C5-425A-8095-073C29901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1" y="2721396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oncertní sál PhDr. Jana Drtiny – Konzervatoř Jana Deyla a střední škola  pro zrakově postižené - Prague.eu">
            <a:extLst>
              <a:ext uri="{FF2B5EF4-FFF2-40B4-BE49-F238E27FC236}">
                <a16:creationId xmlns:a16="http://schemas.microsoft.com/office/drawing/2014/main" id="{8E070B2A-89F1-4B58-94B3-A9FBDD4A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9" y="981631"/>
            <a:ext cx="3048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ONCERT konzervatoře a střední školy Jana Deyla k výročí od 110 let  založení, Sál Martinů, Prague, 26 October 2021">
            <a:extLst>
              <a:ext uri="{FF2B5EF4-FFF2-40B4-BE49-F238E27FC236}">
                <a16:creationId xmlns:a16="http://schemas.microsoft.com/office/drawing/2014/main" id="{2F303590-385A-47EC-BB98-A6C1AF49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1" y="48064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4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6AF70A-CC48-4D82-94CF-B685DD993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016" y="307173"/>
            <a:ext cx="8610600" cy="1293028"/>
          </a:xfrm>
        </p:spPr>
        <p:txBody>
          <a:bodyPr/>
          <a:lstStyle/>
          <a:p>
            <a:r>
              <a:rPr lang="cs-CZ" dirty="0"/>
              <a:t>po válce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27BF2E-3A7B-40B8-90B9-B95DBA6C6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283462" cy="4522763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 dirty="0"/>
              <a:t>2. světová válka hromadné vyvražďování osob s postižením (hlavně Německa a Rakouska)</a:t>
            </a:r>
            <a:endParaRPr lang="cs-CZ" dirty="0"/>
          </a:p>
          <a:p>
            <a:pPr lvl="1"/>
            <a:r>
              <a:rPr lang="cs-CZ" b="1" dirty="0"/>
              <a:t>v českých zemích: 1943 v Ústí nad Labem, Litoměřicích a Moravské Třebové </a:t>
            </a:r>
          </a:p>
          <a:p>
            <a:r>
              <a:rPr lang="cs-CZ" b="1" dirty="0"/>
              <a:t>1948 Zákon o jednotné škole (nucený rozpad charitativních a soukromých institucí) </a:t>
            </a:r>
          </a:p>
          <a:p>
            <a:r>
              <a:rPr lang="cs-CZ" b="1" dirty="0"/>
              <a:t>zákon 186/1960 Sb., uzákoněna speciální předškolní výchova postižených dětí</a:t>
            </a:r>
          </a:p>
          <a:p>
            <a:pPr lvl="1"/>
            <a:r>
              <a:rPr lang="cs-CZ" b="1" dirty="0"/>
              <a:t>speciální školství kodifikováno jako samostatní síť škol a školských zařízení. </a:t>
            </a:r>
            <a:endParaRPr lang="cs-CZ" dirty="0"/>
          </a:p>
          <a:p>
            <a:pPr lvl="0"/>
            <a:r>
              <a:rPr lang="cs-CZ" b="1" dirty="0"/>
              <a:t>Školy podle stupně postižení</a:t>
            </a:r>
            <a:endParaRPr lang="cs-CZ" dirty="0"/>
          </a:p>
          <a:p>
            <a:pPr lvl="0"/>
            <a:r>
              <a:rPr lang="cs-CZ" b="1" dirty="0"/>
              <a:t>1978 byly školy přejmenovány na školy pro mládež vyžadující zvláštní péči, internáty</a:t>
            </a:r>
          </a:p>
          <a:p>
            <a:pPr lvl="0"/>
            <a:r>
              <a:rPr lang="cs-CZ" b="1" dirty="0"/>
              <a:t>Někteří žáci byly ze systému vylučováni preventivně a týkalo se to žáků s těžkým mentálním postižením a dětí hluchoslepých, kteří byli diagnostikováni jako nevzdělavatelní.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4287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264ED6-41FC-4E24-B892-5132E9583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4679C3-48AA-4B3F-A37F-4AFC23E61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230DBA-F9CD-4982-93F0-F9D48E8D0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761" y="292716"/>
            <a:ext cx="5121519" cy="62725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2BC27AC-7064-4455-B01B-2BBCC83A2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20" y="2747098"/>
            <a:ext cx="3851690" cy="14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10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A8950-B7A3-4A2F-BDCC-A2D8169A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lehčí vady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B67387-4BFD-448D-8328-C423FF560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Postupně začaly vznikat i třídy a školy pro žáky slabozraké a se zbytky zraku. 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1919: první škola pro slabozraké v Berlíně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nás: Brno (1927) první třída pro slabozraké žáky, poté 1943: v Praze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 </a:t>
            </a:r>
            <a:r>
              <a:rPr lang="cs-C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mateřská škola pro slabozraké Praha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1954 </a:t>
            </a:r>
            <a:r>
              <a:rPr lang="cs-C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škola pro slabozraké Litovel (prof. </a:t>
            </a:r>
            <a:r>
              <a:rPr lang="cs-C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Vejdovský</a:t>
            </a:r>
            <a:r>
              <a:rPr lang="cs-C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1963/1964 škola pro zbytky zraku Praha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680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441730-6232-4CC0-AA50-CBACF057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764373"/>
            <a:ext cx="9220200" cy="1293028"/>
          </a:xfrm>
        </p:spPr>
        <p:txBody>
          <a:bodyPr/>
          <a:lstStyle/>
          <a:p>
            <a:r>
              <a:rPr lang="cs-CZ" b="1" dirty="0"/>
              <a:t>SPECIÁLNÍ ŠKOLY PŘED ROKEM 1990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2A1462-45E7-4C40-A045-2B2EE3759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3600" b="1" dirty="0"/>
              <a:t>školy pro mládež vyžadující zvláštní péči – speciální školy</a:t>
            </a:r>
            <a:endParaRPr lang="cs-CZ" sz="3200" dirty="0"/>
          </a:p>
          <a:p>
            <a:pPr lvl="1"/>
            <a:r>
              <a:rPr lang="cs-CZ" sz="3200" b="1" dirty="0"/>
              <a:t>segregace od běžné populace</a:t>
            </a:r>
            <a:endParaRPr lang="cs-CZ" sz="2800" dirty="0"/>
          </a:p>
          <a:p>
            <a:pPr lvl="1"/>
            <a:r>
              <a:rPr lang="cs-CZ" sz="3200" b="1" dirty="0"/>
              <a:t>segregace postižených od sebe navzájem</a:t>
            </a:r>
            <a:endParaRPr lang="cs-CZ" sz="2800" dirty="0"/>
          </a:p>
          <a:p>
            <a:pPr lvl="1"/>
            <a:r>
              <a:rPr lang="cs-CZ" sz="3200" b="1" dirty="0"/>
              <a:t>segregace v rámci jednoho postižení (např. nevidomí x slabozrací)</a:t>
            </a:r>
            <a:endParaRPr lang="cs-CZ" sz="2800" dirty="0"/>
          </a:p>
          <a:p>
            <a:pPr lvl="1"/>
            <a:r>
              <a:rPr lang="cs-CZ" sz="3200" b="1" dirty="0"/>
              <a:t>internátní školy (od MŠ)</a:t>
            </a:r>
            <a:endParaRPr lang="cs-CZ" sz="2800" dirty="0"/>
          </a:p>
          <a:p>
            <a:pPr lvl="1"/>
            <a:r>
              <a:rPr lang="cs-CZ" sz="3200" b="1" dirty="0"/>
              <a:t>ale i pozitiva – vzdělaní učitelé, pomůcky, materiály, učebnice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440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9D0E01-6A3F-42ED-969B-7F218DA6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904" y="109156"/>
            <a:ext cx="8610600" cy="1293028"/>
          </a:xfrm>
        </p:spPr>
        <p:txBody>
          <a:bodyPr/>
          <a:lstStyle/>
          <a:p>
            <a:r>
              <a:rPr lang="cs-CZ" dirty="0"/>
              <a:t>významní představitelé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1D4A7C-4E3B-456E-9558-949C81B24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74" y="1681618"/>
            <a:ext cx="7780008" cy="4412009"/>
          </a:xfrm>
        </p:spPr>
        <p:txBody>
          <a:bodyPr>
            <a:normAutofit fontScale="92500"/>
          </a:bodyPr>
          <a:lstStyle/>
          <a:p>
            <a:r>
              <a:rPr lang="cs-CZ" dirty="0"/>
              <a:t>prof. Ján Jesenský (1931 – 2009) rehabilitace</a:t>
            </a:r>
          </a:p>
          <a:p>
            <a:r>
              <a:rPr lang="cs-CZ" dirty="0"/>
              <a:t>prof. PaedDr. Libuše Ludíková, CSc. (1957) </a:t>
            </a:r>
            <a:r>
              <a:rPr lang="cs-CZ" dirty="0" err="1"/>
              <a:t>slepohluchota</a:t>
            </a:r>
            <a:endParaRPr lang="cs-CZ" dirty="0"/>
          </a:p>
          <a:p>
            <a:r>
              <a:rPr lang="cs-CZ" dirty="0"/>
              <a:t>doc. PhDr. Lea </a:t>
            </a:r>
            <a:r>
              <a:rPr lang="cs-CZ" dirty="0" err="1"/>
              <a:t>Květoňová-Švecová</a:t>
            </a:r>
            <a:r>
              <a:rPr lang="cs-CZ" dirty="0"/>
              <a:t>, Ph.D. raný věk (1963)</a:t>
            </a:r>
          </a:p>
          <a:p>
            <a:r>
              <a:rPr lang="cs-CZ" dirty="0"/>
              <a:t>Prof. PhDr. RNDr. Marie Vágnerová, CSc. (1946) psychologie </a:t>
            </a:r>
          </a:p>
          <a:p>
            <a:r>
              <a:rPr lang="cs-CZ" dirty="0"/>
              <a:t>Doc. PhDr. Oldřich Čálek, CSc. (1946-2019) psychologie</a:t>
            </a:r>
          </a:p>
          <a:p>
            <a:r>
              <a:rPr lang="cs-CZ" dirty="0"/>
              <a:t>PaedDr. Josef Cerha (1952-2020) legislativa</a:t>
            </a:r>
          </a:p>
          <a:p>
            <a:r>
              <a:rPr lang="cs-CZ" dirty="0"/>
              <a:t>PhDr. Milan Pešák (1963), senátor 2010, legislativa</a:t>
            </a:r>
          </a:p>
          <a:p>
            <a:r>
              <a:rPr lang="cs-CZ" dirty="0"/>
              <a:t>PaedDr. Skalická, Mgr. Hradílková – raná péče, diagnostika, zraková stimulace</a:t>
            </a:r>
          </a:p>
          <a:p>
            <a:r>
              <a:rPr lang="cs-CZ" dirty="0"/>
              <a:t>PaedDr. Alena </a:t>
            </a:r>
            <a:r>
              <a:rPr lang="cs-CZ" dirty="0" err="1"/>
              <a:t>Keblová</a:t>
            </a:r>
            <a:r>
              <a:rPr lang="cs-CZ" dirty="0"/>
              <a:t> – školní věk</a:t>
            </a:r>
          </a:p>
          <a:p>
            <a:r>
              <a:rPr lang="cs-CZ" dirty="0"/>
              <a:t>Mgr. Pavel Wiener - POSP</a:t>
            </a:r>
          </a:p>
          <a:p>
            <a:endParaRPr lang="cs-CZ" dirty="0"/>
          </a:p>
        </p:txBody>
      </p:sp>
      <p:pic>
        <p:nvPicPr>
          <p:cNvPr id="5124" name="Picture 4" descr="Ján Jesenský | životopis, informace | ČBDB.cz">
            <a:extLst>
              <a:ext uri="{FF2B5EF4-FFF2-40B4-BE49-F238E27FC236}">
                <a16:creationId xmlns:a16="http://schemas.microsoft.com/office/drawing/2014/main" id="{5B6FD30D-D1FB-4361-975B-F1CDF385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43" y="1107776"/>
            <a:ext cx="1524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7BDC4FD-E88E-4B66-AB4F-3569AB4CF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012" y="1035904"/>
            <a:ext cx="1833683" cy="1881622"/>
          </a:xfrm>
          <a:prstGeom prst="rect">
            <a:avLst/>
          </a:prstGeom>
        </p:spPr>
      </p:pic>
      <p:pic>
        <p:nvPicPr>
          <p:cNvPr id="5126" name="Picture 6" descr="PVŠPS - Pražská vysoká škola psychosociálních studií - Doc. PhDr. Oldřich  Čálek, CSc.">
            <a:extLst>
              <a:ext uri="{FF2B5EF4-FFF2-40B4-BE49-F238E27FC236}">
                <a16:creationId xmlns:a16="http://schemas.microsoft.com/office/drawing/2014/main" id="{429D392A-D095-4470-BA5D-E281F5EE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65" y="3147557"/>
            <a:ext cx="1503878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idé, kteří mne podporují | Milan Pešák">
            <a:extLst>
              <a:ext uri="{FF2B5EF4-FFF2-40B4-BE49-F238E27FC236}">
                <a16:creationId xmlns:a16="http://schemas.microsoft.com/office/drawing/2014/main" id="{D218744F-8240-448A-BE2A-311D62098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950" y="3005326"/>
            <a:ext cx="1463987" cy="19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obrázek">
            <a:extLst>
              <a:ext uri="{FF2B5EF4-FFF2-40B4-BE49-F238E27FC236}">
                <a16:creationId xmlns:a16="http://schemas.microsoft.com/office/drawing/2014/main" id="{49076B06-680F-41AC-B2BC-5FB22B16E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27" y="4957308"/>
            <a:ext cx="1802423" cy="18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Náš tým">
            <a:extLst>
              <a:ext uri="{FF2B5EF4-FFF2-40B4-BE49-F238E27FC236}">
                <a16:creationId xmlns:a16="http://schemas.microsoft.com/office/drawing/2014/main" id="{74B193D2-5262-4F69-A242-8ABA003D5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12" y="4957308"/>
            <a:ext cx="1412100" cy="18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Tereza Hradilkova | Ashoka | Everyone a Changemaker">
            <a:extLst>
              <a:ext uri="{FF2B5EF4-FFF2-40B4-BE49-F238E27FC236}">
                <a16:creationId xmlns:a16="http://schemas.microsoft.com/office/drawing/2014/main" id="{06BF8C1C-2719-4A64-A000-AC9F317B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0874" y="5227033"/>
            <a:ext cx="1431210" cy="143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Pavel Wiener – Wikipedie">
            <a:extLst>
              <a:ext uri="{FF2B5EF4-FFF2-40B4-BE49-F238E27FC236}">
                <a16:creationId xmlns:a16="http://schemas.microsoft.com/office/drawing/2014/main" id="{19ED0DDA-E76B-4F13-966C-EFF7AEF8E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503" y="4953742"/>
            <a:ext cx="1524000" cy="187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6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6531D-F05F-4188-826D-397A3005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Středověk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723AA4-D8E0-42F4-9954-027450E6D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boží trest x boží zkouška</a:t>
            </a:r>
          </a:p>
          <a:p>
            <a:r>
              <a:rPr lang="cs-CZ" dirty="0"/>
              <a:t>Kláštery, později v tzv. špitály</a:t>
            </a:r>
          </a:p>
          <a:p>
            <a:r>
              <a:rPr lang="cs-CZ" dirty="0"/>
              <a:t>1. katolický útulek pro nemocné a staré 369 (350) </a:t>
            </a:r>
            <a:r>
              <a:rPr lang="cs-CZ" b="1" dirty="0">
                <a:solidFill>
                  <a:srgbClr val="FF0000"/>
                </a:solidFill>
              </a:rPr>
              <a:t>Xenodochium</a:t>
            </a:r>
            <a:r>
              <a:rPr lang="cs-CZ" dirty="0"/>
              <a:t> </a:t>
            </a:r>
            <a:r>
              <a:rPr lang="cs-CZ" b="1" dirty="0" err="1"/>
              <a:t>Basilius</a:t>
            </a:r>
            <a:r>
              <a:rPr lang="cs-CZ" b="1" dirty="0"/>
              <a:t> z </a:t>
            </a:r>
            <a:r>
              <a:rPr lang="cs-CZ" b="1" dirty="0" err="1"/>
              <a:t>Caesarei</a:t>
            </a:r>
            <a:r>
              <a:rPr lang="cs-CZ" b="1" dirty="0"/>
              <a:t> </a:t>
            </a:r>
          </a:p>
          <a:p>
            <a:r>
              <a:rPr lang="cs-CZ" i="1" dirty="0"/>
              <a:t>„Později se křesťané za svá provinění vykupovali modlitbami, kterým byla připisována mocná síla. Modlitby slepců byly považovány za nejvzácnější a nejúčinnější. Lidé slepce navštěvovali, aby se s nimi modlili. Věřili, že hlas slepce vyslyší Bůh nejlépe."</a:t>
            </a:r>
            <a:r>
              <a:rPr lang="cs-CZ" dirty="0"/>
              <a:t> (Smýkal, 2000, str. 7)</a:t>
            </a:r>
          </a:p>
          <a:p>
            <a:r>
              <a:rPr lang="cs-CZ" b="1" dirty="0"/>
              <a:t>Buddhismus: </a:t>
            </a:r>
            <a:r>
              <a:rPr lang="cs-CZ" dirty="0"/>
              <a:t>ochrana trpícím, dokonce jsou zmínky o jejich vzdělávání (Smýkal, 2000)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A TO Z Dictionary of ARCHITECTURE TERMS FOR">
            <a:extLst>
              <a:ext uri="{FF2B5EF4-FFF2-40B4-BE49-F238E27FC236}">
                <a16:creationId xmlns:a16="http://schemas.microsoft.com/office/drawing/2014/main" id="{01295737-CEB8-4D8B-BE2C-137831EF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98" y="291707"/>
            <a:ext cx="3671887" cy="27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5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27711-D4D9-4106-B4AC-17B6260B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149B79-3751-46DA-86D6-821FB6FE7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INDIE, ČÍNA</a:t>
            </a:r>
          </a:p>
          <a:p>
            <a:r>
              <a:rPr lang="cs-CZ" dirty="0"/>
              <a:t>rozvoj očního lékařství (základ čočka)</a:t>
            </a:r>
          </a:p>
          <a:p>
            <a:r>
              <a:rPr lang="cs-CZ" dirty="0"/>
              <a:t>rozeznali 76 očních chorob, ve staré Číně až 108 druhů, léčili akupunkturou</a:t>
            </a:r>
          </a:p>
          <a:p>
            <a:r>
              <a:rPr lang="cs-CZ" b="1" dirty="0"/>
              <a:t>Čína</a:t>
            </a:r>
            <a:r>
              <a:rPr lang="cs-CZ" dirty="0"/>
              <a:t> r. </a:t>
            </a:r>
            <a:r>
              <a:rPr lang="cs-CZ" b="1" dirty="0"/>
              <a:t>206</a:t>
            </a:r>
            <a:r>
              <a:rPr lang="cs-CZ" dirty="0"/>
              <a:t> </a:t>
            </a:r>
            <a:r>
              <a:rPr lang="cs-CZ" b="1" dirty="0"/>
              <a:t>př. n. l. </a:t>
            </a:r>
            <a:r>
              <a:rPr lang="cs-CZ" dirty="0"/>
              <a:t>organizace nevidomých </a:t>
            </a:r>
            <a:r>
              <a:rPr lang="cs-CZ" b="1" dirty="0"/>
              <a:t>hudebníků</a:t>
            </a:r>
          </a:p>
          <a:p>
            <a:endParaRPr lang="cs-CZ" dirty="0"/>
          </a:p>
          <a:p>
            <a:r>
              <a:rPr lang="cs-CZ" dirty="0"/>
              <a:t>Římský rétor Marcus Fabius </a:t>
            </a:r>
            <a:r>
              <a:rPr lang="cs-CZ" b="1" dirty="0" err="1"/>
              <a:t>Quintillianus</a:t>
            </a:r>
            <a:r>
              <a:rPr lang="cs-CZ" dirty="0"/>
              <a:t> (35-95) učebnice </a:t>
            </a:r>
            <a:r>
              <a:rPr lang="cs-CZ" b="1" dirty="0"/>
              <a:t>„</a:t>
            </a:r>
            <a:r>
              <a:rPr lang="cs-CZ" b="1" dirty="0" err="1"/>
              <a:t>Institutio</a:t>
            </a:r>
            <a:r>
              <a:rPr lang="cs-CZ" b="1" dirty="0"/>
              <a:t> oratoria“ </a:t>
            </a:r>
            <a:r>
              <a:rPr lang="cs-CZ" dirty="0"/>
              <a:t>(RYTÉ PÍSMO), vzor písem </a:t>
            </a:r>
            <a:r>
              <a:rPr lang="cs-CZ" b="1" dirty="0"/>
              <a:t>TABELLA</a:t>
            </a:r>
          </a:p>
          <a:p>
            <a:r>
              <a:rPr lang="cs-CZ" b="1" dirty="0" err="1"/>
              <a:t>Didymos</a:t>
            </a:r>
            <a:r>
              <a:rPr lang="cs-CZ" b="1" dirty="0"/>
              <a:t> z Alexandrie </a:t>
            </a:r>
            <a:r>
              <a:rPr lang="cs-CZ" dirty="0"/>
              <a:t>(313-398)</a:t>
            </a:r>
          </a:p>
          <a:p>
            <a:r>
              <a:rPr lang="cs-CZ" b="1" dirty="0"/>
              <a:t>Japonsko</a:t>
            </a:r>
            <a:r>
              <a:rPr lang="cs-CZ" dirty="0"/>
              <a:t>: </a:t>
            </a:r>
            <a:r>
              <a:rPr lang="cs-CZ" b="1" dirty="0"/>
              <a:t>850</a:t>
            </a:r>
            <a:r>
              <a:rPr lang="cs-CZ" dirty="0"/>
              <a:t>: privilegium k provozování masérství a hudby</a:t>
            </a:r>
          </a:p>
          <a:p>
            <a:r>
              <a:rPr lang="cs-CZ" b="1" dirty="0"/>
              <a:t>970</a:t>
            </a:r>
            <a:r>
              <a:rPr lang="cs-CZ" dirty="0"/>
              <a:t> nevidomí na univerzitě v </a:t>
            </a:r>
            <a:r>
              <a:rPr lang="cs-CZ" b="1" dirty="0"/>
              <a:t>Al-</a:t>
            </a:r>
            <a:r>
              <a:rPr lang="cs-CZ" b="1" dirty="0" err="1"/>
              <a:t>Asháru</a:t>
            </a:r>
            <a:endParaRPr lang="cs-CZ" b="1" dirty="0"/>
          </a:p>
          <a:p>
            <a:endParaRPr lang="cs-CZ" dirty="0"/>
          </a:p>
        </p:txBody>
      </p:sp>
      <p:pic>
        <p:nvPicPr>
          <p:cNvPr id="2050" name="Picture 2" descr="Quintilian.jpg">
            <a:extLst>
              <a:ext uri="{FF2B5EF4-FFF2-40B4-BE49-F238E27FC236}">
                <a16:creationId xmlns:a16="http://schemas.microsoft.com/office/drawing/2014/main" id="{2288CAD3-AE95-4C5E-9232-1C852169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79" y="76201"/>
            <a:ext cx="2343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dymus the blind.jpg">
            <a:extLst>
              <a:ext uri="{FF2B5EF4-FFF2-40B4-BE49-F238E27FC236}">
                <a16:creationId xmlns:a16="http://schemas.microsoft.com/office/drawing/2014/main" id="{B8C39CEC-CF8E-4279-9F4D-8F2AD33FE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889" y="76201"/>
            <a:ext cx="1563470" cy="277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B9354-9D7D-455C-9DCF-0799F207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</a:t>
            </a:r>
            <a:r>
              <a:rPr lang="cs-CZ" dirty="0" err="1"/>
              <a:t>quintiLlianus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1F0C0D-1DB2-4C5C-BE49-AD640D5E6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i="1" dirty="0"/>
              <a:t>„vrýti písmeno na tabulku tak, aby se jím dalo jeti rydlem jako brázdě, neboť pak nebude hrot blouditi, jako bloudí na tabulkách voskových a vycvičí si klouby, když rychleji a častěji bude sledovati přesnou stopu.“</a:t>
            </a:r>
          </a:p>
          <a:p>
            <a:pPr marL="0" indent="0">
              <a:buNone/>
            </a:pPr>
            <a:r>
              <a:rPr lang="cs-CZ" i="1" dirty="0"/>
              <a:t>(</a:t>
            </a:r>
            <a:r>
              <a:rPr lang="sv-SE" i="1" dirty="0"/>
              <a:t>ZEMAN, Josef. Svět nevidomých. Praha: typ. E. Grégr a syn, 1930, s. 85</a:t>
            </a:r>
            <a:r>
              <a:rPr lang="cs-CZ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104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718F9-A77D-461E-B494-0399D9FC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války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E6E932-14F3-4071-A42D-6C9B81269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oslepování (slepé armády)</a:t>
            </a:r>
          </a:p>
          <a:p>
            <a:r>
              <a:rPr lang="cs-CZ" b="1" dirty="0"/>
              <a:t>1041: zajatci v bitvě u </a:t>
            </a:r>
            <a:r>
              <a:rPr lang="cs-CZ" b="1" dirty="0" err="1"/>
              <a:t>Bělasice</a:t>
            </a:r>
            <a:r>
              <a:rPr lang="cs-CZ" b="1" dirty="0"/>
              <a:t> byzantským císařem </a:t>
            </a:r>
            <a:r>
              <a:rPr lang="cs-CZ" b="1" dirty="0" err="1"/>
              <a:t>Basiliusem</a:t>
            </a:r>
            <a:r>
              <a:rPr lang="cs-CZ" b="1" dirty="0"/>
              <a:t> XI. </a:t>
            </a:r>
          </a:p>
          <a:p>
            <a:r>
              <a:rPr lang="cs-CZ" b="1" dirty="0"/>
              <a:t>1043: bitva u Varny: byzantský panovník Konstantin IX. po porážce vojsk Kyjevské Rusi</a:t>
            </a:r>
          </a:p>
          <a:p>
            <a:r>
              <a:rPr lang="cs-CZ" b="1" dirty="0"/>
              <a:t>1260 (někde 1254) – 1780  francouzský král Ludvík IX., zvaný Pobožný - útulek QUINZE-VINGTS (boje u hory </a:t>
            </a:r>
            <a:r>
              <a:rPr lang="cs-CZ" b="1" dirty="0" err="1"/>
              <a:t>Belasica</a:t>
            </a:r>
            <a:r>
              <a:rPr lang="cs-CZ" b="1" dirty="0"/>
              <a:t>)</a:t>
            </a:r>
          </a:p>
          <a:p>
            <a:pPr lvl="1"/>
            <a:r>
              <a:rPr lang="cs-CZ" b="1" dirty="0"/>
              <a:t>zvláštní </a:t>
            </a:r>
            <a:r>
              <a:rPr lang="cs-CZ" b="1" dirty="0" err="1"/>
              <a:t>pravomoce</a:t>
            </a:r>
            <a:r>
              <a:rPr lang="cs-CZ" b="1" dirty="0"/>
              <a:t> odpustky</a:t>
            </a:r>
          </a:p>
          <a:p>
            <a:pPr lvl="1"/>
            <a:r>
              <a:rPr lang="cs-CZ" b="1" dirty="0"/>
              <a:t>vysoké poplatky pochování</a:t>
            </a:r>
          </a:p>
          <a:p>
            <a:pPr lvl="1"/>
            <a:r>
              <a:rPr lang="cs-CZ" b="1" dirty="0"/>
              <a:t>nejkratší cesta do nebe pro hříšníky</a:t>
            </a:r>
          </a:p>
          <a:p>
            <a:pPr lvl="1"/>
            <a:r>
              <a:rPr lang="cs-CZ" b="1" dirty="0"/>
              <a:t>1780 vodící psi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https://upload.wikimedia.org/wikipedia/commons/thumb/f/fc/Hopital_des_Quinze-Vingt_1567_Paris.jpg/260px-Hopital_des_Quinze-Vingt_1567_Paris.jpg">
            <a:extLst>
              <a:ext uri="{FF2B5EF4-FFF2-40B4-BE49-F238E27FC236}">
                <a16:creationId xmlns:a16="http://schemas.microsoft.com/office/drawing/2014/main" id="{17EA43EA-65AA-4679-9D65-F42D451F9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396" y="4366845"/>
            <a:ext cx="3705226" cy="22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5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7E88FE-AF68-479B-8193-D02EEA8A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15" y="-114858"/>
            <a:ext cx="8610600" cy="1293028"/>
          </a:xfrm>
        </p:spPr>
        <p:txBody>
          <a:bodyPr/>
          <a:lstStyle/>
          <a:p>
            <a:r>
              <a:rPr lang="cs-CZ" b="1" dirty="0"/>
              <a:t>VALENTIN-HAÜY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F45C-63D4-4DC1-80DE-521C6832D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5" y="1432561"/>
            <a:ext cx="11242430" cy="5331655"/>
          </a:xfrm>
        </p:spPr>
        <p:txBody>
          <a:bodyPr/>
          <a:lstStyle/>
          <a:p>
            <a:r>
              <a:rPr lang="cs-CZ" b="1" dirty="0"/>
              <a:t>17. listopadu 1784 veřejná zkouška před </a:t>
            </a:r>
            <a:r>
              <a:rPr lang="cs-CZ" b="1" dirty="0" err="1"/>
              <a:t>Société</a:t>
            </a:r>
            <a:r>
              <a:rPr lang="cs-CZ" b="1" dirty="0"/>
              <a:t> </a:t>
            </a:r>
            <a:r>
              <a:rPr lang="cs-CZ" b="1" dirty="0" err="1"/>
              <a:t>philantropique</a:t>
            </a:r>
            <a:endParaRPr lang="cs-CZ" b="1" dirty="0"/>
          </a:p>
          <a:p>
            <a:r>
              <a:rPr lang="cs-CZ" b="1" dirty="0"/>
              <a:t>1785: první ústav pro výchovu a vzdělávání nevidomých dětí na světě (v Paříži)</a:t>
            </a:r>
          </a:p>
          <a:p>
            <a:r>
              <a:rPr lang="cs-CZ" b="1" dirty="0"/>
              <a:t>ESSAI: dát </a:t>
            </a:r>
            <a:r>
              <a:rPr lang="cs-CZ" b="1" i="1" dirty="0"/>
              <a:t>do rukou slepců takové prostředky k existenci, díky jimž se stanou i oni užitečnými pro společnost</a:t>
            </a:r>
          </a:p>
          <a:p>
            <a:r>
              <a:rPr lang="cs-CZ" b="1" dirty="0"/>
              <a:t>měnil postoj společnosti vůči nevidomým, vybízel k tzv. rehabilitaci jejich lidství</a:t>
            </a:r>
          </a:p>
          <a:p>
            <a:r>
              <a:rPr lang="cs-CZ" b="1" dirty="0"/>
              <a:t>* 13. LISTOPAD (1745)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hmat nahradí zrak</a:t>
            </a:r>
          </a:p>
          <a:p>
            <a:pPr marL="0" indent="0">
              <a:buNone/>
            </a:pPr>
            <a:r>
              <a:rPr lang="cs-CZ" dirty="0"/>
              <a:t>hladká reliéfní latinka</a:t>
            </a:r>
          </a:p>
          <a:p>
            <a:pPr marL="0" indent="0">
              <a:buNone/>
            </a:pPr>
            <a:r>
              <a:rPr lang="cs-CZ" dirty="0"/>
              <a:t>vyučování pamětně</a:t>
            </a:r>
          </a:p>
          <a:p>
            <a:pPr marL="0" indent="0">
              <a:buNone/>
            </a:pPr>
            <a:r>
              <a:rPr lang="cs-CZ" dirty="0"/>
              <a:t>sál pro exkurze</a:t>
            </a:r>
          </a:p>
        </p:txBody>
      </p:sp>
      <p:pic>
        <p:nvPicPr>
          <p:cNvPr id="4" name="Obrázek 3" descr="valentin hauy">
            <a:extLst>
              <a:ext uri="{FF2B5EF4-FFF2-40B4-BE49-F238E27FC236}">
                <a16:creationId xmlns:a16="http://schemas.microsoft.com/office/drawing/2014/main" id="{E551EAA1-005D-4180-AC7B-F23AC6C99E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76" y="3402065"/>
            <a:ext cx="2708031" cy="3362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04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0C540-1A35-4021-B37F-8BC82D5D7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písmA</a:t>
            </a:r>
            <a:r>
              <a:rPr lang="cs-CZ" dirty="0"/>
              <a:t> NEVIDOMÝCH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E47C9B-781F-4D21-B392-6107B7CDE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1312</a:t>
            </a:r>
            <a:r>
              <a:rPr lang="cs-CZ" dirty="0"/>
              <a:t> </a:t>
            </a:r>
            <a:r>
              <a:rPr lang="cs-CZ" b="1" dirty="0"/>
              <a:t>Al </a:t>
            </a:r>
            <a:r>
              <a:rPr lang="cs-CZ" b="1" dirty="0" err="1"/>
              <a:t>Amidi</a:t>
            </a:r>
            <a:r>
              <a:rPr lang="cs-CZ" b="1" dirty="0"/>
              <a:t> </a:t>
            </a:r>
            <a:r>
              <a:rPr lang="cs-CZ" dirty="0"/>
              <a:t>(bagdádská univerzita) používal reliéfní písmo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uzlové písmo (Peru)</a:t>
            </a:r>
          </a:p>
          <a:p>
            <a:r>
              <a:rPr lang="cs-CZ" dirty="0"/>
              <a:t>ze dřeva vyřezávané znaky, </a:t>
            </a:r>
          </a:p>
          <a:p>
            <a:r>
              <a:rPr lang="cs-CZ" dirty="0"/>
              <a:t>písmena utvořená z drátu či rydlem (kovovým </a:t>
            </a:r>
            <a:r>
              <a:rPr lang="cs-CZ" dirty="0" err="1"/>
              <a:t>stilem</a:t>
            </a:r>
            <a:r>
              <a:rPr lang="cs-CZ" dirty="0"/>
              <a:t>) </a:t>
            </a:r>
          </a:p>
          <a:p>
            <a:r>
              <a:rPr lang="cs-CZ" dirty="0"/>
              <a:t>vyryté písmo na voskovaných tabulkách zasazených ve dřevě apod. (</a:t>
            </a:r>
            <a:r>
              <a:rPr lang="cs-CZ" dirty="0" err="1"/>
              <a:t>Monatová</a:t>
            </a:r>
            <a:r>
              <a:rPr lang="cs-CZ" dirty="0"/>
              <a:t>, 1998)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170" name="Picture 2" descr="Kipu – Wikipedie">
            <a:extLst>
              <a:ext uri="{FF2B5EF4-FFF2-40B4-BE49-F238E27FC236}">
                <a16:creationId xmlns:a16="http://schemas.microsoft.com/office/drawing/2014/main" id="{665C61EF-5F6C-4E15-9D6E-84250AC29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619" y="1631299"/>
            <a:ext cx="1954381" cy="29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55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19821-C414-4F0F-8B85-A1EA0C56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1995F8-6A8F-4B2B-B7F5-0D1BCB93A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95" y="2194560"/>
            <a:ext cx="10820400" cy="4024125"/>
          </a:xfrm>
        </p:spPr>
        <p:txBody>
          <a:bodyPr>
            <a:normAutofit/>
          </a:bodyPr>
          <a:lstStyle/>
          <a:p>
            <a:pPr lvl="0"/>
            <a:r>
              <a:rPr lang="cs-CZ" sz="2400" dirty="0"/>
              <a:t>španělský učenec </a:t>
            </a:r>
            <a:r>
              <a:rPr lang="cs-CZ" sz="2400" b="1" dirty="0"/>
              <a:t>Francesco Lucas</a:t>
            </a:r>
            <a:r>
              <a:rPr lang="cs-CZ" sz="2400" dirty="0"/>
              <a:t> (2. pol. 16. stol.) </a:t>
            </a:r>
          </a:p>
          <a:p>
            <a:pPr lvl="1"/>
            <a:r>
              <a:rPr lang="cs-CZ" sz="2200" dirty="0"/>
              <a:t>vyřezávaná písmena ze dřeva</a:t>
            </a:r>
          </a:p>
          <a:p>
            <a:pPr lvl="1"/>
            <a:r>
              <a:rPr lang="cs-CZ" dirty="0"/>
              <a:t>vzdělávání nevidomých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600" b="1" dirty="0"/>
              <a:t>Další významní učitelé</a:t>
            </a:r>
            <a:r>
              <a:rPr lang="cs-CZ" sz="2600" dirty="0"/>
              <a:t>: </a:t>
            </a:r>
          </a:p>
          <a:p>
            <a:r>
              <a:rPr lang="cs-CZ" b="1" dirty="0"/>
              <a:t>Jakob Bernoulli </a:t>
            </a:r>
            <a:r>
              <a:rPr lang="cs-CZ" dirty="0"/>
              <a:t>(1654 – 1705), první známý učitel nevidomých, napsal knihu o tom, jak vzdělávat nevidomé; vytvořil reliéfní latinku pro svou žákyni. </a:t>
            </a:r>
          </a:p>
          <a:p>
            <a:r>
              <a:rPr lang="cs-CZ" dirty="0"/>
              <a:t>Francesco </a:t>
            </a:r>
            <a:r>
              <a:rPr lang="cs-CZ" b="1" dirty="0"/>
              <a:t>LANA TERZI </a:t>
            </a:r>
            <a:r>
              <a:rPr lang="cs-CZ" dirty="0"/>
              <a:t>(1631 – 1687) italský mnich, 1670 vytvořil 1. bodové písmo (obrázek z </a:t>
            </a:r>
            <a:r>
              <a:rPr lang="cs-CZ" dirty="0">
                <a:hlinkClick r:id="rId2"/>
              </a:rPr>
              <a:t>www.apogeum.cz</a:t>
            </a:r>
            <a:r>
              <a:rPr lang="cs-CZ" dirty="0"/>
              <a:t>) </a:t>
            </a:r>
          </a:p>
        </p:txBody>
      </p:sp>
      <p:pic>
        <p:nvPicPr>
          <p:cNvPr id="3074" name="Picture 2" descr="Francesco Lana Terzi">
            <a:extLst>
              <a:ext uri="{FF2B5EF4-FFF2-40B4-BE49-F238E27FC236}">
                <a16:creationId xmlns:a16="http://schemas.microsoft.com/office/drawing/2014/main" id="{4E334B76-403E-4F17-B511-811DB1066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18" y="385450"/>
            <a:ext cx="3654537" cy="334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20211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496</TotalTime>
  <Words>1869</Words>
  <Application>Microsoft Office PowerPoint</Application>
  <PresentationFormat>Širokoúhlá obrazovka</PresentationFormat>
  <Paragraphs>200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Symbol</vt:lpstr>
      <vt:lpstr>Times New Roman</vt:lpstr>
      <vt:lpstr>Kondenzační stopa</vt:lpstr>
      <vt:lpstr>OFTALMOPEDIE</vt:lpstr>
      <vt:lpstr>starověk</vt:lpstr>
      <vt:lpstr>Středověk</vt:lpstr>
      <vt:lpstr>Prezentace aplikace PowerPoint</vt:lpstr>
      <vt:lpstr>UKÁZKA quintiLlianus</vt:lpstr>
      <vt:lpstr>války</vt:lpstr>
      <vt:lpstr>VALENTIN-HAÜY</vt:lpstr>
      <vt:lpstr>POČÁTKY písmA NEVIDOMÝCH</vt:lpstr>
      <vt:lpstr>Prezentace aplikace PowerPoint</vt:lpstr>
      <vt:lpstr>Josef Julius Barbier (1767-1841) </vt:lpstr>
      <vt:lpstr>Prezentace aplikace PowerPoint</vt:lpstr>
      <vt:lpstr>LOUIS BRAILLE (1809–1852) </vt:lpstr>
      <vt:lpstr>Johann Wilhelm Klein  (1765-1848)</vt:lpstr>
      <vt:lpstr>OSKAR PICHT  (1871–1945) </vt:lpstr>
      <vt:lpstr>usa</vt:lpstr>
      <vt:lpstr>ČESKÉ ZEMĚ</vt:lpstr>
      <vt:lpstr>HISTORIE ŠKOLSTVÍ PRO NEVIDOMÉ</vt:lpstr>
      <vt:lpstr>RUDOLF MARIA KLÁR (1845 – 1898)</vt:lpstr>
      <vt:lpstr>Prezentace aplikace PowerPoint</vt:lpstr>
      <vt:lpstr>BRNO</vt:lpstr>
      <vt:lpstr>domov palata</vt:lpstr>
      <vt:lpstr>DEYLOVA VÝCHOVNA SLEPÝCH</vt:lpstr>
      <vt:lpstr>po válce</vt:lpstr>
      <vt:lpstr>Prezentace aplikace PowerPoint</vt:lpstr>
      <vt:lpstr>lehčí vady</vt:lpstr>
      <vt:lpstr>SPECIÁLNÍ ŠKOLY PŘED ROKEM 1990</vt:lpstr>
      <vt:lpstr>významní představitelé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Marta Kolaříková</cp:lastModifiedBy>
  <cp:revision>112</cp:revision>
  <dcterms:created xsi:type="dcterms:W3CDTF">2022-02-21T13:49:54Z</dcterms:created>
  <dcterms:modified xsi:type="dcterms:W3CDTF">2022-03-18T09:58:50Z</dcterms:modified>
</cp:coreProperties>
</file>