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86"/>
    <p:restoredTop sz="94635"/>
  </p:normalViewPr>
  <p:slideViewPr>
    <p:cSldViewPr snapToGrid="0">
      <p:cViewPr varScale="1">
        <p:scale>
          <a:sx n="97" d="100"/>
          <a:sy n="97" d="100"/>
        </p:scale>
        <p:origin x="22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9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6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38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2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5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3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9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6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5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8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2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8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0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SDLmS3-5vc" TargetMode="External"/><Relationship Id="rId2" Type="http://schemas.openxmlformats.org/officeDocument/2006/relationships/hyperlink" Target="https://youtu.be/mhbcTyWgEx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ByZ169XoG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2987AE-3F9E-4A91-94AF-5A20E64E90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58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0C4DDCF-8FE8-8287-F4A6-4E5A6A9F8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3834174"/>
            <a:ext cx="5257800" cy="1701570"/>
          </a:xfrm>
        </p:spPr>
        <p:txBody>
          <a:bodyPr anchor="b">
            <a:normAutofit/>
          </a:bodyPr>
          <a:lstStyle/>
          <a:p>
            <a:r>
              <a:rPr lang="cs-CZ" sz="4400"/>
              <a:t>OROMOTORIKA 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06F5A0DB-BFF6-0845-9ADF-B0D71DBD5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818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kresba, kreslené, klipart, ilustrace&#10;&#10;Popis byl vytvořen automaticky">
            <a:extLst>
              <a:ext uri="{FF2B5EF4-FFF2-40B4-BE49-F238E27FC236}">
                <a16:creationId xmlns:a16="http://schemas.microsoft.com/office/drawing/2014/main" id="{59D54984-9AB3-7F73-CA6E-ECB1C529A0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39" r="8238"/>
          <a:stretch/>
        </p:blipFill>
        <p:spPr>
          <a:xfrm>
            <a:off x="3667244" y="0"/>
            <a:ext cx="5505939" cy="677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9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červená, Karmín, Zub&#10;&#10;Popis byl vytvořen automaticky">
            <a:extLst>
              <a:ext uri="{FF2B5EF4-FFF2-40B4-BE49-F238E27FC236}">
                <a16:creationId xmlns:a16="http://schemas.microsoft.com/office/drawing/2014/main" id="{BDBC86EA-3EB3-FB46-EA2F-68A5047A3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36" y="190410"/>
            <a:ext cx="9155023" cy="647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53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klipart, Lidská tvář, ilustrace, kreslené&#10;&#10;Popis byl vytvořen automaticky">
            <a:extLst>
              <a:ext uri="{FF2B5EF4-FFF2-40B4-BE49-F238E27FC236}">
                <a16:creationId xmlns:a16="http://schemas.microsoft.com/office/drawing/2014/main" id="{BC552EF9-B712-9F2B-5B36-A293865117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804" y="136854"/>
            <a:ext cx="4631541" cy="630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72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98545B-50A6-A1E7-C35A-A4CBACEFB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800" i="1" dirty="0"/>
          </a:p>
        </p:txBody>
      </p:sp>
      <p:pic>
        <p:nvPicPr>
          <p:cNvPr id="5" name="Zástupný obsah 4" descr="Obsah obrázku kreslené, emotikona, klipart&#10;&#10;Popis byl vytvořen automaticky">
            <a:extLst>
              <a:ext uri="{FF2B5EF4-FFF2-40B4-BE49-F238E27FC236}">
                <a16:creationId xmlns:a16="http://schemas.microsoft.com/office/drawing/2014/main" id="{E41D32A4-4BCE-9FF9-E916-D80CA4ACFE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988" y="1"/>
            <a:ext cx="48397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85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kreslené, klipart, komiks, ilustrace&#10;&#10;Popis byl vytvořen automaticky">
            <a:extLst>
              <a:ext uri="{FF2B5EF4-FFF2-40B4-BE49-F238E27FC236}">
                <a16:creationId xmlns:a16="http://schemas.microsoft.com/office/drawing/2014/main" id="{3ADDDF60-81FB-F499-DC3E-34DA458B9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383" y="0"/>
            <a:ext cx="5041233" cy="697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80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A5C56C-DBF3-8207-6E14-29DAB87E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3D14771-14F6-1032-C611-49C3BD2E5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5" name="Zástupný obsah 4" descr="Obsah obrázku Lidská tvář, chlapec, úsměv, osoba&#10;&#10;Popis byl vytvořen automaticky">
            <a:extLst>
              <a:ext uri="{FF2B5EF4-FFF2-40B4-BE49-F238E27FC236}">
                <a16:creationId xmlns:a16="http://schemas.microsoft.com/office/drawing/2014/main" id="{D4B388A1-DCF8-DC53-5658-5EC3127D2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967" y="11483"/>
            <a:ext cx="4852186" cy="684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75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ovoce, jídlo&#10;&#10;Popis byl vytvořen automaticky">
            <a:extLst>
              <a:ext uri="{FF2B5EF4-FFF2-40B4-BE49-F238E27FC236}">
                <a16:creationId xmlns:a16="http://schemas.microsoft.com/office/drawing/2014/main" id="{E9F158F3-B8DA-C2E8-DBF5-6DAE470770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86" y="-1"/>
            <a:ext cx="4852035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581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rgbClr val="C897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69C3B5-48CF-4359-08B7-A04D3AAB1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941" y="2004097"/>
            <a:ext cx="5541054" cy="21494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cs-CZ" sz="6600" i="1">
                <a:solidFill>
                  <a:srgbClr val="FFFFFF"/>
                </a:solidFill>
              </a:rPr>
              <a:t>DĚKUJEME ZA POZORNOST</a:t>
            </a:r>
            <a:endParaRPr lang="en-US" sz="66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50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56414-FE78-A6DB-F53C-714CE01F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2E92A-FC71-9E68-5788-8E52123AD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Motorika mluvidel </a:t>
            </a:r>
          </a:p>
          <a:p>
            <a:r>
              <a:rPr lang="cs-CZ" dirty="0"/>
              <a:t>Je vázaná na jemnou motoriku</a:t>
            </a:r>
          </a:p>
          <a:p>
            <a:r>
              <a:rPr lang="cs-CZ" dirty="0"/>
              <a:t>Předpoklad pro to, aby dítě v budoucnu správně artikulovalo</a:t>
            </a:r>
          </a:p>
          <a:p>
            <a:r>
              <a:rPr lang="cs-CZ" dirty="0"/>
              <a:t>Trénovat v různém věku, s ohledem na věk</a:t>
            </a:r>
          </a:p>
          <a:p>
            <a:r>
              <a:rPr lang="cs-CZ" dirty="0"/>
              <a:t>Zapotřebí je dostatečná svalová síla, rozsah pohybu jazyka a rtů, orientace v ústech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6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5DC18-1B6C-E9CE-0CCE-3ED969DCE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689" y="374552"/>
            <a:ext cx="11353800" cy="1325563"/>
          </a:xfrm>
        </p:spPr>
        <p:txBody>
          <a:bodyPr/>
          <a:lstStyle/>
          <a:p>
            <a:r>
              <a:rPr lang="cs-CZ" dirty="0"/>
              <a:t>Co si pod </a:t>
            </a:r>
            <a:r>
              <a:rPr lang="cs-CZ" dirty="0" err="1"/>
              <a:t>oromotorikou</a:t>
            </a:r>
            <a:r>
              <a:rPr lang="cs-CZ" dirty="0"/>
              <a:t> můžeme představit?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9AE25C-2DC2-8FC2-02F6-2B83A954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Dechová cvičení (proud vzduchu)</a:t>
            </a:r>
          </a:p>
          <a:p>
            <a:r>
              <a:rPr lang="cs-CZ" dirty="0"/>
              <a:t>Fonační cvičení </a:t>
            </a:r>
          </a:p>
          <a:p>
            <a:r>
              <a:rPr lang="cs-CZ" dirty="0"/>
              <a:t>Artikulace </a:t>
            </a:r>
          </a:p>
        </p:txBody>
      </p:sp>
    </p:spTree>
    <p:extLst>
      <p:ext uri="{BB962C8B-B14F-4D97-AF65-F5344CB8AC3E}">
        <p14:creationId xmlns:p14="http://schemas.microsoft.com/office/powerpoint/2010/main" val="121319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9F973-798D-DCBD-8196-D1DDDD03E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AF3C6-97AD-1504-1864-B33FC010A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https://youtu.be/mhbcTyWgEx8</a:t>
            </a:r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https://youtu.be/uSDLmS3-5vc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>
                <a:hlinkClick r:id="rId4"/>
              </a:rPr>
              <a:t>https://www.youtube.com/watch?v=kByZ169XoGE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66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0A2E2-0901-9078-127B-25C5F5FE8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Cviky pro rozvíjení pohyblivosti mluvidel: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6F0ED-A185-948F-DD8E-637AEE834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Houpačka – Vypláznout jazyk, olizovat spodní ret, doprava, doleva</a:t>
            </a:r>
          </a:p>
          <a:p>
            <a:r>
              <a:rPr lang="cs-CZ" dirty="0"/>
              <a:t>Stěrače – Olizovat horní ret doprava, doleva – špička jazyka směruje k nosu</a:t>
            </a:r>
          </a:p>
          <a:p>
            <a:r>
              <a:rPr lang="cs-CZ" dirty="0"/>
              <a:t>Mlsná kočička – Olizovat rty dokola (můžou se rty potřít </a:t>
            </a:r>
            <a:r>
              <a:rPr lang="cs-CZ" dirty="0" err="1"/>
              <a:t>nutelou</a:t>
            </a:r>
            <a:r>
              <a:rPr lang="cs-CZ" dirty="0"/>
              <a:t>) </a:t>
            </a:r>
          </a:p>
          <a:p>
            <a:r>
              <a:rPr lang="cs-CZ" dirty="0"/>
              <a:t>Hodiny – Uvolnit jazyka pohybovat jím pomalu zprava doleva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7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7D718-A602-1320-3CF1-65EABCF3E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Cviky pro rozvíjení pohyblivosti mluvidel: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28680-96F1-BA64-CD27-EAF9A8B5C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Koník – „Klepat“ jazykem, jako když „klepe“ koník kopýtky </a:t>
            </a:r>
          </a:p>
          <a:p>
            <a:r>
              <a:rPr lang="cs-CZ" dirty="0"/>
              <a:t>Čertík – Pohyb jazyka dopředu a dozadu – z pusy ven a zpět </a:t>
            </a:r>
          </a:p>
          <a:p>
            <a:r>
              <a:rPr lang="cs-CZ" dirty="0"/>
              <a:t>Kartáček – Špičkou jazyka jezdit po horních nebo spodních zubech – čistíme zuby</a:t>
            </a:r>
          </a:p>
        </p:txBody>
      </p:sp>
    </p:spTree>
    <p:extLst>
      <p:ext uri="{BB962C8B-B14F-4D97-AF65-F5344CB8AC3E}">
        <p14:creationId xmlns:p14="http://schemas.microsoft.com/office/powerpoint/2010/main" val="187498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23C07-081C-B34F-D5BB-CD382CA03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Cviky pro rozvíjení pohyblivosti mluvidel: RTY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D2F38-577F-C967-E414-3CF87070E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Pusa – Poslat pusu mamince </a:t>
            </a:r>
          </a:p>
          <a:p>
            <a:r>
              <a:rPr lang="cs-CZ" dirty="0"/>
              <a:t>Píšťalka – Písklat na rty </a:t>
            </a:r>
          </a:p>
          <a:p>
            <a:r>
              <a:rPr lang="cs-CZ" dirty="0"/>
              <a:t>Koník – Vibrovat volně. K sobě přiloženými rty při výdechu – jako když frká koník </a:t>
            </a:r>
          </a:p>
          <a:p>
            <a:r>
              <a:rPr lang="cs-CZ" dirty="0"/>
              <a:t>Brnkání – Uvolnit rty a brnkat prstem o dolní ret (</a:t>
            </a:r>
            <a:r>
              <a:rPr lang="cs-CZ" dirty="0" err="1"/>
              <a:t>brm</a:t>
            </a:r>
            <a:r>
              <a:rPr lang="cs-CZ" dirty="0"/>
              <a:t>, </a:t>
            </a:r>
            <a:r>
              <a:rPr lang="cs-CZ" dirty="0" err="1"/>
              <a:t>brm</a:t>
            </a:r>
            <a:r>
              <a:rPr lang="cs-CZ" dirty="0"/>
              <a:t>) </a:t>
            </a:r>
          </a:p>
          <a:p>
            <a:r>
              <a:rPr lang="cs-CZ" dirty="0"/>
              <a:t>Klaun – Střídání velký úsměv a bez úsměvu </a:t>
            </a:r>
          </a:p>
          <a:p>
            <a:r>
              <a:rPr lang="cs-CZ" dirty="0"/>
              <a:t>Schovávaná – Vtahovat rty dovnitř -  aby nebyly vidět </a:t>
            </a:r>
          </a:p>
        </p:txBody>
      </p:sp>
    </p:spTree>
    <p:extLst>
      <p:ext uri="{BB962C8B-B14F-4D97-AF65-F5344CB8AC3E}">
        <p14:creationId xmlns:p14="http://schemas.microsoft.com/office/powerpoint/2010/main" val="231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B9415-EF58-B283-2B9F-E8BBA02F6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Cviky pro rozvíjení pohyblivosti mluvidel: ČELIST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BAB06-9639-D2A9-4EBD-026ADFC25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Garáž – Pomalu otevírat a zavírat čelisti – při otevřených rtech </a:t>
            </a:r>
          </a:p>
          <a:p>
            <a:r>
              <a:rPr lang="cs-CZ" dirty="0"/>
              <a:t>Kousání – Spouštět a přitahovat dolní čelisti při sevřených rtech </a:t>
            </a:r>
          </a:p>
          <a:p>
            <a:r>
              <a:rPr lang="cs-CZ" dirty="0"/>
              <a:t>Zima – Cvakat zuby</a:t>
            </a:r>
          </a:p>
          <a:p>
            <a:r>
              <a:rPr lang="cs-CZ" dirty="0"/>
              <a:t>Kravička – Pohybovat spodní čelistí vpravo a vlevo </a:t>
            </a:r>
          </a:p>
        </p:txBody>
      </p:sp>
    </p:spTree>
    <p:extLst>
      <p:ext uri="{BB962C8B-B14F-4D97-AF65-F5344CB8AC3E}">
        <p14:creationId xmlns:p14="http://schemas.microsoft.com/office/powerpoint/2010/main" val="343132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6566-0F16-1261-5079-0147092C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Cviky pro rozvíjení pohyblivosti mluvidel: TVÁŘE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B156A-06AB-B2D0-5023-DE7828D89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Balonek – Střídavě nafukovat levou nebo pravou tvář, pak obě dohromady </a:t>
            </a:r>
          </a:p>
          <a:p>
            <a:r>
              <a:rPr lang="cs-CZ" dirty="0"/>
              <a:t>Kapr – Vysát vzduch z tváří a vmáčknout je, rty tvoří „osmičku“ </a:t>
            </a:r>
          </a:p>
          <a:p>
            <a:r>
              <a:rPr lang="cs-CZ" dirty="0"/>
              <a:t>Šašek – Střídat úsměv a mračení </a:t>
            </a:r>
          </a:p>
        </p:txBody>
      </p:sp>
    </p:spTree>
    <p:extLst>
      <p:ext uri="{BB962C8B-B14F-4D97-AF65-F5344CB8AC3E}">
        <p14:creationId xmlns:p14="http://schemas.microsoft.com/office/powerpoint/2010/main" val="356940202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6E8"/>
      </a:lt2>
      <a:accent1>
        <a:srgbClr val="C89785"/>
      </a:accent1>
      <a:accent2>
        <a:srgbClr val="B59F6F"/>
      </a:accent2>
      <a:accent3>
        <a:srgbClr val="A2A776"/>
      </a:accent3>
      <a:accent4>
        <a:srgbClr val="8AAC6A"/>
      </a:accent4>
      <a:accent5>
        <a:srgbClr val="7CAF78"/>
      </a:accent5>
      <a:accent6>
        <a:srgbClr val="6DB285"/>
      </a:accent6>
      <a:hlink>
        <a:srgbClr val="5D8A9A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</TotalTime>
  <Words>340</Words>
  <Application>Microsoft Macintosh PowerPoint</Application>
  <PresentationFormat>Širokoúhlá obrazovka</PresentationFormat>
  <Paragraphs>43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BrushVTI</vt:lpstr>
      <vt:lpstr>OROMOTORIKA </vt:lpstr>
      <vt:lpstr>Co to je? </vt:lpstr>
      <vt:lpstr>Co si pod oromotorikou můžeme představit? </vt:lpstr>
      <vt:lpstr>Ukázky</vt:lpstr>
      <vt:lpstr>Cviky pro rozvíjení pohyblivosti mluvidel: JAZYK</vt:lpstr>
      <vt:lpstr>Cviky pro rozvíjení pohyblivosti mluvidel: JAZYK</vt:lpstr>
      <vt:lpstr>Cviky pro rozvíjení pohyblivosti mluvidel: RTY </vt:lpstr>
      <vt:lpstr>Cviky pro rozvíjení pohyblivosti mluvidel: ČELIST </vt:lpstr>
      <vt:lpstr>Cviky pro rozvíjení pohyblivosti mluvidel: TVÁŘE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OROMOTORIKA </dc:title>
  <dc:creator>Terezie Durchánková</dc:creator>
  <cp:lastModifiedBy>Petr Janšta</cp:lastModifiedBy>
  <cp:revision>3</cp:revision>
  <dcterms:created xsi:type="dcterms:W3CDTF">2024-02-27T14:19:16Z</dcterms:created>
  <dcterms:modified xsi:type="dcterms:W3CDTF">2024-03-01T13:49:53Z</dcterms:modified>
</cp:coreProperties>
</file>