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9" r:id="rId5"/>
    <p:sldId id="259" r:id="rId6"/>
    <p:sldId id="260" r:id="rId7"/>
    <p:sldId id="270" r:id="rId8"/>
    <p:sldId id="273" r:id="rId9"/>
    <p:sldId id="261" r:id="rId10"/>
    <p:sldId id="265" r:id="rId11"/>
    <p:sldId id="271" r:id="rId12"/>
    <p:sldId id="267" r:id="rId13"/>
    <p:sldId id="279" r:id="rId14"/>
    <p:sldId id="283" r:id="rId15"/>
    <p:sldId id="278" r:id="rId16"/>
    <p:sldId id="26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F3E9A-BB22-D816-CE54-11AE71FB2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C73737-4066-6237-753F-5CBF216F1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156163-392A-175C-8506-6C0E7E6B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F4A2-832D-427E-8D3C-B62B55B7EC41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155E6-5C0E-61D9-BB30-59BA490A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3A6E81-9D3B-1D47-1644-93503E30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E136-8273-421B-9DE3-C51D0E23B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02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60917-348B-D40E-E16A-D5984FE7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A5B299-7809-8C23-6025-1DE2299EF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5FCAE0-5955-FF52-8E3C-2E3AA0FB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F4A2-832D-427E-8D3C-B62B55B7EC41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9A07F6-631F-6DEB-7ABA-24A8BD54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93D84-4B7E-9BAC-52B6-2FF10E31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E136-8273-421B-9DE3-C51D0E23B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18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AFCD193-DEF3-3D2F-2E9A-31F0AA8BD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EE2352-5CA1-2E3F-28A2-807379D5A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41D9D9-207F-B9C9-B0B5-3A3758D8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F4A2-832D-427E-8D3C-B62B55B7EC41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6A9CA5-FDE6-09F8-9C6E-810B4AB5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6692A0-8EFB-D3CB-E80B-55FF2206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E136-8273-421B-9DE3-C51D0E23B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43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23BA2-68E3-961D-28C7-26E606F26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F8B63-45EA-4C90-D684-9FCBD3FC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C23B41-2274-5336-9B07-852F12C72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F4A2-832D-427E-8D3C-B62B55B7EC41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05BECC-99DA-2B70-6DC4-197A5AE5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F5AB82-1B3F-A3E0-300C-4B515799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E136-8273-421B-9DE3-C51D0E23B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01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62951-D935-F839-7322-EFC0219C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45672E-D935-B588-0A15-ADEE8A396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1CCED4-BBB2-14B7-EB06-51A35691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F4A2-832D-427E-8D3C-B62B55B7EC41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ACABA6-C426-A53E-89F6-AE223581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BAF120-7976-FA97-C681-59AD0590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E136-8273-421B-9DE3-C51D0E23B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64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EB4D4-EF7C-A95A-A0CB-655E74F2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040F96-3D3B-C4BA-D439-8E5B3546B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4E4EFC-B9DA-8D8B-BB48-516929080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AD0099-A61B-2940-9BCE-E579DB61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F4A2-832D-427E-8D3C-B62B55B7EC41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C6CD5C-DE87-8E87-8F12-D870D542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CA0870-B8F1-9F14-C764-5C6112D5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E136-8273-421B-9DE3-C51D0E23B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69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30CA8-ADBE-B5DD-93B7-D03A0B4E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2D0808-89F7-C5D4-317B-289868790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18DAAC-D4AD-F940-95ED-F9F7959C7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4C83A75-9573-BCA3-4160-20E563021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3206E2-47A4-5A5E-DC52-661A3E8BA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CD07A6-8F6A-B72E-B7A9-E992F293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F4A2-832D-427E-8D3C-B62B55B7EC41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D1D4DD-5C94-B825-3556-9702EF03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E243C8-C9E5-905C-CACA-D2B27152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E136-8273-421B-9DE3-C51D0E23B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56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246D0-6A2B-60F2-EAE9-45C5C306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9DA52C-C71B-3991-1C87-9DD78B2F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F4A2-832D-427E-8D3C-B62B55B7EC41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3D960E-6245-4C6C-C4F5-40478D7B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EFD6A1-2532-D245-1F41-97E43A78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E136-8273-421B-9DE3-C51D0E23B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74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3B721B-8338-DADE-BB99-A644E664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F4A2-832D-427E-8D3C-B62B55B7EC41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832BE1-39F1-3263-164F-F56C6BA5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AF8A64-12A8-56FA-23C1-85C44FF2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E136-8273-421B-9DE3-C51D0E23B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02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BAB66-DBE4-AE94-BDF1-83F7436B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8C973-3DF2-0C32-56D4-9689451F1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1038D6-37A6-D855-972A-87C2A6BA0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0DF99A-0ECE-B5A0-2DB0-503E8FF6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F4A2-832D-427E-8D3C-B62B55B7EC41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83D1E2-4D21-E278-C24C-0825053E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8C75A0-21A8-E277-EC9E-2F9EF378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E136-8273-421B-9DE3-C51D0E23B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5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D90E4-3877-B97F-3704-C834E3D4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0976ED4-24CD-3E3D-F41A-B62987076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08BCB4-86F7-DF11-B296-EC97CFC5E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9EB523-6623-CB85-2AF1-784ED0C4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F4A2-832D-427E-8D3C-B62B55B7EC41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4CBAF8-0220-55ED-DAFA-5EC89348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2D18B1-D807-164A-8C6F-36EC90C7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E136-8273-421B-9DE3-C51D0E23B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86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6600A3C-7423-FB65-B34B-F89A2B9F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050A76-12C2-DB0E-D555-3CE8C72B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B8202-5020-606C-91F5-70ACA5B0F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3F4A2-832D-427E-8D3C-B62B55B7EC41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F59AD3-FA2A-9288-3CBC-E5FD7C73F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F35613-CB64-378D-47FA-10A5E196C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BE136-8273-421B-9DE3-C51D0E23B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8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-orto.cz/vyresene-pripady" TargetMode="External"/><Relationship Id="rId13" Type="http://schemas.openxmlformats.org/officeDocument/2006/relationships/hyperlink" Target="https://sancedetem.cz/dudlik-zatracovane-siditko-nebo-nenahraditelna-pomucka" TargetMode="External"/><Relationship Id="rId3" Type="http://schemas.openxmlformats.org/officeDocument/2006/relationships/image" Target="../media/image18.svg"/><Relationship Id="rId7" Type="http://schemas.openxmlformats.org/officeDocument/2006/relationships/hyperlink" Target="https://www.facebook.com/hygiena.zubni/posts/1136224779814547/" TargetMode="External"/><Relationship Id="rId12" Type="http://schemas.openxmlformats.org/officeDocument/2006/relationships/hyperlink" Target="https://www.desami.cz/blog/dudlik-pouzivat-ano-ci-n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mifashion.cz/clanky/pece-o-miminko/_zobraz=vybirame-dudlik" TargetMode="External"/><Relationship Id="rId11" Type="http://schemas.openxmlformats.org/officeDocument/2006/relationships/hyperlink" Target="https://www.nuk.cz/cs_cz/o-nas/nuk-koncept/nuk-koncept-velikosti.html" TargetMode="External"/><Relationship Id="rId5" Type="http://schemas.openxmlformats.org/officeDocument/2006/relationships/hyperlink" Target="https://canpolbabies.com/cz_CS/2106264-jaky-druh-dudliku-mam-zvolit" TargetMode="External"/><Relationship Id="rId10" Type="http://schemas.openxmlformats.org/officeDocument/2006/relationships/hyperlink" Target="https://www.emimino.cz/clanky/dudlik-je-casto-dulezitym-doplnkem-ditete/" TargetMode="External"/><Relationship Id="rId4" Type="http://schemas.openxmlformats.org/officeDocument/2006/relationships/hyperlink" Target="https://www.malylojzo.cz/blog/jaky-tvar-dudliku-vybrat-pro-vase-miminko/" TargetMode="External"/><Relationship Id="rId9" Type="http://schemas.openxmlformats.org/officeDocument/2006/relationships/hyperlink" Target="https://www.babyonline.cz/testy-holek-bolek/testovani-sady-nuk-dudliku-2023" TargetMode="External"/><Relationship Id="rId14" Type="http://schemas.openxmlformats.org/officeDocument/2006/relationships/hyperlink" Target="http://www.ortodoncie-jindra.cz/otevreny-skus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54772A-9046-A496-E561-A12386B3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735" r="-1" b="597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0962E2-EAE8-DF6F-9D83-CA331775D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 dirty="0">
                <a:solidFill>
                  <a:schemeClr val="bg1"/>
                </a:solidFill>
              </a:rPr>
              <a:t>Dudlík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67EA3A-1557-FF12-1AE8-BBC943260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Skvělý pomocník nebo úhlavní nepřítel 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4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E112DF30-5C96-46A5-81A0-341076AFC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E44E6C6-920F-4AC8-83F4-7F94687E7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0816C5-3B5B-F3E2-91E9-DCF49083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33" y="723521"/>
            <a:ext cx="6531549" cy="1119262"/>
          </a:xfrm>
        </p:spPr>
        <p:txBody>
          <a:bodyPr>
            <a:normAutofit/>
          </a:bodyPr>
          <a:lstStyle/>
          <a:p>
            <a:r>
              <a:rPr lang="cs-CZ" sz="4000" b="1" dirty="0"/>
              <a:t>DUDLÍK NA OVOCE A ZELENINU </a:t>
            </a:r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68DE60DE-A968-4121-AFBB-E1A35832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45401" y="145708"/>
            <a:ext cx="2151670" cy="1860256"/>
            <a:chOff x="-305" y="-4155"/>
            <a:chExt cx="2514948" cy="2174333"/>
          </a:xfrm>
        </p:grpSpPr>
        <p:sp>
          <p:nvSpPr>
            <p:cNvPr id="5132" name="Freeform: Shape 5131">
              <a:extLst>
                <a:ext uri="{FF2B5EF4-FFF2-40B4-BE49-F238E27FC236}">
                  <a16:creationId xmlns:a16="http://schemas.microsoft.com/office/drawing/2014/main" id="{3B467C38-3593-435B-8852-5CFF00FBF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3" name="Freeform: Shape 5132">
              <a:extLst>
                <a:ext uri="{FF2B5EF4-FFF2-40B4-BE49-F238E27FC236}">
                  <a16:creationId xmlns:a16="http://schemas.microsoft.com/office/drawing/2014/main" id="{E029EC23-B12D-440F-851D-188AB8A80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4" name="Freeform: Shape 5133">
              <a:extLst>
                <a:ext uri="{FF2B5EF4-FFF2-40B4-BE49-F238E27FC236}">
                  <a16:creationId xmlns:a16="http://schemas.microsoft.com/office/drawing/2014/main" id="{65080C5B-B10E-4C97-B3DD-97CFBF5E8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135" name="Freeform: Shape 5134">
              <a:extLst>
                <a:ext uri="{FF2B5EF4-FFF2-40B4-BE49-F238E27FC236}">
                  <a16:creationId xmlns:a16="http://schemas.microsoft.com/office/drawing/2014/main" id="{1CC2843D-B312-4705-B377-1141FF684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F9DFC334-A4B5-4AAE-5534-DE36E65A5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r="10362"/>
          <a:stretch/>
        </p:blipFill>
        <p:spPr bwMode="auto">
          <a:xfrm>
            <a:off x="6750004" y="143594"/>
            <a:ext cx="5050763" cy="63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3BAED-B40C-B1C5-8A3F-313506F1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33" y="2158550"/>
            <a:ext cx="6290854" cy="3895707"/>
          </a:xfrm>
        </p:spPr>
        <p:txBody>
          <a:bodyPr anchor="ctr">
            <a:noAutofit/>
          </a:bodyPr>
          <a:lstStyle/>
          <a:p>
            <a:r>
              <a:rPr lang="cs-CZ" sz="1800" dirty="0"/>
              <a:t>Dudlík na ovoce a zeleninu je zařízení, které umožňuje kojencům a batolatům </a:t>
            </a:r>
            <a:r>
              <a:rPr lang="cs-CZ" sz="1800" b="1" dirty="0"/>
              <a:t>konzumovat šťávu z ovoce a zeleniny bez rizika dušení.</a:t>
            </a:r>
            <a:r>
              <a:rPr lang="cs-CZ" sz="1800" dirty="0"/>
              <a:t> </a:t>
            </a:r>
          </a:p>
          <a:p>
            <a:r>
              <a:rPr lang="cs-CZ" sz="1800" dirty="0"/>
              <a:t> Mezi </a:t>
            </a:r>
            <a:r>
              <a:rPr lang="cs-CZ" sz="1800" u="sng" dirty="0"/>
              <a:t>výhody </a:t>
            </a:r>
            <a:r>
              <a:rPr lang="cs-CZ" sz="1800" dirty="0"/>
              <a:t>tohoto dudlíku patří umožnění kojencům a batolatům ochutnat různé druhy ovoce a zeleniny,  pomáhá jim </a:t>
            </a:r>
            <a:r>
              <a:rPr lang="cs-CZ" sz="1800" b="1" dirty="0"/>
              <a:t>učit se žvýkat</a:t>
            </a:r>
            <a:r>
              <a:rPr lang="cs-CZ" sz="1800" dirty="0"/>
              <a:t>, ovoce v dudlíku poskytuje důležité vitamíny a minerály, může pomoci </a:t>
            </a:r>
            <a:r>
              <a:rPr lang="cs-CZ" sz="1800" b="1" dirty="0"/>
              <a:t>zmírnit bolest při prořezávání zubů</a:t>
            </a:r>
            <a:r>
              <a:rPr lang="cs-CZ" sz="1800" dirty="0"/>
              <a:t>.</a:t>
            </a:r>
          </a:p>
          <a:p>
            <a:r>
              <a:rPr lang="cs-CZ" sz="1800" dirty="0"/>
              <a:t>Hlavními </a:t>
            </a:r>
            <a:r>
              <a:rPr lang="cs-CZ" sz="1800" u="sng" dirty="0"/>
              <a:t>nevýhodami</a:t>
            </a:r>
            <a:r>
              <a:rPr lang="cs-CZ" sz="1800" dirty="0"/>
              <a:t> jsou to, že pro miminka s citlivými dásněmi může být </a:t>
            </a:r>
            <a:r>
              <a:rPr lang="cs-CZ" sz="1800" b="1" dirty="0"/>
              <a:t>nepohodlný</a:t>
            </a:r>
            <a:r>
              <a:rPr lang="cs-CZ" sz="1800" dirty="0"/>
              <a:t>, může být obtížné ho vyčistit, může se roztrhnout nebo rozbít, pokud ho miminko </a:t>
            </a:r>
            <a:r>
              <a:rPr lang="cs-CZ" sz="1800" b="1" dirty="0"/>
              <a:t>kousne</a:t>
            </a:r>
          </a:p>
        </p:txBody>
      </p:sp>
      <p:grpSp>
        <p:nvGrpSpPr>
          <p:cNvPr id="5150" name="Group 5136">
            <a:extLst>
              <a:ext uri="{FF2B5EF4-FFF2-40B4-BE49-F238E27FC236}">
                <a16:creationId xmlns:a16="http://schemas.microsoft.com/office/drawing/2014/main" id="{69E22CE9-7281-4287-84CA-AE7F8031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64748" y="3839134"/>
            <a:ext cx="4023079" cy="3018865"/>
            <a:chOff x="-305" y="-1"/>
            <a:chExt cx="3832880" cy="2876136"/>
          </a:xfrm>
        </p:grpSpPr>
        <p:sp>
          <p:nvSpPr>
            <p:cNvPr id="5151" name="Freeform: Shape 5137">
              <a:extLst>
                <a:ext uri="{FF2B5EF4-FFF2-40B4-BE49-F238E27FC236}">
                  <a16:creationId xmlns:a16="http://schemas.microsoft.com/office/drawing/2014/main" id="{FB7187AB-AC55-4912-943A-8EB2DA74B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2" name="Freeform: Shape 5138">
              <a:extLst>
                <a:ext uri="{FF2B5EF4-FFF2-40B4-BE49-F238E27FC236}">
                  <a16:creationId xmlns:a16="http://schemas.microsoft.com/office/drawing/2014/main" id="{6C7A5046-6B7A-4C74-834D-26B12A3CC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3" name="Freeform: Shape 5139">
              <a:extLst>
                <a:ext uri="{FF2B5EF4-FFF2-40B4-BE49-F238E27FC236}">
                  <a16:creationId xmlns:a16="http://schemas.microsoft.com/office/drawing/2014/main" id="{E175BB57-CAD0-46E7-ACCA-C4193784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4" name="Freeform: Shape 5140">
              <a:extLst>
                <a:ext uri="{FF2B5EF4-FFF2-40B4-BE49-F238E27FC236}">
                  <a16:creationId xmlns:a16="http://schemas.microsoft.com/office/drawing/2014/main" id="{EC936F17-A396-40BC-9A97-9B0A72A91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614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D8645A-1248-7886-9EF7-83A27B9E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41" y="294638"/>
            <a:ext cx="7799645" cy="1066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VLIV DUDLÍKU NA ŘEČOVÝ VÝVOJ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AFEFFC5A-618F-1DB8-D62A-7DA45D889E94}"/>
              </a:ext>
            </a:extLst>
          </p:cNvPr>
          <p:cNvSpPr txBox="1"/>
          <p:nvPr/>
        </p:nvSpPr>
        <p:spPr>
          <a:xfrm>
            <a:off x="517041" y="1503680"/>
            <a:ext cx="11553040" cy="4775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b="0" i="0" dirty="0">
                <a:effectLst/>
              </a:rPr>
              <a:t>- </a:t>
            </a:r>
            <a:r>
              <a:rPr lang="en-US" b="0" i="0" dirty="0">
                <a:effectLst/>
              </a:rPr>
              <a:t>je </a:t>
            </a:r>
            <a:r>
              <a:rPr lang="en-US" b="0" i="0" dirty="0" err="1">
                <a:effectLst/>
              </a:rPr>
              <a:t>složitý</a:t>
            </a:r>
            <a:r>
              <a:rPr lang="en-US" b="0" i="0" dirty="0">
                <a:effectLst/>
              </a:rPr>
              <a:t> a </a:t>
            </a:r>
            <a:r>
              <a:rPr lang="en-US" b="0" i="0" dirty="0" err="1">
                <a:effectLst/>
              </a:rPr>
              <a:t>stále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předmětem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výzkumu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Existují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různé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názory</a:t>
            </a:r>
            <a:r>
              <a:rPr lang="en-US" b="0" i="0" dirty="0">
                <a:effectLst/>
              </a:rPr>
              <a:t> a </a:t>
            </a:r>
            <a:r>
              <a:rPr lang="en-US" b="0" i="0" dirty="0" err="1">
                <a:effectLst/>
              </a:rPr>
              <a:t>studie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na</a:t>
            </a:r>
            <a:r>
              <a:rPr lang="en-US" b="0" i="0" dirty="0">
                <a:effectLst/>
              </a:rPr>
              <a:t> toto </a:t>
            </a:r>
            <a:r>
              <a:rPr lang="en-US" b="0" i="0" dirty="0" err="1">
                <a:effectLst/>
              </a:rPr>
              <a:t>téma</a:t>
            </a:r>
            <a:r>
              <a:rPr lang="en-US" b="0" i="0" dirty="0">
                <a:effectLst/>
              </a:rPr>
              <a:t>:</a:t>
            </a:r>
            <a:endParaRPr lang="cs-CZ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5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0" dirty="0" err="1">
                <a:effectLst/>
              </a:rPr>
              <a:t>Negativní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vlivy</a:t>
            </a:r>
            <a:r>
              <a:rPr lang="en-US" b="1" i="0" dirty="0">
                <a:effectLst/>
              </a:rPr>
              <a:t>:</a:t>
            </a:r>
            <a:endParaRPr lang="en-US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 err="1">
                <a:effectLst/>
              </a:rPr>
              <a:t>Dudlík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může</a:t>
            </a:r>
            <a:r>
              <a:rPr lang="en-US" i="0" dirty="0">
                <a:effectLst/>
              </a:rPr>
              <a:t> </a:t>
            </a:r>
            <a:r>
              <a:rPr lang="en-US" b="1" i="0" dirty="0" err="1">
                <a:effectLst/>
              </a:rPr>
              <a:t>omezovat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pohyby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jazyka</a:t>
            </a:r>
            <a:r>
              <a:rPr lang="en-US" b="1" i="0" dirty="0">
                <a:effectLst/>
              </a:rPr>
              <a:t> a </a:t>
            </a:r>
            <a:r>
              <a:rPr lang="en-US" b="1" i="0" dirty="0" err="1">
                <a:effectLst/>
              </a:rPr>
              <a:t>rtů</a:t>
            </a:r>
            <a:r>
              <a:rPr lang="en-US" i="0" dirty="0">
                <a:effectLst/>
              </a:rPr>
              <a:t>, </a:t>
            </a:r>
            <a:r>
              <a:rPr lang="en-US" i="0" dirty="0" err="1">
                <a:effectLst/>
              </a:rPr>
              <a:t>které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jsou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důležité</a:t>
            </a:r>
            <a:r>
              <a:rPr lang="en-US" i="0" dirty="0">
                <a:effectLst/>
              </a:rPr>
              <a:t> pro </a:t>
            </a:r>
            <a:r>
              <a:rPr lang="en-US" b="1" i="0" dirty="0" err="1">
                <a:effectLst/>
              </a:rPr>
              <a:t>správnou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výslovnost</a:t>
            </a:r>
            <a:endParaRPr lang="en-US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 err="1">
                <a:effectLst/>
              </a:rPr>
              <a:t>Dlouhodobé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používání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dudlíku</a:t>
            </a:r>
            <a:r>
              <a:rPr lang="en-US" i="0" dirty="0">
                <a:effectLst/>
              </a:rPr>
              <a:t> (po 3. </a:t>
            </a:r>
            <a:r>
              <a:rPr lang="en-US" i="0" dirty="0" err="1">
                <a:effectLst/>
              </a:rPr>
              <a:t>roce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života</a:t>
            </a:r>
            <a:r>
              <a:rPr lang="en-US" i="0" dirty="0">
                <a:effectLst/>
              </a:rPr>
              <a:t>) </a:t>
            </a:r>
            <a:r>
              <a:rPr lang="en-US" i="0" dirty="0" err="1">
                <a:effectLst/>
              </a:rPr>
              <a:t>může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vést</a:t>
            </a:r>
            <a:r>
              <a:rPr lang="en-US" i="0" dirty="0">
                <a:effectLst/>
              </a:rPr>
              <a:t> k </a:t>
            </a:r>
            <a:r>
              <a:rPr lang="en-US" b="1" i="0" dirty="0" err="1">
                <a:effectLst/>
              </a:rPr>
              <a:t>otevřenému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skusu</a:t>
            </a:r>
            <a:endParaRPr lang="en-US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 err="1">
                <a:effectLst/>
              </a:rPr>
              <a:t>Dudlík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může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bránit</a:t>
            </a:r>
            <a:r>
              <a:rPr lang="en-US" i="0" dirty="0">
                <a:effectLst/>
              </a:rPr>
              <a:t> v </a:t>
            </a:r>
            <a:r>
              <a:rPr lang="en-US" b="1" i="0" dirty="0" err="1">
                <a:effectLst/>
              </a:rPr>
              <a:t>nácviku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mluvení</a:t>
            </a:r>
            <a:r>
              <a:rPr lang="en-US" i="0" dirty="0">
                <a:effectLst/>
              </a:rPr>
              <a:t>, </a:t>
            </a:r>
            <a:r>
              <a:rPr lang="en-US" i="0" dirty="0" err="1">
                <a:effectLst/>
              </a:rPr>
              <a:t>protože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dítě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nemá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motivaci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používat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ústa</a:t>
            </a:r>
            <a:r>
              <a:rPr lang="en-US" i="0" dirty="0">
                <a:effectLst/>
              </a:rPr>
              <a:t> k </a:t>
            </a:r>
            <a:r>
              <a:rPr lang="en-US" i="0" dirty="0" err="1">
                <a:effectLst/>
              </a:rPr>
              <a:t>produkci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zvuků</a:t>
            </a:r>
            <a:endParaRPr lang="en-US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0" dirty="0" err="1">
                <a:effectLst/>
              </a:rPr>
              <a:t>Pozitivní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vlivy</a:t>
            </a:r>
            <a:r>
              <a:rPr lang="en-US" b="1" i="0" dirty="0">
                <a:effectLst/>
              </a:rPr>
              <a:t>:</a:t>
            </a:r>
            <a:endParaRPr lang="en-US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 err="1">
                <a:effectLst/>
              </a:rPr>
              <a:t>Dudlík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může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uklidnit</a:t>
            </a:r>
            <a:r>
              <a:rPr lang="en-US" i="0" dirty="0">
                <a:effectLst/>
              </a:rPr>
              <a:t> a </a:t>
            </a:r>
            <a:r>
              <a:rPr lang="en-US" i="0" dirty="0" err="1">
                <a:effectLst/>
              </a:rPr>
              <a:t>uspat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miminko</a:t>
            </a:r>
            <a:r>
              <a:rPr lang="en-US" i="0" dirty="0">
                <a:effectLst/>
              </a:rPr>
              <a:t>, </a:t>
            </a:r>
            <a:r>
              <a:rPr lang="en-US" i="0" dirty="0" err="1">
                <a:effectLst/>
              </a:rPr>
              <a:t>čímž</a:t>
            </a:r>
            <a:r>
              <a:rPr lang="en-US" i="0" dirty="0">
                <a:effectLst/>
              </a:rPr>
              <a:t> mu </a:t>
            </a:r>
            <a:r>
              <a:rPr lang="en-US" i="0" dirty="0" err="1">
                <a:effectLst/>
              </a:rPr>
              <a:t>umožňuje</a:t>
            </a:r>
            <a:r>
              <a:rPr lang="en-US" i="0" dirty="0">
                <a:effectLst/>
              </a:rPr>
              <a:t> </a:t>
            </a:r>
            <a:r>
              <a:rPr lang="en-US" b="1" i="0" dirty="0">
                <a:effectLst/>
              </a:rPr>
              <a:t>se </a:t>
            </a:r>
            <a:r>
              <a:rPr lang="en-US" b="1" i="0" dirty="0" err="1">
                <a:effectLst/>
              </a:rPr>
              <a:t>soustředit</a:t>
            </a:r>
            <a:r>
              <a:rPr lang="en-US" b="1" i="0" dirty="0">
                <a:effectLst/>
              </a:rPr>
              <a:t> </a:t>
            </a:r>
            <a:r>
              <a:rPr lang="en-US" i="0" dirty="0" err="1">
                <a:effectLst/>
              </a:rPr>
              <a:t>na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učení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jazyka</a:t>
            </a:r>
            <a:endParaRPr lang="en-US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 err="1">
                <a:effectLst/>
              </a:rPr>
              <a:t>Sání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dudlíku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může</a:t>
            </a:r>
            <a:r>
              <a:rPr lang="en-US" i="0" dirty="0">
                <a:effectLst/>
              </a:rPr>
              <a:t> </a:t>
            </a:r>
            <a:r>
              <a:rPr lang="en-US" b="1" i="0" dirty="0" err="1">
                <a:effectLst/>
              </a:rPr>
              <a:t>posilovat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svaly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úst</a:t>
            </a:r>
            <a:r>
              <a:rPr lang="en-US" b="1" i="0" dirty="0">
                <a:effectLst/>
              </a:rPr>
              <a:t> a </a:t>
            </a:r>
            <a:r>
              <a:rPr lang="en-US" b="1" i="0" dirty="0" err="1">
                <a:effectLst/>
              </a:rPr>
              <a:t>tváří</a:t>
            </a:r>
            <a:r>
              <a:rPr lang="en-US" i="0" dirty="0">
                <a:effectLst/>
              </a:rPr>
              <a:t>, </a:t>
            </a:r>
            <a:r>
              <a:rPr lang="en-US" i="0" dirty="0" err="1">
                <a:effectLst/>
              </a:rPr>
              <a:t>které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jsou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důležité</a:t>
            </a:r>
            <a:r>
              <a:rPr lang="en-US" i="0" dirty="0">
                <a:effectLst/>
              </a:rPr>
              <a:t> pro </a:t>
            </a:r>
            <a:r>
              <a:rPr lang="en-US" i="0" dirty="0" err="1">
                <a:effectLst/>
              </a:rPr>
              <a:t>řeč</a:t>
            </a:r>
            <a:endParaRPr lang="en-US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 err="1">
                <a:effectLst/>
              </a:rPr>
              <a:t>Dudlík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může</a:t>
            </a:r>
            <a:r>
              <a:rPr lang="en-US" i="0" dirty="0">
                <a:effectLst/>
              </a:rPr>
              <a:t> u </a:t>
            </a:r>
            <a:r>
              <a:rPr lang="en-US" i="0" dirty="0" err="1">
                <a:effectLst/>
              </a:rPr>
              <a:t>některých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dětí</a:t>
            </a:r>
            <a:r>
              <a:rPr lang="en-US" i="0" dirty="0">
                <a:effectLst/>
              </a:rPr>
              <a:t> </a:t>
            </a:r>
            <a:r>
              <a:rPr lang="en-US" b="1" i="0" dirty="0" err="1">
                <a:effectLst/>
              </a:rPr>
              <a:t>redukovat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riziko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zánětu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středního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ucha</a:t>
            </a:r>
            <a:endParaRPr lang="en-US" b="1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0" dirty="0" err="1">
                <a:effectLst/>
              </a:rPr>
              <a:t>Doporučení</a:t>
            </a:r>
            <a:r>
              <a:rPr lang="en-US" b="1" i="0" dirty="0">
                <a:effectLst/>
              </a:rPr>
              <a:t>:</a:t>
            </a:r>
            <a:endParaRPr lang="en-US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 err="1">
                <a:effectLst/>
              </a:rPr>
              <a:t>Dudlík</a:t>
            </a:r>
            <a:r>
              <a:rPr lang="en-US" i="0" dirty="0">
                <a:effectLst/>
              </a:rPr>
              <a:t> by se </a:t>
            </a:r>
            <a:r>
              <a:rPr lang="en-US" i="0" dirty="0" err="1">
                <a:effectLst/>
              </a:rPr>
              <a:t>měl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používat</a:t>
            </a:r>
            <a:r>
              <a:rPr lang="en-US" i="0" dirty="0">
                <a:effectLst/>
              </a:rPr>
              <a:t> </a:t>
            </a:r>
            <a:r>
              <a:rPr lang="en-US" b="1" i="0" dirty="0">
                <a:effectLst/>
              </a:rPr>
              <a:t>s </a:t>
            </a:r>
            <a:r>
              <a:rPr lang="en-US" b="1" i="0" dirty="0" err="1">
                <a:effectLst/>
              </a:rPr>
              <a:t>mírou</a:t>
            </a:r>
            <a:r>
              <a:rPr lang="en-US" b="1" i="0" dirty="0">
                <a:effectLst/>
              </a:rPr>
              <a:t> </a:t>
            </a:r>
            <a:r>
              <a:rPr lang="en-US" i="0" dirty="0">
                <a:effectLst/>
              </a:rPr>
              <a:t>a </a:t>
            </a:r>
            <a:r>
              <a:rPr lang="en-US" i="0" dirty="0" err="1">
                <a:effectLst/>
              </a:rPr>
              <a:t>jen</a:t>
            </a:r>
            <a:r>
              <a:rPr lang="en-US" i="0" dirty="0">
                <a:effectLst/>
              </a:rPr>
              <a:t> do 3. </a:t>
            </a:r>
            <a:r>
              <a:rPr lang="en-US" i="0" dirty="0" err="1">
                <a:effectLst/>
              </a:rPr>
              <a:t>roku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života</a:t>
            </a:r>
            <a:endParaRPr lang="en-US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Je </a:t>
            </a:r>
            <a:r>
              <a:rPr lang="en-US" i="0" dirty="0" err="1">
                <a:effectLst/>
              </a:rPr>
              <a:t>důležité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vybírat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dudlík</a:t>
            </a:r>
            <a:r>
              <a:rPr lang="en-US" i="0" dirty="0">
                <a:effectLst/>
              </a:rPr>
              <a:t> </a:t>
            </a:r>
            <a:r>
              <a:rPr lang="en-US" b="1" i="0" dirty="0" err="1">
                <a:effectLst/>
              </a:rPr>
              <a:t>vhodné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velikosti</a:t>
            </a:r>
            <a:r>
              <a:rPr lang="en-US" b="1" i="0" dirty="0">
                <a:effectLst/>
              </a:rPr>
              <a:t> a </a:t>
            </a:r>
            <a:r>
              <a:rPr lang="en-US" b="1" i="0" dirty="0" err="1">
                <a:effectLst/>
              </a:rPr>
              <a:t>tvaru</a:t>
            </a:r>
            <a:endParaRPr lang="en-US" b="1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 err="1">
                <a:effectLst/>
              </a:rPr>
              <a:t>Rodiče</a:t>
            </a:r>
            <a:r>
              <a:rPr lang="en-US" i="0" dirty="0">
                <a:effectLst/>
              </a:rPr>
              <a:t> by </a:t>
            </a:r>
            <a:r>
              <a:rPr lang="en-US" i="0" dirty="0" err="1">
                <a:effectLst/>
              </a:rPr>
              <a:t>měli</a:t>
            </a:r>
            <a:r>
              <a:rPr lang="en-US" i="0" dirty="0">
                <a:effectLst/>
              </a:rPr>
              <a:t> s </a:t>
            </a:r>
            <a:r>
              <a:rPr lang="en-US" i="0" dirty="0" err="1">
                <a:effectLst/>
              </a:rPr>
              <a:t>dítětem</a:t>
            </a:r>
            <a:r>
              <a:rPr lang="en-US" i="0" dirty="0">
                <a:effectLst/>
              </a:rPr>
              <a:t> </a:t>
            </a:r>
            <a:r>
              <a:rPr lang="en-US" b="1" i="0" dirty="0">
                <a:effectLst/>
              </a:rPr>
              <a:t>co </a:t>
            </a:r>
            <a:r>
              <a:rPr lang="en-US" b="1" i="0" dirty="0" err="1">
                <a:effectLst/>
              </a:rPr>
              <a:t>nejvíce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mluvit</a:t>
            </a:r>
            <a:r>
              <a:rPr lang="en-US" b="1" i="0" dirty="0">
                <a:effectLst/>
              </a:rPr>
              <a:t> a </a:t>
            </a:r>
            <a:r>
              <a:rPr lang="en-US" b="1" i="0" dirty="0" err="1">
                <a:effectLst/>
              </a:rPr>
              <a:t>číst</a:t>
            </a:r>
            <a:r>
              <a:rPr lang="en-US" b="1" i="0" dirty="0">
                <a:effectLst/>
              </a:rPr>
              <a:t> mu, </a:t>
            </a:r>
            <a:r>
              <a:rPr lang="en-US" b="1" i="0" dirty="0" err="1">
                <a:effectLst/>
              </a:rPr>
              <a:t>i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když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používá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dudlík</a:t>
            </a:r>
            <a:endParaRPr lang="en-US" b="1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 err="1">
                <a:effectLst/>
              </a:rPr>
              <a:t>Pokud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máte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obavy</a:t>
            </a:r>
            <a:r>
              <a:rPr lang="en-US" i="0" dirty="0">
                <a:effectLst/>
              </a:rPr>
              <a:t> o </a:t>
            </a:r>
            <a:r>
              <a:rPr lang="en-US" i="0" dirty="0" err="1">
                <a:effectLst/>
              </a:rPr>
              <a:t>vliv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dudlíku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na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řečový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vývoj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vašeho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dítěte</a:t>
            </a:r>
            <a:r>
              <a:rPr lang="en-US" i="0" dirty="0">
                <a:effectLst/>
              </a:rPr>
              <a:t>, </a:t>
            </a:r>
            <a:r>
              <a:rPr lang="en-US" i="0" dirty="0" err="1">
                <a:effectLst/>
              </a:rPr>
              <a:t>poraďte</a:t>
            </a:r>
            <a:r>
              <a:rPr lang="en-US" i="0" dirty="0">
                <a:effectLst/>
              </a:rPr>
              <a:t> se s </a:t>
            </a:r>
            <a:r>
              <a:rPr lang="en-US" b="1" i="0" dirty="0" err="1">
                <a:effectLst/>
              </a:rPr>
              <a:t>pedagogem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nebo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logoped</a:t>
            </a:r>
            <a:endParaRPr lang="en-US" b="1" i="0" dirty="0">
              <a:effectLst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17890C-B74C-26C9-C85A-B8EE6B2B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49960" y="944880"/>
            <a:ext cx="553720" cy="4165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04275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59B616E-D5D2-BB4A-1925-73697CAE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585" y="1862502"/>
            <a:ext cx="7928948" cy="38474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Vhodně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zvolený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dudlík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dítěti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neškodí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naopak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napomáhá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správnému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vývoji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čelistí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postavení</a:t>
            </a: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zubů</a:t>
            </a:r>
            <a:r>
              <a:rPr lang="cs-CZ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br>
              <a:rPr lang="cs-CZ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   </a:t>
            </a:r>
            <a:r>
              <a:rPr lang="cs-CZ" sz="2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Michaela Onderková – dentální hygienistka</a:t>
            </a:r>
            <a:br>
              <a:rPr lang="cs-CZ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cs-CZ" sz="1200" b="1" i="0" dirty="0">
                <a:solidFill>
                  <a:srgbClr val="B0B3B8"/>
                </a:solidFill>
                <a:effectLst/>
                <a:latin typeface="Segoe UI Historic" panose="020B0502040204020203" pitchFamily="34" charset="0"/>
              </a:rPr>
            </a:br>
            <a:br>
              <a:rPr lang="en-US" sz="29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9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00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Není k dispozici žádný popis fotky.">
            <a:extLst>
              <a:ext uri="{FF2B5EF4-FFF2-40B4-BE49-F238E27FC236}">
                <a16:creationId xmlns:a16="http://schemas.microsoft.com/office/drawing/2014/main" id="{F4BC1095-3C0E-8DC2-E814-A2318DDA0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4" r="60429" b="53871"/>
          <a:stretch/>
        </p:blipFill>
        <p:spPr bwMode="auto">
          <a:xfrm>
            <a:off x="457200" y="981015"/>
            <a:ext cx="3945296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1227CE0-5AD8-F3CA-C65B-C770277C1587}"/>
              </a:ext>
            </a:extLst>
          </p:cNvPr>
          <p:cNvSpPr txBox="1"/>
          <p:nvPr/>
        </p:nvSpPr>
        <p:spPr>
          <a:xfrm>
            <a:off x="457200" y="396240"/>
            <a:ext cx="115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NÁSLEDKY NEVHODNĚ ZVOLENÉHO DUDLÍKU NEBO CUCÁNÍ PALCE</a:t>
            </a: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07505067-91B8-EE44-3DF6-4476BE12B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r="12725" b="5186"/>
          <a:stretch/>
        </p:blipFill>
        <p:spPr bwMode="auto">
          <a:xfrm>
            <a:off x="335280" y="3101341"/>
            <a:ext cx="5415280" cy="348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FD35F9C7-95CF-D71E-7A7D-54CFC1915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8300" r="24082" b="14750"/>
          <a:stretch/>
        </p:blipFill>
        <p:spPr bwMode="auto">
          <a:xfrm>
            <a:off x="6014720" y="3101340"/>
            <a:ext cx="5913120" cy="348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A72942C-B033-1740-C4AB-EB5DABAA7ACF}"/>
              </a:ext>
            </a:extLst>
          </p:cNvPr>
          <p:cNvSpPr txBox="1"/>
          <p:nvPr/>
        </p:nvSpPr>
        <p:spPr>
          <a:xfrm>
            <a:off x="6309360" y="1396256"/>
            <a:ext cx="499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OTEVŘENÝ SKUS + CHYBNÉ POSLAVENÍ ZUBŮ</a:t>
            </a:r>
          </a:p>
          <a:p>
            <a:r>
              <a:rPr lang="cs-CZ" sz="2000" dirty="0"/>
              <a:t>= ZMĚNA VÝVOJE ČELISTI + PORUCHY ŘEČI</a:t>
            </a:r>
          </a:p>
          <a:p>
            <a:r>
              <a:rPr lang="cs-CZ" sz="2000" dirty="0"/>
              <a:t>=&gt; NUTNÁ ORTODONTICKÁ LÉČBA</a:t>
            </a:r>
          </a:p>
        </p:txBody>
      </p:sp>
    </p:spTree>
    <p:extLst>
      <p:ext uri="{BB962C8B-B14F-4D97-AF65-F5344CB8AC3E}">
        <p14:creationId xmlns:p14="http://schemas.microsoft.com/office/powerpoint/2010/main" val="134774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22006-EA8A-B330-84CF-CE028D8E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E184BCB-60B9-86A4-762C-69E694C8A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9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A3D82-0E15-2501-46F8-AEF2627E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320" y="923925"/>
            <a:ext cx="6537960" cy="1325563"/>
          </a:xfrm>
        </p:spPr>
        <p:txBody>
          <a:bodyPr/>
          <a:lstStyle/>
          <a:p>
            <a:r>
              <a:rPr lang="cs-CZ" dirty="0"/>
              <a:t>DĚKUJEME ZA POZORNOST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27BA715-8E85-4E8F-A35B-C16EEE84F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0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0438654-2CEF-0CEF-B8ED-F1F831BA8A45}"/>
              </a:ext>
            </a:extLst>
          </p:cNvPr>
          <p:cNvSpPr txBox="1"/>
          <p:nvPr/>
        </p:nvSpPr>
        <p:spPr>
          <a:xfrm>
            <a:off x="5098733" y="5934075"/>
            <a:ext cx="8056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dirty="0">
                <a:solidFill>
                  <a:srgbClr val="1F1F1F"/>
                </a:solidFill>
                <a:effectLst/>
              </a:rPr>
              <a:t>"Dudlík je jako manželství - dává ti pocit jistoty, ale zároveň tě omezuje.„						             </a:t>
            </a:r>
            <a:r>
              <a:rPr lang="cs-CZ" b="0" i="0" dirty="0">
                <a:solidFill>
                  <a:srgbClr val="1F1F1F"/>
                </a:solidFill>
                <a:effectLst/>
              </a:rPr>
              <a:t>- Neznámý autor</a:t>
            </a:r>
          </a:p>
        </p:txBody>
      </p:sp>
    </p:spTree>
    <p:extLst>
      <p:ext uri="{BB962C8B-B14F-4D97-AF65-F5344CB8AC3E}">
        <p14:creationId xmlns:p14="http://schemas.microsoft.com/office/powerpoint/2010/main" val="1275293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2E9F58-71E9-2CF9-D1A8-BD87E621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6" y="789618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000" b="1" dirty="0"/>
              <a:t>ZDROJE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Článek řetězu">
            <a:extLst>
              <a:ext uri="{FF2B5EF4-FFF2-40B4-BE49-F238E27FC236}">
                <a16:creationId xmlns:a16="http://schemas.microsoft.com/office/drawing/2014/main" id="{B54693A0-E2D9-1AE1-CBE4-2D39F76F0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909E50E-EFFE-9B5C-685F-5E1AB3A9171D}"/>
              </a:ext>
            </a:extLst>
          </p:cNvPr>
          <p:cNvSpPr txBox="1"/>
          <p:nvPr/>
        </p:nvSpPr>
        <p:spPr>
          <a:xfrm>
            <a:off x="487680" y="1639709"/>
            <a:ext cx="625708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4"/>
              </a:rPr>
              <a:t>https://www.malylojzo.cz/blog/jaky-tvar-dudliku-vybrat-pro-vase-miminko/</a:t>
            </a:r>
            <a:endParaRPr lang="cs-CZ" sz="1600" dirty="0"/>
          </a:p>
          <a:p>
            <a:r>
              <a:rPr lang="cs-CZ" sz="1600" dirty="0">
                <a:hlinkClick r:id="rId5"/>
              </a:rPr>
              <a:t>https://canpolbabies.com/cz_CS/2106264-jaky-druh-dudliku-mam-zvolit</a:t>
            </a:r>
            <a:endParaRPr lang="cs-CZ" sz="1600" dirty="0"/>
          </a:p>
          <a:p>
            <a:r>
              <a:rPr lang="cs-CZ" sz="1600" dirty="0">
                <a:hlinkClick r:id="rId6"/>
              </a:rPr>
              <a:t>https://www.mimifashion.cz/clanky/pece-o-miminko/_zobraz=vybirame-dudlik</a:t>
            </a:r>
            <a:endParaRPr lang="cs-CZ" sz="1600" dirty="0"/>
          </a:p>
          <a:p>
            <a:r>
              <a:rPr lang="cs-CZ" sz="1600" dirty="0">
                <a:hlinkClick r:id="rId7"/>
              </a:rPr>
              <a:t>https://www.facebook.com/hygiena.zubni/posts/1136224779814547/</a:t>
            </a:r>
            <a:endParaRPr lang="cs-CZ" sz="1600" dirty="0"/>
          </a:p>
          <a:p>
            <a:r>
              <a:rPr lang="cs-CZ" sz="1600" dirty="0">
                <a:hlinkClick r:id="rId8"/>
              </a:rPr>
              <a:t>https://www.b-orto.cz/vyresene-pripady</a:t>
            </a:r>
            <a:endParaRPr lang="cs-CZ" sz="1600" dirty="0"/>
          </a:p>
          <a:p>
            <a:r>
              <a:rPr lang="cs-CZ" sz="1600" dirty="0">
                <a:hlinkClick r:id="rId9"/>
              </a:rPr>
              <a:t>https://www.babyonline.cz/testy-holek-bolek/testovani-sady-nuk-dudliku-2023</a:t>
            </a:r>
            <a:endParaRPr lang="cs-CZ" sz="1600" dirty="0"/>
          </a:p>
          <a:p>
            <a:r>
              <a:rPr lang="cs-CZ" sz="1600" dirty="0">
                <a:hlinkClick r:id="rId10"/>
              </a:rPr>
              <a:t>https://www.emimino.cz/clanky/dudlik-je-casto-dulezitym-doplnkem-ditete/</a:t>
            </a:r>
            <a:endParaRPr lang="cs-CZ" sz="1600" dirty="0"/>
          </a:p>
          <a:p>
            <a:r>
              <a:rPr lang="cs-CZ" sz="1600" dirty="0">
                <a:hlinkClick r:id="rId11"/>
              </a:rPr>
              <a:t>https://www.nuk.cz/cs_cz/o-nas/nuk-koncept/nuk-koncept-velikosti.html</a:t>
            </a:r>
            <a:endParaRPr lang="cs-CZ" sz="1600" dirty="0"/>
          </a:p>
          <a:p>
            <a:r>
              <a:rPr lang="cs-CZ" sz="1600" dirty="0">
                <a:hlinkClick r:id="rId12"/>
              </a:rPr>
              <a:t>https://www.desami.cz/blog/dudlik-pouzivat-ano-ci-ne/</a:t>
            </a:r>
            <a:endParaRPr lang="cs-CZ" sz="1600" dirty="0"/>
          </a:p>
          <a:p>
            <a:r>
              <a:rPr lang="cs-CZ" sz="1600" dirty="0">
                <a:hlinkClick r:id="rId13"/>
              </a:rPr>
              <a:t>https://sancedetem.cz/dudlik-zatracovane-siditko-nebo-nenahraditelna-pomucka</a:t>
            </a:r>
            <a:endParaRPr lang="cs-CZ" sz="1600" dirty="0"/>
          </a:p>
          <a:p>
            <a:r>
              <a:rPr lang="cs-CZ" sz="1600" dirty="0">
                <a:hlinkClick r:id="rId14"/>
              </a:rPr>
              <a:t>http://www.ortodoncie-jindra.cz/otevreny-skus.php</a:t>
            </a: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2995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0D1AEB-162F-D183-091D-A7996FE4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b="1" dirty="0"/>
              <a:t>POMOCNÍK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49D7C-891F-9426-47C5-B0EC95E34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55" y="1984689"/>
            <a:ext cx="7503064" cy="271588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Může miminkům a batolatům pomoci se uklidnit a usnout</a:t>
            </a:r>
          </a:p>
          <a:p>
            <a:r>
              <a:rPr lang="cs-CZ" sz="2000" dirty="0"/>
              <a:t>Může snižovat riziko náhlého úmrtí kojence (SIDS)</a:t>
            </a:r>
          </a:p>
          <a:p>
            <a:r>
              <a:rPr lang="cs-CZ" sz="2000" dirty="0"/>
              <a:t>Může snižovat riziko infekcí ucha</a:t>
            </a:r>
          </a:p>
          <a:p>
            <a:r>
              <a:rPr lang="cs-CZ" sz="2000" dirty="0"/>
              <a:t>Může pomoci sát, když nemohou být kojeni</a:t>
            </a:r>
          </a:p>
          <a:p>
            <a:endParaRPr lang="cs-CZ" sz="18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539C18EB-4D47-4E30-351C-16AC5EBAC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14" y="1836069"/>
            <a:ext cx="2823917" cy="25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BE33F9-2D9A-3478-9E61-786C3A10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cs-CZ" b="1" dirty="0"/>
              <a:t>NEPŘÍTEL</a:t>
            </a:r>
            <a:r>
              <a:rPr lang="cs-CZ" sz="4000" b="1" dirty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EAE4EA68-AE78-D2C9-5FE2-C0655A184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37" y="2091363"/>
            <a:ext cx="3785616" cy="300445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9185C-6B71-84F0-E2B7-DA99C6D73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091363"/>
            <a:ext cx="4765949" cy="3683796"/>
          </a:xfrm>
        </p:spPr>
        <p:txBody>
          <a:bodyPr anchor="t">
            <a:normAutofit/>
          </a:bodyPr>
          <a:lstStyle/>
          <a:p>
            <a:r>
              <a:rPr lang="cs-CZ" sz="2000" dirty="0"/>
              <a:t>Může vést k závislosti</a:t>
            </a:r>
          </a:p>
          <a:p>
            <a:r>
              <a:rPr lang="cs-CZ" sz="2000" dirty="0"/>
              <a:t>Může ztěžovat odvykání od kojení</a:t>
            </a:r>
          </a:p>
          <a:p>
            <a:r>
              <a:rPr lang="cs-CZ" sz="2000" dirty="0"/>
              <a:t>Může narušovat vývoj řeči</a:t>
            </a:r>
          </a:p>
          <a:p>
            <a:r>
              <a:rPr lang="cs-CZ" sz="2000" dirty="0"/>
              <a:t>Může zvyšovat riziko zubního kazu</a:t>
            </a:r>
          </a:p>
        </p:txBody>
      </p:sp>
    </p:spTree>
    <p:extLst>
      <p:ext uri="{BB962C8B-B14F-4D97-AF65-F5344CB8AC3E}">
        <p14:creationId xmlns:p14="http://schemas.microsoft.com/office/powerpoint/2010/main" val="245210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01F2CFC-2774-CB38-064D-039FA33D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50" y="1221802"/>
            <a:ext cx="7241794" cy="1837349"/>
          </a:xfrm>
        </p:spPr>
        <p:txBody>
          <a:bodyPr anchor="ctr">
            <a:normAutofit/>
          </a:bodyPr>
          <a:lstStyle/>
          <a:p>
            <a:pPr algn="ctr"/>
            <a:r>
              <a:rPr lang="cs-CZ" b="1" dirty="0"/>
              <a:t>PODLE ČEHO DUDLÍK VYBÍRAT?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DDDDE9-75DB-2787-B64E-A471C390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223" y="2824469"/>
            <a:ext cx="5709721" cy="2430864"/>
          </a:xfrm>
        </p:spPr>
        <p:txBody>
          <a:bodyPr anchor="t">
            <a:normAutofit/>
          </a:bodyPr>
          <a:lstStyle/>
          <a:p>
            <a:r>
              <a:rPr lang="cs-CZ" dirty="0"/>
              <a:t>VELIKOST</a:t>
            </a:r>
          </a:p>
          <a:p>
            <a:r>
              <a:rPr lang="cs-CZ" dirty="0"/>
              <a:t>TVAR</a:t>
            </a:r>
          </a:p>
          <a:p>
            <a:r>
              <a:rPr lang="cs-CZ" dirty="0"/>
              <a:t>MATERIÁL</a:t>
            </a:r>
          </a:p>
        </p:txBody>
      </p:sp>
    </p:spTree>
    <p:extLst>
      <p:ext uri="{BB962C8B-B14F-4D97-AF65-F5344CB8AC3E}">
        <p14:creationId xmlns:p14="http://schemas.microsoft.com/office/powerpoint/2010/main" val="384940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6945E0-A7A9-B983-DE53-F0B0D516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r>
              <a:rPr lang="cs-CZ" b="1" dirty="0"/>
              <a:t>VELIKOST DUDLÍKU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6003FD-36A8-1D10-1AAB-01C73B61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70" y="1295224"/>
            <a:ext cx="6896202" cy="251476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Tím nejdůležitějším při výběru šidítka je jeho velikost, která by měla </a:t>
            </a:r>
            <a:r>
              <a:rPr lang="cs-CZ" sz="2000" b="1" dirty="0"/>
              <a:t>odpovídat věku vašeho dítěte</a:t>
            </a:r>
            <a:r>
              <a:rPr lang="cs-CZ" sz="2000" dirty="0"/>
              <a:t>. Velikost pusinky čerstvě narozeného miminka a batolete se značně liší a správná velikost dudlíku </a:t>
            </a:r>
            <a:r>
              <a:rPr lang="cs-CZ" sz="2000" b="1" dirty="0"/>
              <a:t>snižuje riziko deformace patra a zoubků</a:t>
            </a:r>
            <a:r>
              <a:rPr lang="cs-CZ" sz="2000" dirty="0"/>
              <a:t>.</a:t>
            </a:r>
          </a:p>
          <a:p>
            <a:endParaRPr lang="cs-CZ" sz="1800" dirty="0">
              <a:solidFill>
                <a:schemeClr val="tx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381784" y="4178643"/>
            <a:ext cx="3061444" cy="2297267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6190" y="0"/>
            <a:ext cx="3282247" cy="2837712"/>
            <a:chOff x="-305" y="-4155"/>
            <a:chExt cx="2514948" cy="217433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74" name="Picture 2" descr="velikosti_dudliku_bibs_colour">
            <a:extLst>
              <a:ext uri="{FF2B5EF4-FFF2-40B4-BE49-F238E27FC236}">
                <a16:creationId xmlns:a16="http://schemas.microsoft.com/office/drawing/2014/main" id="{2270DE30-DD46-A140-539E-E8FDA0D62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" t="11646" r="5361" b="7574"/>
          <a:stretch/>
        </p:blipFill>
        <p:spPr bwMode="auto">
          <a:xfrm>
            <a:off x="5229608" y="3289488"/>
            <a:ext cx="6703475" cy="33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85DF2C6-9DA9-A4F8-44C1-4241F164FE93}"/>
              </a:ext>
            </a:extLst>
          </p:cNvPr>
          <p:cNvSpPr txBox="1"/>
          <p:nvPr/>
        </p:nvSpPr>
        <p:spPr>
          <a:xfrm>
            <a:off x="2485993" y="4651603"/>
            <a:ext cx="2784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1" i="0" dirty="0">
                <a:solidFill>
                  <a:srgbClr val="161616"/>
                </a:solidFill>
                <a:effectLst/>
              </a:rPr>
              <a:t>Velikost 1:</a:t>
            </a:r>
            <a:r>
              <a:rPr lang="nb-NO" sz="2000" b="0" i="0" dirty="0">
                <a:solidFill>
                  <a:srgbClr val="161616"/>
                </a:solidFill>
                <a:effectLst/>
              </a:rPr>
              <a:t> 0 - 6 měsíců </a:t>
            </a:r>
          </a:p>
          <a:p>
            <a:pPr algn="l"/>
            <a:r>
              <a:rPr lang="nb-NO" sz="2000" b="1" i="0" dirty="0">
                <a:solidFill>
                  <a:srgbClr val="161616"/>
                </a:solidFill>
                <a:effectLst/>
              </a:rPr>
              <a:t>Velikost 2:</a:t>
            </a:r>
            <a:r>
              <a:rPr lang="nb-NO" sz="2000" b="0" i="0" dirty="0">
                <a:solidFill>
                  <a:srgbClr val="161616"/>
                </a:solidFill>
                <a:effectLst/>
              </a:rPr>
              <a:t> 6 - 18 měsíců</a:t>
            </a:r>
          </a:p>
          <a:p>
            <a:pPr algn="l"/>
            <a:r>
              <a:rPr lang="nb-NO" sz="2000" b="1" i="0" dirty="0">
                <a:solidFill>
                  <a:srgbClr val="161616"/>
                </a:solidFill>
                <a:effectLst/>
              </a:rPr>
              <a:t>Velikost 3:</a:t>
            </a:r>
            <a:r>
              <a:rPr lang="nb-NO" sz="2000" b="0" i="0" dirty="0">
                <a:solidFill>
                  <a:srgbClr val="161616"/>
                </a:solidFill>
                <a:effectLst/>
              </a:rPr>
              <a:t> od 18 měsíců</a:t>
            </a:r>
          </a:p>
          <a:p>
            <a:br>
              <a:rPr lang="nb-NO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27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1C625A-EDF3-BA82-98D2-1D079FC5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89" y="2462296"/>
            <a:ext cx="5196704" cy="677420"/>
          </a:xfrm>
        </p:spPr>
        <p:txBody>
          <a:bodyPr anchor="b">
            <a:noAutofit/>
          </a:bodyPr>
          <a:lstStyle/>
          <a:p>
            <a:pPr algn="ctr"/>
            <a:r>
              <a:rPr lang="cs-CZ" b="1" dirty="0"/>
              <a:t>TVAR SAVIČKY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AFB02E-5240-03C0-5B66-07D5F9EC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0" y="1094017"/>
            <a:ext cx="1687752" cy="1428830"/>
          </a:xfrm>
        </p:spPr>
        <p:txBody>
          <a:bodyPr anchor="ctr">
            <a:normAutofit/>
          </a:bodyPr>
          <a:lstStyle/>
          <a:p>
            <a:endParaRPr lang="cs-CZ" sz="1800" dirty="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9F1A31DF-08DE-743F-C784-EA03B843C8F4}"/>
              </a:ext>
            </a:extLst>
          </p:cNvPr>
          <p:cNvSpPr txBox="1"/>
          <p:nvPr/>
        </p:nvSpPr>
        <p:spPr>
          <a:xfrm>
            <a:off x="5789788" y="335845"/>
            <a:ext cx="6096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F1F1F"/>
                </a:solidFill>
                <a:effectLst/>
                <a:latin typeface="Google Sans"/>
              </a:rPr>
              <a:t>Kulatá savička dudlíku (třešinka)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cs-CZ" b="0" i="0" dirty="0">
                <a:effectLst/>
                <a:latin typeface="Google Sans"/>
              </a:rPr>
              <a:t>má kulatý tvar savičky. N</a:t>
            </a:r>
            <a:r>
              <a:rPr lang="cs-CZ" sz="1800" dirty="0"/>
              <a:t>apodobuje tvar matčina prsu a usnadňuje tak miminku sání. Mezi hlavní </a:t>
            </a:r>
            <a:r>
              <a:rPr lang="cs-CZ" sz="1800" u="sng" dirty="0"/>
              <a:t>výhody </a:t>
            </a:r>
            <a:r>
              <a:rPr lang="cs-CZ" sz="1800" dirty="0"/>
              <a:t>tohoto tvaru patří </a:t>
            </a:r>
            <a:r>
              <a:rPr lang="cs-CZ" sz="1800" b="1" dirty="0"/>
              <a:t>přirozené sání, menší tlak na čelist a zuby</a:t>
            </a:r>
            <a:r>
              <a:rPr lang="cs-CZ" sz="1800" dirty="0"/>
              <a:t>: díky kulatému tvaru savičky je tlak na čelist a zuby miminka menší než u dudlíků s plochým savičkou. Mezi hlavní </a:t>
            </a:r>
            <a:r>
              <a:rPr lang="cs-CZ" sz="1800" u="sng" dirty="0"/>
              <a:t>nevýhody</a:t>
            </a:r>
            <a:r>
              <a:rPr lang="cs-CZ" sz="1800" dirty="0"/>
              <a:t> naopak patří velmi </a:t>
            </a:r>
            <a:r>
              <a:rPr lang="cs-CZ" sz="1800" b="1" dirty="0"/>
              <a:t>složité odvykání</a:t>
            </a:r>
            <a:r>
              <a:rPr lang="cs-CZ" sz="1800" dirty="0"/>
              <a:t> dudlíku, jelikož je pro dítě přirozenější než dudlík anatomický. Příliš velký vyvíjí </a:t>
            </a:r>
            <a:r>
              <a:rPr lang="cs-CZ" sz="1800" b="1" dirty="0"/>
              <a:t>tlak na patro.</a:t>
            </a:r>
          </a:p>
          <a:p>
            <a:endParaRPr lang="cs-CZ" b="1" i="0" dirty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Google Sans"/>
              </a:rPr>
              <a:t>Anatomická savička dudlíku (ortodontická)</a:t>
            </a:r>
            <a:r>
              <a:rPr lang="cs-CZ" b="0" i="0" dirty="0">
                <a:effectLst/>
                <a:latin typeface="Google Sans"/>
              </a:rPr>
              <a:t> je zploštělá na spodní straně</a:t>
            </a:r>
            <a:r>
              <a:rPr lang="cs-CZ" dirty="0">
                <a:latin typeface="Google Sans"/>
              </a:rPr>
              <a:t> - m</a:t>
            </a:r>
            <a:r>
              <a:rPr lang="cs-CZ" sz="1800" dirty="0"/>
              <a:t>ůžete vložit dudlík do úst dítěte pouze jedním směrem. Tato šidítka zajištují </a:t>
            </a:r>
            <a:r>
              <a:rPr lang="cs-CZ" sz="1800" b="1" dirty="0"/>
              <a:t>správnou polohu jazyka při sání</a:t>
            </a:r>
            <a:r>
              <a:rPr lang="cs-CZ" sz="1800" dirty="0"/>
              <a:t>, čímž se údajně předchází vzniku různých ortodontických vad. </a:t>
            </a:r>
          </a:p>
          <a:p>
            <a:endParaRPr lang="cs-CZ" b="0" i="0" dirty="0"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F1F1F"/>
                </a:solidFill>
                <a:effectLst/>
                <a:latin typeface="Google Sans"/>
              </a:rPr>
              <a:t>Symetrická savička dudlíku (fyziologická)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 je plochá a má tvar </a:t>
            </a:r>
            <a:r>
              <a:rPr lang="cs-CZ" b="0" i="0" dirty="0">
                <a:effectLst/>
                <a:latin typeface="Google Sans"/>
              </a:rPr>
              <a:t>slzy. N</a:t>
            </a:r>
            <a:r>
              <a:rPr lang="cs-CZ" sz="1800" dirty="0"/>
              <a:t>apodobuje tvar matčina prsu a podporuje tak </a:t>
            </a:r>
            <a:r>
              <a:rPr lang="cs-CZ" sz="1800" b="1" dirty="0"/>
              <a:t>správný vývoj dásní a zubů</a:t>
            </a:r>
            <a:r>
              <a:rPr lang="cs-CZ" sz="1800" dirty="0"/>
              <a:t>. Mezi hlavní </a:t>
            </a:r>
            <a:r>
              <a:rPr lang="cs-CZ" sz="1800" u="sng" dirty="0"/>
              <a:t>výhody</a:t>
            </a:r>
            <a:r>
              <a:rPr lang="cs-CZ" sz="1800" dirty="0"/>
              <a:t> tohoto dudlíku patří podpora </a:t>
            </a:r>
            <a:r>
              <a:rPr lang="cs-CZ" sz="1800" b="1" dirty="0"/>
              <a:t>přirozeného  vývoje jazyka</a:t>
            </a:r>
            <a:r>
              <a:rPr lang="cs-CZ" sz="1800" dirty="0"/>
              <a:t>, jelikož symetrický dudlík umožňuje jazyku miminka pohybovat se přirozeně, čímž podporuje jeho správný vývoj. </a:t>
            </a:r>
            <a:r>
              <a:rPr lang="cs-CZ" sz="1800" b="1" dirty="0"/>
              <a:t>Snadnější odvykání </a:t>
            </a:r>
            <a:r>
              <a:rPr lang="cs-CZ" sz="1800" dirty="0"/>
              <a:t>od dudlíku, protože mu neposkytuje tak silný sací reflex. Hlavní </a:t>
            </a:r>
            <a:r>
              <a:rPr lang="cs-CZ" sz="1800" u="sng" dirty="0"/>
              <a:t>nevýhodou</a:t>
            </a:r>
            <a:r>
              <a:rPr lang="cs-CZ" sz="1800" dirty="0"/>
              <a:t> tohoto dudlíku je, že pokud miminko používá symetrický dudlík příliš dlouho, může to vést k </a:t>
            </a:r>
            <a:r>
              <a:rPr lang="cs-CZ" sz="1800" b="1" dirty="0"/>
              <a:t>nesprávnému skusu.</a:t>
            </a:r>
            <a:endParaRPr lang="cs-CZ" b="1" i="0" dirty="0">
              <a:effectLst/>
              <a:latin typeface="Google Sans"/>
            </a:endParaRPr>
          </a:p>
        </p:txBody>
      </p:sp>
      <p:pic>
        <p:nvPicPr>
          <p:cNvPr id="7170" name="Picture 2" descr="Blog - péče o miminko | mimifashion.cz | Vybavení dětské postýlky">
            <a:extLst>
              <a:ext uri="{FF2B5EF4-FFF2-40B4-BE49-F238E27FC236}">
                <a16:creationId xmlns:a16="http://schemas.microsoft.com/office/drawing/2014/main" id="{11D18DF7-E955-9D9C-C163-B769C49E3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7377"/>
          <a:stretch/>
        </p:blipFill>
        <p:spPr bwMode="auto">
          <a:xfrm>
            <a:off x="345440" y="3827970"/>
            <a:ext cx="5405553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7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099D9D-1380-BF7C-73A4-7981B697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62" y="408583"/>
            <a:ext cx="5589438" cy="1057700"/>
          </a:xfrm>
        </p:spPr>
        <p:txBody>
          <a:bodyPr anchor="b">
            <a:noAutofit/>
          </a:bodyPr>
          <a:lstStyle/>
          <a:p>
            <a:pPr algn="ctr"/>
            <a:r>
              <a:rPr lang="cs-CZ" b="1" dirty="0"/>
              <a:t>TVAR ŠTÍTU DUDLÍKU</a:t>
            </a:r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C7EB25-5404-6A9D-5F5A-F474D31D4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62" y="1727489"/>
            <a:ext cx="8048859" cy="865370"/>
          </a:xfrm>
        </p:spPr>
        <p:txBody>
          <a:bodyPr>
            <a:normAutofit/>
          </a:bodyPr>
          <a:lstStyle/>
          <a:p>
            <a:r>
              <a:rPr lang="cs-CZ" sz="2000" dirty="0"/>
              <a:t>Měl by být lehký a </a:t>
            </a:r>
            <a:r>
              <a:rPr lang="cs-CZ" sz="2000" b="1" dirty="0"/>
              <a:t>anatomicky tvarovaný</a:t>
            </a:r>
            <a:r>
              <a:rPr lang="cs-CZ" sz="2000" dirty="0"/>
              <a:t>, aby netlačil na obličej dítěte</a:t>
            </a:r>
          </a:p>
          <a:p>
            <a:r>
              <a:rPr lang="cs-CZ" sz="2000" dirty="0"/>
              <a:t>Otvory ve štítu zajištují </a:t>
            </a:r>
            <a:r>
              <a:rPr lang="cs-CZ" sz="2000" b="1" dirty="0"/>
              <a:t>ventilaci</a:t>
            </a:r>
            <a:r>
              <a:rPr lang="cs-CZ" sz="2000" dirty="0"/>
              <a:t> a zabraňují podráždění pokožky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dudlik_s_kulatou_savickou">
            <a:extLst>
              <a:ext uri="{FF2B5EF4-FFF2-40B4-BE49-F238E27FC236}">
                <a16:creationId xmlns:a16="http://schemas.microsoft.com/office/drawing/2014/main" id="{C954D25C-C83D-44D0-EB79-2A2B5FB98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12108" r="54231" b="8131"/>
          <a:stretch/>
        </p:blipFill>
        <p:spPr bwMode="auto">
          <a:xfrm>
            <a:off x="8427728" y="2998057"/>
            <a:ext cx="3406685" cy="36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rtodonticky_cumlik">
            <a:extLst>
              <a:ext uri="{FF2B5EF4-FFF2-40B4-BE49-F238E27FC236}">
                <a16:creationId xmlns:a16="http://schemas.microsoft.com/office/drawing/2014/main" id="{137A8D97-3699-C80F-D885-FF936CA72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25189" r="51727" b="5958"/>
          <a:stretch/>
        </p:blipFill>
        <p:spPr bwMode="auto">
          <a:xfrm>
            <a:off x="3972560" y="2784164"/>
            <a:ext cx="3610784" cy="322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2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5" name="Rectangle 4104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29C0CE-6FD5-7D23-61C1-E0D1B30F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05" y="477519"/>
            <a:ext cx="2514948" cy="999111"/>
          </a:xfrm>
        </p:spPr>
        <p:txBody>
          <a:bodyPr anchor="b">
            <a:normAutofit/>
          </a:bodyPr>
          <a:lstStyle/>
          <a:p>
            <a:r>
              <a:rPr lang="cs-CZ" sz="4000" b="1" dirty="0"/>
              <a:t>KROUŽEK</a:t>
            </a:r>
          </a:p>
        </p:txBody>
      </p:sp>
      <p:pic>
        <p:nvPicPr>
          <p:cNvPr id="4098" name="Picture 2" descr="Schnuller Couture Vanilla &amp; Peach, (0-6M) Silikon| Bibs">
            <a:extLst>
              <a:ext uri="{FF2B5EF4-FFF2-40B4-BE49-F238E27FC236}">
                <a16:creationId xmlns:a16="http://schemas.microsoft.com/office/drawing/2014/main" id="{C0184C59-A544-7BD5-D53B-9D77E6973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21945" r="7155" b="32844"/>
          <a:stretch/>
        </p:blipFill>
        <p:spPr bwMode="auto">
          <a:xfrm>
            <a:off x="811625" y="3427190"/>
            <a:ext cx="4584383" cy="245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6" name="Group 4106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4117" name="Freeform: Shape 4107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8" name="Freeform: Shape 4108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9" name="Freeform: Shape 4109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120" name="Freeform: Shape 4110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100" name="Picture 4" descr="Schnuller de Lux Vanilla &amp; Peach, (0-36 M) Silikon | Bibs">
            <a:extLst>
              <a:ext uri="{FF2B5EF4-FFF2-40B4-BE49-F238E27FC236}">
                <a16:creationId xmlns:a16="http://schemas.microsoft.com/office/drawing/2014/main" id="{9BA94F3C-EF95-B17B-59DC-26C787386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21945" b="22889"/>
          <a:stretch/>
        </p:blipFill>
        <p:spPr bwMode="auto">
          <a:xfrm>
            <a:off x="885383" y="850256"/>
            <a:ext cx="4424939" cy="253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0A59E-21A5-8669-E03B-623BF13CC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839" y="1924311"/>
            <a:ext cx="5838025" cy="3757260"/>
          </a:xfrm>
        </p:spPr>
        <p:txBody>
          <a:bodyPr anchor="ctr">
            <a:normAutofit/>
          </a:bodyPr>
          <a:lstStyle/>
          <a:p>
            <a:r>
              <a:rPr lang="cs-CZ" sz="2000" b="0" i="0" dirty="0">
                <a:effectLst/>
              </a:rPr>
              <a:t>Dudlíky s kroužkem svítícím ve tmě (obsahující fluorescenční pigment) jsou velmi praktické pro noční použití (snadno je najdete v tmavé místnosti). Svítící kroužky jsou zcela bezpečné a splňují všechny bezpečnostní normy. Nejlepší je připevnit ke kroužku </a:t>
            </a:r>
            <a:r>
              <a:rPr lang="cs-CZ" sz="2000" b="1" i="0" dirty="0">
                <a:effectLst/>
              </a:rPr>
              <a:t>řetízek na dudlík</a:t>
            </a:r>
            <a:r>
              <a:rPr lang="cs-CZ" sz="2000" b="0" i="0" dirty="0">
                <a:effectLst/>
              </a:rPr>
              <a:t>, aby dítě nemohlo dudlík upustit na zem. Díky tomu bude dudlík čistší. </a:t>
            </a:r>
          </a:p>
          <a:p>
            <a:pPr marL="0" indent="0">
              <a:buNone/>
            </a:pPr>
            <a:endParaRPr lang="cs-CZ" sz="2000" b="0" i="0" dirty="0">
              <a:effectLst/>
            </a:endParaRPr>
          </a:p>
          <a:p>
            <a:r>
              <a:rPr lang="cs-CZ" sz="2000" b="0" i="0" dirty="0">
                <a:effectLst/>
              </a:rPr>
              <a:t>Můžete také koupit dudlík bez kroužku, který je </a:t>
            </a:r>
            <a:r>
              <a:rPr lang="cs-CZ" sz="2000" b="1" i="0" dirty="0">
                <a:effectLst/>
              </a:rPr>
              <a:t>vhodný na spaní </a:t>
            </a:r>
            <a:r>
              <a:rPr lang="cs-CZ" sz="2000" b="0" i="0" dirty="0">
                <a:effectLst/>
              </a:rPr>
              <a:t>– pokud si dítě během spánku často otírá obličej rukou, nemůže se náhodou chytit kroužku a </a:t>
            </a:r>
            <a:r>
              <a:rPr lang="cs-CZ" sz="2000" b="1" i="0" dirty="0">
                <a:effectLst/>
              </a:rPr>
              <a:t>vytáhnout</a:t>
            </a:r>
            <a:r>
              <a:rPr lang="cs-CZ" sz="2000" b="0" i="0" dirty="0">
                <a:effectLst/>
              </a:rPr>
              <a:t> si dudlík z pusy.</a:t>
            </a:r>
          </a:p>
          <a:p>
            <a:endParaRPr 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4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528C77E-A052-E357-2E37-7790C376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37" y="942742"/>
            <a:ext cx="5145024" cy="601826"/>
          </a:xfrm>
        </p:spPr>
        <p:txBody>
          <a:bodyPr anchor="b">
            <a:noAutofit/>
          </a:bodyPr>
          <a:lstStyle/>
          <a:p>
            <a:r>
              <a:rPr lang="cs-CZ" b="1" dirty="0"/>
              <a:t>MATERIÁL SAVIČKY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5CBC96-8B7A-C5EF-7CEB-F6B08D1E8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48" y="1819723"/>
            <a:ext cx="7355474" cy="4293283"/>
          </a:xfrm>
        </p:spPr>
        <p:txBody>
          <a:bodyPr anchor="ctr">
            <a:normAutofit/>
          </a:bodyPr>
          <a:lstStyle/>
          <a:p>
            <a:r>
              <a:rPr lang="cs-CZ" sz="2000" b="1" dirty="0"/>
              <a:t>Latex (kaučuk)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dirty="0"/>
              <a:t>- </a:t>
            </a:r>
            <a:r>
              <a:rPr lang="cs-CZ" sz="1800" dirty="0"/>
              <a:t>je přírodní materiál vyráběný z kaučuku (šetrný k životnímu prostředí)</a:t>
            </a:r>
          </a:p>
          <a:p>
            <a:pPr marL="0" indent="0">
              <a:buNone/>
            </a:pPr>
            <a:r>
              <a:rPr lang="cs-CZ" sz="1800" dirty="0"/>
              <a:t>- žlutohnědé zbarvení, specifická chuť a vůně (preference dítěte)</a:t>
            </a:r>
          </a:p>
          <a:p>
            <a:pPr marL="0" indent="0">
              <a:buNone/>
            </a:pPr>
            <a:r>
              <a:rPr lang="cs-CZ" sz="1800" dirty="0"/>
              <a:t>- měkčí a pružnější – vhodnější pro první zoubky</a:t>
            </a:r>
          </a:p>
          <a:p>
            <a:pPr marL="0" indent="0">
              <a:buNone/>
            </a:pPr>
            <a:r>
              <a:rPr lang="cs-CZ" sz="1800" dirty="0"/>
              <a:t>- méně odolný vůči horké vodě (rychlé stárnutí dudlíku) </a:t>
            </a:r>
          </a:p>
          <a:p>
            <a:pPr marL="0" indent="0">
              <a:buNone/>
            </a:pPr>
            <a:r>
              <a:rPr lang="cs-CZ" sz="1800" dirty="0"/>
              <a:t>- latex nepřitahuje prach, díky čemuž zůstává déle čistý</a:t>
            </a:r>
          </a:p>
          <a:p>
            <a:r>
              <a:rPr lang="cs-CZ" sz="2000" b="1" dirty="0"/>
              <a:t>Lékařský silikon</a:t>
            </a:r>
          </a:p>
          <a:p>
            <a:pPr marL="0" indent="0">
              <a:buNone/>
            </a:pPr>
            <a:r>
              <a:rPr lang="cs-CZ" sz="1800" dirty="0"/>
              <a:t>- dokonale čirý, bez chuti a zápachu (snazší odvykání)</a:t>
            </a:r>
          </a:p>
          <a:p>
            <a:pPr marL="0" indent="0">
              <a:buNone/>
            </a:pPr>
            <a:r>
              <a:rPr lang="cs-CZ" sz="1800" dirty="0"/>
              <a:t>- není tolik pružný – vhodnější pro kojence</a:t>
            </a:r>
          </a:p>
          <a:p>
            <a:pPr marL="0" indent="0">
              <a:buNone/>
            </a:pPr>
            <a:r>
              <a:rPr lang="cs-CZ" sz="1800" dirty="0"/>
              <a:t>- silikon je velmi odolný a snadno se udržuje (vhodný do myčky)</a:t>
            </a:r>
          </a:p>
          <a:p>
            <a:endParaRPr lang="cs-CZ" sz="1300" dirty="0">
              <a:solidFill>
                <a:schemeClr val="tx2"/>
              </a:solidFill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30125905-C1A3-5C9C-9FC2-93168E06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62" y="1204325"/>
            <a:ext cx="4449350" cy="44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131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</TotalTime>
  <Words>1044</Words>
  <Application>Microsoft Macintosh PowerPoint</Application>
  <PresentationFormat>Širokoúhlá obrazovka</PresentationFormat>
  <Paragraphs>86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Google Sans</vt:lpstr>
      <vt:lpstr>Segoe UI Historic</vt:lpstr>
      <vt:lpstr>Motiv Office</vt:lpstr>
      <vt:lpstr>Dudlík</vt:lpstr>
      <vt:lpstr>POMOCNÍK </vt:lpstr>
      <vt:lpstr>NEPŘÍTEL </vt:lpstr>
      <vt:lpstr>PODLE ČEHO DUDLÍK VYBÍRAT?</vt:lpstr>
      <vt:lpstr>VELIKOST DUDLÍKU </vt:lpstr>
      <vt:lpstr>TVAR SAVIČKY</vt:lpstr>
      <vt:lpstr>TVAR ŠTÍTU DUDLÍKU</vt:lpstr>
      <vt:lpstr>KROUŽEK</vt:lpstr>
      <vt:lpstr>MATERIÁL SAVIČKY</vt:lpstr>
      <vt:lpstr>DUDLÍK NA OVOCE A ZELENINU </vt:lpstr>
      <vt:lpstr>VLIV DUDLÍKU NA ŘEČOVÝ VÝVOJ</vt:lpstr>
      <vt:lpstr>Vhodně zvolený dudlík dítěti neškodí, naopak napomáhá správnému vývoji čelistí a postavení zubů.       - Michaela Onderková – dentální hygienistka    </vt:lpstr>
      <vt:lpstr>Prezentace aplikace PowerPoint</vt:lpstr>
      <vt:lpstr>Prezentace aplikace PowerPoint</vt:lpstr>
      <vt:lpstr>DĚKUJEME ZA POZORNOST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Dudlík</dc:title>
  <dc:creator>Kateřina Volčíková</dc:creator>
  <cp:lastModifiedBy>Petr Janšta</cp:lastModifiedBy>
  <cp:revision>50</cp:revision>
  <dcterms:created xsi:type="dcterms:W3CDTF">2024-02-21T15:26:56Z</dcterms:created>
  <dcterms:modified xsi:type="dcterms:W3CDTF">2024-03-01T13:49:15Z</dcterms:modified>
</cp:coreProperties>
</file>