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42"/>
  </p:notesMasterIdLst>
  <p:sldIdLst>
    <p:sldId id="256" r:id="rId2"/>
    <p:sldId id="355" r:id="rId3"/>
    <p:sldId id="351" r:id="rId4"/>
    <p:sldId id="352" r:id="rId5"/>
    <p:sldId id="353" r:id="rId6"/>
    <p:sldId id="354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6" r:id="rId15"/>
    <p:sldId id="367" r:id="rId16"/>
    <p:sldId id="363" r:id="rId17"/>
    <p:sldId id="258" r:id="rId18"/>
    <p:sldId id="257" r:id="rId19"/>
    <p:sldId id="265" r:id="rId20"/>
    <p:sldId id="275" r:id="rId21"/>
    <p:sldId id="274" r:id="rId22"/>
    <p:sldId id="259" r:id="rId23"/>
    <p:sldId id="266" r:id="rId24"/>
    <p:sldId id="278" r:id="rId25"/>
    <p:sldId id="290" r:id="rId26"/>
    <p:sldId id="369" r:id="rId27"/>
    <p:sldId id="370" r:id="rId28"/>
    <p:sldId id="348" r:id="rId29"/>
    <p:sldId id="349" r:id="rId30"/>
    <p:sldId id="371" r:id="rId31"/>
    <p:sldId id="372" r:id="rId32"/>
    <p:sldId id="373" r:id="rId33"/>
    <p:sldId id="375" r:id="rId34"/>
    <p:sldId id="273" r:id="rId35"/>
    <p:sldId id="376" r:id="rId36"/>
    <p:sldId id="377" r:id="rId37"/>
    <p:sldId id="378" r:id="rId38"/>
    <p:sldId id="379" r:id="rId39"/>
    <p:sldId id="380" r:id="rId40"/>
    <p:sldId id="27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E66"/>
    <a:srgbClr val="56F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77E1D-41C3-48DD-8035-7A6D55EB396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87BF0-9BB1-4E72-BF52-5F4DFDA20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7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1204ED07-663B-4F58-B94C-B7F02FC0A6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AB65635-A04E-4610-8329-4E5F952FFD3B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GB" altLang="cs-CZ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E92477DB-00C3-4054-B177-C88BA549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E4567E9A-10E2-4B50-9CCA-B499E503180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2C0776F7-C1A9-44A3-9709-0C657ED437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3D0F8D7-3A8F-4274-B22E-A79A9228C106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en-GB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144F8B3-74F0-4A0F-9C80-D912B9E7A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3C4AB71-B623-4A4A-9A3B-7AC00CB1F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E02BBB32-BE85-4B33-9760-2A6C7C0602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D6F6171-BDE9-4E4A-A2E1-4F80F620B273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en-GB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91872A9-FE7C-4B5F-B1AB-0902EF115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DA607E3-F227-4FFC-BF4D-F01B4700A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cs-CZ" altLang="cs-CZ">
                <a:cs typeface="Times New Roman" panose="02020603050405020304" pitchFamily="18" charset="0"/>
              </a:rPr>
              <a:t>(zkrácení bulbu o 1 mm představuje dioptrickou vadu + 3 D).</a:t>
            </a:r>
          </a:p>
          <a:p>
            <a:pPr algn="just"/>
            <a:r>
              <a:rPr lang="cs-CZ" altLang="cs-CZ">
                <a:cs typeface="Times New Roman" panose="02020603050405020304" pitchFamily="18" charset="0"/>
              </a:rPr>
              <a:t>	</a:t>
            </a:r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DB865149-ABB3-4407-82E2-77436932B1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96D8597-13C0-4B16-BF6A-502BD1A73A43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23</a:t>
            </a:fld>
            <a:endParaRPr lang="en-GB" altLang="cs-CZ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8EBECA9B-D28E-428F-A37F-FAA568906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BF7CD2A3-8825-4A07-9440-6E72F6CB63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/>
              <a:t>V osách na sebe kolmých má oko různou dioptrickou mohutnost. </a:t>
            </a:r>
          </a:p>
          <a:p>
            <a:r>
              <a:rPr lang="cs-CZ" altLang="cs-CZ"/>
              <a:t>Nemá tedy přibližný tvar koule, ale lehce stlačeného míče. </a:t>
            </a:r>
          </a:p>
          <a:p>
            <a:r>
              <a:rPr lang="cs-CZ" altLang="cs-CZ"/>
              <a:t>Pozorovaný předmět se nezobrazuje ostře, např. čtverec je obrazně řečeno</a:t>
            </a:r>
          </a:p>
          <a:p>
            <a:r>
              <a:rPr lang="cs-CZ" altLang="cs-CZ"/>
              <a:t>vnímán jako obdélník nebo kosodélník.</a:t>
            </a:r>
          </a:p>
          <a:p>
            <a:r>
              <a:rPr lang="cs-CZ" altLang="cs-CZ"/>
              <a:t>Bod není vnímaný jako bod, ale jako dvě čárky. Astigmatická vada významně </a:t>
            </a:r>
          </a:p>
          <a:p>
            <a:r>
              <a:rPr lang="cs-CZ" altLang="cs-CZ"/>
              <a:t>zhoršuje kvalitu vidění.</a:t>
            </a:r>
            <a:br>
              <a:rPr lang="cs-CZ" altLang="cs-CZ"/>
            </a:br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>
            <a:extLst>
              <a:ext uri="{FF2B5EF4-FFF2-40B4-BE49-F238E27FC236}">
                <a16:creationId xmlns:a16="http://schemas.microsoft.com/office/drawing/2014/main" id="{6853F4DE-CFC9-420F-B0A6-8B230AC62A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9ACA7E1-DE67-459F-A8C1-FE941A1EAE36}" type="slidenum">
              <a:rPr lang="en-GB" altLang="cs-CZ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34</a:t>
            </a:fld>
            <a:endParaRPr lang="en-GB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67D7BA7-204A-4C74-85B1-71E6D8FF4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2995069-9C72-4FC4-A1C6-54CDE2A87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64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8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62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04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29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7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2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9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6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69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53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82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83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71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61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00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88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F44A288-E6B3-4759-94C5-1B6B96BA6BC0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739F58D-45E3-44D9-AEC6-B1E4E9B509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2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XEsh1LEWo" TargetMode="External"/><Relationship Id="rId2" Type="http://schemas.openxmlformats.org/officeDocument/2006/relationships/hyperlink" Target="https://cs.wikipedia.org/wiki/Binokul%C3%A1rn%C3%AD_vid%C4%9Bn%C3%A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F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6236B-E12B-4C11-87A4-4763C04B4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OFTALMOPEDIE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8CC4ED-7C41-43BD-ACA8-489DD0779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3. přednáška</a:t>
            </a:r>
          </a:p>
        </p:txBody>
      </p:sp>
      <p:pic>
        <p:nvPicPr>
          <p:cNvPr id="1028" name="Picture 4" descr="Jak vidí krátkozrací a dalekozrací">
            <a:extLst>
              <a:ext uri="{FF2B5EF4-FFF2-40B4-BE49-F238E27FC236}">
                <a16:creationId xmlns:a16="http://schemas.microsoft.com/office/drawing/2014/main" id="{6B70D67D-36E8-40A7-AC3A-08934B47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10" y="1054216"/>
            <a:ext cx="4781514" cy="26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1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79740-36D7-4BB7-B50F-85B7E5FB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1067128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br>
              <a:rPr lang="cs-CZ" b="1" cap="all" dirty="0"/>
            </a:br>
            <a:r>
              <a:rPr lang="cs-CZ" b="1" u="sng" dirty="0"/>
              <a:t>Diagnostika speciálně pedagogická</a:t>
            </a:r>
            <a:br>
              <a:rPr lang="cs-CZ" b="1" u="sng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416F6B-D479-4503-A409-EBE9B178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14" y="2326140"/>
            <a:ext cx="10412206" cy="4531860"/>
          </a:xfrm>
        </p:spPr>
        <p:txBody>
          <a:bodyPr>
            <a:normAutofit/>
          </a:bodyPr>
          <a:lstStyle/>
          <a:p>
            <a:r>
              <a:rPr lang="cs-CZ" b="1" dirty="0"/>
              <a:t>funkční vyšetření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zrakový terapeut, instruktor zrakové stimulace či poradce rané péče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schopnost rozeznávání objektů,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zpracování zrakového vjemu,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koordinace oko-ruka,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schopnost sledování pohybu předmětu,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úroveň pozornosti při zrakovém vnímání a jeho uvědomění si,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orientace na ploše apod.</a:t>
            </a:r>
          </a:p>
        </p:txBody>
      </p:sp>
      <p:pic>
        <p:nvPicPr>
          <p:cNvPr id="6" name="Obrázek 5" descr="C:\Users\kol0008\AppData\Local\Microsoft\Windows\INetCache\Content.MSO\F5F9E73.tmp">
            <a:extLst>
              <a:ext uri="{FF2B5EF4-FFF2-40B4-BE49-F238E27FC236}">
                <a16:creationId xmlns:a16="http://schemas.microsoft.com/office/drawing/2014/main" id="{3E5215E2-8578-4C67-8D62-0E378E6A0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32" y="3230880"/>
            <a:ext cx="5546408" cy="1798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06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41734-9145-4BD3-9653-2DA6483F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234" y="3520440"/>
            <a:ext cx="8761413" cy="72848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příčiny zrakového postižení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CC27D-390F-40A2-8463-9B2CF989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14" y="2329180"/>
            <a:ext cx="8761413" cy="34163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23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0EEA7-8B53-42BE-B739-3515EB54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73C95F-863F-4D2B-9EE7-E077E511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34" y="2374900"/>
            <a:ext cx="10884646" cy="4147820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orgánové x funkční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Podle Jesenského (2007) se rozlišují 4 skupiny druhů příčin:</a:t>
            </a:r>
          </a:p>
          <a:p>
            <a:pPr lvl="1"/>
            <a:r>
              <a:rPr lang="cs-CZ" sz="2800" b="1" dirty="0">
                <a:solidFill>
                  <a:schemeClr val="tx1"/>
                </a:solidFill>
              </a:rPr>
              <a:t>ZP vzniklé v důsledku dědičnosti</a:t>
            </a:r>
          </a:p>
          <a:p>
            <a:pPr lvl="1"/>
            <a:r>
              <a:rPr lang="cs-CZ" sz="2800" b="1" dirty="0">
                <a:solidFill>
                  <a:schemeClr val="tx1"/>
                </a:solidFill>
              </a:rPr>
              <a:t>ZP vzniklé v důsledku očních chorob v období prenatálním, perinatálním a raně postnatálním</a:t>
            </a:r>
          </a:p>
          <a:p>
            <a:pPr lvl="1"/>
            <a:r>
              <a:rPr lang="cs-CZ" sz="2800" b="1" dirty="0">
                <a:solidFill>
                  <a:schemeClr val="tx1"/>
                </a:solidFill>
              </a:rPr>
              <a:t>ZP vzniklé v průběhu života v důsledku očních chorob a úrazů, které poškodily zrakový analyzátor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8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14462-5F53-4758-B77F-E53A2092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PODLE DOBY VZNIKU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5AAD5E-4D13-4C7C-ACE6-A0346887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488406" cy="3416300"/>
          </a:xfrm>
        </p:spPr>
        <p:txBody>
          <a:bodyPr>
            <a:normAutofit/>
          </a:bodyPr>
          <a:lstStyle/>
          <a:p>
            <a:pPr lvl="0"/>
            <a:r>
              <a:rPr lang="cs-CZ" sz="3200" b="1" dirty="0"/>
              <a:t>prenatální doba vzniku zrakového postižení</a:t>
            </a:r>
            <a:endParaRPr lang="cs-CZ" sz="3200" dirty="0"/>
          </a:p>
          <a:p>
            <a:pPr lvl="0"/>
            <a:r>
              <a:rPr lang="cs-CZ" sz="3200" b="1" dirty="0"/>
              <a:t>perinatální doba vzniku zrakového postižení</a:t>
            </a:r>
            <a:endParaRPr lang="cs-CZ" sz="3200" dirty="0"/>
          </a:p>
          <a:p>
            <a:r>
              <a:rPr lang="cs-CZ" sz="3200" b="1" dirty="0"/>
              <a:t>postnatální doba vzniku zrakového postižení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1763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23B59-F129-4F04-8EB0-EC9C6A21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Vrozené příčiny zrakového postižení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1734E3-EC77-4099-BD50-308EEAB71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54" y="2192020"/>
            <a:ext cx="10534126" cy="4665980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chemeClr val="tx1"/>
                </a:solidFill>
              </a:rPr>
              <a:t>retinopatie nedonošených</a:t>
            </a:r>
          </a:p>
          <a:p>
            <a:pPr lvl="0"/>
            <a:r>
              <a:rPr lang="cs-CZ" sz="2800" b="1" dirty="0">
                <a:solidFill>
                  <a:schemeClr val="tx1"/>
                </a:solidFill>
              </a:rPr>
              <a:t>dědičnost</a:t>
            </a:r>
          </a:p>
          <a:p>
            <a:pPr lvl="0"/>
            <a:r>
              <a:rPr lang="cs-CZ" sz="2800" b="1" dirty="0">
                <a:solidFill>
                  <a:schemeClr val="tx1"/>
                </a:solidFill>
              </a:rPr>
              <a:t>vrozené vady zrakového orgánu a natální poškození</a:t>
            </a:r>
          </a:p>
          <a:p>
            <a:pPr lvl="0"/>
            <a:r>
              <a:rPr lang="cs-CZ" sz="2800" b="1" dirty="0">
                <a:solidFill>
                  <a:schemeClr val="tx1"/>
                </a:solidFill>
              </a:rPr>
              <a:t>porušeni plodu v době prenatální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fyzikální (úrazy matky, RTG záření)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chemické (léčiva, nadměrné užívání alkoholu, drogy)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biologické (virové a mikrobiologické vlivy, např. rubeola, </a:t>
            </a:r>
            <a:r>
              <a:rPr lang="cs-CZ" sz="2400" b="1" dirty="0" err="1">
                <a:solidFill>
                  <a:schemeClr val="tx1"/>
                </a:solidFill>
              </a:rPr>
              <a:t>cytomegalovirus</a:t>
            </a:r>
            <a:r>
              <a:rPr lang="cs-CZ" sz="2400" b="1" dirty="0">
                <a:solidFill>
                  <a:schemeClr val="tx1"/>
                </a:solidFill>
              </a:rPr>
              <a:t>, AIDS, syfilis, tuberkulóza, toxoplazmóza)</a:t>
            </a:r>
          </a:p>
          <a:p>
            <a:pPr marL="0" indent="0" algn="r">
              <a:buNone/>
            </a:pPr>
            <a:r>
              <a:rPr lang="cs-CZ" dirty="0"/>
              <a:t>(Finková, 2012)</a:t>
            </a:r>
          </a:p>
        </p:txBody>
      </p:sp>
    </p:spTree>
    <p:extLst>
      <p:ext uri="{BB962C8B-B14F-4D97-AF65-F5344CB8AC3E}">
        <p14:creationId xmlns:p14="http://schemas.microsoft.com/office/powerpoint/2010/main" val="344594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6543A-D4BB-4A61-B1F4-9E536BD9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Příčiny získaného zrakového postižení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C1ED339-ED64-43AA-9853-7E2A05A41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16" y="2902719"/>
            <a:ext cx="5069044" cy="422960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400" b="1" dirty="0">
                <a:solidFill>
                  <a:schemeClr val="tx1"/>
                </a:solidFill>
              </a:rPr>
              <a:t>progrese zrakových vad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choroby zrakového analyzátoru (zelený a šedý zákal)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důsledek onemocnění (diabetes, roztroušená skleróza, meningitida, tuberkulóza)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vliv stárnutí organismu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úrazy hlavy a oka</a:t>
            </a:r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2462512-5E0B-4543-A065-30CEE3D94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9711" y="2351539"/>
            <a:ext cx="5069044" cy="4506461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chemické nebo fyzikální působení na oko (poleptání či popálení oka vápnem, vystavení oka záření)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nádorové onemocnění struktur oka, zrakového nervu či centrálních oblastí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poruchy v oblasti CNS (mozkové příhody)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otravy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předávkováním kyslíku apod.</a:t>
            </a:r>
          </a:p>
          <a:p>
            <a:pPr marL="0" indent="0" algn="r">
              <a:buNone/>
            </a:pPr>
            <a:r>
              <a:rPr lang="cs-CZ" dirty="0"/>
              <a:t>(Finková, 2012)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76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279B5-5BD7-4AF1-AC1C-15407AEE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3491730"/>
            <a:ext cx="8761413" cy="728480"/>
          </a:xfrm>
        </p:spPr>
        <p:txBody>
          <a:bodyPr/>
          <a:lstStyle/>
          <a:p>
            <a:r>
              <a:rPr lang="cs-CZ" sz="4000" b="1" cap="all" dirty="0">
                <a:solidFill>
                  <a:schemeClr val="tx1"/>
                </a:solidFill>
              </a:rPr>
              <a:t>DŮLEŽITÉ Z OFTALMOLOGIE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8D7A70-AB8F-4900-903A-6F2233ED2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634" y="2725420"/>
            <a:ext cx="8761413" cy="34163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53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C250A-7E15-4250-BC70-23110948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skupiny zrakových poruch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E8195E-5786-4A81-A7E8-08F47418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porucha zrakové ostrosti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postižení šíře zorného pole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obtíže se zpracováním informací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okulomotorické problémy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poruchy barvocitu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3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CF3B8-19A1-4AD6-AD54-99EC5878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err="1"/>
              <a:t>PORUCHy</a:t>
            </a:r>
            <a:r>
              <a:rPr lang="cs-CZ" b="1" cap="all" dirty="0"/>
              <a:t> ZRAKOVÉ OSTROSTI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E3495B-1061-4A25-9019-2C389D13B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3200" b="1" dirty="0">
                <a:solidFill>
                  <a:schemeClr val="tx1"/>
                </a:solidFill>
              </a:rPr>
              <a:t>myopie</a:t>
            </a:r>
          </a:p>
          <a:p>
            <a:pPr lvl="0"/>
            <a:r>
              <a:rPr lang="cs-CZ" sz="3200" b="1" dirty="0">
                <a:solidFill>
                  <a:schemeClr val="tx1"/>
                </a:solidFill>
              </a:rPr>
              <a:t>hypermetropie</a:t>
            </a:r>
          </a:p>
          <a:p>
            <a:pPr lvl="0"/>
            <a:r>
              <a:rPr lang="cs-CZ" sz="3200" b="1" dirty="0">
                <a:solidFill>
                  <a:schemeClr val="tx1"/>
                </a:solidFill>
              </a:rPr>
              <a:t>astigmatismus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afakie a </a:t>
            </a:r>
            <a:r>
              <a:rPr lang="cs-CZ" sz="3200" b="1" dirty="0" err="1">
                <a:solidFill>
                  <a:schemeClr val="tx1"/>
                </a:solidFill>
              </a:rPr>
              <a:t>pseudoafakie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4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7D07E1D-288B-4F74-841D-07CCB657B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1194" y="491916"/>
            <a:ext cx="9614853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ostrosti: KRÁTKOZRAKOST (MYOPIE -)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6FD932C-663D-4915-A73D-34998EF1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94" y="2474913"/>
            <a:ext cx="8447087" cy="4267200"/>
          </a:xfrm>
        </p:spPr>
        <p:txBody>
          <a:bodyPr vert="horz" lIns="0" tIns="0" rIns="0" bIns="0" rtlCol="0">
            <a:normAutofit/>
          </a:bodyPr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dlouhá předozadní osa oka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korekce rozptylky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Myopia gravis    od –6 D</a:t>
            </a:r>
          </a:p>
        </p:txBody>
      </p:sp>
      <p:sp>
        <p:nvSpPr>
          <p:cNvPr id="14340" name="Zástupný symbol pro číslo snímku 5">
            <a:extLst>
              <a:ext uri="{FF2B5EF4-FFF2-40B4-BE49-F238E27FC236}">
                <a16:creationId xmlns:a16="http://schemas.microsoft.com/office/drawing/2014/main" id="{4DA1F962-4211-41E0-91C1-AAFF2AB57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A7FE4990-D04C-4790-88C8-DC37DED9AE0F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19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Picture 7" descr="Výsledek obrázku pro myopia">
            <a:extLst>
              <a:ext uri="{FF2B5EF4-FFF2-40B4-BE49-F238E27FC236}">
                <a16:creationId xmlns:a16="http://schemas.microsoft.com/office/drawing/2014/main" id="{AA541ABD-98A2-4B40-9AE8-CEA03612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08" y="2061052"/>
            <a:ext cx="6253798" cy="468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6E03786-DEA9-48EC-A1F1-FE752DC0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035" y="3910013"/>
            <a:ext cx="4752975" cy="2832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s://upload.wikimedia.org/wikipedia/commons/thumb/a/a3/Schematic_diagram_of_the_human_eye_cs.svg/1024px-Schematic_diagram_of_the_human_eye_cs.svg.png">
            <a:extLst>
              <a:ext uri="{FF2B5EF4-FFF2-40B4-BE49-F238E27FC236}">
                <a16:creationId xmlns:a16="http://schemas.microsoft.com/office/drawing/2014/main" id="{D060AEB0-07F5-4740-9DC6-D777666B8D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20" y="0"/>
            <a:ext cx="6921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73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>
            <a:extLst>
              <a:ext uri="{FF2B5EF4-FFF2-40B4-BE49-F238E27FC236}">
                <a16:creationId xmlns:a16="http://schemas.microsoft.com/office/drawing/2014/main" id="{A5327214-3011-4817-ACB6-09DD44F1D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6B0DF54C-131B-4A53-8494-8C70E0823F46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20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6" descr="http://psych.ucalgary.ca/PACE/VA-Lab/AVDE-Website/Assets/Barn%20Scene%20Normal.jpg">
            <a:extLst>
              <a:ext uri="{FF2B5EF4-FFF2-40B4-BE49-F238E27FC236}">
                <a16:creationId xmlns:a16="http://schemas.microsoft.com/office/drawing/2014/main" id="{76827F37-7BD0-4515-B52B-1C05F417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410527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http://psych.ucalgary.ca/PACE/VA-Lab/AVDE-Website/Assets/Barn%20Scene%20Myopia.jpg">
            <a:extLst>
              <a:ext uri="{FF2B5EF4-FFF2-40B4-BE49-F238E27FC236}">
                <a16:creationId xmlns:a16="http://schemas.microsoft.com/office/drawing/2014/main" id="{8A909721-6EB9-43C6-A7D5-59D39A05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500438"/>
            <a:ext cx="410527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0E2408-597F-41A0-B0AC-C9E4E9641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674" y="750854"/>
            <a:ext cx="8761413" cy="72848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 DALEKOZRAKOST (</a:t>
            </a:r>
            <a:r>
              <a:rPr lang="cs-CZ" altLang="cs-CZ" sz="3200" b="1" dirty="0">
                <a:solidFill>
                  <a:schemeClr val="bg1"/>
                </a:solidFill>
              </a:rPr>
              <a:t>hypermetropie +)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5BD35D8-3BEE-44EF-B712-2A04F0B3E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97" y="2499916"/>
            <a:ext cx="7769225" cy="14398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cs-CZ" altLang="cs-CZ" sz="2800" dirty="0">
                <a:cs typeface="Times New Roman" panose="02020603050405020304" pitchFamily="18" charset="0"/>
              </a:rPr>
              <a:t>relativně zkrácený bulbus oka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800" dirty="0">
                <a:cs typeface="Times New Roman" panose="02020603050405020304" pitchFamily="18" charset="0"/>
              </a:rPr>
              <a:t>koriguje se čočkami </a:t>
            </a:r>
            <a:r>
              <a:rPr lang="cs-CZ" altLang="cs-CZ" sz="2800" dirty="0">
                <a:solidFill>
                  <a:srgbClr val="993366"/>
                </a:solidFill>
                <a:cs typeface="Times New Roman" panose="02020603050405020304" pitchFamily="18" charset="0"/>
              </a:rPr>
              <a:t>spojkami</a:t>
            </a:r>
            <a:endParaRPr lang="cs-CZ" altLang="cs-CZ" sz="2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800" dirty="0"/>
              <a:t>+10 D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</p:txBody>
      </p:sp>
      <p:sp>
        <p:nvSpPr>
          <p:cNvPr id="18436" name="Zástupný symbol pro číslo snímku 5">
            <a:extLst>
              <a:ext uri="{FF2B5EF4-FFF2-40B4-BE49-F238E27FC236}">
                <a16:creationId xmlns:a16="http://schemas.microsoft.com/office/drawing/2014/main" id="{B163D54D-3315-4625-B5E2-D41E260AB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9C592C12-89F6-424A-BC7E-ACD59CFB3AB7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21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46C69702-6062-4D54-91B0-AD2F0AEB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1" y="4093556"/>
            <a:ext cx="3889375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7">
            <a:extLst>
              <a:ext uri="{FF2B5EF4-FFF2-40B4-BE49-F238E27FC236}">
                <a16:creationId xmlns:a16="http://schemas.microsoft.com/office/drawing/2014/main" id="{AE7B9A42-F13B-4569-8C6C-4627E246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12" y="1345803"/>
            <a:ext cx="4681537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9" descr="p-hyperopia04">
            <a:extLst>
              <a:ext uri="{FF2B5EF4-FFF2-40B4-BE49-F238E27FC236}">
                <a16:creationId xmlns:a16="http://schemas.microsoft.com/office/drawing/2014/main" id="{84A1AA53-1535-4E92-9293-D97AE5253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69" y="3773675"/>
            <a:ext cx="2628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9DB04-2A4F-496B-AFE4-6FCC25AE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hypermetropie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502D64-1280-4301-8DA9-BC960D7F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OBRAZEM: Jak vidí svět lidé s očními vadami? - iDNES.cz">
            <a:extLst>
              <a:ext uri="{FF2B5EF4-FFF2-40B4-BE49-F238E27FC236}">
                <a16:creationId xmlns:a16="http://schemas.microsoft.com/office/drawing/2014/main" id="{663D5B23-3F12-4661-B7B2-D5D3B3A8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205672"/>
            <a:ext cx="5615940" cy="42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3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3D8A0212-98D6-404D-82DF-B9EE95266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270" y="594360"/>
            <a:ext cx="8431530" cy="1143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 ASTIGMATISMUS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D04CB9A-735C-4460-BD55-50FDEBB4C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" y="2758441"/>
            <a:ext cx="7696200" cy="4267200"/>
          </a:xfrm>
        </p:spPr>
        <p:txBody>
          <a:bodyPr vert="horz" lIns="0" tIns="0" rIns="0" bIns="0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Nerovnoměrnosti rohovky,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cylindr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Bod jako čáru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cs typeface="Times New Roman" panose="02020603050405020304" pitchFamily="18" charset="0"/>
              </a:rPr>
              <a:t>Záměna podobných písmen a číslic – stíny – zdvojení – rozmazané vidění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cs-CZ" altLang="cs-CZ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>
              <a:cs typeface="Times New Roman" panose="02020603050405020304" pitchFamily="18" charset="0"/>
            </a:endParaRPr>
          </a:p>
        </p:txBody>
      </p:sp>
      <p:sp>
        <p:nvSpPr>
          <p:cNvPr id="20484" name="Zástupný symbol pro číslo snímku 5">
            <a:extLst>
              <a:ext uri="{FF2B5EF4-FFF2-40B4-BE49-F238E27FC236}">
                <a16:creationId xmlns:a16="http://schemas.microsoft.com/office/drawing/2014/main" id="{0F17E96C-4BB8-4EC6-A4FC-D7D690850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799D43C7-5469-4EDB-B6F2-B3442665CAC9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23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7" name="Picture 7" descr="p-stigmatism04">
            <a:extLst>
              <a:ext uri="{FF2B5EF4-FFF2-40B4-BE49-F238E27FC236}">
                <a16:creationId xmlns:a16="http://schemas.microsoft.com/office/drawing/2014/main" id="{09403879-CBF1-4C47-A2D4-A3ABBA8C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09" y="2380297"/>
            <a:ext cx="4077131" cy="24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C0995-760E-479D-89DC-1C5849E7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nekorigovaný astigmatismus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1AD919-05B4-44D4-8EFF-EBC3355D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F730EBA-82AF-43DA-A155-3734356A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" y="2740976"/>
            <a:ext cx="4944395" cy="327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Šikmý astigmatismus">
            <a:extLst>
              <a:ext uri="{FF2B5EF4-FFF2-40B4-BE49-F238E27FC236}">
                <a16:creationId xmlns:a16="http://schemas.microsoft.com/office/drawing/2014/main" id="{868A9EAC-A09D-4E42-94FB-7A9C874F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87" y="2740976"/>
            <a:ext cx="4863272" cy="32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1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18E4226-354C-4E0A-A775-0473F0011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954" y="947920"/>
            <a:ext cx="9848326" cy="72848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Snížení zrakové ostrosti: 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Afakie a </a:t>
            </a:r>
            <a:r>
              <a:rPr lang="cs-CZ" altLang="cs-CZ" b="1" dirty="0" err="1">
                <a:solidFill>
                  <a:schemeClr val="bg1"/>
                </a:solidFill>
              </a:rPr>
              <a:t>pseudoafakie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C71C31D-2076-4A13-826F-BFF845F1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24" y="2639379"/>
            <a:ext cx="7769225" cy="4535487"/>
          </a:xfrm>
        </p:spPr>
        <p:txBody>
          <a:bodyPr>
            <a:normAutofit/>
          </a:bodyPr>
          <a:lstStyle/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Operace</a:t>
            </a:r>
          </a:p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Úrazy</a:t>
            </a:r>
          </a:p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Vrozené</a:t>
            </a:r>
          </a:p>
          <a:p>
            <a:pPr marL="609600" indent="-609600"/>
            <a:r>
              <a:rPr lang="cs-CZ" altLang="cs-CZ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Malé: +30D, ustálí se +10 / + 14 D na čtení</a:t>
            </a:r>
          </a:p>
        </p:txBody>
      </p:sp>
      <p:sp>
        <p:nvSpPr>
          <p:cNvPr id="22532" name="Zástupný symbol pro číslo snímku 5">
            <a:extLst>
              <a:ext uri="{FF2B5EF4-FFF2-40B4-BE49-F238E27FC236}">
                <a16:creationId xmlns:a16="http://schemas.microsoft.com/office/drawing/2014/main" id="{95ACDB65-9D7F-4712-B6D2-9F97FBB92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2E39C7E2-F2A6-4C41-A5C1-DC5B1D6B6704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25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39AE7-8D7E-4B6A-B7F1-5E5F5287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Poškození zorného pole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75AF9A-F192-460D-9EDB-739275B2F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54" y="2286047"/>
            <a:ext cx="8761413" cy="3416300"/>
          </a:xfrm>
        </p:spPr>
        <p:txBody>
          <a:bodyPr/>
          <a:lstStyle/>
          <a:p>
            <a:r>
              <a:rPr lang="cs-CZ" sz="2800" b="1" dirty="0">
                <a:solidFill>
                  <a:schemeClr val="tx1"/>
                </a:solidFill>
              </a:rPr>
              <a:t>skotomy (</a:t>
            </a:r>
            <a:r>
              <a:rPr lang="cs-CZ" sz="2800" dirty="0">
                <a:solidFill>
                  <a:schemeClr val="tx1"/>
                </a:solidFill>
              </a:rPr>
              <a:t>ohraničené ostrůvkovité výpadky v zorném poli)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věkem podmíněná makulární degenerace </a:t>
            </a:r>
          </a:p>
          <a:p>
            <a:r>
              <a:rPr lang="cs-CZ" sz="2800" b="1" dirty="0" err="1">
                <a:solidFill>
                  <a:schemeClr val="tx1"/>
                </a:solidFill>
              </a:rPr>
              <a:t>Stargardtova</a:t>
            </a:r>
            <a:r>
              <a:rPr lang="cs-CZ" sz="2800" b="1" dirty="0">
                <a:solidFill>
                  <a:schemeClr val="tx1"/>
                </a:solidFill>
              </a:rPr>
              <a:t> makulární juvenilní degenerace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Odchlípení sítnice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tx1"/>
                </a:solidFill>
              </a:rPr>
              <a:t>Hemianopsie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7410" name="Picture 2" descr="https://upload.wikimedia.org/wikipedia/commons/6/66/EstadioAvanzado.jpg">
            <a:extLst>
              <a:ext uri="{FF2B5EF4-FFF2-40B4-BE49-F238E27FC236}">
                <a16:creationId xmlns:a16="http://schemas.microsoft.com/office/drawing/2014/main" id="{FE3EA85D-567C-4DCC-B69A-C2BCCF42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07" y="3051087"/>
            <a:ext cx="3394693" cy="31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6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86CEC-EE9C-4DD9-A135-AB64AF29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2EE954-29D8-4A9B-9F13-9BDD6AF4B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C7DCB4-D33C-4C31-B9E3-944A236123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87" y="1214890"/>
            <a:ext cx="8552133" cy="524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47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5DAD3532-3FBD-4EDF-9B70-EF906BD2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33" y="295729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/>
              <a:t>3. </a:t>
            </a:r>
            <a:r>
              <a:rPr lang="cs-CZ" altLang="cs-CZ" b="1" dirty="0">
                <a:cs typeface="Times New Roman" panose="02020603050405020304" pitchFamily="18" charset="0"/>
              </a:rPr>
              <a:t>okulomotorické poruchy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9DFF40-B169-42B3-84F0-D8311D83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" y="2246312"/>
            <a:ext cx="11121390" cy="4611688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STRABISMUS (šilhavost) = </a:t>
            </a:r>
            <a:r>
              <a:rPr lang="cs-CZ" sz="1600" dirty="0"/>
              <a:t>osy vidění obou očí nesměřují současně k fixovanému objektu, jsou různoběžné</a:t>
            </a:r>
          </a:p>
          <a:p>
            <a:pPr>
              <a:defRPr/>
            </a:pPr>
            <a:r>
              <a:rPr lang="cs-CZ" sz="2000" b="1" dirty="0">
                <a:solidFill>
                  <a:schemeClr val="tx1"/>
                </a:solidFill>
              </a:rPr>
              <a:t>Podle směru šilhání</a:t>
            </a:r>
          </a:p>
          <a:p>
            <a:pPr lvl="1">
              <a:defRPr/>
            </a:pPr>
            <a:r>
              <a:rPr lang="cs-CZ" sz="1800" b="1" dirty="0">
                <a:solidFill>
                  <a:schemeClr val="tx1"/>
                </a:solidFill>
              </a:rPr>
              <a:t>sbíhavý (strabismus </a:t>
            </a:r>
            <a:r>
              <a:rPr lang="cs-CZ" sz="1800" b="1" dirty="0" err="1">
                <a:solidFill>
                  <a:schemeClr val="tx1"/>
                </a:solidFill>
              </a:rPr>
              <a:t>convergens</a:t>
            </a:r>
            <a:r>
              <a:rPr lang="cs-CZ" sz="1800" b="1" dirty="0">
                <a:solidFill>
                  <a:schemeClr val="tx1"/>
                </a:solidFill>
              </a:rPr>
              <a:t>) - osa šilhajícího oka směřuje směrem ven</a:t>
            </a:r>
          </a:p>
          <a:p>
            <a:pPr lvl="1">
              <a:defRPr/>
            </a:pPr>
            <a:r>
              <a:rPr lang="cs-CZ" sz="1800" b="1" dirty="0">
                <a:solidFill>
                  <a:schemeClr val="tx1"/>
                </a:solidFill>
              </a:rPr>
              <a:t>rozbíhavý (strabismus </a:t>
            </a:r>
            <a:r>
              <a:rPr lang="cs-CZ" sz="1800" b="1" dirty="0" err="1">
                <a:solidFill>
                  <a:schemeClr val="tx1"/>
                </a:solidFill>
              </a:rPr>
              <a:t>divergens</a:t>
            </a:r>
            <a:r>
              <a:rPr lang="cs-CZ" sz="1800" b="1" dirty="0">
                <a:solidFill>
                  <a:schemeClr val="tx1"/>
                </a:solidFill>
              </a:rPr>
              <a:t>), osa naopak orientována dovnitř.</a:t>
            </a:r>
          </a:p>
          <a:p>
            <a:pPr marL="0" indent="0">
              <a:buNone/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AMBLYOPIE (tupozrakost)</a:t>
            </a:r>
          </a:p>
          <a:p>
            <a:pPr>
              <a:defRPr/>
            </a:pPr>
            <a:r>
              <a:rPr lang="cs-CZ" sz="2000" b="1" dirty="0">
                <a:solidFill>
                  <a:schemeClr val="tx1"/>
                </a:solidFill>
              </a:rPr>
              <a:t>funkční porucha, zpravidla 1 oko a projevuje se snížením zrakové ostrosti jednoho oka, čímž dochází k porušení </a:t>
            </a:r>
            <a:r>
              <a:rPr lang="cs-CZ" sz="2000" b="1" dirty="0">
                <a:solidFill>
                  <a:schemeClr val="tx1"/>
                </a:solidFill>
                <a:hlinkClick r:id="rId2" tooltip="Binokulární vid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binokulárního vidění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NYSTAGMUS</a:t>
            </a:r>
          </a:p>
          <a:p>
            <a:pPr>
              <a:defRPr/>
            </a:pPr>
            <a:r>
              <a:rPr lang="cs-CZ" sz="1600" dirty="0"/>
              <a:t>nekontrolované, rychlé a trhavé pohyby očí,</a:t>
            </a:r>
          </a:p>
          <a:p>
            <a:pPr>
              <a:defRPr/>
            </a:pPr>
            <a:r>
              <a:rPr lang="cs-CZ" sz="1600" dirty="0">
                <a:hlinkClick r:id="rId3"/>
              </a:rPr>
              <a:t>https://www.youtube.com/watch?v=-8XEsh1LEWo</a:t>
            </a:r>
            <a:endParaRPr lang="cs-CZ" sz="1600" dirty="0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5C83A4BE-624B-4113-850F-62238702E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B6972B1A-F3C5-47B4-BF8D-D76D26D2DDB3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28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65E0B-440A-48DC-A509-8E447107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9741646" cy="72848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cs typeface="Times New Roman" pitchFamily="18" charset="0"/>
              </a:rPr>
              <a:t>obtíže se zpracováním zrakových informací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FA7955-4005-486F-9862-942E58BA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84" y="1715607"/>
            <a:ext cx="11704319" cy="4995862"/>
          </a:xfrm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r>
              <a:rPr lang="cs-CZ" sz="5100" b="1" dirty="0">
                <a:solidFill>
                  <a:srgbClr val="7030A0"/>
                </a:solidFill>
              </a:rPr>
              <a:t>Poškození zrakového nervu</a:t>
            </a:r>
          </a:p>
          <a:p>
            <a:pPr>
              <a:defRPr/>
            </a:pPr>
            <a:r>
              <a:rPr lang="cs-CZ" sz="5100" b="1" dirty="0">
                <a:solidFill>
                  <a:srgbClr val="7030A0"/>
                </a:solidFill>
              </a:rPr>
              <a:t>Poškození mozkové zrakové kůry</a:t>
            </a:r>
          </a:p>
          <a:p>
            <a:pPr lvl="1">
              <a:defRPr/>
            </a:pPr>
            <a:r>
              <a:rPr lang="cs-CZ" sz="4200" b="1" dirty="0">
                <a:solidFill>
                  <a:srgbClr val="7030A0"/>
                </a:solidFill>
              </a:rPr>
              <a:t>Kortikální slepota</a:t>
            </a:r>
            <a:r>
              <a:rPr lang="cs-CZ" sz="2500" b="1" dirty="0">
                <a:solidFill>
                  <a:srgbClr val="7030A0"/>
                </a:solidFill>
              </a:rPr>
              <a:t> (https://www.ranapece.cz/</a:t>
            </a:r>
            <a:r>
              <a:rPr lang="cs-CZ" sz="2500" b="1" dirty="0" err="1">
                <a:solidFill>
                  <a:srgbClr val="7030A0"/>
                </a:solidFill>
              </a:rPr>
              <a:t>wp-content</a:t>
            </a:r>
            <a:r>
              <a:rPr lang="cs-CZ" sz="2500" b="1" dirty="0">
                <a:solidFill>
                  <a:srgbClr val="7030A0"/>
                </a:solidFill>
              </a:rPr>
              <a:t>/</a:t>
            </a:r>
            <a:r>
              <a:rPr lang="cs-CZ" sz="2500" b="1" dirty="0" err="1">
                <a:solidFill>
                  <a:srgbClr val="7030A0"/>
                </a:solidFill>
              </a:rPr>
              <a:t>uploads</a:t>
            </a:r>
            <a:r>
              <a:rPr lang="cs-CZ" sz="2500" b="1" dirty="0">
                <a:solidFill>
                  <a:srgbClr val="7030A0"/>
                </a:solidFill>
              </a:rPr>
              <a:t>/CVI.pdf)</a:t>
            </a:r>
            <a:endParaRPr lang="cs-CZ" sz="42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cs-CZ" sz="2500" b="1" i="1" dirty="0"/>
              <a:t>vůbec nevypadá, že by neviděl  (má plynulé pohyby očí)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špatně rozlišuje předmět a pozadí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snáze barvy než tvary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patně odhaduje </a:t>
            </a:r>
            <a:r>
              <a:rPr lang="cs-CZ" sz="2500" dirty="0"/>
              <a:t> </a:t>
            </a:r>
            <a:r>
              <a:rPr lang="cs-CZ" sz="2500" b="1" i="1" dirty="0"/>
              <a:t>neumí zobecňovat </a:t>
            </a:r>
          </a:p>
          <a:p>
            <a:pPr>
              <a:defRPr/>
            </a:pPr>
            <a:r>
              <a:rPr lang="cs-CZ" sz="2500" b="1" i="1" dirty="0"/>
              <a:t>proměnlivost zrakového vnímání</a:t>
            </a:r>
            <a:r>
              <a:rPr lang="cs-CZ" sz="2500" dirty="0"/>
              <a:t> </a:t>
            </a:r>
          </a:p>
          <a:p>
            <a:pPr>
              <a:defRPr/>
            </a:pPr>
            <a:r>
              <a:rPr lang="cs-CZ" sz="2500" b="1" i="1" dirty="0"/>
              <a:t>těžké s ním  navázat zrakový kontakt </a:t>
            </a:r>
          </a:p>
          <a:p>
            <a:pPr>
              <a:defRPr/>
            </a:pPr>
            <a:r>
              <a:rPr lang="cs-CZ" sz="2500" b="1" i="1" dirty="0"/>
              <a:t>předměty sice lokalizuje zrakem, jakoby je "fotí" </a:t>
            </a:r>
          </a:p>
          <a:p>
            <a:pPr>
              <a:defRPr/>
            </a:pPr>
            <a:r>
              <a:rPr lang="cs-CZ" sz="2500" b="1" i="1" dirty="0"/>
              <a:t>pokud na předmět sahá, pohled většinou odvrací a sahá po paměti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vidí lépe, pokud se mu řekne, na co se má dívat</a:t>
            </a:r>
            <a:endParaRPr lang="cs-CZ" sz="2500" dirty="0"/>
          </a:p>
          <a:p>
            <a:pPr>
              <a:defRPr/>
            </a:pPr>
            <a:r>
              <a:rPr lang="cs-CZ" sz="2500" b="1" i="1" dirty="0"/>
              <a:t>dává přednost hlavně sluchovým a hmatovým vjemům, očím věří ze všech smyslů nejméně</a:t>
            </a:r>
          </a:p>
          <a:p>
            <a:pPr>
              <a:defRPr/>
            </a:pPr>
            <a:r>
              <a:rPr lang="cs-CZ" sz="2500" b="1" i="1" dirty="0"/>
              <a:t>není  schopný užívat současně zrak a jiné smysly (když začne hrát hudba, přestane si hrát a jen poslouchá)</a:t>
            </a:r>
            <a:endParaRPr lang="cs-CZ" sz="2500" dirty="0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7F2872A5-8F4E-4319-899D-C23B1336D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FEC4B298-E974-40DE-8D27-5F391104C023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29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5B936F-134A-41FF-8E6B-69FF7F35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830" y="2089953"/>
            <a:ext cx="2963244" cy="22551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3BF2A-7EFA-4B29-AE11-4E4EF2E8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oka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8621C7-0197-4469-BEB6-DD93774F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20" y="2493780"/>
            <a:ext cx="8761413" cy="3416300"/>
          </a:xfrm>
        </p:spPr>
        <p:txBody>
          <a:bodyPr/>
          <a:lstStyle/>
          <a:p>
            <a:r>
              <a:rPr lang="cs-CZ" sz="3200" b="1" dirty="0"/>
              <a:t>BĚLIMA (SCLERA) </a:t>
            </a:r>
            <a:endParaRPr lang="cs-CZ" sz="3200" dirty="0"/>
          </a:p>
          <a:p>
            <a:r>
              <a:rPr lang="cs-CZ" sz="3200" b="1" dirty="0"/>
              <a:t>ROHOVKA (CORNEA)</a:t>
            </a:r>
            <a:endParaRPr lang="cs-CZ" sz="3200" dirty="0"/>
          </a:p>
          <a:p>
            <a:r>
              <a:rPr lang="cs-CZ" sz="3200" b="1" dirty="0"/>
              <a:t>DUHOVKA (IRIS) a ZORNICE (</a:t>
            </a:r>
            <a:r>
              <a:rPr lang="cs-CZ" sz="3200" b="1" dirty="0" err="1"/>
              <a:t>pupilla</a:t>
            </a:r>
            <a:r>
              <a:rPr lang="cs-CZ" sz="3200" b="1" dirty="0"/>
              <a:t>)</a:t>
            </a:r>
            <a:endParaRPr lang="cs-CZ" sz="3200" dirty="0"/>
          </a:p>
          <a:p>
            <a:r>
              <a:rPr lang="cs-CZ" sz="3200" b="1" dirty="0"/>
              <a:t>OČNÍ ČOČKA (LENS CRYSTALLINA)</a:t>
            </a:r>
          </a:p>
          <a:p>
            <a:r>
              <a:rPr lang="cs-CZ" sz="3200" b="1" dirty="0"/>
              <a:t>ŘASNATÉ TĚLÍSKO (CORPUS CILIARE)</a:t>
            </a:r>
            <a:endParaRPr lang="cs-CZ" sz="32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0F851C-BF84-4C9D-AAF0-A32A2637C3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00" y="0"/>
            <a:ext cx="5593080" cy="359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729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FDD4A-3591-4B28-8F53-4C7BBD3A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BARVOCITU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977467-3935-40D8-BDB4-E9CBB54C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dědičná a neprogresivní</a:t>
            </a:r>
          </a:p>
          <a:p>
            <a:r>
              <a:rPr lang="cs-CZ" sz="2800" dirty="0">
                <a:solidFill>
                  <a:schemeClr val="tx1"/>
                </a:solidFill>
              </a:rPr>
              <a:t>Získané: u neuropatií (blíže neurčené onemocnění nervů), sítnicových zánětů, glaukomu a po podávání některých léků, zejména kardiak</a:t>
            </a:r>
          </a:p>
          <a:p>
            <a:r>
              <a:rPr lang="cs-CZ" sz="2800" dirty="0">
                <a:solidFill>
                  <a:schemeClr val="tx1"/>
                </a:solidFill>
              </a:rPr>
              <a:t>úplný daltonismus zřídka, spíše nejsou schopní vnímat pouze některé složky barevného spektra, nejč. červenou a zelenou, zřídka modrou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716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ttps://www.refrakcnicentrum.cz/wp-content/uploads/2019/07/sni%CC%81mek-obrazovky-2019-07-29-v-9.22.41.png">
            <a:extLst>
              <a:ext uri="{FF2B5EF4-FFF2-40B4-BE49-F238E27FC236}">
                <a16:creationId xmlns:a16="http://schemas.microsoft.com/office/drawing/2014/main" id="{370D20F6-7C94-41C2-861E-84B9AF084F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" y="976947"/>
            <a:ext cx="5939790" cy="4355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E0971BD-FF7B-4CE4-BF61-6BBF815C1FF0}"/>
              </a:ext>
            </a:extLst>
          </p:cNvPr>
          <p:cNvSpPr txBox="1"/>
          <p:nvPr/>
        </p:nvSpPr>
        <p:spPr>
          <a:xfrm>
            <a:off x="6688455" y="313968"/>
            <a:ext cx="49682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/>
              <a:t>Obr. 1: Když vidíte číslo 3, máte poruchu barevného vnímání zelené a červené barvy. Zdravý člověk vidí číslo 8.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2: Zdravý člověk vidí číslo 15. Ten, který má poruchu vjemu zelené a červené, přečte 17.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3: Když máte oči v pořádku, vidíte 5. Když ne, trpíte poruchou vnímání zelené a červené a vidíte číslo 2. Úplně barvoslepý vůbec číslo nerozezná.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4: Číslo 73 vidí zdravé oko. Když vidíte 28, jděte k očnímu lékaři.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Obr. 5: Tuhle zřetelnou dvanáctku vidí zdravý i barvoslepý člověk.</a:t>
            </a:r>
          </a:p>
          <a:p>
            <a:pPr lvl="0"/>
            <a:endParaRPr lang="cs-CZ" dirty="0"/>
          </a:p>
          <a:p>
            <a:r>
              <a:rPr lang="cs-CZ" b="1" dirty="0"/>
              <a:t>Obr. 6: Tady vidíme bez poruchy 74, kdežto s poruchou na zelenou a červenou barvu vnímáme 21. Barvoslepý číslo opět vůbec nevidí.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3D7D199-EB14-4309-BC85-81AEADFF94B4}"/>
              </a:ext>
            </a:extLst>
          </p:cNvPr>
          <p:cNvSpPr/>
          <p:nvPr/>
        </p:nvSpPr>
        <p:spPr>
          <a:xfrm>
            <a:off x="485775" y="55578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https://www.refrakcnicentrum.cz/poradna/barvoslepost/</a:t>
            </a:r>
          </a:p>
        </p:txBody>
      </p:sp>
    </p:spTree>
    <p:extLst>
      <p:ext uri="{BB962C8B-B14F-4D97-AF65-F5344CB8AC3E}">
        <p14:creationId xmlns:p14="http://schemas.microsoft.com/office/powerpoint/2010/main" val="252242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E2E74-DFB3-484C-8A92-1CC9723B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875" y="1640296"/>
            <a:ext cx="10000725" cy="1788704"/>
          </a:xfrm>
        </p:spPr>
        <p:txBody>
          <a:bodyPr/>
          <a:lstStyle/>
          <a:p>
            <a:r>
              <a:rPr lang="cs-CZ" b="1" dirty="0"/>
              <a:t>nejčastěji se vyskytující onemocnění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3E0A40-E101-4386-B321-C540F0D9C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826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AAC73-2483-4177-936C-8958DC6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KATARAKTA (šedý zákal)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ADE29-FE5A-471D-ABEF-6754C733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86" y="5910080"/>
            <a:ext cx="11189446" cy="3888740"/>
          </a:xfrm>
        </p:spPr>
        <p:txBody>
          <a:bodyPr>
            <a:normAutofit/>
          </a:bodyPr>
          <a:lstStyle/>
          <a:p>
            <a:r>
              <a:rPr lang="cs-CZ" sz="2800" dirty="0" err="1"/>
              <a:t>fakoemulzifikace</a:t>
            </a: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0D3D7B-B793-4C72-89FE-A57B9546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4" y="1676400"/>
            <a:ext cx="7858125" cy="2667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CBC9A1-A69F-465A-AEE6-8C6469D99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60" y="4190999"/>
            <a:ext cx="696784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8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>
            <a:extLst>
              <a:ext uri="{FF2B5EF4-FFF2-40B4-BE49-F238E27FC236}">
                <a16:creationId xmlns:a16="http://schemas.microsoft.com/office/drawing/2014/main" id="{DB493DB1-D2BF-497F-9CF8-84547C7BF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 typeface="Times New Roman" panose="02020603050405020304" pitchFamily="18" charset="0"/>
              <a:buNone/>
            </a:pPr>
            <a:fld id="{0DBE0A12-6E92-4BCD-B192-0C9E18AAA84B}" type="slidenum">
              <a:rPr lang="en-GB" altLang="cs-CZ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 typeface="Times New Roman" panose="02020603050405020304" pitchFamily="18" charset="0"/>
                <a:buNone/>
              </a:pPr>
              <a:t>34</a:t>
            </a:fld>
            <a:endParaRPr lang="en-GB" altLang="cs-CZ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Picture 7" descr="http://psych.ucalgary.ca/PACE/VA-Lab/AVDE-Website/Assets/StreetScene1-NoCataract.JP%20.jpg">
            <a:extLst>
              <a:ext uri="{FF2B5EF4-FFF2-40B4-BE49-F238E27FC236}">
                <a16:creationId xmlns:a16="http://schemas.microsoft.com/office/drawing/2014/main" id="{2DDAD6B8-C56C-41DD-9D33-F5C4533F2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1" y="220662"/>
            <a:ext cx="432117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9" descr="http://psych.ucalgary.ca/PACE/VA-Lab/AVDE-Website/Assets/StreetScene1-WCataract.JP%20.jpg">
            <a:extLst>
              <a:ext uri="{FF2B5EF4-FFF2-40B4-BE49-F238E27FC236}">
                <a16:creationId xmlns:a16="http://schemas.microsoft.com/office/drawing/2014/main" id="{B66472CF-4997-45DA-8FA5-E64DC171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1" y="3555048"/>
            <a:ext cx="432117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4">
            <a:extLst>
              <a:ext uri="{FF2B5EF4-FFF2-40B4-BE49-F238E27FC236}">
                <a16:creationId xmlns:a16="http://schemas.microsoft.com/office/drawing/2014/main" id="{503D9137-83F6-4991-8029-641F81D4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1195"/>
            <a:ext cx="5133340" cy="30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6" descr="Výsledek obrázku pro afakia">
            <a:extLst>
              <a:ext uri="{FF2B5EF4-FFF2-40B4-BE49-F238E27FC236}">
                <a16:creationId xmlns:a16="http://schemas.microsoft.com/office/drawing/2014/main" id="{1260CA68-E9ED-4C59-814F-F84BF90B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38" y="7148"/>
            <a:ext cx="5608161" cy="342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AAC73-2483-4177-936C-8958DC6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zelený zákal (glaukom)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ADE29-FE5A-471D-ABEF-6754C733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93" y="2207260"/>
            <a:ext cx="6268180" cy="3888740"/>
          </a:xfrm>
        </p:spPr>
        <p:txBody>
          <a:bodyPr>
            <a:normAutofit/>
          </a:bodyPr>
          <a:lstStyle/>
          <a:p>
            <a:r>
              <a:rPr lang="cs-CZ" sz="3600" b="1" dirty="0"/>
              <a:t>glaukom s otevřeným úhlem </a:t>
            </a:r>
            <a:r>
              <a:rPr lang="cs-CZ" sz="3600" dirty="0"/>
              <a:t>(70 %; tlak)</a:t>
            </a:r>
          </a:p>
          <a:p>
            <a:r>
              <a:rPr lang="cs-CZ" sz="3600" b="1" dirty="0"/>
              <a:t>glaukom zavřeného úhlu</a:t>
            </a:r>
            <a:r>
              <a:rPr lang="cs-CZ" sz="3600" dirty="0"/>
              <a:t> (glaukomový záchvat; odtok)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" name="Picture 2" descr="Zelený zákal">
            <a:extLst>
              <a:ext uri="{FF2B5EF4-FFF2-40B4-BE49-F238E27FC236}">
                <a16:creationId xmlns:a16="http://schemas.microsoft.com/office/drawing/2014/main" id="{D23E727C-A4F2-4915-B15D-98C8E565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060" y="4824849"/>
            <a:ext cx="2076743" cy="15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9B421E-AC61-488A-B61B-41A93CA9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29286" y="3805238"/>
            <a:ext cx="4391025" cy="1714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8B9643-F692-43CC-B04F-6BCBE399B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723224" y="2340263"/>
            <a:ext cx="1553552" cy="18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95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AAC73-2483-4177-936C-8958DC6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RETINOPATIE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ADE29-FE5A-471D-ABEF-6754C733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94" y="2207260"/>
            <a:ext cx="11189446" cy="388874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Diabetická retinopatie (</a:t>
            </a:r>
            <a:r>
              <a:rPr lang="cs-CZ" sz="2400" b="1" dirty="0" err="1">
                <a:solidFill>
                  <a:schemeClr val="tx1"/>
                </a:solidFill>
              </a:rPr>
              <a:t>retinopathia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diabetica</a:t>
            </a:r>
            <a:r>
              <a:rPr lang="cs-CZ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Retinopatie nedonošenců (</a:t>
            </a:r>
            <a:r>
              <a:rPr lang="cs-CZ" sz="2400" b="1" dirty="0" err="1">
                <a:solidFill>
                  <a:schemeClr val="tx1"/>
                </a:solidFill>
              </a:rPr>
              <a:t>retinopathia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neonaturorum</a:t>
            </a:r>
            <a:r>
              <a:rPr lang="cs-CZ" sz="2400" b="1" dirty="0">
                <a:solidFill>
                  <a:schemeClr val="tx1"/>
                </a:solidFill>
              </a:rPr>
              <a:t> nebo </a:t>
            </a:r>
            <a:r>
              <a:rPr lang="cs-CZ" sz="2400" b="1" dirty="0" err="1">
                <a:solidFill>
                  <a:schemeClr val="tx1"/>
                </a:solidFill>
              </a:rPr>
              <a:t>praematurorum</a:t>
            </a:r>
            <a:r>
              <a:rPr lang="cs-CZ" sz="2400" b="1" dirty="0">
                <a:solidFill>
                  <a:schemeClr val="tx1"/>
                </a:solidFill>
              </a:rPr>
              <a:t>, zkr. ROP)</a:t>
            </a:r>
          </a:p>
          <a:p>
            <a:pPr marL="0" indent="0">
              <a:buNone/>
            </a:pP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Retinopatie nedonošených – příznaky, projevy, symptomy, příčina, léčba -  Příznaky a projevy nemocí">
            <a:extLst>
              <a:ext uri="{FF2B5EF4-FFF2-40B4-BE49-F238E27FC236}">
                <a16:creationId xmlns:a16="http://schemas.microsoft.com/office/drawing/2014/main" id="{AB8C7642-9ADE-4FB9-897F-0C71EDEE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3659471"/>
            <a:ext cx="4416051" cy="29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ature-via.com/img/enfermedades/439/retinopatia-diabetica-2.jpg">
            <a:extLst>
              <a:ext uri="{FF2B5EF4-FFF2-40B4-BE49-F238E27FC236}">
                <a16:creationId xmlns:a16="http://schemas.microsoft.com/office/drawing/2014/main" id="{29168CA5-EE4F-4109-B6E9-87EC1FEA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91" y="3659471"/>
            <a:ext cx="3461944" cy="25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74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97ED3-C264-4351-B7BD-638B051C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albinismus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5C9134-2F11-42C0-8753-FA120278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Nedostatek barviva melaninu (v kůži, vlasech, chlupech, v očích)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https://upload.wikimedia.org/wikipedia/commons/thumb/f/f7/OCA1_Auge.jpg/350px-OCA1_Auge.jpg">
            <a:extLst>
              <a:ext uri="{FF2B5EF4-FFF2-40B4-BE49-F238E27FC236}">
                <a16:creationId xmlns:a16="http://schemas.microsoft.com/office/drawing/2014/main" id="{77C8521C-C775-4E8A-9841-ACBA0617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26" y="4311650"/>
            <a:ext cx="4762721" cy="7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binismus">
            <a:extLst>
              <a:ext uri="{FF2B5EF4-FFF2-40B4-BE49-F238E27FC236}">
                <a16:creationId xmlns:a16="http://schemas.microsoft.com/office/drawing/2014/main" id="{58E5EF16-AD83-46F6-B4B0-3D128E04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85" y="3502631"/>
            <a:ext cx="4418961" cy="29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16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F7AF7-D52E-46BF-B349-8A55E1EC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SYNDROMY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4B7A8F-4A67-4128-8555-CA062FC58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725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58D2D-58BB-41FF-B94D-FF8FB57A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Syndromy spojené se zrakovým postižením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6277A3-2B2A-4320-90BD-220E747B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84" y="2493780"/>
            <a:ext cx="8761413" cy="3416300"/>
          </a:xfrm>
        </p:spPr>
        <p:txBody>
          <a:bodyPr>
            <a:normAutofit lnSpcReduction="10000"/>
          </a:bodyPr>
          <a:lstStyle/>
          <a:p>
            <a:r>
              <a:rPr lang="cs-CZ" sz="2800" b="1" dirty="0" err="1">
                <a:solidFill>
                  <a:schemeClr val="tx1"/>
                </a:solidFill>
              </a:rPr>
              <a:t>Marfanův</a:t>
            </a:r>
            <a:r>
              <a:rPr lang="cs-CZ" sz="2800" b="1" dirty="0">
                <a:solidFill>
                  <a:schemeClr val="tx1"/>
                </a:solidFill>
              </a:rPr>
              <a:t> syndrom </a:t>
            </a:r>
            <a:r>
              <a:rPr lang="cs-CZ" sz="2800" dirty="0">
                <a:solidFill>
                  <a:schemeClr val="tx1"/>
                </a:solidFill>
              </a:rPr>
              <a:t>(pojivová tkáň)</a:t>
            </a:r>
            <a:endParaRPr lang="cs-CZ" sz="2800" b="1" dirty="0">
              <a:solidFill>
                <a:schemeClr val="tx1"/>
              </a:solidFill>
            </a:endParaRPr>
          </a:p>
          <a:p>
            <a:r>
              <a:rPr lang="cs-CZ" sz="2800" b="1" dirty="0" err="1">
                <a:solidFill>
                  <a:schemeClr val="tx1"/>
                </a:solidFill>
              </a:rPr>
              <a:t>Congenital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Rubella</a:t>
            </a:r>
            <a:r>
              <a:rPr lang="cs-CZ" sz="2800" b="1" dirty="0">
                <a:solidFill>
                  <a:schemeClr val="tx1"/>
                </a:solidFill>
              </a:rPr>
              <a:t> Syndrome (CRS) – vrozený syndrom zarděnek</a:t>
            </a:r>
          </a:p>
          <a:p>
            <a:r>
              <a:rPr lang="cs-CZ" sz="2800" b="1" dirty="0" err="1">
                <a:solidFill>
                  <a:schemeClr val="tx1"/>
                </a:solidFill>
              </a:rPr>
              <a:t>Usherův</a:t>
            </a:r>
            <a:r>
              <a:rPr lang="cs-CZ" sz="2800" b="1" dirty="0">
                <a:solidFill>
                  <a:schemeClr val="tx1"/>
                </a:solidFill>
              </a:rPr>
              <a:t> syndrom</a:t>
            </a:r>
          </a:p>
          <a:p>
            <a:r>
              <a:rPr lang="cs-CZ" sz="2800" b="1">
                <a:solidFill>
                  <a:schemeClr val="tx1"/>
                </a:solidFill>
              </a:rPr>
              <a:t>CHARGE syndrom</a:t>
            </a:r>
          </a:p>
          <a:p>
            <a:r>
              <a:rPr lang="cs-CZ" sz="2800" b="1">
                <a:solidFill>
                  <a:schemeClr val="tx1"/>
                </a:solidFill>
              </a:rPr>
              <a:t>Sticklerův</a:t>
            </a:r>
            <a:r>
              <a:rPr lang="cs-CZ" sz="2800" b="1" dirty="0">
                <a:solidFill>
                  <a:schemeClr val="tx1"/>
                </a:solidFill>
              </a:rPr>
              <a:t> syndrom</a:t>
            </a:r>
          </a:p>
          <a:p>
            <a:r>
              <a:rPr lang="cs-CZ" sz="2800" b="1" dirty="0" err="1">
                <a:solidFill>
                  <a:schemeClr val="tx1"/>
                </a:solidFill>
              </a:rPr>
              <a:t>Pataův</a:t>
            </a:r>
            <a:r>
              <a:rPr lang="cs-CZ" sz="2800" b="1" dirty="0">
                <a:solidFill>
                  <a:schemeClr val="tx1"/>
                </a:solidFill>
              </a:rPr>
              <a:t> syndrom</a:t>
            </a:r>
          </a:p>
        </p:txBody>
      </p:sp>
      <p:pic>
        <p:nvPicPr>
          <p:cNvPr id="2050" name="Picture 2" descr="Galerie | Marfánek.cz">
            <a:extLst>
              <a:ext uri="{FF2B5EF4-FFF2-40B4-BE49-F238E27FC236}">
                <a16:creationId xmlns:a16="http://schemas.microsoft.com/office/drawing/2014/main" id="{42A4ED99-4E22-42AA-89AF-751AC192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74" y="828675"/>
            <a:ext cx="33337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1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6355C-8B0C-464B-A783-74FD0886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728480"/>
          </a:xfrm>
        </p:spPr>
        <p:txBody>
          <a:bodyPr/>
          <a:lstStyle/>
          <a:p>
            <a:r>
              <a:rPr lang="cs-CZ" b="1" dirty="0"/>
              <a:t>struktura oka 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77DC14-9F21-4BC0-A0AE-540E8B52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/>
              <a:t>SKLIVEC (CORPUS VITREUM)</a:t>
            </a:r>
            <a:endParaRPr lang="cs-CZ" sz="3600" dirty="0"/>
          </a:p>
          <a:p>
            <a:r>
              <a:rPr lang="cs-CZ" sz="3600" b="1" dirty="0"/>
              <a:t>SÍTNICE</a:t>
            </a:r>
            <a:endParaRPr lang="cs-CZ" sz="3600" dirty="0"/>
          </a:p>
          <a:p>
            <a:r>
              <a:rPr lang="cs-CZ" sz="3600" b="1" dirty="0"/>
              <a:t>CÉVNATKA (CHORIOIDEA)</a:t>
            </a:r>
            <a:endParaRPr lang="cs-CZ" sz="3600" dirty="0"/>
          </a:p>
          <a:p>
            <a:r>
              <a:rPr lang="cs-CZ" sz="3600" b="1" dirty="0"/>
              <a:t>ZRAKOVÝ NERV (NERVIS OPTICUS)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78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8A599-5E96-478E-9B0E-801E0B3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8FC7E2-7F7D-4A02-8995-EAC0468C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B2457BE-37CE-4474-B7A1-DB09D11DC157}"/>
              </a:ext>
            </a:extLst>
          </p:cNvPr>
          <p:cNvSpPr/>
          <p:nvPr/>
        </p:nvSpPr>
        <p:spPr>
          <a:xfrm>
            <a:off x="3087804" y="3244334"/>
            <a:ext cx="601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https://www.youtube.com/watch?v=iGmZymBOPds</a:t>
            </a:r>
          </a:p>
        </p:txBody>
      </p:sp>
    </p:spTree>
    <p:extLst>
      <p:ext uri="{BB962C8B-B14F-4D97-AF65-F5344CB8AC3E}">
        <p14:creationId xmlns:p14="http://schemas.microsoft.com/office/powerpoint/2010/main" val="75101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502E9-B171-4BF7-A5AF-56A876C5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přídatné orgány oka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010640-12D6-48B6-94DB-5383A0C4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74" y="2493780"/>
            <a:ext cx="8761413" cy="3416300"/>
          </a:xfrm>
        </p:spPr>
        <p:txBody>
          <a:bodyPr/>
          <a:lstStyle/>
          <a:p>
            <a:r>
              <a:rPr lang="cs-CZ" sz="3200" b="1" dirty="0"/>
              <a:t>OKOHYBNÉ SVALY</a:t>
            </a:r>
            <a:endParaRPr lang="cs-CZ" sz="3200" dirty="0"/>
          </a:p>
          <a:p>
            <a:r>
              <a:rPr lang="cs-CZ" sz="3200" b="1" dirty="0"/>
              <a:t>SLZNÍ ÚSTROJÍ</a:t>
            </a:r>
            <a:endParaRPr lang="cs-CZ" sz="3200" dirty="0"/>
          </a:p>
          <a:p>
            <a:r>
              <a:rPr lang="cs-CZ" sz="3200" b="1" dirty="0"/>
              <a:t>VÍČKA</a:t>
            </a:r>
            <a:endParaRPr lang="cs-CZ" sz="3200" dirty="0"/>
          </a:p>
          <a:p>
            <a:r>
              <a:rPr lang="cs-CZ" sz="3200" b="1" dirty="0"/>
              <a:t>ŘASY </a:t>
            </a:r>
          </a:p>
          <a:p>
            <a:r>
              <a:rPr lang="cs-CZ" sz="3200" b="1" dirty="0"/>
              <a:t>OBOČÍ</a:t>
            </a:r>
            <a:endParaRPr lang="cs-CZ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BC0FD07-8186-457A-A9A0-7F5292784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3648" y="2493780"/>
            <a:ext cx="2652713" cy="3024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63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444AC-50EE-49FB-A1A1-D082489C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34" y="765040"/>
            <a:ext cx="1019884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sz="3200" b="1" dirty="0"/>
              <a:t>VIDĚNÍ DO DÁLKY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1872FB-209B-490C-B591-A91910D5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14" y="1917700"/>
            <a:ext cx="10625566" cy="4361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         </a:t>
            </a:r>
            <a:r>
              <a:rPr lang="cs-CZ" sz="3600" b="1" dirty="0"/>
              <a:t>d</a:t>
            </a:r>
          </a:p>
          <a:p>
            <a:pPr marL="0" indent="0">
              <a:buNone/>
            </a:pPr>
            <a:r>
              <a:rPr lang="cs-CZ" sz="3600" b="1" dirty="0"/>
              <a:t>V = </a:t>
            </a:r>
          </a:p>
          <a:p>
            <a:pPr marL="0" indent="0">
              <a:buNone/>
            </a:pPr>
            <a:r>
              <a:rPr lang="cs-CZ" sz="3600" b="1" dirty="0"/>
              <a:t>         D</a:t>
            </a:r>
          </a:p>
          <a:p>
            <a:pPr marL="0" indent="0">
              <a:buNone/>
            </a:pPr>
            <a:endParaRPr lang="cs-CZ" sz="36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F9365FB-8BCF-4A90-A7BB-A293874317C2}"/>
              </a:ext>
            </a:extLst>
          </p:cNvPr>
          <p:cNvCxnSpPr/>
          <p:nvPr/>
        </p:nvCxnSpPr>
        <p:spPr>
          <a:xfrm>
            <a:off x="1432560" y="2880360"/>
            <a:ext cx="10668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https://upload.wikimedia.org/wikipedia/commons/e/e7/Snellen06.png">
            <a:extLst>
              <a:ext uri="{FF2B5EF4-FFF2-40B4-BE49-F238E27FC236}">
                <a16:creationId xmlns:a16="http://schemas.microsoft.com/office/drawing/2014/main" id="{E24CA7B4-153E-4866-A5A3-016F29DA0C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" y="2218148"/>
            <a:ext cx="3956123" cy="448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Obrázek 44" descr="Znaky &amp;quot;E&amp;quot; - proč jsou tak důležité?">
            <a:extLst>
              <a:ext uri="{FF2B5EF4-FFF2-40B4-BE49-F238E27FC236}">
                <a16:creationId xmlns:a16="http://schemas.microsoft.com/office/drawing/2014/main" id="{4C52297B-130D-4049-A3F4-A9805FD0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93" y="1281621"/>
            <a:ext cx="3123641" cy="20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Obrázek 45" descr="3B6EA480">
            <a:extLst>
              <a:ext uri="{FF2B5EF4-FFF2-40B4-BE49-F238E27FC236}">
                <a16:creationId xmlns:a16="http://schemas.microsoft.com/office/drawing/2014/main" id="{423C2A34-EB25-4B6B-861B-3429964B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55" y="3712262"/>
            <a:ext cx="1689284" cy="22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73939B1-C9BC-45D8-BB7C-23B417F90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120" y="14935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4D622B3-8AFF-4CC8-86DB-99EA31F5D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120" y="33508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6600F08-2866-4C32-9539-45752B1AD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152" y="6126922"/>
            <a:ext cx="2331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Pflügerovy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háky</a:t>
            </a: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A17A2F7-B318-4BD8-B763-6D427933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367" y="20735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73" name="Obrázek 47" descr="69A48137">
            <a:extLst>
              <a:ext uri="{FF2B5EF4-FFF2-40B4-BE49-F238E27FC236}">
                <a16:creationId xmlns:a16="http://schemas.microsoft.com/office/drawing/2014/main" id="{913AC074-A929-4F7B-923B-C7802B48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398" y="3475442"/>
            <a:ext cx="3021602" cy="25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B00EAC29-A88B-4500-B9DE-CD8611586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763" y="6184513"/>
            <a:ext cx="91158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Optotyp s LEA symboly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5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9F464-68E1-4147-A8DC-85E86C82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1019884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sz="3200" b="1" dirty="0"/>
              <a:t>VIDĚNÍ DO BLÍZKA</a:t>
            </a:r>
            <a:endParaRPr lang="cs-CZ" dirty="0"/>
          </a:p>
        </p:txBody>
      </p:sp>
      <p:pic>
        <p:nvPicPr>
          <p:cNvPr id="4" name="Zástupný symbol pro obsah 3" descr="Stanovení naturální zrakové ostrosti | Základy metod korekce refrakčních  vad | Lékařská fakulta Masarykovy univerzity">
            <a:extLst>
              <a:ext uri="{FF2B5EF4-FFF2-40B4-BE49-F238E27FC236}">
                <a16:creationId xmlns:a16="http://schemas.microsoft.com/office/drawing/2014/main" id="{76BB1DAD-B911-4A3E-BB04-66D5E02A45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8" y="2036762"/>
            <a:ext cx="4756954" cy="482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42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913C3-CF07-40DC-B3A8-7C38D5E2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10534126" cy="130760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b="1" dirty="0"/>
              <a:t>PROSTOROVÉ </a:t>
            </a:r>
            <a:r>
              <a:rPr lang="cs-CZ" sz="3200" b="1" dirty="0"/>
              <a:t>VIDĚNÍ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FC8D36-8C4E-4E43-A72A-5DB20665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14" y="2255520"/>
            <a:ext cx="8761413" cy="34163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perimetr</a:t>
            </a:r>
          </a:p>
        </p:txBody>
      </p:sp>
      <p:pic>
        <p:nvPicPr>
          <p:cNvPr id="16386" name="Picture 2" descr="MUDr. Karolína Skorkovská, Ph.D. PERIMETRIE - PDF Stažení zdarma">
            <a:extLst>
              <a:ext uri="{FF2B5EF4-FFF2-40B4-BE49-F238E27FC236}">
                <a16:creationId xmlns:a16="http://schemas.microsoft.com/office/drawing/2014/main" id="{23A166EE-2496-4BE0-9F5B-D7D14659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34" y="3699510"/>
            <a:ext cx="8834395" cy="25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8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22D8A-B448-4425-A7F1-77C5A498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9970246" cy="728480"/>
          </a:xfrm>
        </p:spPr>
        <p:txBody>
          <a:bodyPr/>
          <a:lstStyle/>
          <a:p>
            <a:r>
              <a:rPr lang="cs-CZ" b="1" cap="all" dirty="0"/>
              <a:t>VYŠETŘENÍ ZRAKU: </a:t>
            </a:r>
            <a:r>
              <a:rPr lang="cs-CZ" b="1" u="sng" dirty="0"/>
              <a:t>Diagnostika medicínská</a:t>
            </a:r>
            <a:br>
              <a:rPr lang="cs-CZ" b="1" u="sng" dirty="0"/>
            </a:br>
            <a:r>
              <a:rPr lang="cs-CZ" sz="3200" b="1" dirty="0"/>
              <a:t>barvocit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6C4765-B9ED-4887-A878-70D422C2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Testy barvocitu: Vidíte barvy takové, jaké opravdu jsou? | CooperVision  Czech Republic">
            <a:extLst>
              <a:ext uri="{FF2B5EF4-FFF2-40B4-BE49-F238E27FC236}">
                <a16:creationId xmlns:a16="http://schemas.microsoft.com/office/drawing/2014/main" id="{17E17896-41B9-4F0E-801D-1CD2ABC124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70" y="2485707"/>
            <a:ext cx="5810250" cy="4021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261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866</TotalTime>
  <Words>1156</Words>
  <Application>Microsoft Office PowerPoint</Application>
  <PresentationFormat>Širokoúhlá obrazovka</PresentationFormat>
  <Paragraphs>192</Paragraphs>
  <Slides>40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OFTALMOPEDIE</vt:lpstr>
      <vt:lpstr>Prezentace aplikace PowerPoint</vt:lpstr>
      <vt:lpstr>struktura oka 1</vt:lpstr>
      <vt:lpstr>struktura oka 2</vt:lpstr>
      <vt:lpstr>přídatné orgány oka</vt:lpstr>
      <vt:lpstr>VYŠETŘENÍ ZRAKU: Diagnostika medicínská VIDĚNÍ DO DÁLKY</vt:lpstr>
      <vt:lpstr>VYŠETŘENÍ ZRAKU: Diagnostika medicínská VIDĚNÍ DO BLÍZKA</vt:lpstr>
      <vt:lpstr>VYŠETŘENÍ ZRAKU: Diagnostika medicínská PROSTOROVÉ VIDĚNÍ</vt:lpstr>
      <vt:lpstr>VYŠETŘENÍ ZRAKU: Diagnostika medicínská barvocit</vt:lpstr>
      <vt:lpstr>VYŠETŘENÍ ZRAKU:  Diagnostika speciálně pedagogická </vt:lpstr>
      <vt:lpstr>příčiny zrakového postižení</vt:lpstr>
      <vt:lpstr>ETIOLOGIE</vt:lpstr>
      <vt:lpstr>PODLE DOBY VZNIKU</vt:lpstr>
      <vt:lpstr>Vrozené příčiny zrakového postižení</vt:lpstr>
      <vt:lpstr>Příčiny získaného zrakového postižení</vt:lpstr>
      <vt:lpstr>DŮLEŽITÉ Z OFTALMOLOGIE</vt:lpstr>
      <vt:lpstr>skupiny zrakových poruch</vt:lpstr>
      <vt:lpstr>PORUCHy ZRAKOVÉ OSTROSTI</vt:lpstr>
      <vt:lpstr>Snížení zrakové ostrosti: KRÁTKOZRAKOST (MYOPIE -)</vt:lpstr>
      <vt:lpstr>Prezentace aplikace PowerPoint</vt:lpstr>
      <vt:lpstr>Snížení zrakové ostrosti DALEKOZRAKOST (hypermetropie +)</vt:lpstr>
      <vt:lpstr>hypermetropie</vt:lpstr>
      <vt:lpstr>Snížení zrakové ostrosti ASTIGMATISMUS</vt:lpstr>
      <vt:lpstr>nekorigovaný astigmatismus</vt:lpstr>
      <vt:lpstr>Snížení zrakové ostrosti:  Afakie a pseudoafakie</vt:lpstr>
      <vt:lpstr>Poškození zorného pole</vt:lpstr>
      <vt:lpstr>Prezentace aplikace PowerPoint</vt:lpstr>
      <vt:lpstr>3. okulomotorické poruchy</vt:lpstr>
      <vt:lpstr>obtíže se zpracováním zrakových informací</vt:lpstr>
      <vt:lpstr>PORUCHY BARVOCITU</vt:lpstr>
      <vt:lpstr>Prezentace aplikace PowerPoint</vt:lpstr>
      <vt:lpstr>nejčastěji se vyskytující onemocnění</vt:lpstr>
      <vt:lpstr>KATARAKTA (šedý zákal)</vt:lpstr>
      <vt:lpstr>Prezentace aplikace PowerPoint</vt:lpstr>
      <vt:lpstr>zelený zákal (glaukom)</vt:lpstr>
      <vt:lpstr>RETINOPATIE</vt:lpstr>
      <vt:lpstr>albinismus</vt:lpstr>
      <vt:lpstr>SYNDROMY</vt:lpstr>
      <vt:lpstr>Syndromy spojené se zrakovým postižením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170</cp:revision>
  <dcterms:created xsi:type="dcterms:W3CDTF">2022-02-21T13:49:54Z</dcterms:created>
  <dcterms:modified xsi:type="dcterms:W3CDTF">2022-03-08T19:51:27Z</dcterms:modified>
</cp:coreProperties>
</file>