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1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2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F7F9EEF-6F61-475D-AD6B-F2C19FB4E36A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10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408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7F9EEF-6F61-475D-AD6B-F2C19FB4E36A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588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96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0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3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27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66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9EEF-6F61-475D-AD6B-F2C19FB4E36A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64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F7F9EEF-6F61-475D-AD6B-F2C19FB4E36A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E522F9B-7DBA-4E3D-9168-05EAE3E875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3500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ABA27-A64D-4007-8288-AC87F99891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Stupně zrakového postižení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503CCE-6C5E-41E4-8187-9DFF28DEAC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22" name="Picture 2" descr="Děti se zrakovým postižením – Mateřská škola Třešť">
            <a:extLst>
              <a:ext uri="{FF2B5EF4-FFF2-40B4-BE49-F238E27FC236}">
                <a16:creationId xmlns:a16="http://schemas.microsoft.com/office/drawing/2014/main" id="{26CF0030-A995-4878-83A9-1D40D613C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572" y="4179617"/>
            <a:ext cx="2902451" cy="243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004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7E649-9274-4C80-B1FC-0A2E92853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JEDINCI SE ZBYTKY ZRAKU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1C7BC9-43DD-46BA-813B-18A1A0A00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935" y="2367584"/>
            <a:ext cx="9784080" cy="4206240"/>
          </a:xfrm>
        </p:spPr>
        <p:txBody>
          <a:bodyPr/>
          <a:lstStyle/>
          <a:p>
            <a:r>
              <a:rPr lang="cs-CZ" sz="3200" dirty="0"/>
              <a:t>VROZENÉ X ZÍSKANÉ</a:t>
            </a:r>
          </a:p>
          <a:p>
            <a:pPr lvl="0"/>
            <a:r>
              <a:rPr lang="cs-CZ" sz="3200" dirty="0"/>
              <a:t>STACIONÁRNÍ X PROGRESIVNÍ</a:t>
            </a:r>
          </a:p>
          <a:p>
            <a:endParaRPr lang="cs-CZ" sz="3200" dirty="0"/>
          </a:p>
          <a:p>
            <a:r>
              <a:rPr lang="cs-CZ" sz="3200" dirty="0"/>
              <a:t>často vzniká zhoršováním zraku během života</a:t>
            </a:r>
          </a:p>
          <a:p>
            <a:r>
              <a:rPr lang="cs-CZ" sz="3200" dirty="0"/>
              <a:t>důležitý psychosociální dopad zvláště při progresi vady </a:t>
            </a:r>
          </a:p>
          <a:p>
            <a:endParaRPr lang="cs-CZ" dirty="0"/>
          </a:p>
        </p:txBody>
      </p:sp>
      <p:pic>
        <p:nvPicPr>
          <p:cNvPr id="6146" name="Picture 2" descr="تويتر \ Jarda Jelínek على تويتر: &quot;Jen taková zajímavost - klávesnice pro  slabozraké. Testy odhalily, že kombinace černý text na žlutooranžovém  pozadí je nejlépe čitelný se zbytky zraku. Používají to třeba i">
            <a:extLst>
              <a:ext uri="{FF2B5EF4-FFF2-40B4-BE49-F238E27FC236}">
                <a16:creationId xmlns:a16="http://schemas.microsoft.com/office/drawing/2014/main" id="{E46394FE-C890-47DC-938E-05FF5C2A5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6046" y="1463666"/>
            <a:ext cx="5309652" cy="2190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846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7E649-9274-4C80-B1FC-0A2E92853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JEDINCI SE ZBYTKY ZRAKU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1C7BC9-43DD-46BA-813B-18A1A0A00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906" y="2074311"/>
            <a:ext cx="9784080" cy="4206240"/>
          </a:xfrm>
        </p:spPr>
        <p:txBody>
          <a:bodyPr/>
          <a:lstStyle/>
          <a:p>
            <a:r>
              <a:rPr lang="cs-CZ" dirty="0"/>
              <a:t>Senzorický a informační deficit</a:t>
            </a:r>
          </a:p>
          <a:p>
            <a:r>
              <a:rPr lang="cs-CZ" dirty="0"/>
              <a:t>narušení poznávacích procesů</a:t>
            </a:r>
          </a:p>
          <a:p>
            <a:r>
              <a:rPr lang="cs-CZ" dirty="0"/>
              <a:t>snížená koncentrace, unavitelná pozornost, pomalejší pracovní tempo, zvýšená unavitelnost </a:t>
            </a:r>
          </a:p>
          <a:p>
            <a:r>
              <a:rPr lang="cs-CZ" dirty="0"/>
              <a:t>prohlubují problémy s prací do blízka</a:t>
            </a:r>
          </a:p>
          <a:p>
            <a:r>
              <a:rPr lang="cs-CZ" dirty="0"/>
              <a:t>POSP už téměř nedokážou využít zrak</a:t>
            </a:r>
          </a:p>
          <a:p>
            <a:r>
              <a:rPr lang="cs-CZ" dirty="0"/>
              <a:t>odhad vzdálenosti, odhad výškových rozdílů </a:t>
            </a:r>
          </a:p>
          <a:p>
            <a:r>
              <a:rPr lang="cs-CZ" dirty="0"/>
              <a:t>vliv na sociální vztahy, partnerské vztahy, </a:t>
            </a:r>
          </a:p>
          <a:p>
            <a:r>
              <a:rPr lang="cs-CZ" dirty="0"/>
              <a:t>formování a udržování sociálních kontaktů specifika v oblasti psychického vývoje </a:t>
            </a:r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6557414C-DEB6-4FA3-BD52-29A45209E376}"/>
              </a:ext>
            </a:extLst>
          </p:cNvPr>
          <p:cNvSpPr/>
          <p:nvPr/>
        </p:nvSpPr>
        <p:spPr>
          <a:xfrm>
            <a:off x="1254490" y="4177431"/>
            <a:ext cx="300624" cy="369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lů 4">
            <a:extLst>
              <a:ext uri="{FF2B5EF4-FFF2-40B4-BE49-F238E27FC236}">
                <a16:creationId xmlns:a16="http://schemas.microsoft.com/office/drawing/2014/main" id="{7F92BD26-FA88-4B7F-8590-964805162CA7}"/>
              </a:ext>
            </a:extLst>
          </p:cNvPr>
          <p:cNvSpPr/>
          <p:nvPr/>
        </p:nvSpPr>
        <p:spPr>
          <a:xfrm>
            <a:off x="1265968" y="4695547"/>
            <a:ext cx="300625" cy="369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66D159B4-68EC-4375-BB06-7AD18CC5583C}"/>
              </a:ext>
            </a:extLst>
          </p:cNvPr>
          <p:cNvSpPr/>
          <p:nvPr/>
        </p:nvSpPr>
        <p:spPr>
          <a:xfrm>
            <a:off x="1265967" y="5161681"/>
            <a:ext cx="300625" cy="369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4CDA2CC3-EC1E-4C71-BED1-01DFC1B64F34}"/>
              </a:ext>
            </a:extLst>
          </p:cNvPr>
          <p:cNvSpPr/>
          <p:nvPr/>
        </p:nvSpPr>
        <p:spPr>
          <a:xfrm>
            <a:off x="1235386" y="3733614"/>
            <a:ext cx="300624" cy="3695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0" name="Picture 2" descr="Těžká zraková postižení: jaké je pozorovat svět brčkem? - Veď mě ve tmě">
            <a:extLst>
              <a:ext uri="{FF2B5EF4-FFF2-40B4-BE49-F238E27FC236}">
                <a16:creationId xmlns:a16="http://schemas.microsoft.com/office/drawing/2014/main" id="{C4D3E9F3-8D9D-498D-8159-FD03EA6C8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133" y="284176"/>
            <a:ext cx="3877628" cy="258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485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7E649-9274-4C80-B1FC-0A2E92853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10421234" cy="1508760"/>
          </a:xfrm>
        </p:spPr>
        <p:txBody>
          <a:bodyPr/>
          <a:lstStyle/>
          <a:p>
            <a:r>
              <a:rPr lang="cs-CZ" b="1" dirty="0"/>
              <a:t>JEDINCI SE ZBYTKY ZRAKU - DOPORUČENÍ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1C7BC9-43DD-46BA-813B-18A1A0A00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765" y="2011680"/>
            <a:ext cx="11058388" cy="4206240"/>
          </a:xfrm>
        </p:spPr>
        <p:txBody>
          <a:bodyPr/>
          <a:lstStyle/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pomocí principů platných pro obě skupiny, Kompenzační mechanismy jako u nevidomých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vzdělávání tzv. dvojmetodou 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rozvoj zachovaných zbytků vidění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zásady zrakové hygieny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při práci do blízka potřebuje zvětšit, zvýšit kontrast, upravit pozadí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počítač se zvětšovacím SW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nutnost úpravy podmínek výchovně vzdělávacího procesu</a:t>
            </a:r>
          </a:p>
          <a:p>
            <a:pPr marL="450850" indent="-363538">
              <a:buFont typeface="Courier New" panose="02070309020205020404" pitchFamily="49" charset="0"/>
              <a:buChar char="o"/>
              <a:tabLst>
                <a:tab pos="450850" algn="l"/>
              </a:tabLst>
            </a:pPr>
            <a:r>
              <a:rPr lang="cs-CZ" dirty="0"/>
              <a:t>omezená volba povolání</a:t>
            </a:r>
          </a:p>
        </p:txBody>
      </p:sp>
      <p:pic>
        <p:nvPicPr>
          <p:cNvPr id="8194" name="Picture 2" descr="Tiché ulice jsou past pro lidi bez zraku, chybí jim orientace - Metro.cz">
            <a:extLst>
              <a:ext uri="{FF2B5EF4-FFF2-40B4-BE49-F238E27FC236}">
                <a16:creationId xmlns:a16="http://schemas.microsoft.com/office/drawing/2014/main" id="{672AB367-C5B1-4ECE-8901-17255D564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798" y="483074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952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23D23-9902-46F3-8262-6CE7ACCFF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Nevidomí (</a:t>
            </a:r>
            <a:r>
              <a:rPr lang="cs-CZ" dirty="0" err="1"/>
              <a:t>amaurosa</a:t>
            </a:r>
            <a:r>
              <a:rPr lang="cs-CZ" dirty="0"/>
              <a:t>, slepota)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347778-14CC-4A27-B66D-053F5E9B1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blindness</a:t>
            </a:r>
            <a:r>
              <a:rPr lang="cs-CZ" dirty="0"/>
              <a:t> (</a:t>
            </a:r>
            <a:r>
              <a:rPr lang="cs-CZ" dirty="0" err="1"/>
              <a:t>ang</a:t>
            </a:r>
            <a:r>
              <a:rPr lang="cs-CZ" dirty="0"/>
              <a:t>.), </a:t>
            </a:r>
            <a:r>
              <a:rPr lang="cs-CZ" dirty="0" err="1"/>
              <a:t>cécité</a:t>
            </a:r>
            <a:r>
              <a:rPr lang="cs-CZ" dirty="0"/>
              <a:t> (francouzsky), </a:t>
            </a:r>
            <a:r>
              <a:rPr lang="cs-CZ" dirty="0" err="1"/>
              <a:t>Blindheit</a:t>
            </a:r>
            <a:r>
              <a:rPr lang="cs-CZ" dirty="0"/>
              <a:t> (německy), </a:t>
            </a:r>
            <a:r>
              <a:rPr lang="cs-CZ" dirty="0" err="1"/>
              <a:t>слепота</a:t>
            </a:r>
            <a:r>
              <a:rPr lang="cs-CZ" dirty="0"/>
              <a:t> (rusky), </a:t>
            </a:r>
            <a:r>
              <a:rPr lang="cs-CZ" dirty="0" err="1"/>
              <a:t>ślepota</a:t>
            </a:r>
            <a:r>
              <a:rPr lang="cs-CZ" dirty="0"/>
              <a:t> (polsky), </a:t>
            </a:r>
            <a:r>
              <a:rPr lang="cs-CZ" dirty="0" err="1"/>
              <a:t>ceguera</a:t>
            </a:r>
            <a:r>
              <a:rPr lang="cs-CZ" dirty="0"/>
              <a:t> (španělsky), </a:t>
            </a:r>
            <a:r>
              <a:rPr lang="cs-CZ" dirty="0" err="1"/>
              <a:t>cecità</a:t>
            </a:r>
            <a:r>
              <a:rPr lang="cs-CZ" dirty="0"/>
              <a:t> (italsky)</a:t>
            </a:r>
          </a:p>
          <a:p>
            <a:pPr marL="363538" indent="-363538">
              <a:buFont typeface="Courier New" panose="02070309020205020404" pitchFamily="49" charset="0"/>
              <a:buChar char="o"/>
            </a:pPr>
            <a:r>
              <a:rPr lang="cs-CZ" sz="2400" dirty="0"/>
              <a:t>nevidomí (</a:t>
            </a:r>
            <a:r>
              <a:rPr lang="cs-CZ" sz="2400" dirty="0" err="1"/>
              <a:t>vizus</a:t>
            </a:r>
            <a:r>
              <a:rPr lang="cs-CZ" sz="2400" dirty="0"/>
              <a:t> pod 1/60 nebo zorné pole menší než 5°);</a:t>
            </a:r>
          </a:p>
          <a:p>
            <a:pPr lvl="1"/>
            <a:r>
              <a:rPr lang="cs-CZ" dirty="0"/>
              <a:t>zachovaný světlocit s projekcí (rozeznají směr zdroje světla);</a:t>
            </a:r>
          </a:p>
          <a:p>
            <a:pPr lvl="1"/>
            <a:r>
              <a:rPr lang="cs-CZ" dirty="0"/>
              <a:t>zachovaný světlocit bez správné projekce (rozeznají pouze světlo a tmu, nikoli zdroj světla);</a:t>
            </a:r>
          </a:p>
          <a:p>
            <a:pPr marL="363538" indent="-363538">
              <a:buFont typeface="Courier New" panose="02070309020205020404" pitchFamily="49" charset="0"/>
              <a:buChar char="o"/>
            </a:pPr>
            <a:r>
              <a:rPr lang="cs-CZ" sz="2400" dirty="0"/>
              <a:t>úplná</a:t>
            </a:r>
            <a:r>
              <a:rPr lang="cs-CZ" sz="2600" dirty="0"/>
              <a:t> slepota bez světlocitu (amauróza).</a:t>
            </a:r>
          </a:p>
          <a:p>
            <a:endParaRPr lang="cs-CZ" dirty="0"/>
          </a:p>
        </p:txBody>
      </p:sp>
      <p:pic>
        <p:nvPicPr>
          <p:cNvPr id="4098" name="Picture 2" descr="Tinka (4) trpí mozkovou slepotou. Diagnóze jsme nemohli uvěřit, říkají  rodiče | Zprávy | Plzeňská Drbna - zprávy z Plzně a okolí">
            <a:extLst>
              <a:ext uri="{FF2B5EF4-FFF2-40B4-BE49-F238E27FC236}">
                <a16:creationId xmlns:a16="http://schemas.microsoft.com/office/drawing/2014/main" id="{D62D82F5-73AD-4E8B-ADFA-9B7DDACC5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3828" y="4347125"/>
            <a:ext cx="3847982" cy="2226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786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1B47D-D582-4D8B-8F0E-ADD68B1E3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Nevidomost - příčiny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3DE47B-97A1-4E50-A20F-6D48EDD25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prenatální (NEPŘÍZNIVÉ VLIVY V PRENATÁLNÍM OBDOBÍ: rubeola, toxoplazmóza, drogová závislost matky, nádorová onemocnění, syfilis, užívání některých léků), </a:t>
            </a:r>
          </a:p>
          <a:p>
            <a:pPr lvl="0"/>
            <a:r>
              <a:rPr lang="cs-CZ" dirty="0"/>
              <a:t>GENETICKÉ FAKTORY, </a:t>
            </a:r>
          </a:p>
          <a:p>
            <a:pPr lvl="0"/>
            <a:r>
              <a:rPr lang="cs-CZ" dirty="0"/>
              <a:t>PŘEDČASNÉ NAROZENÍ, </a:t>
            </a:r>
          </a:p>
          <a:p>
            <a:r>
              <a:rPr lang="cs-CZ" dirty="0"/>
              <a:t>KOMPLIKOVANÝ POROD</a:t>
            </a:r>
          </a:p>
        </p:txBody>
      </p:sp>
      <p:pic>
        <p:nvPicPr>
          <p:cNvPr id="5122" name="Picture 2" descr="Tinka (4) trpí mozkovou slepotou. Diagnóze jsme nemohli uvěřit, říkají  rodiče | Zprávy | Plzeňská Drbna - zprávy z Plzně a okolí">
            <a:extLst>
              <a:ext uri="{FF2B5EF4-FFF2-40B4-BE49-F238E27FC236}">
                <a16:creationId xmlns:a16="http://schemas.microsoft.com/office/drawing/2014/main" id="{A6E160F7-5C7B-4BCB-A1ED-9EB3D552D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357" y="2790517"/>
            <a:ext cx="2890377" cy="387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442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C520D6-7610-4E54-886C-5D1713EE5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Nevidomost - důsledky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880FA8-5200-4484-9F2D-F9E02CFB2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>
              <a:buFont typeface="Courier New" panose="02070309020205020404" pitchFamily="49" charset="0"/>
              <a:buChar char="o"/>
            </a:pPr>
            <a:r>
              <a:rPr lang="cs-CZ" sz="3200" b="1" dirty="0"/>
              <a:t>SENZORICKÝ DEFICIT A INFORMAČNÍ BARIÉRA</a:t>
            </a:r>
          </a:p>
          <a:p>
            <a:pPr marL="592138" lvl="1" indent="-363538">
              <a:buFont typeface="Courier New" panose="02070309020205020404" pitchFamily="49" charset="0"/>
              <a:buChar char="o"/>
            </a:pPr>
            <a:r>
              <a:rPr lang="cs-CZ" sz="3200" dirty="0"/>
              <a:t>narušení vývoje poznávacích procesů, paměti, myšlení, řeči, představ, </a:t>
            </a:r>
            <a:r>
              <a:rPr lang="cs-CZ" sz="3200" dirty="0" err="1"/>
              <a:t>senzomotoriky</a:t>
            </a:r>
            <a:r>
              <a:rPr lang="cs-CZ" sz="3200" dirty="0"/>
              <a:t> </a:t>
            </a:r>
            <a:r>
              <a:rPr lang="cs-CZ" sz="3200" b="1" dirty="0"/>
              <a:t> </a:t>
            </a:r>
            <a:endParaRPr lang="cs-CZ" sz="3200" dirty="0"/>
          </a:p>
          <a:p>
            <a:pPr marL="363538" indent="-363538">
              <a:buFont typeface="Courier New" panose="02070309020205020404" pitchFamily="49" charset="0"/>
              <a:buChar char="o"/>
            </a:pPr>
            <a:r>
              <a:rPr lang="cs-CZ" sz="3200" b="1" dirty="0"/>
              <a:t>POSP</a:t>
            </a:r>
            <a:endParaRPr lang="cs-CZ" sz="3200" dirty="0"/>
          </a:p>
          <a:p>
            <a:pPr marL="363538" indent="-363538">
              <a:buFont typeface="Courier New" panose="02070309020205020404" pitchFamily="49" charset="0"/>
              <a:buChar char="o"/>
            </a:pPr>
            <a:r>
              <a:rPr lang="cs-CZ" sz="3200" b="1" dirty="0"/>
              <a:t>SEBEOBSLUHA</a:t>
            </a:r>
            <a:endParaRPr lang="cs-CZ" sz="3200" dirty="0"/>
          </a:p>
          <a:p>
            <a:pPr marL="363538" indent="-363538">
              <a:buFont typeface="Courier New" panose="02070309020205020404" pitchFamily="49" charset="0"/>
              <a:buChar char="o"/>
            </a:pPr>
            <a:r>
              <a:rPr lang="cs-CZ" sz="3200" b="1" dirty="0"/>
              <a:t>SOCIALIZACE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146" name="Picture 2" descr="Slepota - FungoDoktor">
            <a:extLst>
              <a:ext uri="{FF2B5EF4-FFF2-40B4-BE49-F238E27FC236}">
                <a16:creationId xmlns:a16="http://schemas.microsoft.com/office/drawing/2014/main" id="{06609D0C-A09F-404C-B58F-12AC2A225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991" y="3719970"/>
            <a:ext cx="4235860" cy="297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69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4F1C4B-D682-4A90-B8B9-9543351C6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DOPORUČENÍ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1E49E4-4CC8-437F-A0D7-59EA67B01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podporovat aktivitu a pohyb dítěte</a:t>
            </a:r>
          </a:p>
          <a:p>
            <a:r>
              <a:rPr lang="cs-CZ" dirty="0"/>
              <a:t>potížemi s rychlou a přesnou orientací v prostoru</a:t>
            </a:r>
          </a:p>
          <a:p>
            <a:r>
              <a:rPr lang="cs-CZ" dirty="0"/>
              <a:t>kompenzace vyššími kompenzačními činiteli </a:t>
            </a:r>
          </a:p>
          <a:p>
            <a:r>
              <a:rPr lang="cs-CZ" dirty="0"/>
              <a:t>Braillovo písmo</a:t>
            </a:r>
          </a:p>
          <a:p>
            <a:r>
              <a:rPr lang="cs-CZ" b="1" dirty="0"/>
              <a:t>používání tyflopomůcek</a:t>
            </a:r>
          </a:p>
          <a:p>
            <a:r>
              <a:rPr lang="cs-CZ" b="1" dirty="0"/>
              <a:t>nácvik chůze s bílou holí, chůze s průvodcem, vodícím psem</a:t>
            </a:r>
          </a:p>
          <a:p>
            <a:endParaRPr lang="cs-CZ" dirty="0"/>
          </a:p>
        </p:txBody>
      </p:sp>
      <p:pic>
        <p:nvPicPr>
          <p:cNvPr id="10242" name="Picture 2" descr="Hithit - Narozeninová kočka - audio+haptická kniha pro nevidomé děti">
            <a:extLst>
              <a:ext uri="{FF2B5EF4-FFF2-40B4-BE49-F238E27FC236}">
                <a16:creationId xmlns:a16="http://schemas.microsoft.com/office/drawing/2014/main" id="{658735ED-0218-41B5-B937-BB2DEF3560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904" y="343422"/>
            <a:ext cx="4628367" cy="308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147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F8B3C-5655-462F-885F-F2884A45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177" y="346919"/>
            <a:ext cx="9784080" cy="1508760"/>
          </a:xfrm>
        </p:spPr>
        <p:txBody>
          <a:bodyPr/>
          <a:lstStyle/>
          <a:p>
            <a:r>
              <a:rPr lang="cs-CZ" b="1" dirty="0"/>
              <a:t>Psychomotorický</a:t>
            </a:r>
            <a:r>
              <a:rPr lang="cs-CZ" dirty="0"/>
              <a:t> vývoj dětí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AA7BC43-DF43-4609-B4B1-685450835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HRUBÁ MOTORIKA</a:t>
            </a:r>
          </a:p>
          <a:p>
            <a:r>
              <a:rPr lang="cs-CZ" dirty="0"/>
              <a:t>koordinace ucho–ruka </a:t>
            </a:r>
          </a:p>
          <a:p>
            <a:r>
              <a:rPr lang="cs-CZ" dirty="0"/>
              <a:t>podle zvukového klíče</a:t>
            </a:r>
          </a:p>
          <a:p>
            <a:r>
              <a:rPr lang="cs-CZ" dirty="0"/>
              <a:t>lezení, sezení, stání, chůze i běh</a:t>
            </a:r>
          </a:p>
          <a:p>
            <a:r>
              <a:rPr lang="cs-CZ" b="1" dirty="0"/>
              <a:t>chybí koordinovanost a přirozenost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JEMNÁ MOTORIKA</a:t>
            </a:r>
          </a:p>
          <a:p>
            <a:r>
              <a:rPr lang="cs-CZ" dirty="0"/>
              <a:t>na velmi dobré úrovni díky systematickému rozvoji hmatu</a:t>
            </a:r>
          </a:p>
          <a:p>
            <a:r>
              <a:rPr lang="cs-CZ" dirty="0"/>
              <a:t>Kresba nemá expresivní význam</a:t>
            </a:r>
          </a:p>
        </p:txBody>
      </p:sp>
      <p:pic>
        <p:nvPicPr>
          <p:cNvPr id="9218" name="Picture 2" descr="Výstava pro ruce i oči návštěvníků probíhá v kladenském biografu | České  galerie">
            <a:extLst>
              <a:ext uri="{FF2B5EF4-FFF2-40B4-BE49-F238E27FC236}">
                <a16:creationId xmlns:a16="http://schemas.microsoft.com/office/drawing/2014/main" id="{70DB1AC3-BD22-4BF8-904B-59E11D5AB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4516" y="640080"/>
            <a:ext cx="3957484" cy="2964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Ondra Vohradský, nevidomý | Malujeme po síti">
            <a:extLst>
              <a:ext uri="{FF2B5EF4-FFF2-40B4-BE49-F238E27FC236}">
                <a16:creationId xmlns:a16="http://schemas.microsoft.com/office/drawing/2014/main" id="{8B80051E-7304-44F7-BBE8-2698DA8824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1738" y="4156928"/>
            <a:ext cx="3543039" cy="235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56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69B5B2-705B-40D0-AFD2-128A8D45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8179" y="0"/>
            <a:ext cx="9784080" cy="1508760"/>
          </a:xfrm>
        </p:spPr>
        <p:txBody>
          <a:bodyPr/>
          <a:lstStyle/>
          <a:p>
            <a:r>
              <a:rPr lang="cs-CZ" dirty="0"/>
              <a:t>Medicínské členění podle </a:t>
            </a:r>
            <a:r>
              <a:rPr lang="cs-CZ" dirty="0" err="1"/>
              <a:t>who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E4B165D-1B6F-4775-892E-09DF582F47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2698725"/>
              </p:ext>
            </p:extLst>
          </p:nvPr>
        </p:nvGraphicFramePr>
        <p:xfrm>
          <a:off x="0" y="908149"/>
          <a:ext cx="11863194" cy="5949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2192">
                  <a:extLst>
                    <a:ext uri="{9D8B030D-6E8A-4147-A177-3AD203B41FA5}">
                      <a16:colId xmlns:a16="http://schemas.microsoft.com/office/drawing/2014/main" val="1068227007"/>
                    </a:ext>
                  </a:extLst>
                </a:gridCol>
                <a:gridCol w="1730148">
                  <a:extLst>
                    <a:ext uri="{9D8B030D-6E8A-4147-A177-3AD203B41FA5}">
                      <a16:colId xmlns:a16="http://schemas.microsoft.com/office/drawing/2014/main" val="1736699157"/>
                    </a:ext>
                  </a:extLst>
                </a:gridCol>
                <a:gridCol w="1463683">
                  <a:extLst>
                    <a:ext uri="{9D8B030D-6E8A-4147-A177-3AD203B41FA5}">
                      <a16:colId xmlns:a16="http://schemas.microsoft.com/office/drawing/2014/main" val="4235150105"/>
                    </a:ext>
                  </a:extLst>
                </a:gridCol>
                <a:gridCol w="3310206">
                  <a:extLst>
                    <a:ext uri="{9D8B030D-6E8A-4147-A177-3AD203B41FA5}">
                      <a16:colId xmlns:a16="http://schemas.microsoft.com/office/drawing/2014/main" val="3204072240"/>
                    </a:ext>
                  </a:extLst>
                </a:gridCol>
                <a:gridCol w="3556965">
                  <a:extLst>
                    <a:ext uri="{9D8B030D-6E8A-4147-A177-3AD203B41FA5}">
                      <a16:colId xmlns:a16="http://schemas.microsoft.com/office/drawing/2014/main" val="3985948683"/>
                    </a:ext>
                  </a:extLst>
                </a:gridCol>
              </a:tblGrid>
              <a:tr h="63505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kategorie </a:t>
                      </a:r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zraková ostrost s maximální možnou korekcí,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958761"/>
                  </a:ext>
                </a:extLst>
              </a:tr>
              <a:tr h="6350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mírná nebo žádná zraková vada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cs-CZ" sz="18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vízus</a:t>
                      </a: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6/18 nebo lepší)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9318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středně těžká zraková vada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střední slabozrakost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ZRAKOVÉ POSTIŽENÍ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menší než 6/18 (0,30),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minimum lepší nebo rovné 6/60 (0,10); 3/10-1/10, 20/70–20/200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444327"/>
                  </a:ext>
                </a:extLst>
              </a:tr>
              <a:tr h="6350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těžká zraková vada 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silná slabozrakost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ZRAKOVÉ POSTIŽENÍ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menší než </a:t>
                      </a:r>
                      <a:r>
                        <a:rPr lang="cs-CZ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vízus</a:t>
                      </a: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6/60 (0,10),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minimum lepší nebo rovné 3/60, 1/10-10/20, 20/200–20/400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050475"/>
                  </a:ext>
                </a:extLst>
              </a:tr>
              <a:tr h="63399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slepota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těžce slabý zrak</a:t>
                      </a:r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ZRAKOVÉ POSTIŽENÍ 3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menší než 3/60,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minimum lepší nebo rovné 1/60, 1/20-10/50,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767662"/>
                  </a:ext>
                </a:extLst>
              </a:tr>
              <a:tr h="65135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koncentrické zúžení zorného pole obou očí pod 20 stupňů, nebo jediného funkčního oka pod 45 stupňů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210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slepota 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praktická nevidomost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ZRAKOVÉ POSTIŽENÍ 4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menší než 1/30 (0,20), 1/50 až světlocit </a:t>
                      </a:r>
                    </a:p>
                    <a:p>
                      <a:pPr lvl="0"/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nebo omezení zorného pole do 5 stupňů kolem centrální fixace, i když centrální ostrost není postižena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156433"/>
                  </a:ext>
                </a:extLst>
              </a:tr>
              <a:tr h="6350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slepota ()</a:t>
                      </a:r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úplná nevidomost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ZRAKOVÉ POSTIŽENÍ 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naprostá ztráta světlocitu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zachování světlocitu s chybnou světelnou projekcí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/>
                      <a:endParaRPr lang="cs-CZ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974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604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5EC89-5535-4357-BC40-E1F4BCD22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589" y="221546"/>
            <a:ext cx="9784080" cy="1508760"/>
          </a:xfrm>
        </p:spPr>
        <p:txBody>
          <a:bodyPr>
            <a:normAutofit/>
          </a:bodyPr>
          <a:lstStyle/>
          <a:p>
            <a:r>
              <a:rPr lang="cs-CZ" sz="4800" b="1" dirty="0"/>
              <a:t>KLASIFIKACE UŽÍVANÁ VE SPORTU</a:t>
            </a:r>
            <a:endParaRPr lang="cs-CZ" sz="4800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B454B9ED-6E76-4E90-8679-0F14BA8525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9554044"/>
              </p:ext>
            </p:extLst>
          </p:nvPr>
        </p:nvGraphicFramePr>
        <p:xfrm>
          <a:off x="229644" y="1902911"/>
          <a:ext cx="11962356" cy="4217717"/>
        </p:xfrm>
        <a:graphic>
          <a:graphicData uri="http://schemas.openxmlformats.org/drawingml/2006/table">
            <a:tbl>
              <a:tblPr firstRow="1" firstCol="1" bandRow="1"/>
              <a:tblGrid>
                <a:gridCol w="1674312">
                  <a:extLst>
                    <a:ext uri="{9D8B030D-6E8A-4147-A177-3AD203B41FA5}">
                      <a16:colId xmlns:a16="http://schemas.microsoft.com/office/drawing/2014/main" val="1477750412"/>
                    </a:ext>
                  </a:extLst>
                </a:gridCol>
                <a:gridCol w="2931091">
                  <a:extLst>
                    <a:ext uri="{9D8B030D-6E8A-4147-A177-3AD203B41FA5}">
                      <a16:colId xmlns:a16="http://schemas.microsoft.com/office/drawing/2014/main" val="455362896"/>
                    </a:ext>
                  </a:extLst>
                </a:gridCol>
                <a:gridCol w="7356953">
                  <a:extLst>
                    <a:ext uri="{9D8B030D-6E8A-4147-A177-3AD203B41FA5}">
                      <a16:colId xmlns:a16="http://schemas.microsoft.com/office/drawing/2014/main" val="354618081"/>
                    </a:ext>
                  </a:extLst>
                </a:gridCol>
              </a:tblGrid>
              <a:tr h="12764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I. stupeň (B1)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nulové vnímání světla až po neschopnost rozpoznat objekt nebo jeho kontury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7675" indent="-44767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Samostatné provozování aktivit: 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˗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Plavání, </a:t>
                      </a:r>
                      <a:r>
                        <a:rPr lang="cs-CZ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úpolové</a:t>
                      </a: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sporty</a:t>
                      </a:r>
                    </a:p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˗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jízda na tandemu, pádlování apod. </a:t>
                      </a: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Times New Roman" panose="02020603050405020304" pitchFamily="18" charset="0"/>
                        <a:buNone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 aktivit spojených s během a rychlejším přemísťováním je nutná přítomnost průvodce.</a:t>
                      </a: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6380527"/>
                  </a:ext>
                </a:extLst>
              </a:tr>
              <a:tr h="17450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II. stupeň (B2)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rozpoznat objekt do zrakové ostrosti 2/60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nebo ohraničením zorného pole do 10 stupňů.</a:t>
                      </a: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nutné sluneční světlo nebo výraznější vnitřní osvětlení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sportovec vybaven silnými brýlemi a je schopen číst velká písmena s podporou zvětšovacích zařízení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 disciplínách na rovné trati nemusí být průvodce. </a:t>
                      </a: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3066378"/>
                  </a:ext>
                </a:extLst>
              </a:tr>
              <a:tr h="8637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 stupeň (B3)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2/60–6/60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nebo ohraničení zorného pole v hodnotách 10-40 stupňů</a:t>
                      </a: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sportovci, u kterých je třeba v některých činnostech speciální servis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velmi silné brýle, ale umí přečíst  při přiložení tváře ke stránce s textem).</a:t>
                      </a:r>
                    </a:p>
                    <a:p>
                      <a:pPr marL="285750" indent="-28575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cs-CZ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Nepotřebuje průvodce, za zhoršených světelných podmínek nutná verbální instrukce. </a:t>
                      </a:r>
                    </a:p>
                  </a:txBody>
                  <a:tcPr marL="36722" marR="367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527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818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17C3015-7001-49B0-BDDF-8986AED55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ve speciální pedagogice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50434B5-08FB-49AA-B97F-C8ECD49FC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osoby nevidomé</a:t>
            </a:r>
          </a:p>
          <a:p>
            <a:pPr lvl="1"/>
            <a:r>
              <a:rPr lang="cs-CZ" sz="2400" b="1" dirty="0"/>
              <a:t>Osoby později osleplé</a:t>
            </a:r>
          </a:p>
          <a:p>
            <a:r>
              <a:rPr lang="cs-CZ" sz="2800" b="1" dirty="0"/>
              <a:t>osoby se zbytky zraku</a:t>
            </a:r>
          </a:p>
          <a:p>
            <a:r>
              <a:rPr lang="cs-CZ" sz="2800" b="1" dirty="0"/>
              <a:t>osoby slabozraké</a:t>
            </a:r>
          </a:p>
          <a:p>
            <a:r>
              <a:rPr lang="cs-CZ" sz="2800" b="1" dirty="0"/>
              <a:t>osoby s poruchami binokulárního vidění</a:t>
            </a:r>
          </a:p>
        </p:txBody>
      </p:sp>
    </p:spTree>
    <p:extLst>
      <p:ext uri="{BB962C8B-B14F-4D97-AF65-F5344CB8AC3E}">
        <p14:creationId xmlns:p14="http://schemas.microsoft.com/office/powerpoint/2010/main" val="1298784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2052C-D245-4190-A973-4E8498DCC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slabozrakost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632E5F-851A-4292-80C1-334F866E5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780" y="1910093"/>
            <a:ext cx="10759857" cy="484632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2800" b="1" dirty="0"/>
              <a:t>podle WHO kategorie Zrakové postižení 1, 2 (</a:t>
            </a:r>
            <a:r>
              <a:rPr lang="cs-CZ" sz="2800" b="1" dirty="0" err="1"/>
              <a:t>vizus</a:t>
            </a:r>
            <a:r>
              <a:rPr lang="cs-CZ" sz="2800" b="1" dirty="0"/>
              <a:t> 6/18 až do 3/60 na lepším oku)</a:t>
            </a:r>
          </a:p>
          <a:p>
            <a:pPr lvl="1"/>
            <a:r>
              <a:rPr lang="cs-CZ" sz="2400" b="1" dirty="0"/>
              <a:t>lehce slabozrací (</a:t>
            </a:r>
            <a:r>
              <a:rPr lang="cs-CZ" sz="2400" b="1" dirty="0" err="1"/>
              <a:t>vizus</a:t>
            </a:r>
            <a:r>
              <a:rPr lang="cs-CZ" sz="2400" b="1" dirty="0"/>
              <a:t> 6/18 až do 6/60)</a:t>
            </a:r>
          </a:p>
          <a:p>
            <a:pPr lvl="1"/>
            <a:r>
              <a:rPr lang="cs-CZ" sz="2400" b="1" dirty="0"/>
              <a:t>těžce slabozrací (</a:t>
            </a:r>
            <a:r>
              <a:rPr lang="cs-CZ" sz="2400" b="1" dirty="0" err="1"/>
              <a:t>vizus</a:t>
            </a:r>
            <a:r>
              <a:rPr lang="cs-CZ" sz="2400" b="1" dirty="0"/>
              <a:t> 6/60 až do 3/60 )</a:t>
            </a:r>
          </a:p>
          <a:p>
            <a:pPr marL="228600" lvl="1" indent="0">
              <a:buNone/>
            </a:pPr>
            <a:endParaRPr lang="cs-CZ" sz="2400" b="1" dirty="0"/>
          </a:p>
          <a:p>
            <a:r>
              <a:rPr lang="cs-CZ" sz="2400" b="1" dirty="0"/>
              <a:t>Vrozené a získané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b="1" dirty="0"/>
              <a:t>Stacionární x progresivní</a:t>
            </a:r>
          </a:p>
          <a:p>
            <a:endParaRPr lang="cs-CZ" sz="2400" b="1" dirty="0"/>
          </a:p>
          <a:p>
            <a:r>
              <a:rPr lang="cs-CZ" sz="2400" b="1" dirty="0"/>
              <a:t>Hradílková a kol. (2018, s. 73) slabozrakost je stav, </a:t>
            </a:r>
            <a:r>
              <a:rPr lang="cs-CZ" sz="2400" b="1" i="1" dirty="0"/>
              <a:t>„pokud dítě „něco“ vidí, od světlocitu až k silné krátkozrakosti nebo dalekozrakosti a může využít signály a počitky z oka k orientaci nebo zkoumání okolí.“</a:t>
            </a:r>
            <a:endParaRPr lang="cs-CZ" sz="2400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Slabozrakost - vše o tématu | Moje zdraví">
            <a:extLst>
              <a:ext uri="{FF2B5EF4-FFF2-40B4-BE49-F238E27FC236}">
                <a16:creationId xmlns:a16="http://schemas.microsoft.com/office/drawing/2014/main" id="{621F13A9-1B8A-455B-9D90-39E4F085CC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944" y="16701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691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A34259-E9D9-4488-A68E-3751E747F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Slabozrakost - příčiny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0AD3704-7461-4A2E-B644-7DD8A02831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0850" indent="-450850">
              <a:buFont typeface="Courier New" panose="02070309020205020404" pitchFamily="49" charset="0"/>
              <a:buChar char="o"/>
            </a:pPr>
            <a:r>
              <a:rPr lang="cs-CZ" sz="3200" b="1" dirty="0" err="1"/>
              <a:t>myopia</a:t>
            </a:r>
            <a:r>
              <a:rPr lang="cs-CZ" sz="3200" b="1" dirty="0"/>
              <a:t> gravis, </a:t>
            </a:r>
          </a:p>
          <a:p>
            <a:pPr marL="450850" indent="-450850">
              <a:buFont typeface="Courier New" panose="02070309020205020404" pitchFamily="49" charset="0"/>
              <a:buChar char="o"/>
            </a:pPr>
            <a:r>
              <a:rPr lang="cs-CZ" sz="3200" b="1" dirty="0"/>
              <a:t>hypermetropie gravis, </a:t>
            </a:r>
          </a:p>
          <a:p>
            <a:pPr marL="450850" indent="-450850">
              <a:buFont typeface="Courier New" panose="02070309020205020404" pitchFamily="49" charset="0"/>
              <a:buChar char="o"/>
            </a:pPr>
            <a:r>
              <a:rPr lang="cs-CZ" sz="3200" b="1" dirty="0"/>
              <a:t>astigmatismus,</a:t>
            </a:r>
          </a:p>
          <a:p>
            <a:pPr marL="450850" indent="-450850">
              <a:buFont typeface="Courier New" panose="02070309020205020404" pitchFamily="49" charset="0"/>
              <a:buChar char="o"/>
            </a:pPr>
            <a:r>
              <a:rPr lang="cs-CZ" sz="3200" b="1" dirty="0"/>
              <a:t>nystagmus, </a:t>
            </a:r>
          </a:p>
          <a:p>
            <a:pPr marL="450850" indent="-450850">
              <a:buFont typeface="Courier New" panose="02070309020205020404" pitchFamily="49" charset="0"/>
              <a:buChar char="o"/>
            </a:pPr>
            <a:r>
              <a:rPr lang="cs-CZ" sz="3200" b="1" dirty="0" err="1"/>
              <a:t>atrophia</a:t>
            </a:r>
            <a:r>
              <a:rPr lang="cs-CZ" sz="3200" b="1" dirty="0"/>
              <a:t> nervi optici, </a:t>
            </a:r>
          </a:p>
          <a:p>
            <a:pPr marL="450850" indent="-450850">
              <a:buFont typeface="Courier New" panose="02070309020205020404" pitchFamily="49" charset="0"/>
              <a:buChar char="o"/>
            </a:pPr>
            <a:r>
              <a:rPr lang="cs-CZ" sz="3200" b="1" dirty="0"/>
              <a:t>albinismus,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62C8725-2B2C-4FAE-8D32-29D259E36F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30390" y="2011680"/>
            <a:ext cx="5569127" cy="4206240"/>
          </a:xfrm>
        </p:spPr>
        <p:txBody>
          <a:bodyPr>
            <a:normAutofit/>
          </a:bodyPr>
          <a:lstStyle/>
          <a:p>
            <a:pPr marL="627063" indent="-539750">
              <a:buFont typeface="Courier New" panose="02070309020205020404" pitchFamily="49" charset="0"/>
              <a:buChar char="o"/>
            </a:pPr>
            <a:r>
              <a:rPr lang="cs-CZ" sz="3600" b="1" dirty="0" err="1"/>
              <a:t>afakie</a:t>
            </a:r>
            <a:r>
              <a:rPr lang="cs-CZ" sz="3600" b="1" dirty="0"/>
              <a:t>, </a:t>
            </a:r>
          </a:p>
          <a:p>
            <a:pPr marL="627063" indent="-539750">
              <a:buFont typeface="Courier New" panose="02070309020205020404" pitchFamily="49" charset="0"/>
              <a:buChar char="o"/>
            </a:pPr>
            <a:r>
              <a:rPr lang="cs-CZ" sz="3600" b="1" dirty="0"/>
              <a:t>glaukom, </a:t>
            </a:r>
          </a:p>
          <a:p>
            <a:pPr marL="627063" indent="-539750">
              <a:buFont typeface="Courier New" panose="02070309020205020404" pitchFamily="49" charset="0"/>
              <a:buChar char="o"/>
            </a:pPr>
            <a:r>
              <a:rPr lang="cs-CZ" sz="3600" b="1" dirty="0" err="1"/>
              <a:t>cataracta</a:t>
            </a:r>
            <a:r>
              <a:rPr lang="cs-CZ" sz="3600" b="1" dirty="0"/>
              <a:t>, </a:t>
            </a:r>
          </a:p>
          <a:p>
            <a:pPr marL="627063" indent="-539750">
              <a:buFont typeface="Courier New" panose="02070309020205020404" pitchFamily="49" charset="0"/>
              <a:buChar char="o"/>
            </a:pPr>
            <a:r>
              <a:rPr lang="cs-CZ" sz="3600" b="1" dirty="0" err="1"/>
              <a:t>retinis</a:t>
            </a:r>
            <a:r>
              <a:rPr lang="cs-CZ" sz="3600" b="1" dirty="0"/>
              <a:t>, </a:t>
            </a:r>
          </a:p>
          <a:p>
            <a:pPr marL="627063" indent="-539750">
              <a:buFont typeface="Courier New" panose="02070309020205020404" pitchFamily="49" charset="0"/>
              <a:buChar char="o"/>
            </a:pPr>
            <a:r>
              <a:rPr lang="cs-CZ" sz="3600" b="1" dirty="0" err="1"/>
              <a:t>degeneratis</a:t>
            </a:r>
            <a:r>
              <a:rPr lang="cs-CZ" sz="3600" b="1" dirty="0"/>
              <a:t> </a:t>
            </a:r>
            <a:r>
              <a:rPr lang="cs-CZ" sz="3600" b="1" dirty="0" err="1"/>
              <a:t>retinae</a:t>
            </a:r>
            <a:endParaRPr lang="cs-CZ" sz="3600" b="1" dirty="0"/>
          </a:p>
          <a:p>
            <a:pPr marL="627063" indent="-539750">
              <a:buFont typeface="Courier New" panose="02070309020205020404" pitchFamily="49" charset="0"/>
              <a:buChar char="o"/>
            </a:pPr>
            <a:r>
              <a:rPr lang="cs-CZ" sz="3600" b="1" dirty="0"/>
              <a:t>A další … </a:t>
            </a:r>
          </a:p>
          <a:p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A74B1283-1657-4FCB-9E49-8D657EF507C4}"/>
              </a:ext>
            </a:extLst>
          </p:cNvPr>
          <p:cNvSpPr/>
          <p:nvPr/>
        </p:nvSpPr>
        <p:spPr>
          <a:xfrm>
            <a:off x="3048000" y="19978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•	</a:t>
            </a:r>
          </a:p>
        </p:txBody>
      </p:sp>
    </p:spTree>
    <p:extLst>
      <p:ext uri="{BB962C8B-B14F-4D97-AF65-F5344CB8AC3E}">
        <p14:creationId xmlns:p14="http://schemas.microsoft.com/office/powerpoint/2010/main" val="1975613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C862398D-3156-4EA2-A97B-DC2A42C0D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Slabozrakost - DŮSLEDKY</a:t>
            </a:r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6992037-DD98-45A5-A4F5-C6EABE6BD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671" y="2011679"/>
            <a:ext cx="10423328" cy="4727323"/>
          </a:xfrm>
        </p:spPr>
        <p:txBody>
          <a:bodyPr>
            <a:normAutofit fontScale="85000" lnSpcReduction="20000"/>
          </a:bodyPr>
          <a:lstStyle/>
          <a:p>
            <a:r>
              <a:rPr lang="cs-CZ" sz="2800" b="1" dirty="0"/>
              <a:t>senzorický deficit a informační bariéra</a:t>
            </a:r>
          </a:p>
          <a:p>
            <a:r>
              <a:rPr lang="cs-CZ" sz="2800" b="1" dirty="0"/>
              <a:t>narušení vývoje poznávacích procesů</a:t>
            </a:r>
          </a:p>
          <a:p>
            <a:r>
              <a:rPr lang="cs-CZ" sz="2800" b="1" dirty="0"/>
              <a:t>musí se více soustředit na dění kolem sebe (pozornost, unavitelnost, pracovní tempo, sugestibilita, podrážděnost, adaptibilita )</a:t>
            </a:r>
          </a:p>
          <a:p>
            <a:r>
              <a:rPr lang="cs-CZ" sz="2800" b="1" dirty="0"/>
              <a:t>POHYB V PROSTORU</a:t>
            </a:r>
          </a:p>
          <a:p>
            <a:pPr lvl="2"/>
            <a:r>
              <a:rPr lang="cs-CZ" sz="2100" b="1" dirty="0"/>
              <a:t>pomalejší </a:t>
            </a:r>
          </a:p>
          <a:p>
            <a:pPr lvl="2"/>
            <a:r>
              <a:rPr lang="cs-CZ" sz="2100" b="1" dirty="0"/>
              <a:t>udržení rovnováhy</a:t>
            </a:r>
          </a:p>
          <a:p>
            <a:pPr lvl="2"/>
            <a:r>
              <a:rPr lang="cs-CZ" sz="2100" b="1" dirty="0"/>
              <a:t>odhad vzdálenosti a výškových rozdílů</a:t>
            </a:r>
          </a:p>
          <a:p>
            <a:pPr lvl="2"/>
            <a:r>
              <a:rPr lang="cs-CZ" sz="2100" b="1" dirty="0"/>
              <a:t>trasy, které znají a jsou si jistější</a:t>
            </a:r>
          </a:p>
          <a:p>
            <a:r>
              <a:rPr lang="cs-CZ" sz="2800" b="1" dirty="0"/>
              <a:t>PRÁCE NA BLÍZKO</a:t>
            </a:r>
          </a:p>
          <a:p>
            <a:pPr lvl="1"/>
            <a:r>
              <a:rPr lang="cs-CZ" sz="2400" b="1" dirty="0"/>
              <a:t>pohybují hlavou </a:t>
            </a:r>
          </a:p>
          <a:p>
            <a:pPr lvl="1"/>
            <a:r>
              <a:rPr lang="cs-CZ" sz="2400" b="1" dirty="0"/>
              <a:t>koordinace oko-ruka</a:t>
            </a:r>
          </a:p>
          <a:p>
            <a:pPr lvl="1"/>
            <a:r>
              <a:rPr lang="cs-CZ" sz="2400" b="1" dirty="0"/>
              <a:t>grafický projev	</a:t>
            </a:r>
          </a:p>
          <a:p>
            <a:pPr lvl="1"/>
            <a:r>
              <a:rPr lang="cs-CZ" sz="2400" b="1" dirty="0"/>
              <a:t>příliš krátká nebo příliš dlouhá zraková vzdálenost</a:t>
            </a:r>
          </a:p>
          <a:p>
            <a:pPr lvl="1"/>
            <a:endParaRPr lang="cs-CZ" dirty="0"/>
          </a:p>
          <a:p>
            <a:pPr marL="0" indent="0">
              <a:buNone/>
            </a:pPr>
            <a:endParaRPr lang="cs-CZ" sz="2800" b="1" dirty="0"/>
          </a:p>
        </p:txBody>
      </p:sp>
      <p:pic>
        <p:nvPicPr>
          <p:cNvPr id="4098" name="Picture 2" descr="Tyflopedie - Centrum sociální pomoci Třinec">
            <a:extLst>
              <a:ext uri="{FF2B5EF4-FFF2-40B4-BE49-F238E27FC236}">
                <a16:creationId xmlns:a16="http://schemas.microsoft.com/office/drawing/2014/main" id="{429D07F5-EFB4-4D63-B6A3-23C1265F5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67" y="3675761"/>
            <a:ext cx="4396637" cy="2931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674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3AC27F-00FD-44E7-8E53-0E593A7EE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Slabozrakost - DOPORUČENÍ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834836-54B3-4A91-835B-AFF9EFE68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8" y="2011680"/>
            <a:ext cx="10634177" cy="4206240"/>
          </a:xfrm>
        </p:spPr>
        <p:txBody>
          <a:bodyPr>
            <a:normAutofit/>
          </a:bodyPr>
          <a:lstStyle/>
          <a:p>
            <a:pPr marL="450850" indent="-450850"/>
            <a:r>
              <a:rPr lang="cs-CZ" sz="3200" b="1" dirty="0"/>
              <a:t>dodržování zásad zrakové hygieny, </a:t>
            </a:r>
          </a:p>
          <a:p>
            <a:pPr marL="450850" indent="-450850"/>
            <a:r>
              <a:rPr lang="cs-CZ" sz="3200" b="1" dirty="0"/>
              <a:t>dostatek zjednodušených, výrazných zrakových vjemů</a:t>
            </a:r>
          </a:p>
          <a:p>
            <a:pPr marL="450850" indent="-450850"/>
            <a:r>
              <a:rPr lang="cs-CZ" sz="3200" b="1" dirty="0"/>
              <a:t>výběr vhodných pomůcek pro psaní</a:t>
            </a:r>
          </a:p>
          <a:p>
            <a:pPr marL="450850" indent="-450850"/>
            <a:r>
              <a:rPr lang="cs-CZ" sz="3200" b="1" dirty="0"/>
              <a:t>využívání odpovídajících optických pomůcek</a:t>
            </a:r>
          </a:p>
          <a:p>
            <a:pPr marL="450850" indent="-450850"/>
            <a:r>
              <a:rPr lang="cs-CZ" sz="3200" b="1" dirty="0"/>
              <a:t> pro orientaci uvnitř prostoru doporučeny kontrasty</a:t>
            </a:r>
          </a:p>
          <a:p>
            <a:pPr marL="450850" indent="-450850"/>
            <a:r>
              <a:rPr lang="cs-CZ" sz="3200" b="1" dirty="0"/>
              <a:t>omezení v tělesné výchově a volnočasových aktivitách</a:t>
            </a:r>
          </a:p>
        </p:txBody>
      </p:sp>
      <p:pic>
        <p:nvPicPr>
          <p:cNvPr id="3074" name="Picture 2" descr="Zajištění podmínek pro výuku žáka se zrakovým postižením | Zapojmevšechny.cz">
            <a:extLst>
              <a:ext uri="{FF2B5EF4-FFF2-40B4-BE49-F238E27FC236}">
                <a16:creationId xmlns:a16="http://schemas.microsoft.com/office/drawing/2014/main" id="{2C34B46A-E836-4CF0-803A-25C1859DB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889" y="284176"/>
            <a:ext cx="3174851" cy="2112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3615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08E94E-9A8A-4B84-B153-50EEF31C4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JEDINCI SE ZBYTKY ZRAKU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4FEB35-26D5-4573-9243-E86621323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9455" y="2036732"/>
            <a:ext cx="10897223" cy="4537092"/>
          </a:xfrm>
        </p:spPr>
        <p:txBody>
          <a:bodyPr>
            <a:normAutofit lnSpcReduction="10000"/>
          </a:bodyPr>
          <a:lstStyle/>
          <a:p>
            <a:r>
              <a:rPr lang="cs-CZ" sz="2400" b="1" i="1" dirty="0"/>
              <a:t>Jedinci se zbytky zraku obvykle s optimální brýlovou korekcí rozpoznají prsty před očima, jsou schopni s optickými pomůckami (tzv. televizní nebo elektronické lupy) číst písmo nebo vidět obrázky plakátové velikosti.</a:t>
            </a:r>
            <a:r>
              <a:rPr lang="cs-CZ" sz="2400" i="1" dirty="0"/>
              <a:t> </a:t>
            </a:r>
          </a:p>
          <a:p>
            <a:endParaRPr lang="cs-CZ" dirty="0"/>
          </a:p>
          <a:p>
            <a:r>
              <a:rPr lang="cs-CZ" dirty="0"/>
              <a:t>kategorie ZRAKOVÉ POSTIŽENÍ 3</a:t>
            </a:r>
          </a:p>
          <a:p>
            <a:pPr lvl="0"/>
            <a:r>
              <a:rPr lang="cs-CZ" dirty="0"/>
              <a:t>zraková ostrost s nejlepší možnou korekcí</a:t>
            </a:r>
            <a:r>
              <a:rPr lang="cs-CZ" b="1" dirty="0"/>
              <a:t>: </a:t>
            </a:r>
            <a:r>
              <a:rPr lang="cs-CZ" dirty="0"/>
              <a:t>maximum menší než 3/60, minimum lepší nebo rovné 1/60, 1/20-10/50, </a:t>
            </a:r>
          </a:p>
          <a:p>
            <a:pPr lvl="0"/>
            <a:r>
              <a:rPr lang="cs-CZ" dirty="0"/>
              <a:t>koncentrické zúžení zorného pole obou očí pod 20 stupňů, nebo jediného funkčního oka pod 45 stupňů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b="1" dirty="0"/>
              <a:t>důležité tzv. funkční vyšetření zraku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23169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y">
  <a:themeElements>
    <a:clrScheme name="Pruhy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Pruhy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y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Pruhy</Template>
  <TotalTime>264</TotalTime>
  <Words>1039</Words>
  <Application>Microsoft Office PowerPoint</Application>
  <PresentationFormat>Širokoúhlá obrazovka</PresentationFormat>
  <Paragraphs>169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Courier New</vt:lpstr>
      <vt:lpstr>Times New Roman</vt:lpstr>
      <vt:lpstr>Wingdings</vt:lpstr>
      <vt:lpstr>Pruhy</vt:lpstr>
      <vt:lpstr>Stupně zrakového postižení</vt:lpstr>
      <vt:lpstr>Medicínské členění podle who</vt:lpstr>
      <vt:lpstr>KLASIFIKACE UŽÍVANÁ VE SPORTU</vt:lpstr>
      <vt:lpstr>Členění ve speciální pedagogice</vt:lpstr>
      <vt:lpstr>slabozrakost</vt:lpstr>
      <vt:lpstr>Slabozrakost - příčiny</vt:lpstr>
      <vt:lpstr>Slabozrakost - DŮSLEDKY</vt:lpstr>
      <vt:lpstr>Slabozrakost - DOPORUČENÍ</vt:lpstr>
      <vt:lpstr>JEDINCI SE ZBYTKY ZRAKU</vt:lpstr>
      <vt:lpstr>JEDINCI SE ZBYTKY ZRAKU</vt:lpstr>
      <vt:lpstr>JEDINCI SE ZBYTKY ZRAKU</vt:lpstr>
      <vt:lpstr>JEDINCI SE ZBYTKY ZRAKU - DOPORUČENÍ</vt:lpstr>
      <vt:lpstr>Nevidomí (amaurosa, slepota)</vt:lpstr>
      <vt:lpstr>Nevidomost - příčiny</vt:lpstr>
      <vt:lpstr>Nevidomost - důsledky</vt:lpstr>
      <vt:lpstr>DOPORUČENÍ</vt:lpstr>
      <vt:lpstr>Psychomotorický vývoj dětí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Marta Kolaříková</dc:creator>
  <cp:lastModifiedBy>Marta Kolaříková</cp:lastModifiedBy>
  <cp:revision>43</cp:revision>
  <dcterms:created xsi:type="dcterms:W3CDTF">2022-03-20T14:52:45Z</dcterms:created>
  <dcterms:modified xsi:type="dcterms:W3CDTF">2022-03-24T19:32:27Z</dcterms:modified>
</cp:coreProperties>
</file>