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3">
  <p:sldMasterIdLst>
    <p:sldMasterId id="2147483700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2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81" r:id="rId25"/>
    <p:sldId id="285" r:id="rId26"/>
    <p:sldId id="28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68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4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1077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113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9710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76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60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106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38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70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94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7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05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96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0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42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9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06B821-EE38-4456-84C7-F8BCC76E5B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NIŽŠÍ KOMPENZAČNÍ ČINITELÉ TĚŽKÉHO ZRAKOVÉHO POSTIŽENÍ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D5A7F48-3C12-4FF3-BB51-09A191CECC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301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85A21D-370B-4D94-9223-9CD091742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HMATOVÉ VNÍMÁNÍ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C958C46-48BE-4EC7-B9CD-5D4EE86B3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69" y="1488613"/>
            <a:ext cx="8596668" cy="3880773"/>
          </a:xfrm>
        </p:spPr>
        <p:txBody>
          <a:bodyPr/>
          <a:lstStyle/>
          <a:p>
            <a:r>
              <a:rPr lang="cs-CZ" sz="3200" b="1" dirty="0" err="1"/>
              <a:t>Kontaktoreceptor</a:t>
            </a:r>
            <a:endParaRPr lang="cs-CZ" sz="3200" b="1" dirty="0"/>
          </a:p>
          <a:p>
            <a:r>
              <a:rPr lang="cs-CZ" sz="3200" b="1" dirty="0"/>
              <a:t>Hmatové počitky: vnější a vnitřní</a:t>
            </a:r>
          </a:p>
          <a:p>
            <a:r>
              <a:rPr lang="cs-CZ" sz="3200" b="1" dirty="0"/>
              <a:t>Různá citlivost částí těla</a:t>
            </a:r>
          </a:p>
          <a:p>
            <a:r>
              <a:rPr lang="cs-CZ" sz="3200" b="1" dirty="0"/>
              <a:t>Ruka i další části těla</a:t>
            </a:r>
          </a:p>
          <a:p>
            <a:r>
              <a:rPr lang="cs-CZ" sz="3200" b="1" dirty="0"/>
              <a:t>Zdraví: podceňovaný smysl</a:t>
            </a:r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pic>
        <p:nvPicPr>
          <p:cNvPr id="11266" name="Picture 2" descr="Rozhovor: Život a hra podle hmatu - Kidtown.cz">
            <a:extLst>
              <a:ext uri="{FF2B5EF4-FFF2-40B4-BE49-F238E27FC236}">
                <a16:creationId xmlns:a16="http://schemas.microsoft.com/office/drawing/2014/main" id="{B79888D3-0BD5-4805-848B-63CA9B944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83" y="3284538"/>
            <a:ext cx="49530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495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542589-CBCF-481E-AADA-93E9743DB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F716E2-1E86-4C7C-9079-38A400DA1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B9E7674-64CA-471F-A058-C15F7BD650A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6276">
            <a:off x="936777" y="584200"/>
            <a:ext cx="8132067" cy="5879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9117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6E439A-0C47-4E39-98A2-6AE212F88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Zrak a hmat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B86335-A431-4966-8DB7-CE170F6B6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391" y="1488613"/>
            <a:ext cx="8596668" cy="475978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sz="2800" b="1" dirty="0"/>
              <a:t>TVAR, VELIKOST, SMĚR, VZDÁLENOST, TROJROZMĚRNOST, KLID A POHYB </a:t>
            </a:r>
            <a:endParaRPr lang="cs-CZ" sz="2800" dirty="0"/>
          </a:p>
          <a:p>
            <a:pPr lvl="1"/>
            <a:r>
              <a:rPr lang="cs-CZ" sz="2400" b="1" dirty="0"/>
              <a:t>jen hmatem tvrdost, váhu, teplo, chlad</a:t>
            </a:r>
            <a:endParaRPr lang="cs-CZ" sz="2400" dirty="0"/>
          </a:p>
          <a:p>
            <a:pPr lvl="1"/>
            <a:r>
              <a:rPr lang="cs-CZ" sz="2400" b="1" dirty="0"/>
              <a:t>jen zrakem: barvu (Kochová, Schaeferová, 2015)</a:t>
            </a:r>
            <a:endParaRPr lang="cs-CZ" sz="2400" dirty="0"/>
          </a:p>
          <a:p>
            <a:pPr lvl="0"/>
            <a:r>
              <a:rPr lang="cs-CZ" sz="2800" b="1" dirty="0"/>
              <a:t>Omezení oproti zraku:</a:t>
            </a:r>
            <a:endParaRPr lang="cs-CZ" sz="2800" dirty="0"/>
          </a:p>
          <a:p>
            <a:pPr lvl="1"/>
            <a:r>
              <a:rPr lang="cs-CZ" sz="2400" b="1" dirty="0"/>
              <a:t>menší přesnost, malý rozsah, určitá odlišnost, obtížnější získávání informací</a:t>
            </a:r>
            <a:endParaRPr lang="cs-CZ" sz="2400" dirty="0"/>
          </a:p>
          <a:p>
            <a:pPr lvl="0"/>
            <a:r>
              <a:rPr lang="cs-CZ" sz="2800" b="1" dirty="0"/>
              <a:t>výhoda: oproti zraku dokáže postihnout tvrdost, váhu, teplo a chlad</a:t>
            </a:r>
          </a:p>
          <a:p>
            <a:pPr lvl="0"/>
            <a:r>
              <a:rPr lang="cs-CZ" sz="2800" b="1" dirty="0"/>
              <a:t>Nezkresluje</a:t>
            </a:r>
          </a:p>
          <a:p>
            <a:pPr lvl="0"/>
            <a:r>
              <a:rPr lang="cs-CZ" sz="2800" b="1" dirty="0"/>
              <a:t>Cit. Mojžíšek</a:t>
            </a:r>
          </a:p>
        </p:txBody>
      </p:sp>
    </p:spTree>
    <p:extLst>
      <p:ext uri="{BB962C8B-B14F-4D97-AF65-F5344CB8AC3E}">
        <p14:creationId xmlns:p14="http://schemas.microsoft.com/office/powerpoint/2010/main" val="312613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734A12-14AB-4DDC-A3EB-1D43FEE1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hmatu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72D7C9-8D9D-4D3D-854E-CAE958A78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Pasivní (položením v klidu)</a:t>
            </a:r>
          </a:p>
          <a:p>
            <a:r>
              <a:rPr lang="cs-CZ" sz="3600" b="1" dirty="0"/>
              <a:t>Aktivní (</a:t>
            </a:r>
            <a:r>
              <a:rPr lang="cs-CZ" sz="3600" b="1" dirty="0" err="1"/>
              <a:t>haptika</a:t>
            </a:r>
            <a:r>
              <a:rPr lang="cs-CZ" sz="3600" b="1" dirty="0"/>
              <a:t>)</a:t>
            </a:r>
          </a:p>
          <a:p>
            <a:r>
              <a:rPr lang="cs-CZ" sz="3600" b="1" dirty="0"/>
              <a:t>Instrumentální </a:t>
            </a:r>
          </a:p>
        </p:txBody>
      </p:sp>
    </p:spTree>
    <p:extLst>
      <p:ext uri="{BB962C8B-B14F-4D97-AF65-F5344CB8AC3E}">
        <p14:creationId xmlns:p14="http://schemas.microsoft.com/office/powerpoint/2010/main" val="2274544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80F1D0-07AF-4BB3-BF3F-B3B1602F9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HAPTIZACE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13071EE-6331-4BCA-9707-93FA38D1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7967"/>
            <a:ext cx="9118019" cy="5430033"/>
          </a:xfrm>
        </p:spPr>
        <p:txBody>
          <a:bodyPr>
            <a:normAutofit/>
          </a:bodyPr>
          <a:lstStyle/>
          <a:p>
            <a:r>
              <a:rPr lang="cs-CZ" sz="2000" b="1" dirty="0"/>
              <a:t>aktivní cílevědomá činnost vedoucí k rozvoji hmatového analyzátoru</a:t>
            </a:r>
            <a:endParaRPr lang="cs-CZ" sz="2000" dirty="0"/>
          </a:p>
          <a:p>
            <a:r>
              <a:rPr lang="cs-CZ" sz="2000" dirty="0"/>
              <a:t>Od částí k celku, jednodušších ke složitějším, drsnějších k jemnějším</a:t>
            </a:r>
          </a:p>
          <a:p>
            <a:r>
              <a:rPr lang="cs-CZ" sz="2000" dirty="0"/>
              <a:t>Včasná stimulace rukou i nohou (povrch, změny, sklon…)</a:t>
            </a:r>
          </a:p>
          <a:p>
            <a:endParaRPr lang="cs-CZ" sz="2000" dirty="0"/>
          </a:p>
          <a:p>
            <a:r>
              <a:rPr lang="cs-CZ" sz="2000" b="1" dirty="0"/>
              <a:t>Vidící dítě</a:t>
            </a:r>
            <a:r>
              <a:rPr lang="cs-CZ" sz="2000" dirty="0"/>
              <a:t>: 4m: hmatové poznávání, postupně ustupuje zraku, hmat jen doplňující; hmatání nohou se nerozvíjí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Nevidící: </a:t>
            </a:r>
          </a:p>
          <a:p>
            <a:r>
              <a:rPr lang="cs-CZ" sz="2000" dirty="0"/>
              <a:t>Úkol: aby hmatalo rádo: informace hmatem jedny z nejdůležitějších v životě</a:t>
            </a:r>
          </a:p>
          <a:p>
            <a:r>
              <a:rPr lang="cs-CZ" sz="2000" dirty="0"/>
              <a:t>Naučit je hmatat důkladně a úsporně, riziko vzniku únavy</a:t>
            </a:r>
          </a:p>
          <a:p>
            <a:r>
              <a:rPr lang="cs-CZ" sz="2000" dirty="0"/>
              <a:t>Využívat rozvoj hmatání nohou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681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B058F5-C51C-4F4B-AD79-3BCB46E4F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5633"/>
          </a:xfrm>
        </p:spPr>
        <p:txBody>
          <a:bodyPr/>
          <a:lstStyle/>
          <a:p>
            <a:r>
              <a:rPr lang="cs-CZ" dirty="0"/>
              <a:t>pravidla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675551-64AF-403E-828A-C5C25FAA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15233"/>
            <a:ext cx="9568956" cy="5085567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Naučit hmatat pozorně a pomalu – zpřesňování</a:t>
            </a:r>
          </a:p>
          <a:p>
            <a:r>
              <a:rPr lang="cs-CZ" sz="2400" b="1" dirty="0"/>
              <a:t>Netlačit, nepřesný hmatový vjem</a:t>
            </a:r>
          </a:p>
          <a:p>
            <a:r>
              <a:rPr lang="cs-CZ" sz="2400" b="1" dirty="0"/>
              <a:t>Vést ruku, pozor na tíhu ruky, lehký pohyb</a:t>
            </a:r>
          </a:p>
          <a:p>
            <a:r>
              <a:rPr lang="cs-CZ" sz="2400" b="1" dirty="0"/>
              <a:t>Pozor na velikost podnětů – ani velké, ani malé</a:t>
            </a:r>
          </a:p>
          <a:p>
            <a:r>
              <a:rPr lang="cs-CZ" sz="2400" b="1" dirty="0"/>
              <a:t>Slovní doprovod</a:t>
            </a:r>
          </a:p>
          <a:p>
            <a:r>
              <a:rPr lang="cs-CZ" sz="2400" b="1" dirty="0"/>
              <a:t>Pozor na chlad</a:t>
            </a:r>
          </a:p>
          <a:p>
            <a:r>
              <a:rPr lang="cs-CZ" sz="2400" b="1" dirty="0"/>
              <a:t>Využívat vnější prostředí (špinavé dítě: náš cíl)</a:t>
            </a:r>
          </a:p>
          <a:p>
            <a:r>
              <a:rPr lang="cs-CZ" sz="2400" b="1" dirty="0"/>
              <a:t>Malé předměty: shora dolů, dvakrát (obejme rukou, pak prsty)</a:t>
            </a:r>
          </a:p>
          <a:p>
            <a:r>
              <a:rPr lang="cs-CZ" sz="2400" b="1" dirty="0"/>
              <a:t>velké předměty zdola nahoru, oběma rukama</a:t>
            </a:r>
          </a:p>
          <a:p>
            <a:r>
              <a:rPr lang="cs-CZ" sz="2400" b="1" dirty="0"/>
              <a:t>Hmatat v kruzích</a:t>
            </a:r>
          </a:p>
          <a:p>
            <a:r>
              <a:rPr lang="cs-CZ" sz="2400" b="1" dirty="0"/>
              <a:t>TAKTILNÍ DEFENZIVITA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5016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31948-F9B6-4C6C-BBA1-ECDE592B7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cvičení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A45464-5073-4C99-9AC5-ABD1424C4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15" y="1269999"/>
            <a:ext cx="8596668" cy="5469003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třídění podle tvaru, velikosti, hmotnosti, teploty a struktury</a:t>
            </a:r>
            <a:endParaRPr lang="cs-CZ" sz="2400" dirty="0"/>
          </a:p>
          <a:p>
            <a:r>
              <a:rPr lang="cs-CZ" sz="2400" b="1" dirty="0"/>
              <a:t>navlékání na tyč, tkanici, provázek, </a:t>
            </a:r>
            <a:endParaRPr lang="cs-CZ" sz="2400" dirty="0"/>
          </a:p>
          <a:p>
            <a:r>
              <a:rPr lang="cs-CZ" sz="2400" b="1" dirty="0"/>
              <a:t>vkládání tvarů do příslušných matic</a:t>
            </a:r>
            <a:endParaRPr lang="cs-CZ" sz="2400" dirty="0"/>
          </a:p>
          <a:p>
            <a:r>
              <a:rPr lang="cs-CZ" sz="2400" b="1" dirty="0"/>
              <a:t>jednoduché konstrukční stavebnice, </a:t>
            </a:r>
            <a:endParaRPr lang="cs-CZ" sz="2400" dirty="0"/>
          </a:p>
          <a:p>
            <a:r>
              <a:rPr lang="cs-CZ" sz="2400" b="1" dirty="0"/>
              <a:t>modelování (navlhčený písek, plastelína, hlína, modurit)</a:t>
            </a:r>
            <a:endParaRPr lang="cs-CZ" sz="2400" dirty="0"/>
          </a:p>
          <a:p>
            <a:r>
              <a:rPr lang="cs-CZ" sz="2400" b="1" dirty="0"/>
              <a:t>trhání, mačkání a lepení papíru, </a:t>
            </a:r>
            <a:endParaRPr lang="cs-CZ" sz="2400" dirty="0"/>
          </a:p>
          <a:p>
            <a:r>
              <a:rPr lang="cs-CZ" sz="2400" b="1" dirty="0"/>
              <a:t>různé aktivity s pískem a vodou</a:t>
            </a:r>
          </a:p>
          <a:p>
            <a:r>
              <a:rPr lang="cs-CZ" sz="2400" b="1" dirty="0"/>
              <a:t>hmatové pexeso </a:t>
            </a:r>
          </a:p>
          <a:p>
            <a:pPr lvl="1"/>
            <a:r>
              <a:rPr lang="cs-CZ" sz="2000" b="1" dirty="0"/>
              <a:t>nejdříve z předmětů </a:t>
            </a:r>
          </a:p>
          <a:p>
            <a:pPr lvl="1"/>
            <a:r>
              <a:rPr lang="cs-CZ" sz="2000" b="1" dirty="0"/>
              <a:t>hmatové pexeso s obrázky; </a:t>
            </a:r>
          </a:p>
          <a:p>
            <a:pPr lvl="1"/>
            <a:r>
              <a:rPr lang="cs-CZ" sz="2000" b="1" dirty="0"/>
              <a:t>hmatové pexeso s umístěním v prostoru (reliéfní mřížka)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10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544A43-DF29-4A19-BE2D-4F11FF21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5238EA-4048-4E14-8C5D-BA574AD27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 descr="GKI59004">
            <a:extLst>
              <a:ext uri="{FF2B5EF4-FFF2-40B4-BE49-F238E27FC236}">
                <a16:creationId xmlns:a16="http://schemas.microsoft.com/office/drawing/2014/main" id="{71B031A3-5575-461D-9E2E-5F723F6A08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60" y="2160589"/>
            <a:ext cx="3229983" cy="297632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Hra Pexeso hmatové dřevěné">
            <a:extLst>
              <a:ext uri="{FF2B5EF4-FFF2-40B4-BE49-F238E27FC236}">
                <a16:creationId xmlns:a16="http://schemas.microsoft.com/office/drawing/2014/main" id="{2F2DD775-3C01-4840-8E7C-5C745823718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799" y="816638"/>
            <a:ext cx="6265427" cy="5859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8080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46661D-D702-43CB-ABD7-14112164C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0893"/>
          </a:xfrm>
        </p:spPr>
        <p:txBody>
          <a:bodyPr/>
          <a:lstStyle/>
          <a:p>
            <a:r>
              <a:rPr lang="cs-CZ" dirty="0"/>
              <a:t>ČICHOVÉ VNÍMÁNÍ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ADFBCE-FB3F-4AB9-98B9-59BA6D2C3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40285"/>
            <a:ext cx="9118019" cy="4701077"/>
          </a:xfrm>
        </p:spPr>
        <p:txBody>
          <a:bodyPr>
            <a:normAutofit/>
          </a:bodyPr>
          <a:lstStyle/>
          <a:p>
            <a:r>
              <a:rPr lang="cs-CZ" sz="2800" b="1" dirty="0"/>
              <a:t>Podnět, receptor, počitky</a:t>
            </a:r>
          </a:p>
          <a:p>
            <a:endParaRPr lang="cs-CZ" sz="2800" b="1" dirty="0"/>
          </a:p>
          <a:p>
            <a:r>
              <a:rPr lang="cs-CZ" sz="2800" b="1" dirty="0"/>
              <a:t>Dotváří představy o okolním světě</a:t>
            </a:r>
          </a:p>
          <a:p>
            <a:r>
              <a:rPr lang="cs-CZ" sz="2800" b="1" dirty="0"/>
              <a:t>Sociální interakce: vývojově i dříve podle čichu než hlasu, podle typické vůně</a:t>
            </a:r>
          </a:p>
          <a:p>
            <a:r>
              <a:rPr lang="cs-CZ" sz="2800" b="1" dirty="0"/>
              <a:t>Pomáhá při POSP, ale nelze spoléhat při lokalizaci: vzduchový proud</a:t>
            </a:r>
          </a:p>
          <a:p>
            <a:r>
              <a:rPr lang="cs-CZ" sz="2800" b="1" dirty="0"/>
              <a:t>Varovné informace </a:t>
            </a:r>
          </a:p>
          <a:p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901582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771DAD-FF25-4137-83FC-C79D57D72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OFLAKTORIZACE: Systematický rozvoj čichu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8E2BEA-6F71-4C5B-928F-7D1E02E24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03258"/>
          </a:xfrm>
        </p:spPr>
        <p:txBody>
          <a:bodyPr>
            <a:normAutofit/>
          </a:bodyPr>
          <a:lstStyle/>
          <a:p>
            <a:r>
              <a:rPr lang="cs-CZ" sz="2400" dirty="0"/>
              <a:t>Systematicky rozvíjet</a:t>
            </a:r>
          </a:p>
          <a:p>
            <a:r>
              <a:rPr lang="cs-CZ" sz="2400" dirty="0"/>
              <a:t>Dítě citlivější, co nejdříve</a:t>
            </a:r>
          </a:p>
          <a:p>
            <a:pPr lvl="1"/>
            <a:r>
              <a:rPr lang="cs-CZ" sz="2000" b="1" dirty="0"/>
              <a:t>učí se nasát vzduch, podržet jej</a:t>
            </a:r>
            <a:endParaRPr lang="cs-CZ" sz="2000" dirty="0"/>
          </a:p>
          <a:p>
            <a:pPr lvl="1"/>
            <a:r>
              <a:rPr lang="cs-CZ" sz="2000" b="1" dirty="0"/>
              <a:t>učí se podněty zachytit, lokalizovat, rozpoznat, určit jejich původ, intenzitu, </a:t>
            </a:r>
            <a:endParaRPr lang="cs-CZ" sz="2000" dirty="0"/>
          </a:p>
          <a:p>
            <a:pPr lvl="1"/>
            <a:r>
              <a:rPr lang="cs-CZ" sz="2000" b="1" dirty="0"/>
              <a:t>učí se určovat typické vůně (jídlo, koření, rostliny, keře, houby), ale i vůně škodlivé</a:t>
            </a:r>
            <a:endParaRPr lang="cs-CZ" sz="2000" dirty="0"/>
          </a:p>
          <a:p>
            <a:pPr lvl="1"/>
            <a:r>
              <a:rPr lang="cs-CZ" sz="2000" dirty="0"/>
              <a:t>rozlišovat libé a nelibé</a:t>
            </a:r>
          </a:p>
          <a:p>
            <a:pPr lvl="1"/>
            <a:r>
              <a:rPr lang="cs-CZ" sz="2000" b="1" dirty="0"/>
              <a:t>získává doplňující údaje o některých vlastnostech svého okolí</a:t>
            </a:r>
          </a:p>
          <a:p>
            <a:pPr lvl="1"/>
            <a:r>
              <a:rPr lang="cs-CZ" sz="2000" dirty="0"/>
              <a:t>využívat čichu při hodnocení čistoty prádla, oděvů i těla; </a:t>
            </a:r>
          </a:p>
          <a:p>
            <a:pPr lvl="1"/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525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7526AE-50C0-4B54-8F77-2E85302E7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KOMPENZACE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FA7ABBA-915F-4398-8A27-53CEF25B27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64490" y="1375612"/>
            <a:ext cx="8703634" cy="4106776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tx1"/>
                </a:solidFill>
              </a:rPr>
              <a:t>„</a:t>
            </a:r>
            <a:r>
              <a:rPr lang="cs-CZ" sz="2800" i="1" dirty="0">
                <a:solidFill>
                  <a:schemeClr val="tx1"/>
                </a:solidFill>
              </a:rPr>
              <a:t>Nevidomé dítě, které nemá prakticky upotřebitelné žádné zrakové vjemy, si </a:t>
            </a:r>
            <a:r>
              <a:rPr lang="cs-CZ" sz="2800" i="1" dirty="0">
                <a:solidFill>
                  <a:srgbClr val="FF0000"/>
                </a:solidFill>
              </a:rPr>
              <a:t>buduje představy o svém okolí </a:t>
            </a:r>
            <a:r>
              <a:rPr lang="cs-CZ" sz="2800" i="1" dirty="0">
                <a:solidFill>
                  <a:schemeClr val="tx1"/>
                </a:solidFill>
              </a:rPr>
              <a:t>na základě ostatních </a:t>
            </a:r>
            <a:r>
              <a:rPr lang="cs-CZ" sz="2800" i="1" dirty="0">
                <a:solidFill>
                  <a:srgbClr val="FF0000"/>
                </a:solidFill>
              </a:rPr>
              <a:t>smyslů </a:t>
            </a:r>
            <a:r>
              <a:rPr lang="cs-CZ" sz="2800" i="1" dirty="0">
                <a:solidFill>
                  <a:schemeClr val="tx1"/>
                </a:solidFill>
              </a:rPr>
              <a:t>(hmatu, sluchu, čichu a chuti) a jejich integrace s pohybovými a rovnovážnými dovednostmi. Potřebuje dostatek těchto vjemů, vysvětlení a bezpečí pro objevování bez zrakové kontroly</a:t>
            </a:r>
            <a:r>
              <a:rPr lang="cs-CZ" sz="2800" dirty="0">
                <a:solidFill>
                  <a:schemeClr val="tx1"/>
                </a:solidFill>
              </a:rPr>
              <a:t>.“ (Hradílková a kol., 2018, s. 73)</a:t>
            </a:r>
          </a:p>
          <a:p>
            <a:r>
              <a:rPr lang="cs-CZ" sz="2800" dirty="0">
                <a:solidFill>
                  <a:schemeClr val="tx1"/>
                </a:solidFill>
              </a:rPr>
              <a:t>KOMPENZACE</a:t>
            </a:r>
          </a:p>
        </p:txBody>
      </p:sp>
    </p:spTree>
    <p:extLst>
      <p:ext uri="{BB962C8B-B14F-4D97-AF65-F5344CB8AC3E}">
        <p14:creationId xmlns:p14="http://schemas.microsoft.com/office/powerpoint/2010/main" val="4145187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41B2EF-D9D7-48D6-96CF-6012A71D2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pomůcky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191699-869F-4196-A933-ECC2F0C93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2707"/>
            <a:ext cx="9293384" cy="5555293"/>
          </a:xfrm>
        </p:spPr>
        <p:txBody>
          <a:bodyPr>
            <a:normAutofit/>
          </a:bodyPr>
          <a:lstStyle/>
          <a:p>
            <a:pPr lvl="0"/>
            <a:r>
              <a:rPr lang="cs-CZ" sz="2400" b="1" dirty="0"/>
              <a:t>sady skleniček s různými výtažky vůní a zápachů</a:t>
            </a:r>
            <a:endParaRPr lang="cs-CZ" sz="2400" dirty="0"/>
          </a:p>
          <a:p>
            <a:pPr lvl="0"/>
            <a:r>
              <a:rPr lang="cs-CZ" sz="2400" b="1" dirty="0"/>
              <a:t>„čichací vycházky“</a:t>
            </a:r>
            <a:endParaRPr lang="cs-CZ" sz="2400" dirty="0"/>
          </a:p>
          <a:p>
            <a:pPr lvl="0"/>
            <a:r>
              <a:rPr lang="cs-CZ" sz="2400" b="1" dirty="0"/>
              <a:t>materiály (přírodniny, plasty, kov)</a:t>
            </a:r>
            <a:endParaRPr lang="cs-CZ" sz="2400" dirty="0"/>
          </a:p>
          <a:p>
            <a:pPr lvl="0"/>
            <a:r>
              <a:rPr lang="cs-CZ" sz="2400" b="1" dirty="0"/>
              <a:t>potraviny (chléb, rohlík, máslo, sýr..)</a:t>
            </a:r>
            <a:endParaRPr lang="cs-CZ" sz="2400" dirty="0"/>
          </a:p>
          <a:p>
            <a:pPr lvl="0"/>
            <a:r>
              <a:rPr lang="cs-CZ" sz="2400" b="1" dirty="0"/>
              <a:t>drogistické zboží (mýdlo, parfém, zubní pasta, prací prášek), </a:t>
            </a:r>
            <a:endParaRPr lang="cs-CZ" sz="2400" dirty="0"/>
          </a:p>
          <a:p>
            <a:pPr lvl="0"/>
            <a:r>
              <a:rPr lang="cs-CZ" sz="2400" b="1" dirty="0"/>
              <a:t>chemické látky (líh, benzín, barvy, laky, benzín) </a:t>
            </a:r>
            <a:endParaRPr lang="cs-CZ" sz="2400" dirty="0"/>
          </a:p>
          <a:p>
            <a:pPr lvl="0"/>
            <a:r>
              <a:rPr lang="cs-CZ" sz="2400" b="1" dirty="0"/>
              <a:t>ovoce (citrón, pomeranč, jablko, broskev apod.), </a:t>
            </a:r>
            <a:endParaRPr lang="cs-CZ" sz="2400" dirty="0"/>
          </a:p>
          <a:p>
            <a:pPr lvl="0"/>
            <a:r>
              <a:rPr lang="cs-CZ" sz="2400" b="1" dirty="0"/>
              <a:t>zelenina (cibule, česnek, brambor, paprika, okurek), </a:t>
            </a:r>
            <a:endParaRPr lang="cs-CZ" sz="2400" dirty="0"/>
          </a:p>
          <a:p>
            <a:pPr lvl="0"/>
            <a:r>
              <a:rPr lang="cs-CZ" sz="2400" b="1" dirty="0"/>
              <a:t>koření (hřebíček, pepř, kmín, majoránka, paprika atd.), </a:t>
            </a:r>
            <a:endParaRPr lang="cs-CZ" sz="2400" dirty="0"/>
          </a:p>
          <a:p>
            <a:pPr lvl="0"/>
            <a:r>
              <a:rPr lang="cs-CZ" sz="2400" b="1" dirty="0"/>
              <a:t>bylinky (mateřídouška, máta, levandule, heřmánek) </a:t>
            </a:r>
            <a:endParaRPr lang="cs-CZ" sz="2400" dirty="0"/>
          </a:p>
          <a:p>
            <a:pPr lvl="0"/>
            <a:r>
              <a:rPr lang="cs-CZ" sz="2400" b="1" dirty="0"/>
              <a:t>a další (olej, lak, kousky dřeva, apod.) (</a:t>
            </a:r>
            <a:r>
              <a:rPr lang="cs-CZ" sz="2400" b="1" dirty="0" err="1"/>
              <a:t>Keblová</a:t>
            </a:r>
            <a:r>
              <a:rPr lang="cs-CZ" sz="2400" b="1" dirty="0"/>
              <a:t>, 1999).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0028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79E28-9770-427C-B88D-896639987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Chuťové vnímání   a GUSTIZACE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E9313DD-7360-41C9-8662-B165BC34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69" y="1396501"/>
            <a:ext cx="8596668" cy="5461499"/>
          </a:xfrm>
        </p:spPr>
        <p:txBody>
          <a:bodyPr>
            <a:normAutofit/>
          </a:bodyPr>
          <a:lstStyle/>
          <a:p>
            <a:r>
              <a:rPr lang="cs-CZ" dirty="0"/>
              <a:t>Podnět, receptor, počitek</a:t>
            </a:r>
          </a:p>
          <a:p>
            <a:r>
              <a:rPr lang="cs-CZ" dirty="0"/>
              <a:t>Význam větší než vidící</a:t>
            </a:r>
          </a:p>
          <a:p>
            <a:pPr lvl="1"/>
            <a:r>
              <a:rPr lang="cs-CZ" dirty="0"/>
              <a:t>Preventivní význam</a:t>
            </a:r>
          </a:p>
          <a:p>
            <a:pPr lvl="1"/>
            <a:r>
              <a:rPr lang="cs-CZ" dirty="0"/>
              <a:t>Motivační význam</a:t>
            </a:r>
          </a:p>
          <a:p>
            <a:r>
              <a:rPr lang="cs-CZ" dirty="0"/>
              <a:t>Systematický výcvik (bezpečný..)</a:t>
            </a:r>
          </a:p>
          <a:p>
            <a:pPr lvl="1"/>
            <a:r>
              <a:rPr lang="cs-CZ" b="1" dirty="0"/>
              <a:t>rozvíjení chuti </a:t>
            </a:r>
            <a:endParaRPr lang="cs-CZ" dirty="0"/>
          </a:p>
          <a:p>
            <a:pPr lvl="1"/>
            <a:r>
              <a:rPr lang="cs-CZ" b="1" dirty="0"/>
              <a:t>pojmenování počitků: (sladké, slané, kyselé, hořké, trpké); </a:t>
            </a:r>
            <a:endParaRPr lang="cs-CZ" dirty="0"/>
          </a:p>
          <a:p>
            <a:pPr lvl="1"/>
            <a:r>
              <a:rPr lang="cs-CZ" b="1" dirty="0"/>
              <a:t>chuť libou a nelibou, </a:t>
            </a:r>
            <a:endParaRPr lang="cs-CZ" dirty="0"/>
          </a:p>
          <a:p>
            <a:pPr lvl="1"/>
            <a:r>
              <a:rPr lang="cs-CZ" b="1" dirty="0"/>
              <a:t>intenzita chuti nebo typické chuti podle jejich zdroje</a:t>
            </a:r>
            <a:endParaRPr lang="cs-CZ" dirty="0"/>
          </a:p>
          <a:p>
            <a:pPr lvl="1"/>
            <a:r>
              <a:rPr lang="cs-CZ" b="1" dirty="0"/>
              <a:t>jednotlivá jídla, jejich vlastnosti, popis a určení jejich chuti; </a:t>
            </a:r>
            <a:endParaRPr lang="cs-CZ" dirty="0"/>
          </a:p>
          <a:p>
            <a:pPr lvl="1"/>
            <a:r>
              <a:rPr lang="cs-CZ" b="1" dirty="0"/>
              <a:t>rozlišovat chutě zdravého i např. zkaženého nebo jinak závadného jídla</a:t>
            </a:r>
          </a:p>
          <a:p>
            <a:r>
              <a:rPr lang="cs-CZ" b="1" dirty="0"/>
              <a:t>Poznávání, hádání, srovnávání, třídění, přiřazování</a:t>
            </a:r>
          </a:p>
          <a:p>
            <a:r>
              <a:rPr lang="cs-CZ" b="1" dirty="0"/>
              <a:t>Sebeobsluha v kuchyni, příprava jídla a pití, kultura jídla a stolování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8786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D8DD3B-548E-4831-97A7-A945B0704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Reedukace zraku VIZUALIZACE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1D8542-3CF4-4323-BDF5-BE850A69A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86" y="1270000"/>
            <a:ext cx="10633669" cy="5588000"/>
          </a:xfrm>
        </p:spPr>
        <p:txBody>
          <a:bodyPr>
            <a:normAutofit/>
          </a:bodyPr>
          <a:lstStyle/>
          <a:p>
            <a:r>
              <a:rPr lang="cs-CZ" sz="2800" b="1" dirty="0"/>
              <a:t>všechny činnosti, které aktivují zrakový analyzátor, podněcují v činnosti zraková korová centra, upřesňují zrakovou percepci a představivost (Jesenský, 2007)</a:t>
            </a:r>
          </a:p>
          <a:p>
            <a:r>
              <a:rPr lang="cs-CZ" sz="2800" dirty="0"/>
              <a:t>METODA ZRAKOVÉ STIMULACE</a:t>
            </a:r>
          </a:p>
          <a:p>
            <a:r>
              <a:rPr lang="cs-CZ" sz="2800" dirty="0"/>
              <a:t>1. měsíc </a:t>
            </a:r>
          </a:p>
          <a:p>
            <a:pPr lvl="1"/>
            <a:r>
              <a:rPr lang="cs-CZ" sz="2400" dirty="0"/>
              <a:t>Světlo tma </a:t>
            </a:r>
          </a:p>
          <a:p>
            <a:pPr lvl="1"/>
            <a:r>
              <a:rPr lang="cs-CZ" sz="2400" dirty="0"/>
              <a:t>Lesklé plochy</a:t>
            </a:r>
          </a:p>
          <a:p>
            <a:pPr lvl="1"/>
            <a:r>
              <a:rPr lang="cs-CZ" sz="2400" dirty="0"/>
              <a:t>Hliníkové stínidlo, záchranářská fólie</a:t>
            </a:r>
          </a:p>
          <a:p>
            <a:pPr lvl="1"/>
            <a:r>
              <a:rPr lang="cs-CZ" sz="2400" b="1" dirty="0"/>
              <a:t>Kontrast černá – bílá (pruhy, šachovnice)</a:t>
            </a:r>
          </a:p>
          <a:p>
            <a:pPr marL="457200" lvl="1" indent="0">
              <a:buNone/>
            </a:pPr>
            <a:endParaRPr lang="cs-CZ" sz="2400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pic>
        <p:nvPicPr>
          <p:cNvPr id="8194" name="Picture 2" descr="Když zrak není v pořádku. Středisko rané péče pomůže se závažnými případy |  Společnost | Zprávy | Olomoucká Drbna - zprávy z Olomouce a Olomouckého  kraje">
            <a:extLst>
              <a:ext uri="{FF2B5EF4-FFF2-40B4-BE49-F238E27FC236}">
                <a16:creationId xmlns:a16="http://schemas.microsoft.com/office/drawing/2014/main" id="{C6E967C9-58A4-47F3-9D64-4A0A59585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510" y="2915432"/>
            <a:ext cx="4710779" cy="250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455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D8DD3B-548E-4831-97A7-A945B0704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Reedukace zraku VIZUALIZACE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1D8542-3CF4-4323-BDF5-BE850A69A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86" y="1270000"/>
            <a:ext cx="6581737" cy="5588000"/>
          </a:xfrm>
        </p:spPr>
        <p:txBody>
          <a:bodyPr>
            <a:normAutofit/>
          </a:bodyPr>
          <a:lstStyle/>
          <a:p>
            <a:r>
              <a:rPr lang="cs-CZ" sz="3200" dirty="0"/>
              <a:t>2. měsíc</a:t>
            </a:r>
          </a:p>
          <a:p>
            <a:pPr lvl="1"/>
            <a:r>
              <a:rPr lang="cs-CZ" sz="2800" dirty="0"/>
              <a:t>Kontrast obličeje</a:t>
            </a:r>
          </a:p>
          <a:p>
            <a:pPr lvl="1"/>
            <a:r>
              <a:rPr lang="cs-CZ" sz="2800" dirty="0"/>
              <a:t>Brýle, šperky, líčení</a:t>
            </a:r>
          </a:p>
          <a:p>
            <a:pPr lvl="1"/>
            <a:r>
              <a:rPr lang="cs-CZ" sz="2800" dirty="0"/>
              <a:t>Sledování pohybu obličeje</a:t>
            </a:r>
          </a:p>
          <a:p>
            <a:pPr lvl="1"/>
            <a:r>
              <a:rPr lang="cs-CZ" sz="2800" dirty="0"/>
              <a:t>Pohyb rukou na pozadí bílé stěny</a:t>
            </a:r>
          </a:p>
          <a:p>
            <a:pPr marL="457200" lvl="1" indent="0">
              <a:buNone/>
            </a:pPr>
            <a:endParaRPr lang="cs-CZ" sz="2800" dirty="0"/>
          </a:p>
          <a:p>
            <a:r>
              <a:rPr lang="cs-CZ" sz="3200" dirty="0"/>
              <a:t>3. měsíc: </a:t>
            </a:r>
            <a:r>
              <a:rPr lang="cs-CZ" sz="3200" dirty="0">
                <a:solidFill>
                  <a:srgbClr val="FF0000"/>
                </a:solidFill>
              </a:rPr>
              <a:t>červená</a:t>
            </a:r>
            <a:r>
              <a:rPr lang="cs-CZ" sz="3200" dirty="0"/>
              <a:t> a bílá, později oranžová</a:t>
            </a:r>
          </a:p>
          <a:p>
            <a:pPr lvl="1"/>
            <a:r>
              <a:rPr lang="cs-CZ" sz="2800" dirty="0"/>
              <a:t>Kružnice, spirály</a:t>
            </a:r>
          </a:p>
          <a:p>
            <a:pPr lvl="1"/>
            <a:r>
              <a:rPr lang="cs-CZ" sz="2800" dirty="0"/>
              <a:t>Vlastní ruce (rukavice)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pic>
        <p:nvPicPr>
          <p:cNvPr id="6148" name="Picture 4" descr="Tipy a nápady - Jak si hrát s aplikacemi EDA PLAY">
            <a:extLst>
              <a:ext uri="{FF2B5EF4-FFF2-40B4-BE49-F238E27FC236}">
                <a16:creationId xmlns:a16="http://schemas.microsoft.com/office/drawing/2014/main" id="{757745C4-AAB5-4D5A-BA38-87AA6AEEE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952" y="1155526"/>
            <a:ext cx="5125979" cy="287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Stimulace zraku | Společnost pro ranou péči, z. s.">
            <a:extLst>
              <a:ext uri="{FF2B5EF4-FFF2-40B4-BE49-F238E27FC236}">
                <a16:creationId xmlns:a16="http://schemas.microsoft.com/office/drawing/2014/main" id="{E8E7EAF4-CEBD-460A-819A-7C67A81FD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023" y="4225021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Knížky pro miminka ve stylu Montessori | Slevomat.cz">
            <a:extLst>
              <a:ext uri="{FF2B5EF4-FFF2-40B4-BE49-F238E27FC236}">
                <a16:creationId xmlns:a16="http://schemas.microsoft.com/office/drawing/2014/main" id="{C8CE04D6-187A-468B-9CCB-B441AF52A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534" y="4225021"/>
            <a:ext cx="269557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151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A3D4EE6-4830-459E-BFF5-8BBAFA34F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485" y="616106"/>
            <a:ext cx="4185623" cy="576262"/>
          </a:xfrm>
        </p:spPr>
        <p:txBody>
          <a:bodyPr/>
          <a:lstStyle/>
          <a:p>
            <a:pPr algn="ctr"/>
            <a:r>
              <a:rPr lang="cs-CZ" sz="3600" b="1" dirty="0">
                <a:solidFill>
                  <a:srgbClr val="FF0000"/>
                </a:solidFill>
              </a:rPr>
              <a:t>3. měsíc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4DE68EE-E2FB-4EA8-B002-970EA118E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7118" y="858254"/>
            <a:ext cx="5114007" cy="4776284"/>
          </a:xfrm>
        </p:spPr>
        <p:txBody>
          <a:bodyPr>
            <a:normAutofit/>
          </a:bodyPr>
          <a:lstStyle/>
          <a:p>
            <a:r>
              <a:rPr lang="cs-CZ" sz="2800" dirty="0"/>
              <a:t>Rukama objevuje okolí</a:t>
            </a:r>
          </a:p>
          <a:p>
            <a:r>
              <a:rPr lang="cs-CZ" sz="2800" dirty="0"/>
              <a:t>Obličej na obrázku</a:t>
            </a:r>
          </a:p>
          <a:p>
            <a:r>
              <a:rPr lang="cs-CZ" sz="2800" dirty="0"/>
              <a:t>Plastové krabičky (zvuk, polep)</a:t>
            </a:r>
          </a:p>
          <a:p>
            <a:r>
              <a:rPr lang="cs-CZ" sz="2800" dirty="0"/>
              <a:t>Nožičky (ponožky, rolničky)</a:t>
            </a:r>
          </a:p>
          <a:p>
            <a:r>
              <a:rPr lang="cs-CZ" sz="2800" dirty="0"/>
              <a:t>Zkoumá obličej (zdůrazňovat), nechat ohmatat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8455389-90FD-4572-AADA-767DCC45D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52054" y="555871"/>
            <a:ext cx="4185618" cy="576262"/>
          </a:xfrm>
        </p:spPr>
        <p:txBody>
          <a:bodyPr/>
          <a:lstStyle/>
          <a:p>
            <a:r>
              <a:rPr lang="cs-CZ" sz="3200" b="1" dirty="0">
                <a:solidFill>
                  <a:srgbClr val="FF0000"/>
                </a:solidFill>
              </a:rPr>
              <a:t>4. a 5. měsíc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5FA4C684-03B2-4AB9-A100-D85C81AD7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2054" y="1472116"/>
            <a:ext cx="4393820" cy="5078996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modrá</a:t>
            </a:r>
            <a:r>
              <a:rPr lang="cs-CZ" sz="2400" dirty="0"/>
              <a:t> </a:t>
            </a:r>
          </a:p>
          <a:p>
            <a:r>
              <a:rPr lang="cs-CZ" sz="2400" dirty="0"/>
              <a:t>výrazné, ozvučené nad postýlku</a:t>
            </a:r>
          </a:p>
          <a:p>
            <a:r>
              <a:rPr lang="cs-CZ" sz="2400" dirty="0"/>
              <a:t>podporovat sledování pohybu  kontrastních předmětů</a:t>
            </a:r>
          </a:p>
          <a:p>
            <a:r>
              <a:rPr lang="cs-CZ" sz="2400" dirty="0"/>
              <a:t>barvy stále více zajímavé</a:t>
            </a:r>
          </a:p>
          <a:p>
            <a:r>
              <a:rPr lang="cs-CZ" sz="2400" dirty="0"/>
              <a:t>bublifuk prosvítit baterkou</a:t>
            </a:r>
          </a:p>
          <a:p>
            <a:r>
              <a:rPr lang="cs-CZ" sz="2400" dirty="0"/>
              <a:t>rozvíjet úchop</a:t>
            </a:r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7" name="Picture 2" descr="Hračky pro zrakově postižené děti | Praha">
            <a:extLst>
              <a:ext uri="{FF2B5EF4-FFF2-40B4-BE49-F238E27FC236}">
                <a16:creationId xmlns:a16="http://schemas.microsoft.com/office/drawing/2014/main" id="{FE30DAF2-5525-4376-B4AF-8E2678649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8745" y="4961225"/>
            <a:ext cx="2713255" cy="180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uperTele gumový míč žlutá Balení: 1 ks">
            <a:extLst>
              <a:ext uri="{FF2B5EF4-FFF2-40B4-BE49-F238E27FC236}">
                <a16:creationId xmlns:a16="http://schemas.microsoft.com/office/drawing/2014/main" id="{B60FC553-5BCE-499E-BD41-5271F955B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0655" y="416300"/>
            <a:ext cx="168592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dací pytel fotbalový míč - černo žlutý">
            <a:extLst>
              <a:ext uri="{FF2B5EF4-FFF2-40B4-BE49-F238E27FC236}">
                <a16:creationId xmlns:a16="http://schemas.microsoft.com/office/drawing/2014/main" id="{1CC9E311-077A-4290-A639-13D9BC493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660" y="4524293"/>
            <a:ext cx="33813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eFUN hračka ROBBOT puppy oranžová 38 cm | MALL.CZ">
            <a:extLst>
              <a:ext uri="{FF2B5EF4-FFF2-40B4-BE49-F238E27FC236}">
                <a16:creationId xmlns:a16="http://schemas.microsoft.com/office/drawing/2014/main" id="{61F19793-F206-40A8-B081-BB57D609E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726" y="98890"/>
            <a:ext cx="1156908" cy="224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097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581F88-E828-4BD8-A4FD-62542436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 – 9. měsíc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5C15D4-1435-45B1-A37D-05E3E02D5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b="1" dirty="0"/>
              <a:t>zrakové pole se rozšiřuje</a:t>
            </a:r>
            <a:endParaRPr lang="cs-CZ" sz="2800" dirty="0"/>
          </a:p>
          <a:p>
            <a:pPr lvl="0"/>
            <a:r>
              <a:rPr lang="cs-CZ" sz="2800" b="1" dirty="0"/>
              <a:t>stále pozorování obličejů, podporujeme v napodobování</a:t>
            </a:r>
            <a:endParaRPr lang="cs-CZ" sz="2800" dirty="0"/>
          </a:p>
          <a:p>
            <a:pPr lvl="0"/>
            <a:r>
              <a:rPr lang="cs-CZ" sz="2800" b="1" dirty="0"/>
              <a:t>dobře osvětlené místo, ale pozor na </a:t>
            </a:r>
          </a:p>
          <a:p>
            <a:pPr lvl="0"/>
            <a:r>
              <a:rPr lang="cs-CZ" sz="2800" b="1" dirty="0"/>
              <a:t>lákavé jsou podněty na světelném panelu (nástěnné svítidlo, ale i tablet, </a:t>
            </a:r>
            <a:r>
              <a:rPr lang="cs-CZ" sz="2800" b="1" dirty="0" err="1"/>
              <a:t>iPad</a:t>
            </a:r>
            <a:r>
              <a:rPr lang="cs-CZ" sz="2800" b="1" dirty="0"/>
              <a:t>)</a:t>
            </a:r>
            <a:endParaRPr lang="cs-CZ" sz="2800" dirty="0"/>
          </a:p>
          <a:p>
            <a:pPr lvl="0"/>
            <a:r>
              <a:rPr lang="cs-CZ" sz="2800" b="1" dirty="0"/>
              <a:t>začíná lézt, pozor na ostré a malé předměty</a:t>
            </a:r>
            <a:endParaRPr lang="cs-CZ" sz="2800" dirty="0"/>
          </a:p>
          <a:p>
            <a:endParaRPr lang="cs-CZ" dirty="0"/>
          </a:p>
        </p:txBody>
      </p:sp>
      <p:pic>
        <p:nvPicPr>
          <p:cNvPr id="5" name="Picture 2" descr="Světluška - Nadační fond Českého rozhlasu - Home | Facebook">
            <a:extLst>
              <a:ext uri="{FF2B5EF4-FFF2-40B4-BE49-F238E27FC236}">
                <a16:creationId xmlns:a16="http://schemas.microsoft.com/office/drawing/2014/main" id="{F6157F8A-425F-4EAB-BA65-8D005C124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6816" y="3694950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265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882A32-5883-45EA-B13C-033522697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9. – 12. měsíc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B9CE47-2E1B-4515-91F7-D0E684487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b="1" dirty="0"/>
              <a:t>obrázky, leporela, ideálně s hmatovými a zvukovými prvky</a:t>
            </a:r>
            <a:endParaRPr lang="cs-CZ" sz="2800" dirty="0"/>
          </a:p>
          <a:p>
            <a:pPr lvl="0"/>
            <a:r>
              <a:rPr lang="cs-CZ" sz="2800" b="1" dirty="0"/>
              <a:t>velké fotografie členů rodiny, výrazy obličeje</a:t>
            </a:r>
            <a:endParaRPr lang="cs-CZ" sz="2800" dirty="0"/>
          </a:p>
          <a:p>
            <a:pPr lvl="0"/>
            <a:r>
              <a:rPr lang="cs-CZ" sz="2800" b="1" dirty="0"/>
              <a:t>barevné obrázky se silnou konturou, plné, se zdůrazněním důležitých znaků</a:t>
            </a:r>
            <a:endParaRPr lang="cs-CZ" sz="2800" dirty="0"/>
          </a:p>
          <a:p>
            <a:endParaRPr lang="cs-CZ" dirty="0"/>
          </a:p>
        </p:txBody>
      </p:sp>
      <p:pic>
        <p:nvPicPr>
          <p:cNvPr id="1026" name="Picture 2" descr="Podpořte dětské nevidomé čtenáře | Donio">
            <a:extLst>
              <a:ext uri="{FF2B5EF4-FFF2-40B4-BE49-F238E27FC236}">
                <a16:creationId xmlns:a16="http://schemas.microsoft.com/office/drawing/2014/main" id="{43F53B1F-8E80-4BF2-9C33-F2DD01344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471" y="4336320"/>
            <a:ext cx="3764664" cy="2352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05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22B0019A-FFDF-4BB7-A10C-27789E74D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NUTNOST KOMPENZACE</a:t>
            </a:r>
            <a:endParaRPr lang="cs-CZ" dirty="0"/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90E95793-1041-457C-93BD-2F56E9C1A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zvídavost, učení, pohyb, sociální interakce</a:t>
            </a:r>
          </a:p>
          <a:p>
            <a:r>
              <a:rPr lang="cs-CZ" b="1" dirty="0"/>
              <a:t>podnětový deficit (</a:t>
            </a:r>
            <a:r>
              <a:rPr lang="cs-CZ" b="1" dirty="0" err="1"/>
              <a:t>kvali</a:t>
            </a:r>
            <a:r>
              <a:rPr lang="cs-CZ" b="1" dirty="0"/>
              <a:t> i kvantitativní)</a:t>
            </a:r>
          </a:p>
          <a:p>
            <a:r>
              <a:rPr lang="cs-CZ" b="1" dirty="0"/>
              <a:t>podporovat systematický rozvoj </a:t>
            </a:r>
          </a:p>
          <a:p>
            <a:r>
              <a:rPr lang="cs-CZ" b="1" dirty="0"/>
              <a:t>Odpovídající kognitivní představy 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aktivní učení</a:t>
            </a:r>
          </a:p>
          <a:p>
            <a:r>
              <a:rPr lang="cs-CZ" b="1" dirty="0"/>
              <a:t>vhodné podmínky x neulehčovat</a:t>
            </a:r>
          </a:p>
          <a:p>
            <a:r>
              <a:rPr lang="cs-CZ" b="1" dirty="0"/>
              <a:t>CO NEJDŘÍVE (MOZEK: PŘEKOTNÝ ROZVOJ)</a:t>
            </a:r>
          </a:p>
          <a:p>
            <a:r>
              <a:rPr lang="cs-CZ" b="1" dirty="0"/>
              <a:t>POZOR: pohybové stereotypy</a:t>
            </a:r>
            <a:endParaRPr lang="cs-CZ" dirty="0"/>
          </a:p>
        </p:txBody>
      </p:sp>
      <p:pic>
        <p:nvPicPr>
          <p:cNvPr id="9218" name="Picture 2" descr="Tipy a nápady - Jak si hrát s aplikacemi EDA PLAY">
            <a:extLst>
              <a:ext uri="{FF2B5EF4-FFF2-40B4-BE49-F238E27FC236}">
                <a16:creationId xmlns:a16="http://schemas.microsoft.com/office/drawing/2014/main" id="{37C4F84C-AB47-470A-B183-E02785165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054" y="208767"/>
            <a:ext cx="3574172" cy="2677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Podpořte dětské nevidomé čtenáře | Donio">
            <a:extLst>
              <a:ext uri="{FF2B5EF4-FFF2-40B4-BE49-F238E27FC236}">
                <a16:creationId xmlns:a16="http://schemas.microsoft.com/office/drawing/2014/main" id="{97FAC608-2575-4460-90CB-456A11D7F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053" y="3620691"/>
            <a:ext cx="3737203" cy="2329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88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B94167-2C2A-421A-85E8-5DFCC672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Kompenzační činitelé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F4B3BC5-8BC5-4841-ADAF-C98837985E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NIŽŠÍ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52EFFBC-4086-4DC9-828A-FA72AD265B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Sluch</a:t>
            </a:r>
          </a:p>
          <a:p>
            <a:r>
              <a:rPr lang="cs-CZ" dirty="0"/>
              <a:t>Hmat</a:t>
            </a:r>
          </a:p>
          <a:p>
            <a:r>
              <a:rPr lang="cs-CZ" dirty="0"/>
              <a:t>Čich</a:t>
            </a:r>
          </a:p>
          <a:p>
            <a:r>
              <a:rPr lang="cs-CZ" dirty="0"/>
              <a:t>Chuť</a:t>
            </a:r>
          </a:p>
          <a:p>
            <a:r>
              <a:rPr lang="cs-CZ" dirty="0"/>
              <a:t>Zbytky zraku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B11810E7-F734-4DBE-AA5E-BA8F18410C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VYŠŠÍ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35FFE0F-F9C0-49C0-BF0F-9FD723662A9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/>
              <a:t>Paměť</a:t>
            </a:r>
          </a:p>
          <a:p>
            <a:r>
              <a:rPr lang="cs-CZ" dirty="0"/>
              <a:t>Pozornost</a:t>
            </a:r>
          </a:p>
          <a:p>
            <a:r>
              <a:rPr lang="cs-CZ" dirty="0"/>
              <a:t>Představivost</a:t>
            </a:r>
          </a:p>
          <a:p>
            <a:r>
              <a:rPr lang="cs-CZ" dirty="0"/>
              <a:t>Myšlení</a:t>
            </a:r>
          </a:p>
          <a:p>
            <a:r>
              <a:rPr lang="cs-CZ" dirty="0"/>
              <a:t>Řeč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1924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D24B59CC-FCB2-4B6E-9D07-C55FFAA8D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312"/>
          </a:xfrm>
        </p:spPr>
        <p:txBody>
          <a:bodyPr/>
          <a:lstStyle/>
          <a:p>
            <a:r>
              <a:rPr lang="cs-CZ" dirty="0"/>
              <a:t>SLUCHOVÉ VNÍMÁNÍ</a:t>
            </a: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A995EE44-9EA5-4C9E-97C8-C3CBDE35D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2277"/>
            <a:ext cx="8596668" cy="5331778"/>
          </a:xfrm>
        </p:spPr>
        <p:txBody>
          <a:bodyPr>
            <a:normAutofit/>
          </a:bodyPr>
          <a:lstStyle/>
          <a:p>
            <a:r>
              <a:rPr lang="cs-CZ" sz="2400" b="1" dirty="0"/>
              <a:t>telereceptor </a:t>
            </a:r>
          </a:p>
          <a:p>
            <a:r>
              <a:rPr lang="cs-CZ" sz="2400" dirty="0"/>
              <a:t>vlastnosti předmětů a prostředí jako jsou signály různé výšky, hloubky a frekvence tónů, </a:t>
            </a:r>
          </a:p>
          <a:p>
            <a:r>
              <a:rPr lang="cs-CZ" sz="2400" dirty="0"/>
              <a:t>usuzovat o vzdálenosti zdrojů zvuku i o jejich stabilitě či pohybu,</a:t>
            </a:r>
          </a:p>
          <a:p>
            <a:r>
              <a:rPr lang="cs-CZ" sz="2400" b="1" dirty="0"/>
              <a:t>informace o okolním světě, upozorňuje na nebezpečí, pomáhá při orientaci v prostoru</a:t>
            </a:r>
            <a:endParaRPr lang="cs-CZ" sz="2400" dirty="0"/>
          </a:p>
          <a:p>
            <a:r>
              <a:rPr lang="cs-CZ" sz="2400" b="1" dirty="0"/>
              <a:t>významný nástroj sociální komunikace a interakce </a:t>
            </a:r>
          </a:p>
          <a:p>
            <a:r>
              <a:rPr lang="cs-CZ" sz="2400" b="1" dirty="0"/>
              <a:t>větší senzibilizace</a:t>
            </a:r>
          </a:p>
          <a:p>
            <a:r>
              <a:rPr lang="cs-CZ" sz="2400" b="1" dirty="0"/>
              <a:t>kulisa má aktivační účinek</a:t>
            </a:r>
          </a:p>
          <a:p>
            <a:r>
              <a:rPr lang="cs-CZ" sz="2400" b="1" dirty="0"/>
              <a:t>pozor na zvýšenou citlivost</a:t>
            </a:r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3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F7B056-DD9C-4A58-8D41-593EE314D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695" y="715478"/>
            <a:ext cx="9294439" cy="1320800"/>
          </a:xfrm>
        </p:spPr>
        <p:txBody>
          <a:bodyPr/>
          <a:lstStyle/>
          <a:p>
            <a:r>
              <a:rPr lang="cs-CZ" b="1" dirty="0"/>
              <a:t>OBLASTI ROZVOJE SLUCHOVÉHO VNÍMÁNÍ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73D7D9-EDE2-4551-A675-2E86C3BF9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458" y="2261749"/>
            <a:ext cx="8596668" cy="3880773"/>
          </a:xfrm>
        </p:spPr>
        <p:txBody>
          <a:bodyPr/>
          <a:lstStyle/>
          <a:p>
            <a:pPr lvl="1"/>
            <a:r>
              <a:rPr lang="cs-CZ" b="1" dirty="0"/>
              <a:t>výcvik naslouchání, </a:t>
            </a:r>
            <a:endParaRPr lang="cs-CZ" dirty="0"/>
          </a:p>
          <a:p>
            <a:pPr lvl="1"/>
            <a:r>
              <a:rPr lang="cs-CZ" b="1" dirty="0"/>
              <a:t>sluchová paměť, </a:t>
            </a:r>
            <a:endParaRPr lang="cs-CZ" dirty="0"/>
          </a:p>
          <a:p>
            <a:pPr lvl="1"/>
            <a:r>
              <a:rPr lang="cs-CZ" b="1" dirty="0"/>
              <a:t>naslouchání hlasu druhých, zvuk a jeho zdroje, </a:t>
            </a:r>
            <a:endParaRPr lang="cs-CZ" dirty="0"/>
          </a:p>
          <a:p>
            <a:pPr lvl="1"/>
            <a:r>
              <a:rPr lang="cs-CZ" b="1" dirty="0"/>
              <a:t>hluk a šum,</a:t>
            </a:r>
            <a:endParaRPr lang="cs-CZ" dirty="0"/>
          </a:p>
          <a:p>
            <a:pPr lvl="1"/>
            <a:r>
              <a:rPr lang="cs-CZ" b="1" dirty="0"/>
              <a:t>hudba, </a:t>
            </a:r>
            <a:endParaRPr lang="cs-CZ" dirty="0"/>
          </a:p>
          <a:p>
            <a:pPr lvl="1"/>
            <a:r>
              <a:rPr lang="cs-CZ" b="1" dirty="0"/>
              <a:t>orientace v prostoru (</a:t>
            </a:r>
            <a:r>
              <a:rPr lang="cs-CZ" b="1" dirty="0" err="1"/>
              <a:t>Keblová</a:t>
            </a:r>
            <a:r>
              <a:rPr lang="cs-CZ" b="1" dirty="0"/>
              <a:t>, 1999</a:t>
            </a:r>
            <a:endParaRPr lang="cs-CZ" dirty="0"/>
          </a:p>
        </p:txBody>
      </p:sp>
      <p:pic>
        <p:nvPicPr>
          <p:cNvPr id="5122" name="Picture 2" descr="Raná péče">
            <a:extLst>
              <a:ext uri="{FF2B5EF4-FFF2-40B4-BE49-F238E27FC236}">
                <a16:creationId xmlns:a16="http://schemas.microsoft.com/office/drawing/2014/main" id="{0C5F15CD-B4E2-4A27-BE0B-01798F108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428" y="2418252"/>
            <a:ext cx="5361395" cy="3567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907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2B3D78-5BB2-42C8-93C0-4E12C0E8F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061"/>
          </a:xfrm>
        </p:spPr>
        <p:txBody>
          <a:bodyPr/>
          <a:lstStyle/>
          <a:p>
            <a:r>
              <a:rPr lang="cs-CZ" dirty="0"/>
              <a:t>PRAVIDLA od počátku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11D168-259A-4FAC-ADED-68D5B6BA5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829" y="1451528"/>
            <a:ext cx="8596668" cy="4796872"/>
          </a:xfrm>
        </p:spPr>
        <p:txBody>
          <a:bodyPr>
            <a:normAutofit/>
          </a:bodyPr>
          <a:lstStyle/>
          <a:p>
            <a:r>
              <a:rPr lang="cs-CZ" b="1" dirty="0"/>
              <a:t>co nejvíce mluvit, </a:t>
            </a:r>
          </a:p>
          <a:p>
            <a:r>
              <a:rPr lang="cs-CZ" b="1" dirty="0"/>
              <a:t>mluvit pomalu a klidně</a:t>
            </a:r>
            <a:endParaRPr lang="cs-CZ" dirty="0"/>
          </a:p>
          <a:p>
            <a:r>
              <a:rPr lang="cs-CZ" b="1" dirty="0"/>
              <a:t>z dálky ho oslovovat</a:t>
            </a:r>
          </a:p>
          <a:p>
            <a:r>
              <a:rPr lang="cs-CZ" b="1" dirty="0"/>
              <a:t>rušivé zvuky pozadí, oslabují pozornost</a:t>
            </a:r>
          </a:p>
          <a:p>
            <a:r>
              <a:rPr lang="cs-CZ" b="1" dirty="0"/>
              <a:t>nezahlcovat podněty</a:t>
            </a:r>
          </a:p>
          <a:p>
            <a:r>
              <a:rPr lang="cs-CZ" b="1" dirty="0"/>
              <a:t>VOLNÉ UŠI</a:t>
            </a:r>
          </a:p>
          <a:p>
            <a:r>
              <a:rPr lang="cs-CZ" b="1" dirty="0"/>
              <a:t>spojovat zvuky se zdrojem </a:t>
            </a:r>
          </a:p>
          <a:p>
            <a:r>
              <a:rPr lang="cs-CZ" b="1" dirty="0"/>
              <a:t>propojovat s jinými smysly</a:t>
            </a:r>
            <a:endParaRPr lang="cs-CZ" dirty="0"/>
          </a:p>
          <a:p>
            <a:pPr lvl="0"/>
            <a:r>
              <a:rPr lang="cs-CZ" b="1" dirty="0"/>
              <a:t>rozlišovat zvuky, které znamenají něco:</a:t>
            </a:r>
            <a:endParaRPr lang="cs-CZ" dirty="0"/>
          </a:p>
          <a:p>
            <a:pPr lvl="1"/>
            <a:r>
              <a:rPr lang="cs-CZ" b="1" dirty="0"/>
              <a:t>příjemného </a:t>
            </a:r>
          </a:p>
          <a:p>
            <a:pPr lvl="1"/>
            <a:r>
              <a:rPr lang="cs-CZ" b="1" dirty="0"/>
              <a:t>nepříjemného </a:t>
            </a:r>
            <a:endParaRPr lang="cs-CZ" dirty="0"/>
          </a:p>
          <a:p>
            <a:pPr lvl="1"/>
            <a:r>
              <a:rPr lang="cs-CZ" b="1" dirty="0"/>
              <a:t>nebezpečného</a:t>
            </a:r>
          </a:p>
          <a:p>
            <a:endParaRPr lang="cs-CZ" b="1" dirty="0"/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10242" name="Picture 2" descr="Všechno kontroluju dotekem. Už se nebojím, říká nevidomá máma Alena |  Radiožurnál">
            <a:extLst>
              <a:ext uri="{FF2B5EF4-FFF2-40B4-BE49-F238E27FC236}">
                <a16:creationId xmlns:a16="http://schemas.microsoft.com/office/drawing/2014/main" id="{C19E811F-AED0-4777-AB9F-95AF8BE49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378" y="1828800"/>
            <a:ext cx="5256457" cy="294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08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22D79-DDB5-4567-A205-A48833E47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065"/>
          </a:xfrm>
        </p:spPr>
        <p:txBody>
          <a:bodyPr/>
          <a:lstStyle/>
          <a:p>
            <a:pPr algn="ctr"/>
            <a:r>
              <a:rPr lang="cs-CZ" dirty="0" err="1"/>
              <a:t>auditizace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38D767-76B7-4914-81BD-DAF5629EB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2" y="1472665"/>
            <a:ext cx="4184035" cy="438459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sz="2100" b="1" dirty="0"/>
              <a:t>uvědomění si zvuku; </a:t>
            </a:r>
            <a:endParaRPr lang="cs-CZ" sz="2100" dirty="0"/>
          </a:p>
          <a:p>
            <a:pPr lvl="0"/>
            <a:r>
              <a:rPr lang="cs-CZ" sz="2100" b="1" dirty="0"/>
              <a:t>rozpoznávání různých zvuků; </a:t>
            </a:r>
            <a:endParaRPr lang="cs-CZ" sz="2100" dirty="0"/>
          </a:p>
          <a:p>
            <a:pPr lvl="0"/>
            <a:r>
              <a:rPr lang="cs-CZ" sz="2100" b="1" dirty="0"/>
              <a:t>vybírání zvuku z mnoha různých; </a:t>
            </a:r>
            <a:endParaRPr lang="cs-CZ" sz="2100" dirty="0"/>
          </a:p>
          <a:p>
            <a:pPr lvl="0"/>
            <a:r>
              <a:rPr lang="cs-CZ" sz="2100" b="1" dirty="0"/>
              <a:t>orientovat se v prolínajících se zvucích</a:t>
            </a:r>
            <a:endParaRPr lang="cs-CZ" sz="2100" dirty="0"/>
          </a:p>
          <a:p>
            <a:pPr lvl="0"/>
            <a:r>
              <a:rPr lang="cs-CZ" sz="2100" b="1" dirty="0"/>
              <a:t>lokalizace zdroje zvuku (směr, odkud zvuk přichází)</a:t>
            </a:r>
            <a:endParaRPr lang="cs-CZ" sz="2100" dirty="0"/>
          </a:p>
          <a:p>
            <a:pPr lvl="0"/>
            <a:r>
              <a:rPr lang="cs-CZ" sz="2100" b="1" dirty="0"/>
              <a:t>určování vzdálenosti zdroje, dráhy zvuku, </a:t>
            </a:r>
            <a:endParaRPr lang="cs-CZ" sz="2100" dirty="0"/>
          </a:p>
          <a:p>
            <a:pPr lvl="0"/>
            <a:r>
              <a:rPr lang="cs-CZ" sz="2100" b="1" dirty="0"/>
              <a:t>sledovat pohybující se zvuk</a:t>
            </a:r>
            <a:endParaRPr lang="cs-CZ" sz="2100" dirty="0"/>
          </a:p>
          <a:p>
            <a:pPr lvl="0"/>
            <a:r>
              <a:rPr lang="cs-CZ" sz="2100" b="1" dirty="0"/>
              <a:t>výšky a barvy tónů a síly zvuku; </a:t>
            </a:r>
            <a:endParaRPr lang="cs-CZ" sz="2100" dirty="0"/>
          </a:p>
          <a:p>
            <a:pPr lvl="0"/>
            <a:r>
              <a:rPr lang="cs-CZ" sz="2100" b="1" dirty="0"/>
              <a:t>poznávání a napodobování rytmu a tempa </a:t>
            </a:r>
            <a:endParaRPr lang="cs-CZ" sz="2100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1FFC238-635A-4EF6-A770-80536B9F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8616" y="1472665"/>
            <a:ext cx="4954538" cy="50532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sz="2100" b="1" dirty="0"/>
              <a:t>poznat podle hlasu známé osoby; </a:t>
            </a:r>
            <a:endParaRPr lang="cs-CZ" sz="2100" dirty="0"/>
          </a:p>
          <a:p>
            <a:pPr lvl="0"/>
            <a:r>
              <a:rPr lang="cs-CZ" sz="2100" b="1" dirty="0"/>
              <a:t>rozeznávat známé osoby podle chůze a hlasu</a:t>
            </a:r>
            <a:endParaRPr lang="cs-CZ" sz="2100" dirty="0"/>
          </a:p>
          <a:p>
            <a:pPr lvl="0"/>
            <a:r>
              <a:rPr lang="cs-CZ" sz="2100" b="1" dirty="0"/>
              <a:t>určovat činnosti</a:t>
            </a:r>
            <a:endParaRPr lang="cs-CZ" sz="2100" dirty="0"/>
          </a:p>
          <a:p>
            <a:pPr lvl="0"/>
            <a:r>
              <a:rPr lang="cs-CZ" sz="2100" b="1" dirty="0"/>
              <a:t>vyhledávání zvuků potřebných k orientaci; </a:t>
            </a:r>
            <a:endParaRPr lang="cs-CZ" sz="2100" dirty="0"/>
          </a:p>
          <a:p>
            <a:pPr lvl="0"/>
            <a:r>
              <a:rPr lang="cs-CZ" sz="2100" b="1" dirty="0"/>
              <a:t>učí se odvracet pozornost od okolního hluku, šumu, </a:t>
            </a:r>
            <a:endParaRPr lang="cs-CZ" sz="2100" dirty="0"/>
          </a:p>
          <a:p>
            <a:pPr lvl="0"/>
            <a:r>
              <a:rPr lang="cs-CZ" sz="2100" b="1" dirty="0"/>
              <a:t>využívat akustických vlastností prostředí a odrazu zvuku</a:t>
            </a:r>
            <a:endParaRPr lang="cs-CZ" sz="2100" dirty="0"/>
          </a:p>
          <a:p>
            <a:pPr lvl="0"/>
            <a:r>
              <a:rPr lang="cs-CZ" sz="2100" b="1" dirty="0"/>
              <a:t>orientace ve známém i neznámém prostředí; </a:t>
            </a:r>
            <a:endParaRPr lang="cs-CZ" sz="2100" dirty="0"/>
          </a:p>
          <a:p>
            <a:pPr lvl="0"/>
            <a:r>
              <a:rPr lang="cs-CZ" sz="2100" b="1" dirty="0"/>
              <a:t>rozpoznání jednotlivých typů prostředí; atd. (</a:t>
            </a:r>
            <a:r>
              <a:rPr lang="cs-CZ" sz="2100" b="1" dirty="0" err="1"/>
              <a:t>Keblová</a:t>
            </a:r>
            <a:r>
              <a:rPr lang="cs-CZ" sz="2100" b="1" dirty="0"/>
              <a:t>, 1999).</a:t>
            </a:r>
            <a:endParaRPr lang="cs-CZ" sz="21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9947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FCAFF-CC37-41B3-BC6A-D8BE14188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0979CD-A64F-4C73-B11A-A5E59C896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co nejdříve po narození</a:t>
            </a:r>
            <a:endParaRPr lang="cs-CZ" dirty="0"/>
          </a:p>
          <a:p>
            <a:pPr lvl="0"/>
            <a:r>
              <a:rPr lang="cs-CZ" b="1" dirty="0"/>
              <a:t>hra bez soutěživosti</a:t>
            </a:r>
            <a:endParaRPr lang="cs-CZ" dirty="0"/>
          </a:p>
          <a:p>
            <a:pPr lvl="0"/>
            <a:r>
              <a:rPr lang="cs-CZ" b="1" dirty="0"/>
              <a:t>opakovat činnosti</a:t>
            </a:r>
          </a:p>
          <a:p>
            <a:pPr lvl="0"/>
            <a:r>
              <a:rPr lang="cs-CZ" b="1" dirty="0"/>
              <a:t>postupovat metodou malých kroků</a:t>
            </a:r>
            <a:endParaRPr lang="cs-CZ" dirty="0"/>
          </a:p>
          <a:p>
            <a:pPr lvl="0"/>
            <a:r>
              <a:rPr lang="cs-CZ" b="1" dirty="0"/>
              <a:t>postupovat od stacionárního k pohybujícímu se zvuku, </a:t>
            </a:r>
            <a:endParaRPr lang="cs-CZ" dirty="0"/>
          </a:p>
          <a:p>
            <a:pPr lvl="0"/>
            <a:r>
              <a:rPr lang="cs-CZ" b="1" dirty="0"/>
              <a:t>začít v nehlučném prostředí, postupně zvyšovat hladinu hluku</a:t>
            </a:r>
          </a:p>
          <a:p>
            <a:pPr lvl="0"/>
            <a:r>
              <a:rPr lang="cs-CZ" b="1" dirty="0"/>
              <a:t>vliv stresu, únavy, vnější okolnosti</a:t>
            </a:r>
          </a:p>
          <a:p>
            <a:pPr lvl="0"/>
            <a:r>
              <a:rPr lang="cs-CZ" b="1" dirty="0"/>
              <a:t>Ukázka Majerová (2016, s. 52)</a:t>
            </a:r>
            <a:endParaRPr lang="cs-CZ" dirty="0"/>
          </a:p>
        </p:txBody>
      </p:sp>
      <p:pic>
        <p:nvPicPr>
          <p:cNvPr id="4098" name="Picture 2" descr="Pomůcky a literatura | Společnost pro ranou péči, pobočka České Budějovice">
            <a:extLst>
              <a:ext uri="{FF2B5EF4-FFF2-40B4-BE49-F238E27FC236}">
                <a16:creationId xmlns:a16="http://schemas.microsoft.com/office/drawing/2014/main" id="{F3F32AF7-CAC8-42DC-B8F7-D7A16337F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789" y="283401"/>
            <a:ext cx="3647161" cy="273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97323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</TotalTime>
  <Words>1334</Words>
  <Application>Microsoft Office PowerPoint</Application>
  <PresentationFormat>Širokoúhlá obrazovka</PresentationFormat>
  <Paragraphs>227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Fazeta</vt:lpstr>
      <vt:lpstr>NIŽŠÍ KOMPENZAČNÍ ČINITELÉ TĚŽKÉHO ZRAKOVÉHO POSTIŽENÍ</vt:lpstr>
      <vt:lpstr>KOMPENZACE</vt:lpstr>
      <vt:lpstr>NUTNOST KOMPENZACE</vt:lpstr>
      <vt:lpstr>Kompenzační činitelé</vt:lpstr>
      <vt:lpstr>SLUCHOVÉ VNÍMÁNÍ</vt:lpstr>
      <vt:lpstr>OBLASTI ROZVOJE SLUCHOVÉHO VNÍMÁNÍ</vt:lpstr>
      <vt:lpstr>PRAVIDLA od počátku</vt:lpstr>
      <vt:lpstr>auditizace</vt:lpstr>
      <vt:lpstr>zásady</vt:lpstr>
      <vt:lpstr>HMATOVÉ VNÍMÁNÍ</vt:lpstr>
      <vt:lpstr>Prezentace aplikace PowerPoint</vt:lpstr>
      <vt:lpstr>Zrak a hmat</vt:lpstr>
      <vt:lpstr>Formy hmatu</vt:lpstr>
      <vt:lpstr>HAPTIZACE</vt:lpstr>
      <vt:lpstr>pravidla</vt:lpstr>
      <vt:lpstr>Příklady cvičení</vt:lpstr>
      <vt:lpstr>Prezentace aplikace PowerPoint</vt:lpstr>
      <vt:lpstr>ČICHOVÉ VNÍMÁNÍ</vt:lpstr>
      <vt:lpstr>OFLAKTORIZACE: Systematický rozvoj čichu</vt:lpstr>
      <vt:lpstr>pomůcky</vt:lpstr>
      <vt:lpstr>Chuťové vnímání   a GUSTIZACE</vt:lpstr>
      <vt:lpstr>Reedukace zraku VIZUALIZACE</vt:lpstr>
      <vt:lpstr>Reedukace zraku VIZUALIZACE</vt:lpstr>
      <vt:lpstr>Prezentace aplikace PowerPoint</vt:lpstr>
      <vt:lpstr>6. – 9. měsíc </vt:lpstr>
      <vt:lpstr>9. – 12. měsíc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KOMPENZAČNÍ ČINITELÉ TĚŽKÉHO ZRAKOVÉHO POSTIŽENÍ</dc:title>
  <dc:creator>Marta Kolaříková</dc:creator>
  <cp:lastModifiedBy>Marta Kolaříková</cp:lastModifiedBy>
  <cp:revision>44</cp:revision>
  <dcterms:created xsi:type="dcterms:W3CDTF">2022-03-27T18:18:42Z</dcterms:created>
  <dcterms:modified xsi:type="dcterms:W3CDTF">2022-04-06T07:40:49Z</dcterms:modified>
</cp:coreProperties>
</file>