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7" r:id="rId12"/>
    <p:sldId id="268" r:id="rId13"/>
    <p:sldId id="270" r:id="rId14"/>
    <p:sldId id="269" r:id="rId15"/>
    <p:sldId id="266" r:id="rId16"/>
    <p:sldId id="271" r:id="rId17"/>
    <p:sldId id="272" r:id="rId18"/>
    <p:sldId id="274" r:id="rId19"/>
    <p:sldId id="276" r:id="rId20"/>
    <p:sldId id="277" r:id="rId21"/>
    <p:sldId id="290" r:id="rId22"/>
    <p:sldId id="291" r:id="rId23"/>
    <p:sldId id="292" r:id="rId24"/>
    <p:sldId id="293" r:id="rId25"/>
    <p:sldId id="278" r:id="rId26"/>
    <p:sldId id="273" r:id="rId27"/>
    <p:sldId id="279" r:id="rId28"/>
    <p:sldId id="295" r:id="rId29"/>
    <p:sldId id="280" r:id="rId30"/>
    <p:sldId id="281" r:id="rId31"/>
    <p:sldId id="282" r:id="rId32"/>
    <p:sldId id="283" r:id="rId33"/>
    <p:sldId id="284" r:id="rId34"/>
    <p:sldId id="285" r:id="rId35"/>
    <p:sldId id="286" r:id="rId36"/>
    <p:sldId id="287" r:id="rId37"/>
    <p:sldId id="288" r:id="rId38"/>
    <p:sldId id="289" r:id="rId39"/>
    <p:sldId id="294" r:id="rId40"/>
    <p:sldId id="296" r:id="rId41"/>
    <p:sldId id="297" r:id="rId42"/>
    <p:sldId id="298" r:id="rId43"/>
    <p:sldId id="299" r:id="rId44"/>
    <p:sldId id="300" r:id="rId45"/>
    <p:sldId id="301" r:id="rId46"/>
    <p:sldId id="302" r:id="rId47"/>
    <p:sldId id="303" r:id="rId48"/>
    <p:sldId id="304" r:id="rId49"/>
    <p:sldId id="402" r:id="rId50"/>
    <p:sldId id="403" r:id="rId51"/>
    <p:sldId id="305" r:id="rId52"/>
    <p:sldId id="306" r:id="rId53"/>
    <p:sldId id="308" r:id="rId54"/>
    <p:sldId id="373" r:id="rId55"/>
    <p:sldId id="374" r:id="rId56"/>
    <p:sldId id="378" r:id="rId57"/>
    <p:sldId id="375" r:id="rId58"/>
    <p:sldId id="376" r:id="rId59"/>
    <p:sldId id="377" r:id="rId60"/>
    <p:sldId id="379" r:id="rId61"/>
    <p:sldId id="380" r:id="rId62"/>
    <p:sldId id="381" r:id="rId63"/>
    <p:sldId id="382" r:id="rId64"/>
    <p:sldId id="383" r:id="rId65"/>
    <p:sldId id="384" r:id="rId66"/>
    <p:sldId id="386" r:id="rId67"/>
    <p:sldId id="387" r:id="rId68"/>
    <p:sldId id="388" r:id="rId69"/>
    <p:sldId id="389" r:id="rId70"/>
    <p:sldId id="390" r:id="rId71"/>
    <p:sldId id="391" r:id="rId72"/>
    <p:sldId id="392" r:id="rId73"/>
    <p:sldId id="399" r:id="rId74"/>
    <p:sldId id="393" r:id="rId75"/>
    <p:sldId id="394" r:id="rId76"/>
    <p:sldId id="395" r:id="rId77"/>
    <p:sldId id="396" r:id="rId78"/>
    <p:sldId id="397" r:id="rId79"/>
    <p:sldId id="398" r:id="rId80"/>
    <p:sldId id="400" r:id="rId81"/>
    <p:sldId id="314" r:id="rId82"/>
    <p:sldId id="315" r:id="rId83"/>
    <p:sldId id="316" r:id="rId84"/>
    <p:sldId id="317" r:id="rId85"/>
    <p:sldId id="318" r:id="rId86"/>
    <p:sldId id="307" r:id="rId87"/>
    <p:sldId id="309" r:id="rId88"/>
    <p:sldId id="319" r:id="rId89"/>
    <p:sldId id="404" r:id="rId90"/>
    <p:sldId id="310" r:id="rId91"/>
    <p:sldId id="311" r:id="rId92"/>
    <p:sldId id="312" r:id="rId93"/>
    <p:sldId id="313" r:id="rId94"/>
    <p:sldId id="405" r:id="rId95"/>
    <p:sldId id="406" r:id="rId96"/>
    <p:sldId id="320" r:id="rId97"/>
    <p:sldId id="407" r:id="rId98"/>
    <p:sldId id="408" r:id="rId99"/>
    <p:sldId id="321" r:id="rId100"/>
    <p:sldId id="409" r:id="rId101"/>
    <p:sldId id="410" r:id="rId102"/>
    <p:sldId id="322" r:id="rId103"/>
    <p:sldId id="411" r:id="rId104"/>
    <p:sldId id="412" r:id="rId105"/>
    <p:sldId id="323" r:id="rId106"/>
    <p:sldId id="413" r:id="rId107"/>
    <p:sldId id="414" r:id="rId108"/>
    <p:sldId id="324" r:id="rId109"/>
    <p:sldId id="325" r:id="rId110"/>
    <p:sldId id="401" r:id="rId111"/>
    <p:sldId id="333" r:id="rId112"/>
    <p:sldId id="328" r:id="rId113"/>
    <p:sldId id="334" r:id="rId114"/>
    <p:sldId id="335" r:id="rId115"/>
    <p:sldId id="329" r:id="rId116"/>
    <p:sldId id="330" r:id="rId117"/>
    <p:sldId id="336" r:id="rId118"/>
    <p:sldId id="337" r:id="rId119"/>
    <p:sldId id="338" r:id="rId120"/>
    <p:sldId id="339" r:id="rId121"/>
    <p:sldId id="340" r:id="rId122"/>
    <p:sldId id="341" r:id="rId123"/>
    <p:sldId id="342" r:id="rId124"/>
    <p:sldId id="343" r:id="rId125"/>
    <p:sldId id="344" r:id="rId126"/>
    <p:sldId id="345" r:id="rId127"/>
    <p:sldId id="346" r:id="rId128"/>
    <p:sldId id="347" r:id="rId129"/>
    <p:sldId id="349" r:id="rId130"/>
    <p:sldId id="350" r:id="rId131"/>
    <p:sldId id="351" r:id="rId132"/>
    <p:sldId id="348" r:id="rId133"/>
    <p:sldId id="352" r:id="rId134"/>
    <p:sldId id="353" r:id="rId135"/>
    <p:sldId id="354" r:id="rId136"/>
    <p:sldId id="355" r:id="rId137"/>
    <p:sldId id="331" r:id="rId138"/>
    <p:sldId id="356" r:id="rId139"/>
    <p:sldId id="357" r:id="rId140"/>
    <p:sldId id="358" r:id="rId141"/>
    <p:sldId id="359" r:id="rId142"/>
    <p:sldId id="360" r:id="rId143"/>
    <p:sldId id="361" r:id="rId144"/>
    <p:sldId id="362" r:id="rId145"/>
    <p:sldId id="363" r:id="rId146"/>
    <p:sldId id="364" r:id="rId147"/>
    <p:sldId id="365" r:id="rId148"/>
    <p:sldId id="369" r:id="rId149"/>
    <p:sldId id="366" r:id="rId150"/>
    <p:sldId id="367" r:id="rId151"/>
    <p:sldId id="370" r:id="rId152"/>
    <p:sldId id="371" r:id="rId153"/>
    <p:sldId id="368" r:id="rId154"/>
    <p:sldId id="372" r:id="rId155"/>
    <p:sldId id="416" r:id="rId156"/>
    <p:sldId id="415" r:id="rId157"/>
    <p:sldId id="417" r:id="rId158"/>
    <p:sldId id="418" r:id="rId159"/>
    <p:sldId id="423" r:id="rId160"/>
    <p:sldId id="424" r:id="rId161"/>
    <p:sldId id="425" r:id="rId162"/>
    <p:sldId id="419" r:id="rId163"/>
    <p:sldId id="420" r:id="rId164"/>
    <p:sldId id="422" r:id="rId165"/>
    <p:sldId id="426" r:id="rId166"/>
    <p:sldId id="427" r:id="rId167"/>
    <p:sldId id="428" r:id="rId168"/>
    <p:sldId id="429" r:id="rId169"/>
    <p:sldId id="431" r:id="rId170"/>
    <p:sldId id="430" r:id="rId171"/>
    <p:sldId id="432" r:id="rId172"/>
    <p:sldId id="433" r:id="rId173"/>
    <p:sldId id="434" r:id="rId174"/>
    <p:sldId id="435" r:id="rId175"/>
    <p:sldId id="436" r:id="rId176"/>
    <p:sldId id="437" r:id="rId177"/>
    <p:sldId id="438" r:id="rId178"/>
    <p:sldId id="442" r:id="rId179"/>
    <p:sldId id="443" r:id="rId180"/>
    <p:sldId id="439" r:id="rId181"/>
    <p:sldId id="440" r:id="rId182"/>
    <p:sldId id="444" r:id="rId183"/>
    <p:sldId id="441" r:id="rId184"/>
    <p:sldId id="445" r:id="rId185"/>
    <p:sldId id="446" r:id="rId186"/>
    <p:sldId id="448" r:id="rId187"/>
    <p:sldId id="449" r:id="rId188"/>
    <p:sldId id="450" r:id="rId189"/>
    <p:sldId id="452" r:id="rId190"/>
    <p:sldId id="451" r:id="rId191"/>
    <p:sldId id="456" r:id="rId192"/>
    <p:sldId id="453" r:id="rId193"/>
    <p:sldId id="454" r:id="rId194"/>
    <p:sldId id="455" r:id="rId195"/>
    <p:sldId id="457" r:id="rId196"/>
    <p:sldId id="458" r:id="rId197"/>
    <p:sldId id="459" r:id="rId198"/>
    <p:sldId id="460" r:id="rId199"/>
    <p:sldId id="461" r:id="rId200"/>
    <p:sldId id="462" r:id="rId201"/>
    <p:sldId id="463" r:id="rId202"/>
    <p:sldId id="464" r:id="rId203"/>
    <p:sldId id="465" r:id="rId204"/>
    <p:sldId id="466" r:id="rId205"/>
    <p:sldId id="467" r:id="rId206"/>
    <p:sldId id="468" r:id="rId207"/>
    <p:sldId id="469" r:id="rId208"/>
    <p:sldId id="470" r:id="rId209"/>
    <p:sldId id="471" r:id="rId210"/>
    <p:sldId id="472" r:id="rId211"/>
    <p:sldId id="473" r:id="rId212"/>
    <p:sldId id="474" r:id="rId213"/>
    <p:sldId id="475" r:id="rId214"/>
    <p:sldId id="476" r:id="rId215"/>
    <p:sldId id="477" r:id="rId216"/>
    <p:sldId id="478" r:id="rId217"/>
    <p:sldId id="479" r:id="rId218"/>
    <p:sldId id="480" r:id="rId219"/>
    <p:sldId id="481" r:id="rId220"/>
    <p:sldId id="482" r:id="rId221"/>
    <p:sldId id="483" r:id="rId222"/>
    <p:sldId id="484" r:id="rId223"/>
    <p:sldId id="485" r:id="rId224"/>
    <p:sldId id="486" r:id="rId225"/>
    <p:sldId id="487" r:id="rId226"/>
    <p:sldId id="488" r:id="rId227"/>
    <p:sldId id="489" r:id="rId228"/>
    <p:sldId id="490" r:id="rId229"/>
    <p:sldId id="491" r:id="rId230"/>
    <p:sldId id="492" r:id="rId231"/>
    <p:sldId id="493" r:id="rId232"/>
    <p:sldId id="494" r:id="rId233"/>
    <p:sldId id="495" r:id="rId234"/>
    <p:sldId id="496" r:id="rId235"/>
    <p:sldId id="497" r:id="rId236"/>
    <p:sldId id="498" r:id="rId237"/>
    <p:sldId id="499" r:id="rId238"/>
    <p:sldId id="500" r:id="rId239"/>
    <p:sldId id="501" r:id="rId240"/>
    <p:sldId id="502" r:id="rId241"/>
    <p:sldId id="503" r:id="rId24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6" d="100"/>
          <a:sy n="86" d="100"/>
        </p:scale>
        <p:origin x="562"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8" Type="http://schemas.openxmlformats.org/officeDocument/2006/relationships/slide" Target="slides/slide237.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39" Type="http://schemas.openxmlformats.org/officeDocument/2006/relationships/slide" Target="slides/slide238.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slide" Target="slides/slide228.xml"/><Relationship Id="rId240" Type="http://schemas.openxmlformats.org/officeDocument/2006/relationships/slide" Target="slides/slide239.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slide" Target="slides/slide218.xml"/><Relationship Id="rId230" Type="http://schemas.openxmlformats.org/officeDocument/2006/relationships/slide" Target="slides/slide229.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95" Type="http://schemas.openxmlformats.org/officeDocument/2006/relationships/slide" Target="slides/slide194.xml"/><Relationship Id="rId209" Type="http://schemas.openxmlformats.org/officeDocument/2006/relationships/slide" Target="slides/slide208.xml"/><Relationship Id="rId220" Type="http://schemas.openxmlformats.org/officeDocument/2006/relationships/slide" Target="slides/slide219.xml"/><Relationship Id="rId241" Type="http://schemas.openxmlformats.org/officeDocument/2006/relationships/slide" Target="slides/slide24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36" Type="http://schemas.openxmlformats.org/officeDocument/2006/relationships/slide" Target="slides/slide235.xml"/><Relationship Id="rId26" Type="http://schemas.openxmlformats.org/officeDocument/2006/relationships/slide" Target="slides/slide25.xml"/><Relationship Id="rId231" Type="http://schemas.openxmlformats.org/officeDocument/2006/relationships/slide" Target="slides/slide230.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presProps" Target="presProps.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viewProps" Target="viewProps.xml"/><Relationship Id="rId18" Type="http://schemas.openxmlformats.org/officeDocument/2006/relationships/slide" Target="slides/slide17.xml"/><Relationship Id="rId39" Type="http://schemas.openxmlformats.org/officeDocument/2006/relationships/slide" Target="slides/slide38.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theme" Target="theme/theme1.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 Id="rId190" Type="http://schemas.openxmlformats.org/officeDocument/2006/relationships/slide" Target="slides/slide189.xml"/><Relationship Id="rId204" Type="http://schemas.openxmlformats.org/officeDocument/2006/relationships/slide" Target="slides/slide203.xml"/><Relationship Id="rId225" Type="http://schemas.openxmlformats.org/officeDocument/2006/relationships/slide" Target="slides/slide224.xml"/><Relationship Id="rId246" Type="http://schemas.openxmlformats.org/officeDocument/2006/relationships/tableStyles" Target="tableStyles.xml"/><Relationship Id="rId106" Type="http://schemas.openxmlformats.org/officeDocument/2006/relationships/slide" Target="slides/slide105.xml"/><Relationship Id="rId127" Type="http://schemas.openxmlformats.org/officeDocument/2006/relationships/slide" Target="slides/slide126.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í snímek">
    <p:bg>
      <p:bgPr>
        <a:solidFill>
          <a:schemeClr val="accent1"/>
        </a:solidFill>
        <a:effectLst/>
      </p:bgPr>
    </p:bg>
    <p:spTree>
      <p:nvGrpSpPr>
        <p:cNvPr id="1" name=""/>
        <p:cNvGrpSpPr/>
        <p:nvPr/>
      </p:nvGrpSpPr>
      <p:grpSpPr>
        <a:xfrm>
          <a:off x="0" y="0"/>
          <a:ext cx="0" cy="0"/>
          <a:chOff x="0" y="0"/>
          <a:chExt cx="0" cy="0"/>
        </a:xfrm>
      </p:grpSpPr>
      <p:sp>
        <p:nvSpPr>
          <p:cNvPr id="11" name="Freeform 6" title="scalloped circle"/>
          <p:cNvSpPr/>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2" name="Title 1"/>
          <p:cNvSpPr>
            <a:spLocks noGrp="1"/>
          </p:cNvSpPr>
          <p:nvPr>
            <p:ph type="ctrTitle"/>
          </p:nvPr>
        </p:nvSpPr>
        <p:spPr>
          <a:xfrm>
            <a:off x="1078523" y="1098388"/>
            <a:ext cx="10318418" cy="4394988"/>
          </a:xfrm>
        </p:spPr>
        <p:txBody>
          <a:bodyPr anchor="ctr">
            <a:noAutofit/>
          </a:bodyPr>
          <a:lstStyle>
            <a:lvl1pPr algn="ctr">
              <a:defRPr sz="10000" spc="800" baseline="0"/>
            </a:lvl1pPr>
          </a:lstStyle>
          <a:p>
            <a:r>
              <a:rPr lang="cs-CZ"/>
              <a:t>Kliknutím lze upravit styl.</a:t>
            </a:r>
            <a:endParaRPr lang="en-US" dirty="0"/>
          </a:p>
        </p:txBody>
      </p:sp>
      <p:sp>
        <p:nvSpPr>
          <p:cNvPr id="3" name="Subtitle 2"/>
          <p:cNvSpPr>
            <a:spLocks noGrp="1"/>
          </p:cNvSpPr>
          <p:nvPr>
            <p:ph type="subTitle" idx="1"/>
          </p:nvPr>
        </p:nvSpPr>
        <p:spPr>
          <a:xfrm>
            <a:off x="2215045" y="5979196"/>
            <a:ext cx="8045373" cy="742279"/>
          </a:xfrm>
        </p:spPr>
        <p:txBody>
          <a:bodyPr anchor="t">
            <a:normAutofit/>
          </a:bodyPr>
          <a:lstStyle>
            <a:lvl1pPr marL="0" indent="0" algn="ctr">
              <a:lnSpc>
                <a:spcPct val="100000"/>
              </a:lnSpc>
              <a:buNone/>
              <a:defRPr sz="2000" b="1" i="0" cap="all" spc="40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endParaRPr lang="en-US" dirty="0"/>
          </a:p>
        </p:txBody>
      </p:sp>
      <p:sp>
        <p:nvSpPr>
          <p:cNvPr id="4" name="Date Placeholder 3"/>
          <p:cNvSpPr>
            <a:spLocks noGrp="1"/>
          </p:cNvSpPr>
          <p:nvPr>
            <p:ph type="dt" sz="half" idx="10"/>
          </p:nvPr>
        </p:nvSpPr>
        <p:spPr>
          <a:xfrm>
            <a:off x="1078523" y="6375679"/>
            <a:ext cx="2329722" cy="348462"/>
          </a:xfrm>
        </p:spPr>
        <p:txBody>
          <a:bodyPr/>
          <a:lstStyle>
            <a:lvl1pPr>
              <a:defRPr baseline="0">
                <a:solidFill>
                  <a:schemeClr val="accent1">
                    <a:lumMod val="50000"/>
                  </a:schemeClr>
                </a:solidFill>
              </a:defRPr>
            </a:lvl1pPr>
          </a:lstStyle>
          <a:p>
            <a:fld id="{9334D819-9F07-4261-B09B-9E467E5D9002}" type="datetimeFigureOut">
              <a:rPr lang="en-US" dirty="0"/>
              <a:pPr/>
              <a:t>5/2/2024</a:t>
            </a:fld>
            <a:endParaRPr lang="en-US" dirty="0"/>
          </a:p>
        </p:txBody>
      </p:sp>
      <p:sp>
        <p:nvSpPr>
          <p:cNvPr id="5" name="Footer Placeholder 4"/>
          <p:cNvSpPr>
            <a:spLocks noGrp="1"/>
          </p:cNvSpPr>
          <p:nvPr>
            <p:ph type="ftr" sz="quarter" idx="11"/>
          </p:nvPr>
        </p:nvSpPr>
        <p:spPr>
          <a:xfrm>
            <a:off x="4180332" y="6375679"/>
            <a:ext cx="4114800" cy="345796"/>
          </a:xfrm>
        </p:spPr>
        <p:txBody>
          <a:bodyPr/>
          <a:lstStyle>
            <a:lvl1pPr>
              <a:defRPr baseline="0">
                <a:solidFill>
                  <a:schemeClr val="accent1">
                    <a:lumMod val="50000"/>
                  </a:schemeClr>
                </a:solidFill>
              </a:defRPr>
            </a:lvl1pPr>
          </a:lstStyle>
          <a:p>
            <a:endParaRPr lang="en-US" dirty="0"/>
          </a:p>
        </p:txBody>
      </p:sp>
      <p:sp>
        <p:nvSpPr>
          <p:cNvPr id="6" name="Slide Number Placeholder 5"/>
          <p:cNvSpPr>
            <a:spLocks noGrp="1"/>
          </p:cNvSpPr>
          <p:nvPr>
            <p:ph type="sldNum" sz="quarter" idx="12"/>
          </p:nvPr>
        </p:nvSpPr>
        <p:spPr>
          <a:xfrm>
            <a:off x="9067218" y="6375679"/>
            <a:ext cx="2329723" cy="345796"/>
          </a:xfrm>
        </p:spPr>
        <p:txBody>
          <a:bodyPr/>
          <a:lstStyle>
            <a:lvl1pPr>
              <a:defRPr baseline="0">
                <a:solidFill>
                  <a:schemeClr val="accent1">
                    <a:lumMod val="50000"/>
                  </a:schemeClr>
                </a:solidFill>
              </a:defRPr>
            </a:lvl1pPr>
          </a:lstStyle>
          <a:p>
            <a:fld id="{71766878-3199-4EAB-94E7-2D6D11070E14}" type="slidenum">
              <a:rPr lang="en-US" dirty="0"/>
              <a:pPr/>
              <a:t>‹#›</a:t>
            </a:fld>
            <a:endParaRPr lang="en-US" dirty="0"/>
          </a:p>
        </p:txBody>
      </p:sp>
      <p:sp>
        <p:nvSpPr>
          <p:cNvPr id="13" name="Rectangle 12" title="left edge border"/>
          <p:cNvSpPr/>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Vertical Text Placeholder 2"/>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dirty="0"/>
              <a:t>5/2/2024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066321" y="382386"/>
            <a:ext cx="1492132" cy="5600404"/>
          </a:xfrm>
        </p:spPr>
        <p:txBody>
          <a:bodyPr vert="eaVert"/>
          <a:lstStyle/>
          <a:p>
            <a:r>
              <a:rPr lang="cs-CZ"/>
              <a:t>Kliknutím lze upravit styl.</a:t>
            </a:r>
            <a:endParaRPr lang="en-US" dirty="0"/>
          </a:p>
        </p:txBody>
      </p:sp>
      <p:sp>
        <p:nvSpPr>
          <p:cNvPr id="3" name="Vertical Text Placeholder 2"/>
          <p:cNvSpPr>
            <a:spLocks noGrp="1"/>
          </p:cNvSpPr>
          <p:nvPr>
            <p:ph type="body" orient="vert" idx="1"/>
          </p:nvPr>
        </p:nvSpPr>
        <p:spPr>
          <a:xfrm>
            <a:off x="1257300" y="382385"/>
            <a:ext cx="8392585" cy="5600405"/>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dirty="0"/>
              <a:t>5/2/2024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dirty="0"/>
              <a:t>5/2/2024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Záhlaví oddílu">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42929" y="1073888"/>
            <a:ext cx="8187071" cy="4064627"/>
          </a:xfrm>
        </p:spPr>
        <p:txBody>
          <a:bodyPr anchor="b">
            <a:normAutofit/>
          </a:bodyPr>
          <a:lstStyle>
            <a:lvl1pPr>
              <a:defRPr sz="8400" spc="800" baseline="0">
                <a:solidFill>
                  <a:schemeClr val="tx2"/>
                </a:solidFill>
              </a:defRPr>
            </a:lvl1pPr>
          </a:lstStyle>
          <a:p>
            <a:r>
              <a:rPr lang="cs-CZ"/>
              <a:t>Kliknutím lze upravit styl.</a:t>
            </a:r>
            <a:endParaRPr lang="en-US" dirty="0"/>
          </a:p>
        </p:txBody>
      </p:sp>
      <p:sp>
        <p:nvSpPr>
          <p:cNvPr id="3" name="Text Placeholder 2"/>
          <p:cNvSpPr>
            <a:spLocks noGrp="1"/>
          </p:cNvSpPr>
          <p:nvPr>
            <p:ph type="body" idx="1"/>
          </p:nvPr>
        </p:nvSpPr>
        <p:spPr>
          <a:xfrm>
            <a:off x="3242930" y="5159781"/>
            <a:ext cx="7017488" cy="951135"/>
          </a:xfrm>
        </p:spPr>
        <p:txBody>
          <a:bodyPr>
            <a:normAutofit/>
          </a:bodyPr>
          <a:lstStyle>
            <a:lvl1pPr marL="0" indent="0">
              <a:lnSpc>
                <a:spcPct val="100000"/>
              </a:lnSpc>
              <a:buNone/>
              <a:defRPr sz="2000" b="1" i="0" cap="all" spc="400" baseline="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a:xfrm>
            <a:off x="3236546" y="6375679"/>
            <a:ext cx="1493947" cy="348462"/>
          </a:xfrm>
        </p:spPr>
        <p:txBody>
          <a:bodyPr/>
          <a:lstStyle>
            <a:lvl1pPr>
              <a:defRPr baseline="0">
                <a:solidFill>
                  <a:schemeClr val="tx2"/>
                </a:solidFill>
              </a:defRPr>
            </a:lvl1pPr>
          </a:lstStyle>
          <a:p>
            <a:fld id="{9334D819-9F07-4261-B09B-9E467E5D9002}" type="datetimeFigureOut">
              <a:rPr lang="en-US" dirty="0"/>
              <a:pPr/>
              <a:t>5/2/2024</a:t>
            </a:fld>
            <a:endParaRPr lang="en-US" dirty="0"/>
          </a:p>
        </p:txBody>
      </p:sp>
      <p:sp>
        <p:nvSpPr>
          <p:cNvPr id="5" name="Footer Placeholder 4"/>
          <p:cNvSpPr>
            <a:spLocks noGrp="1"/>
          </p:cNvSpPr>
          <p:nvPr>
            <p:ph type="ftr" sz="quarter" idx="11"/>
          </p:nvPr>
        </p:nvSpPr>
        <p:spPr>
          <a:xfrm>
            <a:off x="5279064" y="6375679"/>
            <a:ext cx="4114800" cy="345796"/>
          </a:xfrm>
        </p:spPr>
        <p:txBody>
          <a:bodyPr/>
          <a:lstStyle>
            <a:lvl1pP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942434" y="6375679"/>
            <a:ext cx="1487566" cy="345796"/>
          </a:xfrm>
        </p:spPr>
        <p:txBody>
          <a:bodyPr/>
          <a:lstStyle>
            <a:lvl1pPr>
              <a:defRPr baseline="0">
                <a:solidFill>
                  <a:schemeClr val="tx2"/>
                </a:solidFill>
              </a:defRPr>
            </a:lvl1pPr>
          </a:lstStyle>
          <a:p>
            <a:fld id="{71766878-3199-4EAB-94E7-2D6D11070E14}" type="slidenum">
              <a:rPr lang="en-US" dirty="0"/>
              <a:pPr/>
              <a:t>‹#›</a:t>
            </a:fld>
            <a:endParaRPr lang="en-US" dirty="0"/>
          </a:p>
        </p:txBody>
      </p:sp>
      <p:grpSp>
        <p:nvGrpSpPr>
          <p:cNvPr id="7" name="Group 6" title="left scallop shape"/>
          <p:cNvGrpSpPr/>
          <p:nvPr/>
        </p:nvGrpSpPr>
        <p:grpSpPr>
          <a:xfrm>
            <a:off x="0" y="0"/>
            <a:ext cx="2814638" cy="6858000"/>
            <a:chOff x="0" y="0"/>
            <a:chExt cx="2814638" cy="6858000"/>
          </a:xfrm>
        </p:grpSpPr>
        <p:sp>
          <p:nvSpPr>
            <p:cNvPr id="11" name="Freeform 6" title="left scallop shape"/>
            <p:cNvSpPr/>
            <p:nvPr/>
          </p:nvSpPr>
          <p:spPr bwMode="auto">
            <a:xfrm>
              <a:off x="0" y="0"/>
              <a:ext cx="2814638" cy="6858000"/>
            </a:xfrm>
            <a:custGeom>
              <a:avLst/>
              <a:gdLst/>
              <a:ahLst/>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tx2"/>
            </a:solidFill>
            <a:ln w="0">
              <a:noFill/>
              <a:prstDash val="solid"/>
              <a:round/>
              <a:headEnd/>
              <a:tailEnd/>
            </a:ln>
          </p:spPr>
        </p:sp>
        <p:sp>
          <p:nvSpPr>
            <p:cNvPr id="16" name="Freeform 11" title="left scallop inline"/>
            <p:cNvSpPr/>
            <p:nvPr/>
          </p:nvSpPr>
          <p:spPr bwMode="auto">
            <a:xfrm>
              <a:off x="874382" y="0"/>
              <a:ext cx="1646238"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prstDash val="solid"/>
              <a:round/>
              <a:headEnd/>
              <a:tailEnd/>
            </a:ln>
          </p:spPr>
        </p:sp>
      </p:gr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sz="half" idx="1"/>
          </p:nvPr>
        </p:nvSpPr>
        <p:spPr>
          <a:xfrm>
            <a:off x="1257300" y="2286000"/>
            <a:ext cx="4800600" cy="3619500"/>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Content Placeholder 3"/>
          <p:cNvSpPr>
            <a:spLocks noGrp="1"/>
          </p:cNvSpPr>
          <p:nvPr>
            <p:ph sz="half" idx="2"/>
          </p:nvPr>
        </p:nvSpPr>
        <p:spPr>
          <a:xfrm>
            <a:off x="6647796" y="2286000"/>
            <a:ext cx="4800600" cy="3619500"/>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Date Placeholder 4"/>
          <p:cNvSpPr>
            <a:spLocks noGrp="1"/>
          </p:cNvSpPr>
          <p:nvPr>
            <p:ph type="dt" sz="half" idx="10"/>
          </p:nvPr>
        </p:nvSpPr>
        <p:spPr/>
        <p:txBody>
          <a:bodyPr/>
          <a:lstStyle/>
          <a:p>
            <a:fld id="{9334D819-9F07-4261-B09B-9E467E5D9002}" type="datetimeFigureOut">
              <a:rPr lang="en-US" dirty="0"/>
              <a:t>5/2/2024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Title 1"/>
          <p:cNvSpPr>
            <a:spLocks noGrp="1"/>
          </p:cNvSpPr>
          <p:nvPr>
            <p:ph type="title"/>
          </p:nvPr>
        </p:nvSpPr>
        <p:spPr>
          <a:xfrm>
            <a:off x="1252728" y="381000"/>
            <a:ext cx="10172700" cy="1493517"/>
          </a:xfrm>
        </p:spPr>
        <p:txBody>
          <a:bodyPr/>
          <a:lstStyle/>
          <a:p>
            <a:r>
              <a:rPr lang="cs-CZ"/>
              <a:t>Kliknutím lze upravit styl.</a:t>
            </a:r>
            <a:endParaRPr lang="en-US" dirty="0"/>
          </a:p>
        </p:txBody>
      </p:sp>
      <p:sp>
        <p:nvSpPr>
          <p:cNvPr id="3" name="Text Placeholder 2"/>
          <p:cNvSpPr>
            <a:spLocks noGrp="1"/>
          </p:cNvSpPr>
          <p:nvPr>
            <p:ph type="body" idx="1"/>
          </p:nvPr>
        </p:nvSpPr>
        <p:spPr>
          <a:xfrm>
            <a:off x="1251678"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Content Placeholder 3"/>
          <p:cNvSpPr>
            <a:spLocks noGrp="1"/>
          </p:cNvSpPr>
          <p:nvPr>
            <p:ph sz="half" idx="2"/>
          </p:nvPr>
        </p:nvSpPr>
        <p:spPr>
          <a:xfrm>
            <a:off x="1257300" y="2909102"/>
            <a:ext cx="4800600" cy="299639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Text Placeholder 4"/>
          <p:cNvSpPr>
            <a:spLocks noGrp="1"/>
          </p:cNvSpPr>
          <p:nvPr>
            <p:ph type="body" sz="quarter" idx="3"/>
          </p:nvPr>
        </p:nvSpPr>
        <p:spPr>
          <a:xfrm>
            <a:off x="6633864"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Content Placeholder 5"/>
          <p:cNvSpPr>
            <a:spLocks noGrp="1"/>
          </p:cNvSpPr>
          <p:nvPr>
            <p:ph sz="quarter" idx="4"/>
          </p:nvPr>
        </p:nvSpPr>
        <p:spPr>
          <a:xfrm>
            <a:off x="6633864" y="2909102"/>
            <a:ext cx="4800600" cy="299639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7" name="Date Placeholder 6"/>
          <p:cNvSpPr>
            <a:spLocks noGrp="1"/>
          </p:cNvSpPr>
          <p:nvPr>
            <p:ph type="dt" sz="half" idx="10"/>
          </p:nvPr>
        </p:nvSpPr>
        <p:spPr/>
        <p:txBody>
          <a:bodyPr/>
          <a:lstStyle/>
          <a:p>
            <a:fld id="{9334D819-9F07-4261-B09B-9E467E5D9002}" type="datetimeFigureOut">
              <a:rPr lang="en-US" dirty="0"/>
              <a:t>5/2/2024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Date Placeholder 2"/>
          <p:cNvSpPr>
            <a:spLocks noGrp="1"/>
          </p:cNvSpPr>
          <p:nvPr>
            <p:ph type="dt" sz="half" idx="10"/>
          </p:nvPr>
        </p:nvSpPr>
        <p:spPr/>
        <p:txBody>
          <a:bodyPr/>
          <a:lstStyle/>
          <a:p>
            <a:fld id="{9334D819-9F07-4261-B09B-9E467E5D9002}" type="datetimeFigureOut">
              <a:rPr lang="en-US" dirty="0"/>
              <a:t>5/2/2024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34D819-9F07-4261-B09B-9E467E5D9002}" type="datetimeFigureOut">
              <a:rPr lang="en-US" dirty="0"/>
              <a:t>5/2/2024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Obsah s titulkem">
    <p:spTree>
      <p:nvGrpSpPr>
        <p:cNvPr id="1" name=""/>
        <p:cNvGrpSpPr/>
        <p:nvPr/>
      </p:nvGrpSpPr>
      <p:grpSpPr>
        <a:xfrm>
          <a:off x="0" y="0"/>
          <a:ext cx="0" cy="0"/>
          <a:chOff x="0" y="0"/>
          <a:chExt cx="0" cy="0"/>
        </a:xfrm>
      </p:grpSpPr>
      <p:sp>
        <p:nvSpPr>
          <p:cNvPr id="17"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2" name="Title 1"/>
          <p:cNvSpPr>
            <a:spLocks noGrp="1"/>
          </p:cNvSpPr>
          <p:nvPr>
            <p:ph type="title"/>
          </p:nvPr>
        </p:nvSpPr>
        <p:spPr>
          <a:xfrm>
            <a:off x="8337884" y="457199"/>
            <a:ext cx="3092115" cy="1196671"/>
          </a:xfrm>
        </p:spPr>
        <p:txBody>
          <a:bodyPr anchor="b">
            <a:normAutofit/>
          </a:bodyPr>
          <a:lstStyle>
            <a:lvl1pPr>
              <a:lnSpc>
                <a:spcPct val="100000"/>
              </a:lnSpc>
              <a:defRPr sz="1900" b="1" i="0" cap="all" spc="300" baseline="0">
                <a:solidFill>
                  <a:schemeClr val="accent1"/>
                </a:solidFill>
                <a:latin typeface="+mn-lt"/>
              </a:defRPr>
            </a:lvl1pPr>
          </a:lstStyle>
          <a:p>
            <a:r>
              <a:rPr lang="cs-CZ"/>
              <a:t>Kliknutím lze upravit styl.</a:t>
            </a:r>
            <a:endParaRPr lang="en-US" dirty="0"/>
          </a:p>
        </p:txBody>
      </p:sp>
      <p:sp>
        <p:nvSpPr>
          <p:cNvPr id="3" name="Content Placeholder 2"/>
          <p:cNvSpPr>
            <a:spLocks noGrp="1"/>
          </p:cNvSpPr>
          <p:nvPr>
            <p:ph idx="1"/>
          </p:nvPr>
        </p:nvSpPr>
        <p:spPr>
          <a:xfrm>
            <a:off x="765051" y="920377"/>
            <a:ext cx="6158418" cy="498512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Text Placeholder 3"/>
          <p:cNvSpPr>
            <a:spLocks noGrp="1"/>
          </p:cNvSpPr>
          <p:nvPr>
            <p:ph type="body" sz="half" idx="2"/>
          </p:nvPr>
        </p:nvSpPr>
        <p:spPr>
          <a:xfrm>
            <a:off x="8337885" y="1741336"/>
            <a:ext cx="3092115"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Date Placeholder 4"/>
          <p:cNvSpPr>
            <a:spLocks noGrp="1"/>
          </p:cNvSpPr>
          <p:nvPr>
            <p:ph type="dt" sz="half" idx="10"/>
          </p:nvPr>
        </p:nvSpPr>
        <p:spPr>
          <a:xfrm>
            <a:off x="765051" y="6375679"/>
            <a:ext cx="1233355" cy="348462"/>
          </a:xfrm>
        </p:spPr>
        <p:txBody>
          <a:bodyPr/>
          <a:lstStyle/>
          <a:p>
            <a:fld id="{9334D819-9F07-4261-B09B-9E467E5D9002}" type="datetimeFigureOut">
              <a:rPr lang="en-US" dirty="0"/>
              <a:t>5/2/2024</a:t>
            </a:fld>
            <a:endParaRPr lang="en-US" dirty="0"/>
          </a:p>
        </p:txBody>
      </p:sp>
      <p:sp>
        <p:nvSpPr>
          <p:cNvPr id="6" name="Footer Placeholder 5"/>
          <p:cNvSpPr>
            <a:spLocks noGrp="1"/>
          </p:cNvSpPr>
          <p:nvPr>
            <p:ph type="ftr" sz="quarter" idx="11"/>
          </p:nvPr>
        </p:nvSpPr>
        <p:spPr>
          <a:xfrm>
            <a:off x="2103620" y="6375679"/>
            <a:ext cx="3482179" cy="345796"/>
          </a:xfrm>
        </p:spPr>
        <p:txBody>
          <a:bodyPr/>
          <a:lstStyle/>
          <a:p>
            <a:endParaRPr lang="en-US" dirty="0"/>
          </a:p>
        </p:txBody>
      </p:sp>
      <p:sp>
        <p:nvSpPr>
          <p:cNvPr id="7" name="Slide Number Placeholder 6"/>
          <p:cNvSpPr>
            <a:spLocks noGrp="1"/>
          </p:cNvSpPr>
          <p:nvPr>
            <p:ph type="sldNum" sz="quarter" idx="12"/>
          </p:nvPr>
        </p:nvSpPr>
        <p:spPr>
          <a:xfrm>
            <a:off x="5691014" y="6375679"/>
            <a:ext cx="1232456" cy="345796"/>
          </a:xfrm>
        </p:spPr>
        <p:txBody>
          <a:bodyPr/>
          <a:lstStyle/>
          <a:p>
            <a:fld id="{71766878-3199-4EAB-94E7-2D6D11070E14}" type="slidenum">
              <a:rPr lang="en-US" dirty="0"/>
              <a:t>‹#›</a:t>
            </a:fld>
            <a:endParaRPr lang="en-US" dirty="0"/>
          </a:p>
        </p:txBody>
      </p:sp>
      <p:sp>
        <p:nvSpPr>
          <p:cNvPr id="8" name="Rectangle 7"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extLst>
    <p:ext uri="{DCECCB84-F9BA-43D5-87BE-67443E8EF086}">
      <p15:sldGuideLst xmlns:p15="http://schemas.microsoft.com/office/powerpoint/2012/main">
        <p15:guide id="1" orient="horz" pos="69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Obrázek s titulkem">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83464" y="0"/>
            <a:ext cx="7355585"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a:t>Kliknutím na ikonu přidáte obrázek.</a:t>
            </a:r>
            <a:endParaRPr lang="en-US" dirty="0"/>
          </a:p>
        </p:txBody>
      </p:sp>
      <p:sp>
        <p:nvSpPr>
          <p:cNvPr id="11"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12" name="Rectangle 11"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7883" y="457200"/>
            <a:ext cx="3092117" cy="1196670"/>
          </a:xfrm>
        </p:spPr>
        <p:txBody>
          <a:bodyPr anchor="b">
            <a:normAutofit/>
          </a:bodyPr>
          <a:lstStyle>
            <a:lvl1pPr>
              <a:lnSpc>
                <a:spcPct val="100000"/>
              </a:lnSpc>
              <a:defRPr sz="1900" b="1" i="0" spc="300" baseline="0">
                <a:solidFill>
                  <a:schemeClr val="accent1"/>
                </a:solidFill>
                <a:latin typeface="+mn-lt"/>
              </a:defRPr>
            </a:lvl1pPr>
          </a:lstStyle>
          <a:p>
            <a:r>
              <a:rPr lang="cs-CZ"/>
              <a:t>Kliknutím lze upravit styl.</a:t>
            </a:r>
            <a:endParaRPr lang="en-US" dirty="0"/>
          </a:p>
        </p:txBody>
      </p:sp>
      <p:sp>
        <p:nvSpPr>
          <p:cNvPr id="4" name="Text Placeholder 3"/>
          <p:cNvSpPr>
            <a:spLocks noGrp="1"/>
          </p:cNvSpPr>
          <p:nvPr>
            <p:ph type="body" sz="half" idx="2"/>
          </p:nvPr>
        </p:nvSpPr>
        <p:spPr>
          <a:xfrm>
            <a:off x="8337883" y="1741336"/>
            <a:ext cx="3092117"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Date Placeholder 4"/>
          <p:cNvSpPr>
            <a:spLocks noGrp="1"/>
          </p:cNvSpPr>
          <p:nvPr>
            <p:ph type="dt" sz="half" idx="10"/>
          </p:nvPr>
        </p:nvSpPr>
        <p:spPr>
          <a:xfrm>
            <a:off x="765950" y="6375679"/>
            <a:ext cx="1232456" cy="348462"/>
          </a:xfrm>
        </p:spPr>
        <p:txBody>
          <a:bodyPr/>
          <a:lstStyle/>
          <a:p>
            <a:fld id="{9334D819-9F07-4261-B09B-9E467E5D9002}" type="datetimeFigureOut">
              <a:rPr lang="en-US" dirty="0"/>
              <a:t>5/2/2024</a:t>
            </a:fld>
            <a:endParaRPr lang="en-US" dirty="0"/>
          </a:p>
        </p:txBody>
      </p:sp>
      <p:sp>
        <p:nvSpPr>
          <p:cNvPr id="6" name="Footer Placeholder 5"/>
          <p:cNvSpPr>
            <a:spLocks noGrp="1"/>
          </p:cNvSpPr>
          <p:nvPr>
            <p:ph type="ftr" sz="quarter" idx="11"/>
          </p:nvPr>
        </p:nvSpPr>
        <p:spPr>
          <a:xfrm>
            <a:off x="2103621" y="6375679"/>
            <a:ext cx="3482178" cy="345796"/>
          </a:xfrm>
        </p:spPr>
        <p:txBody>
          <a:bodyPr/>
          <a:lstStyle/>
          <a:p>
            <a:endParaRPr lang="en-US" dirty="0"/>
          </a:p>
        </p:txBody>
      </p:sp>
      <p:sp>
        <p:nvSpPr>
          <p:cNvPr id="7" name="Slide Number Placeholder 6"/>
          <p:cNvSpPr>
            <a:spLocks noGrp="1"/>
          </p:cNvSpPr>
          <p:nvPr>
            <p:ph type="sldNum" sz="quarter" idx="12"/>
          </p:nvPr>
        </p:nvSpPr>
        <p:spPr>
          <a:xfrm>
            <a:off x="5687568" y="6375679"/>
            <a:ext cx="1234440" cy="345796"/>
          </a:xfrm>
        </p:spPr>
        <p:txBody>
          <a:bodyPr/>
          <a:lstStyle/>
          <a:p>
            <a:fld id="{71766878-3199-4EAB-94E7-2D6D11070E14}"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1678" y="382385"/>
            <a:ext cx="10178322" cy="1492132"/>
          </a:xfrm>
          <a:prstGeom prst="rect">
            <a:avLst/>
          </a:prstGeom>
        </p:spPr>
        <p:txBody>
          <a:bodyPr vert="horz" lIns="91440" tIns="45720" rIns="91440" bIns="45720" rtlCol="0" anchor="t">
            <a:normAutofit/>
          </a:bodyPr>
          <a:lstStyle/>
          <a:p>
            <a:r>
              <a:rPr lang="cs-CZ"/>
              <a:t>Kliknutím lze upravit styl.</a:t>
            </a:r>
            <a:endParaRPr lang="en-US" dirty="0"/>
          </a:p>
        </p:txBody>
      </p:sp>
      <p:sp>
        <p:nvSpPr>
          <p:cNvPr id="3" name="Text Placeholder 2"/>
          <p:cNvSpPr>
            <a:spLocks noGrp="1"/>
          </p:cNvSpPr>
          <p:nvPr>
            <p:ph type="body" idx="1"/>
          </p:nvPr>
        </p:nvSpPr>
        <p:spPr>
          <a:xfrm>
            <a:off x="1251678" y="2286001"/>
            <a:ext cx="10178322" cy="3593591"/>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2"/>
          </p:nvPr>
        </p:nvSpPr>
        <p:spPr>
          <a:xfrm>
            <a:off x="1251678" y="6375679"/>
            <a:ext cx="2329722" cy="348462"/>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fld id="{9334D819-9F07-4261-B09B-9E467E5D9002}" type="datetimeFigureOut">
              <a:rPr lang="en-US" dirty="0"/>
              <a:pPr/>
              <a:t>5/2/2024</a:t>
            </a:fld>
            <a:endParaRPr lang="en-US" dirty="0"/>
          </a:p>
        </p:txBody>
      </p:sp>
      <p:sp>
        <p:nvSpPr>
          <p:cNvPr id="5" name="Footer Placeholder 4"/>
          <p:cNvSpPr>
            <a:spLocks noGrp="1"/>
          </p:cNvSpPr>
          <p:nvPr>
            <p:ph type="ftr" sz="quarter" idx="3"/>
          </p:nvPr>
        </p:nvSpPr>
        <p:spPr>
          <a:xfrm>
            <a:off x="4038600" y="6375679"/>
            <a:ext cx="4114800" cy="345796"/>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endParaRPr lang="en-US" dirty="0"/>
          </a:p>
        </p:txBody>
      </p:sp>
      <p:sp>
        <p:nvSpPr>
          <p:cNvPr id="6" name="Slide Number Placeholder 5"/>
          <p:cNvSpPr>
            <a:spLocks noGrp="1"/>
          </p:cNvSpPr>
          <p:nvPr>
            <p:ph type="sldNum" sz="quarter" idx="4"/>
          </p:nvPr>
        </p:nvSpPr>
        <p:spPr>
          <a:xfrm>
            <a:off x="8610601" y="6375679"/>
            <a:ext cx="2819399" cy="345796"/>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71766878-3199-4EAB-94E7-2D6D11070E14}" type="slidenum">
              <a:rPr lang="en-US" dirty="0"/>
              <a:pPr/>
              <a:t>‹#›</a:t>
            </a:fld>
            <a:endParaRPr lang="en-US" dirty="0"/>
          </a:p>
        </p:txBody>
      </p:sp>
      <p:sp>
        <p:nvSpPr>
          <p:cNvPr id="11" name="Freeform 6" title="Left scallop edge"/>
          <p:cNvSpPr/>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12" name="Rectangle 11" title="right edge border"/>
          <p:cNvSpPr/>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92">
          <p15:clr>
            <a:srgbClr val="F26B43"/>
          </p15:clr>
        </p15:guide>
        <p15:guide id="2" pos="7200">
          <p15:clr>
            <a:srgbClr val="F26B43"/>
          </p15:clr>
        </p15:guide>
        <p15:guide id="3" orient="horz" pos="4008">
          <p15:clr>
            <a:srgbClr val="F26B43"/>
          </p15:clr>
        </p15:guide>
        <p15:guide id="4" orient="horz" pos="1440">
          <p15:clr>
            <a:srgbClr val="F26B43"/>
          </p15:clr>
        </p15:guide>
        <p15:guide id="5" orient="horz" pos="3720">
          <p15:clr>
            <a:srgbClr val="F26B43"/>
          </p15:clr>
        </p15:guide>
        <p15:guide id="6" orient="horz" pos="24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msmt.cz/file/56051/" TargetMode="External"/><Relationship Id="rId1" Type="http://schemas.openxmlformats.org/officeDocument/2006/relationships/slideLayout" Target="../slideLayouts/slideLayout2.xml"/><Relationship Id="rId4" Type="http://schemas.openxmlformats.org/officeDocument/2006/relationships/image" Target="../media/image2.svg"/></Relationships>
</file>

<file path=ppt/slides/_rels/slide160.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48.png"/><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55.png"/><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2" Type="http://schemas.openxmlformats.org/officeDocument/2006/relationships/image" Target="../media/image162.jpeg"/><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5.png"/><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image" Target="../media/image168.png"/><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image" Target="../media/image170.png"/><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2" Type="http://schemas.openxmlformats.org/officeDocument/2006/relationships/image" Target="../media/image172.png"/><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2" Type="http://schemas.openxmlformats.org/officeDocument/2006/relationships/image" Target="../media/image173.png"/><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2" Type="http://schemas.openxmlformats.org/officeDocument/2006/relationships/image" Target="../media/image17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image" Target="../media/image175.png"/><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image" Target="../media/image177.png"/><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2" Type="http://schemas.openxmlformats.org/officeDocument/2006/relationships/image" Target="../media/image179.png"/><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2" Type="http://schemas.openxmlformats.org/officeDocument/2006/relationships/image" Target="../media/image180.png"/><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2" Type="http://schemas.openxmlformats.org/officeDocument/2006/relationships/image" Target="../media/image181.png"/><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hyperlink" Target="http://katalogpo.upol.cz/naruseni-komunikacnich-schopnosti/intervence/4-3-5-rozvoj-specifickych-dovednosti-a-poznavacich-funkci-3/" TargetMode="External"/><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2" Type="http://schemas.openxmlformats.org/officeDocument/2006/relationships/image" Target="../media/image182.png"/><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image" Target="../media/image183.png"/><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2" Type="http://schemas.openxmlformats.org/officeDocument/2006/relationships/image" Target="../media/image185.png"/><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image" Target="../media/image186.png"/><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image" Target="../media/image188.png"/><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2" Type="http://schemas.openxmlformats.org/officeDocument/2006/relationships/image" Target="../media/image190.png"/><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image" Target="../media/image19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2" Type="http://schemas.openxmlformats.org/officeDocument/2006/relationships/image" Target="../media/image193.png"/><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2" Type="http://schemas.openxmlformats.org/officeDocument/2006/relationships/image" Target="../media/image194.png"/><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image" Target="../media/image195.png"/><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2" Type="http://schemas.openxmlformats.org/officeDocument/2006/relationships/image" Target="../media/image197.png"/><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2" Type="http://schemas.openxmlformats.org/officeDocument/2006/relationships/image" Target="../media/image198.png"/><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2" Type="http://schemas.openxmlformats.org/officeDocument/2006/relationships/image" Target="../media/image199.png"/><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2" Type="http://schemas.openxmlformats.org/officeDocument/2006/relationships/image" Target="../media/image200.png"/><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2" Type="http://schemas.openxmlformats.org/officeDocument/2006/relationships/image" Target="../media/image201.png"/><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2" Type="http://schemas.openxmlformats.org/officeDocument/2006/relationships/image" Target="../media/image202.png"/><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2" Type="http://schemas.openxmlformats.org/officeDocument/2006/relationships/image" Target="../media/image20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2" Type="http://schemas.openxmlformats.org/officeDocument/2006/relationships/image" Target="../media/image204.png"/><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image" Target="../media/image205.png"/><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2" Type="http://schemas.openxmlformats.org/officeDocument/2006/relationships/image" Target="../media/image207.png"/><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2" Type="http://schemas.openxmlformats.org/officeDocument/2006/relationships/image" Target="../media/image208.png"/><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2" Type="http://schemas.openxmlformats.org/officeDocument/2006/relationships/image" Target="../media/image209.png"/><Relationship Id="rId1" Type="http://schemas.openxmlformats.org/officeDocument/2006/relationships/slideLayout" Target="../slideLayouts/slideLayout2.xml"/></Relationships>
</file>

<file path=ppt/slides/_rels/slide236.xml.rels><?xml version="1.0" encoding="UTF-8" standalone="yes"?>
<Relationships xmlns="http://schemas.openxmlformats.org/package/2006/relationships"><Relationship Id="rId2" Type="http://schemas.openxmlformats.org/officeDocument/2006/relationships/image" Target="../media/image210.png"/><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5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31.jpeg"/><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6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6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xml"/><Relationship Id="rId4" Type="http://schemas.openxmlformats.org/officeDocument/2006/relationships/image" Target="../media/image59.jpeg"/></Relationships>
</file>

<file path=ppt/slides/_rels/slide7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93369D1-A552-44D9-B012-681D028C951C}"/>
              </a:ext>
            </a:extLst>
          </p:cNvPr>
          <p:cNvSpPr>
            <a:spLocks noGrp="1"/>
          </p:cNvSpPr>
          <p:nvPr>
            <p:ph type="ctrTitle"/>
          </p:nvPr>
        </p:nvSpPr>
        <p:spPr/>
        <p:txBody>
          <a:bodyPr/>
          <a:lstStyle/>
          <a:p>
            <a:r>
              <a:rPr lang="cs-CZ" sz="6000" dirty="0"/>
              <a:t>Praktika </a:t>
            </a:r>
            <a:br>
              <a:rPr lang="cs-CZ" sz="6000" dirty="0"/>
            </a:br>
            <a:r>
              <a:rPr lang="cs-CZ" sz="6000" dirty="0"/>
              <a:t>z logopedie</a:t>
            </a:r>
          </a:p>
        </p:txBody>
      </p:sp>
      <p:sp>
        <p:nvSpPr>
          <p:cNvPr id="3" name="Podnadpis 2">
            <a:extLst>
              <a:ext uri="{FF2B5EF4-FFF2-40B4-BE49-F238E27FC236}">
                <a16:creationId xmlns:a16="http://schemas.microsoft.com/office/drawing/2014/main" id="{91501735-D536-4AE8-8F15-0AB29E422C3B}"/>
              </a:ext>
            </a:extLst>
          </p:cNvPr>
          <p:cNvSpPr>
            <a:spLocks noGrp="1"/>
          </p:cNvSpPr>
          <p:nvPr>
            <p:ph type="subTitle" idx="1"/>
          </p:nvPr>
        </p:nvSpPr>
        <p:spPr>
          <a:xfrm>
            <a:off x="421756" y="5872663"/>
            <a:ext cx="8045373" cy="742279"/>
          </a:xfrm>
        </p:spPr>
        <p:txBody>
          <a:bodyPr>
            <a:normAutofit lnSpcReduction="10000"/>
          </a:bodyPr>
          <a:lstStyle/>
          <a:p>
            <a:pPr algn="l"/>
            <a:r>
              <a:rPr lang="cs-CZ" dirty="0"/>
              <a:t>Vyučující: </a:t>
            </a:r>
            <a:r>
              <a:rPr lang="cs-CZ" dirty="0" err="1"/>
              <a:t>mgr.</a:t>
            </a:r>
            <a:r>
              <a:rPr lang="cs-CZ" dirty="0"/>
              <a:t> Denisa janků</a:t>
            </a:r>
          </a:p>
          <a:p>
            <a:pPr algn="l"/>
            <a:r>
              <a:rPr lang="cs-CZ" dirty="0"/>
              <a:t>Akademický rok: 2023/2024</a:t>
            </a:r>
          </a:p>
          <a:p>
            <a:pPr algn="l"/>
            <a:endParaRPr lang="cs-CZ" dirty="0"/>
          </a:p>
          <a:p>
            <a:pPr algn="l"/>
            <a:endParaRPr lang="cs-CZ" dirty="0"/>
          </a:p>
        </p:txBody>
      </p:sp>
    </p:spTree>
    <p:extLst>
      <p:ext uri="{BB962C8B-B14F-4D97-AF65-F5344CB8AC3E}">
        <p14:creationId xmlns:p14="http://schemas.microsoft.com/office/powerpoint/2010/main" val="21097291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4BCC3690-C365-40F2-BFCD-BD659ADDC434}"/>
              </a:ext>
            </a:extLst>
          </p:cNvPr>
          <p:cNvSpPr>
            <a:spLocks noGrp="1"/>
          </p:cNvSpPr>
          <p:nvPr>
            <p:ph idx="1"/>
          </p:nvPr>
        </p:nvSpPr>
        <p:spPr>
          <a:xfrm>
            <a:off x="1251678" y="452761"/>
            <a:ext cx="10178322" cy="5426831"/>
          </a:xfrm>
        </p:spPr>
        <p:txBody>
          <a:bodyPr>
            <a:normAutofit/>
          </a:bodyPr>
          <a:lstStyle/>
          <a:p>
            <a:pPr marL="0" indent="0">
              <a:buNone/>
            </a:pPr>
            <a:r>
              <a:rPr lang="cs-CZ" sz="2400" b="1" u="sng" dirty="0"/>
              <a:t>PRINCIPY TERAPIE:</a:t>
            </a:r>
          </a:p>
          <a:p>
            <a:r>
              <a:rPr lang="cs-CZ" dirty="0"/>
              <a:t>všeobecné principy řízeného učení,</a:t>
            </a:r>
          </a:p>
          <a:p>
            <a:r>
              <a:rPr lang="cs-CZ" dirty="0"/>
              <a:t>pedagogické principy,</a:t>
            </a:r>
          </a:p>
          <a:p>
            <a:r>
              <a:rPr lang="cs-CZ" dirty="0" err="1"/>
              <a:t>speciálněpedagogické</a:t>
            </a:r>
            <a:r>
              <a:rPr lang="cs-CZ" dirty="0"/>
              <a:t> principy,</a:t>
            </a:r>
          </a:p>
          <a:p>
            <a:r>
              <a:rPr lang="cs-CZ" dirty="0"/>
              <a:t>specificky logopedické principy.</a:t>
            </a:r>
          </a:p>
          <a:p>
            <a:endParaRPr lang="cs-CZ" dirty="0"/>
          </a:p>
          <a:p>
            <a:pPr marL="0" indent="0">
              <a:buNone/>
            </a:pPr>
            <a:r>
              <a:rPr lang="cs-CZ" sz="2400" b="1" u="sng" dirty="0"/>
              <a:t>FORMY TERAPIE:</a:t>
            </a:r>
          </a:p>
          <a:p>
            <a:r>
              <a:rPr lang="cs-CZ" dirty="0"/>
              <a:t>individuální,</a:t>
            </a:r>
          </a:p>
          <a:p>
            <a:r>
              <a:rPr lang="cs-CZ" dirty="0"/>
              <a:t>skupinová,</a:t>
            </a:r>
          </a:p>
          <a:p>
            <a:r>
              <a:rPr lang="cs-CZ" dirty="0"/>
              <a:t>intenzivní,</a:t>
            </a:r>
          </a:p>
          <a:p>
            <a:r>
              <a:rPr lang="cs-CZ" dirty="0"/>
              <a:t>intervalová.</a:t>
            </a:r>
          </a:p>
          <a:p>
            <a:endParaRPr lang="cs-CZ" dirty="0"/>
          </a:p>
          <a:p>
            <a:endParaRPr lang="cs-CZ" dirty="0"/>
          </a:p>
          <a:p>
            <a:endParaRPr lang="cs-CZ" b="1" u="sng" dirty="0"/>
          </a:p>
        </p:txBody>
      </p:sp>
    </p:spTree>
    <p:extLst>
      <p:ext uri="{BB962C8B-B14F-4D97-AF65-F5344CB8AC3E}">
        <p14:creationId xmlns:p14="http://schemas.microsoft.com/office/powerpoint/2010/main" val="327549727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D09AB58C-70F1-4F8A-B8F6-E053A5FEEEB0}"/>
              </a:ext>
            </a:extLst>
          </p:cNvPr>
          <p:cNvPicPr>
            <a:picLocks noChangeAspect="1"/>
          </p:cNvPicPr>
          <p:nvPr/>
        </p:nvPicPr>
        <p:blipFill>
          <a:blip r:embed="rId2"/>
          <a:stretch>
            <a:fillRect/>
          </a:stretch>
        </p:blipFill>
        <p:spPr>
          <a:xfrm>
            <a:off x="2907297" y="1051587"/>
            <a:ext cx="6795996" cy="4487164"/>
          </a:xfrm>
          <a:prstGeom prst="rect">
            <a:avLst/>
          </a:prstGeom>
        </p:spPr>
      </p:pic>
    </p:spTree>
    <p:extLst>
      <p:ext uri="{BB962C8B-B14F-4D97-AF65-F5344CB8AC3E}">
        <p14:creationId xmlns:p14="http://schemas.microsoft.com/office/powerpoint/2010/main" val="26179229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Zástupný obsah 4">
            <a:extLst>
              <a:ext uri="{FF2B5EF4-FFF2-40B4-BE49-F238E27FC236}">
                <a16:creationId xmlns:a16="http://schemas.microsoft.com/office/drawing/2014/main" id="{F32CA436-5F6B-4464-A831-ED56A701FFF7}"/>
              </a:ext>
            </a:extLst>
          </p:cNvPr>
          <p:cNvPicPr>
            <a:picLocks noGrp="1" noChangeAspect="1"/>
          </p:cNvPicPr>
          <p:nvPr>
            <p:ph idx="1"/>
          </p:nvPr>
        </p:nvPicPr>
        <p:blipFill>
          <a:blip r:embed="rId2"/>
          <a:stretch>
            <a:fillRect/>
          </a:stretch>
        </p:blipFill>
        <p:spPr>
          <a:xfrm>
            <a:off x="3254711" y="661387"/>
            <a:ext cx="6084598" cy="5228068"/>
          </a:xfrm>
        </p:spPr>
      </p:pic>
    </p:spTree>
    <p:extLst>
      <p:ext uri="{BB962C8B-B14F-4D97-AF65-F5344CB8AC3E}">
        <p14:creationId xmlns:p14="http://schemas.microsoft.com/office/powerpoint/2010/main" val="209700648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B7C48DE9-D53E-40C8-8423-6B2F1E5DDF9B}"/>
              </a:ext>
            </a:extLst>
          </p:cNvPr>
          <p:cNvSpPr>
            <a:spLocks noGrp="1"/>
          </p:cNvSpPr>
          <p:nvPr>
            <p:ph idx="1"/>
          </p:nvPr>
        </p:nvSpPr>
        <p:spPr>
          <a:xfrm>
            <a:off x="1251678" y="426128"/>
            <a:ext cx="10178322" cy="6431871"/>
          </a:xfrm>
        </p:spPr>
        <p:txBody>
          <a:bodyPr>
            <a:normAutofit/>
          </a:bodyPr>
          <a:lstStyle/>
          <a:p>
            <a:pPr marL="0" indent="0" algn="ctr">
              <a:buNone/>
            </a:pPr>
            <a:r>
              <a:rPr lang="cs-CZ" sz="2800" b="1" dirty="0">
                <a:solidFill>
                  <a:schemeClr val="accent1">
                    <a:lumMod val="75000"/>
                  </a:schemeClr>
                </a:solidFill>
              </a:rPr>
              <a:t>SAMOHLÁSKY ZADNÍ (VELÁRNÍ) ZADOPATROVÉ</a:t>
            </a:r>
          </a:p>
          <a:p>
            <a:pPr marL="0" indent="0" algn="ctr">
              <a:buNone/>
            </a:pPr>
            <a:r>
              <a:rPr lang="cs-CZ" sz="2800" b="1" u="sng" dirty="0"/>
              <a:t>O – ZADNÍ, ZADOPATROVÉ (VELÁRNÍ) – STŘEDOVÁ KRÁTKÁ </a:t>
            </a:r>
          </a:p>
          <a:p>
            <a:pPr marL="0" indent="0">
              <a:buNone/>
            </a:pPr>
            <a:r>
              <a:rPr lang="cs-CZ" dirty="0"/>
              <a:t>Jazyk se stahuje dozadu (ve srovnání s [a]) a současně vzhůru k měkkému patru. Hrot jazyka je volně v dutině ústní, čelistní úhel je menší než při [a]. Rty se aktivně účastní artikulace zaokrouhlením. Patrohltanový závěr je pevnější než při [a].</a:t>
            </a:r>
          </a:p>
          <a:p>
            <a:pPr marL="0" indent="0">
              <a:buNone/>
            </a:pPr>
            <a:endParaRPr lang="cs-CZ" dirty="0"/>
          </a:p>
          <a:p>
            <a:pPr marL="0" indent="0">
              <a:buNone/>
            </a:pPr>
            <a:endParaRPr lang="cs-CZ" dirty="0"/>
          </a:p>
          <a:p>
            <a:pPr marL="0" indent="0">
              <a:buNone/>
            </a:pPr>
            <a:endParaRPr lang="cs-CZ" dirty="0"/>
          </a:p>
          <a:p>
            <a:pPr marL="0" indent="0" algn="ctr">
              <a:buNone/>
            </a:pPr>
            <a:r>
              <a:rPr lang="cs-CZ" sz="2800" b="1" u="sng" dirty="0"/>
              <a:t>Ó – ZADNÍ, ZADOPATROVÉ (VELÁRNÍ) – STŘEDOVÁ DLOUHÁ</a:t>
            </a:r>
          </a:p>
          <a:p>
            <a:pPr marL="0" indent="0">
              <a:buNone/>
            </a:pPr>
            <a:r>
              <a:rPr lang="cs-CZ" dirty="0"/>
              <a:t>Je poněkud </a:t>
            </a:r>
            <a:r>
              <a:rPr lang="cs-CZ" dirty="0" err="1"/>
              <a:t>zavřenější</a:t>
            </a:r>
            <a:r>
              <a:rPr lang="cs-CZ" dirty="0"/>
              <a:t> než [o]. Jazyk se stahuje více dozadu a vzhůru, hrot jazyka se vzdaluje více od dolních řezáků. Vyklenutí hřbetu jazyka k paterní klenbě je výraznější. Patrohltanový závěr je pevnější než při [o]. </a:t>
            </a:r>
          </a:p>
          <a:p>
            <a:pPr marL="0" indent="0">
              <a:buNone/>
            </a:pPr>
            <a:endParaRPr lang="cs-CZ" dirty="0"/>
          </a:p>
          <a:p>
            <a:pPr marL="0" indent="0">
              <a:buNone/>
            </a:pPr>
            <a:endParaRPr lang="cs-CZ" dirty="0"/>
          </a:p>
        </p:txBody>
      </p:sp>
      <p:pic>
        <p:nvPicPr>
          <p:cNvPr id="4" name="Obrázek 3">
            <a:extLst>
              <a:ext uri="{FF2B5EF4-FFF2-40B4-BE49-F238E27FC236}">
                <a16:creationId xmlns:a16="http://schemas.microsoft.com/office/drawing/2014/main" id="{B21C7B37-127E-49B8-B224-E5A78EA3C813}"/>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9643461" y="2815223"/>
            <a:ext cx="1786539" cy="1419425"/>
          </a:xfrm>
          <a:prstGeom prst="rect">
            <a:avLst/>
          </a:prstGeom>
          <a:noFill/>
          <a:ln>
            <a:noFill/>
          </a:ln>
        </p:spPr>
      </p:pic>
    </p:spTree>
    <p:extLst>
      <p:ext uri="{BB962C8B-B14F-4D97-AF65-F5344CB8AC3E}">
        <p14:creationId xmlns:p14="http://schemas.microsoft.com/office/powerpoint/2010/main" val="142648574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Zástupný obsah 4">
            <a:extLst>
              <a:ext uri="{FF2B5EF4-FFF2-40B4-BE49-F238E27FC236}">
                <a16:creationId xmlns:a16="http://schemas.microsoft.com/office/drawing/2014/main" id="{77EFF869-E64A-4C4A-B6EB-902D63063BF4}"/>
              </a:ext>
            </a:extLst>
          </p:cNvPr>
          <p:cNvPicPr>
            <a:picLocks noGrp="1" noChangeAspect="1"/>
          </p:cNvPicPr>
          <p:nvPr>
            <p:ph idx="1"/>
          </p:nvPr>
        </p:nvPicPr>
        <p:blipFill>
          <a:blip r:embed="rId2"/>
          <a:stretch>
            <a:fillRect/>
          </a:stretch>
        </p:blipFill>
        <p:spPr>
          <a:xfrm>
            <a:off x="2958889" y="1052004"/>
            <a:ext cx="6824301" cy="4358978"/>
          </a:xfrm>
        </p:spPr>
      </p:pic>
    </p:spTree>
    <p:extLst>
      <p:ext uri="{BB962C8B-B14F-4D97-AF65-F5344CB8AC3E}">
        <p14:creationId xmlns:p14="http://schemas.microsoft.com/office/powerpoint/2010/main" val="135339420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Zástupný obsah 4">
            <a:extLst>
              <a:ext uri="{FF2B5EF4-FFF2-40B4-BE49-F238E27FC236}">
                <a16:creationId xmlns:a16="http://schemas.microsoft.com/office/drawing/2014/main" id="{42CAD811-6166-40EF-938A-3296A04D9355}"/>
              </a:ext>
            </a:extLst>
          </p:cNvPr>
          <p:cNvPicPr>
            <a:picLocks noGrp="1" noChangeAspect="1"/>
          </p:cNvPicPr>
          <p:nvPr>
            <p:ph idx="1"/>
          </p:nvPr>
        </p:nvPicPr>
        <p:blipFill>
          <a:blip r:embed="rId2"/>
          <a:stretch>
            <a:fillRect/>
          </a:stretch>
        </p:blipFill>
        <p:spPr>
          <a:xfrm>
            <a:off x="3127821" y="1502653"/>
            <a:ext cx="7153275" cy="3438525"/>
          </a:xfrm>
        </p:spPr>
      </p:pic>
    </p:spTree>
    <p:extLst>
      <p:ext uri="{BB962C8B-B14F-4D97-AF65-F5344CB8AC3E}">
        <p14:creationId xmlns:p14="http://schemas.microsoft.com/office/powerpoint/2010/main" val="297823929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F6ACD62F-8931-471A-A868-F0CDE09EAC8B}"/>
              </a:ext>
            </a:extLst>
          </p:cNvPr>
          <p:cNvSpPr>
            <a:spLocks noGrp="1"/>
          </p:cNvSpPr>
          <p:nvPr>
            <p:ph idx="1"/>
          </p:nvPr>
        </p:nvSpPr>
        <p:spPr>
          <a:xfrm>
            <a:off x="1251678" y="470517"/>
            <a:ext cx="10178322" cy="6063448"/>
          </a:xfrm>
        </p:spPr>
        <p:txBody>
          <a:bodyPr/>
          <a:lstStyle/>
          <a:p>
            <a:pPr marL="0" indent="0" algn="ctr">
              <a:buNone/>
            </a:pPr>
            <a:r>
              <a:rPr lang="cs-CZ" sz="2800" b="1" u="sng" dirty="0"/>
              <a:t>U – ZADNÍ, ZADOPATROVÉ (VELÁRNÍ) – VYSOKÁ KRÁTKÁ </a:t>
            </a:r>
          </a:p>
          <a:p>
            <a:pPr marL="0" indent="0">
              <a:buNone/>
            </a:pPr>
            <a:r>
              <a:rPr lang="cs-CZ" dirty="0"/>
              <a:t>Jazyk je zdvižen k patru více než u [o]. Hrot jazyka je oddálen od dolních řezáků (volně v dutině ústní). Čelistní úhel je malý, rty se účastní artikulace aktivně – zaokrouhlením a posunutím dopředu. Patrohltanový závěr je utvořen.</a:t>
            </a:r>
          </a:p>
          <a:p>
            <a:pPr marL="0" indent="0">
              <a:buNone/>
            </a:pPr>
            <a:endParaRPr lang="cs-CZ" dirty="0"/>
          </a:p>
          <a:p>
            <a:pPr marL="0" indent="0" algn="ctr">
              <a:buNone/>
            </a:pPr>
            <a:endParaRPr lang="cs-CZ" sz="2800" b="1" u="sng" dirty="0"/>
          </a:p>
          <a:p>
            <a:pPr marL="0" indent="0" algn="ctr">
              <a:buNone/>
            </a:pPr>
            <a:endParaRPr lang="cs-CZ" sz="2800" b="1" u="sng" dirty="0"/>
          </a:p>
          <a:p>
            <a:pPr marL="0" indent="0" algn="ctr">
              <a:buNone/>
            </a:pPr>
            <a:r>
              <a:rPr lang="cs-CZ" sz="2800" b="1" u="sng" dirty="0"/>
              <a:t>U – ZADNÍ, ZADOPATROVÉ (VELÁRNÍ) – VYSOKÁ DLOUHÁ</a:t>
            </a:r>
          </a:p>
          <a:p>
            <a:pPr marL="0" indent="0">
              <a:buNone/>
            </a:pPr>
            <a:r>
              <a:rPr lang="cs-CZ" dirty="0"/>
              <a:t>Jazyk se ještě více vyklenut k měkkému patru. Čelistní úhel a retní otvor jsou menší než při [u].</a:t>
            </a:r>
          </a:p>
        </p:txBody>
      </p:sp>
      <p:pic>
        <p:nvPicPr>
          <p:cNvPr id="4" name="Obrázek 3">
            <a:extLst>
              <a:ext uri="{FF2B5EF4-FFF2-40B4-BE49-F238E27FC236}">
                <a16:creationId xmlns:a16="http://schemas.microsoft.com/office/drawing/2014/main" id="{0D035F02-032C-4748-9723-0F2BD97C1522}"/>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8910637" y="2451114"/>
            <a:ext cx="1685925" cy="1476375"/>
          </a:xfrm>
          <a:prstGeom prst="rect">
            <a:avLst/>
          </a:prstGeom>
          <a:noFill/>
          <a:ln>
            <a:noFill/>
          </a:ln>
        </p:spPr>
      </p:pic>
    </p:spTree>
    <p:extLst>
      <p:ext uri="{BB962C8B-B14F-4D97-AF65-F5344CB8AC3E}">
        <p14:creationId xmlns:p14="http://schemas.microsoft.com/office/powerpoint/2010/main" val="426103108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Zástupný obsah 4">
            <a:extLst>
              <a:ext uri="{FF2B5EF4-FFF2-40B4-BE49-F238E27FC236}">
                <a16:creationId xmlns:a16="http://schemas.microsoft.com/office/drawing/2014/main" id="{39127054-CD05-48D2-B68C-5705132F1080}"/>
              </a:ext>
            </a:extLst>
          </p:cNvPr>
          <p:cNvPicPr>
            <a:picLocks noGrp="1" noChangeAspect="1"/>
          </p:cNvPicPr>
          <p:nvPr>
            <p:ph idx="1"/>
          </p:nvPr>
        </p:nvPicPr>
        <p:blipFill>
          <a:blip r:embed="rId2"/>
          <a:stretch>
            <a:fillRect/>
          </a:stretch>
        </p:blipFill>
        <p:spPr>
          <a:xfrm>
            <a:off x="3159955" y="572610"/>
            <a:ext cx="6525583" cy="5475124"/>
          </a:xfrm>
        </p:spPr>
      </p:pic>
    </p:spTree>
    <p:extLst>
      <p:ext uri="{BB962C8B-B14F-4D97-AF65-F5344CB8AC3E}">
        <p14:creationId xmlns:p14="http://schemas.microsoft.com/office/powerpoint/2010/main" val="238439248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Zástupný obsah 4">
            <a:extLst>
              <a:ext uri="{FF2B5EF4-FFF2-40B4-BE49-F238E27FC236}">
                <a16:creationId xmlns:a16="http://schemas.microsoft.com/office/drawing/2014/main" id="{39CEA03B-1FBE-40CD-9823-F1F24307D6BA}"/>
              </a:ext>
            </a:extLst>
          </p:cNvPr>
          <p:cNvPicPr>
            <a:picLocks noGrp="1" noChangeAspect="1"/>
          </p:cNvPicPr>
          <p:nvPr>
            <p:ph idx="1"/>
          </p:nvPr>
        </p:nvPicPr>
        <p:blipFill>
          <a:blip r:embed="rId2"/>
          <a:stretch>
            <a:fillRect/>
          </a:stretch>
        </p:blipFill>
        <p:spPr>
          <a:xfrm>
            <a:off x="2506247" y="1401114"/>
            <a:ext cx="7810500" cy="3552825"/>
          </a:xfrm>
        </p:spPr>
      </p:pic>
    </p:spTree>
    <p:extLst>
      <p:ext uri="{BB962C8B-B14F-4D97-AF65-F5344CB8AC3E}">
        <p14:creationId xmlns:p14="http://schemas.microsoft.com/office/powerpoint/2010/main" val="219882306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074957A7-A720-4A21-99EB-9B18CFC8D7DE}"/>
              </a:ext>
            </a:extLst>
          </p:cNvPr>
          <p:cNvSpPr>
            <a:spLocks noGrp="1"/>
          </p:cNvSpPr>
          <p:nvPr>
            <p:ph idx="1"/>
          </p:nvPr>
        </p:nvSpPr>
        <p:spPr>
          <a:xfrm>
            <a:off x="1251678" y="452761"/>
            <a:ext cx="10178322" cy="5426831"/>
          </a:xfrm>
        </p:spPr>
        <p:txBody>
          <a:bodyPr/>
          <a:lstStyle/>
          <a:p>
            <a:pPr marL="0" indent="0">
              <a:buNone/>
            </a:pPr>
            <a:r>
              <a:rPr lang="cs-CZ" dirty="0"/>
              <a:t>MOŽNÉ ODCHYLKY:</a:t>
            </a:r>
          </a:p>
          <a:p>
            <a:pPr marL="0" indent="0">
              <a:buNone/>
            </a:pPr>
            <a:r>
              <a:rPr lang="cs-CZ" dirty="0"/>
              <a:t>větší otevřenost:</a:t>
            </a:r>
          </a:p>
          <a:p>
            <a:r>
              <a:rPr lang="cs-CZ" dirty="0"/>
              <a:t>předních i-í, e-é a zadní samohlásky o: vím [</a:t>
            </a:r>
            <a:r>
              <a:rPr lang="cs-CZ" dirty="0" err="1"/>
              <a:t>vém</a:t>
            </a:r>
            <a:r>
              <a:rPr lang="cs-CZ" dirty="0"/>
              <a:t>], film [</a:t>
            </a:r>
            <a:r>
              <a:rPr lang="cs-CZ" dirty="0" err="1"/>
              <a:t>felm</a:t>
            </a:r>
            <a:r>
              <a:rPr lang="cs-CZ" dirty="0"/>
              <a:t>], kytka [</a:t>
            </a:r>
            <a:r>
              <a:rPr lang="cs-CZ" dirty="0" err="1"/>
              <a:t>ketka</a:t>
            </a:r>
            <a:r>
              <a:rPr lang="cs-CZ" dirty="0"/>
              <a:t>]…</a:t>
            </a:r>
          </a:p>
          <a:p>
            <a:r>
              <a:rPr lang="cs-CZ" dirty="0"/>
              <a:t>e-é se blíží a-á: otevři [</a:t>
            </a:r>
            <a:r>
              <a:rPr lang="cs-CZ" dirty="0" err="1"/>
              <a:t>otavři</a:t>
            </a:r>
            <a:r>
              <a:rPr lang="cs-CZ" dirty="0"/>
              <a:t>], léto [</a:t>
            </a:r>
            <a:r>
              <a:rPr lang="cs-CZ" dirty="0" err="1"/>
              <a:t>láto</a:t>
            </a:r>
            <a:r>
              <a:rPr lang="cs-CZ" dirty="0"/>
              <a:t>]…</a:t>
            </a:r>
          </a:p>
          <a:p>
            <a:r>
              <a:rPr lang="cs-CZ" dirty="0"/>
              <a:t>zadní o se blíží znění samohlásky a: proč [</a:t>
            </a:r>
            <a:r>
              <a:rPr lang="cs-CZ" dirty="0" err="1"/>
              <a:t>prač</a:t>
            </a:r>
            <a:r>
              <a:rPr lang="cs-CZ" dirty="0"/>
              <a:t>], prosím [</a:t>
            </a:r>
            <a:r>
              <a:rPr lang="cs-CZ" dirty="0" err="1"/>
              <a:t>prasim</a:t>
            </a:r>
            <a:r>
              <a:rPr lang="cs-CZ" dirty="0"/>
              <a:t>]…</a:t>
            </a:r>
          </a:p>
          <a:p>
            <a:pPr marL="0" indent="0">
              <a:buNone/>
            </a:pPr>
            <a:endParaRPr lang="cs-CZ" dirty="0"/>
          </a:p>
          <a:p>
            <a:pPr marL="0" indent="0">
              <a:buNone/>
            </a:pPr>
            <a:r>
              <a:rPr lang="cs-CZ" dirty="0"/>
              <a:t>Zkracování dlouhých samohlásek, především í, ú jsou artikulačně nejnáročnější – vyžadování značné námahy svalstva a jazyka, který jde směrem vzhůru k </a:t>
            </a:r>
            <a:r>
              <a:rPr lang="cs-CZ" dirty="0" err="1"/>
              <a:t>páterní</a:t>
            </a:r>
            <a:r>
              <a:rPr lang="cs-CZ" dirty="0"/>
              <a:t> klenbě. Zkracování může mít vliv na význam slov [ráda – rada, žila – žíla]…</a:t>
            </a:r>
          </a:p>
          <a:p>
            <a:r>
              <a:rPr lang="cs-CZ" dirty="0"/>
              <a:t>zkracování v nepřízvučných slabikách: myslím [</a:t>
            </a:r>
            <a:r>
              <a:rPr lang="cs-CZ" dirty="0" err="1"/>
              <a:t>myslim</a:t>
            </a:r>
            <a:r>
              <a:rPr lang="cs-CZ" dirty="0"/>
              <a:t>], rohlík [</a:t>
            </a:r>
            <a:r>
              <a:rPr lang="cs-CZ" dirty="0" err="1"/>
              <a:t>rohlik</a:t>
            </a:r>
            <a:r>
              <a:rPr lang="cs-CZ" dirty="0"/>
              <a:t>]…</a:t>
            </a:r>
          </a:p>
          <a:p>
            <a:r>
              <a:rPr lang="cs-CZ" dirty="0"/>
              <a:t>zkracování v přivlastňovacích zájmenech [u] a [ů]: můj [</a:t>
            </a:r>
            <a:r>
              <a:rPr lang="cs-CZ" dirty="0" err="1"/>
              <a:t>muj</a:t>
            </a:r>
            <a:r>
              <a:rPr lang="cs-CZ" dirty="0"/>
              <a:t>], tvůj [</a:t>
            </a:r>
            <a:r>
              <a:rPr lang="cs-CZ" dirty="0" err="1"/>
              <a:t>tvuj</a:t>
            </a:r>
            <a:r>
              <a:rPr lang="cs-CZ" dirty="0"/>
              <a:t>]…</a:t>
            </a:r>
          </a:p>
          <a:p>
            <a:r>
              <a:rPr lang="cs-CZ" dirty="0"/>
              <a:t>zkracování v přízvučných slabikách: říkám [</a:t>
            </a:r>
            <a:r>
              <a:rPr lang="cs-CZ" dirty="0" err="1"/>
              <a:t>řikám</a:t>
            </a:r>
            <a:r>
              <a:rPr lang="cs-CZ" dirty="0"/>
              <a:t>], vím [</a:t>
            </a:r>
            <a:r>
              <a:rPr lang="cs-CZ" dirty="0" err="1"/>
              <a:t>vim</a:t>
            </a:r>
            <a:r>
              <a:rPr lang="cs-CZ" dirty="0"/>
              <a:t>], zůstane [</a:t>
            </a:r>
            <a:r>
              <a:rPr lang="cs-CZ" dirty="0" err="1"/>
              <a:t>zustane</a:t>
            </a:r>
            <a:r>
              <a:rPr lang="cs-CZ" dirty="0"/>
              <a:t>]…, ale také zkracování [é] v koncovkách –</a:t>
            </a:r>
            <a:r>
              <a:rPr lang="cs-CZ" dirty="0" err="1"/>
              <a:t>ého</a:t>
            </a:r>
            <a:r>
              <a:rPr lang="cs-CZ" dirty="0"/>
              <a:t>.</a:t>
            </a:r>
          </a:p>
        </p:txBody>
      </p:sp>
    </p:spTree>
    <p:extLst>
      <p:ext uri="{BB962C8B-B14F-4D97-AF65-F5344CB8AC3E}">
        <p14:creationId xmlns:p14="http://schemas.microsoft.com/office/powerpoint/2010/main" val="154322418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260AB7A-26A6-4045-86D5-BEEB2C9837E8}"/>
              </a:ext>
            </a:extLst>
          </p:cNvPr>
          <p:cNvSpPr>
            <a:spLocks noGrp="1"/>
          </p:cNvSpPr>
          <p:nvPr>
            <p:ph type="title"/>
          </p:nvPr>
        </p:nvSpPr>
        <p:spPr>
          <a:xfrm>
            <a:off x="958787" y="382385"/>
            <a:ext cx="11008311" cy="1492132"/>
          </a:xfrm>
        </p:spPr>
        <p:txBody>
          <a:bodyPr/>
          <a:lstStyle/>
          <a:p>
            <a:r>
              <a:rPr lang="cs-CZ" dirty="0"/>
              <a:t>Artikulace a patologie </a:t>
            </a:r>
            <a:r>
              <a:rPr lang="cs-CZ" dirty="0" err="1"/>
              <a:t>konzonantů</a:t>
            </a:r>
            <a:endParaRPr lang="cs-CZ" dirty="0"/>
          </a:p>
        </p:txBody>
      </p:sp>
      <p:pic>
        <p:nvPicPr>
          <p:cNvPr id="5" name="Zástupný obsah 4">
            <a:extLst>
              <a:ext uri="{FF2B5EF4-FFF2-40B4-BE49-F238E27FC236}">
                <a16:creationId xmlns:a16="http://schemas.microsoft.com/office/drawing/2014/main" id="{D9FA646C-974A-47CB-81A7-45A4CA14ECAE}"/>
              </a:ext>
            </a:extLst>
          </p:cNvPr>
          <p:cNvPicPr>
            <a:picLocks noGrp="1" noChangeAspect="1"/>
          </p:cNvPicPr>
          <p:nvPr>
            <p:ph idx="1"/>
          </p:nvPr>
        </p:nvPicPr>
        <p:blipFill rotWithShape="1">
          <a:blip r:embed="rId2"/>
          <a:srcRect l="16149" t="5419" r="12405" b="6871"/>
          <a:stretch/>
        </p:blipFill>
        <p:spPr>
          <a:xfrm rot="16200000">
            <a:off x="3665005" y="-804671"/>
            <a:ext cx="5595874" cy="9462118"/>
          </a:xfrm>
        </p:spPr>
      </p:pic>
    </p:spTree>
    <p:extLst>
      <p:ext uri="{BB962C8B-B14F-4D97-AF65-F5344CB8AC3E}">
        <p14:creationId xmlns:p14="http://schemas.microsoft.com/office/powerpoint/2010/main" val="25709837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9C91D74C-5EA4-4B2A-937C-CF1B0EAF5C5A}"/>
              </a:ext>
            </a:extLst>
          </p:cNvPr>
          <p:cNvSpPr>
            <a:spLocks noGrp="1"/>
          </p:cNvSpPr>
          <p:nvPr>
            <p:ph idx="1"/>
          </p:nvPr>
        </p:nvSpPr>
        <p:spPr>
          <a:xfrm>
            <a:off x="1251678" y="568171"/>
            <a:ext cx="10178322" cy="5311421"/>
          </a:xfrm>
        </p:spPr>
        <p:txBody>
          <a:bodyPr>
            <a:normAutofit fontScale="92500" lnSpcReduction="10000"/>
          </a:bodyPr>
          <a:lstStyle/>
          <a:p>
            <a:pPr marL="0" indent="0">
              <a:buNone/>
            </a:pPr>
            <a:r>
              <a:rPr lang="cs-CZ" sz="2000" b="1" u="sng" dirty="0"/>
              <a:t>TECHNIKY TERAPIE:</a:t>
            </a:r>
          </a:p>
          <a:p>
            <a:r>
              <a:rPr lang="cs-CZ" dirty="0"/>
              <a:t>Technika – konkrétní pracovní postup </a:t>
            </a:r>
          </a:p>
          <a:p>
            <a:pPr lvl="1"/>
            <a:r>
              <a:rPr lang="cs-CZ" dirty="0"/>
              <a:t>např. metoda korekce rotacizmu se realizuje různými technikami (substituční, mechanickou..) </a:t>
            </a:r>
          </a:p>
          <a:p>
            <a:r>
              <a:rPr lang="cs-CZ" dirty="0"/>
              <a:t>Strategie – plán, koncepce, jak aplikovat jednotlivé techniky</a:t>
            </a:r>
          </a:p>
          <a:p>
            <a:r>
              <a:rPr lang="cs-CZ" dirty="0"/>
              <a:t>Techniky: popis obrázků, vyprávění, dramatizace, pozorování, hra ad.</a:t>
            </a:r>
          </a:p>
          <a:p>
            <a:pPr marL="0" indent="0">
              <a:buNone/>
            </a:pPr>
            <a:endParaRPr lang="cs-CZ" dirty="0"/>
          </a:p>
          <a:p>
            <a:endParaRPr lang="cs-CZ" dirty="0"/>
          </a:p>
          <a:p>
            <a:pPr marL="0" indent="0">
              <a:buNone/>
            </a:pPr>
            <a:r>
              <a:rPr lang="cs-CZ" b="1" u="sng" dirty="0"/>
              <a:t>KOMPLEXNÍ LOGOPEDICKÁ TERAPIE:</a:t>
            </a:r>
          </a:p>
          <a:p>
            <a:pPr marL="0" indent="0">
              <a:buNone/>
            </a:pPr>
            <a:r>
              <a:rPr lang="cs-CZ" dirty="0"/>
              <a:t>Zahrnuje:</a:t>
            </a:r>
          </a:p>
          <a:p>
            <a:pPr lvl="1"/>
            <a:r>
              <a:rPr lang="cs-CZ" dirty="0"/>
              <a:t>vlastní logopedické metody terapie,</a:t>
            </a:r>
          </a:p>
          <a:p>
            <a:pPr lvl="1"/>
            <a:r>
              <a:rPr lang="cs-CZ" dirty="0"/>
              <a:t>psychoterapii,</a:t>
            </a:r>
          </a:p>
          <a:p>
            <a:pPr lvl="1"/>
            <a:r>
              <a:rPr lang="cs-CZ" dirty="0"/>
              <a:t>fyzioterapii,</a:t>
            </a:r>
          </a:p>
          <a:p>
            <a:pPr lvl="1"/>
            <a:r>
              <a:rPr lang="cs-CZ" dirty="0" err="1"/>
              <a:t>myofunkční</a:t>
            </a:r>
            <a:r>
              <a:rPr lang="cs-CZ" dirty="0"/>
              <a:t> terapii,</a:t>
            </a:r>
          </a:p>
          <a:p>
            <a:pPr lvl="1"/>
            <a:r>
              <a:rPr lang="cs-CZ" dirty="0"/>
              <a:t>SRT ad.</a:t>
            </a:r>
          </a:p>
        </p:txBody>
      </p:sp>
    </p:spTree>
    <p:extLst>
      <p:ext uri="{BB962C8B-B14F-4D97-AF65-F5344CB8AC3E}">
        <p14:creationId xmlns:p14="http://schemas.microsoft.com/office/powerpoint/2010/main" val="160264801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31FAD86-6CCD-4BB5-AF30-C3A4B4967BBC}"/>
              </a:ext>
            </a:extLst>
          </p:cNvPr>
          <p:cNvSpPr>
            <a:spLocks noGrp="1"/>
          </p:cNvSpPr>
          <p:nvPr>
            <p:ph type="title"/>
          </p:nvPr>
        </p:nvSpPr>
        <p:spPr/>
        <p:txBody>
          <a:bodyPr/>
          <a:lstStyle/>
          <a:p>
            <a:r>
              <a:rPr lang="cs-CZ" dirty="0"/>
              <a:t>Systém substitučních hlásek </a:t>
            </a:r>
          </a:p>
        </p:txBody>
      </p:sp>
      <p:pic>
        <p:nvPicPr>
          <p:cNvPr id="5" name="Zástupný obsah 4">
            <a:extLst>
              <a:ext uri="{FF2B5EF4-FFF2-40B4-BE49-F238E27FC236}">
                <a16:creationId xmlns:a16="http://schemas.microsoft.com/office/drawing/2014/main" id="{40AD720A-D47E-4C6B-8DE6-90E63C2F66B0}"/>
              </a:ext>
            </a:extLst>
          </p:cNvPr>
          <p:cNvPicPr>
            <a:picLocks noGrp="1" noChangeAspect="1"/>
          </p:cNvPicPr>
          <p:nvPr>
            <p:ph idx="1"/>
          </p:nvPr>
        </p:nvPicPr>
        <p:blipFill>
          <a:blip r:embed="rId2"/>
          <a:stretch>
            <a:fillRect/>
          </a:stretch>
        </p:blipFill>
        <p:spPr>
          <a:xfrm>
            <a:off x="4098200" y="1149686"/>
            <a:ext cx="4442118" cy="5497122"/>
          </a:xfrm>
        </p:spPr>
      </p:pic>
    </p:spTree>
    <p:extLst>
      <p:ext uri="{BB962C8B-B14F-4D97-AF65-F5344CB8AC3E}">
        <p14:creationId xmlns:p14="http://schemas.microsoft.com/office/powerpoint/2010/main" val="347283123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370D3D3-546E-440F-AC5A-83591CB46FB0}"/>
              </a:ext>
            </a:extLst>
          </p:cNvPr>
          <p:cNvSpPr>
            <a:spLocks noGrp="1"/>
          </p:cNvSpPr>
          <p:nvPr>
            <p:ph type="title"/>
          </p:nvPr>
        </p:nvSpPr>
        <p:spPr/>
        <p:txBody>
          <a:bodyPr/>
          <a:lstStyle/>
          <a:p>
            <a:pPr algn="ctr"/>
            <a:r>
              <a:rPr lang="cs-CZ" dirty="0"/>
              <a:t>Souhlásky závěrové – okluzivy</a:t>
            </a:r>
            <a:br>
              <a:rPr lang="cs-CZ" dirty="0"/>
            </a:br>
            <a:r>
              <a:rPr lang="cs-CZ" dirty="0"/>
              <a:t>P B </a:t>
            </a:r>
          </a:p>
        </p:txBody>
      </p:sp>
      <p:sp>
        <p:nvSpPr>
          <p:cNvPr id="3" name="Zástupný obsah 2">
            <a:extLst>
              <a:ext uri="{FF2B5EF4-FFF2-40B4-BE49-F238E27FC236}">
                <a16:creationId xmlns:a16="http://schemas.microsoft.com/office/drawing/2014/main" id="{35B738B2-2E66-429D-8096-94C944126A51}"/>
              </a:ext>
            </a:extLst>
          </p:cNvPr>
          <p:cNvSpPr>
            <a:spLocks noGrp="1"/>
          </p:cNvSpPr>
          <p:nvPr>
            <p:ph idx="1"/>
          </p:nvPr>
        </p:nvSpPr>
        <p:spPr>
          <a:xfrm>
            <a:off x="1251678" y="1722269"/>
            <a:ext cx="10178322" cy="4157324"/>
          </a:xfrm>
        </p:spPr>
        <p:txBody>
          <a:bodyPr/>
          <a:lstStyle/>
          <a:p>
            <a:pPr marL="0" indent="0">
              <a:buNone/>
            </a:pPr>
            <a:r>
              <a:rPr lang="cs-CZ" dirty="0"/>
              <a:t>Auditivní diferenciace:</a:t>
            </a:r>
          </a:p>
          <a:p>
            <a:pPr marL="0" indent="0">
              <a:buNone/>
            </a:pPr>
            <a:endParaRPr lang="cs-CZ" dirty="0"/>
          </a:p>
        </p:txBody>
      </p:sp>
      <p:pic>
        <p:nvPicPr>
          <p:cNvPr id="5" name="Obrázek 4">
            <a:extLst>
              <a:ext uri="{FF2B5EF4-FFF2-40B4-BE49-F238E27FC236}">
                <a16:creationId xmlns:a16="http://schemas.microsoft.com/office/drawing/2014/main" id="{567258C6-1254-4FBF-A6CF-5DD00FECC900}"/>
              </a:ext>
            </a:extLst>
          </p:cNvPr>
          <p:cNvPicPr>
            <a:picLocks noChangeAspect="1"/>
          </p:cNvPicPr>
          <p:nvPr/>
        </p:nvPicPr>
        <p:blipFill>
          <a:blip r:embed="rId2"/>
          <a:stretch>
            <a:fillRect/>
          </a:stretch>
        </p:blipFill>
        <p:spPr>
          <a:xfrm>
            <a:off x="2996352" y="2198890"/>
            <a:ext cx="6962775" cy="4276725"/>
          </a:xfrm>
          <a:prstGeom prst="rect">
            <a:avLst/>
          </a:prstGeom>
        </p:spPr>
      </p:pic>
    </p:spTree>
    <p:extLst>
      <p:ext uri="{BB962C8B-B14F-4D97-AF65-F5344CB8AC3E}">
        <p14:creationId xmlns:p14="http://schemas.microsoft.com/office/powerpoint/2010/main" val="239938681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0608748D-FF75-4FF1-9CEB-84E8BE344218}"/>
              </a:ext>
            </a:extLst>
          </p:cNvPr>
          <p:cNvSpPr>
            <a:spLocks noGrp="1"/>
          </p:cNvSpPr>
          <p:nvPr>
            <p:ph idx="1"/>
          </p:nvPr>
        </p:nvSpPr>
        <p:spPr>
          <a:xfrm>
            <a:off x="1251678" y="381740"/>
            <a:ext cx="10178322" cy="6294267"/>
          </a:xfrm>
        </p:spPr>
        <p:txBody>
          <a:bodyPr/>
          <a:lstStyle/>
          <a:p>
            <a:pPr>
              <a:spcBef>
                <a:spcPts val="0"/>
              </a:spcBef>
            </a:pPr>
            <a:r>
              <a:rPr lang="cs-CZ" dirty="0"/>
              <a:t>Podle způsobu tvoření: závěrové (okluzivy)</a:t>
            </a:r>
          </a:p>
          <a:p>
            <a:pPr>
              <a:spcBef>
                <a:spcPts val="0"/>
              </a:spcBef>
            </a:pPr>
            <a:r>
              <a:rPr lang="cs-CZ" dirty="0"/>
              <a:t>Podle místa tvorby: obouretné (bilabiální)</a:t>
            </a:r>
          </a:p>
          <a:p>
            <a:pPr>
              <a:spcBef>
                <a:spcPts val="0"/>
              </a:spcBef>
            </a:pPr>
            <a:r>
              <a:rPr lang="cs-CZ" dirty="0"/>
              <a:t>Podle akustického dojmu: výbuchové (explozivy)</a:t>
            </a:r>
          </a:p>
          <a:p>
            <a:pPr>
              <a:spcBef>
                <a:spcPts val="0"/>
              </a:spcBef>
            </a:pPr>
            <a:r>
              <a:rPr lang="cs-CZ" dirty="0"/>
              <a:t>Podle znělosti: P – neznělá, B – znělá </a:t>
            </a:r>
          </a:p>
          <a:p>
            <a:pPr>
              <a:spcBef>
                <a:spcPts val="0"/>
              </a:spcBef>
            </a:pPr>
            <a:r>
              <a:rPr lang="cs-CZ" dirty="0"/>
              <a:t>Podle </a:t>
            </a:r>
            <a:r>
              <a:rPr lang="cs-CZ" dirty="0" err="1"/>
              <a:t>párovosti</a:t>
            </a:r>
            <a:r>
              <a:rPr lang="cs-CZ" dirty="0"/>
              <a:t>: párové </a:t>
            </a:r>
          </a:p>
          <a:p>
            <a:pPr>
              <a:spcBef>
                <a:spcPts val="0"/>
              </a:spcBef>
            </a:pPr>
            <a:endParaRPr lang="cs-CZ" dirty="0"/>
          </a:p>
          <a:p>
            <a:pPr>
              <a:spcBef>
                <a:spcPts val="0"/>
              </a:spcBef>
            </a:pPr>
            <a:r>
              <a:rPr lang="cs-CZ" dirty="0"/>
              <a:t>Čelistní úhel: mírný </a:t>
            </a:r>
          </a:p>
          <a:p>
            <a:pPr>
              <a:spcBef>
                <a:spcPts val="0"/>
              </a:spcBef>
            </a:pPr>
            <a:r>
              <a:rPr lang="cs-CZ" dirty="0"/>
              <a:t>Rty: tvoří závěr, jsou sevřeny</a:t>
            </a:r>
          </a:p>
          <a:p>
            <a:pPr>
              <a:spcBef>
                <a:spcPts val="0"/>
              </a:spcBef>
            </a:pPr>
            <a:r>
              <a:rPr lang="cs-CZ" dirty="0"/>
              <a:t>Jazyk: při artikulaci v relativním klidu, hrotem se opírá bez tlaku o výstupek spodní dásně</a:t>
            </a:r>
          </a:p>
          <a:p>
            <a:pPr>
              <a:spcBef>
                <a:spcPts val="0"/>
              </a:spcBef>
            </a:pPr>
            <a:r>
              <a:rPr lang="cs-CZ" dirty="0"/>
              <a:t>Patrohltanový závěr: utvořen</a:t>
            </a:r>
          </a:p>
          <a:p>
            <a:pPr marL="0" indent="0">
              <a:spcBef>
                <a:spcPts val="0"/>
              </a:spcBef>
              <a:buNone/>
            </a:pPr>
            <a:endParaRPr lang="cs-CZ" dirty="0"/>
          </a:p>
          <a:p>
            <a:pPr marL="0" indent="0">
              <a:spcBef>
                <a:spcPts val="0"/>
              </a:spcBef>
              <a:buNone/>
            </a:pPr>
            <a:r>
              <a:rPr lang="cs-CZ" b="1" dirty="0"/>
              <a:t>Výdechový proud vzduchu se nahromadí pod hlasivkami, které se od sebe oddálí (u P zůstávají v klidové poloze, u B se rozvibrují), dále pak postupuje do rezonanční dutiny ústní, kde naráží na závěr v podobě rtů. Realizací hlásky dojde k uvolnění retního a patrohltanového závěru.</a:t>
            </a:r>
          </a:p>
        </p:txBody>
      </p:sp>
      <p:pic>
        <p:nvPicPr>
          <p:cNvPr id="4" name="Obrázek 3">
            <a:extLst>
              <a:ext uri="{FF2B5EF4-FFF2-40B4-BE49-F238E27FC236}">
                <a16:creationId xmlns:a16="http://schemas.microsoft.com/office/drawing/2014/main" id="{4159697A-FD24-4E46-B931-0D00F8BCF08F}"/>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7578386" y="831865"/>
            <a:ext cx="2799610" cy="1556228"/>
          </a:xfrm>
          <a:prstGeom prst="rect">
            <a:avLst/>
          </a:prstGeom>
          <a:noFill/>
          <a:ln>
            <a:noFill/>
          </a:ln>
        </p:spPr>
      </p:pic>
    </p:spTree>
    <p:extLst>
      <p:ext uri="{BB962C8B-B14F-4D97-AF65-F5344CB8AC3E}">
        <p14:creationId xmlns:p14="http://schemas.microsoft.com/office/powerpoint/2010/main" val="272597486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EEE8467A-78C5-4B8E-AA6B-313372ABF990}"/>
              </a:ext>
            </a:extLst>
          </p:cNvPr>
          <p:cNvSpPr>
            <a:spLocks noGrp="1"/>
          </p:cNvSpPr>
          <p:nvPr>
            <p:ph idx="1"/>
          </p:nvPr>
        </p:nvSpPr>
        <p:spPr>
          <a:xfrm>
            <a:off x="1251678" y="541539"/>
            <a:ext cx="10178322" cy="5338054"/>
          </a:xfrm>
        </p:spPr>
        <p:txBody>
          <a:bodyPr/>
          <a:lstStyle/>
          <a:p>
            <a:r>
              <a:rPr lang="cs-CZ" dirty="0"/>
              <a:t>Výslovnost těchto konsonant bývá narušena zřídka. Vadná výslovnost B – </a:t>
            </a:r>
            <a:r>
              <a:rPr lang="cs-CZ" dirty="0" err="1"/>
              <a:t>betacismus</a:t>
            </a:r>
            <a:r>
              <a:rPr lang="cs-CZ" dirty="0"/>
              <a:t>. </a:t>
            </a:r>
          </a:p>
          <a:p>
            <a:r>
              <a:rPr lang="cs-CZ" dirty="0"/>
              <a:t>Nesprávná výslovnost je typu </a:t>
            </a:r>
            <a:r>
              <a:rPr lang="cs-CZ" dirty="0" err="1"/>
              <a:t>mogilalie</a:t>
            </a:r>
            <a:r>
              <a:rPr lang="cs-CZ" dirty="0"/>
              <a:t> (hláska je vynechána) a </a:t>
            </a:r>
            <a:r>
              <a:rPr lang="cs-CZ" dirty="0" err="1"/>
              <a:t>paralálie</a:t>
            </a:r>
            <a:r>
              <a:rPr lang="cs-CZ" dirty="0"/>
              <a:t> (B je zaměňováno s P). Při palatolálií zní hláska P podobně jako M nebo bývá nahrazena hrtanovým rázem.</a:t>
            </a:r>
          </a:p>
          <a:p>
            <a:endParaRPr lang="cs-CZ" dirty="0"/>
          </a:p>
          <a:p>
            <a:r>
              <a:rPr lang="cs-CZ" dirty="0"/>
              <a:t>Rozdíl P × B: P je neznělá, B je znělá, při artikulaci se účastní hlas. U neznělého P je závěr pevnější než u znělého B. </a:t>
            </a:r>
          </a:p>
          <a:p>
            <a:endParaRPr lang="cs-CZ" dirty="0"/>
          </a:p>
          <a:p>
            <a:pPr marL="0" indent="0">
              <a:buNone/>
            </a:pPr>
            <a:endParaRPr lang="cs-CZ" dirty="0"/>
          </a:p>
        </p:txBody>
      </p:sp>
    </p:spTree>
    <p:extLst>
      <p:ext uri="{BB962C8B-B14F-4D97-AF65-F5344CB8AC3E}">
        <p14:creationId xmlns:p14="http://schemas.microsoft.com/office/powerpoint/2010/main" val="405488850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A179182-1A22-4712-AD31-0AA519E49AEA}"/>
              </a:ext>
            </a:extLst>
          </p:cNvPr>
          <p:cNvSpPr>
            <a:spLocks noGrp="1"/>
          </p:cNvSpPr>
          <p:nvPr>
            <p:ph type="title"/>
          </p:nvPr>
        </p:nvSpPr>
        <p:spPr/>
        <p:txBody>
          <a:bodyPr/>
          <a:lstStyle/>
          <a:p>
            <a:r>
              <a:rPr lang="cs-CZ" dirty="0"/>
              <a:t>Vyvození hlásky p</a:t>
            </a:r>
          </a:p>
        </p:txBody>
      </p:sp>
      <p:pic>
        <p:nvPicPr>
          <p:cNvPr id="5" name="Zástupný obsah 4">
            <a:extLst>
              <a:ext uri="{FF2B5EF4-FFF2-40B4-BE49-F238E27FC236}">
                <a16:creationId xmlns:a16="http://schemas.microsoft.com/office/drawing/2014/main" id="{22AE993D-6BF3-4B9C-8536-D41051BA47AB}"/>
              </a:ext>
            </a:extLst>
          </p:cNvPr>
          <p:cNvPicPr>
            <a:picLocks noGrp="1" noChangeAspect="1"/>
          </p:cNvPicPr>
          <p:nvPr>
            <p:ph idx="1"/>
          </p:nvPr>
        </p:nvPicPr>
        <p:blipFill>
          <a:blip r:embed="rId2"/>
          <a:stretch>
            <a:fillRect/>
          </a:stretch>
        </p:blipFill>
        <p:spPr>
          <a:xfrm>
            <a:off x="3789162" y="1229943"/>
            <a:ext cx="4019550" cy="1724025"/>
          </a:xfrm>
        </p:spPr>
      </p:pic>
      <p:pic>
        <p:nvPicPr>
          <p:cNvPr id="7" name="Obrázek 6">
            <a:extLst>
              <a:ext uri="{FF2B5EF4-FFF2-40B4-BE49-F238E27FC236}">
                <a16:creationId xmlns:a16="http://schemas.microsoft.com/office/drawing/2014/main" id="{EDA540D8-F7D2-4ECC-A258-C3844BA511CF}"/>
              </a:ext>
            </a:extLst>
          </p:cNvPr>
          <p:cNvPicPr>
            <a:picLocks noChangeAspect="1"/>
          </p:cNvPicPr>
          <p:nvPr/>
        </p:nvPicPr>
        <p:blipFill>
          <a:blip r:embed="rId3"/>
          <a:stretch>
            <a:fillRect/>
          </a:stretch>
        </p:blipFill>
        <p:spPr>
          <a:xfrm>
            <a:off x="2535361" y="3285755"/>
            <a:ext cx="6943725" cy="2647950"/>
          </a:xfrm>
          <a:prstGeom prst="rect">
            <a:avLst/>
          </a:prstGeom>
        </p:spPr>
      </p:pic>
    </p:spTree>
    <p:extLst>
      <p:ext uri="{BB962C8B-B14F-4D97-AF65-F5344CB8AC3E}">
        <p14:creationId xmlns:p14="http://schemas.microsoft.com/office/powerpoint/2010/main" val="380462918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Zástupný obsah 4">
            <a:extLst>
              <a:ext uri="{FF2B5EF4-FFF2-40B4-BE49-F238E27FC236}">
                <a16:creationId xmlns:a16="http://schemas.microsoft.com/office/drawing/2014/main" id="{A35302A7-DF5C-41F0-80D4-228ADD350AA4}"/>
              </a:ext>
            </a:extLst>
          </p:cNvPr>
          <p:cNvPicPr>
            <a:picLocks noGrp="1" noChangeAspect="1"/>
          </p:cNvPicPr>
          <p:nvPr>
            <p:ph idx="1"/>
          </p:nvPr>
        </p:nvPicPr>
        <p:blipFill>
          <a:blip r:embed="rId2"/>
          <a:stretch>
            <a:fillRect/>
          </a:stretch>
        </p:blipFill>
        <p:spPr>
          <a:xfrm>
            <a:off x="2196644" y="864911"/>
            <a:ext cx="7977165" cy="5128178"/>
          </a:xfrm>
        </p:spPr>
      </p:pic>
    </p:spTree>
    <p:extLst>
      <p:ext uri="{BB962C8B-B14F-4D97-AF65-F5344CB8AC3E}">
        <p14:creationId xmlns:p14="http://schemas.microsoft.com/office/powerpoint/2010/main" val="2649173129"/>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Zástupný obsah 4">
            <a:extLst>
              <a:ext uri="{FF2B5EF4-FFF2-40B4-BE49-F238E27FC236}">
                <a16:creationId xmlns:a16="http://schemas.microsoft.com/office/drawing/2014/main" id="{5CC088F9-CA93-4821-B3FE-D5D12389BCA0}"/>
              </a:ext>
            </a:extLst>
          </p:cNvPr>
          <p:cNvPicPr>
            <a:picLocks noGrp="1" noChangeAspect="1"/>
          </p:cNvPicPr>
          <p:nvPr>
            <p:ph idx="1"/>
          </p:nvPr>
        </p:nvPicPr>
        <p:blipFill>
          <a:blip r:embed="rId2"/>
          <a:stretch>
            <a:fillRect/>
          </a:stretch>
        </p:blipFill>
        <p:spPr>
          <a:xfrm>
            <a:off x="2637792" y="1285242"/>
            <a:ext cx="7389954" cy="3517577"/>
          </a:xfrm>
        </p:spPr>
      </p:pic>
    </p:spTree>
    <p:extLst>
      <p:ext uri="{BB962C8B-B14F-4D97-AF65-F5344CB8AC3E}">
        <p14:creationId xmlns:p14="http://schemas.microsoft.com/office/powerpoint/2010/main" val="2117295821"/>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D167B93-3ABE-4FFF-BE77-5CD5AE4556BF}"/>
              </a:ext>
            </a:extLst>
          </p:cNvPr>
          <p:cNvSpPr>
            <a:spLocks noGrp="1"/>
          </p:cNvSpPr>
          <p:nvPr>
            <p:ph type="title"/>
          </p:nvPr>
        </p:nvSpPr>
        <p:spPr/>
        <p:txBody>
          <a:bodyPr/>
          <a:lstStyle/>
          <a:p>
            <a:r>
              <a:rPr lang="cs-CZ" dirty="0"/>
              <a:t>Vyvození hlásky B</a:t>
            </a:r>
          </a:p>
        </p:txBody>
      </p:sp>
      <p:pic>
        <p:nvPicPr>
          <p:cNvPr id="5" name="Zástupný obsah 4">
            <a:extLst>
              <a:ext uri="{FF2B5EF4-FFF2-40B4-BE49-F238E27FC236}">
                <a16:creationId xmlns:a16="http://schemas.microsoft.com/office/drawing/2014/main" id="{45CCCA6E-F2D4-4250-A8CC-0A01209CE9FE}"/>
              </a:ext>
            </a:extLst>
          </p:cNvPr>
          <p:cNvPicPr>
            <a:picLocks noGrp="1" noChangeAspect="1"/>
          </p:cNvPicPr>
          <p:nvPr>
            <p:ph idx="1"/>
          </p:nvPr>
        </p:nvPicPr>
        <p:blipFill>
          <a:blip r:embed="rId2"/>
          <a:stretch>
            <a:fillRect/>
          </a:stretch>
        </p:blipFill>
        <p:spPr>
          <a:xfrm>
            <a:off x="3769089" y="1369580"/>
            <a:ext cx="5143500" cy="2390775"/>
          </a:xfrm>
        </p:spPr>
      </p:pic>
      <p:pic>
        <p:nvPicPr>
          <p:cNvPr id="7" name="Obrázek 6">
            <a:extLst>
              <a:ext uri="{FF2B5EF4-FFF2-40B4-BE49-F238E27FC236}">
                <a16:creationId xmlns:a16="http://schemas.microsoft.com/office/drawing/2014/main" id="{767A05A6-81AC-4A1E-B620-D10A65209DB0}"/>
              </a:ext>
            </a:extLst>
          </p:cNvPr>
          <p:cNvPicPr>
            <a:picLocks noChangeAspect="1"/>
          </p:cNvPicPr>
          <p:nvPr/>
        </p:nvPicPr>
        <p:blipFill>
          <a:blip r:embed="rId3"/>
          <a:stretch>
            <a:fillRect/>
          </a:stretch>
        </p:blipFill>
        <p:spPr>
          <a:xfrm>
            <a:off x="3304389" y="4041988"/>
            <a:ext cx="6257925" cy="1581150"/>
          </a:xfrm>
          <a:prstGeom prst="rect">
            <a:avLst/>
          </a:prstGeom>
        </p:spPr>
      </p:pic>
    </p:spTree>
    <p:extLst>
      <p:ext uri="{BB962C8B-B14F-4D97-AF65-F5344CB8AC3E}">
        <p14:creationId xmlns:p14="http://schemas.microsoft.com/office/powerpoint/2010/main" val="190114013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Zástupný obsah 4">
            <a:extLst>
              <a:ext uri="{FF2B5EF4-FFF2-40B4-BE49-F238E27FC236}">
                <a16:creationId xmlns:a16="http://schemas.microsoft.com/office/drawing/2014/main" id="{BE1C84E5-2CA9-4750-AB81-4499E8C35EE5}"/>
              </a:ext>
            </a:extLst>
          </p:cNvPr>
          <p:cNvPicPr>
            <a:picLocks noGrp="1" noChangeAspect="1"/>
          </p:cNvPicPr>
          <p:nvPr>
            <p:ph idx="1"/>
          </p:nvPr>
        </p:nvPicPr>
        <p:blipFill>
          <a:blip r:embed="rId2"/>
          <a:stretch>
            <a:fillRect/>
          </a:stretch>
        </p:blipFill>
        <p:spPr>
          <a:xfrm>
            <a:off x="2889433" y="945471"/>
            <a:ext cx="6991414" cy="3756581"/>
          </a:xfrm>
        </p:spPr>
      </p:pic>
    </p:spTree>
    <p:extLst>
      <p:ext uri="{BB962C8B-B14F-4D97-AF65-F5344CB8AC3E}">
        <p14:creationId xmlns:p14="http://schemas.microsoft.com/office/powerpoint/2010/main" val="3546385994"/>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Zástupný obsah 4">
            <a:extLst>
              <a:ext uri="{FF2B5EF4-FFF2-40B4-BE49-F238E27FC236}">
                <a16:creationId xmlns:a16="http://schemas.microsoft.com/office/drawing/2014/main" id="{A1F967B9-78AF-471A-9AFC-52DE6166E3C7}"/>
              </a:ext>
            </a:extLst>
          </p:cNvPr>
          <p:cNvPicPr>
            <a:picLocks noGrp="1" noChangeAspect="1"/>
          </p:cNvPicPr>
          <p:nvPr>
            <p:ph idx="1"/>
          </p:nvPr>
        </p:nvPicPr>
        <p:blipFill>
          <a:blip r:embed="rId2"/>
          <a:stretch>
            <a:fillRect/>
          </a:stretch>
        </p:blipFill>
        <p:spPr>
          <a:xfrm>
            <a:off x="3232501" y="945471"/>
            <a:ext cx="6390894" cy="4105723"/>
          </a:xfrm>
        </p:spPr>
      </p:pic>
    </p:spTree>
    <p:extLst>
      <p:ext uri="{BB962C8B-B14F-4D97-AF65-F5344CB8AC3E}">
        <p14:creationId xmlns:p14="http://schemas.microsoft.com/office/powerpoint/2010/main" val="17813668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ACA3AD2D-69DB-421F-9875-CEBF4C5CB77F}"/>
              </a:ext>
            </a:extLst>
          </p:cNvPr>
          <p:cNvSpPr>
            <a:spLocks noGrp="1"/>
          </p:cNvSpPr>
          <p:nvPr>
            <p:ph idx="1"/>
          </p:nvPr>
        </p:nvSpPr>
        <p:spPr>
          <a:xfrm>
            <a:off x="1251678" y="523783"/>
            <a:ext cx="10178322" cy="5355809"/>
          </a:xfrm>
        </p:spPr>
        <p:txBody>
          <a:bodyPr/>
          <a:lstStyle/>
          <a:p>
            <a:pPr marL="0" indent="0">
              <a:buNone/>
            </a:pPr>
            <a:r>
              <a:rPr lang="cs-CZ" sz="2400" b="1" u="sng" dirty="0"/>
              <a:t>TERAPIE:</a:t>
            </a:r>
          </a:p>
          <a:p>
            <a:r>
              <a:rPr lang="cs-CZ" dirty="0"/>
              <a:t>Léčba (v užším pojetí) </a:t>
            </a:r>
          </a:p>
          <a:p>
            <a:r>
              <a:rPr lang="cs-CZ" dirty="0"/>
              <a:t>V širším pojetí: zaměření na odstranění poruchy či odchylky, zmírnění následků postižení, onemocnění: </a:t>
            </a:r>
          </a:p>
          <a:p>
            <a:pPr lvl="1"/>
            <a:r>
              <a:rPr lang="cs-CZ" dirty="0"/>
              <a:t>Reedukace, kompenzace, rehabilitace</a:t>
            </a:r>
          </a:p>
          <a:p>
            <a:pPr lvl="1"/>
            <a:r>
              <a:rPr lang="cs-CZ" dirty="0"/>
              <a:t>Speciální péče, cvičení, ošetřování…..</a:t>
            </a:r>
          </a:p>
          <a:p>
            <a:r>
              <a:rPr lang="cs-CZ" dirty="0"/>
              <a:t>Kauzální, symptomatická, celostní</a:t>
            </a:r>
          </a:p>
          <a:p>
            <a:pPr lvl="1"/>
            <a:endParaRPr lang="cs-CZ" dirty="0"/>
          </a:p>
          <a:p>
            <a:pPr marL="0" indent="0">
              <a:buNone/>
            </a:pPr>
            <a:r>
              <a:rPr lang="cs-CZ" u="sng" dirty="0"/>
              <a:t>Terapeutické přístupy:</a:t>
            </a:r>
          </a:p>
          <a:p>
            <a:r>
              <a:rPr lang="cs-CZ" dirty="0"/>
              <a:t>Jsou takové způsoby odborného a cíleného jednání člověka s člověkem, které směřují</a:t>
            </a:r>
          </a:p>
          <a:p>
            <a:pPr lvl="1"/>
            <a:r>
              <a:rPr lang="cs-CZ" dirty="0"/>
              <a:t>k odstranění či zmírnění nežádoucích potíží,</a:t>
            </a:r>
          </a:p>
          <a:p>
            <a:pPr lvl="1"/>
            <a:r>
              <a:rPr lang="cs-CZ" dirty="0"/>
              <a:t>k odstranění příčin potíží,</a:t>
            </a:r>
          </a:p>
          <a:p>
            <a:pPr lvl="1"/>
            <a:r>
              <a:rPr lang="cs-CZ" dirty="0"/>
              <a:t>k jiné prospěšné změně např. v prožívání, chování, fyzickém výkonu </a:t>
            </a:r>
          </a:p>
        </p:txBody>
      </p:sp>
    </p:spTree>
    <p:extLst>
      <p:ext uri="{BB962C8B-B14F-4D97-AF65-F5344CB8AC3E}">
        <p14:creationId xmlns:p14="http://schemas.microsoft.com/office/powerpoint/2010/main" val="1367988694"/>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FAE3B3A-A56F-4230-933C-E508E67F15A2}"/>
              </a:ext>
            </a:extLst>
          </p:cNvPr>
          <p:cNvSpPr>
            <a:spLocks noGrp="1"/>
          </p:cNvSpPr>
          <p:nvPr>
            <p:ph type="title"/>
          </p:nvPr>
        </p:nvSpPr>
        <p:spPr/>
        <p:txBody>
          <a:bodyPr/>
          <a:lstStyle/>
          <a:p>
            <a:pPr algn="ctr"/>
            <a:r>
              <a:rPr lang="cs-CZ" dirty="0" err="1"/>
              <a:t>SouhláskA</a:t>
            </a:r>
            <a:r>
              <a:rPr lang="cs-CZ" dirty="0"/>
              <a:t> </a:t>
            </a:r>
            <a:r>
              <a:rPr lang="cs-CZ" dirty="0" err="1"/>
              <a:t>závěrovÁ</a:t>
            </a:r>
            <a:r>
              <a:rPr lang="cs-CZ" dirty="0"/>
              <a:t> – </a:t>
            </a:r>
            <a:r>
              <a:rPr lang="cs-CZ" dirty="0" err="1"/>
              <a:t>okluzivA</a:t>
            </a:r>
            <a:br>
              <a:rPr lang="cs-CZ" dirty="0"/>
            </a:br>
            <a:r>
              <a:rPr lang="cs-CZ" dirty="0"/>
              <a:t>M</a:t>
            </a:r>
          </a:p>
        </p:txBody>
      </p:sp>
      <p:sp>
        <p:nvSpPr>
          <p:cNvPr id="3" name="Zástupný obsah 2">
            <a:extLst>
              <a:ext uri="{FF2B5EF4-FFF2-40B4-BE49-F238E27FC236}">
                <a16:creationId xmlns:a16="http://schemas.microsoft.com/office/drawing/2014/main" id="{81D02969-1B2B-4630-B10B-BABD2352D459}"/>
              </a:ext>
            </a:extLst>
          </p:cNvPr>
          <p:cNvSpPr>
            <a:spLocks noGrp="1"/>
          </p:cNvSpPr>
          <p:nvPr>
            <p:ph idx="1"/>
          </p:nvPr>
        </p:nvSpPr>
        <p:spPr>
          <a:xfrm>
            <a:off x="1251678" y="1874517"/>
            <a:ext cx="10178322" cy="4526283"/>
          </a:xfrm>
        </p:spPr>
        <p:txBody>
          <a:bodyPr>
            <a:normAutofit fontScale="92500" lnSpcReduction="20000"/>
          </a:bodyPr>
          <a:lstStyle/>
          <a:p>
            <a:pPr>
              <a:spcBef>
                <a:spcPts val="0"/>
              </a:spcBef>
            </a:pPr>
            <a:r>
              <a:rPr lang="cs-CZ" dirty="0"/>
              <a:t>Podle způsobu tvoření: závěrové (okluzivy)</a:t>
            </a:r>
          </a:p>
          <a:p>
            <a:pPr>
              <a:spcBef>
                <a:spcPts val="0"/>
              </a:spcBef>
            </a:pPr>
            <a:r>
              <a:rPr lang="cs-CZ" dirty="0"/>
              <a:t>Podle místa tvorby: obouretné (bilabiální)</a:t>
            </a:r>
          </a:p>
          <a:p>
            <a:pPr>
              <a:spcBef>
                <a:spcPts val="0"/>
              </a:spcBef>
            </a:pPr>
            <a:r>
              <a:rPr lang="cs-CZ" dirty="0"/>
              <a:t>Podle akustického dojmu: nosové (</a:t>
            </a:r>
            <a:r>
              <a:rPr lang="cs-CZ" dirty="0" err="1"/>
              <a:t>rezonanty</a:t>
            </a:r>
            <a:r>
              <a:rPr lang="cs-CZ" dirty="0"/>
              <a:t>)</a:t>
            </a:r>
          </a:p>
          <a:p>
            <a:pPr>
              <a:spcBef>
                <a:spcPts val="0"/>
              </a:spcBef>
            </a:pPr>
            <a:r>
              <a:rPr lang="cs-CZ" dirty="0"/>
              <a:t>Podle znělosti: znělá</a:t>
            </a:r>
          </a:p>
          <a:p>
            <a:pPr>
              <a:spcBef>
                <a:spcPts val="0"/>
              </a:spcBef>
            </a:pPr>
            <a:r>
              <a:rPr lang="cs-CZ" dirty="0"/>
              <a:t>Podle </a:t>
            </a:r>
            <a:r>
              <a:rPr lang="cs-CZ" dirty="0" err="1"/>
              <a:t>párovosti</a:t>
            </a:r>
            <a:r>
              <a:rPr lang="cs-CZ" dirty="0"/>
              <a:t>: nepárová = nemá k sobě fonologický protiklad</a:t>
            </a:r>
          </a:p>
          <a:p>
            <a:pPr>
              <a:spcBef>
                <a:spcPts val="0"/>
              </a:spcBef>
            </a:pPr>
            <a:endParaRPr lang="cs-CZ" dirty="0"/>
          </a:p>
          <a:p>
            <a:pPr>
              <a:spcBef>
                <a:spcPts val="0"/>
              </a:spcBef>
            </a:pPr>
            <a:r>
              <a:rPr lang="cs-CZ" dirty="0"/>
              <a:t>Čelistní úhel: mírný </a:t>
            </a:r>
          </a:p>
          <a:p>
            <a:pPr>
              <a:spcBef>
                <a:spcPts val="0"/>
              </a:spcBef>
            </a:pPr>
            <a:r>
              <a:rPr lang="cs-CZ" dirty="0"/>
              <a:t>Rty: tvoří závěr, je slabý, exploze je málo zřetelná</a:t>
            </a:r>
          </a:p>
          <a:p>
            <a:pPr>
              <a:spcBef>
                <a:spcPts val="0"/>
              </a:spcBef>
            </a:pPr>
            <a:r>
              <a:rPr lang="cs-CZ" dirty="0"/>
              <a:t>Jazyk: při artikulaci v relativním klidu, hrotem se opírá bez tlaku o výstupek spodní dásně</a:t>
            </a:r>
          </a:p>
          <a:p>
            <a:pPr>
              <a:spcBef>
                <a:spcPts val="0"/>
              </a:spcBef>
            </a:pPr>
            <a:r>
              <a:rPr lang="cs-CZ" dirty="0"/>
              <a:t>Patrohltanový závěr: NENÍ utvořen. </a:t>
            </a:r>
            <a:r>
              <a:rPr lang="cs-CZ" dirty="0" err="1"/>
              <a:t>Mekké</a:t>
            </a:r>
            <a:r>
              <a:rPr lang="cs-CZ" dirty="0"/>
              <a:t> patro je uvolněno, umožňuje vstup výdechovému proudu do dutiny nosní, která tak může rezonovat. Měkké patro není tak hluboko, jako při absolutním klidu, připravuje se na artikulaci následující hlásky.</a:t>
            </a:r>
          </a:p>
          <a:p>
            <a:pPr marL="0" indent="0">
              <a:spcBef>
                <a:spcPts val="0"/>
              </a:spcBef>
              <a:buNone/>
            </a:pPr>
            <a:endParaRPr lang="cs-CZ" dirty="0"/>
          </a:p>
          <a:p>
            <a:pPr marL="0" indent="0">
              <a:spcBef>
                <a:spcPts val="0"/>
              </a:spcBef>
              <a:buNone/>
            </a:pPr>
            <a:r>
              <a:rPr lang="cs-CZ" b="1" dirty="0"/>
              <a:t>Výdechový proud vzduchu se nahromadí pod hlasivkami, které se od sebe oddálí a mírně rozkmitají, dále dochází k modifikaci výdechového proudu v rezonančních dutinách ústní i nosní. Realizací hlásky dojde k uvolnění pouze jednoho závěru (ústního).</a:t>
            </a:r>
          </a:p>
          <a:p>
            <a:endParaRPr lang="cs-CZ" dirty="0"/>
          </a:p>
        </p:txBody>
      </p:sp>
      <p:pic>
        <p:nvPicPr>
          <p:cNvPr id="4" name="Obrázek 3">
            <a:extLst>
              <a:ext uri="{FF2B5EF4-FFF2-40B4-BE49-F238E27FC236}">
                <a16:creationId xmlns:a16="http://schemas.microsoft.com/office/drawing/2014/main" id="{EF47B2FA-0524-4BBC-B367-E2737B86468B}"/>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8173190" y="1488812"/>
            <a:ext cx="2542158" cy="1289898"/>
          </a:xfrm>
          <a:prstGeom prst="rect">
            <a:avLst/>
          </a:prstGeom>
          <a:noFill/>
          <a:ln>
            <a:noFill/>
          </a:ln>
        </p:spPr>
      </p:pic>
    </p:spTree>
    <p:extLst>
      <p:ext uri="{BB962C8B-B14F-4D97-AF65-F5344CB8AC3E}">
        <p14:creationId xmlns:p14="http://schemas.microsoft.com/office/powerpoint/2010/main" val="4198993845"/>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3887F027-55B9-4C4D-BF2C-79ACA59013FB}"/>
              </a:ext>
            </a:extLst>
          </p:cNvPr>
          <p:cNvSpPr>
            <a:spLocks noGrp="1"/>
          </p:cNvSpPr>
          <p:nvPr>
            <p:ph idx="1"/>
          </p:nvPr>
        </p:nvSpPr>
        <p:spPr>
          <a:xfrm>
            <a:off x="1251678" y="532661"/>
            <a:ext cx="10178322" cy="5346932"/>
          </a:xfrm>
        </p:spPr>
        <p:txBody>
          <a:bodyPr/>
          <a:lstStyle/>
          <a:p>
            <a:r>
              <a:rPr lang="cs-CZ" dirty="0"/>
              <a:t>V případech zavřené huhňavosti je vyslovována místo hlásky M hláska B. </a:t>
            </a:r>
          </a:p>
          <a:p>
            <a:r>
              <a:rPr lang="cs-CZ" dirty="0"/>
              <a:t>Dále také rozštěp rtů.</a:t>
            </a:r>
          </a:p>
        </p:txBody>
      </p:sp>
    </p:spTree>
    <p:extLst>
      <p:ext uri="{BB962C8B-B14F-4D97-AF65-F5344CB8AC3E}">
        <p14:creationId xmlns:p14="http://schemas.microsoft.com/office/powerpoint/2010/main" val="3061781444"/>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CE4A764-E377-4FD6-A36F-590BB6D56088}"/>
              </a:ext>
            </a:extLst>
          </p:cNvPr>
          <p:cNvSpPr>
            <a:spLocks noGrp="1"/>
          </p:cNvSpPr>
          <p:nvPr>
            <p:ph type="title"/>
          </p:nvPr>
        </p:nvSpPr>
        <p:spPr/>
        <p:txBody>
          <a:bodyPr/>
          <a:lstStyle/>
          <a:p>
            <a:r>
              <a:rPr lang="cs-CZ" dirty="0"/>
              <a:t>Vyvození hlásky m</a:t>
            </a:r>
          </a:p>
        </p:txBody>
      </p:sp>
      <p:pic>
        <p:nvPicPr>
          <p:cNvPr id="5" name="Zástupný obsah 4">
            <a:extLst>
              <a:ext uri="{FF2B5EF4-FFF2-40B4-BE49-F238E27FC236}">
                <a16:creationId xmlns:a16="http://schemas.microsoft.com/office/drawing/2014/main" id="{99A81748-A9E0-45CD-BDE8-F9237BDD8E31}"/>
              </a:ext>
            </a:extLst>
          </p:cNvPr>
          <p:cNvPicPr>
            <a:picLocks noGrp="1" noChangeAspect="1"/>
          </p:cNvPicPr>
          <p:nvPr>
            <p:ph idx="1"/>
          </p:nvPr>
        </p:nvPicPr>
        <p:blipFill>
          <a:blip r:embed="rId2"/>
          <a:stretch>
            <a:fillRect/>
          </a:stretch>
        </p:blipFill>
        <p:spPr>
          <a:xfrm>
            <a:off x="2785900" y="1475059"/>
            <a:ext cx="6620200" cy="3907881"/>
          </a:xfrm>
        </p:spPr>
      </p:pic>
    </p:spTree>
    <p:extLst>
      <p:ext uri="{BB962C8B-B14F-4D97-AF65-F5344CB8AC3E}">
        <p14:creationId xmlns:p14="http://schemas.microsoft.com/office/powerpoint/2010/main" val="157527089"/>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Zástupný obsah 4">
            <a:extLst>
              <a:ext uri="{FF2B5EF4-FFF2-40B4-BE49-F238E27FC236}">
                <a16:creationId xmlns:a16="http://schemas.microsoft.com/office/drawing/2014/main" id="{CB38C15C-54AC-4CB3-A09C-CD4DA18A9675}"/>
              </a:ext>
            </a:extLst>
          </p:cNvPr>
          <p:cNvPicPr>
            <a:picLocks noGrp="1" noChangeAspect="1"/>
          </p:cNvPicPr>
          <p:nvPr>
            <p:ph idx="1"/>
          </p:nvPr>
        </p:nvPicPr>
        <p:blipFill>
          <a:blip r:embed="rId2"/>
          <a:stretch>
            <a:fillRect/>
          </a:stretch>
        </p:blipFill>
        <p:spPr>
          <a:xfrm>
            <a:off x="2566055" y="796556"/>
            <a:ext cx="6116305" cy="5264888"/>
          </a:xfrm>
        </p:spPr>
      </p:pic>
    </p:spTree>
    <p:extLst>
      <p:ext uri="{BB962C8B-B14F-4D97-AF65-F5344CB8AC3E}">
        <p14:creationId xmlns:p14="http://schemas.microsoft.com/office/powerpoint/2010/main" val="2583260255"/>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C242F2A-454D-4C13-9F73-75A29722AA56}"/>
              </a:ext>
            </a:extLst>
          </p:cNvPr>
          <p:cNvSpPr>
            <a:spLocks noGrp="1"/>
          </p:cNvSpPr>
          <p:nvPr>
            <p:ph type="title"/>
          </p:nvPr>
        </p:nvSpPr>
        <p:spPr/>
        <p:txBody>
          <a:bodyPr/>
          <a:lstStyle/>
          <a:p>
            <a:pPr algn="ctr"/>
            <a:r>
              <a:rPr lang="cs-CZ" dirty="0"/>
              <a:t>Souhlásky závěrové – okluzivy</a:t>
            </a:r>
            <a:br>
              <a:rPr lang="cs-CZ" dirty="0"/>
            </a:br>
            <a:r>
              <a:rPr lang="cs-CZ" dirty="0"/>
              <a:t>t d</a:t>
            </a:r>
          </a:p>
        </p:txBody>
      </p:sp>
      <p:pic>
        <p:nvPicPr>
          <p:cNvPr id="5" name="Zástupný obsah 4">
            <a:extLst>
              <a:ext uri="{FF2B5EF4-FFF2-40B4-BE49-F238E27FC236}">
                <a16:creationId xmlns:a16="http://schemas.microsoft.com/office/drawing/2014/main" id="{792FF62B-004E-4731-AB5F-2BDC136565BF}"/>
              </a:ext>
            </a:extLst>
          </p:cNvPr>
          <p:cNvPicPr>
            <a:picLocks noGrp="1" noChangeAspect="1"/>
          </p:cNvPicPr>
          <p:nvPr>
            <p:ph idx="1"/>
          </p:nvPr>
        </p:nvPicPr>
        <p:blipFill>
          <a:blip r:embed="rId2"/>
          <a:stretch>
            <a:fillRect/>
          </a:stretch>
        </p:blipFill>
        <p:spPr>
          <a:xfrm>
            <a:off x="1077903" y="2400963"/>
            <a:ext cx="5385041" cy="3152023"/>
          </a:xfrm>
        </p:spPr>
      </p:pic>
      <p:pic>
        <p:nvPicPr>
          <p:cNvPr id="7" name="Obrázek 6">
            <a:extLst>
              <a:ext uri="{FF2B5EF4-FFF2-40B4-BE49-F238E27FC236}">
                <a16:creationId xmlns:a16="http://schemas.microsoft.com/office/drawing/2014/main" id="{4C824C60-C470-4756-8C05-CB3D205D1915}"/>
              </a:ext>
            </a:extLst>
          </p:cNvPr>
          <p:cNvPicPr>
            <a:picLocks noChangeAspect="1"/>
          </p:cNvPicPr>
          <p:nvPr/>
        </p:nvPicPr>
        <p:blipFill>
          <a:blip r:embed="rId3"/>
          <a:stretch>
            <a:fillRect/>
          </a:stretch>
        </p:blipFill>
        <p:spPr>
          <a:xfrm>
            <a:off x="6527412" y="2870829"/>
            <a:ext cx="5279889" cy="2212290"/>
          </a:xfrm>
          <a:prstGeom prst="rect">
            <a:avLst/>
          </a:prstGeom>
        </p:spPr>
      </p:pic>
    </p:spTree>
    <p:extLst>
      <p:ext uri="{BB962C8B-B14F-4D97-AF65-F5344CB8AC3E}">
        <p14:creationId xmlns:p14="http://schemas.microsoft.com/office/powerpoint/2010/main" val="109577528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4F70530C-A470-49BA-88D2-54C4264B77B7}"/>
              </a:ext>
            </a:extLst>
          </p:cNvPr>
          <p:cNvSpPr>
            <a:spLocks noGrp="1"/>
          </p:cNvSpPr>
          <p:nvPr>
            <p:ph idx="1"/>
          </p:nvPr>
        </p:nvSpPr>
        <p:spPr>
          <a:xfrm>
            <a:off x="1251678" y="648071"/>
            <a:ext cx="10178322" cy="5231522"/>
          </a:xfrm>
        </p:spPr>
        <p:txBody>
          <a:bodyPr>
            <a:normAutofit lnSpcReduction="10000"/>
          </a:bodyPr>
          <a:lstStyle/>
          <a:p>
            <a:pPr>
              <a:spcBef>
                <a:spcPts val="0"/>
              </a:spcBef>
            </a:pPr>
            <a:r>
              <a:rPr lang="cs-CZ" dirty="0"/>
              <a:t>Podle způsobu tvoření: závěrové (okluzivy)</a:t>
            </a:r>
          </a:p>
          <a:p>
            <a:pPr>
              <a:spcBef>
                <a:spcPts val="0"/>
              </a:spcBef>
            </a:pPr>
            <a:r>
              <a:rPr lang="cs-CZ" dirty="0"/>
              <a:t>Podle místa tvorby: dásňové (alveolární)</a:t>
            </a:r>
          </a:p>
          <a:p>
            <a:pPr>
              <a:spcBef>
                <a:spcPts val="0"/>
              </a:spcBef>
            </a:pPr>
            <a:r>
              <a:rPr lang="cs-CZ" dirty="0"/>
              <a:t>Podle akustického dojmu: výbuchové (explozivy)</a:t>
            </a:r>
          </a:p>
          <a:p>
            <a:pPr>
              <a:spcBef>
                <a:spcPts val="0"/>
              </a:spcBef>
            </a:pPr>
            <a:r>
              <a:rPr lang="cs-CZ" dirty="0"/>
              <a:t>Podle znělosti: T – neznělá, D – znělá </a:t>
            </a:r>
          </a:p>
          <a:p>
            <a:pPr>
              <a:spcBef>
                <a:spcPts val="0"/>
              </a:spcBef>
            </a:pPr>
            <a:r>
              <a:rPr lang="cs-CZ" dirty="0"/>
              <a:t>Podle </a:t>
            </a:r>
            <a:r>
              <a:rPr lang="cs-CZ" dirty="0" err="1"/>
              <a:t>párovosti</a:t>
            </a:r>
            <a:r>
              <a:rPr lang="cs-CZ" dirty="0"/>
              <a:t>: párové </a:t>
            </a:r>
          </a:p>
          <a:p>
            <a:pPr>
              <a:spcBef>
                <a:spcPts val="0"/>
              </a:spcBef>
            </a:pPr>
            <a:endParaRPr lang="cs-CZ" dirty="0"/>
          </a:p>
          <a:p>
            <a:pPr>
              <a:spcBef>
                <a:spcPts val="0"/>
              </a:spcBef>
            </a:pPr>
            <a:r>
              <a:rPr lang="cs-CZ" dirty="0"/>
              <a:t>Čelistní úhel: mírný </a:t>
            </a:r>
          </a:p>
          <a:p>
            <a:pPr>
              <a:spcBef>
                <a:spcPts val="0"/>
              </a:spcBef>
            </a:pPr>
            <a:r>
              <a:rPr lang="cs-CZ" dirty="0"/>
              <a:t>Rty: artikulace se neúčastní, jsou v neutrálním postavení</a:t>
            </a:r>
          </a:p>
          <a:p>
            <a:pPr>
              <a:spcBef>
                <a:spcPts val="0"/>
              </a:spcBef>
            </a:pPr>
            <a:r>
              <a:rPr lang="cs-CZ" dirty="0"/>
              <a:t>Jazyk: tvoří závěr přitlačením okrajů celého jazyka k okrajům patra ve tvaru podkovy, hrot jazyka se opírá o alveolární výběžek</a:t>
            </a:r>
          </a:p>
          <a:p>
            <a:pPr>
              <a:spcBef>
                <a:spcPts val="0"/>
              </a:spcBef>
            </a:pPr>
            <a:r>
              <a:rPr lang="cs-CZ" dirty="0"/>
              <a:t>Patrohltanový závěr: utvořen</a:t>
            </a:r>
          </a:p>
          <a:p>
            <a:pPr marL="0" indent="0">
              <a:spcBef>
                <a:spcPts val="0"/>
              </a:spcBef>
              <a:buNone/>
            </a:pPr>
            <a:endParaRPr lang="cs-CZ" dirty="0"/>
          </a:p>
          <a:p>
            <a:pPr marL="0" indent="0">
              <a:spcBef>
                <a:spcPts val="0"/>
              </a:spcBef>
              <a:buNone/>
            </a:pPr>
            <a:r>
              <a:rPr lang="cs-CZ" b="1" dirty="0"/>
              <a:t>Výdechový proud vzduchu se nahromadí pod hlasivkami, které se od sebe oddálí (u T zůstávají v klidové poloze, u D se rozvibrují), dále pak postupuje do rezonanční dutiny ústní, kde naráží na ústní závěr v podobě jazyka. Realizací hlásky dojde k uvolnění ústního a patrohltanového závěru.</a:t>
            </a:r>
          </a:p>
          <a:p>
            <a:endParaRPr lang="cs-CZ" dirty="0"/>
          </a:p>
        </p:txBody>
      </p:sp>
      <p:pic>
        <p:nvPicPr>
          <p:cNvPr id="4" name="Obrázek 3">
            <a:extLst>
              <a:ext uri="{FF2B5EF4-FFF2-40B4-BE49-F238E27FC236}">
                <a16:creationId xmlns:a16="http://schemas.microsoft.com/office/drawing/2014/main" id="{28667B4B-367F-4EE7-9688-31654D9048E0}"/>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7933492" y="907742"/>
            <a:ext cx="2497769" cy="1799947"/>
          </a:xfrm>
          <a:prstGeom prst="rect">
            <a:avLst/>
          </a:prstGeom>
          <a:noFill/>
          <a:ln>
            <a:noFill/>
          </a:ln>
        </p:spPr>
      </p:pic>
    </p:spTree>
    <p:extLst>
      <p:ext uri="{BB962C8B-B14F-4D97-AF65-F5344CB8AC3E}">
        <p14:creationId xmlns:p14="http://schemas.microsoft.com/office/powerpoint/2010/main" val="1118697456"/>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22334E55-1B6D-4584-9E23-02E6D53ABC55}"/>
              </a:ext>
            </a:extLst>
          </p:cNvPr>
          <p:cNvSpPr>
            <a:spLocks noGrp="1"/>
          </p:cNvSpPr>
          <p:nvPr>
            <p:ph idx="1"/>
          </p:nvPr>
        </p:nvSpPr>
        <p:spPr>
          <a:xfrm>
            <a:off x="1251678" y="648071"/>
            <a:ext cx="10178322" cy="5231522"/>
          </a:xfrm>
        </p:spPr>
        <p:txBody>
          <a:bodyPr/>
          <a:lstStyle/>
          <a:p>
            <a:r>
              <a:rPr lang="cs-CZ" dirty="0"/>
              <a:t>Vadné tvoření T se u dětí vyskytuje výjimečně, většinou hlásku vynechávají (</a:t>
            </a:r>
            <a:r>
              <a:rPr lang="cs-CZ" dirty="0" err="1"/>
              <a:t>thetacismus</a:t>
            </a:r>
            <a:r>
              <a:rPr lang="cs-CZ" dirty="0"/>
              <a:t>), častěji dochází k nahrazování znělého D neznělým T.  Vadná výslovnost hlásky D se nazývá </a:t>
            </a:r>
            <a:r>
              <a:rPr lang="cs-CZ" dirty="0" err="1"/>
              <a:t>deltacismus</a:t>
            </a:r>
            <a:r>
              <a:rPr lang="cs-CZ" dirty="0"/>
              <a:t>. Při palatolálií hláska T chybí, nebo je nahrazena rázem.</a:t>
            </a:r>
          </a:p>
          <a:p>
            <a:endParaRPr lang="cs-CZ" dirty="0"/>
          </a:p>
          <a:p>
            <a:r>
              <a:rPr lang="cs-CZ" dirty="0"/>
              <a:t>Rozdíly T×D: T je neznělá, D je znělá. U neznělého T je exploze silnější než u znělého D.</a:t>
            </a:r>
          </a:p>
        </p:txBody>
      </p:sp>
    </p:spTree>
    <p:extLst>
      <p:ext uri="{BB962C8B-B14F-4D97-AF65-F5344CB8AC3E}">
        <p14:creationId xmlns:p14="http://schemas.microsoft.com/office/powerpoint/2010/main" val="967840590"/>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F924B77-9867-484D-A44E-7F954137FB22}"/>
              </a:ext>
            </a:extLst>
          </p:cNvPr>
          <p:cNvSpPr>
            <a:spLocks noGrp="1"/>
          </p:cNvSpPr>
          <p:nvPr>
            <p:ph type="title"/>
          </p:nvPr>
        </p:nvSpPr>
        <p:spPr/>
        <p:txBody>
          <a:bodyPr/>
          <a:lstStyle/>
          <a:p>
            <a:r>
              <a:rPr lang="cs-CZ" dirty="0"/>
              <a:t>Vyvození hlásky t</a:t>
            </a:r>
          </a:p>
        </p:txBody>
      </p:sp>
      <p:pic>
        <p:nvPicPr>
          <p:cNvPr id="5" name="Zástupný obsah 4">
            <a:extLst>
              <a:ext uri="{FF2B5EF4-FFF2-40B4-BE49-F238E27FC236}">
                <a16:creationId xmlns:a16="http://schemas.microsoft.com/office/drawing/2014/main" id="{F6CB238D-5871-4460-B687-1693CD2AE122}"/>
              </a:ext>
            </a:extLst>
          </p:cNvPr>
          <p:cNvPicPr>
            <a:picLocks noGrp="1" noChangeAspect="1"/>
          </p:cNvPicPr>
          <p:nvPr>
            <p:ph idx="1"/>
          </p:nvPr>
        </p:nvPicPr>
        <p:blipFill>
          <a:blip r:embed="rId2"/>
          <a:stretch>
            <a:fillRect/>
          </a:stretch>
        </p:blipFill>
        <p:spPr>
          <a:xfrm>
            <a:off x="3104574" y="1291729"/>
            <a:ext cx="6527698" cy="4778899"/>
          </a:xfrm>
        </p:spPr>
      </p:pic>
    </p:spTree>
    <p:extLst>
      <p:ext uri="{BB962C8B-B14F-4D97-AF65-F5344CB8AC3E}">
        <p14:creationId xmlns:p14="http://schemas.microsoft.com/office/powerpoint/2010/main" val="1992257120"/>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Zástupný obsah 4">
            <a:extLst>
              <a:ext uri="{FF2B5EF4-FFF2-40B4-BE49-F238E27FC236}">
                <a16:creationId xmlns:a16="http://schemas.microsoft.com/office/drawing/2014/main" id="{BA803862-9A59-4901-9489-B1753F17795C}"/>
              </a:ext>
            </a:extLst>
          </p:cNvPr>
          <p:cNvPicPr>
            <a:picLocks noGrp="1" noChangeAspect="1"/>
          </p:cNvPicPr>
          <p:nvPr>
            <p:ph idx="1"/>
          </p:nvPr>
        </p:nvPicPr>
        <p:blipFill>
          <a:blip r:embed="rId2"/>
          <a:stretch>
            <a:fillRect/>
          </a:stretch>
        </p:blipFill>
        <p:spPr>
          <a:xfrm>
            <a:off x="1095332" y="228489"/>
            <a:ext cx="5811493" cy="3923579"/>
          </a:xfrm>
        </p:spPr>
      </p:pic>
      <p:pic>
        <p:nvPicPr>
          <p:cNvPr id="7" name="Obrázek 6">
            <a:extLst>
              <a:ext uri="{FF2B5EF4-FFF2-40B4-BE49-F238E27FC236}">
                <a16:creationId xmlns:a16="http://schemas.microsoft.com/office/drawing/2014/main" id="{0F13E220-3B85-46EA-B4E3-CE66DE407849}"/>
              </a:ext>
            </a:extLst>
          </p:cNvPr>
          <p:cNvPicPr>
            <a:picLocks noChangeAspect="1"/>
          </p:cNvPicPr>
          <p:nvPr/>
        </p:nvPicPr>
        <p:blipFill>
          <a:blip r:embed="rId3"/>
          <a:stretch>
            <a:fillRect/>
          </a:stretch>
        </p:blipFill>
        <p:spPr>
          <a:xfrm>
            <a:off x="4860432" y="4214212"/>
            <a:ext cx="6838950" cy="2495550"/>
          </a:xfrm>
          <a:prstGeom prst="rect">
            <a:avLst/>
          </a:prstGeom>
        </p:spPr>
      </p:pic>
    </p:spTree>
    <p:extLst>
      <p:ext uri="{BB962C8B-B14F-4D97-AF65-F5344CB8AC3E}">
        <p14:creationId xmlns:p14="http://schemas.microsoft.com/office/powerpoint/2010/main" val="941332580"/>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9DD1FB7-C96E-4C98-9225-917273351D78}"/>
              </a:ext>
            </a:extLst>
          </p:cNvPr>
          <p:cNvSpPr>
            <a:spLocks noGrp="1"/>
          </p:cNvSpPr>
          <p:nvPr>
            <p:ph type="title"/>
          </p:nvPr>
        </p:nvSpPr>
        <p:spPr/>
        <p:txBody>
          <a:bodyPr/>
          <a:lstStyle/>
          <a:p>
            <a:r>
              <a:rPr lang="cs-CZ" dirty="0"/>
              <a:t>Vyvození hlásky d</a:t>
            </a:r>
          </a:p>
        </p:txBody>
      </p:sp>
      <p:pic>
        <p:nvPicPr>
          <p:cNvPr id="5" name="Zástupný obsah 4">
            <a:extLst>
              <a:ext uri="{FF2B5EF4-FFF2-40B4-BE49-F238E27FC236}">
                <a16:creationId xmlns:a16="http://schemas.microsoft.com/office/drawing/2014/main" id="{BB8969E0-D35A-4642-AEF9-890EF877EB9A}"/>
              </a:ext>
            </a:extLst>
          </p:cNvPr>
          <p:cNvPicPr>
            <a:picLocks noGrp="1" noChangeAspect="1"/>
          </p:cNvPicPr>
          <p:nvPr>
            <p:ph idx="1"/>
          </p:nvPr>
        </p:nvPicPr>
        <p:blipFill>
          <a:blip r:embed="rId2"/>
          <a:stretch>
            <a:fillRect/>
          </a:stretch>
        </p:blipFill>
        <p:spPr>
          <a:xfrm>
            <a:off x="4023865" y="1487804"/>
            <a:ext cx="3968515" cy="822741"/>
          </a:xfrm>
        </p:spPr>
      </p:pic>
      <p:pic>
        <p:nvPicPr>
          <p:cNvPr id="7" name="Obrázek 6">
            <a:extLst>
              <a:ext uri="{FF2B5EF4-FFF2-40B4-BE49-F238E27FC236}">
                <a16:creationId xmlns:a16="http://schemas.microsoft.com/office/drawing/2014/main" id="{A28DD1C5-BDD1-406E-874A-F972AAB8E870}"/>
              </a:ext>
            </a:extLst>
          </p:cNvPr>
          <p:cNvPicPr>
            <a:picLocks noChangeAspect="1"/>
          </p:cNvPicPr>
          <p:nvPr/>
        </p:nvPicPr>
        <p:blipFill>
          <a:blip r:embed="rId3"/>
          <a:stretch>
            <a:fillRect/>
          </a:stretch>
        </p:blipFill>
        <p:spPr>
          <a:xfrm>
            <a:off x="2800350" y="2746575"/>
            <a:ext cx="6591300" cy="2447925"/>
          </a:xfrm>
          <a:prstGeom prst="rect">
            <a:avLst/>
          </a:prstGeom>
        </p:spPr>
      </p:pic>
    </p:spTree>
    <p:extLst>
      <p:ext uri="{BB962C8B-B14F-4D97-AF65-F5344CB8AC3E}">
        <p14:creationId xmlns:p14="http://schemas.microsoft.com/office/powerpoint/2010/main" val="19050864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74F84AFE-E6BB-4B27-BD38-40D155A4C14D}"/>
              </a:ext>
            </a:extLst>
          </p:cNvPr>
          <p:cNvSpPr>
            <a:spLocks noGrp="1"/>
          </p:cNvSpPr>
          <p:nvPr>
            <p:ph idx="1"/>
          </p:nvPr>
        </p:nvSpPr>
        <p:spPr>
          <a:xfrm>
            <a:off x="1251678" y="541539"/>
            <a:ext cx="10178322" cy="5338054"/>
          </a:xfrm>
        </p:spPr>
        <p:txBody>
          <a:bodyPr/>
          <a:lstStyle/>
          <a:p>
            <a:r>
              <a:rPr lang="cs-CZ" dirty="0"/>
              <a:t>Biblioterapie, dramaterapie, muzikoterapie, arteterapie, ergoterapie, canisterapie, hipoterapie, </a:t>
            </a:r>
            <a:r>
              <a:rPr lang="cs-CZ" dirty="0" err="1"/>
              <a:t>myofunkční</a:t>
            </a:r>
            <a:r>
              <a:rPr lang="cs-CZ" dirty="0"/>
              <a:t>, medikamentózní…</a:t>
            </a:r>
          </a:p>
          <a:p>
            <a:r>
              <a:rPr lang="cs-CZ" dirty="0"/>
              <a:t>Metody </a:t>
            </a:r>
            <a:r>
              <a:rPr lang="cs-CZ" dirty="0" err="1"/>
              <a:t>orofaciální</a:t>
            </a:r>
            <a:r>
              <a:rPr lang="cs-CZ" dirty="0"/>
              <a:t> a </a:t>
            </a:r>
            <a:r>
              <a:rPr lang="cs-CZ" dirty="0" err="1"/>
              <a:t>bucofaciální</a:t>
            </a:r>
            <a:r>
              <a:rPr lang="cs-CZ" dirty="0"/>
              <a:t> stimulace</a:t>
            </a:r>
          </a:p>
          <a:p>
            <a:r>
              <a:rPr lang="cs-CZ" dirty="0" err="1"/>
              <a:t>Míčkování</a:t>
            </a:r>
            <a:endParaRPr lang="cs-CZ" dirty="0"/>
          </a:p>
          <a:p>
            <a:r>
              <a:rPr lang="cs-CZ" dirty="0"/>
              <a:t>Bazální stimulace</a:t>
            </a:r>
          </a:p>
          <a:p>
            <a:r>
              <a:rPr lang="cs-CZ" dirty="0" err="1"/>
              <a:t>Myofunčkní</a:t>
            </a:r>
            <a:r>
              <a:rPr lang="cs-CZ" dirty="0"/>
              <a:t> terapie</a:t>
            </a:r>
          </a:p>
          <a:p>
            <a:r>
              <a:rPr lang="cs-CZ" dirty="0"/>
              <a:t>ORT</a:t>
            </a:r>
          </a:p>
          <a:p>
            <a:r>
              <a:rPr lang="cs-CZ" dirty="0"/>
              <a:t>Vojtova metoda reflexní lokomoce</a:t>
            </a:r>
          </a:p>
          <a:p>
            <a:r>
              <a:rPr lang="cs-CZ" dirty="0"/>
              <a:t>SRT</a:t>
            </a:r>
          </a:p>
          <a:p>
            <a:r>
              <a:rPr lang="cs-CZ" dirty="0" err="1"/>
              <a:t>Petöho</a:t>
            </a:r>
            <a:r>
              <a:rPr lang="cs-CZ" dirty="0"/>
              <a:t> metoda </a:t>
            </a:r>
            <a:r>
              <a:rPr lang="cs-CZ" dirty="0" err="1"/>
              <a:t>konduktivní</a:t>
            </a:r>
            <a:r>
              <a:rPr lang="cs-CZ" dirty="0"/>
              <a:t> edukace</a:t>
            </a:r>
          </a:p>
          <a:p>
            <a:r>
              <a:rPr lang="cs-CZ" dirty="0" err="1"/>
              <a:t>Bobath</a:t>
            </a:r>
            <a:r>
              <a:rPr lang="cs-CZ" dirty="0"/>
              <a:t> koncept</a:t>
            </a:r>
          </a:p>
          <a:p>
            <a:endParaRPr lang="cs-CZ" dirty="0"/>
          </a:p>
          <a:p>
            <a:endParaRPr lang="cs-CZ" dirty="0"/>
          </a:p>
        </p:txBody>
      </p:sp>
    </p:spTree>
    <p:extLst>
      <p:ext uri="{BB962C8B-B14F-4D97-AF65-F5344CB8AC3E}">
        <p14:creationId xmlns:p14="http://schemas.microsoft.com/office/powerpoint/2010/main" val="3473930228"/>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Zástupný obsah 4">
            <a:extLst>
              <a:ext uri="{FF2B5EF4-FFF2-40B4-BE49-F238E27FC236}">
                <a16:creationId xmlns:a16="http://schemas.microsoft.com/office/drawing/2014/main" id="{99B470C2-1148-41E1-9358-7BE7E33FD66C}"/>
              </a:ext>
            </a:extLst>
          </p:cNvPr>
          <p:cNvPicPr>
            <a:picLocks noGrp="1" noChangeAspect="1"/>
          </p:cNvPicPr>
          <p:nvPr>
            <p:ph idx="1"/>
          </p:nvPr>
        </p:nvPicPr>
        <p:blipFill>
          <a:blip r:embed="rId2"/>
          <a:stretch>
            <a:fillRect/>
          </a:stretch>
        </p:blipFill>
        <p:spPr>
          <a:xfrm>
            <a:off x="2631182" y="1029809"/>
            <a:ext cx="7328094" cy="4527611"/>
          </a:xfrm>
        </p:spPr>
      </p:pic>
    </p:spTree>
    <p:extLst>
      <p:ext uri="{BB962C8B-B14F-4D97-AF65-F5344CB8AC3E}">
        <p14:creationId xmlns:p14="http://schemas.microsoft.com/office/powerpoint/2010/main" val="1916438588"/>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Zástupný obsah 4">
            <a:extLst>
              <a:ext uri="{FF2B5EF4-FFF2-40B4-BE49-F238E27FC236}">
                <a16:creationId xmlns:a16="http://schemas.microsoft.com/office/drawing/2014/main" id="{0863BB8C-57F4-490A-ADF4-0832DA03AEFD}"/>
              </a:ext>
            </a:extLst>
          </p:cNvPr>
          <p:cNvPicPr>
            <a:picLocks noGrp="1" noChangeAspect="1"/>
          </p:cNvPicPr>
          <p:nvPr>
            <p:ph idx="1"/>
          </p:nvPr>
        </p:nvPicPr>
        <p:blipFill>
          <a:blip r:embed="rId2"/>
          <a:stretch>
            <a:fillRect/>
          </a:stretch>
        </p:blipFill>
        <p:spPr>
          <a:xfrm>
            <a:off x="3058795" y="1052003"/>
            <a:ext cx="6074409" cy="4061535"/>
          </a:xfrm>
        </p:spPr>
      </p:pic>
    </p:spTree>
    <p:extLst>
      <p:ext uri="{BB962C8B-B14F-4D97-AF65-F5344CB8AC3E}">
        <p14:creationId xmlns:p14="http://schemas.microsoft.com/office/powerpoint/2010/main" val="3343460132"/>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C59398D-5CAD-4791-8C00-B1BC5BE4FA80}"/>
              </a:ext>
            </a:extLst>
          </p:cNvPr>
          <p:cNvSpPr>
            <a:spLocks noGrp="1"/>
          </p:cNvSpPr>
          <p:nvPr>
            <p:ph type="title"/>
          </p:nvPr>
        </p:nvSpPr>
        <p:spPr/>
        <p:txBody>
          <a:bodyPr/>
          <a:lstStyle/>
          <a:p>
            <a:pPr algn="ctr"/>
            <a:r>
              <a:rPr lang="cs-CZ" dirty="0"/>
              <a:t>Souhláska závěrová – okluziva n</a:t>
            </a:r>
          </a:p>
        </p:txBody>
      </p:sp>
      <p:sp>
        <p:nvSpPr>
          <p:cNvPr id="3" name="Zástupný obsah 2">
            <a:extLst>
              <a:ext uri="{FF2B5EF4-FFF2-40B4-BE49-F238E27FC236}">
                <a16:creationId xmlns:a16="http://schemas.microsoft.com/office/drawing/2014/main" id="{BA7D29C9-103D-42C2-9CEC-B54C5C93A2F2}"/>
              </a:ext>
            </a:extLst>
          </p:cNvPr>
          <p:cNvSpPr>
            <a:spLocks noGrp="1"/>
          </p:cNvSpPr>
          <p:nvPr>
            <p:ph idx="1"/>
          </p:nvPr>
        </p:nvSpPr>
        <p:spPr>
          <a:xfrm>
            <a:off x="1239841" y="1421755"/>
            <a:ext cx="10178322" cy="5053859"/>
          </a:xfrm>
        </p:spPr>
        <p:txBody>
          <a:bodyPr>
            <a:normAutofit fontScale="92500" lnSpcReduction="10000"/>
          </a:bodyPr>
          <a:lstStyle/>
          <a:p>
            <a:pPr>
              <a:spcBef>
                <a:spcPts val="0"/>
              </a:spcBef>
            </a:pPr>
            <a:r>
              <a:rPr lang="cs-CZ" dirty="0"/>
              <a:t>Podle způsobu tvoření: závěrové (okluzivy)</a:t>
            </a:r>
          </a:p>
          <a:p>
            <a:pPr>
              <a:spcBef>
                <a:spcPts val="0"/>
              </a:spcBef>
            </a:pPr>
            <a:r>
              <a:rPr lang="cs-CZ" dirty="0"/>
              <a:t>Podle místa tvorby: dásňová (alveolární)</a:t>
            </a:r>
          </a:p>
          <a:p>
            <a:pPr>
              <a:spcBef>
                <a:spcPts val="0"/>
              </a:spcBef>
            </a:pPr>
            <a:r>
              <a:rPr lang="cs-CZ" dirty="0"/>
              <a:t>Podle akustického dojmu: nosové (</a:t>
            </a:r>
            <a:r>
              <a:rPr lang="cs-CZ" dirty="0" err="1"/>
              <a:t>rezonanty</a:t>
            </a:r>
            <a:r>
              <a:rPr lang="cs-CZ" dirty="0"/>
              <a:t>)</a:t>
            </a:r>
          </a:p>
          <a:p>
            <a:pPr>
              <a:spcBef>
                <a:spcPts val="0"/>
              </a:spcBef>
            </a:pPr>
            <a:r>
              <a:rPr lang="cs-CZ" dirty="0"/>
              <a:t>Podle znělosti: znělá</a:t>
            </a:r>
          </a:p>
          <a:p>
            <a:pPr>
              <a:spcBef>
                <a:spcPts val="0"/>
              </a:spcBef>
            </a:pPr>
            <a:r>
              <a:rPr lang="cs-CZ" dirty="0"/>
              <a:t>Podle </a:t>
            </a:r>
            <a:r>
              <a:rPr lang="cs-CZ" dirty="0" err="1"/>
              <a:t>párovosti</a:t>
            </a:r>
            <a:r>
              <a:rPr lang="cs-CZ" dirty="0"/>
              <a:t>: nepárová = nemá k sobě fonologický protiklad</a:t>
            </a:r>
          </a:p>
          <a:p>
            <a:pPr>
              <a:spcBef>
                <a:spcPts val="0"/>
              </a:spcBef>
            </a:pPr>
            <a:endParaRPr lang="cs-CZ" dirty="0"/>
          </a:p>
          <a:p>
            <a:pPr>
              <a:spcBef>
                <a:spcPts val="0"/>
              </a:spcBef>
            </a:pPr>
            <a:r>
              <a:rPr lang="cs-CZ" dirty="0"/>
              <a:t>Čelistní úhel: mírný </a:t>
            </a:r>
          </a:p>
          <a:p>
            <a:pPr>
              <a:spcBef>
                <a:spcPts val="0"/>
              </a:spcBef>
            </a:pPr>
            <a:r>
              <a:rPr lang="cs-CZ" dirty="0"/>
              <a:t>Rty: artikulace se neúčastní, jsou v neutrálním postavení</a:t>
            </a:r>
          </a:p>
          <a:p>
            <a:pPr>
              <a:spcBef>
                <a:spcPts val="0"/>
              </a:spcBef>
            </a:pPr>
            <a:r>
              <a:rPr lang="cs-CZ" dirty="0"/>
              <a:t>Jazyk: tvoří závěr přitlačením okrajů celého jazyka k okrajům patra ve tvaru podkovy</a:t>
            </a:r>
          </a:p>
          <a:p>
            <a:pPr>
              <a:spcBef>
                <a:spcPts val="0"/>
              </a:spcBef>
            </a:pPr>
            <a:r>
              <a:rPr lang="cs-CZ" dirty="0"/>
              <a:t>Patrohltanový závěr: NENÍ utvořen. </a:t>
            </a:r>
          </a:p>
          <a:p>
            <a:pPr marL="0" indent="0">
              <a:spcBef>
                <a:spcPts val="0"/>
              </a:spcBef>
              <a:buNone/>
            </a:pPr>
            <a:endParaRPr lang="cs-CZ" dirty="0"/>
          </a:p>
          <a:p>
            <a:pPr marL="0" indent="0">
              <a:spcBef>
                <a:spcPts val="0"/>
              </a:spcBef>
              <a:buNone/>
            </a:pPr>
            <a:r>
              <a:rPr lang="cs-CZ" b="1" dirty="0"/>
              <a:t>Výdechový proud vzduchu se nahromadí pod hlasivkami, které se od sebe oddálí a mírně rozkmitají, dále dochází k modifikaci výdechového proudu v rezonančních dutinách ústní i nosní. Realizací hlásky dojde k uvolnění pouze jednoho závěru (ústního).</a:t>
            </a:r>
          </a:p>
          <a:p>
            <a:pPr marL="0" indent="0">
              <a:spcBef>
                <a:spcPts val="0"/>
              </a:spcBef>
              <a:buNone/>
            </a:pPr>
            <a:endParaRPr lang="cs-CZ" b="1" dirty="0"/>
          </a:p>
          <a:p>
            <a:pPr>
              <a:spcBef>
                <a:spcPts val="0"/>
              </a:spcBef>
            </a:pPr>
            <a:r>
              <a:rPr lang="cs-CZ" dirty="0"/>
              <a:t>Při zavřené huhňavosti zní hláska N jako D.</a:t>
            </a:r>
          </a:p>
          <a:p>
            <a:pPr marL="0" indent="0">
              <a:spcBef>
                <a:spcPts val="0"/>
              </a:spcBef>
              <a:buNone/>
            </a:pPr>
            <a:endParaRPr lang="cs-CZ" b="1" dirty="0"/>
          </a:p>
          <a:p>
            <a:endParaRPr lang="cs-CZ" dirty="0"/>
          </a:p>
        </p:txBody>
      </p:sp>
      <p:pic>
        <p:nvPicPr>
          <p:cNvPr id="4" name="Obrázek 3">
            <a:extLst>
              <a:ext uri="{FF2B5EF4-FFF2-40B4-BE49-F238E27FC236}">
                <a16:creationId xmlns:a16="http://schemas.microsoft.com/office/drawing/2014/main" id="{317AA91A-8462-422A-90EF-AA38C0A12D70}"/>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8452467" y="1349637"/>
            <a:ext cx="2325024" cy="1697416"/>
          </a:xfrm>
          <a:prstGeom prst="rect">
            <a:avLst/>
          </a:prstGeom>
          <a:noFill/>
          <a:ln>
            <a:noFill/>
          </a:ln>
        </p:spPr>
      </p:pic>
    </p:spTree>
    <p:extLst>
      <p:ext uri="{BB962C8B-B14F-4D97-AF65-F5344CB8AC3E}">
        <p14:creationId xmlns:p14="http://schemas.microsoft.com/office/powerpoint/2010/main" val="3165795493"/>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69C9CA8-4D73-41EB-9EE2-55BDAA1400C6}"/>
              </a:ext>
            </a:extLst>
          </p:cNvPr>
          <p:cNvSpPr>
            <a:spLocks noGrp="1"/>
          </p:cNvSpPr>
          <p:nvPr>
            <p:ph type="title"/>
          </p:nvPr>
        </p:nvSpPr>
        <p:spPr/>
        <p:txBody>
          <a:bodyPr/>
          <a:lstStyle/>
          <a:p>
            <a:r>
              <a:rPr lang="cs-CZ" dirty="0"/>
              <a:t>Vyvození hlásky n</a:t>
            </a:r>
          </a:p>
        </p:txBody>
      </p:sp>
      <p:pic>
        <p:nvPicPr>
          <p:cNvPr id="5" name="Zástupný obsah 4">
            <a:extLst>
              <a:ext uri="{FF2B5EF4-FFF2-40B4-BE49-F238E27FC236}">
                <a16:creationId xmlns:a16="http://schemas.microsoft.com/office/drawing/2014/main" id="{55841666-2F16-4FEE-A2A6-93F686278411}"/>
              </a:ext>
            </a:extLst>
          </p:cNvPr>
          <p:cNvPicPr>
            <a:picLocks noGrp="1" noChangeAspect="1"/>
          </p:cNvPicPr>
          <p:nvPr>
            <p:ph idx="1"/>
          </p:nvPr>
        </p:nvPicPr>
        <p:blipFill>
          <a:blip r:embed="rId2"/>
          <a:stretch>
            <a:fillRect/>
          </a:stretch>
        </p:blipFill>
        <p:spPr>
          <a:xfrm>
            <a:off x="2800170" y="1344968"/>
            <a:ext cx="6591660" cy="5055832"/>
          </a:xfrm>
        </p:spPr>
      </p:pic>
    </p:spTree>
    <p:extLst>
      <p:ext uri="{BB962C8B-B14F-4D97-AF65-F5344CB8AC3E}">
        <p14:creationId xmlns:p14="http://schemas.microsoft.com/office/powerpoint/2010/main" val="450033781"/>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C833F393-2E52-48D9-9D44-9327B8FA058D}"/>
              </a:ext>
            </a:extLst>
          </p:cNvPr>
          <p:cNvPicPr>
            <a:picLocks noChangeAspect="1"/>
          </p:cNvPicPr>
          <p:nvPr/>
        </p:nvPicPr>
        <p:blipFill>
          <a:blip r:embed="rId2"/>
          <a:stretch>
            <a:fillRect/>
          </a:stretch>
        </p:blipFill>
        <p:spPr>
          <a:xfrm>
            <a:off x="2212064" y="659213"/>
            <a:ext cx="6791325" cy="2219325"/>
          </a:xfrm>
          <a:prstGeom prst="rect">
            <a:avLst/>
          </a:prstGeom>
        </p:spPr>
      </p:pic>
      <p:pic>
        <p:nvPicPr>
          <p:cNvPr id="7" name="Obrázek 6">
            <a:extLst>
              <a:ext uri="{FF2B5EF4-FFF2-40B4-BE49-F238E27FC236}">
                <a16:creationId xmlns:a16="http://schemas.microsoft.com/office/drawing/2014/main" id="{E9BCEE76-EDB1-4079-A29E-D0AB8B741697}"/>
              </a:ext>
            </a:extLst>
          </p:cNvPr>
          <p:cNvPicPr>
            <a:picLocks noChangeAspect="1"/>
          </p:cNvPicPr>
          <p:nvPr/>
        </p:nvPicPr>
        <p:blipFill>
          <a:blip r:embed="rId3"/>
          <a:stretch>
            <a:fillRect/>
          </a:stretch>
        </p:blipFill>
        <p:spPr>
          <a:xfrm>
            <a:off x="2469240" y="3119252"/>
            <a:ext cx="6276975" cy="2714625"/>
          </a:xfrm>
          <a:prstGeom prst="rect">
            <a:avLst/>
          </a:prstGeom>
        </p:spPr>
      </p:pic>
    </p:spTree>
    <p:extLst>
      <p:ext uri="{BB962C8B-B14F-4D97-AF65-F5344CB8AC3E}">
        <p14:creationId xmlns:p14="http://schemas.microsoft.com/office/powerpoint/2010/main" val="2656509309"/>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Zástupný obsah 4">
            <a:extLst>
              <a:ext uri="{FF2B5EF4-FFF2-40B4-BE49-F238E27FC236}">
                <a16:creationId xmlns:a16="http://schemas.microsoft.com/office/drawing/2014/main" id="{657C6CCF-19B5-49D1-8D85-5A292515740F}"/>
              </a:ext>
            </a:extLst>
          </p:cNvPr>
          <p:cNvPicPr>
            <a:picLocks noGrp="1" noChangeAspect="1"/>
          </p:cNvPicPr>
          <p:nvPr>
            <p:ph idx="1"/>
          </p:nvPr>
        </p:nvPicPr>
        <p:blipFill>
          <a:blip r:embed="rId2"/>
          <a:stretch>
            <a:fillRect/>
          </a:stretch>
        </p:blipFill>
        <p:spPr>
          <a:xfrm>
            <a:off x="3069163" y="1069758"/>
            <a:ext cx="7085924" cy="4034902"/>
          </a:xfrm>
        </p:spPr>
      </p:pic>
    </p:spTree>
    <p:extLst>
      <p:ext uri="{BB962C8B-B14F-4D97-AF65-F5344CB8AC3E}">
        <p14:creationId xmlns:p14="http://schemas.microsoft.com/office/powerpoint/2010/main" val="3569849054"/>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180FAF8-DB85-4FE4-9042-799B7009B1C9}"/>
              </a:ext>
            </a:extLst>
          </p:cNvPr>
          <p:cNvSpPr>
            <a:spLocks noGrp="1"/>
          </p:cNvSpPr>
          <p:nvPr>
            <p:ph type="title"/>
          </p:nvPr>
        </p:nvSpPr>
        <p:spPr/>
        <p:txBody>
          <a:bodyPr/>
          <a:lstStyle/>
          <a:p>
            <a:pPr algn="ctr"/>
            <a:r>
              <a:rPr lang="cs-CZ" dirty="0"/>
              <a:t>Souhlásky závěrové – okluzivy</a:t>
            </a:r>
            <a:br>
              <a:rPr lang="cs-CZ" dirty="0"/>
            </a:br>
            <a:r>
              <a:rPr lang="cs-CZ" dirty="0"/>
              <a:t>Ť Ď</a:t>
            </a:r>
          </a:p>
        </p:txBody>
      </p:sp>
      <p:pic>
        <p:nvPicPr>
          <p:cNvPr id="5" name="Zástupný obsah 4">
            <a:extLst>
              <a:ext uri="{FF2B5EF4-FFF2-40B4-BE49-F238E27FC236}">
                <a16:creationId xmlns:a16="http://schemas.microsoft.com/office/drawing/2014/main" id="{7E5ADBA4-368E-4728-8961-64EAEF478A17}"/>
              </a:ext>
            </a:extLst>
          </p:cNvPr>
          <p:cNvPicPr>
            <a:picLocks noGrp="1" noChangeAspect="1"/>
          </p:cNvPicPr>
          <p:nvPr>
            <p:ph idx="1"/>
          </p:nvPr>
        </p:nvPicPr>
        <p:blipFill>
          <a:blip r:embed="rId2"/>
          <a:stretch>
            <a:fillRect/>
          </a:stretch>
        </p:blipFill>
        <p:spPr>
          <a:xfrm>
            <a:off x="3109742" y="2085111"/>
            <a:ext cx="6522529" cy="3559551"/>
          </a:xfrm>
        </p:spPr>
      </p:pic>
    </p:spTree>
    <p:extLst>
      <p:ext uri="{BB962C8B-B14F-4D97-AF65-F5344CB8AC3E}">
        <p14:creationId xmlns:p14="http://schemas.microsoft.com/office/powerpoint/2010/main" val="2962744886"/>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E3F64CF-4CCA-4D52-8580-A7FFC8619000}"/>
              </a:ext>
            </a:extLst>
          </p:cNvPr>
          <p:cNvSpPr>
            <a:spLocks noGrp="1"/>
          </p:cNvSpPr>
          <p:nvPr>
            <p:ph type="title"/>
          </p:nvPr>
        </p:nvSpPr>
        <p:spPr/>
        <p:txBody>
          <a:bodyPr/>
          <a:lstStyle/>
          <a:p>
            <a:r>
              <a:rPr lang="cs-CZ" dirty="0"/>
              <a:t>Systém substitučních hlásek</a:t>
            </a:r>
          </a:p>
        </p:txBody>
      </p:sp>
      <p:sp>
        <p:nvSpPr>
          <p:cNvPr id="3" name="Zástupný obsah 2">
            <a:extLst>
              <a:ext uri="{FF2B5EF4-FFF2-40B4-BE49-F238E27FC236}">
                <a16:creationId xmlns:a16="http://schemas.microsoft.com/office/drawing/2014/main" id="{30877F94-E405-4981-BBE5-7182434BBAFF}"/>
              </a:ext>
            </a:extLst>
          </p:cNvPr>
          <p:cNvSpPr>
            <a:spLocks noGrp="1"/>
          </p:cNvSpPr>
          <p:nvPr>
            <p:ph idx="1"/>
          </p:nvPr>
        </p:nvSpPr>
        <p:spPr>
          <a:xfrm>
            <a:off x="1251678" y="1482571"/>
            <a:ext cx="10178322" cy="4909351"/>
          </a:xfrm>
        </p:spPr>
        <p:txBody>
          <a:bodyPr>
            <a:normAutofit fontScale="92500" lnSpcReduction="20000"/>
          </a:bodyPr>
          <a:lstStyle/>
          <a:p>
            <a:pPr>
              <a:spcBef>
                <a:spcPts val="0"/>
              </a:spcBef>
            </a:pPr>
            <a:r>
              <a:rPr lang="cs-CZ" dirty="0"/>
              <a:t>Podle způsobu tvoření: závěrové (okluzivy)</a:t>
            </a:r>
          </a:p>
          <a:p>
            <a:pPr>
              <a:spcBef>
                <a:spcPts val="0"/>
              </a:spcBef>
            </a:pPr>
            <a:r>
              <a:rPr lang="cs-CZ" dirty="0"/>
              <a:t>Podle místa tvorby: </a:t>
            </a:r>
            <a:r>
              <a:rPr lang="cs-CZ" dirty="0" err="1"/>
              <a:t>tvrdopatrové</a:t>
            </a:r>
            <a:r>
              <a:rPr lang="cs-CZ" dirty="0"/>
              <a:t> (palatální)</a:t>
            </a:r>
          </a:p>
          <a:p>
            <a:pPr>
              <a:spcBef>
                <a:spcPts val="0"/>
              </a:spcBef>
            </a:pPr>
            <a:r>
              <a:rPr lang="cs-CZ" dirty="0"/>
              <a:t>Podle akustického dojmu: výbuchové (explozivy)</a:t>
            </a:r>
          </a:p>
          <a:p>
            <a:pPr>
              <a:spcBef>
                <a:spcPts val="0"/>
              </a:spcBef>
            </a:pPr>
            <a:r>
              <a:rPr lang="cs-CZ" dirty="0"/>
              <a:t>Podle znělosti: Ť – neznělá, Ď – znělá </a:t>
            </a:r>
          </a:p>
          <a:p>
            <a:pPr>
              <a:spcBef>
                <a:spcPts val="0"/>
              </a:spcBef>
            </a:pPr>
            <a:r>
              <a:rPr lang="cs-CZ" dirty="0"/>
              <a:t>Podle </a:t>
            </a:r>
            <a:r>
              <a:rPr lang="cs-CZ" dirty="0" err="1"/>
              <a:t>párovosti</a:t>
            </a:r>
            <a:r>
              <a:rPr lang="cs-CZ" dirty="0"/>
              <a:t>: párové </a:t>
            </a:r>
          </a:p>
          <a:p>
            <a:pPr>
              <a:spcBef>
                <a:spcPts val="0"/>
              </a:spcBef>
            </a:pPr>
            <a:endParaRPr lang="cs-CZ" dirty="0"/>
          </a:p>
          <a:p>
            <a:pPr>
              <a:spcBef>
                <a:spcPts val="0"/>
              </a:spcBef>
            </a:pPr>
            <a:r>
              <a:rPr lang="cs-CZ" dirty="0"/>
              <a:t>Čelistní úhel: mírný </a:t>
            </a:r>
          </a:p>
          <a:p>
            <a:pPr>
              <a:spcBef>
                <a:spcPts val="0"/>
              </a:spcBef>
            </a:pPr>
            <a:r>
              <a:rPr lang="cs-CZ" dirty="0"/>
              <a:t>Rty: v mírné poloze</a:t>
            </a:r>
          </a:p>
          <a:p>
            <a:pPr>
              <a:spcBef>
                <a:spcPts val="0"/>
              </a:spcBef>
            </a:pPr>
            <a:r>
              <a:rPr lang="cs-CZ" dirty="0"/>
              <a:t>Jazyk: hřbet jazyka tvoří na tvrdém patru závěr, hrot jazyka se opírá o dolní řezáky, aby mohl vytlačit svou hmotu k tvrdému patru</a:t>
            </a:r>
          </a:p>
          <a:p>
            <a:pPr>
              <a:spcBef>
                <a:spcPts val="0"/>
              </a:spcBef>
            </a:pPr>
            <a:r>
              <a:rPr lang="cs-CZ" dirty="0"/>
              <a:t>Patrohltanový závěr: utvořen</a:t>
            </a:r>
          </a:p>
          <a:p>
            <a:pPr marL="0" indent="0">
              <a:spcBef>
                <a:spcPts val="0"/>
              </a:spcBef>
              <a:buNone/>
            </a:pPr>
            <a:endParaRPr lang="cs-CZ" dirty="0"/>
          </a:p>
          <a:p>
            <a:pPr marL="0" indent="0">
              <a:spcBef>
                <a:spcPts val="0"/>
              </a:spcBef>
              <a:buNone/>
            </a:pPr>
            <a:r>
              <a:rPr lang="cs-CZ" b="1" dirty="0"/>
              <a:t>Výdechový proud vzduchu se nahromadí pod hlasivkami, které se od sebe oddálí (u Ť zůstávají v klidové poloze, u Ď se rozvibrují), dále pak postupuje do rezonanční dutiny ústní, kde naráží na ústní závěr v podobě jazyka. Realizací hlásky dojde k uvolnění ústního a patrohltanového závěru. Při uvolňování závěru vznikne štěrbina, kudy prudce uniká výdechový proud. Při explozi se ruší oba závěry najednou – ústní a patrohltanový. Exploze je mírně sykavá, jako důsledek pevného přitlačení jazyka k patru.</a:t>
            </a:r>
            <a:endParaRPr lang="cs-CZ" dirty="0"/>
          </a:p>
        </p:txBody>
      </p:sp>
      <p:pic>
        <p:nvPicPr>
          <p:cNvPr id="4" name="Obrázek 3">
            <a:extLst>
              <a:ext uri="{FF2B5EF4-FFF2-40B4-BE49-F238E27FC236}">
                <a16:creationId xmlns:a16="http://schemas.microsoft.com/office/drawing/2014/main" id="{2EBB43C7-E36C-4367-A866-73A6F0615A7F}"/>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7433198" y="1674587"/>
            <a:ext cx="2971800" cy="1495425"/>
          </a:xfrm>
          <a:prstGeom prst="rect">
            <a:avLst/>
          </a:prstGeom>
          <a:noFill/>
          <a:ln>
            <a:noFill/>
          </a:ln>
        </p:spPr>
      </p:pic>
    </p:spTree>
    <p:extLst>
      <p:ext uri="{BB962C8B-B14F-4D97-AF65-F5344CB8AC3E}">
        <p14:creationId xmlns:p14="http://schemas.microsoft.com/office/powerpoint/2010/main" val="1316919226"/>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C4A11C78-3A6A-48B1-81C7-FB1CA6CEEE92}"/>
              </a:ext>
            </a:extLst>
          </p:cNvPr>
          <p:cNvSpPr>
            <a:spLocks noGrp="1"/>
          </p:cNvSpPr>
          <p:nvPr>
            <p:ph idx="1"/>
          </p:nvPr>
        </p:nvSpPr>
        <p:spPr>
          <a:xfrm>
            <a:off x="1251678" y="772357"/>
            <a:ext cx="10178322" cy="5107235"/>
          </a:xfrm>
        </p:spPr>
        <p:txBody>
          <a:bodyPr/>
          <a:lstStyle/>
          <a:p>
            <a:r>
              <a:rPr lang="cs-CZ" dirty="0"/>
              <a:t>U palatálních hlásek Ť, Ď dochází k zaměňování za T a D (porucha měkčení). Tato </a:t>
            </a:r>
            <a:r>
              <a:rPr lang="cs-CZ" dirty="0" err="1"/>
              <a:t>paralálie</a:t>
            </a:r>
            <a:r>
              <a:rPr lang="cs-CZ" dirty="0"/>
              <a:t> je v ontogenezi dětské řeči častá. Při otevřené huhňavosti a palatolálii dochází k deformaci těchto hlásek.</a:t>
            </a:r>
          </a:p>
        </p:txBody>
      </p:sp>
    </p:spTree>
    <p:extLst>
      <p:ext uri="{BB962C8B-B14F-4D97-AF65-F5344CB8AC3E}">
        <p14:creationId xmlns:p14="http://schemas.microsoft.com/office/powerpoint/2010/main" val="3844661345"/>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71EA98C-F25C-4975-A442-3C5D2CA01D9B}"/>
              </a:ext>
            </a:extLst>
          </p:cNvPr>
          <p:cNvSpPr>
            <a:spLocks noGrp="1"/>
          </p:cNvSpPr>
          <p:nvPr>
            <p:ph type="title"/>
          </p:nvPr>
        </p:nvSpPr>
        <p:spPr/>
        <p:txBody>
          <a:bodyPr/>
          <a:lstStyle/>
          <a:p>
            <a:r>
              <a:rPr lang="cs-CZ" dirty="0"/>
              <a:t>Vyvození hlásky Ť</a:t>
            </a:r>
          </a:p>
        </p:txBody>
      </p:sp>
      <p:pic>
        <p:nvPicPr>
          <p:cNvPr id="5" name="Zástupný obsah 4">
            <a:extLst>
              <a:ext uri="{FF2B5EF4-FFF2-40B4-BE49-F238E27FC236}">
                <a16:creationId xmlns:a16="http://schemas.microsoft.com/office/drawing/2014/main" id="{1BD3C426-DF74-490B-A937-02537869BFAE}"/>
              </a:ext>
            </a:extLst>
          </p:cNvPr>
          <p:cNvPicPr>
            <a:picLocks noGrp="1" noChangeAspect="1"/>
          </p:cNvPicPr>
          <p:nvPr>
            <p:ph idx="1"/>
          </p:nvPr>
        </p:nvPicPr>
        <p:blipFill>
          <a:blip r:embed="rId2"/>
          <a:stretch>
            <a:fillRect/>
          </a:stretch>
        </p:blipFill>
        <p:spPr>
          <a:xfrm>
            <a:off x="2916601" y="1744523"/>
            <a:ext cx="6848475" cy="3505200"/>
          </a:xfrm>
        </p:spPr>
      </p:pic>
    </p:spTree>
    <p:extLst>
      <p:ext uri="{BB962C8B-B14F-4D97-AF65-F5344CB8AC3E}">
        <p14:creationId xmlns:p14="http://schemas.microsoft.com/office/powerpoint/2010/main" val="7194983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615FF1EA-91C9-4CBB-8FEF-271DADC6E206}"/>
              </a:ext>
            </a:extLst>
          </p:cNvPr>
          <p:cNvSpPr>
            <a:spLocks noGrp="1"/>
          </p:cNvSpPr>
          <p:nvPr>
            <p:ph idx="1"/>
          </p:nvPr>
        </p:nvSpPr>
        <p:spPr>
          <a:xfrm>
            <a:off x="1251678" y="559293"/>
            <a:ext cx="10178322" cy="5320299"/>
          </a:xfrm>
        </p:spPr>
        <p:txBody>
          <a:bodyPr/>
          <a:lstStyle/>
          <a:p>
            <a:pPr marL="0" indent="0">
              <a:buNone/>
            </a:pPr>
            <a:r>
              <a:rPr lang="cs-CZ" b="1" dirty="0"/>
              <a:t>TERAPEUT</a:t>
            </a:r>
          </a:p>
          <a:p>
            <a:r>
              <a:rPr lang="cs-CZ" dirty="0"/>
              <a:t>Profesionál </a:t>
            </a:r>
          </a:p>
          <a:p>
            <a:pPr lvl="1"/>
            <a:r>
              <a:rPr lang="cs-CZ" dirty="0"/>
              <a:t>s patřičným vzděláním (hlavně formou výcviku) v rámci jednotlivých terapií,</a:t>
            </a:r>
          </a:p>
          <a:p>
            <a:pPr lvl="1"/>
            <a:r>
              <a:rPr lang="cs-CZ" dirty="0"/>
              <a:t>s osobnostními předpoklady,</a:t>
            </a:r>
          </a:p>
          <a:p>
            <a:pPr lvl="1"/>
            <a:r>
              <a:rPr lang="cs-CZ" dirty="0"/>
              <a:t>využívá nejrůznějších prostředků, metod, technik a forem práce.</a:t>
            </a:r>
          </a:p>
          <a:p>
            <a:pPr lvl="1"/>
            <a:endParaRPr lang="cs-CZ" dirty="0"/>
          </a:p>
          <a:p>
            <a:pPr marL="0" indent="0">
              <a:buNone/>
            </a:pPr>
            <a:r>
              <a:rPr lang="cs-CZ" dirty="0"/>
              <a:t>DĚLENÍ TERAPIÍ:</a:t>
            </a:r>
          </a:p>
          <a:p>
            <a:r>
              <a:rPr lang="cs-CZ" dirty="0"/>
              <a:t>chirurgická,</a:t>
            </a:r>
          </a:p>
          <a:p>
            <a:r>
              <a:rPr lang="cs-CZ" dirty="0"/>
              <a:t>farmakoterapie,</a:t>
            </a:r>
          </a:p>
          <a:p>
            <a:r>
              <a:rPr lang="cs-CZ" dirty="0"/>
              <a:t>fyzioterapie,</a:t>
            </a:r>
          </a:p>
          <a:p>
            <a:r>
              <a:rPr lang="cs-CZ" dirty="0"/>
              <a:t>psychoterapie (vč. logoterapie).</a:t>
            </a:r>
          </a:p>
          <a:p>
            <a:pPr marL="0" indent="0">
              <a:buNone/>
            </a:pPr>
            <a:endParaRPr lang="cs-CZ" dirty="0"/>
          </a:p>
        </p:txBody>
      </p:sp>
    </p:spTree>
    <p:extLst>
      <p:ext uri="{BB962C8B-B14F-4D97-AF65-F5344CB8AC3E}">
        <p14:creationId xmlns:p14="http://schemas.microsoft.com/office/powerpoint/2010/main" val="1246341741"/>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Zástupný obsah 4">
            <a:extLst>
              <a:ext uri="{FF2B5EF4-FFF2-40B4-BE49-F238E27FC236}">
                <a16:creationId xmlns:a16="http://schemas.microsoft.com/office/drawing/2014/main" id="{02FC25A7-E630-40C0-B702-C290AF8CCEBB}"/>
              </a:ext>
            </a:extLst>
          </p:cNvPr>
          <p:cNvPicPr>
            <a:picLocks noGrp="1" noChangeAspect="1"/>
          </p:cNvPicPr>
          <p:nvPr>
            <p:ph idx="1"/>
          </p:nvPr>
        </p:nvPicPr>
        <p:blipFill>
          <a:blip r:embed="rId2"/>
          <a:stretch>
            <a:fillRect/>
          </a:stretch>
        </p:blipFill>
        <p:spPr>
          <a:xfrm>
            <a:off x="923662" y="117380"/>
            <a:ext cx="6302760" cy="3311620"/>
          </a:xfrm>
        </p:spPr>
      </p:pic>
      <p:pic>
        <p:nvPicPr>
          <p:cNvPr id="7" name="Obrázek 6">
            <a:extLst>
              <a:ext uri="{FF2B5EF4-FFF2-40B4-BE49-F238E27FC236}">
                <a16:creationId xmlns:a16="http://schemas.microsoft.com/office/drawing/2014/main" id="{19C9B38C-7D16-42A9-81B6-1D405576FB0A}"/>
              </a:ext>
            </a:extLst>
          </p:cNvPr>
          <p:cNvPicPr>
            <a:picLocks noChangeAspect="1"/>
          </p:cNvPicPr>
          <p:nvPr/>
        </p:nvPicPr>
        <p:blipFill>
          <a:blip r:embed="rId3"/>
          <a:stretch>
            <a:fillRect/>
          </a:stretch>
        </p:blipFill>
        <p:spPr>
          <a:xfrm>
            <a:off x="5997606" y="3063598"/>
            <a:ext cx="5729796" cy="3722702"/>
          </a:xfrm>
          <a:prstGeom prst="rect">
            <a:avLst/>
          </a:prstGeom>
        </p:spPr>
      </p:pic>
    </p:spTree>
    <p:extLst>
      <p:ext uri="{BB962C8B-B14F-4D97-AF65-F5344CB8AC3E}">
        <p14:creationId xmlns:p14="http://schemas.microsoft.com/office/powerpoint/2010/main" val="1523663810"/>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45F926E-DFF9-4BF5-A868-6778FB09E615}"/>
              </a:ext>
            </a:extLst>
          </p:cNvPr>
          <p:cNvSpPr>
            <a:spLocks noGrp="1"/>
          </p:cNvSpPr>
          <p:nvPr>
            <p:ph type="title"/>
          </p:nvPr>
        </p:nvSpPr>
        <p:spPr/>
        <p:txBody>
          <a:bodyPr/>
          <a:lstStyle/>
          <a:p>
            <a:r>
              <a:rPr lang="cs-CZ" dirty="0"/>
              <a:t>Vyvození hlásky ď</a:t>
            </a:r>
          </a:p>
        </p:txBody>
      </p:sp>
      <p:pic>
        <p:nvPicPr>
          <p:cNvPr id="5" name="Zástupný obsah 4">
            <a:extLst>
              <a:ext uri="{FF2B5EF4-FFF2-40B4-BE49-F238E27FC236}">
                <a16:creationId xmlns:a16="http://schemas.microsoft.com/office/drawing/2014/main" id="{2A3DDA50-BCD7-4D94-AA7C-FC82A42CC237}"/>
              </a:ext>
            </a:extLst>
          </p:cNvPr>
          <p:cNvPicPr>
            <a:picLocks noGrp="1" noChangeAspect="1"/>
          </p:cNvPicPr>
          <p:nvPr>
            <p:ph idx="1"/>
          </p:nvPr>
        </p:nvPicPr>
        <p:blipFill>
          <a:blip r:embed="rId2"/>
          <a:stretch>
            <a:fillRect/>
          </a:stretch>
        </p:blipFill>
        <p:spPr>
          <a:xfrm>
            <a:off x="2802301" y="1590736"/>
            <a:ext cx="7077075" cy="3067050"/>
          </a:xfrm>
        </p:spPr>
      </p:pic>
    </p:spTree>
    <p:extLst>
      <p:ext uri="{BB962C8B-B14F-4D97-AF65-F5344CB8AC3E}">
        <p14:creationId xmlns:p14="http://schemas.microsoft.com/office/powerpoint/2010/main" val="1371877341"/>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Zástupný obsah 4">
            <a:extLst>
              <a:ext uri="{FF2B5EF4-FFF2-40B4-BE49-F238E27FC236}">
                <a16:creationId xmlns:a16="http://schemas.microsoft.com/office/drawing/2014/main" id="{4C2F7364-8161-411F-B9BA-4AD50E3AA414}"/>
              </a:ext>
            </a:extLst>
          </p:cNvPr>
          <p:cNvPicPr>
            <a:picLocks noGrp="1" noChangeAspect="1"/>
          </p:cNvPicPr>
          <p:nvPr>
            <p:ph idx="1"/>
          </p:nvPr>
        </p:nvPicPr>
        <p:blipFill>
          <a:blip r:embed="rId2"/>
          <a:stretch>
            <a:fillRect/>
          </a:stretch>
        </p:blipFill>
        <p:spPr>
          <a:xfrm>
            <a:off x="3284738" y="813183"/>
            <a:ext cx="6098959" cy="5231634"/>
          </a:xfrm>
        </p:spPr>
      </p:pic>
    </p:spTree>
    <p:extLst>
      <p:ext uri="{BB962C8B-B14F-4D97-AF65-F5344CB8AC3E}">
        <p14:creationId xmlns:p14="http://schemas.microsoft.com/office/powerpoint/2010/main" val="3655981033"/>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Zástupný obsah 4">
            <a:extLst>
              <a:ext uri="{FF2B5EF4-FFF2-40B4-BE49-F238E27FC236}">
                <a16:creationId xmlns:a16="http://schemas.microsoft.com/office/drawing/2014/main" id="{9B68DA85-0594-43D7-B7F0-0B0943C30DB4}"/>
              </a:ext>
            </a:extLst>
          </p:cNvPr>
          <p:cNvPicPr>
            <a:picLocks noGrp="1" noChangeAspect="1"/>
          </p:cNvPicPr>
          <p:nvPr>
            <p:ph idx="1"/>
          </p:nvPr>
        </p:nvPicPr>
        <p:blipFill>
          <a:blip r:embed="rId2"/>
          <a:stretch>
            <a:fillRect/>
          </a:stretch>
        </p:blipFill>
        <p:spPr>
          <a:xfrm>
            <a:off x="3154409" y="1470148"/>
            <a:ext cx="6762750" cy="3219450"/>
          </a:xfrm>
        </p:spPr>
      </p:pic>
    </p:spTree>
    <p:extLst>
      <p:ext uri="{BB962C8B-B14F-4D97-AF65-F5344CB8AC3E}">
        <p14:creationId xmlns:p14="http://schemas.microsoft.com/office/powerpoint/2010/main" val="1331596415"/>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C9FF161-5DD5-4CBB-8B84-B96A25123860}"/>
              </a:ext>
            </a:extLst>
          </p:cNvPr>
          <p:cNvSpPr>
            <a:spLocks noGrp="1"/>
          </p:cNvSpPr>
          <p:nvPr>
            <p:ph type="title"/>
          </p:nvPr>
        </p:nvSpPr>
        <p:spPr/>
        <p:txBody>
          <a:bodyPr/>
          <a:lstStyle/>
          <a:p>
            <a:pPr algn="ctr"/>
            <a:r>
              <a:rPr lang="cs-CZ" dirty="0"/>
              <a:t>Souhláska závěrová – okluziva</a:t>
            </a:r>
            <a:br>
              <a:rPr lang="cs-CZ" dirty="0"/>
            </a:br>
            <a:r>
              <a:rPr lang="cs-CZ" dirty="0"/>
              <a:t>ň</a:t>
            </a:r>
          </a:p>
        </p:txBody>
      </p:sp>
      <p:sp>
        <p:nvSpPr>
          <p:cNvPr id="3" name="Zástupný obsah 2">
            <a:extLst>
              <a:ext uri="{FF2B5EF4-FFF2-40B4-BE49-F238E27FC236}">
                <a16:creationId xmlns:a16="http://schemas.microsoft.com/office/drawing/2014/main" id="{B39B8B9A-8AF0-49CB-B7A7-7BF51FA99AE1}"/>
              </a:ext>
            </a:extLst>
          </p:cNvPr>
          <p:cNvSpPr>
            <a:spLocks noGrp="1"/>
          </p:cNvSpPr>
          <p:nvPr>
            <p:ph idx="1"/>
          </p:nvPr>
        </p:nvSpPr>
        <p:spPr>
          <a:xfrm>
            <a:off x="1251678" y="1979720"/>
            <a:ext cx="10178322" cy="4412201"/>
          </a:xfrm>
        </p:spPr>
        <p:txBody>
          <a:bodyPr>
            <a:normAutofit fontScale="85000" lnSpcReduction="20000"/>
          </a:bodyPr>
          <a:lstStyle/>
          <a:p>
            <a:pPr>
              <a:spcBef>
                <a:spcPts val="0"/>
              </a:spcBef>
            </a:pPr>
            <a:r>
              <a:rPr lang="cs-CZ" dirty="0"/>
              <a:t>Podle způsobu tvoření: závěrové (okluzivy)</a:t>
            </a:r>
          </a:p>
          <a:p>
            <a:pPr>
              <a:spcBef>
                <a:spcPts val="0"/>
              </a:spcBef>
            </a:pPr>
            <a:r>
              <a:rPr lang="cs-CZ" dirty="0"/>
              <a:t>Podle místa tvorby: </a:t>
            </a:r>
            <a:r>
              <a:rPr lang="cs-CZ" dirty="0" err="1"/>
              <a:t>tvrdopatrová</a:t>
            </a:r>
            <a:r>
              <a:rPr lang="cs-CZ" dirty="0"/>
              <a:t> (palatální)</a:t>
            </a:r>
          </a:p>
          <a:p>
            <a:pPr>
              <a:spcBef>
                <a:spcPts val="0"/>
              </a:spcBef>
            </a:pPr>
            <a:r>
              <a:rPr lang="cs-CZ" dirty="0"/>
              <a:t>Podle akustického dojmu: nosové (</a:t>
            </a:r>
            <a:r>
              <a:rPr lang="cs-CZ" dirty="0" err="1"/>
              <a:t>rezonanty</a:t>
            </a:r>
            <a:r>
              <a:rPr lang="cs-CZ" dirty="0"/>
              <a:t>)</a:t>
            </a:r>
          </a:p>
          <a:p>
            <a:pPr>
              <a:spcBef>
                <a:spcPts val="0"/>
              </a:spcBef>
            </a:pPr>
            <a:r>
              <a:rPr lang="cs-CZ" dirty="0"/>
              <a:t>Podle znělosti: znělá</a:t>
            </a:r>
          </a:p>
          <a:p>
            <a:pPr>
              <a:spcBef>
                <a:spcPts val="0"/>
              </a:spcBef>
            </a:pPr>
            <a:r>
              <a:rPr lang="cs-CZ" dirty="0"/>
              <a:t>Podle </a:t>
            </a:r>
            <a:r>
              <a:rPr lang="cs-CZ" dirty="0" err="1"/>
              <a:t>párovosti</a:t>
            </a:r>
            <a:r>
              <a:rPr lang="cs-CZ" dirty="0"/>
              <a:t>: nepárová = nemá k sobě fonologický protiklad</a:t>
            </a:r>
          </a:p>
          <a:p>
            <a:pPr>
              <a:spcBef>
                <a:spcPts val="0"/>
              </a:spcBef>
            </a:pPr>
            <a:endParaRPr lang="cs-CZ" dirty="0"/>
          </a:p>
          <a:p>
            <a:pPr>
              <a:spcBef>
                <a:spcPts val="0"/>
              </a:spcBef>
            </a:pPr>
            <a:r>
              <a:rPr lang="cs-CZ" dirty="0"/>
              <a:t>Čelistní úhel: mírný </a:t>
            </a:r>
          </a:p>
          <a:p>
            <a:pPr>
              <a:spcBef>
                <a:spcPts val="0"/>
              </a:spcBef>
            </a:pPr>
            <a:r>
              <a:rPr lang="cs-CZ" dirty="0"/>
              <a:t>Rty: v mírné poloze</a:t>
            </a:r>
          </a:p>
          <a:p>
            <a:pPr>
              <a:spcBef>
                <a:spcPts val="0"/>
              </a:spcBef>
            </a:pPr>
            <a:r>
              <a:rPr lang="cs-CZ" dirty="0"/>
              <a:t>Jazyk: hřbet jazyka tvoří na tvrdém patře závěr, hrot jazyka se opírá o dolní řezáky, aby mohl vytlačit svou hmotu k tvrdému patru</a:t>
            </a:r>
          </a:p>
          <a:p>
            <a:pPr>
              <a:spcBef>
                <a:spcPts val="0"/>
              </a:spcBef>
            </a:pPr>
            <a:r>
              <a:rPr lang="cs-CZ" dirty="0"/>
              <a:t>Patrohltanový závěr: NENÍ utvořen. </a:t>
            </a:r>
          </a:p>
          <a:p>
            <a:pPr marL="0" indent="0">
              <a:spcBef>
                <a:spcPts val="0"/>
              </a:spcBef>
              <a:buNone/>
            </a:pPr>
            <a:endParaRPr lang="cs-CZ" dirty="0"/>
          </a:p>
          <a:p>
            <a:pPr marL="0" indent="0">
              <a:spcBef>
                <a:spcPts val="0"/>
              </a:spcBef>
              <a:buNone/>
            </a:pPr>
            <a:r>
              <a:rPr lang="cs-CZ" b="1" dirty="0"/>
              <a:t>Výdechový proud vzduchu se nahromadí pod hlasivkami, které se od sebe oddálí a mírně rozkmitají, dále dochází k modifikaci výdechového proudu v rezonančních dutinách ústní i nosní. Realizací hlásky dojde k uvolnění pouze jednoho závěru (ústního). Exploze je méně výrazná.</a:t>
            </a:r>
          </a:p>
          <a:p>
            <a:pPr marL="0" indent="0">
              <a:spcBef>
                <a:spcPts val="0"/>
              </a:spcBef>
              <a:buNone/>
            </a:pPr>
            <a:endParaRPr lang="cs-CZ" b="1" dirty="0"/>
          </a:p>
          <a:p>
            <a:pPr>
              <a:spcBef>
                <a:spcPts val="0"/>
              </a:spcBef>
            </a:pPr>
            <a:r>
              <a:rPr lang="cs-CZ" dirty="0"/>
              <a:t>U palatálních hlásek Ň dochází k zaměňování za N (porucha měkčení). Tato </a:t>
            </a:r>
            <a:r>
              <a:rPr lang="cs-CZ" dirty="0" err="1"/>
              <a:t>paralálie</a:t>
            </a:r>
            <a:r>
              <a:rPr lang="cs-CZ" dirty="0"/>
              <a:t> je v ontogenezi dětské řeči častá. Při otevřené huhňavosti a palatolálii dochází k deformaci této hlásky.</a:t>
            </a:r>
          </a:p>
          <a:p>
            <a:endParaRPr lang="cs-CZ" dirty="0"/>
          </a:p>
        </p:txBody>
      </p:sp>
      <p:pic>
        <p:nvPicPr>
          <p:cNvPr id="4" name="Obrázek 3">
            <a:extLst>
              <a:ext uri="{FF2B5EF4-FFF2-40B4-BE49-F238E27FC236}">
                <a16:creationId xmlns:a16="http://schemas.microsoft.com/office/drawing/2014/main" id="{B784A433-40D6-4CA2-AEF6-1B5985AD7C6F}"/>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7968522" y="1704744"/>
            <a:ext cx="2971800" cy="1495425"/>
          </a:xfrm>
          <a:prstGeom prst="rect">
            <a:avLst/>
          </a:prstGeom>
          <a:noFill/>
          <a:ln>
            <a:noFill/>
          </a:ln>
        </p:spPr>
      </p:pic>
    </p:spTree>
    <p:extLst>
      <p:ext uri="{BB962C8B-B14F-4D97-AF65-F5344CB8AC3E}">
        <p14:creationId xmlns:p14="http://schemas.microsoft.com/office/powerpoint/2010/main" val="353025829"/>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1D775F4-D162-4AF9-B8B7-BF5820A28721}"/>
              </a:ext>
            </a:extLst>
          </p:cNvPr>
          <p:cNvSpPr>
            <a:spLocks noGrp="1"/>
          </p:cNvSpPr>
          <p:nvPr>
            <p:ph type="title"/>
          </p:nvPr>
        </p:nvSpPr>
        <p:spPr/>
        <p:txBody>
          <a:bodyPr/>
          <a:lstStyle/>
          <a:p>
            <a:r>
              <a:rPr lang="cs-CZ" dirty="0"/>
              <a:t>Vyvození hlásky ň</a:t>
            </a:r>
          </a:p>
        </p:txBody>
      </p:sp>
      <p:pic>
        <p:nvPicPr>
          <p:cNvPr id="5" name="Zástupný obsah 4">
            <a:extLst>
              <a:ext uri="{FF2B5EF4-FFF2-40B4-BE49-F238E27FC236}">
                <a16:creationId xmlns:a16="http://schemas.microsoft.com/office/drawing/2014/main" id="{BD68CB26-899B-44AF-A080-F46BC6ACDD91}"/>
              </a:ext>
            </a:extLst>
          </p:cNvPr>
          <p:cNvPicPr>
            <a:picLocks noGrp="1" noChangeAspect="1"/>
          </p:cNvPicPr>
          <p:nvPr>
            <p:ph idx="1"/>
          </p:nvPr>
        </p:nvPicPr>
        <p:blipFill>
          <a:blip r:embed="rId2"/>
          <a:stretch>
            <a:fillRect/>
          </a:stretch>
        </p:blipFill>
        <p:spPr>
          <a:xfrm>
            <a:off x="3140393" y="1463274"/>
            <a:ext cx="6332081" cy="4555786"/>
          </a:xfrm>
        </p:spPr>
      </p:pic>
    </p:spTree>
    <p:extLst>
      <p:ext uri="{BB962C8B-B14F-4D97-AF65-F5344CB8AC3E}">
        <p14:creationId xmlns:p14="http://schemas.microsoft.com/office/powerpoint/2010/main" val="1070497008"/>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Zástupný obsah 4">
            <a:extLst>
              <a:ext uri="{FF2B5EF4-FFF2-40B4-BE49-F238E27FC236}">
                <a16:creationId xmlns:a16="http://schemas.microsoft.com/office/drawing/2014/main" id="{FCD1342F-0599-4784-B294-6DD1B29127AF}"/>
              </a:ext>
            </a:extLst>
          </p:cNvPr>
          <p:cNvPicPr>
            <a:picLocks noGrp="1" noChangeAspect="1"/>
          </p:cNvPicPr>
          <p:nvPr>
            <p:ph idx="1"/>
          </p:nvPr>
        </p:nvPicPr>
        <p:blipFill>
          <a:blip r:embed="rId2"/>
          <a:stretch>
            <a:fillRect/>
          </a:stretch>
        </p:blipFill>
        <p:spPr>
          <a:xfrm>
            <a:off x="2900047" y="1093851"/>
            <a:ext cx="6731795" cy="4670297"/>
          </a:xfrm>
        </p:spPr>
      </p:pic>
    </p:spTree>
    <p:extLst>
      <p:ext uri="{BB962C8B-B14F-4D97-AF65-F5344CB8AC3E}">
        <p14:creationId xmlns:p14="http://schemas.microsoft.com/office/powerpoint/2010/main" val="2442826988"/>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939CF68-5342-4B55-9084-B7C833512B5C}"/>
              </a:ext>
            </a:extLst>
          </p:cNvPr>
          <p:cNvSpPr>
            <a:spLocks noGrp="1"/>
          </p:cNvSpPr>
          <p:nvPr>
            <p:ph type="title"/>
          </p:nvPr>
        </p:nvSpPr>
        <p:spPr/>
        <p:txBody>
          <a:bodyPr/>
          <a:lstStyle/>
          <a:p>
            <a:pPr algn="ctr"/>
            <a:r>
              <a:rPr lang="cs-CZ" dirty="0"/>
              <a:t>Souhlásky závěrové – okluzivy</a:t>
            </a:r>
            <a:br>
              <a:rPr lang="cs-CZ" dirty="0"/>
            </a:br>
            <a:r>
              <a:rPr lang="cs-CZ" dirty="0"/>
              <a:t>k g</a:t>
            </a:r>
          </a:p>
        </p:txBody>
      </p:sp>
      <p:pic>
        <p:nvPicPr>
          <p:cNvPr id="5" name="Zástupný obsah 4">
            <a:extLst>
              <a:ext uri="{FF2B5EF4-FFF2-40B4-BE49-F238E27FC236}">
                <a16:creationId xmlns:a16="http://schemas.microsoft.com/office/drawing/2014/main" id="{1D45FBFD-9A1D-4861-AC91-91080E5BF92D}"/>
              </a:ext>
            </a:extLst>
          </p:cNvPr>
          <p:cNvPicPr>
            <a:picLocks noGrp="1" noChangeAspect="1"/>
          </p:cNvPicPr>
          <p:nvPr>
            <p:ph idx="1"/>
          </p:nvPr>
        </p:nvPicPr>
        <p:blipFill>
          <a:blip r:embed="rId2"/>
          <a:stretch>
            <a:fillRect/>
          </a:stretch>
        </p:blipFill>
        <p:spPr>
          <a:xfrm>
            <a:off x="3474374" y="2162021"/>
            <a:ext cx="6229350" cy="3448050"/>
          </a:xfrm>
        </p:spPr>
      </p:pic>
    </p:spTree>
    <p:extLst>
      <p:ext uri="{BB962C8B-B14F-4D97-AF65-F5344CB8AC3E}">
        <p14:creationId xmlns:p14="http://schemas.microsoft.com/office/powerpoint/2010/main" val="1612847528"/>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4E3E6DBD-EA55-4E6B-90AA-02E00A2B8720}"/>
              </a:ext>
            </a:extLst>
          </p:cNvPr>
          <p:cNvSpPr>
            <a:spLocks noGrp="1"/>
          </p:cNvSpPr>
          <p:nvPr>
            <p:ph idx="1"/>
          </p:nvPr>
        </p:nvSpPr>
        <p:spPr>
          <a:xfrm>
            <a:off x="1251678" y="523783"/>
            <a:ext cx="10178322" cy="5355809"/>
          </a:xfrm>
        </p:spPr>
        <p:txBody>
          <a:bodyPr>
            <a:normAutofit fontScale="92500" lnSpcReduction="10000"/>
          </a:bodyPr>
          <a:lstStyle/>
          <a:p>
            <a:pPr>
              <a:spcBef>
                <a:spcPts val="0"/>
              </a:spcBef>
            </a:pPr>
            <a:r>
              <a:rPr lang="cs-CZ" dirty="0"/>
              <a:t>Podle způsobu tvoření: závěrové (okluzivy)</a:t>
            </a:r>
          </a:p>
          <a:p>
            <a:pPr>
              <a:spcBef>
                <a:spcPts val="0"/>
              </a:spcBef>
            </a:pPr>
            <a:r>
              <a:rPr lang="cs-CZ" dirty="0"/>
              <a:t>Podle místa tvorby: </a:t>
            </a:r>
            <a:r>
              <a:rPr lang="cs-CZ" dirty="0" err="1"/>
              <a:t>měkképatrové</a:t>
            </a:r>
            <a:r>
              <a:rPr lang="cs-CZ" dirty="0"/>
              <a:t> (velární)</a:t>
            </a:r>
          </a:p>
          <a:p>
            <a:pPr>
              <a:spcBef>
                <a:spcPts val="0"/>
              </a:spcBef>
            </a:pPr>
            <a:r>
              <a:rPr lang="cs-CZ" dirty="0"/>
              <a:t>Podle akustického dojmu: výbuchové (explozivy)</a:t>
            </a:r>
          </a:p>
          <a:p>
            <a:pPr>
              <a:spcBef>
                <a:spcPts val="0"/>
              </a:spcBef>
            </a:pPr>
            <a:r>
              <a:rPr lang="cs-CZ" dirty="0"/>
              <a:t>Podle znělosti: K – neznělá, G – znělá </a:t>
            </a:r>
          </a:p>
          <a:p>
            <a:pPr>
              <a:spcBef>
                <a:spcPts val="0"/>
              </a:spcBef>
            </a:pPr>
            <a:r>
              <a:rPr lang="cs-CZ" dirty="0"/>
              <a:t>Podle </a:t>
            </a:r>
            <a:r>
              <a:rPr lang="cs-CZ" dirty="0" err="1"/>
              <a:t>párovosti</a:t>
            </a:r>
            <a:r>
              <a:rPr lang="cs-CZ" dirty="0"/>
              <a:t>: párové </a:t>
            </a:r>
          </a:p>
          <a:p>
            <a:pPr>
              <a:spcBef>
                <a:spcPts val="0"/>
              </a:spcBef>
            </a:pPr>
            <a:endParaRPr lang="cs-CZ" dirty="0"/>
          </a:p>
          <a:p>
            <a:pPr>
              <a:spcBef>
                <a:spcPts val="0"/>
              </a:spcBef>
            </a:pPr>
            <a:r>
              <a:rPr lang="cs-CZ" dirty="0"/>
              <a:t>Čelistní úhel: mírný </a:t>
            </a:r>
          </a:p>
          <a:p>
            <a:pPr>
              <a:spcBef>
                <a:spcPts val="0"/>
              </a:spcBef>
            </a:pPr>
            <a:r>
              <a:rPr lang="cs-CZ" dirty="0"/>
              <a:t>Rty: do úsměvu, koutky zaostřeny</a:t>
            </a:r>
          </a:p>
          <a:p>
            <a:pPr>
              <a:spcBef>
                <a:spcPts val="0"/>
              </a:spcBef>
            </a:pPr>
            <a:r>
              <a:rPr lang="cs-CZ" dirty="0"/>
              <a:t>Jazyk: Závěr tvoří zadní díl hřbetu jazyka v podobě širokého pruhu. Hrot jazyka je volně v dutině ústní (může se opírat o výstupek dolní dásně).</a:t>
            </a:r>
          </a:p>
          <a:p>
            <a:pPr>
              <a:spcBef>
                <a:spcPts val="0"/>
              </a:spcBef>
            </a:pPr>
            <a:r>
              <a:rPr lang="cs-CZ" dirty="0"/>
              <a:t>Patrohltanový závěr: Měkké patro je pozvednuto, patrohltanový závěr je utvořen.</a:t>
            </a:r>
          </a:p>
          <a:p>
            <a:pPr marL="0" indent="0">
              <a:spcBef>
                <a:spcPts val="0"/>
              </a:spcBef>
              <a:buNone/>
            </a:pPr>
            <a:endParaRPr lang="cs-CZ" dirty="0"/>
          </a:p>
          <a:p>
            <a:pPr marL="0" indent="0">
              <a:spcBef>
                <a:spcPts val="0"/>
              </a:spcBef>
              <a:buNone/>
            </a:pPr>
            <a:r>
              <a:rPr lang="cs-CZ" b="1" dirty="0"/>
              <a:t>Výdechový proud vzduchu se nahromadí pod hlasivkami, které se od sebe oddálí (u K zůstávají v klidové poloze, u G se rozvibrují), dále postupuje do rezonanční dutiny ústní, kde naráží na závěr v podobě jazyka. Realizací hlásky dojde k uvolnění ústního a patrohltanového závěru. Ze všech závěrových hlásek se tvoří nejvíce vzadu, až na měkkém patru. </a:t>
            </a:r>
            <a:endParaRPr lang="cs-CZ" dirty="0"/>
          </a:p>
          <a:p>
            <a:endParaRPr lang="cs-CZ" dirty="0"/>
          </a:p>
        </p:txBody>
      </p:sp>
      <p:pic>
        <p:nvPicPr>
          <p:cNvPr id="4" name="Obrázek 3">
            <a:extLst>
              <a:ext uri="{FF2B5EF4-FFF2-40B4-BE49-F238E27FC236}">
                <a16:creationId xmlns:a16="http://schemas.microsoft.com/office/drawing/2014/main" id="{66433177-C03A-455D-8E91-1E4A7391184A}"/>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7344422" y="701336"/>
            <a:ext cx="3148984" cy="1633491"/>
          </a:xfrm>
          <a:prstGeom prst="rect">
            <a:avLst/>
          </a:prstGeom>
          <a:noFill/>
          <a:ln>
            <a:noFill/>
          </a:ln>
        </p:spPr>
      </p:pic>
    </p:spTree>
    <p:extLst>
      <p:ext uri="{BB962C8B-B14F-4D97-AF65-F5344CB8AC3E}">
        <p14:creationId xmlns:p14="http://schemas.microsoft.com/office/powerpoint/2010/main" val="1469040336"/>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244C353B-EB7C-457D-A5F4-95CEC6B74B68}"/>
              </a:ext>
            </a:extLst>
          </p:cNvPr>
          <p:cNvSpPr>
            <a:spLocks noGrp="1"/>
          </p:cNvSpPr>
          <p:nvPr>
            <p:ph idx="1"/>
          </p:nvPr>
        </p:nvSpPr>
        <p:spPr>
          <a:xfrm>
            <a:off x="1251678" y="692459"/>
            <a:ext cx="10178322" cy="5187134"/>
          </a:xfrm>
        </p:spPr>
        <p:txBody>
          <a:bodyPr/>
          <a:lstStyle/>
          <a:p>
            <a:r>
              <a:rPr lang="cs-CZ" dirty="0"/>
              <a:t>Nesprávná výslovnost se nejčastěji projevuje </a:t>
            </a:r>
            <a:r>
              <a:rPr lang="cs-CZ" dirty="0" err="1"/>
              <a:t>mogilalií</a:t>
            </a:r>
            <a:r>
              <a:rPr lang="cs-CZ" dirty="0"/>
              <a:t> a záměnou (</a:t>
            </a:r>
            <a:r>
              <a:rPr lang="cs-CZ" dirty="0" err="1"/>
              <a:t>paralálií</a:t>
            </a:r>
            <a:r>
              <a:rPr lang="cs-CZ" dirty="0"/>
              <a:t>) K za T (káva – </a:t>
            </a:r>
            <a:r>
              <a:rPr lang="cs-CZ" dirty="0" err="1"/>
              <a:t>táva</a:t>
            </a:r>
            <a:r>
              <a:rPr lang="cs-CZ" dirty="0"/>
              <a:t>), G za D (gól – </a:t>
            </a:r>
            <a:r>
              <a:rPr lang="cs-CZ" dirty="0" err="1"/>
              <a:t>dól</a:t>
            </a:r>
            <a:r>
              <a:rPr lang="cs-CZ" dirty="0"/>
              <a:t>). Při otevřené huhňavosti a palatolálii mohou být tyto konsonanty různě deformovány.  </a:t>
            </a:r>
          </a:p>
          <a:p>
            <a:r>
              <a:rPr lang="cs-CZ" dirty="0"/>
              <a:t>Vadná výslovnost hlásky K se nazývá </a:t>
            </a:r>
            <a:r>
              <a:rPr lang="cs-CZ" dirty="0" err="1"/>
              <a:t>kappacismus</a:t>
            </a:r>
            <a:r>
              <a:rPr lang="cs-CZ" dirty="0"/>
              <a:t> a vadná výslovnost hlásky G </a:t>
            </a:r>
            <a:r>
              <a:rPr lang="cs-CZ" dirty="0" err="1"/>
              <a:t>gammacismus</a:t>
            </a:r>
            <a:r>
              <a:rPr lang="cs-CZ" dirty="0"/>
              <a:t>.</a:t>
            </a:r>
          </a:p>
          <a:p>
            <a:endParaRPr lang="cs-CZ" dirty="0"/>
          </a:p>
          <a:p>
            <a:r>
              <a:rPr lang="cs-CZ" dirty="0"/>
              <a:t>Rozdíl K×G: K je neznělá, G je znělá. Při neznělém K je závěr na patře pevnější než při znělém G.</a:t>
            </a:r>
          </a:p>
        </p:txBody>
      </p:sp>
    </p:spTree>
    <p:extLst>
      <p:ext uri="{BB962C8B-B14F-4D97-AF65-F5344CB8AC3E}">
        <p14:creationId xmlns:p14="http://schemas.microsoft.com/office/powerpoint/2010/main" val="3024277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D8D52D2-BCA1-45D8-80C4-1691AD85D4DB}"/>
              </a:ext>
            </a:extLst>
          </p:cNvPr>
          <p:cNvSpPr>
            <a:spLocks noGrp="1"/>
          </p:cNvSpPr>
          <p:nvPr>
            <p:ph type="title"/>
          </p:nvPr>
        </p:nvSpPr>
        <p:spPr/>
        <p:txBody>
          <a:bodyPr/>
          <a:lstStyle/>
          <a:p>
            <a:r>
              <a:rPr lang="cs-CZ" dirty="0"/>
              <a:t>3. Logopedická prevence</a:t>
            </a:r>
          </a:p>
        </p:txBody>
      </p:sp>
      <p:sp>
        <p:nvSpPr>
          <p:cNvPr id="3" name="Zástupný obsah 2">
            <a:extLst>
              <a:ext uri="{FF2B5EF4-FFF2-40B4-BE49-F238E27FC236}">
                <a16:creationId xmlns:a16="http://schemas.microsoft.com/office/drawing/2014/main" id="{D0E36413-1518-4543-9F68-7DD71D7A19A9}"/>
              </a:ext>
            </a:extLst>
          </p:cNvPr>
          <p:cNvSpPr>
            <a:spLocks noGrp="1"/>
          </p:cNvSpPr>
          <p:nvPr>
            <p:ph idx="1"/>
          </p:nvPr>
        </p:nvSpPr>
        <p:spPr>
          <a:xfrm>
            <a:off x="1251678" y="1429305"/>
            <a:ext cx="10178322" cy="4450287"/>
          </a:xfrm>
        </p:spPr>
        <p:txBody>
          <a:bodyPr/>
          <a:lstStyle/>
          <a:p>
            <a:r>
              <a:rPr lang="cs-CZ" dirty="0"/>
              <a:t>Je potřeba ji chápat v širších souvislostech. Nelze ji zúžit na péči o správnou výslovnost, ale především jde o utváření podmínek pro správný přirozený vývoj řeči a tímto předejít NKS.</a:t>
            </a:r>
          </a:p>
          <a:p>
            <a:r>
              <a:rPr lang="cs-CZ" dirty="0"/>
              <a:t>Jedná se o předcházení NKS, je jedním ze stěžejních úkolů logopedie.</a:t>
            </a:r>
          </a:p>
          <a:p>
            <a:r>
              <a:rPr lang="cs-CZ" dirty="0"/>
              <a:t>3 úrovně:</a:t>
            </a:r>
          </a:p>
          <a:p>
            <a:pPr lvl="1"/>
            <a:r>
              <a:rPr lang="cs-CZ" dirty="0"/>
              <a:t>Primární prevence</a:t>
            </a:r>
          </a:p>
          <a:p>
            <a:pPr lvl="1"/>
            <a:r>
              <a:rPr lang="cs-CZ" dirty="0"/>
              <a:t>Sekundární prevence </a:t>
            </a:r>
          </a:p>
          <a:p>
            <a:pPr lvl="1"/>
            <a:r>
              <a:rPr lang="cs-CZ" dirty="0"/>
              <a:t>Terciární prevence</a:t>
            </a:r>
          </a:p>
          <a:p>
            <a:pPr lvl="1"/>
            <a:endParaRPr lang="cs-CZ" dirty="0"/>
          </a:p>
        </p:txBody>
      </p:sp>
    </p:spTree>
    <p:extLst>
      <p:ext uri="{BB962C8B-B14F-4D97-AF65-F5344CB8AC3E}">
        <p14:creationId xmlns:p14="http://schemas.microsoft.com/office/powerpoint/2010/main" val="2565841515"/>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9D7AE6D-B7BF-4392-9DB1-D02D33C52D7C}"/>
              </a:ext>
            </a:extLst>
          </p:cNvPr>
          <p:cNvSpPr>
            <a:spLocks noGrp="1"/>
          </p:cNvSpPr>
          <p:nvPr>
            <p:ph type="title"/>
          </p:nvPr>
        </p:nvSpPr>
        <p:spPr/>
        <p:txBody>
          <a:bodyPr/>
          <a:lstStyle/>
          <a:p>
            <a:r>
              <a:rPr lang="cs-CZ" dirty="0"/>
              <a:t>Vyvození hlásky k</a:t>
            </a:r>
          </a:p>
        </p:txBody>
      </p:sp>
      <p:pic>
        <p:nvPicPr>
          <p:cNvPr id="5" name="Zástupný obsah 4">
            <a:extLst>
              <a:ext uri="{FF2B5EF4-FFF2-40B4-BE49-F238E27FC236}">
                <a16:creationId xmlns:a16="http://schemas.microsoft.com/office/drawing/2014/main" id="{3F1B5D73-CF42-4AD0-B237-1FA1A059B1C4}"/>
              </a:ext>
            </a:extLst>
          </p:cNvPr>
          <p:cNvPicPr>
            <a:picLocks noGrp="1" noChangeAspect="1"/>
          </p:cNvPicPr>
          <p:nvPr>
            <p:ph idx="1"/>
          </p:nvPr>
        </p:nvPicPr>
        <p:blipFill>
          <a:blip r:embed="rId2"/>
          <a:stretch>
            <a:fillRect/>
          </a:stretch>
        </p:blipFill>
        <p:spPr>
          <a:xfrm>
            <a:off x="3027286" y="1797728"/>
            <a:ext cx="6343783" cy="3806270"/>
          </a:xfrm>
        </p:spPr>
      </p:pic>
    </p:spTree>
    <p:extLst>
      <p:ext uri="{BB962C8B-B14F-4D97-AF65-F5344CB8AC3E}">
        <p14:creationId xmlns:p14="http://schemas.microsoft.com/office/powerpoint/2010/main" val="2285298323"/>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Zástupný obsah 4">
            <a:extLst>
              <a:ext uri="{FF2B5EF4-FFF2-40B4-BE49-F238E27FC236}">
                <a16:creationId xmlns:a16="http://schemas.microsoft.com/office/drawing/2014/main" id="{BC86AE04-9B11-43E9-BE67-A39DFA531208}"/>
              </a:ext>
            </a:extLst>
          </p:cNvPr>
          <p:cNvPicPr>
            <a:picLocks noGrp="1" noChangeAspect="1"/>
          </p:cNvPicPr>
          <p:nvPr>
            <p:ph idx="1"/>
          </p:nvPr>
        </p:nvPicPr>
        <p:blipFill>
          <a:blip r:embed="rId2"/>
          <a:stretch>
            <a:fillRect/>
          </a:stretch>
        </p:blipFill>
        <p:spPr>
          <a:xfrm>
            <a:off x="2879707" y="769907"/>
            <a:ext cx="6699299" cy="5318185"/>
          </a:xfrm>
        </p:spPr>
      </p:pic>
    </p:spTree>
    <p:extLst>
      <p:ext uri="{BB962C8B-B14F-4D97-AF65-F5344CB8AC3E}">
        <p14:creationId xmlns:p14="http://schemas.microsoft.com/office/powerpoint/2010/main" val="3336090241"/>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Zástupný obsah 4">
            <a:extLst>
              <a:ext uri="{FF2B5EF4-FFF2-40B4-BE49-F238E27FC236}">
                <a16:creationId xmlns:a16="http://schemas.microsoft.com/office/drawing/2014/main" id="{F5438B55-DE09-4F1C-A742-7921375C9C43}"/>
              </a:ext>
            </a:extLst>
          </p:cNvPr>
          <p:cNvPicPr>
            <a:picLocks noGrp="1" noChangeAspect="1"/>
          </p:cNvPicPr>
          <p:nvPr>
            <p:ph idx="1"/>
          </p:nvPr>
        </p:nvPicPr>
        <p:blipFill>
          <a:blip r:embed="rId2"/>
          <a:stretch>
            <a:fillRect/>
          </a:stretch>
        </p:blipFill>
        <p:spPr>
          <a:xfrm>
            <a:off x="3334089" y="1610618"/>
            <a:ext cx="6438900" cy="2743200"/>
          </a:xfrm>
        </p:spPr>
      </p:pic>
    </p:spTree>
    <p:extLst>
      <p:ext uri="{BB962C8B-B14F-4D97-AF65-F5344CB8AC3E}">
        <p14:creationId xmlns:p14="http://schemas.microsoft.com/office/powerpoint/2010/main" val="3961368598"/>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FD65177-D63C-4BDA-A35A-DB199795F7BB}"/>
              </a:ext>
            </a:extLst>
          </p:cNvPr>
          <p:cNvSpPr>
            <a:spLocks noGrp="1"/>
          </p:cNvSpPr>
          <p:nvPr>
            <p:ph type="title"/>
          </p:nvPr>
        </p:nvSpPr>
        <p:spPr/>
        <p:txBody>
          <a:bodyPr/>
          <a:lstStyle/>
          <a:p>
            <a:r>
              <a:rPr lang="cs-CZ" dirty="0"/>
              <a:t>Vyvození hlásky g</a:t>
            </a:r>
          </a:p>
        </p:txBody>
      </p:sp>
      <p:pic>
        <p:nvPicPr>
          <p:cNvPr id="5" name="Zástupný obsah 4">
            <a:extLst>
              <a:ext uri="{FF2B5EF4-FFF2-40B4-BE49-F238E27FC236}">
                <a16:creationId xmlns:a16="http://schemas.microsoft.com/office/drawing/2014/main" id="{03C20814-196A-441A-8B61-E022DE70E2B9}"/>
              </a:ext>
            </a:extLst>
          </p:cNvPr>
          <p:cNvPicPr>
            <a:picLocks noGrp="1" noChangeAspect="1"/>
          </p:cNvPicPr>
          <p:nvPr>
            <p:ph idx="1"/>
          </p:nvPr>
        </p:nvPicPr>
        <p:blipFill>
          <a:blip r:embed="rId2"/>
          <a:stretch>
            <a:fillRect/>
          </a:stretch>
        </p:blipFill>
        <p:spPr>
          <a:xfrm>
            <a:off x="3119850" y="1371629"/>
            <a:ext cx="6459156" cy="4846534"/>
          </a:xfrm>
        </p:spPr>
      </p:pic>
    </p:spTree>
    <p:extLst>
      <p:ext uri="{BB962C8B-B14F-4D97-AF65-F5344CB8AC3E}">
        <p14:creationId xmlns:p14="http://schemas.microsoft.com/office/powerpoint/2010/main" val="3142032839"/>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Zástupný obsah 4">
            <a:extLst>
              <a:ext uri="{FF2B5EF4-FFF2-40B4-BE49-F238E27FC236}">
                <a16:creationId xmlns:a16="http://schemas.microsoft.com/office/drawing/2014/main" id="{8FF8A185-34D8-42B4-98DD-C85A1E739801}"/>
              </a:ext>
            </a:extLst>
          </p:cNvPr>
          <p:cNvPicPr>
            <a:picLocks noGrp="1" noChangeAspect="1"/>
          </p:cNvPicPr>
          <p:nvPr>
            <p:ph idx="1"/>
          </p:nvPr>
        </p:nvPicPr>
        <p:blipFill>
          <a:blip r:embed="rId2"/>
          <a:stretch>
            <a:fillRect/>
          </a:stretch>
        </p:blipFill>
        <p:spPr>
          <a:xfrm>
            <a:off x="2809409" y="1034247"/>
            <a:ext cx="7106947" cy="4381131"/>
          </a:xfrm>
        </p:spPr>
      </p:pic>
    </p:spTree>
    <p:extLst>
      <p:ext uri="{BB962C8B-B14F-4D97-AF65-F5344CB8AC3E}">
        <p14:creationId xmlns:p14="http://schemas.microsoft.com/office/powerpoint/2010/main" val="124078644"/>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obsah 4">
            <a:extLst>
              <a:ext uri="{FF2B5EF4-FFF2-40B4-BE49-F238E27FC236}">
                <a16:creationId xmlns:a16="http://schemas.microsoft.com/office/drawing/2014/main" id="{255465D4-D9BF-43C8-81C2-C8987D21B305}"/>
              </a:ext>
            </a:extLst>
          </p:cNvPr>
          <p:cNvPicPr>
            <a:picLocks noGrp="1" noChangeAspect="1"/>
          </p:cNvPicPr>
          <p:nvPr>
            <p:ph idx="1"/>
          </p:nvPr>
        </p:nvPicPr>
        <p:blipFill rotWithShape="1">
          <a:blip r:embed="rId2"/>
          <a:srcRect l="16149" t="5419" r="12405" b="6871"/>
          <a:stretch/>
        </p:blipFill>
        <p:spPr>
          <a:xfrm rot="16200000">
            <a:off x="3422842" y="-1228031"/>
            <a:ext cx="5585082" cy="9443818"/>
          </a:xfrm>
        </p:spPr>
      </p:pic>
    </p:spTree>
    <p:extLst>
      <p:ext uri="{BB962C8B-B14F-4D97-AF65-F5344CB8AC3E}">
        <p14:creationId xmlns:p14="http://schemas.microsoft.com/office/powerpoint/2010/main" val="5409877"/>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53C1981-DAE7-47EF-B822-66B1DD5DACED}"/>
              </a:ext>
            </a:extLst>
          </p:cNvPr>
          <p:cNvSpPr>
            <a:spLocks noGrp="1"/>
          </p:cNvSpPr>
          <p:nvPr>
            <p:ph type="title"/>
          </p:nvPr>
        </p:nvSpPr>
        <p:spPr/>
        <p:txBody>
          <a:bodyPr/>
          <a:lstStyle/>
          <a:p>
            <a:pPr algn="ctr"/>
            <a:r>
              <a:rPr lang="cs-CZ" dirty="0"/>
              <a:t>Souhlásky polozávěrové</a:t>
            </a:r>
            <a:br>
              <a:rPr lang="cs-CZ" dirty="0"/>
            </a:br>
            <a:r>
              <a:rPr lang="cs-CZ" dirty="0"/>
              <a:t>c </a:t>
            </a:r>
          </a:p>
        </p:txBody>
      </p:sp>
      <p:sp>
        <p:nvSpPr>
          <p:cNvPr id="3" name="Zástupný obsah 2">
            <a:extLst>
              <a:ext uri="{FF2B5EF4-FFF2-40B4-BE49-F238E27FC236}">
                <a16:creationId xmlns:a16="http://schemas.microsoft.com/office/drawing/2014/main" id="{BD734CF1-A312-4BD5-AA85-F5CE4ABE13E6}"/>
              </a:ext>
            </a:extLst>
          </p:cNvPr>
          <p:cNvSpPr>
            <a:spLocks noGrp="1"/>
          </p:cNvSpPr>
          <p:nvPr>
            <p:ph idx="1"/>
          </p:nvPr>
        </p:nvSpPr>
        <p:spPr>
          <a:xfrm>
            <a:off x="1251678" y="1874517"/>
            <a:ext cx="10178322" cy="4677203"/>
          </a:xfrm>
        </p:spPr>
        <p:txBody>
          <a:bodyPr>
            <a:normAutofit/>
          </a:bodyPr>
          <a:lstStyle/>
          <a:p>
            <a:pPr>
              <a:spcBef>
                <a:spcPts val="0"/>
              </a:spcBef>
            </a:pPr>
            <a:r>
              <a:rPr lang="cs-CZ" dirty="0"/>
              <a:t>Podle způsobu tvoření: polozávěrové (semiokluzivy)</a:t>
            </a:r>
          </a:p>
          <a:p>
            <a:pPr>
              <a:spcBef>
                <a:spcPts val="0"/>
              </a:spcBef>
            </a:pPr>
            <a:r>
              <a:rPr lang="cs-CZ" dirty="0"/>
              <a:t>Podle místa tvorby: alveolární</a:t>
            </a:r>
          </a:p>
          <a:p>
            <a:pPr>
              <a:spcBef>
                <a:spcPts val="0"/>
              </a:spcBef>
            </a:pPr>
            <a:r>
              <a:rPr lang="cs-CZ" dirty="0"/>
              <a:t>Podle akustického dojmu: afrikát (polosykavka)</a:t>
            </a:r>
          </a:p>
          <a:p>
            <a:pPr>
              <a:spcBef>
                <a:spcPts val="0"/>
              </a:spcBef>
            </a:pPr>
            <a:r>
              <a:rPr lang="cs-CZ" dirty="0"/>
              <a:t>Podle znělosti: neznělá</a:t>
            </a:r>
          </a:p>
          <a:p>
            <a:pPr>
              <a:spcBef>
                <a:spcPts val="0"/>
              </a:spcBef>
            </a:pPr>
            <a:r>
              <a:rPr lang="cs-CZ" dirty="0"/>
              <a:t>Podle </a:t>
            </a:r>
            <a:r>
              <a:rPr lang="cs-CZ" dirty="0" err="1"/>
              <a:t>párovosti</a:t>
            </a:r>
            <a:r>
              <a:rPr lang="cs-CZ" dirty="0"/>
              <a:t>: nepárová</a:t>
            </a:r>
          </a:p>
          <a:p>
            <a:pPr marL="0" indent="0">
              <a:spcBef>
                <a:spcPts val="0"/>
              </a:spcBef>
              <a:buNone/>
            </a:pPr>
            <a:endParaRPr lang="cs-CZ" dirty="0"/>
          </a:p>
          <a:p>
            <a:pPr>
              <a:spcBef>
                <a:spcPts val="0"/>
              </a:spcBef>
            </a:pPr>
            <a:r>
              <a:rPr lang="cs-CZ" dirty="0"/>
              <a:t>Čelistní úhel: velký </a:t>
            </a:r>
          </a:p>
          <a:p>
            <a:pPr>
              <a:spcBef>
                <a:spcPts val="0"/>
              </a:spcBef>
            </a:pPr>
            <a:r>
              <a:rPr lang="cs-CZ" dirty="0"/>
              <a:t>Rty: postavení podobné jako při ostrých sykavkách, rty jsou mírně protaženy ve vodorovném směru, koutky jsou zaostřeny</a:t>
            </a:r>
          </a:p>
          <a:p>
            <a:pPr>
              <a:spcBef>
                <a:spcPts val="0"/>
              </a:spcBef>
            </a:pPr>
            <a:r>
              <a:rPr lang="cs-CZ" dirty="0"/>
              <a:t>Jazyk: při artikulaci souhlásky [c] připomíná postavení jazyka postavení pro [t]. Tvoří závěr přitlačením okrajů celého jazyka k okrajům patra ve tvaru podkovy. Závěr ale nesahá až na řezáky. Hrot jazyka se opírá horní řezáky podobně jako při ostrých sykavkách. </a:t>
            </a:r>
          </a:p>
          <a:p>
            <a:pPr>
              <a:spcBef>
                <a:spcPts val="0"/>
              </a:spcBef>
            </a:pPr>
            <a:r>
              <a:rPr lang="cs-CZ" dirty="0"/>
              <a:t>Patrohltanový závěr: Měkké patro tvoří pevný patrohltanový závěr. </a:t>
            </a:r>
          </a:p>
          <a:p>
            <a:pPr marL="0" indent="0">
              <a:spcBef>
                <a:spcPts val="0"/>
              </a:spcBef>
              <a:buNone/>
            </a:pPr>
            <a:endParaRPr lang="cs-CZ" dirty="0"/>
          </a:p>
          <a:p>
            <a:endParaRPr lang="cs-CZ" dirty="0"/>
          </a:p>
        </p:txBody>
      </p:sp>
      <p:pic>
        <p:nvPicPr>
          <p:cNvPr id="4" name="Obrázek 3">
            <a:extLst>
              <a:ext uri="{FF2B5EF4-FFF2-40B4-BE49-F238E27FC236}">
                <a16:creationId xmlns:a16="http://schemas.microsoft.com/office/drawing/2014/main" id="{A9763183-7D07-46C9-BB59-3EE7529549FC}"/>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8540318" y="1536009"/>
            <a:ext cx="2286000" cy="1420255"/>
          </a:xfrm>
          <a:prstGeom prst="rect">
            <a:avLst/>
          </a:prstGeom>
          <a:noFill/>
          <a:ln>
            <a:noFill/>
          </a:ln>
        </p:spPr>
      </p:pic>
    </p:spTree>
    <p:extLst>
      <p:ext uri="{BB962C8B-B14F-4D97-AF65-F5344CB8AC3E}">
        <p14:creationId xmlns:p14="http://schemas.microsoft.com/office/powerpoint/2010/main" val="60098950"/>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25B9F9A1-C950-4745-977F-E1C13676E9AA}"/>
              </a:ext>
            </a:extLst>
          </p:cNvPr>
          <p:cNvSpPr>
            <a:spLocks noGrp="1"/>
          </p:cNvSpPr>
          <p:nvPr>
            <p:ph idx="1"/>
          </p:nvPr>
        </p:nvSpPr>
        <p:spPr>
          <a:xfrm>
            <a:off x="1251678" y="683581"/>
            <a:ext cx="10178322" cy="5196011"/>
          </a:xfrm>
        </p:spPr>
        <p:txBody>
          <a:bodyPr/>
          <a:lstStyle/>
          <a:p>
            <a:pPr marL="0" indent="0">
              <a:spcBef>
                <a:spcPts val="0"/>
              </a:spcBef>
              <a:buNone/>
            </a:pPr>
            <a:endParaRPr lang="cs-CZ" dirty="0"/>
          </a:p>
          <a:p>
            <a:pPr marL="0" indent="0">
              <a:spcBef>
                <a:spcPts val="0"/>
              </a:spcBef>
              <a:buNone/>
            </a:pPr>
            <a:r>
              <a:rPr lang="cs-CZ" sz="1800" b="1" dirty="0"/>
              <a:t>Výdechový proud vzduchu se nahromadí pod hlasivkami, které se od sebe oddálí a zůstávají v klidové poloze. Dále výdechový proud vzduchu postupuje do rezonanční dutiny ústní. Nejprve se vytvoří závěr podobný závěru při alveolárních okluzívách (T, D). Tento závěr postupně vpředu oslabuje, až nakonec místo závěru vzniká štěrbina podobná úžině typické pro sykavky. </a:t>
            </a:r>
          </a:p>
          <a:p>
            <a:pPr marL="0" indent="0">
              <a:spcBef>
                <a:spcPts val="0"/>
              </a:spcBef>
              <a:buNone/>
            </a:pPr>
            <a:endParaRPr lang="cs-CZ" sz="1800" b="1" dirty="0"/>
          </a:p>
          <a:p>
            <a:pPr marL="0" indent="0">
              <a:spcBef>
                <a:spcPts val="0"/>
              </a:spcBef>
              <a:buNone/>
            </a:pPr>
            <a:r>
              <a:rPr lang="cs-CZ" sz="1800" b="1" dirty="0"/>
              <a:t>Afrikáty jsou ukončeny explozí, podobně jako souhlásky závěrové.  Afrikáty jsou totiž v podstatě okluzívy s nepevným (proměnlivým) závěrem, ale s pevnou implozí a explozí.  Ale protože hned od počátku své realizace jsou odlišné od hlásek závěrových, nelze je pokládat za zvuk vznikající splynutím závěrového T a úžinového S nebo Š. Jazyk totiž hned od počátku artikulace zaujímá postavení pro C a nikoliv pro T, při němž se hrot jazyka dotýká alveolárního výstupku.</a:t>
            </a:r>
          </a:p>
          <a:p>
            <a:endParaRPr lang="cs-CZ" dirty="0"/>
          </a:p>
        </p:txBody>
      </p:sp>
    </p:spTree>
    <p:extLst>
      <p:ext uri="{BB962C8B-B14F-4D97-AF65-F5344CB8AC3E}">
        <p14:creationId xmlns:p14="http://schemas.microsoft.com/office/powerpoint/2010/main" val="3819501680"/>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F0DD1D04-44BE-485D-8E99-9F901B3F2BD7}"/>
              </a:ext>
            </a:extLst>
          </p:cNvPr>
          <p:cNvSpPr>
            <a:spLocks noGrp="1"/>
          </p:cNvSpPr>
          <p:nvPr>
            <p:ph idx="1"/>
          </p:nvPr>
        </p:nvSpPr>
        <p:spPr>
          <a:xfrm>
            <a:off x="1251678" y="621437"/>
            <a:ext cx="10178322" cy="5258155"/>
          </a:xfrm>
        </p:spPr>
        <p:txBody>
          <a:bodyPr/>
          <a:lstStyle/>
          <a:p>
            <a:r>
              <a:rPr lang="cs-CZ" dirty="0"/>
              <a:t>Patologie</a:t>
            </a:r>
          </a:p>
          <a:p>
            <a:pPr marL="457200" lvl="1" indent="0">
              <a:buNone/>
            </a:pPr>
            <a:r>
              <a:rPr lang="cs-CZ" dirty="0"/>
              <a:t>Dyslalie: </a:t>
            </a:r>
          </a:p>
          <a:p>
            <a:pPr lvl="1"/>
            <a:r>
              <a:rPr lang="cs-CZ" dirty="0"/>
              <a:t>používání hlásky T místo řady S, Z, C (cibule → </a:t>
            </a:r>
            <a:r>
              <a:rPr lang="cs-CZ" dirty="0" err="1"/>
              <a:t>tibule</a:t>
            </a:r>
            <a:r>
              <a:rPr lang="cs-CZ" dirty="0"/>
              <a:t>, zvonek → </a:t>
            </a:r>
            <a:r>
              <a:rPr lang="cs-CZ" dirty="0" err="1"/>
              <a:t>tvonek</a:t>
            </a:r>
            <a:r>
              <a:rPr lang="cs-CZ" dirty="0"/>
              <a:t>)</a:t>
            </a:r>
          </a:p>
          <a:p>
            <a:pPr lvl="1"/>
            <a:r>
              <a:rPr lang="cs-CZ" dirty="0"/>
              <a:t>Nediferencované sykavky obou řad (ostré – S, Z, C a tupé – Š, Ž, Č)</a:t>
            </a:r>
          </a:p>
          <a:p>
            <a:pPr lvl="1"/>
            <a:r>
              <a:rPr lang="cs-CZ" dirty="0"/>
              <a:t>Hlásky C, Č jsou nahrazovány hláskami S, Š (cibule → </a:t>
            </a:r>
            <a:r>
              <a:rPr lang="cs-CZ" dirty="0" err="1"/>
              <a:t>sibule</a:t>
            </a:r>
            <a:r>
              <a:rPr lang="cs-CZ" dirty="0"/>
              <a:t>, kočka → </a:t>
            </a:r>
            <a:r>
              <a:rPr lang="cs-CZ" dirty="0" err="1"/>
              <a:t>koška</a:t>
            </a:r>
            <a:r>
              <a:rPr lang="cs-CZ" dirty="0"/>
              <a:t>)</a:t>
            </a:r>
          </a:p>
        </p:txBody>
      </p:sp>
      <p:pic>
        <p:nvPicPr>
          <p:cNvPr id="5" name="Obrázek 4">
            <a:extLst>
              <a:ext uri="{FF2B5EF4-FFF2-40B4-BE49-F238E27FC236}">
                <a16:creationId xmlns:a16="http://schemas.microsoft.com/office/drawing/2014/main" id="{1AA9DDE2-09B5-4482-9D85-46F8E850133B}"/>
              </a:ext>
            </a:extLst>
          </p:cNvPr>
          <p:cNvPicPr>
            <a:picLocks noChangeAspect="1"/>
          </p:cNvPicPr>
          <p:nvPr/>
        </p:nvPicPr>
        <p:blipFill>
          <a:blip r:embed="rId2"/>
          <a:stretch>
            <a:fillRect/>
          </a:stretch>
        </p:blipFill>
        <p:spPr>
          <a:xfrm>
            <a:off x="2606598" y="3176077"/>
            <a:ext cx="7149499" cy="1910827"/>
          </a:xfrm>
          <a:prstGeom prst="rect">
            <a:avLst/>
          </a:prstGeom>
        </p:spPr>
      </p:pic>
    </p:spTree>
    <p:extLst>
      <p:ext uri="{BB962C8B-B14F-4D97-AF65-F5344CB8AC3E}">
        <p14:creationId xmlns:p14="http://schemas.microsoft.com/office/powerpoint/2010/main" val="327112062"/>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94D215F-11D8-4169-AE75-94FF12B74F2E}"/>
              </a:ext>
            </a:extLst>
          </p:cNvPr>
          <p:cNvSpPr>
            <a:spLocks noGrp="1"/>
          </p:cNvSpPr>
          <p:nvPr>
            <p:ph type="title"/>
          </p:nvPr>
        </p:nvSpPr>
        <p:spPr/>
        <p:txBody>
          <a:bodyPr/>
          <a:lstStyle/>
          <a:p>
            <a:pPr algn="ctr"/>
            <a:r>
              <a:rPr lang="cs-CZ" dirty="0"/>
              <a:t>Vyvození hlásky c</a:t>
            </a:r>
          </a:p>
        </p:txBody>
      </p:sp>
      <p:pic>
        <p:nvPicPr>
          <p:cNvPr id="5" name="Zástupný obsah 4">
            <a:extLst>
              <a:ext uri="{FF2B5EF4-FFF2-40B4-BE49-F238E27FC236}">
                <a16:creationId xmlns:a16="http://schemas.microsoft.com/office/drawing/2014/main" id="{2C09CC52-3C75-4FB8-9F34-CEC62E17CE61}"/>
              </a:ext>
            </a:extLst>
          </p:cNvPr>
          <p:cNvPicPr>
            <a:picLocks noGrp="1" noChangeAspect="1"/>
          </p:cNvPicPr>
          <p:nvPr>
            <p:ph idx="1"/>
          </p:nvPr>
        </p:nvPicPr>
        <p:blipFill>
          <a:blip r:embed="rId2"/>
          <a:stretch>
            <a:fillRect/>
          </a:stretch>
        </p:blipFill>
        <p:spPr>
          <a:xfrm>
            <a:off x="2527931" y="1744463"/>
            <a:ext cx="8086725" cy="3594100"/>
          </a:xfrm>
        </p:spPr>
      </p:pic>
    </p:spTree>
    <p:extLst>
      <p:ext uri="{BB962C8B-B14F-4D97-AF65-F5344CB8AC3E}">
        <p14:creationId xmlns:p14="http://schemas.microsoft.com/office/powerpoint/2010/main" val="35255111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39FED8D8-E2CA-45B4-97D1-919904C28DA4}"/>
              </a:ext>
            </a:extLst>
          </p:cNvPr>
          <p:cNvSpPr>
            <a:spLocks noGrp="1"/>
          </p:cNvSpPr>
          <p:nvPr>
            <p:ph idx="1"/>
          </p:nvPr>
        </p:nvSpPr>
        <p:spPr>
          <a:xfrm>
            <a:off x="1251678" y="426129"/>
            <a:ext cx="10178322" cy="5453464"/>
          </a:xfrm>
        </p:spPr>
        <p:txBody>
          <a:bodyPr/>
          <a:lstStyle/>
          <a:p>
            <a:r>
              <a:rPr lang="cs-CZ" dirty="0"/>
              <a:t>RVP PV:</a:t>
            </a:r>
          </a:p>
          <a:p>
            <a:pPr lvl="1"/>
            <a:r>
              <a:rPr lang="cs-CZ" dirty="0">
                <a:hlinkClick r:id="rId2"/>
              </a:rPr>
              <a:t>https://www.msmt.cz/file/56051/</a:t>
            </a:r>
            <a:endParaRPr lang="cs-CZ" dirty="0"/>
          </a:p>
          <a:p>
            <a:r>
              <a:rPr lang="cs-CZ" dirty="0"/>
              <a:t>Cíle a obsah předškolního vzdělávání, klíčové kompetence</a:t>
            </a:r>
          </a:p>
          <a:p>
            <a:r>
              <a:rPr lang="cs-CZ" dirty="0"/>
              <a:t>Dítě a jeho psychika → Jazyk a řeč</a:t>
            </a:r>
          </a:p>
          <a:p>
            <a:r>
              <a:rPr lang="cs-CZ" dirty="0"/>
              <a:t>Dílčí vzdělávací cíle:</a:t>
            </a:r>
          </a:p>
          <a:p>
            <a:pPr lvl="1"/>
            <a:r>
              <a:rPr lang="cs-CZ" dirty="0"/>
              <a:t>Rozvoj řečových schopností a jazykových dovedností (receptivních, produktivních)</a:t>
            </a:r>
          </a:p>
          <a:p>
            <a:pPr lvl="1"/>
            <a:r>
              <a:rPr lang="cs-CZ" dirty="0"/>
              <a:t>Rozvoj komunikativních dovedností a kultivovaného projevu</a:t>
            </a:r>
          </a:p>
          <a:p>
            <a:pPr lvl="1"/>
            <a:r>
              <a:rPr lang="cs-CZ" dirty="0"/>
              <a:t>Rozvoj zájmu o psanou podobu jazyka </a:t>
            </a:r>
          </a:p>
          <a:p>
            <a:pPr lvl="1"/>
            <a:endParaRPr lang="cs-CZ" dirty="0"/>
          </a:p>
          <a:p>
            <a:pPr lvl="1"/>
            <a:endParaRPr lang="cs-CZ" dirty="0"/>
          </a:p>
          <a:p>
            <a:pPr lvl="1"/>
            <a:endParaRPr lang="cs-CZ" dirty="0"/>
          </a:p>
          <a:p>
            <a:endParaRPr lang="cs-CZ" dirty="0"/>
          </a:p>
          <a:p>
            <a:pPr marL="457200" lvl="1" indent="0">
              <a:buNone/>
            </a:pPr>
            <a:endParaRPr lang="cs-CZ" dirty="0"/>
          </a:p>
        </p:txBody>
      </p:sp>
      <p:sp>
        <p:nvSpPr>
          <p:cNvPr id="8" name="Obdélník: se zakulacenými rohy 7">
            <a:extLst>
              <a:ext uri="{FF2B5EF4-FFF2-40B4-BE49-F238E27FC236}">
                <a16:creationId xmlns:a16="http://schemas.microsoft.com/office/drawing/2014/main" id="{24D7E00F-D523-4E97-A7EC-4E93473FB1B3}"/>
              </a:ext>
            </a:extLst>
          </p:cNvPr>
          <p:cNvSpPr/>
          <p:nvPr/>
        </p:nvSpPr>
        <p:spPr>
          <a:xfrm>
            <a:off x="1078308" y="4145134"/>
            <a:ext cx="2467992" cy="1438182"/>
          </a:xfrm>
          <a:prstGeom prst="roundRect">
            <a:avLst/>
          </a:prstGeom>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b="1" dirty="0">
                <a:solidFill>
                  <a:schemeClr val="tx1"/>
                </a:solidFill>
              </a:rPr>
              <a:t>FÁZE ZACHYCENÍ, ANALÝZY SDĚLENÍ</a:t>
            </a:r>
          </a:p>
        </p:txBody>
      </p:sp>
      <p:pic>
        <p:nvPicPr>
          <p:cNvPr id="12" name="Grafický objekt 11" descr="Zpět se souvislou výplní">
            <a:extLst>
              <a:ext uri="{FF2B5EF4-FFF2-40B4-BE49-F238E27FC236}">
                <a16:creationId xmlns:a16="http://schemas.microsoft.com/office/drawing/2014/main" id="{C3AA8AC2-5252-4597-A40B-E858463422B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788639" y="4345621"/>
            <a:ext cx="914400" cy="914400"/>
          </a:xfrm>
          <a:prstGeom prst="rect">
            <a:avLst/>
          </a:prstGeom>
        </p:spPr>
      </p:pic>
      <p:sp>
        <p:nvSpPr>
          <p:cNvPr id="13" name="Obdélník: se zakulacenými rohy 12">
            <a:extLst>
              <a:ext uri="{FF2B5EF4-FFF2-40B4-BE49-F238E27FC236}">
                <a16:creationId xmlns:a16="http://schemas.microsoft.com/office/drawing/2014/main" id="{AA42EE5F-2C38-4CC3-B8BD-7D1A428E6148}"/>
              </a:ext>
            </a:extLst>
          </p:cNvPr>
          <p:cNvSpPr/>
          <p:nvPr/>
        </p:nvSpPr>
        <p:spPr>
          <a:xfrm>
            <a:off x="4987295" y="4145134"/>
            <a:ext cx="2467992" cy="1438182"/>
          </a:xfrm>
          <a:prstGeom prst="roundRect">
            <a:avLst/>
          </a:prstGeom>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b="1" dirty="0">
                <a:solidFill>
                  <a:schemeClr val="tx1"/>
                </a:solidFill>
              </a:rPr>
              <a:t>FÁZE POROZUMĚNÍ</a:t>
            </a:r>
          </a:p>
        </p:txBody>
      </p:sp>
      <p:pic>
        <p:nvPicPr>
          <p:cNvPr id="14" name="Grafický objekt 13" descr="Zpět se souvislou výplní">
            <a:extLst>
              <a:ext uri="{FF2B5EF4-FFF2-40B4-BE49-F238E27FC236}">
                <a16:creationId xmlns:a16="http://schemas.microsoft.com/office/drawing/2014/main" id="{433B5A95-4944-4B45-898A-5CC9CA526AE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562930" y="4318987"/>
            <a:ext cx="914400" cy="914400"/>
          </a:xfrm>
          <a:prstGeom prst="rect">
            <a:avLst/>
          </a:prstGeom>
        </p:spPr>
      </p:pic>
      <p:sp>
        <p:nvSpPr>
          <p:cNvPr id="15" name="Obdélník: se zakulacenými rohy 14">
            <a:extLst>
              <a:ext uri="{FF2B5EF4-FFF2-40B4-BE49-F238E27FC236}">
                <a16:creationId xmlns:a16="http://schemas.microsoft.com/office/drawing/2014/main" id="{620FE52C-A1DF-421A-9A89-E310591ADE53}"/>
              </a:ext>
            </a:extLst>
          </p:cNvPr>
          <p:cNvSpPr/>
          <p:nvPr/>
        </p:nvSpPr>
        <p:spPr>
          <a:xfrm>
            <a:off x="8719669" y="4135518"/>
            <a:ext cx="2467992" cy="1438182"/>
          </a:xfrm>
          <a:prstGeom prst="roundRect">
            <a:avLst/>
          </a:prstGeom>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b="1" dirty="0">
                <a:solidFill>
                  <a:schemeClr val="tx1"/>
                </a:solidFill>
              </a:rPr>
              <a:t>FÁZE PROGRAMOVÁNÍ, REALIZACE ODPOVĚDI</a:t>
            </a:r>
          </a:p>
        </p:txBody>
      </p:sp>
    </p:spTree>
    <p:extLst>
      <p:ext uri="{BB962C8B-B14F-4D97-AF65-F5344CB8AC3E}">
        <p14:creationId xmlns:p14="http://schemas.microsoft.com/office/powerpoint/2010/main" val="1153140913"/>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Zástupný obsah 4">
            <a:extLst>
              <a:ext uri="{FF2B5EF4-FFF2-40B4-BE49-F238E27FC236}">
                <a16:creationId xmlns:a16="http://schemas.microsoft.com/office/drawing/2014/main" id="{B82E24DD-AE81-4DF2-9539-C45B6A64F969}"/>
              </a:ext>
            </a:extLst>
          </p:cNvPr>
          <p:cNvPicPr>
            <a:picLocks noGrp="1" noChangeAspect="1"/>
          </p:cNvPicPr>
          <p:nvPr>
            <p:ph idx="1"/>
          </p:nvPr>
        </p:nvPicPr>
        <p:blipFill>
          <a:blip r:embed="rId2"/>
          <a:stretch>
            <a:fillRect/>
          </a:stretch>
        </p:blipFill>
        <p:spPr>
          <a:xfrm>
            <a:off x="2638357" y="759040"/>
            <a:ext cx="7064936" cy="4864079"/>
          </a:xfrm>
        </p:spPr>
      </p:pic>
    </p:spTree>
    <p:extLst>
      <p:ext uri="{BB962C8B-B14F-4D97-AF65-F5344CB8AC3E}">
        <p14:creationId xmlns:p14="http://schemas.microsoft.com/office/powerpoint/2010/main" val="1974456220"/>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Zástupný obsah 4">
            <a:extLst>
              <a:ext uri="{FF2B5EF4-FFF2-40B4-BE49-F238E27FC236}">
                <a16:creationId xmlns:a16="http://schemas.microsoft.com/office/drawing/2014/main" id="{044DDB4A-579A-4B42-A34E-AFBFD74229CD}"/>
              </a:ext>
            </a:extLst>
          </p:cNvPr>
          <p:cNvPicPr>
            <a:picLocks noGrp="1" noChangeAspect="1"/>
          </p:cNvPicPr>
          <p:nvPr>
            <p:ph idx="1"/>
          </p:nvPr>
        </p:nvPicPr>
        <p:blipFill>
          <a:blip r:embed="rId2"/>
          <a:stretch>
            <a:fillRect/>
          </a:stretch>
        </p:blipFill>
        <p:spPr>
          <a:xfrm>
            <a:off x="1311778" y="253014"/>
            <a:ext cx="6047810" cy="4380922"/>
          </a:xfrm>
        </p:spPr>
      </p:pic>
      <p:pic>
        <p:nvPicPr>
          <p:cNvPr id="7" name="Obrázek 6">
            <a:extLst>
              <a:ext uri="{FF2B5EF4-FFF2-40B4-BE49-F238E27FC236}">
                <a16:creationId xmlns:a16="http://schemas.microsoft.com/office/drawing/2014/main" id="{DDC3BCD5-EA3E-439A-B9BD-834601378140}"/>
              </a:ext>
            </a:extLst>
          </p:cNvPr>
          <p:cNvPicPr>
            <a:picLocks noChangeAspect="1"/>
          </p:cNvPicPr>
          <p:nvPr/>
        </p:nvPicPr>
        <p:blipFill>
          <a:blip r:embed="rId3"/>
          <a:stretch>
            <a:fillRect/>
          </a:stretch>
        </p:blipFill>
        <p:spPr>
          <a:xfrm>
            <a:off x="4450347" y="4908057"/>
            <a:ext cx="7019925" cy="1409700"/>
          </a:xfrm>
          <a:prstGeom prst="rect">
            <a:avLst/>
          </a:prstGeom>
        </p:spPr>
      </p:pic>
    </p:spTree>
    <p:extLst>
      <p:ext uri="{BB962C8B-B14F-4D97-AF65-F5344CB8AC3E}">
        <p14:creationId xmlns:p14="http://schemas.microsoft.com/office/powerpoint/2010/main" val="2390335925"/>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642CF4C-5E8B-46C7-90D5-C2085E623BDD}"/>
              </a:ext>
            </a:extLst>
          </p:cNvPr>
          <p:cNvSpPr>
            <a:spLocks noGrp="1"/>
          </p:cNvSpPr>
          <p:nvPr>
            <p:ph type="title"/>
          </p:nvPr>
        </p:nvSpPr>
        <p:spPr/>
        <p:txBody>
          <a:bodyPr/>
          <a:lstStyle/>
          <a:p>
            <a:pPr algn="ctr"/>
            <a:r>
              <a:rPr lang="cs-CZ" dirty="0"/>
              <a:t>Souhlásky polozávěrové</a:t>
            </a:r>
            <a:br>
              <a:rPr lang="cs-CZ" dirty="0"/>
            </a:br>
            <a:r>
              <a:rPr lang="cs-CZ" dirty="0"/>
              <a:t>Č</a:t>
            </a:r>
          </a:p>
        </p:txBody>
      </p:sp>
      <p:sp>
        <p:nvSpPr>
          <p:cNvPr id="3" name="Zástupný obsah 2">
            <a:extLst>
              <a:ext uri="{FF2B5EF4-FFF2-40B4-BE49-F238E27FC236}">
                <a16:creationId xmlns:a16="http://schemas.microsoft.com/office/drawing/2014/main" id="{1EC4CA96-D92E-492E-9CB7-FDBEFC0E9C85}"/>
              </a:ext>
            </a:extLst>
          </p:cNvPr>
          <p:cNvSpPr>
            <a:spLocks noGrp="1"/>
          </p:cNvSpPr>
          <p:nvPr>
            <p:ph idx="1"/>
          </p:nvPr>
        </p:nvSpPr>
        <p:spPr/>
        <p:txBody>
          <a:bodyPr>
            <a:normAutofit fontScale="92500" lnSpcReduction="20000"/>
          </a:bodyPr>
          <a:lstStyle/>
          <a:p>
            <a:pPr>
              <a:spcBef>
                <a:spcPts val="0"/>
              </a:spcBef>
            </a:pPr>
            <a:r>
              <a:rPr lang="cs-CZ" dirty="0"/>
              <a:t>Podle způsobu tvoření: polozávěrové (semiokluzivy)</a:t>
            </a:r>
          </a:p>
          <a:p>
            <a:pPr>
              <a:spcBef>
                <a:spcPts val="0"/>
              </a:spcBef>
            </a:pPr>
            <a:r>
              <a:rPr lang="cs-CZ" dirty="0"/>
              <a:t>Podle místa tvorby: alveolární</a:t>
            </a:r>
          </a:p>
          <a:p>
            <a:pPr>
              <a:spcBef>
                <a:spcPts val="0"/>
              </a:spcBef>
            </a:pPr>
            <a:r>
              <a:rPr lang="cs-CZ" dirty="0"/>
              <a:t>Podle akustického dojmu: afrikát (polosykavka)</a:t>
            </a:r>
          </a:p>
          <a:p>
            <a:pPr>
              <a:spcBef>
                <a:spcPts val="0"/>
              </a:spcBef>
            </a:pPr>
            <a:r>
              <a:rPr lang="cs-CZ" dirty="0"/>
              <a:t>Podle znělosti: neznělá</a:t>
            </a:r>
          </a:p>
          <a:p>
            <a:pPr>
              <a:spcBef>
                <a:spcPts val="0"/>
              </a:spcBef>
            </a:pPr>
            <a:r>
              <a:rPr lang="cs-CZ" dirty="0"/>
              <a:t>Podle </a:t>
            </a:r>
            <a:r>
              <a:rPr lang="cs-CZ" dirty="0" err="1"/>
              <a:t>párovosti</a:t>
            </a:r>
            <a:r>
              <a:rPr lang="cs-CZ" dirty="0"/>
              <a:t>: nepárová</a:t>
            </a:r>
          </a:p>
          <a:p>
            <a:endParaRPr lang="cs-CZ" dirty="0"/>
          </a:p>
          <a:p>
            <a:pPr>
              <a:spcBef>
                <a:spcPts val="0"/>
              </a:spcBef>
            </a:pPr>
            <a:r>
              <a:rPr lang="cs-CZ" dirty="0"/>
              <a:t>Čelistní úhel: nepatrně menší než u hlásky C</a:t>
            </a:r>
          </a:p>
          <a:p>
            <a:pPr>
              <a:spcBef>
                <a:spcPts val="0"/>
              </a:spcBef>
            </a:pPr>
            <a:r>
              <a:rPr lang="cs-CZ" dirty="0"/>
              <a:t>Rty: zaokrouhleny </a:t>
            </a:r>
          </a:p>
          <a:p>
            <a:pPr>
              <a:spcBef>
                <a:spcPts val="0"/>
              </a:spcBef>
            </a:pPr>
            <a:r>
              <a:rPr lang="cs-CZ" dirty="0"/>
              <a:t>Jazyk: Hrot jazyka je ve styku s alveolárním výstupkem (podobné postavení jako při tupé sykavce [š]. Hrot jazyka se zdvihá k patru, kde přichází do styku s alveolárním výběžkem a vytváří úzký průchod. Tiskne se k patru pevněji, závěr je pevnější. </a:t>
            </a:r>
          </a:p>
          <a:p>
            <a:pPr>
              <a:spcBef>
                <a:spcPts val="0"/>
              </a:spcBef>
            </a:pPr>
            <a:r>
              <a:rPr lang="cs-CZ" dirty="0"/>
              <a:t>Patrohltanový závěr: utvořen, pevný </a:t>
            </a:r>
          </a:p>
          <a:p>
            <a:endParaRPr lang="cs-CZ" dirty="0"/>
          </a:p>
        </p:txBody>
      </p:sp>
    </p:spTree>
    <p:extLst>
      <p:ext uri="{BB962C8B-B14F-4D97-AF65-F5344CB8AC3E}">
        <p14:creationId xmlns:p14="http://schemas.microsoft.com/office/powerpoint/2010/main" val="2777844787"/>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C1C7FAE3-2270-4A5B-9E07-4D3EA5A4E76F}"/>
              </a:ext>
            </a:extLst>
          </p:cNvPr>
          <p:cNvSpPr>
            <a:spLocks noGrp="1"/>
          </p:cNvSpPr>
          <p:nvPr>
            <p:ph idx="1"/>
          </p:nvPr>
        </p:nvSpPr>
        <p:spPr>
          <a:xfrm>
            <a:off x="1251678" y="852256"/>
            <a:ext cx="10178322" cy="5663954"/>
          </a:xfrm>
        </p:spPr>
        <p:txBody>
          <a:bodyPr>
            <a:normAutofit/>
          </a:bodyPr>
          <a:lstStyle/>
          <a:p>
            <a:pPr marL="0" indent="0">
              <a:spcBef>
                <a:spcPts val="0"/>
              </a:spcBef>
              <a:buNone/>
            </a:pPr>
            <a:r>
              <a:rPr lang="cs-CZ" sz="1800" b="1" dirty="0"/>
              <a:t>Výdechový proud vzduchu se nahromadí pod hlasivkami, které se od sebe oddálí a zůstávají v klidové poloze. Dále výdechový proud vzduchu postupuje do rezonanční dutiny ústní. Nejprve se vytvoří závěr podobný závěru při alveolárních okluzívách (T, D). Tento závěr postupně vpředu oslabuje, až nakonec místo závěru vzniká štěrbina podobná úžině typické pro sykavky. </a:t>
            </a:r>
          </a:p>
          <a:p>
            <a:pPr marL="0" indent="0">
              <a:spcBef>
                <a:spcPts val="0"/>
              </a:spcBef>
              <a:buNone/>
            </a:pPr>
            <a:endParaRPr lang="cs-CZ" sz="1800" b="1" dirty="0"/>
          </a:p>
          <a:p>
            <a:pPr marL="0" indent="0">
              <a:spcBef>
                <a:spcPts val="0"/>
              </a:spcBef>
              <a:buNone/>
            </a:pPr>
            <a:r>
              <a:rPr lang="cs-CZ" sz="1800" b="1" dirty="0"/>
              <a:t>Afrikáty jsou ukončeny explozí, podobně jako souhlásky závěrové.  Afrikáty jsou totiž v podstatě okluzívy s nepevným (proměnlivým) závěrem, ale s pevnou implozí a explozí.  Ale protože hned od počátku své realizace jsou odlišné od hlásek závěrových, nelze je pokládat za zvuk vznikající splynutím závěrového T a úžinového S nebo Š. Jazyk totiž hned od počátku artikulace zaujímá postavení pro C a nikoliv pro T, při němž se hrot jazyka dotýká alveolárního výstupku.</a:t>
            </a:r>
          </a:p>
          <a:p>
            <a:pPr marL="0" indent="0">
              <a:spcBef>
                <a:spcPts val="0"/>
              </a:spcBef>
              <a:buNone/>
            </a:pPr>
            <a:endParaRPr lang="cs-CZ" sz="1800" b="1" dirty="0"/>
          </a:p>
          <a:p>
            <a:pPr>
              <a:spcBef>
                <a:spcPts val="0"/>
              </a:spcBef>
            </a:pPr>
            <a:r>
              <a:rPr lang="cs-CZ" sz="1800" dirty="0"/>
              <a:t>Patologie</a:t>
            </a:r>
          </a:p>
          <a:p>
            <a:pPr marL="457200" lvl="1" indent="0">
              <a:spcBef>
                <a:spcPts val="0"/>
              </a:spcBef>
              <a:buNone/>
            </a:pPr>
            <a:r>
              <a:rPr lang="cs-CZ" sz="1600" dirty="0"/>
              <a:t>Dyslalie: </a:t>
            </a:r>
          </a:p>
          <a:p>
            <a:pPr lvl="1">
              <a:spcBef>
                <a:spcPts val="0"/>
              </a:spcBef>
            </a:pPr>
            <a:r>
              <a:rPr lang="cs-CZ" sz="1600" dirty="0"/>
              <a:t>chybí řada Š, Ž, Č (kočička → </a:t>
            </a:r>
            <a:r>
              <a:rPr lang="cs-CZ" sz="1600" dirty="0" err="1"/>
              <a:t>kocicka</a:t>
            </a:r>
            <a:r>
              <a:rPr lang="cs-CZ" sz="1600" dirty="0"/>
              <a:t>, žába → </a:t>
            </a:r>
            <a:r>
              <a:rPr lang="cs-CZ" sz="1600" dirty="0" err="1"/>
              <a:t>zába</a:t>
            </a:r>
            <a:r>
              <a:rPr lang="cs-CZ" sz="1600" dirty="0"/>
              <a:t>)</a:t>
            </a:r>
          </a:p>
          <a:p>
            <a:pPr lvl="1">
              <a:spcBef>
                <a:spcPts val="0"/>
              </a:spcBef>
            </a:pPr>
            <a:r>
              <a:rPr lang="cs-CZ" sz="1600" dirty="0"/>
              <a:t>Používání hlásky Ť místo řady Š, Ž, Č (kočička → </a:t>
            </a:r>
            <a:r>
              <a:rPr lang="cs-CZ" sz="1600" dirty="0" err="1"/>
              <a:t>kotiťka</a:t>
            </a:r>
            <a:r>
              <a:rPr lang="cs-CZ" sz="1600" dirty="0"/>
              <a:t>, žába → </a:t>
            </a:r>
            <a:r>
              <a:rPr lang="cs-CZ" sz="1600" dirty="0" err="1"/>
              <a:t>ťába</a:t>
            </a:r>
            <a:r>
              <a:rPr lang="cs-CZ" sz="1600" dirty="0"/>
              <a:t>)</a:t>
            </a:r>
          </a:p>
          <a:p>
            <a:pPr lvl="1">
              <a:spcBef>
                <a:spcPts val="0"/>
              </a:spcBef>
            </a:pPr>
            <a:r>
              <a:rPr lang="cs-CZ" sz="1600" dirty="0"/>
              <a:t>Nediferencované sykavky obou řad (ostré S, Z, C → Š, Ž, Č)</a:t>
            </a:r>
          </a:p>
          <a:p>
            <a:pPr lvl="1">
              <a:spcBef>
                <a:spcPts val="0"/>
              </a:spcBef>
            </a:pPr>
            <a:r>
              <a:rPr lang="cs-CZ" sz="1600" dirty="0"/>
              <a:t>Hlásky C, Č jsou nahrazovány hláskami S, Š (cibule → </a:t>
            </a:r>
            <a:r>
              <a:rPr lang="cs-CZ" sz="1600" dirty="0" err="1"/>
              <a:t>sibule</a:t>
            </a:r>
            <a:r>
              <a:rPr lang="cs-CZ" sz="1600" dirty="0"/>
              <a:t>, kočka → </a:t>
            </a:r>
            <a:r>
              <a:rPr lang="cs-CZ" sz="1600" dirty="0" err="1"/>
              <a:t>koška</a:t>
            </a:r>
            <a:r>
              <a:rPr lang="cs-CZ" sz="1600" dirty="0"/>
              <a:t>)</a:t>
            </a:r>
          </a:p>
          <a:p>
            <a:endParaRPr lang="cs-CZ" dirty="0"/>
          </a:p>
        </p:txBody>
      </p:sp>
    </p:spTree>
    <p:extLst>
      <p:ext uri="{BB962C8B-B14F-4D97-AF65-F5344CB8AC3E}">
        <p14:creationId xmlns:p14="http://schemas.microsoft.com/office/powerpoint/2010/main" val="213775882"/>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AC2C06C-92F8-4447-8B22-12FD6AE271CA}"/>
              </a:ext>
            </a:extLst>
          </p:cNvPr>
          <p:cNvSpPr>
            <a:spLocks noGrp="1"/>
          </p:cNvSpPr>
          <p:nvPr>
            <p:ph type="title"/>
          </p:nvPr>
        </p:nvSpPr>
        <p:spPr/>
        <p:txBody>
          <a:bodyPr/>
          <a:lstStyle/>
          <a:p>
            <a:pPr algn="ctr"/>
            <a:r>
              <a:rPr lang="cs-CZ" dirty="0"/>
              <a:t>Vyvození hlásky č</a:t>
            </a:r>
          </a:p>
        </p:txBody>
      </p:sp>
      <p:pic>
        <p:nvPicPr>
          <p:cNvPr id="5" name="Zástupný obsah 4">
            <a:extLst>
              <a:ext uri="{FF2B5EF4-FFF2-40B4-BE49-F238E27FC236}">
                <a16:creationId xmlns:a16="http://schemas.microsoft.com/office/drawing/2014/main" id="{D1EA97B9-493B-4C04-9A08-1C36BDD4109F}"/>
              </a:ext>
            </a:extLst>
          </p:cNvPr>
          <p:cNvPicPr>
            <a:picLocks noGrp="1" noChangeAspect="1"/>
          </p:cNvPicPr>
          <p:nvPr>
            <p:ph idx="1"/>
          </p:nvPr>
        </p:nvPicPr>
        <p:blipFill>
          <a:blip r:embed="rId2"/>
          <a:stretch>
            <a:fillRect/>
          </a:stretch>
        </p:blipFill>
        <p:spPr>
          <a:xfrm>
            <a:off x="2143990" y="1442622"/>
            <a:ext cx="8296149" cy="4642884"/>
          </a:xfrm>
        </p:spPr>
      </p:pic>
    </p:spTree>
    <p:extLst>
      <p:ext uri="{BB962C8B-B14F-4D97-AF65-F5344CB8AC3E}">
        <p14:creationId xmlns:p14="http://schemas.microsoft.com/office/powerpoint/2010/main" val="811273453"/>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Zástupný obsah 4">
            <a:extLst>
              <a:ext uri="{FF2B5EF4-FFF2-40B4-BE49-F238E27FC236}">
                <a16:creationId xmlns:a16="http://schemas.microsoft.com/office/drawing/2014/main" id="{721C084A-49B2-4D96-B0B0-BF6F3D4F0B17}"/>
              </a:ext>
            </a:extLst>
          </p:cNvPr>
          <p:cNvPicPr>
            <a:picLocks noGrp="1" noChangeAspect="1"/>
          </p:cNvPicPr>
          <p:nvPr>
            <p:ph idx="1"/>
          </p:nvPr>
        </p:nvPicPr>
        <p:blipFill>
          <a:blip r:embed="rId2"/>
          <a:stretch>
            <a:fillRect/>
          </a:stretch>
        </p:blipFill>
        <p:spPr>
          <a:xfrm>
            <a:off x="2652281" y="257498"/>
            <a:ext cx="7019925" cy="1876425"/>
          </a:xfrm>
        </p:spPr>
      </p:pic>
      <p:pic>
        <p:nvPicPr>
          <p:cNvPr id="7" name="Obrázek 6">
            <a:extLst>
              <a:ext uri="{FF2B5EF4-FFF2-40B4-BE49-F238E27FC236}">
                <a16:creationId xmlns:a16="http://schemas.microsoft.com/office/drawing/2014/main" id="{52DE68DE-B8D0-4B6A-BC00-B0A7C0504926}"/>
              </a:ext>
            </a:extLst>
          </p:cNvPr>
          <p:cNvPicPr>
            <a:picLocks noChangeAspect="1"/>
          </p:cNvPicPr>
          <p:nvPr/>
        </p:nvPicPr>
        <p:blipFill>
          <a:blip r:embed="rId3"/>
          <a:stretch>
            <a:fillRect/>
          </a:stretch>
        </p:blipFill>
        <p:spPr>
          <a:xfrm>
            <a:off x="2728481" y="2277353"/>
            <a:ext cx="6943725" cy="4238625"/>
          </a:xfrm>
          <a:prstGeom prst="rect">
            <a:avLst/>
          </a:prstGeom>
        </p:spPr>
      </p:pic>
    </p:spTree>
    <p:extLst>
      <p:ext uri="{BB962C8B-B14F-4D97-AF65-F5344CB8AC3E}">
        <p14:creationId xmlns:p14="http://schemas.microsoft.com/office/powerpoint/2010/main" val="296408250"/>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Zástupný obsah 4">
            <a:extLst>
              <a:ext uri="{FF2B5EF4-FFF2-40B4-BE49-F238E27FC236}">
                <a16:creationId xmlns:a16="http://schemas.microsoft.com/office/drawing/2014/main" id="{51B51E47-BD67-45A7-9507-72B85CC1BAF1}"/>
              </a:ext>
            </a:extLst>
          </p:cNvPr>
          <p:cNvPicPr>
            <a:picLocks noGrp="1" noChangeAspect="1"/>
          </p:cNvPicPr>
          <p:nvPr>
            <p:ph idx="1"/>
          </p:nvPr>
        </p:nvPicPr>
        <p:blipFill>
          <a:blip r:embed="rId2"/>
          <a:stretch>
            <a:fillRect/>
          </a:stretch>
        </p:blipFill>
        <p:spPr>
          <a:xfrm>
            <a:off x="3107847" y="1660231"/>
            <a:ext cx="6696075" cy="2981325"/>
          </a:xfrm>
        </p:spPr>
      </p:pic>
    </p:spTree>
    <p:extLst>
      <p:ext uri="{BB962C8B-B14F-4D97-AF65-F5344CB8AC3E}">
        <p14:creationId xmlns:p14="http://schemas.microsoft.com/office/powerpoint/2010/main" val="3664248451"/>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57DC0D9-5A08-4629-96E2-97741FED0403}"/>
              </a:ext>
            </a:extLst>
          </p:cNvPr>
          <p:cNvSpPr>
            <a:spLocks noGrp="1"/>
          </p:cNvSpPr>
          <p:nvPr>
            <p:ph type="title"/>
          </p:nvPr>
        </p:nvSpPr>
        <p:spPr/>
        <p:txBody>
          <a:bodyPr/>
          <a:lstStyle/>
          <a:p>
            <a:pPr algn="ctr"/>
            <a:r>
              <a:rPr lang="cs-CZ" dirty="0"/>
              <a:t>Souhlásky úžinové (frikativy)</a:t>
            </a:r>
            <a:br>
              <a:rPr lang="cs-CZ" dirty="0"/>
            </a:br>
            <a:r>
              <a:rPr lang="cs-CZ" dirty="0"/>
              <a:t>f, v</a:t>
            </a:r>
          </a:p>
        </p:txBody>
      </p:sp>
      <p:sp>
        <p:nvSpPr>
          <p:cNvPr id="3" name="Zástupný obsah 2">
            <a:extLst>
              <a:ext uri="{FF2B5EF4-FFF2-40B4-BE49-F238E27FC236}">
                <a16:creationId xmlns:a16="http://schemas.microsoft.com/office/drawing/2014/main" id="{4FA08DAE-DCC7-401D-8BCB-B8EF314A3D73}"/>
              </a:ext>
            </a:extLst>
          </p:cNvPr>
          <p:cNvSpPr>
            <a:spLocks noGrp="1"/>
          </p:cNvSpPr>
          <p:nvPr>
            <p:ph idx="1"/>
          </p:nvPr>
        </p:nvSpPr>
        <p:spPr/>
        <p:txBody>
          <a:bodyPr>
            <a:normAutofit fontScale="92500" lnSpcReduction="10000"/>
          </a:bodyPr>
          <a:lstStyle/>
          <a:p>
            <a:pPr>
              <a:spcBef>
                <a:spcPts val="0"/>
              </a:spcBef>
            </a:pPr>
            <a:r>
              <a:rPr lang="cs-CZ" dirty="0"/>
              <a:t>Podle způsobu tvoření: úžinové (frikativy)</a:t>
            </a:r>
          </a:p>
          <a:p>
            <a:pPr>
              <a:spcBef>
                <a:spcPts val="0"/>
              </a:spcBef>
            </a:pPr>
            <a:r>
              <a:rPr lang="cs-CZ" dirty="0"/>
              <a:t>Podle místa tvorby: retozubné (labiodentální)</a:t>
            </a:r>
          </a:p>
          <a:p>
            <a:pPr>
              <a:spcBef>
                <a:spcPts val="0"/>
              </a:spcBef>
            </a:pPr>
            <a:r>
              <a:rPr lang="cs-CZ" dirty="0"/>
              <a:t>Podle akustického dojmu: třené, vlastní úžinové (středové)</a:t>
            </a:r>
          </a:p>
          <a:p>
            <a:pPr>
              <a:spcBef>
                <a:spcPts val="0"/>
              </a:spcBef>
            </a:pPr>
            <a:r>
              <a:rPr lang="cs-CZ" dirty="0"/>
              <a:t>Podle znělosti: F – neznělá, V – znělá </a:t>
            </a:r>
          </a:p>
          <a:p>
            <a:pPr>
              <a:spcBef>
                <a:spcPts val="0"/>
              </a:spcBef>
            </a:pPr>
            <a:r>
              <a:rPr lang="cs-CZ" dirty="0"/>
              <a:t>Podle </a:t>
            </a:r>
            <a:r>
              <a:rPr lang="cs-CZ" dirty="0" err="1"/>
              <a:t>párovosti</a:t>
            </a:r>
            <a:r>
              <a:rPr lang="cs-CZ" dirty="0"/>
              <a:t>: párové</a:t>
            </a:r>
          </a:p>
          <a:p>
            <a:endParaRPr lang="cs-CZ" dirty="0"/>
          </a:p>
          <a:p>
            <a:pPr>
              <a:spcBef>
                <a:spcPts val="0"/>
              </a:spcBef>
            </a:pPr>
            <a:r>
              <a:rPr lang="cs-CZ" dirty="0"/>
              <a:t>Čelistní úhel: mírný</a:t>
            </a:r>
          </a:p>
          <a:p>
            <a:pPr>
              <a:spcBef>
                <a:spcPts val="0"/>
              </a:spcBef>
            </a:pPr>
            <a:r>
              <a:rPr lang="cs-CZ" dirty="0"/>
              <a:t>Rty: aktivně se účastní artikulace přiblížením spodního rtu k horním řezákům, vytváří tak potřebnou úžinu </a:t>
            </a:r>
          </a:p>
          <a:p>
            <a:pPr>
              <a:spcBef>
                <a:spcPts val="0"/>
              </a:spcBef>
            </a:pPr>
            <a:r>
              <a:rPr lang="cs-CZ" dirty="0"/>
              <a:t>Jazyk: v postavení neutrálním, hrot jazyka se opírá o dolní dáseň</a:t>
            </a:r>
          </a:p>
          <a:p>
            <a:pPr>
              <a:spcBef>
                <a:spcPts val="0"/>
              </a:spcBef>
            </a:pPr>
            <a:r>
              <a:rPr lang="cs-CZ" dirty="0"/>
              <a:t>Patrohltanový závěr: měkké patro uzavírá vstup výdechovému proudu vzduchu do dutiny nosní </a:t>
            </a:r>
          </a:p>
          <a:p>
            <a:endParaRPr lang="cs-CZ" dirty="0"/>
          </a:p>
        </p:txBody>
      </p:sp>
    </p:spTree>
    <p:extLst>
      <p:ext uri="{BB962C8B-B14F-4D97-AF65-F5344CB8AC3E}">
        <p14:creationId xmlns:p14="http://schemas.microsoft.com/office/powerpoint/2010/main" val="3490487800"/>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808FC349-1D77-463E-AFAE-96F2BD30A874}"/>
              </a:ext>
            </a:extLst>
          </p:cNvPr>
          <p:cNvSpPr>
            <a:spLocks noGrp="1"/>
          </p:cNvSpPr>
          <p:nvPr>
            <p:ph idx="1"/>
          </p:nvPr>
        </p:nvSpPr>
        <p:spPr>
          <a:xfrm>
            <a:off x="1251678" y="994299"/>
            <a:ext cx="10178322" cy="4885293"/>
          </a:xfrm>
        </p:spPr>
        <p:txBody>
          <a:bodyPr>
            <a:normAutofit/>
          </a:bodyPr>
          <a:lstStyle/>
          <a:p>
            <a:r>
              <a:rPr lang="cs-CZ" sz="1800" b="1" dirty="0"/>
              <a:t>Výdechový proud vzduchu se nahromadí pod hlasivkami, které se od sebe oddálí (u F zůstávají v klidové poloze, u V se rozvibruji). Dále výdechový proud vzduchu postupuje do rezonanční dutiny ústní. Spodní ret se přiblíží k horním řezákům a vytvoří malou úžinu. Přes úžinu prochází výdechový proud vzduchu, který se tře o spodní ret, v úžině se tvoří šum. Realizací hlásky dojde k uvolnění patrohltanového závěru. </a:t>
            </a:r>
          </a:p>
          <a:p>
            <a:r>
              <a:rPr lang="cs-CZ" sz="1800" dirty="0"/>
              <a:t>Nesprávná výslovnost:</a:t>
            </a:r>
          </a:p>
          <a:p>
            <a:pPr lvl="1"/>
            <a:r>
              <a:rPr lang="cs-CZ" sz="1600" dirty="0"/>
              <a:t>Souhlásky F, V bývají narušeny vzácně. Setkáváme se s </a:t>
            </a:r>
            <a:r>
              <a:rPr lang="cs-CZ" sz="1600" dirty="0" err="1"/>
              <a:t>mogilálií</a:t>
            </a:r>
            <a:r>
              <a:rPr lang="cs-CZ" sz="1600" dirty="0"/>
              <a:t>, kdy jsou hlásky vynechávány nebo s </a:t>
            </a:r>
            <a:r>
              <a:rPr lang="cs-CZ" sz="1600" dirty="0" err="1"/>
              <a:t>paralálií</a:t>
            </a:r>
            <a:r>
              <a:rPr lang="cs-CZ" sz="1600" dirty="0"/>
              <a:t>, kdy jsou nahrazovány obouretnými P – B. Někdy se užívá místo znělého V neznělé F. </a:t>
            </a:r>
          </a:p>
          <a:p>
            <a:pPr lvl="1"/>
            <a:endParaRPr lang="cs-CZ" sz="1600" dirty="0"/>
          </a:p>
          <a:p>
            <a:r>
              <a:rPr lang="cs-CZ" sz="1800" dirty="0"/>
              <a:t>Rozdíly:</a:t>
            </a:r>
          </a:p>
          <a:p>
            <a:pPr lvl="1"/>
            <a:r>
              <a:rPr lang="cs-CZ" sz="1600" dirty="0"/>
              <a:t>F = neznělá, V = znělá. Artikulace je pevnější při neznělé hlásce F, při znělém V je šum překrýván zněním hlasu, takže je někdy méně zřetelné. </a:t>
            </a:r>
          </a:p>
        </p:txBody>
      </p:sp>
    </p:spTree>
    <p:extLst>
      <p:ext uri="{BB962C8B-B14F-4D97-AF65-F5344CB8AC3E}">
        <p14:creationId xmlns:p14="http://schemas.microsoft.com/office/powerpoint/2010/main" val="4082482687"/>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Zástupný obsah 5">
            <a:extLst>
              <a:ext uri="{FF2B5EF4-FFF2-40B4-BE49-F238E27FC236}">
                <a16:creationId xmlns:a16="http://schemas.microsoft.com/office/drawing/2014/main" id="{6ABD97C4-B779-478C-BD37-205F239CBBC2}"/>
              </a:ext>
            </a:extLst>
          </p:cNvPr>
          <p:cNvPicPr>
            <a:picLocks noGrp="1" noChangeAspect="1"/>
          </p:cNvPicPr>
          <p:nvPr>
            <p:ph idx="1"/>
          </p:nvPr>
        </p:nvPicPr>
        <p:blipFill>
          <a:blip r:embed="rId2"/>
          <a:stretch>
            <a:fillRect/>
          </a:stretch>
        </p:blipFill>
        <p:spPr>
          <a:xfrm>
            <a:off x="2911839" y="3585423"/>
            <a:ext cx="6613901" cy="1047750"/>
          </a:xfrm>
        </p:spPr>
      </p:pic>
      <p:pic>
        <p:nvPicPr>
          <p:cNvPr id="4" name="Obrázek 3">
            <a:extLst>
              <a:ext uri="{FF2B5EF4-FFF2-40B4-BE49-F238E27FC236}">
                <a16:creationId xmlns:a16="http://schemas.microsoft.com/office/drawing/2014/main" id="{39D8CE8A-C7EB-4206-92C4-1F1A9DFA6CCF}"/>
              </a:ext>
            </a:extLst>
          </p:cNvPr>
          <p:cNvPicPr>
            <a:picLocks noChangeAspect="1"/>
          </p:cNvPicPr>
          <p:nvPr/>
        </p:nvPicPr>
        <p:blipFill rotWithShape="1">
          <a:blip r:embed="rId3"/>
          <a:srcRect r="3559"/>
          <a:stretch/>
        </p:blipFill>
        <p:spPr>
          <a:xfrm>
            <a:off x="2911839" y="2051898"/>
            <a:ext cx="6613901" cy="1533525"/>
          </a:xfrm>
          <a:prstGeom prst="rect">
            <a:avLst/>
          </a:prstGeom>
        </p:spPr>
      </p:pic>
    </p:spTree>
    <p:extLst>
      <p:ext uri="{BB962C8B-B14F-4D97-AF65-F5344CB8AC3E}">
        <p14:creationId xmlns:p14="http://schemas.microsoft.com/office/powerpoint/2010/main" val="39415525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D0DC52AA-B6C0-4532-8413-1DF96CF8233E}"/>
              </a:ext>
            </a:extLst>
          </p:cNvPr>
          <p:cNvSpPr>
            <a:spLocks noGrp="1"/>
          </p:cNvSpPr>
          <p:nvPr>
            <p:ph idx="1"/>
          </p:nvPr>
        </p:nvSpPr>
        <p:spPr>
          <a:xfrm>
            <a:off x="1251678" y="754603"/>
            <a:ext cx="10178322" cy="5124990"/>
          </a:xfrm>
        </p:spPr>
        <p:txBody>
          <a:bodyPr/>
          <a:lstStyle/>
          <a:p>
            <a:r>
              <a:rPr lang="cs-CZ" dirty="0"/>
              <a:t>Vzdělávací nabídka + logopedické chvilky</a:t>
            </a:r>
          </a:p>
          <a:p>
            <a:r>
              <a:rPr lang="cs-CZ" dirty="0"/>
              <a:t>Očekávané výstupy </a:t>
            </a:r>
          </a:p>
          <a:p>
            <a:r>
              <a:rPr lang="cs-CZ" dirty="0"/>
              <a:t>Rizika osvojování komunikačních kompetencí </a:t>
            </a:r>
          </a:p>
          <a:p>
            <a:endParaRPr lang="cs-CZ" dirty="0"/>
          </a:p>
          <a:p>
            <a:r>
              <a:rPr lang="cs-CZ" dirty="0"/>
              <a:t>ŠVP → TVP</a:t>
            </a:r>
          </a:p>
          <a:p>
            <a:pPr marL="0" indent="0">
              <a:buNone/>
            </a:pPr>
            <a:endParaRPr lang="cs-CZ" dirty="0"/>
          </a:p>
        </p:txBody>
      </p:sp>
    </p:spTree>
    <p:extLst>
      <p:ext uri="{BB962C8B-B14F-4D97-AF65-F5344CB8AC3E}">
        <p14:creationId xmlns:p14="http://schemas.microsoft.com/office/powerpoint/2010/main" val="2300827305"/>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E575B79-42BB-4481-9608-74818D5CC31A}"/>
              </a:ext>
            </a:extLst>
          </p:cNvPr>
          <p:cNvSpPr>
            <a:spLocks noGrp="1"/>
          </p:cNvSpPr>
          <p:nvPr>
            <p:ph type="title"/>
          </p:nvPr>
        </p:nvSpPr>
        <p:spPr/>
        <p:txBody>
          <a:bodyPr/>
          <a:lstStyle/>
          <a:p>
            <a:pPr algn="ctr"/>
            <a:r>
              <a:rPr lang="cs-CZ" dirty="0"/>
              <a:t>Vyvození hlásky F</a:t>
            </a:r>
          </a:p>
        </p:txBody>
      </p:sp>
      <p:pic>
        <p:nvPicPr>
          <p:cNvPr id="7" name="Obrázek 6">
            <a:extLst>
              <a:ext uri="{FF2B5EF4-FFF2-40B4-BE49-F238E27FC236}">
                <a16:creationId xmlns:a16="http://schemas.microsoft.com/office/drawing/2014/main" id="{DC6CF855-EBFD-4BEA-9151-D552341EABDA}"/>
              </a:ext>
            </a:extLst>
          </p:cNvPr>
          <p:cNvPicPr>
            <a:picLocks noChangeAspect="1"/>
          </p:cNvPicPr>
          <p:nvPr/>
        </p:nvPicPr>
        <p:blipFill>
          <a:blip r:embed="rId2"/>
          <a:stretch>
            <a:fillRect/>
          </a:stretch>
        </p:blipFill>
        <p:spPr>
          <a:xfrm>
            <a:off x="2949939" y="1484928"/>
            <a:ext cx="6781800" cy="4829175"/>
          </a:xfrm>
          <a:prstGeom prst="rect">
            <a:avLst/>
          </a:prstGeom>
        </p:spPr>
      </p:pic>
    </p:spTree>
    <p:extLst>
      <p:ext uri="{BB962C8B-B14F-4D97-AF65-F5344CB8AC3E}">
        <p14:creationId xmlns:p14="http://schemas.microsoft.com/office/powerpoint/2010/main" val="1423445220"/>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1D4EF265-D183-42D8-B929-2E3C749EB5AE}"/>
              </a:ext>
            </a:extLst>
          </p:cNvPr>
          <p:cNvPicPr>
            <a:picLocks noChangeAspect="1"/>
          </p:cNvPicPr>
          <p:nvPr/>
        </p:nvPicPr>
        <p:blipFill>
          <a:blip r:embed="rId2"/>
          <a:stretch>
            <a:fillRect/>
          </a:stretch>
        </p:blipFill>
        <p:spPr>
          <a:xfrm>
            <a:off x="2520473" y="1633214"/>
            <a:ext cx="7381875" cy="2686050"/>
          </a:xfrm>
          <a:prstGeom prst="rect">
            <a:avLst/>
          </a:prstGeom>
        </p:spPr>
      </p:pic>
      <p:sp>
        <p:nvSpPr>
          <p:cNvPr id="9" name="Zástupný obsah 8">
            <a:extLst>
              <a:ext uri="{FF2B5EF4-FFF2-40B4-BE49-F238E27FC236}">
                <a16:creationId xmlns:a16="http://schemas.microsoft.com/office/drawing/2014/main" id="{265EBC28-94BC-4AAD-9310-CE7BDD28544E}"/>
              </a:ext>
            </a:extLst>
          </p:cNvPr>
          <p:cNvSpPr>
            <a:spLocks noGrp="1"/>
          </p:cNvSpPr>
          <p:nvPr>
            <p:ph idx="1"/>
          </p:nvPr>
        </p:nvSpPr>
        <p:spPr/>
        <p:txBody>
          <a:bodyPr/>
          <a:lstStyle/>
          <a:p>
            <a:endParaRPr lang="cs-CZ"/>
          </a:p>
        </p:txBody>
      </p:sp>
    </p:spTree>
    <p:extLst>
      <p:ext uri="{BB962C8B-B14F-4D97-AF65-F5344CB8AC3E}">
        <p14:creationId xmlns:p14="http://schemas.microsoft.com/office/powerpoint/2010/main" val="278202456"/>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obsah 6">
            <a:extLst>
              <a:ext uri="{FF2B5EF4-FFF2-40B4-BE49-F238E27FC236}">
                <a16:creationId xmlns:a16="http://schemas.microsoft.com/office/drawing/2014/main" id="{AF67083F-4E57-43FC-B893-674C2B73C444}"/>
              </a:ext>
            </a:extLst>
          </p:cNvPr>
          <p:cNvPicPr>
            <a:picLocks noGrp="1" noChangeAspect="1"/>
          </p:cNvPicPr>
          <p:nvPr>
            <p:ph idx="1"/>
          </p:nvPr>
        </p:nvPicPr>
        <p:blipFill>
          <a:blip r:embed="rId2"/>
          <a:stretch>
            <a:fillRect/>
          </a:stretch>
        </p:blipFill>
        <p:spPr>
          <a:xfrm>
            <a:off x="2696998" y="813323"/>
            <a:ext cx="7272625" cy="5231354"/>
          </a:xfrm>
        </p:spPr>
      </p:pic>
    </p:spTree>
    <p:extLst>
      <p:ext uri="{BB962C8B-B14F-4D97-AF65-F5344CB8AC3E}">
        <p14:creationId xmlns:p14="http://schemas.microsoft.com/office/powerpoint/2010/main" val="800021377"/>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74D3143-9035-4B6D-9E15-2EEB14FF7AC1}"/>
              </a:ext>
            </a:extLst>
          </p:cNvPr>
          <p:cNvSpPr>
            <a:spLocks noGrp="1"/>
          </p:cNvSpPr>
          <p:nvPr>
            <p:ph type="title"/>
          </p:nvPr>
        </p:nvSpPr>
        <p:spPr/>
        <p:txBody>
          <a:bodyPr/>
          <a:lstStyle/>
          <a:p>
            <a:pPr algn="ctr"/>
            <a:r>
              <a:rPr lang="cs-CZ" dirty="0"/>
              <a:t>Vyvození hlásky v</a:t>
            </a:r>
          </a:p>
        </p:txBody>
      </p:sp>
      <p:pic>
        <p:nvPicPr>
          <p:cNvPr id="5" name="Zástupný obsah 4">
            <a:extLst>
              <a:ext uri="{FF2B5EF4-FFF2-40B4-BE49-F238E27FC236}">
                <a16:creationId xmlns:a16="http://schemas.microsoft.com/office/drawing/2014/main" id="{AAF53F17-0D29-45D4-8C8F-FA22B7BCA939}"/>
              </a:ext>
            </a:extLst>
          </p:cNvPr>
          <p:cNvPicPr>
            <a:picLocks noGrp="1" noChangeAspect="1"/>
          </p:cNvPicPr>
          <p:nvPr>
            <p:ph idx="1"/>
          </p:nvPr>
        </p:nvPicPr>
        <p:blipFill rotWithShape="1">
          <a:blip r:embed="rId2"/>
          <a:srcRect r="6798"/>
          <a:stretch/>
        </p:blipFill>
        <p:spPr>
          <a:xfrm>
            <a:off x="2697527" y="1659353"/>
            <a:ext cx="6791326" cy="2876550"/>
          </a:xfrm>
        </p:spPr>
      </p:pic>
      <p:pic>
        <p:nvPicPr>
          <p:cNvPr id="7" name="Obrázek 6">
            <a:extLst>
              <a:ext uri="{FF2B5EF4-FFF2-40B4-BE49-F238E27FC236}">
                <a16:creationId xmlns:a16="http://schemas.microsoft.com/office/drawing/2014/main" id="{68522C51-3AD2-45D5-B97D-EB63BA406726}"/>
              </a:ext>
            </a:extLst>
          </p:cNvPr>
          <p:cNvPicPr>
            <a:picLocks noChangeAspect="1"/>
          </p:cNvPicPr>
          <p:nvPr/>
        </p:nvPicPr>
        <p:blipFill>
          <a:blip r:embed="rId3"/>
          <a:stretch>
            <a:fillRect/>
          </a:stretch>
        </p:blipFill>
        <p:spPr>
          <a:xfrm>
            <a:off x="2700337" y="4656430"/>
            <a:ext cx="6791325" cy="1238250"/>
          </a:xfrm>
          <a:prstGeom prst="rect">
            <a:avLst/>
          </a:prstGeom>
        </p:spPr>
      </p:pic>
    </p:spTree>
    <p:extLst>
      <p:ext uri="{BB962C8B-B14F-4D97-AF65-F5344CB8AC3E}">
        <p14:creationId xmlns:p14="http://schemas.microsoft.com/office/powerpoint/2010/main" val="1433719680"/>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37D28921-BB3D-4DB8-813D-4255F5089BDD}"/>
              </a:ext>
            </a:extLst>
          </p:cNvPr>
          <p:cNvSpPr>
            <a:spLocks noGrp="1"/>
          </p:cNvSpPr>
          <p:nvPr>
            <p:ph idx="1"/>
          </p:nvPr>
        </p:nvSpPr>
        <p:spPr/>
        <p:txBody>
          <a:bodyPr/>
          <a:lstStyle/>
          <a:p>
            <a:endParaRPr lang="cs-CZ"/>
          </a:p>
        </p:txBody>
      </p:sp>
      <p:pic>
        <p:nvPicPr>
          <p:cNvPr id="5" name="Obrázek 4">
            <a:extLst>
              <a:ext uri="{FF2B5EF4-FFF2-40B4-BE49-F238E27FC236}">
                <a16:creationId xmlns:a16="http://schemas.microsoft.com/office/drawing/2014/main" id="{7EA6B8D7-36E6-4424-8015-95AB53A5023E}"/>
              </a:ext>
            </a:extLst>
          </p:cNvPr>
          <p:cNvPicPr>
            <a:picLocks noChangeAspect="1"/>
          </p:cNvPicPr>
          <p:nvPr/>
        </p:nvPicPr>
        <p:blipFill>
          <a:blip r:embed="rId2"/>
          <a:stretch>
            <a:fillRect/>
          </a:stretch>
        </p:blipFill>
        <p:spPr>
          <a:xfrm>
            <a:off x="2695667" y="1332390"/>
            <a:ext cx="7581900" cy="3962400"/>
          </a:xfrm>
          <a:prstGeom prst="rect">
            <a:avLst/>
          </a:prstGeom>
        </p:spPr>
      </p:pic>
    </p:spTree>
    <p:extLst>
      <p:ext uri="{BB962C8B-B14F-4D97-AF65-F5344CB8AC3E}">
        <p14:creationId xmlns:p14="http://schemas.microsoft.com/office/powerpoint/2010/main" val="1968197576"/>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0D1A963B-92AA-4D13-95D4-44E027F49A6F}"/>
              </a:ext>
            </a:extLst>
          </p:cNvPr>
          <p:cNvSpPr>
            <a:spLocks noGrp="1"/>
          </p:cNvSpPr>
          <p:nvPr>
            <p:ph idx="1"/>
          </p:nvPr>
        </p:nvSpPr>
        <p:spPr/>
        <p:txBody>
          <a:bodyPr/>
          <a:lstStyle/>
          <a:p>
            <a:endParaRPr lang="cs-CZ"/>
          </a:p>
        </p:txBody>
      </p:sp>
      <p:pic>
        <p:nvPicPr>
          <p:cNvPr id="5" name="Obrázek 4">
            <a:extLst>
              <a:ext uri="{FF2B5EF4-FFF2-40B4-BE49-F238E27FC236}">
                <a16:creationId xmlns:a16="http://schemas.microsoft.com/office/drawing/2014/main" id="{BC32909A-E196-4B07-BC99-750829315EA6}"/>
              </a:ext>
            </a:extLst>
          </p:cNvPr>
          <p:cNvPicPr>
            <a:picLocks noChangeAspect="1"/>
          </p:cNvPicPr>
          <p:nvPr/>
        </p:nvPicPr>
        <p:blipFill>
          <a:blip r:embed="rId2"/>
          <a:stretch>
            <a:fillRect/>
          </a:stretch>
        </p:blipFill>
        <p:spPr>
          <a:xfrm>
            <a:off x="2490787" y="1566862"/>
            <a:ext cx="7210425" cy="3724275"/>
          </a:xfrm>
          <a:prstGeom prst="rect">
            <a:avLst/>
          </a:prstGeom>
        </p:spPr>
      </p:pic>
    </p:spTree>
    <p:extLst>
      <p:ext uri="{BB962C8B-B14F-4D97-AF65-F5344CB8AC3E}">
        <p14:creationId xmlns:p14="http://schemas.microsoft.com/office/powerpoint/2010/main" val="3627261031"/>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6584642-7AD5-44C8-94E2-E670C394E381}"/>
              </a:ext>
            </a:extLst>
          </p:cNvPr>
          <p:cNvSpPr>
            <a:spLocks noGrp="1"/>
          </p:cNvSpPr>
          <p:nvPr>
            <p:ph type="title"/>
          </p:nvPr>
        </p:nvSpPr>
        <p:spPr/>
        <p:txBody>
          <a:bodyPr/>
          <a:lstStyle/>
          <a:p>
            <a:pPr algn="ctr"/>
            <a:r>
              <a:rPr lang="cs-CZ" dirty="0"/>
              <a:t>Souhlásky úžinové (frikativy)</a:t>
            </a:r>
            <a:br>
              <a:rPr lang="cs-CZ" dirty="0"/>
            </a:br>
            <a:r>
              <a:rPr lang="cs-CZ" dirty="0"/>
              <a:t>S, z</a:t>
            </a:r>
          </a:p>
        </p:txBody>
      </p:sp>
      <p:sp>
        <p:nvSpPr>
          <p:cNvPr id="3" name="Zástupný obsah 2">
            <a:extLst>
              <a:ext uri="{FF2B5EF4-FFF2-40B4-BE49-F238E27FC236}">
                <a16:creationId xmlns:a16="http://schemas.microsoft.com/office/drawing/2014/main" id="{72FF4188-9733-461B-877D-5A58EC685E5C}"/>
              </a:ext>
            </a:extLst>
          </p:cNvPr>
          <p:cNvSpPr>
            <a:spLocks noGrp="1"/>
          </p:cNvSpPr>
          <p:nvPr>
            <p:ph idx="1"/>
          </p:nvPr>
        </p:nvSpPr>
        <p:spPr/>
        <p:txBody>
          <a:bodyPr>
            <a:normAutofit lnSpcReduction="10000"/>
          </a:bodyPr>
          <a:lstStyle/>
          <a:p>
            <a:pPr>
              <a:spcBef>
                <a:spcPts val="0"/>
              </a:spcBef>
            </a:pPr>
            <a:r>
              <a:rPr lang="cs-CZ" dirty="0"/>
              <a:t>Podle způsobu tvoření: úžinové (frikativy)</a:t>
            </a:r>
          </a:p>
          <a:p>
            <a:pPr>
              <a:spcBef>
                <a:spcPts val="0"/>
              </a:spcBef>
            </a:pPr>
            <a:r>
              <a:rPr lang="cs-CZ" dirty="0"/>
              <a:t>Podle místa tvorby: dásňové (alveolární)</a:t>
            </a:r>
          </a:p>
          <a:p>
            <a:pPr>
              <a:spcBef>
                <a:spcPts val="0"/>
              </a:spcBef>
            </a:pPr>
            <a:r>
              <a:rPr lang="cs-CZ" dirty="0"/>
              <a:t>Podle akustického dojmu: sykavky (sibilanty) ostré </a:t>
            </a:r>
          </a:p>
          <a:p>
            <a:pPr>
              <a:spcBef>
                <a:spcPts val="0"/>
              </a:spcBef>
            </a:pPr>
            <a:r>
              <a:rPr lang="cs-CZ" dirty="0"/>
              <a:t>Podle znělosti: S – neznělá, Z – znělá </a:t>
            </a:r>
          </a:p>
          <a:p>
            <a:pPr>
              <a:spcBef>
                <a:spcPts val="0"/>
              </a:spcBef>
            </a:pPr>
            <a:r>
              <a:rPr lang="cs-CZ" dirty="0"/>
              <a:t>Podle </a:t>
            </a:r>
            <a:r>
              <a:rPr lang="cs-CZ" dirty="0" err="1"/>
              <a:t>párovosti</a:t>
            </a:r>
            <a:r>
              <a:rPr lang="cs-CZ" dirty="0"/>
              <a:t>: párové</a:t>
            </a:r>
          </a:p>
          <a:p>
            <a:endParaRPr lang="cs-CZ" dirty="0"/>
          </a:p>
          <a:p>
            <a:pPr>
              <a:spcBef>
                <a:spcPts val="0"/>
              </a:spcBef>
            </a:pPr>
            <a:r>
              <a:rPr lang="cs-CZ" dirty="0"/>
              <a:t>Čelistní úhel: malý</a:t>
            </a:r>
          </a:p>
          <a:p>
            <a:pPr>
              <a:spcBef>
                <a:spcPts val="0"/>
              </a:spcBef>
            </a:pPr>
            <a:r>
              <a:rPr lang="cs-CZ" dirty="0"/>
              <a:t>Rty: mírně protaženy ve vodorovném směru, koutky zaostřeny</a:t>
            </a:r>
          </a:p>
          <a:p>
            <a:pPr>
              <a:spcBef>
                <a:spcPts val="0"/>
              </a:spcBef>
            </a:pPr>
            <a:r>
              <a:rPr lang="cs-CZ" dirty="0"/>
              <a:t>Jazyk: hrot jazyka se opírá o dolní řezáky, přední část jazyka se přibližuje k alveolárnímu výstupku → vznikne úžina</a:t>
            </a:r>
          </a:p>
          <a:p>
            <a:pPr>
              <a:spcBef>
                <a:spcPts val="0"/>
              </a:spcBef>
            </a:pPr>
            <a:r>
              <a:rPr lang="cs-CZ" dirty="0"/>
              <a:t>Patrohltanový závěr: utvořen, rezonanční dutina nosní není zapojena</a:t>
            </a:r>
          </a:p>
          <a:p>
            <a:endParaRPr lang="cs-CZ" dirty="0"/>
          </a:p>
        </p:txBody>
      </p:sp>
      <p:pic>
        <p:nvPicPr>
          <p:cNvPr id="4" name="Obrázek 3">
            <a:extLst>
              <a:ext uri="{FF2B5EF4-FFF2-40B4-BE49-F238E27FC236}">
                <a16:creationId xmlns:a16="http://schemas.microsoft.com/office/drawing/2014/main" id="{00BAAF5E-2112-4356-AA06-CAEFB81FA4F6}"/>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8069801" y="1470897"/>
            <a:ext cx="2783150" cy="1630208"/>
          </a:xfrm>
          <a:prstGeom prst="rect">
            <a:avLst/>
          </a:prstGeom>
          <a:noFill/>
          <a:ln>
            <a:noFill/>
          </a:ln>
        </p:spPr>
      </p:pic>
    </p:spTree>
    <p:extLst>
      <p:ext uri="{BB962C8B-B14F-4D97-AF65-F5344CB8AC3E}">
        <p14:creationId xmlns:p14="http://schemas.microsoft.com/office/powerpoint/2010/main" val="1763933682"/>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0A823D1C-26A8-49FA-AD2C-74450ECF0113}"/>
              </a:ext>
            </a:extLst>
          </p:cNvPr>
          <p:cNvSpPr>
            <a:spLocks noGrp="1"/>
          </p:cNvSpPr>
          <p:nvPr>
            <p:ph idx="1"/>
          </p:nvPr>
        </p:nvSpPr>
        <p:spPr>
          <a:xfrm>
            <a:off x="1225045" y="838941"/>
            <a:ext cx="10178322" cy="4514294"/>
          </a:xfrm>
        </p:spPr>
        <p:txBody>
          <a:bodyPr>
            <a:normAutofit fontScale="92500" lnSpcReduction="10000"/>
          </a:bodyPr>
          <a:lstStyle/>
          <a:p>
            <a:r>
              <a:rPr lang="cs-CZ" sz="1800" b="1" dirty="0"/>
              <a:t>Výdechový proud vzduchu se nahromadí pod hlasivkami, které se od sebe oddálí (u S zůstávají v klidové poloze, u Z se rozvibruji). Dále výdechový proud vzduchu postupuje do rezonanční dutiny ústní. Při realizaci hlásky v přední části ústní dutiny vznikne úzký průchod pro výdechový proud, který se prodírá úzkým průchodem mezi okraji jazyka a patrem, naráží na ostří řezáků, které jsou velmi sblíženy. Realizací hlásky dojde k uvolnění patrohltanového závěru. </a:t>
            </a:r>
          </a:p>
          <a:p>
            <a:pPr marL="0" indent="0">
              <a:buNone/>
            </a:pPr>
            <a:endParaRPr lang="cs-CZ" sz="1800" b="1" dirty="0"/>
          </a:p>
          <a:p>
            <a:r>
              <a:rPr lang="cs-CZ" sz="1800" dirty="0"/>
              <a:t>Před úpravou sykavek nejdříve přesně diagnostikujeme patologickou artikulaci, kdy sykavky mohou být současně patologicky tvořeny jedním i více způsoby. Některé formy sigmatismu vznikají porušeným slyšením zvuků o vyšších frekvencích následkem onemocnění vnitřního ucha. Proto se při poruše sykavek doporučuje vyšetření sluchu.</a:t>
            </a:r>
            <a:endParaRPr lang="cs-CZ" sz="1600" dirty="0"/>
          </a:p>
          <a:p>
            <a:endParaRPr lang="cs-CZ" dirty="0"/>
          </a:p>
          <a:p>
            <a:r>
              <a:rPr lang="cs-CZ" dirty="0"/>
              <a:t>Rozdíly:</a:t>
            </a:r>
          </a:p>
          <a:p>
            <a:pPr lvl="1"/>
            <a:r>
              <a:rPr lang="cs-CZ" dirty="0"/>
              <a:t>S = neznělá, Z = znělá. Při neznělém S je artikulace pevnější, sykot proto ostřejší než při párové znělé souhlásce Z. </a:t>
            </a:r>
          </a:p>
        </p:txBody>
      </p:sp>
    </p:spTree>
    <p:extLst>
      <p:ext uri="{BB962C8B-B14F-4D97-AF65-F5344CB8AC3E}">
        <p14:creationId xmlns:p14="http://schemas.microsoft.com/office/powerpoint/2010/main" val="3841585164"/>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Zástupný obsah 4">
            <a:extLst>
              <a:ext uri="{FF2B5EF4-FFF2-40B4-BE49-F238E27FC236}">
                <a16:creationId xmlns:a16="http://schemas.microsoft.com/office/drawing/2014/main" id="{F87BCEC0-E7A6-4F14-8F9D-F80BEBD42C8E}"/>
              </a:ext>
            </a:extLst>
          </p:cNvPr>
          <p:cNvPicPr>
            <a:picLocks noGrp="1" noChangeAspect="1"/>
          </p:cNvPicPr>
          <p:nvPr>
            <p:ph idx="1"/>
          </p:nvPr>
        </p:nvPicPr>
        <p:blipFill>
          <a:blip r:embed="rId2"/>
          <a:stretch>
            <a:fillRect/>
          </a:stretch>
        </p:blipFill>
        <p:spPr>
          <a:xfrm>
            <a:off x="2664581" y="526759"/>
            <a:ext cx="7260654" cy="5948856"/>
          </a:xfrm>
        </p:spPr>
      </p:pic>
    </p:spTree>
    <p:extLst>
      <p:ext uri="{BB962C8B-B14F-4D97-AF65-F5344CB8AC3E}">
        <p14:creationId xmlns:p14="http://schemas.microsoft.com/office/powerpoint/2010/main" val="1967129445"/>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3E4BAC7A-81DC-4579-9EF8-1696FEB76C5B}"/>
              </a:ext>
            </a:extLst>
          </p:cNvPr>
          <p:cNvPicPr>
            <a:picLocks noChangeAspect="1"/>
          </p:cNvPicPr>
          <p:nvPr/>
        </p:nvPicPr>
        <p:blipFill>
          <a:blip r:embed="rId2"/>
          <a:stretch>
            <a:fillRect/>
          </a:stretch>
        </p:blipFill>
        <p:spPr>
          <a:xfrm>
            <a:off x="2515082" y="93634"/>
            <a:ext cx="6966269" cy="6670731"/>
          </a:xfrm>
          <a:prstGeom prst="rect">
            <a:avLst/>
          </a:prstGeom>
        </p:spPr>
      </p:pic>
    </p:spTree>
    <p:extLst>
      <p:ext uri="{BB962C8B-B14F-4D97-AF65-F5344CB8AC3E}">
        <p14:creationId xmlns:p14="http://schemas.microsoft.com/office/powerpoint/2010/main" val="3339698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82EF8A8-3B22-48F2-8E33-A04EB68C1595}"/>
              </a:ext>
            </a:extLst>
          </p:cNvPr>
          <p:cNvSpPr>
            <a:spLocks noGrp="1"/>
          </p:cNvSpPr>
          <p:nvPr>
            <p:ph type="title"/>
          </p:nvPr>
        </p:nvSpPr>
        <p:spPr/>
        <p:txBody>
          <a:bodyPr/>
          <a:lstStyle/>
          <a:p>
            <a:r>
              <a:rPr lang="cs-CZ" dirty="0"/>
              <a:t>Primární logopedická prevence</a:t>
            </a:r>
          </a:p>
        </p:txBody>
      </p:sp>
      <p:sp>
        <p:nvSpPr>
          <p:cNvPr id="3" name="Zástupný obsah 2">
            <a:extLst>
              <a:ext uri="{FF2B5EF4-FFF2-40B4-BE49-F238E27FC236}">
                <a16:creationId xmlns:a16="http://schemas.microsoft.com/office/drawing/2014/main" id="{47F5B5A0-C3AB-4B75-A100-7F313B87FB86}"/>
              </a:ext>
            </a:extLst>
          </p:cNvPr>
          <p:cNvSpPr>
            <a:spLocks noGrp="1"/>
          </p:cNvSpPr>
          <p:nvPr>
            <p:ph idx="1"/>
          </p:nvPr>
        </p:nvSpPr>
        <p:spPr>
          <a:xfrm>
            <a:off x="1251678" y="1367161"/>
            <a:ext cx="10178322" cy="4512431"/>
          </a:xfrm>
        </p:spPr>
        <p:txBody>
          <a:bodyPr/>
          <a:lstStyle/>
          <a:p>
            <a:r>
              <a:rPr lang="cs-CZ" dirty="0"/>
              <a:t>Předcházení vzniku NKS v celé populaci a zamezená vzniku situací, které ji způsobují</a:t>
            </a:r>
          </a:p>
          <a:p>
            <a:r>
              <a:rPr lang="cs-CZ" dirty="0"/>
              <a:t>Měla by probíhat již od raného dětství v rodině i v MŠ</a:t>
            </a:r>
          </a:p>
          <a:p>
            <a:endParaRPr lang="cs-CZ" dirty="0"/>
          </a:p>
          <a:p>
            <a:pPr marL="0" indent="0">
              <a:buNone/>
            </a:pPr>
            <a:endParaRPr lang="cs-CZ" dirty="0"/>
          </a:p>
          <a:p>
            <a:pPr marL="0" indent="0" algn="ctr">
              <a:buNone/>
            </a:pPr>
            <a:r>
              <a:rPr lang="cs-CZ" b="0" i="1" dirty="0">
                <a:solidFill>
                  <a:srgbClr val="3A3A3A"/>
                </a:solidFill>
                <a:effectLst/>
              </a:rPr>
              <a:t>"Těžištěm prevence narušené komunikační schopnosti je všestranné podněcování dětí ke spontánnímu mluvení, zdokonalování mluvní pohotovosti, rozvoj smyslového vnímání, slovní zásoby, tvořivého myšlení, představivosti a fantazie, jakož i rytmického cítění a motorických schopností." </a:t>
            </a:r>
            <a:r>
              <a:rPr lang="cs-CZ" b="0" dirty="0">
                <a:solidFill>
                  <a:srgbClr val="3A3A3A"/>
                </a:solidFill>
                <a:effectLst/>
              </a:rPr>
              <a:t>- Zezulková, 2008 (Logopedická prevence v předškolním věku).</a:t>
            </a:r>
            <a:endParaRPr lang="cs-CZ" dirty="0"/>
          </a:p>
        </p:txBody>
      </p:sp>
    </p:spTree>
    <p:extLst>
      <p:ext uri="{BB962C8B-B14F-4D97-AF65-F5344CB8AC3E}">
        <p14:creationId xmlns:p14="http://schemas.microsoft.com/office/powerpoint/2010/main" val="795399706"/>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AB960C56-2767-4465-A48D-6B63600873D3}"/>
              </a:ext>
            </a:extLst>
          </p:cNvPr>
          <p:cNvSpPr>
            <a:spLocks noGrp="1"/>
          </p:cNvSpPr>
          <p:nvPr>
            <p:ph idx="1"/>
          </p:nvPr>
        </p:nvSpPr>
        <p:spPr/>
        <p:txBody>
          <a:bodyPr/>
          <a:lstStyle/>
          <a:p>
            <a:endParaRPr lang="cs-CZ"/>
          </a:p>
        </p:txBody>
      </p:sp>
      <p:pic>
        <p:nvPicPr>
          <p:cNvPr id="4" name="Obrázek 3">
            <a:extLst>
              <a:ext uri="{FF2B5EF4-FFF2-40B4-BE49-F238E27FC236}">
                <a16:creationId xmlns:a16="http://schemas.microsoft.com/office/drawing/2014/main" id="{AFF45620-F724-4D12-8C20-CDFEC65B396A}"/>
              </a:ext>
            </a:extLst>
          </p:cNvPr>
          <p:cNvPicPr>
            <a:picLocks noChangeAspect="1"/>
          </p:cNvPicPr>
          <p:nvPr/>
        </p:nvPicPr>
        <p:blipFill>
          <a:blip r:embed="rId2"/>
          <a:stretch>
            <a:fillRect/>
          </a:stretch>
        </p:blipFill>
        <p:spPr>
          <a:xfrm>
            <a:off x="2634642" y="2432758"/>
            <a:ext cx="7431624" cy="2148119"/>
          </a:xfrm>
          <a:prstGeom prst="rect">
            <a:avLst/>
          </a:prstGeom>
        </p:spPr>
      </p:pic>
    </p:spTree>
    <p:extLst>
      <p:ext uri="{BB962C8B-B14F-4D97-AF65-F5344CB8AC3E}">
        <p14:creationId xmlns:p14="http://schemas.microsoft.com/office/powerpoint/2010/main" val="1110315541"/>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561C08D-4CF5-4741-BF23-81329D846363}"/>
              </a:ext>
            </a:extLst>
          </p:cNvPr>
          <p:cNvSpPr>
            <a:spLocks noGrp="1"/>
          </p:cNvSpPr>
          <p:nvPr>
            <p:ph type="title"/>
          </p:nvPr>
        </p:nvSpPr>
        <p:spPr/>
        <p:txBody>
          <a:bodyPr/>
          <a:lstStyle/>
          <a:p>
            <a:pPr algn="ctr"/>
            <a:r>
              <a:rPr lang="cs-CZ" dirty="0"/>
              <a:t>Vyvození hlásky s</a:t>
            </a:r>
          </a:p>
        </p:txBody>
      </p:sp>
      <p:pic>
        <p:nvPicPr>
          <p:cNvPr id="5" name="Zástupný obsah 4">
            <a:extLst>
              <a:ext uri="{FF2B5EF4-FFF2-40B4-BE49-F238E27FC236}">
                <a16:creationId xmlns:a16="http://schemas.microsoft.com/office/drawing/2014/main" id="{27F8CE4E-99C6-430B-BADC-C37D589DFB79}"/>
              </a:ext>
            </a:extLst>
          </p:cNvPr>
          <p:cNvPicPr>
            <a:picLocks noGrp="1" noChangeAspect="1"/>
          </p:cNvPicPr>
          <p:nvPr>
            <p:ph idx="1"/>
          </p:nvPr>
        </p:nvPicPr>
        <p:blipFill rotWithShape="1">
          <a:blip r:embed="rId2"/>
          <a:srcRect r="5156"/>
          <a:stretch/>
        </p:blipFill>
        <p:spPr>
          <a:xfrm>
            <a:off x="2830876" y="1520778"/>
            <a:ext cx="6657975" cy="2905125"/>
          </a:xfrm>
        </p:spPr>
      </p:pic>
      <p:pic>
        <p:nvPicPr>
          <p:cNvPr id="7" name="Obrázek 6">
            <a:extLst>
              <a:ext uri="{FF2B5EF4-FFF2-40B4-BE49-F238E27FC236}">
                <a16:creationId xmlns:a16="http://schemas.microsoft.com/office/drawing/2014/main" id="{7F68A744-39D5-4AA8-82CD-D04330D43865}"/>
              </a:ext>
            </a:extLst>
          </p:cNvPr>
          <p:cNvPicPr>
            <a:picLocks noChangeAspect="1"/>
          </p:cNvPicPr>
          <p:nvPr/>
        </p:nvPicPr>
        <p:blipFill>
          <a:blip r:embed="rId3"/>
          <a:stretch>
            <a:fillRect/>
          </a:stretch>
        </p:blipFill>
        <p:spPr>
          <a:xfrm>
            <a:off x="2830876" y="4425903"/>
            <a:ext cx="6657975" cy="1676400"/>
          </a:xfrm>
          <a:prstGeom prst="rect">
            <a:avLst/>
          </a:prstGeom>
        </p:spPr>
      </p:pic>
    </p:spTree>
    <p:extLst>
      <p:ext uri="{BB962C8B-B14F-4D97-AF65-F5344CB8AC3E}">
        <p14:creationId xmlns:p14="http://schemas.microsoft.com/office/powerpoint/2010/main" val="2578863749"/>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3DC86788-2CBE-42A5-A0BD-FA8AF6C5DF42}"/>
              </a:ext>
            </a:extLst>
          </p:cNvPr>
          <p:cNvSpPr>
            <a:spLocks noGrp="1"/>
          </p:cNvSpPr>
          <p:nvPr>
            <p:ph idx="1"/>
          </p:nvPr>
        </p:nvSpPr>
        <p:spPr/>
        <p:txBody>
          <a:bodyPr/>
          <a:lstStyle/>
          <a:p>
            <a:endParaRPr lang="cs-CZ"/>
          </a:p>
        </p:txBody>
      </p:sp>
      <p:pic>
        <p:nvPicPr>
          <p:cNvPr id="7" name="Obrázek 6">
            <a:extLst>
              <a:ext uri="{FF2B5EF4-FFF2-40B4-BE49-F238E27FC236}">
                <a16:creationId xmlns:a16="http://schemas.microsoft.com/office/drawing/2014/main" id="{2A1C253F-3BC8-45F2-8C0C-2376A4CEDAB4}"/>
              </a:ext>
            </a:extLst>
          </p:cNvPr>
          <p:cNvPicPr>
            <a:picLocks noChangeAspect="1"/>
          </p:cNvPicPr>
          <p:nvPr/>
        </p:nvPicPr>
        <p:blipFill>
          <a:blip r:embed="rId2"/>
          <a:stretch>
            <a:fillRect/>
          </a:stretch>
        </p:blipFill>
        <p:spPr>
          <a:xfrm>
            <a:off x="2454639" y="57150"/>
            <a:ext cx="7772400" cy="6800850"/>
          </a:xfrm>
          <a:prstGeom prst="rect">
            <a:avLst/>
          </a:prstGeom>
        </p:spPr>
      </p:pic>
    </p:spTree>
    <p:extLst>
      <p:ext uri="{BB962C8B-B14F-4D97-AF65-F5344CB8AC3E}">
        <p14:creationId xmlns:p14="http://schemas.microsoft.com/office/powerpoint/2010/main" val="3513379824"/>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EE14EA82-C1EB-44C9-B04D-4A47DBDBE494}"/>
              </a:ext>
            </a:extLst>
          </p:cNvPr>
          <p:cNvSpPr>
            <a:spLocks noGrp="1"/>
          </p:cNvSpPr>
          <p:nvPr>
            <p:ph idx="1"/>
          </p:nvPr>
        </p:nvSpPr>
        <p:spPr/>
        <p:txBody>
          <a:bodyPr/>
          <a:lstStyle/>
          <a:p>
            <a:endParaRPr lang="cs-CZ"/>
          </a:p>
        </p:txBody>
      </p:sp>
      <p:pic>
        <p:nvPicPr>
          <p:cNvPr id="5" name="Obrázek 4">
            <a:extLst>
              <a:ext uri="{FF2B5EF4-FFF2-40B4-BE49-F238E27FC236}">
                <a16:creationId xmlns:a16="http://schemas.microsoft.com/office/drawing/2014/main" id="{7376AD0B-423E-4081-BEC4-D6E67216CE00}"/>
              </a:ext>
            </a:extLst>
          </p:cNvPr>
          <p:cNvPicPr>
            <a:picLocks noChangeAspect="1"/>
          </p:cNvPicPr>
          <p:nvPr/>
        </p:nvPicPr>
        <p:blipFill>
          <a:blip r:embed="rId2"/>
          <a:stretch>
            <a:fillRect/>
          </a:stretch>
        </p:blipFill>
        <p:spPr>
          <a:xfrm>
            <a:off x="2419350" y="2147887"/>
            <a:ext cx="7353300" cy="2562225"/>
          </a:xfrm>
          <a:prstGeom prst="rect">
            <a:avLst/>
          </a:prstGeom>
        </p:spPr>
      </p:pic>
    </p:spTree>
    <p:extLst>
      <p:ext uri="{BB962C8B-B14F-4D97-AF65-F5344CB8AC3E}">
        <p14:creationId xmlns:p14="http://schemas.microsoft.com/office/powerpoint/2010/main" val="2158780232"/>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obsah 3">
            <a:extLst>
              <a:ext uri="{FF2B5EF4-FFF2-40B4-BE49-F238E27FC236}">
                <a16:creationId xmlns:a16="http://schemas.microsoft.com/office/drawing/2014/main" id="{C2A8B2C6-CBB3-4212-AA94-200D82D84ECE}"/>
              </a:ext>
            </a:extLst>
          </p:cNvPr>
          <p:cNvPicPr>
            <a:picLocks noGrp="1" noChangeAspect="1"/>
          </p:cNvPicPr>
          <p:nvPr>
            <p:ph idx="1"/>
          </p:nvPr>
        </p:nvPicPr>
        <p:blipFill>
          <a:blip r:embed="rId2"/>
          <a:stretch>
            <a:fillRect/>
          </a:stretch>
        </p:blipFill>
        <p:spPr>
          <a:xfrm>
            <a:off x="2851212" y="430880"/>
            <a:ext cx="6489576" cy="6195431"/>
          </a:xfrm>
          <a:prstGeom prst="rect">
            <a:avLst/>
          </a:prstGeom>
        </p:spPr>
      </p:pic>
    </p:spTree>
    <p:extLst>
      <p:ext uri="{BB962C8B-B14F-4D97-AF65-F5344CB8AC3E}">
        <p14:creationId xmlns:p14="http://schemas.microsoft.com/office/powerpoint/2010/main" val="384142404"/>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849AA43-399A-4B82-9207-137323059AA1}"/>
              </a:ext>
            </a:extLst>
          </p:cNvPr>
          <p:cNvSpPr>
            <a:spLocks noGrp="1"/>
          </p:cNvSpPr>
          <p:nvPr>
            <p:ph type="title"/>
          </p:nvPr>
        </p:nvSpPr>
        <p:spPr/>
        <p:txBody>
          <a:bodyPr/>
          <a:lstStyle/>
          <a:p>
            <a:pPr algn="ctr"/>
            <a:r>
              <a:rPr lang="cs-CZ" dirty="0"/>
              <a:t>Vyvození hlásky z</a:t>
            </a:r>
          </a:p>
        </p:txBody>
      </p:sp>
      <p:pic>
        <p:nvPicPr>
          <p:cNvPr id="5" name="Zástupný obsah 4">
            <a:extLst>
              <a:ext uri="{FF2B5EF4-FFF2-40B4-BE49-F238E27FC236}">
                <a16:creationId xmlns:a16="http://schemas.microsoft.com/office/drawing/2014/main" id="{83C19925-996F-4BA0-A48D-50D57B60651A}"/>
              </a:ext>
            </a:extLst>
          </p:cNvPr>
          <p:cNvPicPr>
            <a:picLocks noGrp="1" noChangeAspect="1"/>
          </p:cNvPicPr>
          <p:nvPr>
            <p:ph idx="1"/>
          </p:nvPr>
        </p:nvPicPr>
        <p:blipFill>
          <a:blip r:embed="rId2"/>
          <a:stretch>
            <a:fillRect/>
          </a:stretch>
        </p:blipFill>
        <p:spPr>
          <a:xfrm>
            <a:off x="2769830" y="1593541"/>
            <a:ext cx="7475001" cy="4652807"/>
          </a:xfrm>
        </p:spPr>
      </p:pic>
    </p:spTree>
    <p:extLst>
      <p:ext uri="{BB962C8B-B14F-4D97-AF65-F5344CB8AC3E}">
        <p14:creationId xmlns:p14="http://schemas.microsoft.com/office/powerpoint/2010/main" val="1906902907"/>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13CFB71-3AD0-4AA6-A77C-57A1A088F663}"/>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2323CEA8-F618-4FCB-BDFC-A9B03ECD679F}"/>
              </a:ext>
            </a:extLst>
          </p:cNvPr>
          <p:cNvSpPr>
            <a:spLocks noGrp="1"/>
          </p:cNvSpPr>
          <p:nvPr>
            <p:ph idx="1"/>
          </p:nvPr>
        </p:nvSpPr>
        <p:spPr/>
        <p:txBody>
          <a:bodyPr/>
          <a:lstStyle/>
          <a:p>
            <a:endParaRPr lang="cs-CZ"/>
          </a:p>
        </p:txBody>
      </p:sp>
      <p:pic>
        <p:nvPicPr>
          <p:cNvPr id="5" name="Obrázek 4">
            <a:extLst>
              <a:ext uri="{FF2B5EF4-FFF2-40B4-BE49-F238E27FC236}">
                <a16:creationId xmlns:a16="http://schemas.microsoft.com/office/drawing/2014/main" id="{2AD6259B-43EE-4E13-8867-83FC76FA1EF3}"/>
              </a:ext>
            </a:extLst>
          </p:cNvPr>
          <p:cNvPicPr>
            <a:picLocks noChangeAspect="1"/>
          </p:cNvPicPr>
          <p:nvPr/>
        </p:nvPicPr>
        <p:blipFill>
          <a:blip r:embed="rId2"/>
          <a:stretch>
            <a:fillRect/>
          </a:stretch>
        </p:blipFill>
        <p:spPr>
          <a:xfrm>
            <a:off x="2407698" y="233362"/>
            <a:ext cx="7696200" cy="6391275"/>
          </a:xfrm>
          <a:prstGeom prst="rect">
            <a:avLst/>
          </a:prstGeom>
        </p:spPr>
      </p:pic>
    </p:spTree>
    <p:extLst>
      <p:ext uri="{BB962C8B-B14F-4D97-AF65-F5344CB8AC3E}">
        <p14:creationId xmlns:p14="http://schemas.microsoft.com/office/powerpoint/2010/main" val="3772616536"/>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7C2E5C8-4050-4072-BF30-EC401D2ED92D}"/>
              </a:ext>
            </a:extLst>
          </p:cNvPr>
          <p:cNvSpPr>
            <a:spLocks noGrp="1"/>
          </p:cNvSpPr>
          <p:nvPr>
            <p:ph type="title"/>
          </p:nvPr>
        </p:nvSpPr>
        <p:spPr/>
        <p:txBody>
          <a:bodyPr/>
          <a:lstStyle/>
          <a:p>
            <a:pPr algn="ctr"/>
            <a:r>
              <a:rPr lang="cs-CZ" dirty="0"/>
              <a:t>Souhlásky úžinové (frikativy)</a:t>
            </a:r>
            <a:br>
              <a:rPr lang="cs-CZ" dirty="0"/>
            </a:br>
            <a:r>
              <a:rPr lang="cs-CZ" dirty="0"/>
              <a:t>š, ž</a:t>
            </a:r>
          </a:p>
        </p:txBody>
      </p:sp>
      <p:sp>
        <p:nvSpPr>
          <p:cNvPr id="3" name="Zástupný obsah 2">
            <a:extLst>
              <a:ext uri="{FF2B5EF4-FFF2-40B4-BE49-F238E27FC236}">
                <a16:creationId xmlns:a16="http://schemas.microsoft.com/office/drawing/2014/main" id="{17FB2ACB-7462-4271-9C53-49B1082DB786}"/>
              </a:ext>
            </a:extLst>
          </p:cNvPr>
          <p:cNvSpPr>
            <a:spLocks noGrp="1"/>
          </p:cNvSpPr>
          <p:nvPr>
            <p:ph idx="1"/>
          </p:nvPr>
        </p:nvSpPr>
        <p:spPr/>
        <p:txBody>
          <a:bodyPr>
            <a:normAutofit fontScale="92500" lnSpcReduction="20000"/>
          </a:bodyPr>
          <a:lstStyle/>
          <a:p>
            <a:pPr>
              <a:spcBef>
                <a:spcPts val="0"/>
              </a:spcBef>
            </a:pPr>
            <a:r>
              <a:rPr lang="cs-CZ" dirty="0"/>
              <a:t>Podle způsobu tvoření: úžinové (frikativy)</a:t>
            </a:r>
          </a:p>
          <a:p>
            <a:pPr>
              <a:spcBef>
                <a:spcPts val="0"/>
              </a:spcBef>
            </a:pPr>
            <a:r>
              <a:rPr lang="cs-CZ" dirty="0"/>
              <a:t>Podle místa tvorby: dásňové (alveolární)</a:t>
            </a:r>
          </a:p>
          <a:p>
            <a:pPr>
              <a:spcBef>
                <a:spcPts val="0"/>
              </a:spcBef>
            </a:pPr>
            <a:r>
              <a:rPr lang="cs-CZ" dirty="0"/>
              <a:t>Podle akustického dojmu: sykavky (sibilanty) tupé</a:t>
            </a:r>
          </a:p>
          <a:p>
            <a:pPr>
              <a:spcBef>
                <a:spcPts val="0"/>
              </a:spcBef>
            </a:pPr>
            <a:r>
              <a:rPr lang="cs-CZ" dirty="0"/>
              <a:t>Podle znělosti: Š – neznělá, Ž – znělá </a:t>
            </a:r>
          </a:p>
          <a:p>
            <a:pPr>
              <a:spcBef>
                <a:spcPts val="0"/>
              </a:spcBef>
            </a:pPr>
            <a:r>
              <a:rPr lang="cs-CZ" dirty="0"/>
              <a:t>Podle </a:t>
            </a:r>
            <a:r>
              <a:rPr lang="cs-CZ" dirty="0" err="1"/>
              <a:t>párovosti</a:t>
            </a:r>
            <a:r>
              <a:rPr lang="cs-CZ" dirty="0"/>
              <a:t>: párové</a:t>
            </a:r>
          </a:p>
          <a:p>
            <a:endParaRPr lang="cs-CZ" dirty="0"/>
          </a:p>
          <a:p>
            <a:pPr>
              <a:spcBef>
                <a:spcPts val="0"/>
              </a:spcBef>
            </a:pPr>
            <a:r>
              <a:rPr lang="cs-CZ" dirty="0"/>
              <a:t>Čelistní úhel: malý</a:t>
            </a:r>
          </a:p>
          <a:p>
            <a:pPr>
              <a:spcBef>
                <a:spcPts val="0"/>
              </a:spcBef>
            </a:pPr>
            <a:r>
              <a:rPr lang="cs-CZ" dirty="0"/>
              <a:t>Rty: na rozdíl od ostrých sykavek mají retní otvor méně prodloužený, rty se sbližují a zaokrouhlují, tím se zvětšuje rezonanční dutina ústní a snižuje se výška charakteristického šumu </a:t>
            </a:r>
          </a:p>
          <a:p>
            <a:pPr>
              <a:spcBef>
                <a:spcPts val="0"/>
              </a:spcBef>
            </a:pPr>
            <a:r>
              <a:rPr lang="cs-CZ" dirty="0"/>
              <a:t>Jazyk: hrot jazyka se neopírá o dolní řezáky, zdvihá se k patru, kde přichází do styku s alveolárním výběžkem a vytváří úzký průchod</a:t>
            </a:r>
          </a:p>
          <a:p>
            <a:pPr>
              <a:spcBef>
                <a:spcPts val="0"/>
              </a:spcBef>
            </a:pPr>
            <a:r>
              <a:rPr lang="cs-CZ" dirty="0"/>
              <a:t>Patrohltanový závěr: utvořen, je vyloučeno zapojení rezonanční dutiny nosní </a:t>
            </a:r>
          </a:p>
          <a:p>
            <a:endParaRPr lang="cs-CZ" dirty="0"/>
          </a:p>
        </p:txBody>
      </p:sp>
      <p:pic>
        <p:nvPicPr>
          <p:cNvPr id="4" name="Obrázek 3">
            <a:extLst>
              <a:ext uri="{FF2B5EF4-FFF2-40B4-BE49-F238E27FC236}">
                <a16:creationId xmlns:a16="http://schemas.microsoft.com/office/drawing/2014/main" id="{E7088BF3-C529-4457-8D3B-BB0F0636E1DB}"/>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8197542" y="1301028"/>
            <a:ext cx="2557694" cy="1969946"/>
          </a:xfrm>
          <a:prstGeom prst="rect">
            <a:avLst/>
          </a:prstGeom>
          <a:noFill/>
          <a:ln>
            <a:noFill/>
          </a:ln>
        </p:spPr>
      </p:pic>
    </p:spTree>
    <p:extLst>
      <p:ext uri="{BB962C8B-B14F-4D97-AF65-F5344CB8AC3E}">
        <p14:creationId xmlns:p14="http://schemas.microsoft.com/office/powerpoint/2010/main" val="2986716109"/>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7A4D8C49-1E04-4DF9-8FD0-243FC9210E10}"/>
              </a:ext>
            </a:extLst>
          </p:cNvPr>
          <p:cNvSpPr>
            <a:spLocks noGrp="1"/>
          </p:cNvSpPr>
          <p:nvPr>
            <p:ph idx="1"/>
          </p:nvPr>
        </p:nvSpPr>
        <p:spPr>
          <a:xfrm>
            <a:off x="1310944" y="846668"/>
            <a:ext cx="10178322" cy="4555066"/>
          </a:xfrm>
        </p:spPr>
        <p:txBody>
          <a:bodyPr>
            <a:normAutofit/>
          </a:bodyPr>
          <a:lstStyle/>
          <a:p>
            <a:r>
              <a:rPr lang="cs-CZ" sz="1800" b="1" dirty="0"/>
              <a:t>Výdechový proud vzduchu se nahromadí pod hlasivkami, které se od sebe oddálí (u Š zůstávají v klidové poloze, u Ž se rozvibruji). Dále výdechový proud vzduchu postupuje do rezonanční dutiny ústní. Vzdušný proud je méně ostrý než při ostrých sykavkách, prochází totiž širší úžinou, nenaráží na ostří řezáků, ale rozptyluje se. Rezonanční dutina je větší než při ostrých sykavkách. Realizací hlásky dojde k uvolnění patrohltanového závěru.</a:t>
            </a:r>
          </a:p>
          <a:p>
            <a:r>
              <a:rPr lang="cs-CZ" sz="1800" dirty="0"/>
              <a:t>Nesprávná výslovnost – VIZ hlásky S – Z </a:t>
            </a:r>
            <a:endParaRPr lang="cs-CZ" dirty="0"/>
          </a:p>
          <a:p>
            <a:r>
              <a:rPr lang="cs-CZ" dirty="0"/>
              <a:t>Rozdíly:</a:t>
            </a:r>
          </a:p>
          <a:p>
            <a:pPr lvl="1"/>
            <a:r>
              <a:rPr lang="cs-CZ" dirty="0"/>
              <a:t>Š = neznělá, Ž = znělá. Artikulace hlásky Š je pevnější než u znělého konsonantu Ž. </a:t>
            </a:r>
          </a:p>
          <a:p>
            <a:pPr lvl="1"/>
            <a:endParaRPr lang="cs-CZ" dirty="0"/>
          </a:p>
          <a:p>
            <a:r>
              <a:rPr lang="cs-CZ" dirty="0"/>
              <a:t>Na poslech působí souhlásky Š – Ž dojmem sykotu méně ostrého, než jaký je při S – Z, proto se používá termín sykavky tupé.</a:t>
            </a:r>
          </a:p>
          <a:p>
            <a:endParaRPr lang="cs-CZ" dirty="0"/>
          </a:p>
        </p:txBody>
      </p:sp>
    </p:spTree>
    <p:extLst>
      <p:ext uri="{BB962C8B-B14F-4D97-AF65-F5344CB8AC3E}">
        <p14:creationId xmlns:p14="http://schemas.microsoft.com/office/powerpoint/2010/main" val="3066813808"/>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6647B6B-E312-41C2-AAA2-4142AED62A5F}"/>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4B8D689E-96DB-4254-B7CD-139BA809B98C}"/>
              </a:ext>
            </a:extLst>
          </p:cNvPr>
          <p:cNvSpPr>
            <a:spLocks noGrp="1"/>
          </p:cNvSpPr>
          <p:nvPr>
            <p:ph idx="1"/>
          </p:nvPr>
        </p:nvSpPr>
        <p:spPr/>
        <p:txBody>
          <a:bodyPr/>
          <a:lstStyle/>
          <a:p>
            <a:endParaRPr lang="cs-CZ" dirty="0"/>
          </a:p>
        </p:txBody>
      </p:sp>
      <p:pic>
        <p:nvPicPr>
          <p:cNvPr id="5" name="Obrázek 4">
            <a:extLst>
              <a:ext uri="{FF2B5EF4-FFF2-40B4-BE49-F238E27FC236}">
                <a16:creationId xmlns:a16="http://schemas.microsoft.com/office/drawing/2014/main" id="{8BDEEE15-9685-4662-82BB-162C4BB72A4A}"/>
              </a:ext>
            </a:extLst>
          </p:cNvPr>
          <p:cNvPicPr>
            <a:picLocks noChangeAspect="1"/>
          </p:cNvPicPr>
          <p:nvPr/>
        </p:nvPicPr>
        <p:blipFill>
          <a:blip r:embed="rId2"/>
          <a:stretch>
            <a:fillRect/>
          </a:stretch>
        </p:blipFill>
        <p:spPr>
          <a:xfrm>
            <a:off x="2690812" y="1302278"/>
            <a:ext cx="6810375" cy="1781175"/>
          </a:xfrm>
          <a:prstGeom prst="rect">
            <a:avLst/>
          </a:prstGeom>
        </p:spPr>
      </p:pic>
      <p:pic>
        <p:nvPicPr>
          <p:cNvPr id="7" name="Obrázek 6">
            <a:extLst>
              <a:ext uri="{FF2B5EF4-FFF2-40B4-BE49-F238E27FC236}">
                <a16:creationId xmlns:a16="http://schemas.microsoft.com/office/drawing/2014/main" id="{387D18B6-D7E8-454E-8A90-E5924E72BDEE}"/>
              </a:ext>
            </a:extLst>
          </p:cNvPr>
          <p:cNvPicPr>
            <a:picLocks noChangeAspect="1"/>
          </p:cNvPicPr>
          <p:nvPr/>
        </p:nvPicPr>
        <p:blipFill rotWithShape="1">
          <a:blip r:embed="rId3"/>
          <a:srcRect r="2722"/>
          <a:stretch/>
        </p:blipFill>
        <p:spPr>
          <a:xfrm>
            <a:off x="2616730" y="3241675"/>
            <a:ext cx="6884458" cy="1847850"/>
          </a:xfrm>
          <a:prstGeom prst="rect">
            <a:avLst/>
          </a:prstGeom>
        </p:spPr>
      </p:pic>
    </p:spTree>
    <p:extLst>
      <p:ext uri="{BB962C8B-B14F-4D97-AF65-F5344CB8AC3E}">
        <p14:creationId xmlns:p14="http://schemas.microsoft.com/office/powerpoint/2010/main" val="28177120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88AEA2E8-0B88-40E5-A4EF-8A70B4600EDF}"/>
              </a:ext>
            </a:extLst>
          </p:cNvPr>
          <p:cNvSpPr>
            <a:spLocks noGrp="1"/>
          </p:cNvSpPr>
          <p:nvPr>
            <p:ph idx="1"/>
          </p:nvPr>
        </p:nvSpPr>
        <p:spPr/>
        <p:txBody>
          <a:bodyPr>
            <a:normAutofit/>
          </a:bodyPr>
          <a:lstStyle/>
          <a:p>
            <a:pPr marL="0" indent="0" algn="ctr">
              <a:buNone/>
            </a:pPr>
            <a:r>
              <a:rPr lang="cs-CZ" b="0" i="1" dirty="0">
                <a:solidFill>
                  <a:srgbClr val="3A3A3A"/>
                </a:solidFill>
                <a:effectLst/>
              </a:rPr>
              <a:t>"Co si dítě osvojí v jazyce počátečním (tzv. "</a:t>
            </a:r>
            <a:r>
              <a:rPr lang="cs-CZ" b="0" i="1" dirty="0" err="1">
                <a:solidFill>
                  <a:srgbClr val="3A3A3A"/>
                </a:solidFill>
                <a:effectLst/>
              </a:rPr>
              <a:t>otiskovém</a:t>
            </a:r>
            <a:r>
              <a:rPr lang="cs-CZ" b="0" i="1" dirty="0">
                <a:solidFill>
                  <a:srgbClr val="3A3A3A"/>
                </a:solidFill>
                <a:effectLst/>
              </a:rPr>
              <a:t>") období (základ výslovnosti, gramatická pravidla, syntax, jazykový cit), sroste s ním tak pevně, že to přetrvává celý život. Týká se to také neverbálních projevů chování (modulačních faktorů řeči, mimiky, gestikulace apod.)" -</a:t>
            </a:r>
            <a:r>
              <a:rPr lang="cs-CZ" b="0" i="0" dirty="0">
                <a:solidFill>
                  <a:srgbClr val="3A3A3A"/>
                </a:solidFill>
                <a:effectLst/>
              </a:rPr>
              <a:t> Zezulková, 2008 (Logopedická prevence v předškolním věku)</a:t>
            </a:r>
            <a:endParaRPr lang="cs-CZ" dirty="0"/>
          </a:p>
        </p:txBody>
      </p:sp>
    </p:spTree>
    <p:extLst>
      <p:ext uri="{BB962C8B-B14F-4D97-AF65-F5344CB8AC3E}">
        <p14:creationId xmlns:p14="http://schemas.microsoft.com/office/powerpoint/2010/main" val="2804529215"/>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B764CB9-5DD5-4E28-A858-33FD3B2B54B5}"/>
              </a:ext>
            </a:extLst>
          </p:cNvPr>
          <p:cNvSpPr>
            <a:spLocks noGrp="1"/>
          </p:cNvSpPr>
          <p:nvPr>
            <p:ph type="title"/>
          </p:nvPr>
        </p:nvSpPr>
        <p:spPr/>
        <p:txBody>
          <a:bodyPr/>
          <a:lstStyle/>
          <a:p>
            <a:pPr algn="ctr"/>
            <a:r>
              <a:rPr lang="cs-CZ" dirty="0"/>
              <a:t>Vyvození hlásky Š</a:t>
            </a:r>
          </a:p>
        </p:txBody>
      </p:sp>
      <p:pic>
        <p:nvPicPr>
          <p:cNvPr id="5" name="Obrázek 4">
            <a:extLst>
              <a:ext uri="{FF2B5EF4-FFF2-40B4-BE49-F238E27FC236}">
                <a16:creationId xmlns:a16="http://schemas.microsoft.com/office/drawing/2014/main" id="{B0D9947F-CF3C-41F8-A40B-B1279D1D4568}"/>
              </a:ext>
            </a:extLst>
          </p:cNvPr>
          <p:cNvPicPr>
            <a:picLocks noChangeAspect="1"/>
          </p:cNvPicPr>
          <p:nvPr/>
        </p:nvPicPr>
        <p:blipFill>
          <a:blip r:embed="rId2"/>
          <a:stretch>
            <a:fillRect/>
          </a:stretch>
        </p:blipFill>
        <p:spPr>
          <a:xfrm>
            <a:off x="3281362" y="3125181"/>
            <a:ext cx="5629275" cy="1800225"/>
          </a:xfrm>
          <a:prstGeom prst="rect">
            <a:avLst/>
          </a:prstGeom>
        </p:spPr>
      </p:pic>
      <p:pic>
        <p:nvPicPr>
          <p:cNvPr id="8" name="Obrázek 7">
            <a:extLst>
              <a:ext uri="{FF2B5EF4-FFF2-40B4-BE49-F238E27FC236}">
                <a16:creationId xmlns:a16="http://schemas.microsoft.com/office/drawing/2014/main" id="{65FCAC97-9FA6-4B5F-91AB-A2169FB51078}"/>
              </a:ext>
            </a:extLst>
          </p:cNvPr>
          <p:cNvPicPr>
            <a:picLocks noChangeAspect="1"/>
          </p:cNvPicPr>
          <p:nvPr/>
        </p:nvPicPr>
        <p:blipFill rotWithShape="1">
          <a:blip r:embed="rId3"/>
          <a:srcRect r="2722"/>
          <a:stretch/>
        </p:blipFill>
        <p:spPr>
          <a:xfrm>
            <a:off x="3603360" y="1488479"/>
            <a:ext cx="4791603" cy="1430721"/>
          </a:xfrm>
          <a:prstGeom prst="rect">
            <a:avLst/>
          </a:prstGeom>
        </p:spPr>
      </p:pic>
    </p:spTree>
    <p:extLst>
      <p:ext uri="{BB962C8B-B14F-4D97-AF65-F5344CB8AC3E}">
        <p14:creationId xmlns:p14="http://schemas.microsoft.com/office/powerpoint/2010/main" val="4015481425"/>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obsah 6">
            <a:extLst>
              <a:ext uri="{FF2B5EF4-FFF2-40B4-BE49-F238E27FC236}">
                <a16:creationId xmlns:a16="http://schemas.microsoft.com/office/drawing/2014/main" id="{C581E07F-9018-4061-9B3F-73B7685B6880}"/>
              </a:ext>
            </a:extLst>
          </p:cNvPr>
          <p:cNvPicPr>
            <a:picLocks noGrp="1" noChangeAspect="1"/>
          </p:cNvPicPr>
          <p:nvPr>
            <p:ph idx="1"/>
          </p:nvPr>
        </p:nvPicPr>
        <p:blipFill>
          <a:blip r:embed="rId2"/>
          <a:stretch>
            <a:fillRect/>
          </a:stretch>
        </p:blipFill>
        <p:spPr>
          <a:xfrm>
            <a:off x="2904554" y="1752600"/>
            <a:ext cx="6702510" cy="3594100"/>
          </a:xfrm>
        </p:spPr>
      </p:pic>
    </p:spTree>
    <p:extLst>
      <p:ext uri="{BB962C8B-B14F-4D97-AF65-F5344CB8AC3E}">
        <p14:creationId xmlns:p14="http://schemas.microsoft.com/office/powerpoint/2010/main" val="198536018"/>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CA8D6F6A-EA6F-41AF-A84B-2BA4D952B813}"/>
              </a:ext>
            </a:extLst>
          </p:cNvPr>
          <p:cNvSpPr>
            <a:spLocks noGrp="1"/>
          </p:cNvSpPr>
          <p:nvPr>
            <p:ph idx="1"/>
          </p:nvPr>
        </p:nvSpPr>
        <p:spPr/>
        <p:txBody>
          <a:bodyPr/>
          <a:lstStyle/>
          <a:p>
            <a:endParaRPr lang="cs-CZ"/>
          </a:p>
        </p:txBody>
      </p:sp>
      <p:pic>
        <p:nvPicPr>
          <p:cNvPr id="5" name="Obrázek 4">
            <a:extLst>
              <a:ext uri="{FF2B5EF4-FFF2-40B4-BE49-F238E27FC236}">
                <a16:creationId xmlns:a16="http://schemas.microsoft.com/office/drawing/2014/main" id="{5CB71700-3AE7-4BB9-897C-E65940FDA309}"/>
              </a:ext>
            </a:extLst>
          </p:cNvPr>
          <p:cNvPicPr>
            <a:picLocks noChangeAspect="1"/>
          </p:cNvPicPr>
          <p:nvPr/>
        </p:nvPicPr>
        <p:blipFill>
          <a:blip r:embed="rId2"/>
          <a:stretch>
            <a:fillRect/>
          </a:stretch>
        </p:blipFill>
        <p:spPr>
          <a:xfrm>
            <a:off x="2852737" y="1098042"/>
            <a:ext cx="7096125" cy="4781550"/>
          </a:xfrm>
          <a:prstGeom prst="rect">
            <a:avLst/>
          </a:prstGeom>
        </p:spPr>
      </p:pic>
    </p:spTree>
    <p:extLst>
      <p:ext uri="{BB962C8B-B14F-4D97-AF65-F5344CB8AC3E}">
        <p14:creationId xmlns:p14="http://schemas.microsoft.com/office/powerpoint/2010/main" val="3298706457"/>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B4C6413C-0A5B-46A9-BC0B-D89DA0585B81}"/>
              </a:ext>
            </a:extLst>
          </p:cNvPr>
          <p:cNvPicPr>
            <a:picLocks noChangeAspect="1"/>
          </p:cNvPicPr>
          <p:nvPr/>
        </p:nvPicPr>
        <p:blipFill>
          <a:blip r:embed="rId2"/>
          <a:stretch>
            <a:fillRect/>
          </a:stretch>
        </p:blipFill>
        <p:spPr>
          <a:xfrm>
            <a:off x="2506662" y="1128713"/>
            <a:ext cx="7381875" cy="2314575"/>
          </a:xfrm>
          <a:prstGeom prst="rect">
            <a:avLst/>
          </a:prstGeom>
        </p:spPr>
      </p:pic>
      <p:pic>
        <p:nvPicPr>
          <p:cNvPr id="7" name="Zástupný obsah 6">
            <a:extLst>
              <a:ext uri="{FF2B5EF4-FFF2-40B4-BE49-F238E27FC236}">
                <a16:creationId xmlns:a16="http://schemas.microsoft.com/office/drawing/2014/main" id="{19B05CDE-02D5-4FA3-96D4-A458562823C1}"/>
              </a:ext>
            </a:extLst>
          </p:cNvPr>
          <p:cNvPicPr>
            <a:picLocks noGrp="1" noChangeAspect="1"/>
          </p:cNvPicPr>
          <p:nvPr>
            <p:ph idx="1"/>
          </p:nvPr>
        </p:nvPicPr>
        <p:blipFill rotWithShape="1">
          <a:blip r:embed="rId3"/>
          <a:srcRect t="25000"/>
          <a:stretch/>
        </p:blipFill>
        <p:spPr>
          <a:xfrm>
            <a:off x="3696230" y="3369733"/>
            <a:ext cx="5610225" cy="742950"/>
          </a:xfrm>
        </p:spPr>
      </p:pic>
    </p:spTree>
    <p:extLst>
      <p:ext uri="{BB962C8B-B14F-4D97-AF65-F5344CB8AC3E}">
        <p14:creationId xmlns:p14="http://schemas.microsoft.com/office/powerpoint/2010/main" val="2591504515"/>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D67D487-BC17-485D-B90F-A824532DA008}"/>
              </a:ext>
            </a:extLst>
          </p:cNvPr>
          <p:cNvSpPr>
            <a:spLocks noGrp="1"/>
          </p:cNvSpPr>
          <p:nvPr>
            <p:ph type="title"/>
          </p:nvPr>
        </p:nvSpPr>
        <p:spPr/>
        <p:txBody>
          <a:bodyPr/>
          <a:lstStyle/>
          <a:p>
            <a:pPr algn="ctr"/>
            <a:r>
              <a:rPr lang="cs-CZ" dirty="0"/>
              <a:t>Vyvození hlásky Ž</a:t>
            </a:r>
          </a:p>
        </p:txBody>
      </p:sp>
      <p:pic>
        <p:nvPicPr>
          <p:cNvPr id="5" name="Zástupný obsah 4">
            <a:extLst>
              <a:ext uri="{FF2B5EF4-FFF2-40B4-BE49-F238E27FC236}">
                <a16:creationId xmlns:a16="http://schemas.microsoft.com/office/drawing/2014/main" id="{DE2A593A-51CA-4A9A-884D-439A262DDC49}"/>
              </a:ext>
            </a:extLst>
          </p:cNvPr>
          <p:cNvPicPr>
            <a:picLocks noGrp="1" noChangeAspect="1"/>
          </p:cNvPicPr>
          <p:nvPr>
            <p:ph idx="1"/>
          </p:nvPr>
        </p:nvPicPr>
        <p:blipFill>
          <a:blip r:embed="rId2"/>
          <a:stretch>
            <a:fillRect/>
          </a:stretch>
        </p:blipFill>
        <p:spPr>
          <a:xfrm>
            <a:off x="2998258" y="1128451"/>
            <a:ext cx="6430433" cy="1291430"/>
          </a:xfrm>
        </p:spPr>
      </p:pic>
      <p:pic>
        <p:nvPicPr>
          <p:cNvPr id="7" name="Obrázek 6">
            <a:extLst>
              <a:ext uri="{FF2B5EF4-FFF2-40B4-BE49-F238E27FC236}">
                <a16:creationId xmlns:a16="http://schemas.microsoft.com/office/drawing/2014/main" id="{DC2253F2-E008-42EB-BB58-88320834B169}"/>
              </a:ext>
            </a:extLst>
          </p:cNvPr>
          <p:cNvPicPr>
            <a:picLocks noChangeAspect="1"/>
          </p:cNvPicPr>
          <p:nvPr/>
        </p:nvPicPr>
        <p:blipFill>
          <a:blip r:embed="rId3"/>
          <a:stretch>
            <a:fillRect/>
          </a:stretch>
        </p:blipFill>
        <p:spPr>
          <a:xfrm>
            <a:off x="2857499" y="2531027"/>
            <a:ext cx="6711950" cy="3944588"/>
          </a:xfrm>
          <a:prstGeom prst="rect">
            <a:avLst/>
          </a:prstGeom>
        </p:spPr>
      </p:pic>
    </p:spTree>
    <p:extLst>
      <p:ext uri="{BB962C8B-B14F-4D97-AF65-F5344CB8AC3E}">
        <p14:creationId xmlns:p14="http://schemas.microsoft.com/office/powerpoint/2010/main" val="73929086"/>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Zástupný obsah 4">
            <a:extLst>
              <a:ext uri="{FF2B5EF4-FFF2-40B4-BE49-F238E27FC236}">
                <a16:creationId xmlns:a16="http://schemas.microsoft.com/office/drawing/2014/main" id="{4988B40F-ED29-4AB6-BEB4-E2D6698F3F4F}"/>
              </a:ext>
            </a:extLst>
          </p:cNvPr>
          <p:cNvPicPr>
            <a:picLocks noGrp="1" noChangeAspect="1"/>
          </p:cNvPicPr>
          <p:nvPr>
            <p:ph idx="1"/>
          </p:nvPr>
        </p:nvPicPr>
        <p:blipFill>
          <a:blip r:embed="rId2"/>
          <a:stretch>
            <a:fillRect/>
          </a:stretch>
        </p:blipFill>
        <p:spPr>
          <a:xfrm>
            <a:off x="2971229" y="567267"/>
            <a:ext cx="6765437" cy="5379304"/>
          </a:xfrm>
        </p:spPr>
      </p:pic>
    </p:spTree>
    <p:extLst>
      <p:ext uri="{BB962C8B-B14F-4D97-AF65-F5344CB8AC3E}">
        <p14:creationId xmlns:p14="http://schemas.microsoft.com/office/powerpoint/2010/main" val="1448970795"/>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4EB1FC50-3C10-4F5E-9A6C-E15302367F45}"/>
              </a:ext>
            </a:extLst>
          </p:cNvPr>
          <p:cNvSpPr>
            <a:spLocks noGrp="1"/>
          </p:cNvSpPr>
          <p:nvPr>
            <p:ph idx="1"/>
          </p:nvPr>
        </p:nvSpPr>
        <p:spPr/>
        <p:txBody>
          <a:bodyPr/>
          <a:lstStyle/>
          <a:p>
            <a:endParaRPr lang="cs-CZ"/>
          </a:p>
        </p:txBody>
      </p:sp>
      <p:pic>
        <p:nvPicPr>
          <p:cNvPr id="5" name="Obrázek 4">
            <a:extLst>
              <a:ext uri="{FF2B5EF4-FFF2-40B4-BE49-F238E27FC236}">
                <a16:creationId xmlns:a16="http://schemas.microsoft.com/office/drawing/2014/main" id="{39186AE0-F7F4-4452-9C25-6C87F94FFEA5}"/>
              </a:ext>
            </a:extLst>
          </p:cNvPr>
          <p:cNvPicPr>
            <a:picLocks noChangeAspect="1"/>
          </p:cNvPicPr>
          <p:nvPr/>
        </p:nvPicPr>
        <p:blipFill>
          <a:blip r:embed="rId2"/>
          <a:stretch>
            <a:fillRect/>
          </a:stretch>
        </p:blipFill>
        <p:spPr>
          <a:xfrm>
            <a:off x="2449876" y="1885950"/>
            <a:ext cx="7781925" cy="3086100"/>
          </a:xfrm>
          <a:prstGeom prst="rect">
            <a:avLst/>
          </a:prstGeom>
        </p:spPr>
      </p:pic>
    </p:spTree>
    <p:extLst>
      <p:ext uri="{BB962C8B-B14F-4D97-AF65-F5344CB8AC3E}">
        <p14:creationId xmlns:p14="http://schemas.microsoft.com/office/powerpoint/2010/main" val="2308125050"/>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F610B52-CFB7-4218-9058-DB3CFEDB652A}"/>
              </a:ext>
            </a:extLst>
          </p:cNvPr>
          <p:cNvSpPr>
            <a:spLocks noGrp="1"/>
          </p:cNvSpPr>
          <p:nvPr>
            <p:ph type="title"/>
          </p:nvPr>
        </p:nvSpPr>
        <p:spPr/>
        <p:txBody>
          <a:bodyPr/>
          <a:lstStyle/>
          <a:p>
            <a:pPr algn="ctr"/>
            <a:r>
              <a:rPr lang="cs-CZ" dirty="0"/>
              <a:t>Hláska úžinová (frikativa)</a:t>
            </a:r>
            <a:br>
              <a:rPr lang="cs-CZ" dirty="0"/>
            </a:br>
            <a:r>
              <a:rPr lang="cs-CZ" dirty="0"/>
              <a:t>j</a:t>
            </a:r>
          </a:p>
        </p:txBody>
      </p:sp>
      <p:sp>
        <p:nvSpPr>
          <p:cNvPr id="3" name="Zástupný obsah 2">
            <a:extLst>
              <a:ext uri="{FF2B5EF4-FFF2-40B4-BE49-F238E27FC236}">
                <a16:creationId xmlns:a16="http://schemas.microsoft.com/office/drawing/2014/main" id="{84E368FB-0590-4649-A231-360D8B3ABF27}"/>
              </a:ext>
            </a:extLst>
          </p:cNvPr>
          <p:cNvSpPr>
            <a:spLocks noGrp="1"/>
          </p:cNvSpPr>
          <p:nvPr>
            <p:ph idx="1"/>
          </p:nvPr>
        </p:nvSpPr>
        <p:spPr/>
        <p:txBody>
          <a:bodyPr>
            <a:normAutofit lnSpcReduction="10000"/>
          </a:bodyPr>
          <a:lstStyle/>
          <a:p>
            <a:pPr>
              <a:spcBef>
                <a:spcPts val="0"/>
              </a:spcBef>
            </a:pPr>
            <a:r>
              <a:rPr lang="cs-CZ" dirty="0"/>
              <a:t>Podle způsobu tvoření: úžinová (frikativa)</a:t>
            </a:r>
          </a:p>
          <a:p>
            <a:pPr>
              <a:spcBef>
                <a:spcPts val="0"/>
              </a:spcBef>
            </a:pPr>
            <a:r>
              <a:rPr lang="cs-CZ" dirty="0"/>
              <a:t>Podle místa tvorby: </a:t>
            </a:r>
            <a:r>
              <a:rPr lang="cs-CZ" dirty="0" err="1"/>
              <a:t>tvrdopatrová</a:t>
            </a:r>
            <a:r>
              <a:rPr lang="cs-CZ" dirty="0"/>
              <a:t> (palatální)</a:t>
            </a:r>
          </a:p>
          <a:p>
            <a:pPr>
              <a:spcBef>
                <a:spcPts val="0"/>
              </a:spcBef>
            </a:pPr>
            <a:r>
              <a:rPr lang="cs-CZ" dirty="0"/>
              <a:t>Podle akustického dojmu: třená, vlastní úžinová (středová)</a:t>
            </a:r>
          </a:p>
          <a:p>
            <a:pPr>
              <a:spcBef>
                <a:spcPts val="0"/>
              </a:spcBef>
            </a:pPr>
            <a:r>
              <a:rPr lang="cs-CZ" dirty="0"/>
              <a:t>Podle znělá</a:t>
            </a:r>
          </a:p>
          <a:p>
            <a:pPr>
              <a:spcBef>
                <a:spcPts val="0"/>
              </a:spcBef>
            </a:pPr>
            <a:r>
              <a:rPr lang="cs-CZ" dirty="0"/>
              <a:t>Podle </a:t>
            </a:r>
            <a:r>
              <a:rPr lang="cs-CZ" dirty="0" err="1"/>
              <a:t>párovosti</a:t>
            </a:r>
            <a:r>
              <a:rPr lang="cs-CZ" dirty="0"/>
              <a:t>: nepárová</a:t>
            </a:r>
          </a:p>
          <a:p>
            <a:endParaRPr lang="cs-CZ" dirty="0"/>
          </a:p>
          <a:p>
            <a:pPr>
              <a:spcBef>
                <a:spcPts val="0"/>
              </a:spcBef>
            </a:pPr>
            <a:r>
              <a:rPr lang="cs-CZ" dirty="0"/>
              <a:t>Čelistní úhel: malý</a:t>
            </a:r>
          </a:p>
          <a:p>
            <a:pPr>
              <a:spcBef>
                <a:spcPts val="0"/>
              </a:spcBef>
            </a:pPr>
            <a:r>
              <a:rPr lang="cs-CZ" dirty="0"/>
              <a:t>Rty: retní otvor poněkud prodloužen, koutky částečně zaostřeny</a:t>
            </a:r>
          </a:p>
          <a:p>
            <a:pPr>
              <a:spcBef>
                <a:spcPts val="0"/>
              </a:spcBef>
            </a:pPr>
            <a:r>
              <a:rPr lang="cs-CZ" dirty="0"/>
              <a:t>Jazyk: hrot jazyka se opírá o dolní řezáky, okraje jazyka se přitisknou po obou stranách k okrajům tvrdého patra</a:t>
            </a:r>
          </a:p>
          <a:p>
            <a:pPr>
              <a:spcBef>
                <a:spcPts val="0"/>
              </a:spcBef>
            </a:pPr>
            <a:r>
              <a:rPr lang="cs-CZ" dirty="0"/>
              <a:t>Patrohltanový závěr: měkké patro tvoří patrohltanový závěr</a:t>
            </a:r>
          </a:p>
        </p:txBody>
      </p:sp>
      <p:pic>
        <p:nvPicPr>
          <p:cNvPr id="4" name="Obrázek 3">
            <a:extLst>
              <a:ext uri="{FF2B5EF4-FFF2-40B4-BE49-F238E27FC236}">
                <a16:creationId xmlns:a16="http://schemas.microsoft.com/office/drawing/2014/main" id="{BB90BBCF-67B3-4B60-9C82-ADC1A4665219}"/>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7874001" y="1451080"/>
            <a:ext cx="2797704" cy="1669841"/>
          </a:xfrm>
          <a:prstGeom prst="rect">
            <a:avLst/>
          </a:prstGeom>
          <a:noFill/>
          <a:ln>
            <a:noFill/>
          </a:ln>
        </p:spPr>
      </p:pic>
    </p:spTree>
    <p:extLst>
      <p:ext uri="{BB962C8B-B14F-4D97-AF65-F5344CB8AC3E}">
        <p14:creationId xmlns:p14="http://schemas.microsoft.com/office/powerpoint/2010/main" val="2228450586"/>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0DEA160A-3209-43A1-98A8-CC0E80962A2B}"/>
              </a:ext>
            </a:extLst>
          </p:cNvPr>
          <p:cNvSpPr>
            <a:spLocks noGrp="1"/>
          </p:cNvSpPr>
          <p:nvPr>
            <p:ph idx="1"/>
          </p:nvPr>
        </p:nvSpPr>
        <p:spPr>
          <a:xfrm>
            <a:off x="1251678" y="838201"/>
            <a:ext cx="10178322" cy="3593591"/>
          </a:xfrm>
        </p:spPr>
        <p:txBody>
          <a:bodyPr>
            <a:normAutofit/>
          </a:bodyPr>
          <a:lstStyle/>
          <a:p>
            <a:r>
              <a:rPr lang="cs-CZ" sz="1800" b="1" dirty="0"/>
              <a:t>Výdechový proud vzduchu se nahromadí pod hlasivkami, které se od sebe oddálí  a rozvibrují. Dále výdechový proud vzduchu postupuje do dutiny ústní. Při realizaci hlásky dojde k vytvoření dosti širokého průchodu pro výdechový proud mezi jazykem a patrem. Třecí šum je málo výrazný.</a:t>
            </a:r>
          </a:p>
          <a:p>
            <a:r>
              <a:rPr lang="cs-CZ" sz="1800" dirty="0"/>
              <a:t>Nesprávná výslovnost – velmi ojedinělá; někdy je hláska vynechávána nebo může být vyslovována laterálně</a:t>
            </a:r>
          </a:p>
          <a:p>
            <a:pPr marL="0" indent="0">
              <a:buNone/>
            </a:pPr>
            <a:endParaRPr lang="cs-CZ" dirty="0"/>
          </a:p>
        </p:txBody>
      </p:sp>
    </p:spTree>
    <p:extLst>
      <p:ext uri="{BB962C8B-B14F-4D97-AF65-F5344CB8AC3E}">
        <p14:creationId xmlns:p14="http://schemas.microsoft.com/office/powerpoint/2010/main" val="4185160948"/>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5425C6C-D549-4FBC-B191-0952F873C604}"/>
              </a:ext>
            </a:extLst>
          </p:cNvPr>
          <p:cNvSpPr>
            <a:spLocks noGrp="1"/>
          </p:cNvSpPr>
          <p:nvPr>
            <p:ph type="title"/>
          </p:nvPr>
        </p:nvSpPr>
        <p:spPr/>
        <p:txBody>
          <a:bodyPr/>
          <a:lstStyle/>
          <a:p>
            <a:pPr algn="ctr"/>
            <a:r>
              <a:rPr lang="cs-CZ" dirty="0"/>
              <a:t>Vyvození hlásky j</a:t>
            </a:r>
          </a:p>
        </p:txBody>
      </p:sp>
      <p:pic>
        <p:nvPicPr>
          <p:cNvPr id="5" name="Zástupný obsah 4">
            <a:extLst>
              <a:ext uri="{FF2B5EF4-FFF2-40B4-BE49-F238E27FC236}">
                <a16:creationId xmlns:a16="http://schemas.microsoft.com/office/drawing/2014/main" id="{2D136093-1C7B-42B9-93C5-D9F27D72E9D4}"/>
              </a:ext>
            </a:extLst>
          </p:cNvPr>
          <p:cNvPicPr>
            <a:picLocks noGrp="1" noChangeAspect="1"/>
          </p:cNvPicPr>
          <p:nvPr>
            <p:ph idx="1"/>
          </p:nvPr>
        </p:nvPicPr>
        <p:blipFill>
          <a:blip r:embed="rId2"/>
          <a:stretch>
            <a:fillRect/>
          </a:stretch>
        </p:blipFill>
        <p:spPr>
          <a:xfrm>
            <a:off x="3363491" y="1422400"/>
            <a:ext cx="6127641" cy="4736105"/>
          </a:xfrm>
        </p:spPr>
      </p:pic>
    </p:spTree>
    <p:extLst>
      <p:ext uri="{BB962C8B-B14F-4D97-AF65-F5344CB8AC3E}">
        <p14:creationId xmlns:p14="http://schemas.microsoft.com/office/powerpoint/2010/main" val="15307278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650D328-0802-4FA3-8C03-BEE60A1E7D65}"/>
              </a:ext>
            </a:extLst>
          </p:cNvPr>
          <p:cNvSpPr>
            <a:spLocks noGrp="1"/>
          </p:cNvSpPr>
          <p:nvPr>
            <p:ph type="title"/>
          </p:nvPr>
        </p:nvSpPr>
        <p:spPr/>
        <p:txBody>
          <a:bodyPr/>
          <a:lstStyle/>
          <a:p>
            <a:r>
              <a:rPr lang="cs-CZ" dirty="0"/>
              <a:t>úvod</a:t>
            </a:r>
          </a:p>
        </p:txBody>
      </p:sp>
      <p:sp>
        <p:nvSpPr>
          <p:cNvPr id="3" name="Zástupný obsah 2">
            <a:extLst>
              <a:ext uri="{FF2B5EF4-FFF2-40B4-BE49-F238E27FC236}">
                <a16:creationId xmlns:a16="http://schemas.microsoft.com/office/drawing/2014/main" id="{03B9C275-9571-46F5-BCD0-2BCF85AB87F3}"/>
              </a:ext>
            </a:extLst>
          </p:cNvPr>
          <p:cNvSpPr>
            <a:spLocks noGrp="1"/>
          </p:cNvSpPr>
          <p:nvPr>
            <p:ph idx="1"/>
          </p:nvPr>
        </p:nvSpPr>
        <p:spPr>
          <a:xfrm>
            <a:off x="1100758" y="1540277"/>
            <a:ext cx="10178322" cy="4567560"/>
          </a:xfrm>
        </p:spPr>
        <p:txBody>
          <a:bodyPr>
            <a:normAutofit/>
          </a:bodyPr>
          <a:lstStyle/>
          <a:p>
            <a:r>
              <a:rPr lang="cs-CZ" dirty="0"/>
              <a:t>Cíl předmětu</a:t>
            </a:r>
          </a:p>
          <a:p>
            <a:r>
              <a:rPr lang="cs-CZ" dirty="0"/>
              <a:t>Obsah předmětu (3 bloky)</a:t>
            </a:r>
          </a:p>
          <a:p>
            <a:pPr lvl="1"/>
            <a:r>
              <a:rPr lang="cs-CZ" dirty="0"/>
              <a:t>logopedická intervence,</a:t>
            </a:r>
          </a:p>
          <a:p>
            <a:pPr lvl="1"/>
            <a:r>
              <a:rPr lang="cs-CZ" dirty="0"/>
              <a:t>logopedická prevence,</a:t>
            </a:r>
          </a:p>
          <a:p>
            <a:pPr lvl="1"/>
            <a:r>
              <a:rPr lang="cs-CZ" dirty="0"/>
              <a:t>IVP,  PLPP,  podpůrná opatření,</a:t>
            </a:r>
          </a:p>
          <a:p>
            <a:pPr lvl="1"/>
            <a:r>
              <a:rPr lang="cs-CZ" dirty="0"/>
              <a:t>orientační logopedická diagnostika,</a:t>
            </a:r>
          </a:p>
          <a:p>
            <a:pPr lvl="1"/>
            <a:r>
              <a:rPr lang="cs-CZ" dirty="0"/>
              <a:t>činnosti podporující rozvoj jazyka a řeči,</a:t>
            </a:r>
          </a:p>
          <a:p>
            <a:pPr lvl="1"/>
            <a:r>
              <a:rPr lang="cs-CZ" dirty="0"/>
              <a:t>přehled artikulačních cvičení,</a:t>
            </a:r>
          </a:p>
          <a:p>
            <a:pPr lvl="1"/>
            <a:r>
              <a:rPr lang="cs-CZ" dirty="0"/>
              <a:t>metodika reedukace dyslalie.</a:t>
            </a:r>
          </a:p>
          <a:p>
            <a:r>
              <a:rPr lang="cs-CZ" dirty="0"/>
              <a:t>Podmínky zápočtu </a:t>
            </a:r>
          </a:p>
          <a:p>
            <a:r>
              <a:rPr lang="cs-CZ" dirty="0"/>
              <a:t>Studijní opory, interaktivní osnova</a:t>
            </a:r>
          </a:p>
        </p:txBody>
      </p:sp>
    </p:spTree>
    <p:extLst>
      <p:ext uri="{BB962C8B-B14F-4D97-AF65-F5344CB8AC3E}">
        <p14:creationId xmlns:p14="http://schemas.microsoft.com/office/powerpoint/2010/main" val="28580120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0B984DDA-9F6F-458B-8399-0E4FBDA6D53B}"/>
              </a:ext>
            </a:extLst>
          </p:cNvPr>
          <p:cNvSpPr>
            <a:spLocks noGrp="1"/>
          </p:cNvSpPr>
          <p:nvPr>
            <p:ph idx="1"/>
          </p:nvPr>
        </p:nvSpPr>
        <p:spPr>
          <a:xfrm>
            <a:off x="1251678" y="603683"/>
            <a:ext cx="10178322" cy="5275910"/>
          </a:xfrm>
        </p:spPr>
        <p:txBody>
          <a:bodyPr>
            <a:normAutofit/>
          </a:bodyPr>
          <a:lstStyle/>
          <a:p>
            <a:pPr marL="0" indent="0">
              <a:buNone/>
            </a:pPr>
            <a:r>
              <a:rPr lang="cs-CZ" sz="2400" b="1" u="sng" dirty="0"/>
              <a:t>OBLASTI PRIMÁRNÍ LOGOPEDICKÉ PREVENCE:</a:t>
            </a:r>
          </a:p>
          <a:p>
            <a:pPr marL="0" indent="0">
              <a:buNone/>
            </a:pPr>
            <a:r>
              <a:rPr lang="cs-CZ" sz="2400" dirty="0"/>
              <a:t>Kutálková:</a:t>
            </a:r>
          </a:p>
          <a:p>
            <a:r>
              <a:rPr lang="cs-CZ" dirty="0"/>
              <a:t>Smyslové vnímání, hlas a hospodaření s dechem, rytmus, melodie, slovní zásoba, vyjadřovací pohotovost, artikulační obratnost, fonematický sluch, kresba a grafomotorika</a:t>
            </a:r>
          </a:p>
          <a:p>
            <a:endParaRPr lang="cs-CZ" dirty="0"/>
          </a:p>
          <a:p>
            <a:r>
              <a:rPr lang="cs-CZ" dirty="0"/>
              <a:t>Smyslové vnímání (sluchové, fonematická diferenciace, zrakové) </a:t>
            </a:r>
          </a:p>
          <a:p>
            <a:r>
              <a:rPr lang="cs-CZ" dirty="0"/>
              <a:t>Motorika (HM, JM, </a:t>
            </a:r>
            <a:r>
              <a:rPr lang="cs-CZ" dirty="0" err="1"/>
              <a:t>oromotorika</a:t>
            </a:r>
            <a:r>
              <a:rPr lang="cs-CZ" dirty="0"/>
              <a:t>)</a:t>
            </a:r>
          </a:p>
          <a:p>
            <a:r>
              <a:rPr lang="cs-CZ" dirty="0"/>
              <a:t>Dýchání </a:t>
            </a:r>
          </a:p>
          <a:p>
            <a:r>
              <a:rPr lang="cs-CZ" dirty="0"/>
              <a:t>Slovní zásoba – LS jazyková rovina </a:t>
            </a:r>
          </a:p>
          <a:p>
            <a:r>
              <a:rPr lang="cs-CZ" dirty="0"/>
              <a:t>MS jazyková rovina</a:t>
            </a:r>
          </a:p>
          <a:p>
            <a:r>
              <a:rPr lang="cs-CZ" dirty="0"/>
              <a:t>Pragmatická jazyková rovina </a:t>
            </a:r>
          </a:p>
          <a:p>
            <a:r>
              <a:rPr lang="cs-CZ" dirty="0"/>
              <a:t>Časoprostorová a pravolevá orientace </a:t>
            </a:r>
          </a:p>
        </p:txBody>
      </p:sp>
    </p:spTree>
    <p:extLst>
      <p:ext uri="{BB962C8B-B14F-4D97-AF65-F5344CB8AC3E}">
        <p14:creationId xmlns:p14="http://schemas.microsoft.com/office/powerpoint/2010/main" val="1164484932"/>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AD6803F6-8771-430C-9530-A54844968797}"/>
              </a:ext>
            </a:extLst>
          </p:cNvPr>
          <p:cNvSpPr>
            <a:spLocks noGrp="1"/>
          </p:cNvSpPr>
          <p:nvPr>
            <p:ph idx="1"/>
          </p:nvPr>
        </p:nvSpPr>
        <p:spPr/>
        <p:txBody>
          <a:bodyPr/>
          <a:lstStyle/>
          <a:p>
            <a:endParaRPr lang="cs-CZ" dirty="0"/>
          </a:p>
        </p:txBody>
      </p:sp>
      <p:pic>
        <p:nvPicPr>
          <p:cNvPr id="5" name="Obrázek 4">
            <a:extLst>
              <a:ext uri="{FF2B5EF4-FFF2-40B4-BE49-F238E27FC236}">
                <a16:creationId xmlns:a16="http://schemas.microsoft.com/office/drawing/2014/main" id="{FACC9B4C-3602-4BA3-8F1C-804E84B7DA39}"/>
              </a:ext>
            </a:extLst>
          </p:cNvPr>
          <p:cNvPicPr>
            <a:picLocks noChangeAspect="1"/>
          </p:cNvPicPr>
          <p:nvPr/>
        </p:nvPicPr>
        <p:blipFill>
          <a:blip r:embed="rId2"/>
          <a:stretch>
            <a:fillRect/>
          </a:stretch>
        </p:blipFill>
        <p:spPr>
          <a:xfrm>
            <a:off x="967151" y="166159"/>
            <a:ext cx="6581775" cy="2800350"/>
          </a:xfrm>
          <a:prstGeom prst="rect">
            <a:avLst/>
          </a:prstGeom>
        </p:spPr>
      </p:pic>
      <p:pic>
        <p:nvPicPr>
          <p:cNvPr id="7" name="Obrázek 6">
            <a:extLst>
              <a:ext uri="{FF2B5EF4-FFF2-40B4-BE49-F238E27FC236}">
                <a16:creationId xmlns:a16="http://schemas.microsoft.com/office/drawing/2014/main" id="{AC10756D-FB26-42A1-A8D5-2DA356DE2701}"/>
              </a:ext>
            </a:extLst>
          </p:cNvPr>
          <p:cNvPicPr>
            <a:picLocks noChangeAspect="1"/>
          </p:cNvPicPr>
          <p:nvPr/>
        </p:nvPicPr>
        <p:blipFill>
          <a:blip r:embed="rId3"/>
          <a:stretch>
            <a:fillRect/>
          </a:stretch>
        </p:blipFill>
        <p:spPr>
          <a:xfrm>
            <a:off x="5064125" y="2607734"/>
            <a:ext cx="6766300" cy="3694642"/>
          </a:xfrm>
          <a:prstGeom prst="rect">
            <a:avLst/>
          </a:prstGeom>
        </p:spPr>
      </p:pic>
    </p:spTree>
    <p:extLst>
      <p:ext uri="{BB962C8B-B14F-4D97-AF65-F5344CB8AC3E}">
        <p14:creationId xmlns:p14="http://schemas.microsoft.com/office/powerpoint/2010/main" val="3640873206"/>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8178D0B-3C79-4241-B97B-B3E8B4AFE09F}"/>
              </a:ext>
            </a:extLst>
          </p:cNvPr>
          <p:cNvSpPr>
            <a:spLocks noGrp="1"/>
          </p:cNvSpPr>
          <p:nvPr>
            <p:ph type="title"/>
          </p:nvPr>
        </p:nvSpPr>
        <p:spPr/>
        <p:txBody>
          <a:bodyPr/>
          <a:lstStyle/>
          <a:p>
            <a:pPr algn="ctr"/>
            <a:r>
              <a:rPr lang="cs-CZ" dirty="0"/>
              <a:t>Hláska úžinová (frikativa)</a:t>
            </a:r>
            <a:br>
              <a:rPr lang="cs-CZ" dirty="0"/>
            </a:br>
            <a:r>
              <a:rPr lang="cs-CZ" dirty="0"/>
              <a:t>ch</a:t>
            </a:r>
          </a:p>
        </p:txBody>
      </p:sp>
      <p:sp>
        <p:nvSpPr>
          <p:cNvPr id="3" name="Zástupný obsah 2">
            <a:extLst>
              <a:ext uri="{FF2B5EF4-FFF2-40B4-BE49-F238E27FC236}">
                <a16:creationId xmlns:a16="http://schemas.microsoft.com/office/drawing/2014/main" id="{C4F094F2-4AC4-4EE7-9860-0278AAF09CFD}"/>
              </a:ext>
            </a:extLst>
          </p:cNvPr>
          <p:cNvSpPr>
            <a:spLocks noGrp="1"/>
          </p:cNvSpPr>
          <p:nvPr>
            <p:ph idx="1"/>
          </p:nvPr>
        </p:nvSpPr>
        <p:spPr>
          <a:xfrm>
            <a:off x="1251678" y="2286001"/>
            <a:ext cx="10178322" cy="3979332"/>
          </a:xfrm>
        </p:spPr>
        <p:txBody>
          <a:bodyPr>
            <a:normAutofit/>
          </a:bodyPr>
          <a:lstStyle/>
          <a:p>
            <a:pPr>
              <a:spcBef>
                <a:spcPts val="0"/>
              </a:spcBef>
            </a:pPr>
            <a:r>
              <a:rPr lang="cs-CZ" dirty="0"/>
              <a:t>Podle způsobu tvoření: úžinová (frikativa)</a:t>
            </a:r>
          </a:p>
          <a:p>
            <a:pPr>
              <a:spcBef>
                <a:spcPts val="0"/>
              </a:spcBef>
            </a:pPr>
            <a:r>
              <a:rPr lang="cs-CZ" dirty="0"/>
              <a:t>Podle místa tvorby: </a:t>
            </a:r>
            <a:r>
              <a:rPr lang="cs-CZ" dirty="0" err="1"/>
              <a:t>měkkopatrová</a:t>
            </a:r>
            <a:r>
              <a:rPr lang="cs-CZ" dirty="0"/>
              <a:t> (velární)</a:t>
            </a:r>
          </a:p>
          <a:p>
            <a:pPr>
              <a:spcBef>
                <a:spcPts val="0"/>
              </a:spcBef>
            </a:pPr>
            <a:r>
              <a:rPr lang="cs-CZ" dirty="0"/>
              <a:t>Podle akustického dojmu: třená, vlastní úžinová (středová)</a:t>
            </a:r>
          </a:p>
          <a:p>
            <a:pPr>
              <a:spcBef>
                <a:spcPts val="0"/>
              </a:spcBef>
            </a:pPr>
            <a:r>
              <a:rPr lang="cs-CZ" dirty="0"/>
              <a:t>Podle neznělá</a:t>
            </a:r>
          </a:p>
          <a:p>
            <a:pPr>
              <a:spcBef>
                <a:spcPts val="0"/>
              </a:spcBef>
            </a:pPr>
            <a:r>
              <a:rPr lang="cs-CZ" dirty="0"/>
              <a:t>Podle </a:t>
            </a:r>
            <a:r>
              <a:rPr lang="cs-CZ" dirty="0" err="1"/>
              <a:t>párovosti</a:t>
            </a:r>
            <a:r>
              <a:rPr lang="cs-CZ" dirty="0"/>
              <a:t>: nepárová (je to nepravý pár s hláskou H)</a:t>
            </a:r>
          </a:p>
          <a:p>
            <a:endParaRPr lang="cs-CZ" dirty="0"/>
          </a:p>
          <a:p>
            <a:pPr>
              <a:spcBef>
                <a:spcPts val="0"/>
              </a:spcBef>
            </a:pPr>
            <a:r>
              <a:rPr lang="cs-CZ" dirty="0"/>
              <a:t>Tento konsonant se tvoří na stejném místě jako K – G </a:t>
            </a:r>
          </a:p>
          <a:p>
            <a:pPr>
              <a:spcBef>
                <a:spcPts val="0"/>
              </a:spcBef>
            </a:pPr>
            <a:r>
              <a:rPr lang="cs-CZ" dirty="0"/>
              <a:t>Čelistní úhel: mírný</a:t>
            </a:r>
          </a:p>
          <a:p>
            <a:pPr>
              <a:spcBef>
                <a:spcPts val="0"/>
              </a:spcBef>
            </a:pPr>
            <a:r>
              <a:rPr lang="cs-CZ" dirty="0"/>
              <a:t>Rty: aktivně se artikulace neúčastní</a:t>
            </a:r>
          </a:p>
          <a:p>
            <a:pPr>
              <a:spcBef>
                <a:spcPts val="0"/>
              </a:spcBef>
            </a:pPr>
            <a:r>
              <a:rPr lang="cs-CZ" dirty="0"/>
              <a:t>Jazyk: hrot jazyka se opírá o dolní řezáky nebo je volně v dutině ústní  </a:t>
            </a:r>
          </a:p>
          <a:p>
            <a:pPr>
              <a:spcBef>
                <a:spcPts val="0"/>
              </a:spcBef>
            </a:pPr>
            <a:r>
              <a:rPr lang="cs-CZ" dirty="0"/>
              <a:t>Patrohltanový závěr: utvořen, uzavírá výdechovému proudu vstup do rezonanční dutiny nosní </a:t>
            </a:r>
          </a:p>
          <a:p>
            <a:endParaRPr lang="cs-CZ" dirty="0"/>
          </a:p>
        </p:txBody>
      </p:sp>
      <p:pic>
        <p:nvPicPr>
          <p:cNvPr id="4" name="Obrázek 3">
            <a:extLst>
              <a:ext uri="{FF2B5EF4-FFF2-40B4-BE49-F238E27FC236}">
                <a16:creationId xmlns:a16="http://schemas.microsoft.com/office/drawing/2014/main" id="{0FBCE26C-969D-45CC-891B-2D30118295A7}"/>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8072967" y="1332547"/>
            <a:ext cx="2971800" cy="1495425"/>
          </a:xfrm>
          <a:prstGeom prst="rect">
            <a:avLst/>
          </a:prstGeom>
          <a:noFill/>
          <a:ln>
            <a:noFill/>
          </a:ln>
        </p:spPr>
      </p:pic>
    </p:spTree>
    <p:extLst>
      <p:ext uri="{BB962C8B-B14F-4D97-AF65-F5344CB8AC3E}">
        <p14:creationId xmlns:p14="http://schemas.microsoft.com/office/powerpoint/2010/main" val="3058180300"/>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DED93B9F-A67A-4678-8ED4-7FC1C30402B2}"/>
              </a:ext>
            </a:extLst>
          </p:cNvPr>
          <p:cNvSpPr>
            <a:spLocks noGrp="1"/>
          </p:cNvSpPr>
          <p:nvPr>
            <p:ph idx="1"/>
          </p:nvPr>
        </p:nvSpPr>
        <p:spPr>
          <a:xfrm>
            <a:off x="1251678" y="795867"/>
            <a:ext cx="10178322" cy="5083725"/>
          </a:xfrm>
        </p:spPr>
        <p:txBody>
          <a:bodyPr/>
          <a:lstStyle/>
          <a:p>
            <a:r>
              <a:rPr lang="cs-CZ" sz="2000" b="1" dirty="0"/>
              <a:t>Výdechový proud vzduchu se nahromadí pod hlasivkami, které se od sebe oddálí  a zůstávají v klidové poloze. Dále výdechový proud vzduchu postupuje do dutiny ústní. Při realizaci hlásky prochází úžinou, kterou tvoří zadn</a:t>
            </a:r>
            <a:r>
              <a:rPr lang="cs-CZ" b="1" dirty="0"/>
              <a:t>í část hřbetu jazyka a začátek měkkého patra. Hláska CH má výraznější a drsnější třecí šum (než hláska J), který při její realizaci není překrýván zněním hlasu. Při realizaci hlásky dojde k uvolnění patrohltanového závěru. </a:t>
            </a:r>
          </a:p>
          <a:p>
            <a:r>
              <a:rPr lang="cs-CZ" sz="2000" dirty="0"/>
              <a:t>Nesprávná výslovnost: </a:t>
            </a:r>
            <a:r>
              <a:rPr lang="cs-CZ" dirty="0"/>
              <a:t>Někdy dochází k vynechávání hlásky nebo nahrazováním za T – D – K. K deformaci zvuku dochází u otevřené huhňavosti a palatolálie. </a:t>
            </a:r>
            <a:r>
              <a:rPr lang="cs-CZ" sz="2000" dirty="0"/>
              <a:t>S vadnou výslovností se setkáváme zřídka </a:t>
            </a:r>
            <a:r>
              <a:rPr lang="cs-CZ" dirty="0"/>
              <a:t>(hovoříme o </a:t>
            </a:r>
            <a:r>
              <a:rPr lang="cs-CZ" dirty="0" err="1"/>
              <a:t>chiticismu</a:t>
            </a:r>
            <a:r>
              <a:rPr lang="cs-CZ" dirty="0"/>
              <a:t>). </a:t>
            </a:r>
            <a:endParaRPr lang="cs-CZ" sz="2000" dirty="0"/>
          </a:p>
          <a:p>
            <a:endParaRPr lang="cs-CZ" dirty="0"/>
          </a:p>
        </p:txBody>
      </p:sp>
    </p:spTree>
    <p:extLst>
      <p:ext uri="{BB962C8B-B14F-4D97-AF65-F5344CB8AC3E}">
        <p14:creationId xmlns:p14="http://schemas.microsoft.com/office/powerpoint/2010/main" val="472778841"/>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07F7433-50CF-48EA-81DF-7F3C5B2CC10F}"/>
              </a:ext>
            </a:extLst>
          </p:cNvPr>
          <p:cNvSpPr>
            <a:spLocks noGrp="1"/>
          </p:cNvSpPr>
          <p:nvPr>
            <p:ph type="title"/>
          </p:nvPr>
        </p:nvSpPr>
        <p:spPr/>
        <p:txBody>
          <a:bodyPr/>
          <a:lstStyle/>
          <a:p>
            <a:pPr algn="ctr"/>
            <a:r>
              <a:rPr lang="cs-CZ" dirty="0"/>
              <a:t>Vyvození hlásky ch</a:t>
            </a:r>
          </a:p>
        </p:txBody>
      </p:sp>
      <p:pic>
        <p:nvPicPr>
          <p:cNvPr id="7" name="Zástupný obsah 6">
            <a:extLst>
              <a:ext uri="{FF2B5EF4-FFF2-40B4-BE49-F238E27FC236}">
                <a16:creationId xmlns:a16="http://schemas.microsoft.com/office/drawing/2014/main" id="{B292CE26-B5BD-419E-8FBC-1035904E5D8B}"/>
              </a:ext>
            </a:extLst>
          </p:cNvPr>
          <p:cNvPicPr>
            <a:picLocks noGrp="1" noChangeAspect="1"/>
          </p:cNvPicPr>
          <p:nvPr>
            <p:ph idx="1"/>
          </p:nvPr>
        </p:nvPicPr>
        <p:blipFill>
          <a:blip r:embed="rId2"/>
          <a:stretch>
            <a:fillRect/>
          </a:stretch>
        </p:blipFill>
        <p:spPr>
          <a:xfrm>
            <a:off x="4987318" y="3039533"/>
            <a:ext cx="6706967" cy="3436082"/>
          </a:xfrm>
        </p:spPr>
      </p:pic>
      <p:pic>
        <p:nvPicPr>
          <p:cNvPr id="5" name="Obrázek 4">
            <a:extLst>
              <a:ext uri="{FF2B5EF4-FFF2-40B4-BE49-F238E27FC236}">
                <a16:creationId xmlns:a16="http://schemas.microsoft.com/office/drawing/2014/main" id="{EC94A505-DFDA-4B38-8D8E-3B01A403B0B4}"/>
              </a:ext>
            </a:extLst>
          </p:cNvPr>
          <p:cNvPicPr>
            <a:picLocks noChangeAspect="1"/>
          </p:cNvPicPr>
          <p:nvPr/>
        </p:nvPicPr>
        <p:blipFill>
          <a:blip r:embed="rId3"/>
          <a:stretch>
            <a:fillRect/>
          </a:stretch>
        </p:blipFill>
        <p:spPr>
          <a:xfrm>
            <a:off x="976676" y="1234545"/>
            <a:ext cx="7019925" cy="1933575"/>
          </a:xfrm>
          <a:prstGeom prst="rect">
            <a:avLst/>
          </a:prstGeom>
        </p:spPr>
      </p:pic>
    </p:spTree>
    <p:extLst>
      <p:ext uri="{BB962C8B-B14F-4D97-AF65-F5344CB8AC3E}">
        <p14:creationId xmlns:p14="http://schemas.microsoft.com/office/powerpoint/2010/main" val="1274286124"/>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1FC4DA81-1CCE-4F80-90A6-BC42BAF90F7D}"/>
              </a:ext>
            </a:extLst>
          </p:cNvPr>
          <p:cNvPicPr>
            <a:picLocks noChangeAspect="1"/>
          </p:cNvPicPr>
          <p:nvPr/>
        </p:nvPicPr>
        <p:blipFill>
          <a:blip r:embed="rId2"/>
          <a:stretch>
            <a:fillRect/>
          </a:stretch>
        </p:blipFill>
        <p:spPr>
          <a:xfrm>
            <a:off x="2782075" y="110066"/>
            <a:ext cx="6627850" cy="6519333"/>
          </a:xfrm>
          <a:prstGeom prst="rect">
            <a:avLst/>
          </a:prstGeom>
        </p:spPr>
      </p:pic>
    </p:spTree>
    <p:extLst>
      <p:ext uri="{BB962C8B-B14F-4D97-AF65-F5344CB8AC3E}">
        <p14:creationId xmlns:p14="http://schemas.microsoft.com/office/powerpoint/2010/main" val="475925689"/>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0C8D816-2BB7-42DA-967B-C05569413BB4}"/>
              </a:ext>
            </a:extLst>
          </p:cNvPr>
          <p:cNvSpPr>
            <a:spLocks noGrp="1"/>
          </p:cNvSpPr>
          <p:nvPr>
            <p:ph type="title"/>
          </p:nvPr>
        </p:nvSpPr>
        <p:spPr/>
        <p:txBody>
          <a:bodyPr/>
          <a:lstStyle/>
          <a:p>
            <a:pPr algn="ctr"/>
            <a:r>
              <a:rPr lang="cs-CZ" dirty="0"/>
              <a:t>Hláska úžinová (frikativa)</a:t>
            </a:r>
            <a:br>
              <a:rPr lang="cs-CZ" dirty="0"/>
            </a:br>
            <a:r>
              <a:rPr lang="cs-CZ" dirty="0"/>
              <a:t>h</a:t>
            </a:r>
          </a:p>
        </p:txBody>
      </p:sp>
      <p:sp>
        <p:nvSpPr>
          <p:cNvPr id="3" name="Zástupný obsah 2">
            <a:extLst>
              <a:ext uri="{FF2B5EF4-FFF2-40B4-BE49-F238E27FC236}">
                <a16:creationId xmlns:a16="http://schemas.microsoft.com/office/drawing/2014/main" id="{288259EB-1BF7-4389-BFE7-50EF748E4FF8}"/>
              </a:ext>
            </a:extLst>
          </p:cNvPr>
          <p:cNvSpPr>
            <a:spLocks noGrp="1"/>
          </p:cNvSpPr>
          <p:nvPr>
            <p:ph idx="1"/>
          </p:nvPr>
        </p:nvSpPr>
        <p:spPr/>
        <p:txBody>
          <a:bodyPr>
            <a:normAutofit/>
          </a:bodyPr>
          <a:lstStyle/>
          <a:p>
            <a:pPr>
              <a:spcBef>
                <a:spcPts val="0"/>
              </a:spcBef>
            </a:pPr>
            <a:r>
              <a:rPr lang="cs-CZ" dirty="0"/>
              <a:t>Podle způsobu tvoření: úžinová (frikativa)</a:t>
            </a:r>
          </a:p>
          <a:p>
            <a:pPr>
              <a:spcBef>
                <a:spcPts val="0"/>
              </a:spcBef>
            </a:pPr>
            <a:r>
              <a:rPr lang="cs-CZ" dirty="0"/>
              <a:t>Podle místa tvorby:  hrtanová (</a:t>
            </a:r>
            <a:r>
              <a:rPr lang="cs-CZ" dirty="0" err="1"/>
              <a:t>laryngeální</a:t>
            </a:r>
            <a:r>
              <a:rPr lang="cs-CZ" dirty="0"/>
              <a:t>)</a:t>
            </a:r>
          </a:p>
          <a:p>
            <a:pPr>
              <a:spcBef>
                <a:spcPts val="0"/>
              </a:spcBef>
            </a:pPr>
            <a:r>
              <a:rPr lang="cs-CZ" dirty="0"/>
              <a:t>Podle akustického dojmu: třená, vlastní úžinová (středová)</a:t>
            </a:r>
          </a:p>
          <a:p>
            <a:pPr>
              <a:spcBef>
                <a:spcPts val="0"/>
              </a:spcBef>
            </a:pPr>
            <a:r>
              <a:rPr lang="cs-CZ" dirty="0"/>
              <a:t>Podle znělosti: znělá</a:t>
            </a:r>
          </a:p>
          <a:p>
            <a:pPr>
              <a:spcBef>
                <a:spcPts val="0"/>
              </a:spcBef>
            </a:pPr>
            <a:r>
              <a:rPr lang="cs-CZ" dirty="0"/>
              <a:t>Podle </a:t>
            </a:r>
            <a:r>
              <a:rPr lang="cs-CZ" dirty="0" err="1"/>
              <a:t>párovosti</a:t>
            </a:r>
            <a:r>
              <a:rPr lang="cs-CZ" dirty="0"/>
              <a:t>: nepárová (je to nepravý pár s hláskou CH)</a:t>
            </a:r>
          </a:p>
          <a:p>
            <a:pPr>
              <a:spcBef>
                <a:spcPts val="0"/>
              </a:spcBef>
            </a:pPr>
            <a:endParaRPr lang="cs-CZ" dirty="0"/>
          </a:p>
          <a:p>
            <a:pPr>
              <a:spcBef>
                <a:spcPts val="0"/>
              </a:spcBef>
            </a:pPr>
            <a:r>
              <a:rPr lang="cs-CZ" dirty="0"/>
              <a:t>Čelistní úhel: malý</a:t>
            </a:r>
          </a:p>
          <a:p>
            <a:pPr>
              <a:spcBef>
                <a:spcPts val="0"/>
              </a:spcBef>
            </a:pPr>
            <a:r>
              <a:rPr lang="cs-CZ" dirty="0"/>
              <a:t>Rty: v relativním klidu</a:t>
            </a:r>
          </a:p>
          <a:p>
            <a:pPr>
              <a:spcBef>
                <a:spcPts val="0"/>
              </a:spcBef>
            </a:pPr>
            <a:r>
              <a:rPr lang="cs-CZ" dirty="0"/>
              <a:t>Jazyk: v relativním klidu</a:t>
            </a:r>
          </a:p>
          <a:p>
            <a:pPr>
              <a:spcBef>
                <a:spcPts val="0"/>
              </a:spcBef>
            </a:pPr>
            <a:r>
              <a:rPr lang="cs-CZ" dirty="0"/>
              <a:t>Patrohltanový závěr: měkké patro tvoří patrohltanový závěr</a:t>
            </a:r>
          </a:p>
          <a:p>
            <a:endParaRPr lang="cs-CZ" dirty="0"/>
          </a:p>
        </p:txBody>
      </p:sp>
      <p:pic>
        <p:nvPicPr>
          <p:cNvPr id="4" name="Obrázek 3">
            <a:extLst>
              <a:ext uri="{FF2B5EF4-FFF2-40B4-BE49-F238E27FC236}">
                <a16:creationId xmlns:a16="http://schemas.microsoft.com/office/drawing/2014/main" id="{354BB6BA-F581-476A-B417-75A6EF9ACF61}"/>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7968522" y="1479020"/>
            <a:ext cx="2971800" cy="1495425"/>
          </a:xfrm>
          <a:prstGeom prst="rect">
            <a:avLst/>
          </a:prstGeom>
          <a:noFill/>
          <a:ln>
            <a:noFill/>
          </a:ln>
        </p:spPr>
      </p:pic>
    </p:spTree>
    <p:extLst>
      <p:ext uri="{BB962C8B-B14F-4D97-AF65-F5344CB8AC3E}">
        <p14:creationId xmlns:p14="http://schemas.microsoft.com/office/powerpoint/2010/main" val="1639885130"/>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F6F625AD-5CAF-4FE4-A365-4F2DC6B25294}"/>
              </a:ext>
            </a:extLst>
          </p:cNvPr>
          <p:cNvSpPr>
            <a:spLocks noGrp="1"/>
          </p:cNvSpPr>
          <p:nvPr>
            <p:ph idx="1"/>
          </p:nvPr>
        </p:nvSpPr>
        <p:spPr>
          <a:xfrm>
            <a:off x="1251678" y="668867"/>
            <a:ext cx="10178322" cy="5210725"/>
          </a:xfrm>
        </p:spPr>
        <p:txBody>
          <a:bodyPr>
            <a:normAutofit/>
          </a:bodyPr>
          <a:lstStyle/>
          <a:p>
            <a:r>
              <a:rPr lang="cs-CZ" sz="2000" b="1" dirty="0"/>
              <a:t>Souhláska H je tvořena v hrtanu. Vytváří se tam znění hlasu i úžina pro výdechový proud. Hlasivky zaujímají postavení odlišné od pozic při artikulaci hlásek ostatních. Jsou ve většině délky blanité části sblíženy, v chrupavčité části mezi nimi zůstává úzká štěrbina ve tvaru trojúhelníku. Delší část hlasivek kmitá a vydává hluboký tón, v chrupavčité části se vytváří úžina, kde vzniká šum vyvolaný třením výdechového proudu o stěny štěrbiny.</a:t>
            </a:r>
          </a:p>
          <a:p>
            <a:r>
              <a:rPr lang="cs-CZ" sz="2000" dirty="0"/>
              <a:t>Nesprávná výslovnost: </a:t>
            </a:r>
            <a:r>
              <a:rPr lang="cs-CZ" dirty="0"/>
              <a:t>U hlásky H se můžeme setkat při nedostatečném výdechovém proudu s oslabením až zánikem tření o stěny štěrbiny hlasivek, hláska se stává nezřetelnost. Někdy může docházet k vynechávání hlásky nebo k výslovnosti podobné hlásce CH. </a:t>
            </a:r>
          </a:p>
          <a:p>
            <a:r>
              <a:rPr lang="cs-CZ" dirty="0" err="1"/>
              <a:t>Paralálie</a:t>
            </a:r>
            <a:r>
              <a:rPr lang="cs-CZ" dirty="0"/>
              <a:t> </a:t>
            </a:r>
            <a:r>
              <a:rPr lang="cs-CZ" dirty="0" err="1"/>
              <a:t>čatější</a:t>
            </a:r>
            <a:r>
              <a:rPr lang="cs-CZ" dirty="0"/>
              <a:t> než </a:t>
            </a:r>
            <a:r>
              <a:rPr lang="cs-CZ" dirty="0" err="1"/>
              <a:t>mogilálie</a:t>
            </a:r>
            <a:endParaRPr lang="cs-CZ" dirty="0"/>
          </a:p>
        </p:txBody>
      </p:sp>
    </p:spTree>
    <p:extLst>
      <p:ext uri="{BB962C8B-B14F-4D97-AF65-F5344CB8AC3E}">
        <p14:creationId xmlns:p14="http://schemas.microsoft.com/office/powerpoint/2010/main" val="2738141880"/>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0E2A4FC-4ABB-4E83-A1AD-23A30734539E}"/>
              </a:ext>
            </a:extLst>
          </p:cNvPr>
          <p:cNvSpPr>
            <a:spLocks noGrp="1"/>
          </p:cNvSpPr>
          <p:nvPr>
            <p:ph type="title"/>
          </p:nvPr>
        </p:nvSpPr>
        <p:spPr/>
        <p:txBody>
          <a:bodyPr/>
          <a:lstStyle/>
          <a:p>
            <a:pPr algn="ctr"/>
            <a:r>
              <a:rPr lang="cs-CZ" dirty="0"/>
              <a:t>Vyvození hlásky h</a:t>
            </a:r>
          </a:p>
        </p:txBody>
      </p:sp>
      <p:pic>
        <p:nvPicPr>
          <p:cNvPr id="5" name="Zástupný obsah 4">
            <a:extLst>
              <a:ext uri="{FF2B5EF4-FFF2-40B4-BE49-F238E27FC236}">
                <a16:creationId xmlns:a16="http://schemas.microsoft.com/office/drawing/2014/main" id="{9DE7587B-0C6D-4FC9-B98A-3D9B9A37DA35}"/>
              </a:ext>
            </a:extLst>
          </p:cNvPr>
          <p:cNvPicPr>
            <a:picLocks noGrp="1" noChangeAspect="1"/>
          </p:cNvPicPr>
          <p:nvPr>
            <p:ph idx="1"/>
          </p:nvPr>
        </p:nvPicPr>
        <p:blipFill>
          <a:blip r:embed="rId2"/>
          <a:stretch>
            <a:fillRect/>
          </a:stretch>
        </p:blipFill>
        <p:spPr>
          <a:xfrm>
            <a:off x="3125183" y="1296250"/>
            <a:ext cx="6586083" cy="5016807"/>
          </a:xfrm>
        </p:spPr>
      </p:pic>
    </p:spTree>
    <p:extLst>
      <p:ext uri="{BB962C8B-B14F-4D97-AF65-F5344CB8AC3E}">
        <p14:creationId xmlns:p14="http://schemas.microsoft.com/office/powerpoint/2010/main" val="917204056"/>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15C5E6BC-DDD9-4D80-AECE-7EF62BFFC7CA}"/>
              </a:ext>
            </a:extLst>
          </p:cNvPr>
          <p:cNvPicPr>
            <a:picLocks noChangeAspect="1"/>
          </p:cNvPicPr>
          <p:nvPr/>
        </p:nvPicPr>
        <p:blipFill>
          <a:blip r:embed="rId2"/>
          <a:stretch>
            <a:fillRect/>
          </a:stretch>
        </p:blipFill>
        <p:spPr>
          <a:xfrm>
            <a:off x="2659062" y="1103842"/>
            <a:ext cx="7534275" cy="4819650"/>
          </a:xfrm>
          <a:prstGeom prst="rect">
            <a:avLst/>
          </a:prstGeom>
        </p:spPr>
      </p:pic>
    </p:spTree>
    <p:extLst>
      <p:ext uri="{BB962C8B-B14F-4D97-AF65-F5344CB8AC3E}">
        <p14:creationId xmlns:p14="http://schemas.microsoft.com/office/powerpoint/2010/main" val="4254689971"/>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3FC985F-3D34-4F9B-BB7E-405E326EF758}"/>
              </a:ext>
            </a:extLst>
          </p:cNvPr>
          <p:cNvSpPr>
            <a:spLocks noGrp="1"/>
          </p:cNvSpPr>
          <p:nvPr>
            <p:ph type="title"/>
          </p:nvPr>
        </p:nvSpPr>
        <p:spPr/>
        <p:txBody>
          <a:bodyPr/>
          <a:lstStyle/>
          <a:p>
            <a:pPr algn="ctr"/>
            <a:r>
              <a:rPr lang="cs-CZ" dirty="0"/>
              <a:t>Hláska úžinová (frikativa)</a:t>
            </a:r>
            <a:br>
              <a:rPr lang="cs-CZ" dirty="0"/>
            </a:br>
            <a:r>
              <a:rPr lang="cs-CZ" dirty="0"/>
              <a:t>l</a:t>
            </a:r>
          </a:p>
        </p:txBody>
      </p:sp>
      <p:sp>
        <p:nvSpPr>
          <p:cNvPr id="3" name="Zástupný obsah 2">
            <a:extLst>
              <a:ext uri="{FF2B5EF4-FFF2-40B4-BE49-F238E27FC236}">
                <a16:creationId xmlns:a16="http://schemas.microsoft.com/office/drawing/2014/main" id="{2D7498E7-180E-4FE6-BFC5-167090C316CC}"/>
              </a:ext>
            </a:extLst>
          </p:cNvPr>
          <p:cNvSpPr>
            <a:spLocks noGrp="1"/>
          </p:cNvSpPr>
          <p:nvPr>
            <p:ph idx="1"/>
          </p:nvPr>
        </p:nvSpPr>
        <p:spPr/>
        <p:txBody>
          <a:bodyPr>
            <a:normAutofit fontScale="92500" lnSpcReduction="10000"/>
          </a:bodyPr>
          <a:lstStyle/>
          <a:p>
            <a:pPr>
              <a:spcBef>
                <a:spcPts val="0"/>
              </a:spcBef>
            </a:pPr>
            <a:r>
              <a:rPr lang="cs-CZ" dirty="0"/>
              <a:t>Podle způsobu tvoření: úžinová (frikativa)</a:t>
            </a:r>
          </a:p>
          <a:p>
            <a:pPr>
              <a:spcBef>
                <a:spcPts val="0"/>
              </a:spcBef>
            </a:pPr>
            <a:r>
              <a:rPr lang="cs-CZ" dirty="0"/>
              <a:t>Podle místa tvorby: alveolární</a:t>
            </a:r>
          </a:p>
          <a:p>
            <a:pPr>
              <a:spcBef>
                <a:spcPts val="0"/>
              </a:spcBef>
            </a:pPr>
            <a:r>
              <a:rPr lang="cs-CZ" dirty="0"/>
              <a:t>Podle akustického dojmu: laterální (boková)</a:t>
            </a:r>
          </a:p>
          <a:p>
            <a:pPr>
              <a:spcBef>
                <a:spcPts val="0"/>
              </a:spcBef>
            </a:pPr>
            <a:r>
              <a:rPr lang="cs-CZ" dirty="0"/>
              <a:t>Podle znělosti: znělá</a:t>
            </a:r>
          </a:p>
          <a:p>
            <a:pPr>
              <a:spcBef>
                <a:spcPts val="0"/>
              </a:spcBef>
            </a:pPr>
            <a:r>
              <a:rPr lang="cs-CZ" dirty="0"/>
              <a:t>Podle </a:t>
            </a:r>
            <a:r>
              <a:rPr lang="cs-CZ" dirty="0" err="1"/>
              <a:t>párovosti</a:t>
            </a:r>
            <a:r>
              <a:rPr lang="cs-CZ" dirty="0"/>
              <a:t>: nepárová</a:t>
            </a:r>
          </a:p>
          <a:p>
            <a:pPr marL="0" indent="0">
              <a:spcBef>
                <a:spcPts val="0"/>
              </a:spcBef>
              <a:buNone/>
            </a:pPr>
            <a:endParaRPr lang="cs-CZ" dirty="0"/>
          </a:p>
          <a:p>
            <a:pPr>
              <a:spcBef>
                <a:spcPts val="0"/>
              </a:spcBef>
            </a:pPr>
            <a:r>
              <a:rPr lang="cs-CZ" dirty="0"/>
              <a:t>Čelistní úhel: je dosti velký, takže je vidět postavení jazyka</a:t>
            </a:r>
          </a:p>
          <a:p>
            <a:pPr>
              <a:spcBef>
                <a:spcPts val="0"/>
              </a:spcBef>
            </a:pPr>
            <a:r>
              <a:rPr lang="cs-CZ" dirty="0"/>
              <a:t>Rty: v postavení neutrálním</a:t>
            </a:r>
          </a:p>
          <a:p>
            <a:pPr>
              <a:spcBef>
                <a:spcPts val="0"/>
              </a:spcBef>
            </a:pPr>
            <a:r>
              <a:rPr lang="cs-CZ" dirty="0"/>
              <a:t>Jazyk: při realizací hlásky se hrot jazyka přitiskne k horním alveolám, vytvoří tak napříč jazyka překážku výdechovému proudu, takže vzduch uniká po obou stranách jazyka (po bocích jazyka, proto „boková“)</a:t>
            </a:r>
          </a:p>
          <a:p>
            <a:pPr>
              <a:spcBef>
                <a:spcPts val="0"/>
              </a:spcBef>
            </a:pPr>
            <a:r>
              <a:rPr lang="cs-CZ" dirty="0"/>
              <a:t>Patrohltanový závěr: měkké patro tvoří pevný závěr, přitlačí se ke stěně hltanu</a:t>
            </a:r>
          </a:p>
          <a:p>
            <a:endParaRPr lang="cs-CZ" dirty="0"/>
          </a:p>
        </p:txBody>
      </p:sp>
      <p:pic>
        <p:nvPicPr>
          <p:cNvPr id="4" name="Obrázek 3">
            <a:extLst>
              <a:ext uri="{FF2B5EF4-FFF2-40B4-BE49-F238E27FC236}">
                <a16:creationId xmlns:a16="http://schemas.microsoft.com/office/drawing/2014/main" id="{933E6E71-54B2-4B3A-8CEA-045D6ECB5D7F}"/>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8079317" y="1563688"/>
            <a:ext cx="2537883" cy="1755245"/>
          </a:xfrm>
          <a:prstGeom prst="rect">
            <a:avLst/>
          </a:prstGeom>
          <a:noFill/>
          <a:ln>
            <a:noFill/>
          </a:ln>
        </p:spPr>
      </p:pic>
    </p:spTree>
    <p:extLst>
      <p:ext uri="{BB962C8B-B14F-4D97-AF65-F5344CB8AC3E}">
        <p14:creationId xmlns:p14="http://schemas.microsoft.com/office/powerpoint/2010/main" val="23126022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92E13CF4-7C29-4C56-B7EF-BE7EE325D19C}"/>
              </a:ext>
            </a:extLst>
          </p:cNvPr>
          <p:cNvSpPr>
            <a:spLocks noGrp="1"/>
          </p:cNvSpPr>
          <p:nvPr>
            <p:ph idx="1"/>
          </p:nvPr>
        </p:nvSpPr>
        <p:spPr>
          <a:xfrm>
            <a:off x="1251678" y="506027"/>
            <a:ext cx="10178322" cy="5373565"/>
          </a:xfrm>
        </p:spPr>
        <p:txBody>
          <a:bodyPr/>
          <a:lstStyle/>
          <a:p>
            <a:pPr marL="0" indent="0">
              <a:buNone/>
            </a:pPr>
            <a:r>
              <a:rPr lang="cs-CZ" dirty="0"/>
              <a:t>TĚŽIŠTĚ PRIMÁRNÍ LOGOPEDICKÉ PREVENCE:</a:t>
            </a:r>
          </a:p>
          <a:p>
            <a:r>
              <a:rPr lang="cs-CZ" dirty="0"/>
              <a:t>Všestranné podněcování dětí ke spontánnímu mluvení </a:t>
            </a:r>
          </a:p>
          <a:p>
            <a:r>
              <a:rPr lang="cs-CZ" dirty="0"/>
              <a:t>Zdokonalování mluvní pohotovosti</a:t>
            </a:r>
          </a:p>
          <a:p>
            <a:r>
              <a:rPr lang="cs-CZ" dirty="0"/>
              <a:t>Rozvoj specifických dovedností a poznávacích funkcí</a:t>
            </a:r>
          </a:p>
          <a:p>
            <a:pPr lvl="1"/>
            <a:r>
              <a:rPr lang="cs-CZ" dirty="0">
                <a:hlinkClick r:id="rId2"/>
              </a:rPr>
              <a:t>Rozvoj specifických dovedností a poznávacích funkcí - Katalog podpůrných opatření (upol.cz)</a:t>
            </a:r>
            <a:endParaRPr lang="cs-CZ" dirty="0"/>
          </a:p>
          <a:p>
            <a:pPr lvl="1"/>
            <a:endParaRPr lang="cs-CZ" dirty="0"/>
          </a:p>
        </p:txBody>
      </p:sp>
    </p:spTree>
    <p:extLst>
      <p:ext uri="{BB962C8B-B14F-4D97-AF65-F5344CB8AC3E}">
        <p14:creationId xmlns:p14="http://schemas.microsoft.com/office/powerpoint/2010/main" val="605580838"/>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4BE9E84F-7DC6-44B5-B855-4FE0CFAE376E}"/>
              </a:ext>
            </a:extLst>
          </p:cNvPr>
          <p:cNvSpPr>
            <a:spLocks noGrp="1"/>
          </p:cNvSpPr>
          <p:nvPr>
            <p:ph idx="1"/>
          </p:nvPr>
        </p:nvSpPr>
        <p:spPr>
          <a:xfrm>
            <a:off x="1251678" y="541867"/>
            <a:ext cx="10178322" cy="5337725"/>
          </a:xfrm>
        </p:spPr>
        <p:txBody>
          <a:bodyPr/>
          <a:lstStyle/>
          <a:p>
            <a:r>
              <a:rPr lang="cs-CZ" sz="2000" b="1" dirty="0"/>
              <a:t>Výdechový proud vzduchu se nahromadí pod hlasivkami, které se od sebe oddálí a rozvibrují. Dále výdechový proud vzduchu postupuje do dutiny ústní. </a:t>
            </a:r>
            <a:r>
              <a:rPr lang="cs-CZ" b="1" dirty="0"/>
              <a:t>Hrot jazyka se přitiskne k horním alveolám, vytvoří tak napříč jazyka překážku výdechovému proudu, takže vzduch uniká po obou stranách jazyka.</a:t>
            </a:r>
          </a:p>
          <a:p>
            <a:r>
              <a:rPr lang="cs-CZ" sz="2000" dirty="0"/>
              <a:t>Nesprávná výslovnost: </a:t>
            </a:r>
            <a:r>
              <a:rPr lang="cs-CZ" dirty="0"/>
              <a:t>typu </a:t>
            </a:r>
            <a:r>
              <a:rPr lang="cs-CZ" dirty="0" err="1"/>
              <a:t>mogilálie</a:t>
            </a:r>
            <a:r>
              <a:rPr lang="cs-CZ" dirty="0"/>
              <a:t> nebo </a:t>
            </a:r>
            <a:r>
              <a:rPr lang="cs-CZ" dirty="0" err="1"/>
              <a:t>paralálie</a:t>
            </a:r>
            <a:r>
              <a:rPr lang="cs-CZ" dirty="0"/>
              <a:t> (nahrazováno hláskami j, h, v). Při otevřené huhňavosti a palatolálii je zvuk deformován.</a:t>
            </a:r>
          </a:p>
          <a:p>
            <a:r>
              <a:rPr lang="cs-CZ" sz="2000" dirty="0"/>
              <a:t>Vadné tvoření hlásky L: lambdacismus (dítě například tvoří zvuk rty, vysouvá při artikulaci hrot jazyka z úst, jazyk vůbec nezvedá nebo hlásku tvoří bočním pohybem doln</a:t>
            </a:r>
            <a:r>
              <a:rPr lang="cs-CZ" dirty="0"/>
              <a:t>í čelisti (jako žvýkání)</a:t>
            </a:r>
            <a:endParaRPr lang="cs-CZ" sz="2000" dirty="0"/>
          </a:p>
          <a:p>
            <a:endParaRPr lang="cs-CZ" dirty="0"/>
          </a:p>
        </p:txBody>
      </p:sp>
    </p:spTree>
    <p:extLst>
      <p:ext uri="{BB962C8B-B14F-4D97-AF65-F5344CB8AC3E}">
        <p14:creationId xmlns:p14="http://schemas.microsoft.com/office/powerpoint/2010/main" val="1213485402"/>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232C57E-68AF-4938-A27E-281ACEBB72C2}"/>
              </a:ext>
            </a:extLst>
          </p:cNvPr>
          <p:cNvSpPr>
            <a:spLocks noGrp="1"/>
          </p:cNvSpPr>
          <p:nvPr>
            <p:ph type="title"/>
          </p:nvPr>
        </p:nvSpPr>
        <p:spPr/>
        <p:txBody>
          <a:bodyPr/>
          <a:lstStyle/>
          <a:p>
            <a:pPr algn="ctr"/>
            <a:r>
              <a:rPr lang="cs-CZ" dirty="0"/>
              <a:t>Vyvození hlásky l</a:t>
            </a:r>
          </a:p>
        </p:txBody>
      </p:sp>
      <p:pic>
        <p:nvPicPr>
          <p:cNvPr id="5" name="Zástupný obsah 4">
            <a:extLst>
              <a:ext uri="{FF2B5EF4-FFF2-40B4-BE49-F238E27FC236}">
                <a16:creationId xmlns:a16="http://schemas.microsoft.com/office/drawing/2014/main" id="{4C2434E6-67A6-437B-AC07-4B99F5452DFF}"/>
              </a:ext>
            </a:extLst>
          </p:cNvPr>
          <p:cNvPicPr>
            <a:picLocks noGrp="1" noChangeAspect="1"/>
          </p:cNvPicPr>
          <p:nvPr>
            <p:ph idx="1"/>
          </p:nvPr>
        </p:nvPicPr>
        <p:blipFill>
          <a:blip r:embed="rId2"/>
          <a:stretch>
            <a:fillRect/>
          </a:stretch>
        </p:blipFill>
        <p:spPr>
          <a:xfrm>
            <a:off x="3540557" y="1642534"/>
            <a:ext cx="5950575" cy="4344736"/>
          </a:xfrm>
        </p:spPr>
      </p:pic>
    </p:spTree>
    <p:extLst>
      <p:ext uri="{BB962C8B-B14F-4D97-AF65-F5344CB8AC3E}">
        <p14:creationId xmlns:p14="http://schemas.microsoft.com/office/powerpoint/2010/main" val="1127603827"/>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Zástupný obsah 4">
            <a:extLst>
              <a:ext uri="{FF2B5EF4-FFF2-40B4-BE49-F238E27FC236}">
                <a16:creationId xmlns:a16="http://schemas.microsoft.com/office/drawing/2014/main" id="{265E9313-FAF2-4830-8DF8-63159A3DA84A}"/>
              </a:ext>
            </a:extLst>
          </p:cNvPr>
          <p:cNvPicPr>
            <a:picLocks noGrp="1" noChangeAspect="1"/>
          </p:cNvPicPr>
          <p:nvPr>
            <p:ph idx="1"/>
          </p:nvPr>
        </p:nvPicPr>
        <p:blipFill>
          <a:blip r:embed="rId2"/>
          <a:stretch>
            <a:fillRect/>
          </a:stretch>
        </p:blipFill>
        <p:spPr>
          <a:xfrm>
            <a:off x="2813050" y="1256770"/>
            <a:ext cx="6838950" cy="1524000"/>
          </a:xfrm>
        </p:spPr>
      </p:pic>
      <p:pic>
        <p:nvPicPr>
          <p:cNvPr id="7" name="Obrázek 6">
            <a:extLst>
              <a:ext uri="{FF2B5EF4-FFF2-40B4-BE49-F238E27FC236}">
                <a16:creationId xmlns:a16="http://schemas.microsoft.com/office/drawing/2014/main" id="{AFC84D71-ECBF-4DAB-AA53-5EA13F3DE437}"/>
              </a:ext>
            </a:extLst>
          </p:cNvPr>
          <p:cNvPicPr>
            <a:picLocks noChangeAspect="1"/>
          </p:cNvPicPr>
          <p:nvPr/>
        </p:nvPicPr>
        <p:blipFill rotWithShape="1">
          <a:blip r:embed="rId3"/>
          <a:srcRect r="4010"/>
          <a:stretch/>
        </p:blipFill>
        <p:spPr>
          <a:xfrm>
            <a:off x="2813050" y="2780770"/>
            <a:ext cx="6838950" cy="1990725"/>
          </a:xfrm>
          <a:prstGeom prst="rect">
            <a:avLst/>
          </a:prstGeom>
        </p:spPr>
      </p:pic>
    </p:spTree>
    <p:extLst>
      <p:ext uri="{BB962C8B-B14F-4D97-AF65-F5344CB8AC3E}">
        <p14:creationId xmlns:p14="http://schemas.microsoft.com/office/powerpoint/2010/main" val="3838224892"/>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391535D-2265-4E72-80DB-ADAF98C3432F}"/>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65DC9CD5-0735-4C31-AE4F-63EDBB5A2E73}"/>
              </a:ext>
            </a:extLst>
          </p:cNvPr>
          <p:cNvSpPr>
            <a:spLocks noGrp="1"/>
          </p:cNvSpPr>
          <p:nvPr>
            <p:ph idx="1"/>
          </p:nvPr>
        </p:nvSpPr>
        <p:spPr/>
        <p:txBody>
          <a:bodyPr/>
          <a:lstStyle/>
          <a:p>
            <a:endParaRPr lang="cs-CZ"/>
          </a:p>
        </p:txBody>
      </p:sp>
      <p:pic>
        <p:nvPicPr>
          <p:cNvPr id="5" name="Obrázek 4">
            <a:extLst>
              <a:ext uri="{FF2B5EF4-FFF2-40B4-BE49-F238E27FC236}">
                <a16:creationId xmlns:a16="http://schemas.microsoft.com/office/drawing/2014/main" id="{BBD730E8-0D83-42E4-A655-8434D6F07ABB}"/>
              </a:ext>
            </a:extLst>
          </p:cNvPr>
          <p:cNvPicPr>
            <a:picLocks noChangeAspect="1"/>
          </p:cNvPicPr>
          <p:nvPr/>
        </p:nvPicPr>
        <p:blipFill>
          <a:blip r:embed="rId2"/>
          <a:stretch>
            <a:fillRect/>
          </a:stretch>
        </p:blipFill>
        <p:spPr>
          <a:xfrm>
            <a:off x="2868721" y="76502"/>
            <a:ext cx="6216012" cy="6519032"/>
          </a:xfrm>
          <a:prstGeom prst="rect">
            <a:avLst/>
          </a:prstGeom>
        </p:spPr>
      </p:pic>
    </p:spTree>
    <p:extLst>
      <p:ext uri="{BB962C8B-B14F-4D97-AF65-F5344CB8AC3E}">
        <p14:creationId xmlns:p14="http://schemas.microsoft.com/office/powerpoint/2010/main" val="3314780182"/>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223CB78A-144A-43C1-BC78-488486AFD925}"/>
              </a:ext>
            </a:extLst>
          </p:cNvPr>
          <p:cNvSpPr>
            <a:spLocks noGrp="1"/>
          </p:cNvSpPr>
          <p:nvPr>
            <p:ph idx="1"/>
          </p:nvPr>
        </p:nvSpPr>
        <p:spPr/>
        <p:txBody>
          <a:bodyPr/>
          <a:lstStyle/>
          <a:p>
            <a:endParaRPr lang="cs-CZ"/>
          </a:p>
        </p:txBody>
      </p:sp>
      <p:pic>
        <p:nvPicPr>
          <p:cNvPr id="5" name="Obrázek 4">
            <a:extLst>
              <a:ext uri="{FF2B5EF4-FFF2-40B4-BE49-F238E27FC236}">
                <a16:creationId xmlns:a16="http://schemas.microsoft.com/office/drawing/2014/main" id="{B50BF6E4-E580-472F-8DAB-C69669354819}"/>
              </a:ext>
            </a:extLst>
          </p:cNvPr>
          <p:cNvPicPr>
            <a:picLocks noChangeAspect="1"/>
          </p:cNvPicPr>
          <p:nvPr/>
        </p:nvPicPr>
        <p:blipFill rotWithShape="1">
          <a:blip r:embed="rId2"/>
          <a:srcRect l="4892"/>
          <a:stretch/>
        </p:blipFill>
        <p:spPr>
          <a:xfrm>
            <a:off x="3364706" y="250824"/>
            <a:ext cx="5462588" cy="1933575"/>
          </a:xfrm>
          <a:prstGeom prst="rect">
            <a:avLst/>
          </a:prstGeom>
        </p:spPr>
      </p:pic>
      <p:pic>
        <p:nvPicPr>
          <p:cNvPr id="7" name="Obrázek 6">
            <a:extLst>
              <a:ext uri="{FF2B5EF4-FFF2-40B4-BE49-F238E27FC236}">
                <a16:creationId xmlns:a16="http://schemas.microsoft.com/office/drawing/2014/main" id="{37A71FF4-C990-46FE-8C9A-A1752CFBAB0C}"/>
              </a:ext>
            </a:extLst>
          </p:cNvPr>
          <p:cNvPicPr>
            <a:picLocks noChangeAspect="1"/>
          </p:cNvPicPr>
          <p:nvPr/>
        </p:nvPicPr>
        <p:blipFill rotWithShape="1">
          <a:blip r:embed="rId3"/>
          <a:srcRect t="2052" r="9328"/>
          <a:stretch/>
        </p:blipFill>
        <p:spPr>
          <a:xfrm>
            <a:off x="3364706" y="1943238"/>
            <a:ext cx="6194161" cy="4431516"/>
          </a:xfrm>
          <a:prstGeom prst="rect">
            <a:avLst/>
          </a:prstGeom>
        </p:spPr>
      </p:pic>
    </p:spTree>
    <p:extLst>
      <p:ext uri="{BB962C8B-B14F-4D97-AF65-F5344CB8AC3E}">
        <p14:creationId xmlns:p14="http://schemas.microsoft.com/office/powerpoint/2010/main" val="3753968502"/>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AC7EA7A-19C1-4809-A4E7-1CF5D90F946D}"/>
              </a:ext>
            </a:extLst>
          </p:cNvPr>
          <p:cNvSpPr>
            <a:spLocks noGrp="1"/>
          </p:cNvSpPr>
          <p:nvPr>
            <p:ph type="title"/>
          </p:nvPr>
        </p:nvSpPr>
        <p:spPr/>
        <p:txBody>
          <a:bodyPr/>
          <a:lstStyle/>
          <a:p>
            <a:pPr algn="ctr"/>
            <a:r>
              <a:rPr lang="cs-CZ" dirty="0"/>
              <a:t>Hláska úžinová (frikativa)</a:t>
            </a:r>
            <a:br>
              <a:rPr lang="cs-CZ" dirty="0"/>
            </a:br>
            <a:r>
              <a:rPr lang="cs-CZ" dirty="0"/>
              <a:t>r</a:t>
            </a:r>
          </a:p>
        </p:txBody>
      </p:sp>
      <p:sp>
        <p:nvSpPr>
          <p:cNvPr id="3" name="Zástupný obsah 2">
            <a:extLst>
              <a:ext uri="{FF2B5EF4-FFF2-40B4-BE49-F238E27FC236}">
                <a16:creationId xmlns:a16="http://schemas.microsoft.com/office/drawing/2014/main" id="{3D2C3C72-1EC9-4C0D-9F8B-F1360BC00E1D}"/>
              </a:ext>
            </a:extLst>
          </p:cNvPr>
          <p:cNvSpPr>
            <a:spLocks noGrp="1"/>
          </p:cNvSpPr>
          <p:nvPr>
            <p:ph idx="1"/>
          </p:nvPr>
        </p:nvSpPr>
        <p:spPr>
          <a:xfrm>
            <a:off x="1251678" y="1972733"/>
            <a:ext cx="10178322" cy="3906859"/>
          </a:xfrm>
        </p:spPr>
        <p:txBody>
          <a:bodyPr>
            <a:normAutofit/>
          </a:bodyPr>
          <a:lstStyle/>
          <a:p>
            <a:pPr>
              <a:spcBef>
                <a:spcPts val="0"/>
              </a:spcBef>
            </a:pPr>
            <a:r>
              <a:rPr lang="cs-CZ" dirty="0"/>
              <a:t>Podle způsobu tvoření: úžinová (frikativa)</a:t>
            </a:r>
          </a:p>
          <a:p>
            <a:pPr>
              <a:spcBef>
                <a:spcPts val="0"/>
              </a:spcBef>
            </a:pPr>
            <a:r>
              <a:rPr lang="cs-CZ" dirty="0"/>
              <a:t>Podle místa tvorby: alveolární</a:t>
            </a:r>
          </a:p>
          <a:p>
            <a:pPr>
              <a:spcBef>
                <a:spcPts val="0"/>
              </a:spcBef>
            </a:pPr>
            <a:r>
              <a:rPr lang="cs-CZ" dirty="0"/>
              <a:t>Podle akustického dojmu: kmitavá (vibrant)</a:t>
            </a:r>
          </a:p>
          <a:p>
            <a:pPr>
              <a:spcBef>
                <a:spcPts val="0"/>
              </a:spcBef>
            </a:pPr>
            <a:r>
              <a:rPr lang="cs-CZ" dirty="0"/>
              <a:t>Podle znělosti: znělá</a:t>
            </a:r>
          </a:p>
          <a:p>
            <a:pPr>
              <a:spcBef>
                <a:spcPts val="0"/>
              </a:spcBef>
            </a:pPr>
            <a:r>
              <a:rPr lang="cs-CZ" dirty="0"/>
              <a:t>Podle </a:t>
            </a:r>
            <a:r>
              <a:rPr lang="cs-CZ" dirty="0" err="1"/>
              <a:t>párovosti</a:t>
            </a:r>
            <a:r>
              <a:rPr lang="cs-CZ" dirty="0"/>
              <a:t>: nepárová</a:t>
            </a:r>
          </a:p>
          <a:p>
            <a:pPr marL="0" indent="0">
              <a:spcBef>
                <a:spcPts val="0"/>
              </a:spcBef>
              <a:buNone/>
            </a:pPr>
            <a:endParaRPr lang="cs-CZ" dirty="0"/>
          </a:p>
          <a:p>
            <a:pPr>
              <a:spcBef>
                <a:spcPts val="0"/>
              </a:spcBef>
            </a:pPr>
            <a:r>
              <a:rPr lang="cs-CZ" dirty="0"/>
              <a:t>Čelistní úhel: je středně velký</a:t>
            </a:r>
          </a:p>
          <a:p>
            <a:pPr>
              <a:spcBef>
                <a:spcPts val="0"/>
              </a:spcBef>
            </a:pPr>
            <a:r>
              <a:rPr lang="cs-CZ" dirty="0"/>
              <a:t>Rty: v postavení neutrálním</a:t>
            </a:r>
          </a:p>
          <a:p>
            <a:pPr>
              <a:spcBef>
                <a:spcPts val="0"/>
              </a:spcBef>
            </a:pPr>
            <a:r>
              <a:rPr lang="cs-CZ" dirty="0"/>
              <a:t>Jazyk: při artikulaci hlásky se jazyk tiskne svými okraji k patru, hrot jazyka je rozkmitán výdechovým proudem (hrot jazyka se střídavě přibližuje k alveolám a opět se od nich vzdaluje)</a:t>
            </a:r>
          </a:p>
          <a:p>
            <a:pPr>
              <a:spcBef>
                <a:spcPts val="0"/>
              </a:spcBef>
            </a:pPr>
            <a:r>
              <a:rPr lang="cs-CZ" dirty="0"/>
              <a:t>Patrohltanový závěr: utvořen</a:t>
            </a:r>
          </a:p>
          <a:p>
            <a:endParaRPr lang="cs-CZ" dirty="0"/>
          </a:p>
        </p:txBody>
      </p:sp>
      <p:pic>
        <p:nvPicPr>
          <p:cNvPr id="4" name="Obrázek 3">
            <a:extLst>
              <a:ext uri="{FF2B5EF4-FFF2-40B4-BE49-F238E27FC236}">
                <a16:creationId xmlns:a16="http://schemas.microsoft.com/office/drawing/2014/main" id="{BC2E8A43-2C77-4C88-8E62-B47EE1211CC4}"/>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8163983" y="1699153"/>
            <a:ext cx="2520950" cy="1729847"/>
          </a:xfrm>
          <a:prstGeom prst="rect">
            <a:avLst/>
          </a:prstGeom>
          <a:noFill/>
          <a:ln>
            <a:noFill/>
          </a:ln>
        </p:spPr>
      </p:pic>
    </p:spTree>
    <p:extLst>
      <p:ext uri="{BB962C8B-B14F-4D97-AF65-F5344CB8AC3E}">
        <p14:creationId xmlns:p14="http://schemas.microsoft.com/office/powerpoint/2010/main" val="3967490972"/>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6234E722-1037-4F8F-B013-988554823915}"/>
              </a:ext>
            </a:extLst>
          </p:cNvPr>
          <p:cNvSpPr>
            <a:spLocks noGrp="1"/>
          </p:cNvSpPr>
          <p:nvPr>
            <p:ph idx="1"/>
          </p:nvPr>
        </p:nvSpPr>
        <p:spPr>
          <a:xfrm>
            <a:off x="1251678" y="668867"/>
            <a:ext cx="10178322" cy="5210725"/>
          </a:xfrm>
        </p:spPr>
        <p:txBody>
          <a:bodyPr/>
          <a:lstStyle/>
          <a:p>
            <a:r>
              <a:rPr lang="cs-CZ" sz="2000" b="1" dirty="0"/>
              <a:t>Výdechový proud vzduchu se nahromadí pod hlasivkami, které se od sebe oddálí a rozvibrují. Dále výdechový proud vzduchu postupuje do dutiny ústní. </a:t>
            </a:r>
            <a:r>
              <a:rPr lang="cs-CZ" b="1" dirty="0"/>
              <a:t>Hrot jazyka je rozkmitán výdechovým proudem (hrot jazyka se střídavě přibližuje k alveolám a opět se od nich vzdaluje). Počet kmitů není velký (1 – 2 kmity v nepřízvučné slabice, 3 – 4 kmity ve slabice přízvučné). Úžina je mezi alveolami a kmitajícím hrotem jazyka.</a:t>
            </a:r>
          </a:p>
          <a:p>
            <a:r>
              <a:rPr lang="cs-CZ" sz="2000" dirty="0"/>
              <a:t>Vadné tvoření hlásky: rotacismus – vzniká tím, že dítě nedovede správně vytvořit kmity konečkem jazyka a uchyluje se k rozmanitým úkonům náhradním a nebo zaměňuje hlásku se souhláskami jinými (j, l, v, h, d apod.). </a:t>
            </a:r>
          </a:p>
          <a:p>
            <a:r>
              <a:rPr lang="cs-CZ" dirty="0"/>
              <a:t>V</a:t>
            </a:r>
            <a:r>
              <a:rPr lang="cs-CZ" sz="2000" dirty="0"/>
              <a:t> období vývoje dětské řeči se jedná o </a:t>
            </a:r>
            <a:r>
              <a:rPr lang="cs-CZ" sz="2000" dirty="0" err="1"/>
              <a:t>paralálii</a:t>
            </a:r>
            <a:r>
              <a:rPr lang="cs-CZ" dirty="0"/>
              <a:t>, později můžeme hovořit o </a:t>
            </a:r>
            <a:r>
              <a:rPr lang="cs-CZ" dirty="0" err="1"/>
              <a:t>pararotacismu</a:t>
            </a:r>
            <a:r>
              <a:rPr lang="cs-CZ" dirty="0"/>
              <a:t>.</a:t>
            </a:r>
          </a:p>
        </p:txBody>
      </p:sp>
    </p:spTree>
    <p:extLst>
      <p:ext uri="{BB962C8B-B14F-4D97-AF65-F5344CB8AC3E}">
        <p14:creationId xmlns:p14="http://schemas.microsoft.com/office/powerpoint/2010/main" val="84071608"/>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Zástupný obsah 4">
            <a:extLst>
              <a:ext uri="{FF2B5EF4-FFF2-40B4-BE49-F238E27FC236}">
                <a16:creationId xmlns:a16="http://schemas.microsoft.com/office/drawing/2014/main" id="{CE1D9EBB-296A-432F-B89A-6E84D7FA397A}"/>
              </a:ext>
            </a:extLst>
          </p:cNvPr>
          <p:cNvPicPr>
            <a:picLocks noGrp="1" noChangeAspect="1"/>
          </p:cNvPicPr>
          <p:nvPr>
            <p:ph idx="1"/>
          </p:nvPr>
        </p:nvPicPr>
        <p:blipFill rotWithShape="1">
          <a:blip r:embed="rId2"/>
          <a:srcRect r="7609"/>
          <a:stretch/>
        </p:blipFill>
        <p:spPr>
          <a:xfrm>
            <a:off x="2400413" y="419630"/>
            <a:ext cx="6629400" cy="1976272"/>
          </a:xfrm>
        </p:spPr>
      </p:pic>
      <p:pic>
        <p:nvPicPr>
          <p:cNvPr id="7" name="Obrázek 6">
            <a:extLst>
              <a:ext uri="{FF2B5EF4-FFF2-40B4-BE49-F238E27FC236}">
                <a16:creationId xmlns:a16="http://schemas.microsoft.com/office/drawing/2014/main" id="{5CC33039-452D-4D33-9A12-4E42E3F2F515}"/>
              </a:ext>
            </a:extLst>
          </p:cNvPr>
          <p:cNvPicPr>
            <a:picLocks noChangeAspect="1"/>
          </p:cNvPicPr>
          <p:nvPr/>
        </p:nvPicPr>
        <p:blipFill>
          <a:blip r:embed="rId3"/>
          <a:stretch>
            <a:fillRect/>
          </a:stretch>
        </p:blipFill>
        <p:spPr>
          <a:xfrm>
            <a:off x="2400413" y="2320925"/>
            <a:ext cx="6629400" cy="3790950"/>
          </a:xfrm>
          <a:prstGeom prst="rect">
            <a:avLst/>
          </a:prstGeom>
        </p:spPr>
      </p:pic>
    </p:spTree>
    <p:extLst>
      <p:ext uri="{BB962C8B-B14F-4D97-AF65-F5344CB8AC3E}">
        <p14:creationId xmlns:p14="http://schemas.microsoft.com/office/powerpoint/2010/main" val="2766741763"/>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BABB74C8-FFCF-4F69-B3D3-E9E2E986B637}"/>
              </a:ext>
            </a:extLst>
          </p:cNvPr>
          <p:cNvPicPr>
            <a:picLocks noChangeAspect="1"/>
          </p:cNvPicPr>
          <p:nvPr/>
        </p:nvPicPr>
        <p:blipFill>
          <a:blip r:embed="rId2"/>
          <a:stretch>
            <a:fillRect/>
          </a:stretch>
        </p:blipFill>
        <p:spPr>
          <a:xfrm>
            <a:off x="2626254" y="1191682"/>
            <a:ext cx="7080954" cy="3964517"/>
          </a:xfrm>
          <a:prstGeom prst="rect">
            <a:avLst/>
          </a:prstGeom>
        </p:spPr>
      </p:pic>
    </p:spTree>
    <p:extLst>
      <p:ext uri="{BB962C8B-B14F-4D97-AF65-F5344CB8AC3E}">
        <p14:creationId xmlns:p14="http://schemas.microsoft.com/office/powerpoint/2010/main" val="405566092"/>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20BA129-5457-411B-B03D-384BEF88698D}"/>
              </a:ext>
            </a:extLst>
          </p:cNvPr>
          <p:cNvSpPr>
            <a:spLocks noGrp="1"/>
          </p:cNvSpPr>
          <p:nvPr>
            <p:ph type="title"/>
          </p:nvPr>
        </p:nvSpPr>
        <p:spPr/>
        <p:txBody>
          <a:bodyPr/>
          <a:lstStyle/>
          <a:p>
            <a:pPr algn="ctr"/>
            <a:r>
              <a:rPr lang="cs-CZ" dirty="0"/>
              <a:t>Vyvození hlásky r</a:t>
            </a:r>
          </a:p>
        </p:txBody>
      </p:sp>
      <p:pic>
        <p:nvPicPr>
          <p:cNvPr id="5" name="Zástupný obsah 4">
            <a:extLst>
              <a:ext uri="{FF2B5EF4-FFF2-40B4-BE49-F238E27FC236}">
                <a16:creationId xmlns:a16="http://schemas.microsoft.com/office/drawing/2014/main" id="{CA10E747-772B-42B6-BE8F-7AC6D5722FDF}"/>
              </a:ext>
            </a:extLst>
          </p:cNvPr>
          <p:cNvPicPr>
            <a:picLocks noGrp="1" noChangeAspect="1"/>
          </p:cNvPicPr>
          <p:nvPr>
            <p:ph idx="1"/>
          </p:nvPr>
        </p:nvPicPr>
        <p:blipFill>
          <a:blip r:embed="rId2"/>
          <a:stretch>
            <a:fillRect/>
          </a:stretch>
        </p:blipFill>
        <p:spPr>
          <a:xfrm>
            <a:off x="3090333" y="1217084"/>
            <a:ext cx="6686550" cy="2057400"/>
          </a:xfrm>
        </p:spPr>
      </p:pic>
      <p:pic>
        <p:nvPicPr>
          <p:cNvPr id="7" name="Obrázek 6">
            <a:extLst>
              <a:ext uri="{FF2B5EF4-FFF2-40B4-BE49-F238E27FC236}">
                <a16:creationId xmlns:a16="http://schemas.microsoft.com/office/drawing/2014/main" id="{DB7EF3E1-2FB3-4BAB-B123-4C33C6C04BDC}"/>
              </a:ext>
            </a:extLst>
          </p:cNvPr>
          <p:cNvPicPr>
            <a:picLocks noChangeAspect="1"/>
          </p:cNvPicPr>
          <p:nvPr/>
        </p:nvPicPr>
        <p:blipFill>
          <a:blip r:embed="rId3"/>
          <a:stretch>
            <a:fillRect/>
          </a:stretch>
        </p:blipFill>
        <p:spPr>
          <a:xfrm>
            <a:off x="3794653" y="3522662"/>
            <a:ext cx="5686425" cy="1743075"/>
          </a:xfrm>
          <a:prstGeom prst="rect">
            <a:avLst/>
          </a:prstGeom>
        </p:spPr>
      </p:pic>
    </p:spTree>
    <p:extLst>
      <p:ext uri="{BB962C8B-B14F-4D97-AF65-F5344CB8AC3E}">
        <p14:creationId xmlns:p14="http://schemas.microsoft.com/office/powerpoint/2010/main" val="27013493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84DBF4B-8F10-4D84-8C99-2E5E2F5842C6}"/>
              </a:ext>
            </a:extLst>
          </p:cNvPr>
          <p:cNvSpPr>
            <a:spLocks noGrp="1"/>
          </p:cNvSpPr>
          <p:nvPr>
            <p:ph type="title"/>
          </p:nvPr>
        </p:nvSpPr>
        <p:spPr/>
        <p:txBody>
          <a:bodyPr/>
          <a:lstStyle/>
          <a:p>
            <a:r>
              <a:rPr lang="cs-CZ" dirty="0"/>
              <a:t>rizika</a:t>
            </a:r>
          </a:p>
        </p:txBody>
      </p:sp>
      <p:sp>
        <p:nvSpPr>
          <p:cNvPr id="3" name="Zástupný obsah 2">
            <a:extLst>
              <a:ext uri="{FF2B5EF4-FFF2-40B4-BE49-F238E27FC236}">
                <a16:creationId xmlns:a16="http://schemas.microsoft.com/office/drawing/2014/main" id="{A09CD5D3-28F9-4623-A03E-D8A51BE34325}"/>
              </a:ext>
            </a:extLst>
          </p:cNvPr>
          <p:cNvSpPr>
            <a:spLocks noGrp="1"/>
          </p:cNvSpPr>
          <p:nvPr>
            <p:ph idx="1"/>
          </p:nvPr>
        </p:nvSpPr>
        <p:spPr>
          <a:xfrm>
            <a:off x="1251678" y="1615737"/>
            <a:ext cx="10178322" cy="4263856"/>
          </a:xfrm>
        </p:spPr>
        <p:txBody>
          <a:bodyPr>
            <a:normAutofit/>
          </a:bodyPr>
          <a:lstStyle/>
          <a:p>
            <a:pPr eaLnBrk="1" hangingPunct="1"/>
            <a:r>
              <a:rPr lang="cs-CZ" altLang="cs-CZ" dirty="0"/>
              <a:t>Rozvoj sluchové diferenciace</a:t>
            </a:r>
          </a:p>
          <a:p>
            <a:pPr eaLnBrk="1" hangingPunct="1">
              <a:buFontTx/>
              <a:buNone/>
            </a:pPr>
            <a:r>
              <a:rPr lang="cs-CZ" altLang="cs-CZ" dirty="0"/>
              <a:t>Důležité je všímat si :</a:t>
            </a:r>
          </a:p>
          <a:p>
            <a:pPr lvl="1" eaLnBrk="1" hangingPunct="1"/>
            <a:r>
              <a:rPr lang="cs-CZ" altLang="cs-CZ" dirty="0"/>
              <a:t>zda se dítě při rozhovoru neobrací k osobě s níž rozmlouvá stále stejným uchem;</a:t>
            </a:r>
          </a:p>
          <a:p>
            <a:pPr lvl="1" eaLnBrk="1" hangingPunct="1"/>
            <a:r>
              <a:rPr lang="cs-CZ" altLang="cs-CZ" dirty="0"/>
              <a:t>jestli nápadně nepozoruje ústa osob, s nimiž rozmlouvá;</a:t>
            </a:r>
          </a:p>
          <a:p>
            <a:pPr lvl="1" eaLnBrk="1" hangingPunct="1"/>
            <a:r>
              <a:rPr lang="cs-CZ" altLang="cs-CZ" dirty="0"/>
              <a:t>jestli se opakovaně nevyptává na instrukce </a:t>
            </a:r>
          </a:p>
          <a:p>
            <a:pPr lvl="1" eaLnBrk="1" hangingPunct="1"/>
            <a:endParaRPr lang="cs-CZ" altLang="cs-CZ" dirty="0"/>
          </a:p>
          <a:p>
            <a:pPr eaLnBrk="1" hangingPunct="1"/>
            <a:r>
              <a:rPr lang="cs-CZ" altLang="cs-CZ" dirty="0"/>
              <a:t>Rozvoj zrakového vnímání</a:t>
            </a:r>
          </a:p>
          <a:p>
            <a:pPr eaLnBrk="1" hangingPunct="1">
              <a:buFontTx/>
              <a:buNone/>
            </a:pPr>
            <a:r>
              <a:rPr lang="cs-CZ" altLang="cs-CZ" dirty="0"/>
              <a:t>Důležité je všímat si :</a:t>
            </a:r>
          </a:p>
          <a:p>
            <a:pPr lvl="1" eaLnBrk="1" hangingPunct="1"/>
            <a:r>
              <a:rPr lang="cs-CZ" altLang="cs-CZ" dirty="0"/>
              <a:t>zda dítě nekloní hlavu nápadně blízko ke knize, kresbě, manipulaci s hračkami</a:t>
            </a:r>
          </a:p>
          <a:p>
            <a:pPr lvl="1" eaLnBrk="1" hangingPunct="1"/>
            <a:r>
              <a:rPr lang="cs-CZ" altLang="cs-CZ" dirty="0"/>
              <a:t>zda tzv. „nemhouří oči“ </a:t>
            </a:r>
          </a:p>
          <a:p>
            <a:pPr lvl="1" eaLnBrk="1" hangingPunct="1"/>
            <a:endParaRPr lang="cs-CZ" altLang="cs-CZ" dirty="0"/>
          </a:p>
          <a:p>
            <a:pPr marL="0" indent="0">
              <a:buNone/>
            </a:pPr>
            <a:endParaRPr lang="cs-CZ" dirty="0"/>
          </a:p>
        </p:txBody>
      </p:sp>
    </p:spTree>
    <p:extLst>
      <p:ext uri="{BB962C8B-B14F-4D97-AF65-F5344CB8AC3E}">
        <p14:creationId xmlns:p14="http://schemas.microsoft.com/office/powerpoint/2010/main" val="1306395437"/>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A36E603E-7397-4369-A35E-C6EF9F92DB58}"/>
              </a:ext>
            </a:extLst>
          </p:cNvPr>
          <p:cNvPicPr>
            <a:picLocks noChangeAspect="1"/>
          </p:cNvPicPr>
          <p:nvPr/>
        </p:nvPicPr>
        <p:blipFill>
          <a:blip r:embed="rId2"/>
          <a:stretch>
            <a:fillRect/>
          </a:stretch>
        </p:blipFill>
        <p:spPr>
          <a:xfrm>
            <a:off x="2974445" y="1418695"/>
            <a:ext cx="7423228" cy="3517371"/>
          </a:xfrm>
          <a:prstGeom prst="rect">
            <a:avLst/>
          </a:prstGeom>
        </p:spPr>
      </p:pic>
    </p:spTree>
    <p:extLst>
      <p:ext uri="{BB962C8B-B14F-4D97-AF65-F5344CB8AC3E}">
        <p14:creationId xmlns:p14="http://schemas.microsoft.com/office/powerpoint/2010/main" val="1529276105"/>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CC60BB8F-CA14-4F06-A328-86A06CEE5354}"/>
              </a:ext>
            </a:extLst>
          </p:cNvPr>
          <p:cNvPicPr>
            <a:picLocks noChangeAspect="1"/>
          </p:cNvPicPr>
          <p:nvPr/>
        </p:nvPicPr>
        <p:blipFill>
          <a:blip r:embed="rId2"/>
          <a:stretch>
            <a:fillRect/>
          </a:stretch>
        </p:blipFill>
        <p:spPr>
          <a:xfrm>
            <a:off x="3075516" y="271462"/>
            <a:ext cx="6667500" cy="6010275"/>
          </a:xfrm>
          <a:prstGeom prst="rect">
            <a:avLst/>
          </a:prstGeom>
        </p:spPr>
      </p:pic>
    </p:spTree>
    <p:extLst>
      <p:ext uri="{BB962C8B-B14F-4D97-AF65-F5344CB8AC3E}">
        <p14:creationId xmlns:p14="http://schemas.microsoft.com/office/powerpoint/2010/main" val="1919425225"/>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Zástupný obsah 4">
            <a:extLst>
              <a:ext uri="{FF2B5EF4-FFF2-40B4-BE49-F238E27FC236}">
                <a16:creationId xmlns:a16="http://schemas.microsoft.com/office/drawing/2014/main" id="{225FE63F-3F1A-452C-9D29-63B5D8C878C2}"/>
              </a:ext>
            </a:extLst>
          </p:cNvPr>
          <p:cNvPicPr>
            <a:picLocks noGrp="1" noChangeAspect="1"/>
          </p:cNvPicPr>
          <p:nvPr>
            <p:ph idx="1"/>
          </p:nvPr>
        </p:nvPicPr>
        <p:blipFill>
          <a:blip r:embed="rId2"/>
          <a:stretch>
            <a:fillRect/>
          </a:stretch>
        </p:blipFill>
        <p:spPr>
          <a:xfrm>
            <a:off x="2744786" y="420687"/>
            <a:ext cx="7105650" cy="2143125"/>
          </a:xfrm>
        </p:spPr>
      </p:pic>
      <p:pic>
        <p:nvPicPr>
          <p:cNvPr id="7" name="Obrázek 6">
            <a:extLst>
              <a:ext uri="{FF2B5EF4-FFF2-40B4-BE49-F238E27FC236}">
                <a16:creationId xmlns:a16="http://schemas.microsoft.com/office/drawing/2014/main" id="{B1197509-B2D6-45E2-A00E-FDACAE4FAB12}"/>
              </a:ext>
            </a:extLst>
          </p:cNvPr>
          <p:cNvPicPr>
            <a:picLocks noChangeAspect="1"/>
          </p:cNvPicPr>
          <p:nvPr/>
        </p:nvPicPr>
        <p:blipFill rotWithShape="1">
          <a:blip r:embed="rId3"/>
          <a:srcRect b="41831"/>
          <a:stretch/>
        </p:blipFill>
        <p:spPr>
          <a:xfrm>
            <a:off x="2849561" y="3016781"/>
            <a:ext cx="7000875" cy="3003020"/>
          </a:xfrm>
          <a:prstGeom prst="rect">
            <a:avLst/>
          </a:prstGeom>
        </p:spPr>
      </p:pic>
    </p:spTree>
    <p:extLst>
      <p:ext uri="{BB962C8B-B14F-4D97-AF65-F5344CB8AC3E}">
        <p14:creationId xmlns:p14="http://schemas.microsoft.com/office/powerpoint/2010/main" val="346380550"/>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332F84D5-D199-4136-8454-5DFD5352D4BA}"/>
              </a:ext>
            </a:extLst>
          </p:cNvPr>
          <p:cNvPicPr>
            <a:picLocks noChangeAspect="1"/>
          </p:cNvPicPr>
          <p:nvPr/>
        </p:nvPicPr>
        <p:blipFill>
          <a:blip r:embed="rId2"/>
          <a:stretch>
            <a:fillRect/>
          </a:stretch>
        </p:blipFill>
        <p:spPr>
          <a:xfrm>
            <a:off x="2943753" y="942975"/>
            <a:ext cx="7134225" cy="4972050"/>
          </a:xfrm>
          <a:prstGeom prst="rect">
            <a:avLst/>
          </a:prstGeom>
        </p:spPr>
      </p:pic>
    </p:spTree>
    <p:extLst>
      <p:ext uri="{BB962C8B-B14F-4D97-AF65-F5344CB8AC3E}">
        <p14:creationId xmlns:p14="http://schemas.microsoft.com/office/powerpoint/2010/main" val="2198023500"/>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36ABE893-8426-4765-BFF9-F4B77796C446}"/>
              </a:ext>
            </a:extLst>
          </p:cNvPr>
          <p:cNvPicPr>
            <a:picLocks noChangeAspect="1"/>
          </p:cNvPicPr>
          <p:nvPr/>
        </p:nvPicPr>
        <p:blipFill>
          <a:blip r:embed="rId2"/>
          <a:stretch>
            <a:fillRect/>
          </a:stretch>
        </p:blipFill>
        <p:spPr>
          <a:xfrm>
            <a:off x="2852736" y="751945"/>
            <a:ext cx="6791325" cy="3762375"/>
          </a:xfrm>
          <a:prstGeom prst="rect">
            <a:avLst/>
          </a:prstGeom>
        </p:spPr>
      </p:pic>
    </p:spTree>
    <p:extLst>
      <p:ext uri="{BB962C8B-B14F-4D97-AF65-F5344CB8AC3E}">
        <p14:creationId xmlns:p14="http://schemas.microsoft.com/office/powerpoint/2010/main" val="74929348"/>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Zástupný obsah 4">
            <a:extLst>
              <a:ext uri="{FF2B5EF4-FFF2-40B4-BE49-F238E27FC236}">
                <a16:creationId xmlns:a16="http://schemas.microsoft.com/office/drawing/2014/main" id="{F5932CF4-226A-4073-A834-A449EE8C088E}"/>
              </a:ext>
            </a:extLst>
          </p:cNvPr>
          <p:cNvPicPr>
            <a:picLocks noGrp="1" noChangeAspect="1"/>
          </p:cNvPicPr>
          <p:nvPr>
            <p:ph idx="1"/>
          </p:nvPr>
        </p:nvPicPr>
        <p:blipFill>
          <a:blip r:embed="rId2"/>
          <a:stretch>
            <a:fillRect/>
          </a:stretch>
        </p:blipFill>
        <p:spPr>
          <a:xfrm>
            <a:off x="2869044" y="821266"/>
            <a:ext cx="6715222" cy="4782721"/>
          </a:xfrm>
        </p:spPr>
      </p:pic>
    </p:spTree>
    <p:extLst>
      <p:ext uri="{BB962C8B-B14F-4D97-AF65-F5344CB8AC3E}">
        <p14:creationId xmlns:p14="http://schemas.microsoft.com/office/powerpoint/2010/main" val="1714172419"/>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E60BDA5E-4817-481F-8B38-EA5281EBFCD0}"/>
              </a:ext>
            </a:extLst>
          </p:cNvPr>
          <p:cNvPicPr>
            <a:picLocks noChangeAspect="1"/>
          </p:cNvPicPr>
          <p:nvPr/>
        </p:nvPicPr>
        <p:blipFill>
          <a:blip r:embed="rId2"/>
          <a:stretch>
            <a:fillRect/>
          </a:stretch>
        </p:blipFill>
        <p:spPr>
          <a:xfrm>
            <a:off x="2787120" y="319087"/>
            <a:ext cx="7515225" cy="6067425"/>
          </a:xfrm>
          <a:prstGeom prst="rect">
            <a:avLst/>
          </a:prstGeom>
        </p:spPr>
      </p:pic>
    </p:spTree>
    <p:extLst>
      <p:ext uri="{BB962C8B-B14F-4D97-AF65-F5344CB8AC3E}">
        <p14:creationId xmlns:p14="http://schemas.microsoft.com/office/powerpoint/2010/main" val="726280105"/>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AE6194AE-A9CC-4AD4-A5A6-638341244F8C}"/>
              </a:ext>
            </a:extLst>
          </p:cNvPr>
          <p:cNvPicPr>
            <a:picLocks noChangeAspect="1"/>
          </p:cNvPicPr>
          <p:nvPr/>
        </p:nvPicPr>
        <p:blipFill>
          <a:blip r:embed="rId2"/>
          <a:stretch>
            <a:fillRect/>
          </a:stretch>
        </p:blipFill>
        <p:spPr>
          <a:xfrm>
            <a:off x="2717271" y="1293283"/>
            <a:ext cx="7400925" cy="3695700"/>
          </a:xfrm>
          <a:prstGeom prst="rect">
            <a:avLst/>
          </a:prstGeom>
        </p:spPr>
      </p:pic>
    </p:spTree>
    <p:extLst>
      <p:ext uri="{BB962C8B-B14F-4D97-AF65-F5344CB8AC3E}">
        <p14:creationId xmlns:p14="http://schemas.microsoft.com/office/powerpoint/2010/main" val="1097167868"/>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C18770B8-19C8-484E-892C-6D8E13971073}"/>
              </a:ext>
            </a:extLst>
          </p:cNvPr>
          <p:cNvPicPr>
            <a:picLocks noChangeAspect="1"/>
          </p:cNvPicPr>
          <p:nvPr/>
        </p:nvPicPr>
        <p:blipFill>
          <a:blip r:embed="rId2"/>
          <a:stretch>
            <a:fillRect/>
          </a:stretch>
        </p:blipFill>
        <p:spPr>
          <a:xfrm>
            <a:off x="3368875" y="0"/>
            <a:ext cx="5835339" cy="6544733"/>
          </a:xfrm>
          <a:prstGeom prst="rect">
            <a:avLst/>
          </a:prstGeom>
        </p:spPr>
      </p:pic>
    </p:spTree>
    <p:extLst>
      <p:ext uri="{BB962C8B-B14F-4D97-AF65-F5344CB8AC3E}">
        <p14:creationId xmlns:p14="http://schemas.microsoft.com/office/powerpoint/2010/main" val="3425604008"/>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F3B199C0-232A-4778-8A26-E53A51EACB62}"/>
              </a:ext>
            </a:extLst>
          </p:cNvPr>
          <p:cNvPicPr>
            <a:picLocks noChangeAspect="1"/>
          </p:cNvPicPr>
          <p:nvPr/>
        </p:nvPicPr>
        <p:blipFill>
          <a:blip r:embed="rId2"/>
          <a:stretch>
            <a:fillRect/>
          </a:stretch>
        </p:blipFill>
        <p:spPr>
          <a:xfrm>
            <a:off x="2960159" y="149754"/>
            <a:ext cx="6762750" cy="6372225"/>
          </a:xfrm>
          <a:prstGeom prst="rect">
            <a:avLst/>
          </a:prstGeom>
        </p:spPr>
      </p:pic>
    </p:spTree>
    <p:extLst>
      <p:ext uri="{BB962C8B-B14F-4D97-AF65-F5344CB8AC3E}">
        <p14:creationId xmlns:p14="http://schemas.microsoft.com/office/powerpoint/2010/main" val="10827437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28D76BD2-126D-4ECB-BCA3-E99E6B7119E0}"/>
              </a:ext>
            </a:extLst>
          </p:cNvPr>
          <p:cNvSpPr>
            <a:spLocks noGrp="1"/>
          </p:cNvSpPr>
          <p:nvPr>
            <p:ph idx="1"/>
          </p:nvPr>
        </p:nvSpPr>
        <p:spPr>
          <a:xfrm>
            <a:off x="1006839" y="363984"/>
            <a:ext cx="10178322" cy="5586629"/>
          </a:xfrm>
        </p:spPr>
        <p:txBody>
          <a:bodyPr/>
          <a:lstStyle/>
          <a:p>
            <a:pPr eaLnBrk="1" hangingPunct="1"/>
            <a:r>
              <a:rPr lang="cs-CZ" altLang="cs-CZ" dirty="0"/>
              <a:t>Rozvoj motoriky</a:t>
            </a:r>
          </a:p>
          <a:p>
            <a:pPr lvl="1" eaLnBrk="1" hangingPunct="1"/>
            <a:r>
              <a:rPr lang="cs-CZ" altLang="cs-CZ" dirty="0" err="1"/>
              <a:t>klíšťkový</a:t>
            </a:r>
            <a:r>
              <a:rPr lang="cs-CZ" altLang="cs-CZ" dirty="0"/>
              <a:t> a špetkový úchop</a:t>
            </a:r>
          </a:p>
          <a:p>
            <a:pPr lvl="1" eaLnBrk="1" hangingPunct="1"/>
            <a:r>
              <a:rPr lang="cs-CZ" altLang="cs-CZ" dirty="0"/>
              <a:t>pohyblivost artikulačních orgánů (rty, jazyk, patrohltanový závěr)</a:t>
            </a:r>
          </a:p>
          <a:p>
            <a:pPr marL="457200" lvl="1" indent="0" eaLnBrk="1" hangingPunct="1">
              <a:buNone/>
            </a:pPr>
            <a:endParaRPr lang="cs-CZ" altLang="cs-CZ" dirty="0"/>
          </a:p>
          <a:p>
            <a:pPr lvl="1" eaLnBrk="1" hangingPunct="1">
              <a:buFontTx/>
              <a:buNone/>
            </a:pPr>
            <a:r>
              <a:rPr lang="cs-CZ" altLang="cs-CZ" dirty="0"/>
              <a:t>Možná omezení:</a:t>
            </a:r>
          </a:p>
          <a:p>
            <a:pPr lvl="1" eaLnBrk="1" hangingPunct="1"/>
            <a:r>
              <a:rPr lang="cs-CZ" altLang="cs-CZ" dirty="0"/>
              <a:t>zkrácená jazyková uzdička</a:t>
            </a:r>
          </a:p>
          <a:p>
            <a:pPr lvl="1" eaLnBrk="1" hangingPunct="1"/>
            <a:r>
              <a:rPr lang="cs-CZ" altLang="cs-CZ" dirty="0"/>
              <a:t>nepravidelný skus</a:t>
            </a:r>
          </a:p>
          <a:p>
            <a:endParaRPr lang="cs-CZ" dirty="0"/>
          </a:p>
        </p:txBody>
      </p:sp>
      <p:pic>
        <p:nvPicPr>
          <p:cNvPr id="4" name="Picture 4" descr="Snímek">
            <a:extLst>
              <a:ext uri="{FF2B5EF4-FFF2-40B4-BE49-F238E27FC236}">
                <a16:creationId xmlns:a16="http://schemas.microsoft.com/office/drawing/2014/main" id="{F788E414-0B2F-44E6-8FA3-0668EFC640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18453" y="482831"/>
            <a:ext cx="3734199" cy="6011185"/>
          </a:xfrm>
          <a:prstGeom prst="rect">
            <a:avLst/>
          </a:prstGeom>
          <a:noFill/>
          <a:ln>
            <a:noFill/>
          </a:ln>
          <a:effectLst>
            <a:softEdge rad="63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08794422"/>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99EEE38-40B1-4074-AE90-5EDABCAC10A6}"/>
              </a:ext>
            </a:extLst>
          </p:cNvPr>
          <p:cNvSpPr>
            <a:spLocks noGrp="1"/>
          </p:cNvSpPr>
          <p:nvPr>
            <p:ph type="title"/>
          </p:nvPr>
        </p:nvSpPr>
        <p:spPr/>
        <p:txBody>
          <a:bodyPr/>
          <a:lstStyle/>
          <a:p>
            <a:pPr algn="ctr"/>
            <a:r>
              <a:rPr lang="cs-CZ" dirty="0"/>
              <a:t>Hláska úžinová (frikativa)</a:t>
            </a:r>
            <a:br>
              <a:rPr lang="cs-CZ" dirty="0"/>
            </a:br>
            <a:r>
              <a:rPr lang="cs-CZ" dirty="0"/>
              <a:t>ř</a:t>
            </a:r>
          </a:p>
        </p:txBody>
      </p:sp>
      <p:sp>
        <p:nvSpPr>
          <p:cNvPr id="3" name="Zástupný obsah 2">
            <a:extLst>
              <a:ext uri="{FF2B5EF4-FFF2-40B4-BE49-F238E27FC236}">
                <a16:creationId xmlns:a16="http://schemas.microsoft.com/office/drawing/2014/main" id="{E72E6EBE-A802-4ACF-9D07-6E9A358B3426}"/>
              </a:ext>
            </a:extLst>
          </p:cNvPr>
          <p:cNvSpPr>
            <a:spLocks noGrp="1"/>
          </p:cNvSpPr>
          <p:nvPr>
            <p:ph idx="1"/>
          </p:nvPr>
        </p:nvSpPr>
        <p:spPr>
          <a:xfrm>
            <a:off x="1158545" y="2082801"/>
            <a:ext cx="10178322" cy="4013199"/>
          </a:xfrm>
        </p:spPr>
        <p:txBody>
          <a:bodyPr>
            <a:normAutofit fontScale="92500" lnSpcReduction="20000"/>
          </a:bodyPr>
          <a:lstStyle/>
          <a:p>
            <a:pPr>
              <a:spcBef>
                <a:spcPts val="0"/>
              </a:spcBef>
            </a:pPr>
            <a:r>
              <a:rPr lang="cs-CZ" dirty="0"/>
              <a:t>Podle způsobu tvoření: úžinová (frikativa)</a:t>
            </a:r>
          </a:p>
          <a:p>
            <a:pPr>
              <a:spcBef>
                <a:spcPts val="0"/>
              </a:spcBef>
            </a:pPr>
            <a:r>
              <a:rPr lang="cs-CZ" dirty="0"/>
              <a:t>Podle místa tvorby: alveolární</a:t>
            </a:r>
          </a:p>
          <a:p>
            <a:pPr>
              <a:spcBef>
                <a:spcPts val="0"/>
              </a:spcBef>
            </a:pPr>
            <a:r>
              <a:rPr lang="cs-CZ" dirty="0"/>
              <a:t>Podle akustického dojmu: kmitavá (vibrant)</a:t>
            </a:r>
          </a:p>
          <a:p>
            <a:pPr>
              <a:spcBef>
                <a:spcPts val="0"/>
              </a:spcBef>
            </a:pPr>
            <a:r>
              <a:rPr lang="cs-CZ" dirty="0"/>
              <a:t>Podle znělosti: </a:t>
            </a:r>
            <a:r>
              <a:rPr lang="cs-CZ" b="1" dirty="0"/>
              <a:t>znělá; </a:t>
            </a:r>
            <a:r>
              <a:rPr lang="cs-CZ" dirty="0"/>
              <a:t>vedle znělého [ř], které se realizuje před samohláskou, mezi vokály, v sousedství znělých souhlásek (řepa, řasa, ořech, dřevo, bříza), existuje i jeho </a:t>
            </a:r>
            <a:r>
              <a:rPr lang="cs-CZ" b="1" dirty="0"/>
              <a:t>neznělá</a:t>
            </a:r>
            <a:r>
              <a:rPr lang="cs-CZ" dirty="0"/>
              <a:t> varianta, která může být buď na konci slova (věř), nebo ve styku se souhláskami neznělými (tři, třída, křivý, přítel)</a:t>
            </a:r>
          </a:p>
          <a:p>
            <a:pPr>
              <a:spcBef>
                <a:spcPts val="0"/>
              </a:spcBef>
            </a:pPr>
            <a:r>
              <a:rPr lang="cs-CZ" dirty="0"/>
              <a:t>Podle </a:t>
            </a:r>
            <a:r>
              <a:rPr lang="cs-CZ" dirty="0" err="1"/>
              <a:t>párovosti</a:t>
            </a:r>
            <a:r>
              <a:rPr lang="cs-CZ" dirty="0"/>
              <a:t>: je párová sobě sama</a:t>
            </a:r>
          </a:p>
          <a:p>
            <a:pPr marL="0" indent="0">
              <a:spcBef>
                <a:spcPts val="0"/>
              </a:spcBef>
              <a:buNone/>
            </a:pPr>
            <a:endParaRPr lang="cs-CZ" dirty="0"/>
          </a:p>
          <a:p>
            <a:pPr>
              <a:spcBef>
                <a:spcPts val="0"/>
              </a:spcBef>
            </a:pPr>
            <a:r>
              <a:rPr lang="cs-CZ" dirty="0"/>
              <a:t>Čelistní úhel: citelně menší než u R (středně velký), spodní čelist se vysune poněkud vpřed</a:t>
            </a:r>
          </a:p>
          <a:p>
            <a:pPr>
              <a:spcBef>
                <a:spcPts val="0"/>
              </a:spcBef>
            </a:pPr>
            <a:r>
              <a:rPr lang="cs-CZ" dirty="0"/>
              <a:t>Rty: v postavení neutrálním</a:t>
            </a:r>
          </a:p>
          <a:p>
            <a:pPr>
              <a:spcBef>
                <a:spcPts val="0"/>
              </a:spcBef>
            </a:pPr>
            <a:r>
              <a:rPr lang="cs-CZ" dirty="0"/>
              <a:t>Jazyk: hrot jazyka je rozkmitán výdechovým proudem; výdechový proud musí být silnější, tím vzniká víc rychlejších kmitů. Hrot jazyka je napjatější [ř]. Okraje jazyka (mimo hrotu) se zdvihají a dotýkají </a:t>
            </a:r>
            <a:r>
              <a:rPr lang="cs-CZ" dirty="0" err="1"/>
              <a:t>vnitřnícíh</a:t>
            </a:r>
            <a:r>
              <a:rPr lang="cs-CZ" dirty="0"/>
              <a:t> stěn zubů a přilehlého patra, hrot jazyka kmitá</a:t>
            </a:r>
          </a:p>
          <a:p>
            <a:pPr>
              <a:spcBef>
                <a:spcPts val="0"/>
              </a:spcBef>
            </a:pPr>
            <a:r>
              <a:rPr lang="cs-CZ" dirty="0"/>
              <a:t>Patrohltanový závěr: utvořen</a:t>
            </a:r>
          </a:p>
          <a:p>
            <a:endParaRPr lang="cs-CZ" dirty="0"/>
          </a:p>
        </p:txBody>
      </p:sp>
    </p:spTree>
    <p:extLst>
      <p:ext uri="{BB962C8B-B14F-4D97-AF65-F5344CB8AC3E}">
        <p14:creationId xmlns:p14="http://schemas.microsoft.com/office/powerpoint/2010/main" val="2108295253"/>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71B57850-834A-4D16-A41A-33FB5E2591B4}"/>
              </a:ext>
            </a:extLst>
          </p:cNvPr>
          <p:cNvSpPr>
            <a:spLocks noGrp="1"/>
          </p:cNvSpPr>
          <p:nvPr>
            <p:ph idx="1"/>
          </p:nvPr>
        </p:nvSpPr>
        <p:spPr>
          <a:xfrm>
            <a:off x="1294011" y="812801"/>
            <a:ext cx="10178322" cy="4580466"/>
          </a:xfrm>
        </p:spPr>
        <p:txBody>
          <a:bodyPr>
            <a:normAutofit/>
          </a:bodyPr>
          <a:lstStyle/>
          <a:p>
            <a:r>
              <a:rPr lang="cs-CZ" sz="2000" b="1" dirty="0"/>
              <a:t>Výdechový proud vzduchu se nahromadí pod hlasivkami, které se od sebe oddálí a rozvibrují. Dále výdechový proud vzduchu postupuje do dutiny ústní. </a:t>
            </a:r>
            <a:r>
              <a:rPr lang="cs-CZ" b="1" dirty="0"/>
              <a:t>Hrot jazyka je rozkmitán výdechovým proudem (hrot jazyka se střídavě přibližuje k alveolám a opět se od nich vzdaluje). Výdechový proud musí být silnější, tím vzniká víc rychlejších kmitů. Tato souhláska má delší trvání než [r]. Trvá asi 12 setin vteřiny, kdežto u [r] jen 3 – 7 setin vteřiny. Při realizací hlásky dojde k uvolnění patrohltanového závěru.</a:t>
            </a:r>
          </a:p>
          <a:p>
            <a:r>
              <a:rPr lang="cs-CZ" sz="2000" dirty="0"/>
              <a:t>Poruchy výslovnosti: U hlásky dochází k </a:t>
            </a:r>
            <a:r>
              <a:rPr lang="cs-CZ" sz="2000" dirty="0" err="1"/>
              <a:t>mogilálii</a:t>
            </a:r>
            <a:r>
              <a:rPr lang="cs-CZ" sz="2000" dirty="0"/>
              <a:t> nebo </a:t>
            </a:r>
            <a:r>
              <a:rPr lang="cs-CZ" sz="2000" dirty="0" err="1"/>
              <a:t>paralálii</a:t>
            </a:r>
            <a:r>
              <a:rPr lang="cs-CZ" sz="2000" dirty="0"/>
              <a:t> (nejčastěji za hlásky ž, š, d, ď, h)</a:t>
            </a:r>
          </a:p>
          <a:p>
            <a:r>
              <a:rPr lang="cs-CZ" dirty="0"/>
              <a:t>Vadné tvoření hlásky </a:t>
            </a:r>
            <a:r>
              <a:rPr lang="cs-CZ" dirty="0" err="1"/>
              <a:t>nazáváme</a:t>
            </a:r>
            <a:r>
              <a:rPr lang="cs-CZ" dirty="0"/>
              <a:t> </a:t>
            </a:r>
            <a:r>
              <a:rPr lang="cs-CZ" dirty="0" err="1"/>
              <a:t>rotacicmus</a:t>
            </a:r>
            <a:r>
              <a:rPr lang="cs-CZ" dirty="0"/>
              <a:t> </a:t>
            </a:r>
            <a:r>
              <a:rPr lang="cs-CZ" dirty="0" err="1"/>
              <a:t>bohemicus</a:t>
            </a:r>
            <a:endParaRPr lang="cs-CZ" dirty="0"/>
          </a:p>
          <a:p>
            <a:endParaRPr lang="cs-CZ" dirty="0"/>
          </a:p>
        </p:txBody>
      </p:sp>
      <p:pic>
        <p:nvPicPr>
          <p:cNvPr id="5" name="Obrázek 4">
            <a:extLst>
              <a:ext uri="{FF2B5EF4-FFF2-40B4-BE49-F238E27FC236}">
                <a16:creationId xmlns:a16="http://schemas.microsoft.com/office/drawing/2014/main" id="{4CAC0C02-059D-479E-8A86-40CB398E99B1}"/>
              </a:ext>
            </a:extLst>
          </p:cNvPr>
          <p:cNvPicPr>
            <a:picLocks noChangeAspect="1"/>
          </p:cNvPicPr>
          <p:nvPr/>
        </p:nvPicPr>
        <p:blipFill>
          <a:blip r:embed="rId2"/>
          <a:stretch>
            <a:fillRect/>
          </a:stretch>
        </p:blipFill>
        <p:spPr>
          <a:xfrm>
            <a:off x="4867275" y="4042834"/>
            <a:ext cx="6267450" cy="2514600"/>
          </a:xfrm>
          <a:prstGeom prst="rect">
            <a:avLst/>
          </a:prstGeom>
        </p:spPr>
      </p:pic>
    </p:spTree>
    <p:extLst>
      <p:ext uri="{BB962C8B-B14F-4D97-AF65-F5344CB8AC3E}">
        <p14:creationId xmlns:p14="http://schemas.microsoft.com/office/powerpoint/2010/main" val="1539849461"/>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58CD437-A049-4C5D-93A7-223BC0CC9BA3}"/>
              </a:ext>
            </a:extLst>
          </p:cNvPr>
          <p:cNvSpPr>
            <a:spLocks noGrp="1"/>
          </p:cNvSpPr>
          <p:nvPr>
            <p:ph type="title"/>
          </p:nvPr>
        </p:nvSpPr>
        <p:spPr/>
        <p:txBody>
          <a:bodyPr/>
          <a:lstStyle/>
          <a:p>
            <a:pPr algn="ctr"/>
            <a:r>
              <a:rPr lang="cs-CZ" dirty="0"/>
              <a:t>Vyvození hlásky ř</a:t>
            </a:r>
          </a:p>
        </p:txBody>
      </p:sp>
      <p:pic>
        <p:nvPicPr>
          <p:cNvPr id="5" name="Zástupný obsah 4">
            <a:extLst>
              <a:ext uri="{FF2B5EF4-FFF2-40B4-BE49-F238E27FC236}">
                <a16:creationId xmlns:a16="http://schemas.microsoft.com/office/drawing/2014/main" id="{A9864976-C10F-47BD-A13C-C233B1EE3F56}"/>
              </a:ext>
            </a:extLst>
          </p:cNvPr>
          <p:cNvPicPr>
            <a:picLocks noGrp="1" noChangeAspect="1"/>
          </p:cNvPicPr>
          <p:nvPr>
            <p:ph idx="1"/>
          </p:nvPr>
        </p:nvPicPr>
        <p:blipFill>
          <a:blip r:embed="rId2"/>
          <a:stretch>
            <a:fillRect/>
          </a:stretch>
        </p:blipFill>
        <p:spPr>
          <a:xfrm>
            <a:off x="3007088" y="1246187"/>
            <a:ext cx="6667500" cy="1609725"/>
          </a:xfrm>
        </p:spPr>
      </p:pic>
      <p:pic>
        <p:nvPicPr>
          <p:cNvPr id="7" name="Obrázek 6">
            <a:extLst>
              <a:ext uri="{FF2B5EF4-FFF2-40B4-BE49-F238E27FC236}">
                <a16:creationId xmlns:a16="http://schemas.microsoft.com/office/drawing/2014/main" id="{705BD03E-167A-4C7F-A3A8-687814C3E28A}"/>
              </a:ext>
            </a:extLst>
          </p:cNvPr>
          <p:cNvPicPr>
            <a:picLocks noChangeAspect="1"/>
          </p:cNvPicPr>
          <p:nvPr/>
        </p:nvPicPr>
        <p:blipFill>
          <a:blip r:embed="rId3"/>
          <a:stretch>
            <a:fillRect/>
          </a:stretch>
        </p:blipFill>
        <p:spPr>
          <a:xfrm>
            <a:off x="2735625" y="2915179"/>
            <a:ext cx="7210425" cy="3438525"/>
          </a:xfrm>
          <a:prstGeom prst="rect">
            <a:avLst/>
          </a:prstGeom>
        </p:spPr>
      </p:pic>
    </p:spTree>
    <p:extLst>
      <p:ext uri="{BB962C8B-B14F-4D97-AF65-F5344CB8AC3E}">
        <p14:creationId xmlns:p14="http://schemas.microsoft.com/office/powerpoint/2010/main" val="3414864044"/>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3E78F58D-109B-46EF-8E20-6D272E0C236F}"/>
              </a:ext>
            </a:extLst>
          </p:cNvPr>
          <p:cNvPicPr>
            <a:picLocks noChangeAspect="1"/>
          </p:cNvPicPr>
          <p:nvPr/>
        </p:nvPicPr>
        <p:blipFill>
          <a:blip r:embed="rId2"/>
          <a:stretch>
            <a:fillRect/>
          </a:stretch>
        </p:blipFill>
        <p:spPr>
          <a:xfrm>
            <a:off x="2690812" y="1809750"/>
            <a:ext cx="7267575" cy="3238500"/>
          </a:xfrm>
          <a:prstGeom prst="rect">
            <a:avLst/>
          </a:prstGeom>
        </p:spPr>
      </p:pic>
    </p:spTree>
    <p:extLst>
      <p:ext uri="{BB962C8B-B14F-4D97-AF65-F5344CB8AC3E}">
        <p14:creationId xmlns:p14="http://schemas.microsoft.com/office/powerpoint/2010/main" val="670543988"/>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C0A29EB4-3EAB-4AC4-86A1-65D382CDECFC}"/>
              </a:ext>
            </a:extLst>
          </p:cNvPr>
          <p:cNvPicPr>
            <a:picLocks noChangeAspect="1"/>
          </p:cNvPicPr>
          <p:nvPr/>
        </p:nvPicPr>
        <p:blipFill>
          <a:blip r:embed="rId2"/>
          <a:stretch>
            <a:fillRect/>
          </a:stretch>
        </p:blipFill>
        <p:spPr>
          <a:xfrm>
            <a:off x="2579687" y="1323975"/>
            <a:ext cx="7439025" cy="4210050"/>
          </a:xfrm>
          <a:prstGeom prst="rect">
            <a:avLst/>
          </a:prstGeom>
        </p:spPr>
      </p:pic>
    </p:spTree>
    <p:extLst>
      <p:ext uri="{BB962C8B-B14F-4D97-AF65-F5344CB8AC3E}">
        <p14:creationId xmlns:p14="http://schemas.microsoft.com/office/powerpoint/2010/main" val="1923586091"/>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5576926D-2F18-4341-A94D-67513A41D87E}"/>
              </a:ext>
            </a:extLst>
          </p:cNvPr>
          <p:cNvPicPr>
            <a:picLocks noChangeAspect="1"/>
          </p:cNvPicPr>
          <p:nvPr/>
        </p:nvPicPr>
        <p:blipFill>
          <a:blip r:embed="rId2"/>
          <a:stretch>
            <a:fillRect/>
          </a:stretch>
        </p:blipFill>
        <p:spPr>
          <a:xfrm>
            <a:off x="2942167" y="975051"/>
            <a:ext cx="6781800" cy="4391025"/>
          </a:xfrm>
          <a:prstGeom prst="rect">
            <a:avLst/>
          </a:prstGeom>
        </p:spPr>
      </p:pic>
    </p:spTree>
    <p:extLst>
      <p:ext uri="{BB962C8B-B14F-4D97-AF65-F5344CB8AC3E}">
        <p14:creationId xmlns:p14="http://schemas.microsoft.com/office/powerpoint/2010/main" val="4003456460"/>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04105F11-4B17-48C5-8D28-126923CF0766}"/>
              </a:ext>
            </a:extLst>
          </p:cNvPr>
          <p:cNvPicPr>
            <a:picLocks noChangeAspect="1"/>
          </p:cNvPicPr>
          <p:nvPr/>
        </p:nvPicPr>
        <p:blipFill>
          <a:blip r:embed="rId2"/>
          <a:stretch>
            <a:fillRect/>
          </a:stretch>
        </p:blipFill>
        <p:spPr>
          <a:xfrm>
            <a:off x="2525184" y="909637"/>
            <a:ext cx="7277100" cy="4886325"/>
          </a:xfrm>
          <a:prstGeom prst="rect">
            <a:avLst/>
          </a:prstGeom>
        </p:spPr>
      </p:pic>
    </p:spTree>
    <p:extLst>
      <p:ext uri="{BB962C8B-B14F-4D97-AF65-F5344CB8AC3E}">
        <p14:creationId xmlns:p14="http://schemas.microsoft.com/office/powerpoint/2010/main" val="2996441917"/>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732D589-90B6-41C4-8F3C-3FC240106785}"/>
              </a:ext>
            </a:extLst>
          </p:cNvPr>
          <p:cNvSpPr>
            <a:spLocks noGrp="1"/>
          </p:cNvSpPr>
          <p:nvPr>
            <p:ph type="title"/>
          </p:nvPr>
        </p:nvSpPr>
        <p:spPr/>
        <p:txBody>
          <a:bodyPr/>
          <a:lstStyle/>
          <a:p>
            <a:r>
              <a:rPr lang="cs-CZ" dirty="0"/>
              <a:t>Specifické aktivity podporující rozvoj řeči</a:t>
            </a:r>
          </a:p>
        </p:txBody>
      </p:sp>
      <p:sp>
        <p:nvSpPr>
          <p:cNvPr id="3" name="Zástupný obsah 2">
            <a:extLst>
              <a:ext uri="{FF2B5EF4-FFF2-40B4-BE49-F238E27FC236}">
                <a16:creationId xmlns:a16="http://schemas.microsoft.com/office/drawing/2014/main" id="{E29FD414-EAEF-4E3A-BDCC-CB177618FA12}"/>
              </a:ext>
            </a:extLst>
          </p:cNvPr>
          <p:cNvSpPr>
            <a:spLocks noGrp="1"/>
          </p:cNvSpPr>
          <p:nvPr>
            <p:ph idx="1"/>
          </p:nvPr>
        </p:nvSpPr>
        <p:spPr>
          <a:xfrm>
            <a:off x="1251678" y="2226734"/>
            <a:ext cx="10178322" cy="3593591"/>
          </a:xfrm>
        </p:spPr>
        <p:txBody>
          <a:bodyPr/>
          <a:lstStyle/>
          <a:p>
            <a:pPr algn="l"/>
            <a:r>
              <a:rPr lang="cs-CZ" sz="1800" b="0" i="0" dirty="0">
                <a:solidFill>
                  <a:srgbClr val="3A3A3A"/>
                </a:solidFill>
                <a:effectLst/>
                <a:latin typeface="Open Sans" panose="020B0606030504020204" pitchFamily="34" charset="0"/>
              </a:rPr>
              <a:t>Akcent je věnován zejména na děti předškolního věku a mladšího školního věku. </a:t>
            </a:r>
          </a:p>
          <a:p>
            <a:pPr algn="l"/>
            <a:r>
              <a:rPr lang="cs-CZ" sz="1800" b="0" i="0" dirty="0">
                <a:solidFill>
                  <a:srgbClr val="3A3A3A"/>
                </a:solidFill>
                <a:effectLst/>
                <a:latin typeface="Open Sans" panose="020B0606030504020204" pitchFamily="34" charset="0"/>
              </a:rPr>
              <a:t>V případě potřeby učitel (elementarista či učitel přípravné třídy) zahrnuje do svých hodin aktivity a hry rozvíjející sledovanou specifickou dovednost, a to jak do výtvarné výchovy, tělesné výchovy, hudební výchovy či českého jazyka. </a:t>
            </a:r>
          </a:p>
          <a:p>
            <a:pPr algn="l"/>
            <a:r>
              <a:rPr lang="cs-CZ" sz="1800" b="0" i="0" dirty="0">
                <a:solidFill>
                  <a:srgbClr val="3A3A3A"/>
                </a:solidFill>
                <a:effectLst/>
                <a:latin typeface="Open Sans" panose="020B0606030504020204" pitchFamily="34" charset="0"/>
              </a:rPr>
              <a:t>Rozvoj specifických dovedností působí nejen jako prevence nesprávného vývoje jazykových a řečových schopností, ale důležitou roli sehrává také v dalším rozvoji kognitivních funkcí. Pomáhá zmírnit oslabení </a:t>
            </a:r>
            <a:r>
              <a:rPr lang="cs-CZ" sz="1800" b="1" i="0" dirty="0">
                <a:solidFill>
                  <a:srgbClr val="3A3A3A"/>
                </a:solidFill>
                <a:effectLst/>
                <a:latin typeface="Open Sans" panose="020B0606030504020204" pitchFamily="34" charset="0"/>
              </a:rPr>
              <a:t>(reedukace) </a:t>
            </a:r>
            <a:r>
              <a:rPr lang="cs-CZ" sz="1800" b="0" i="0" dirty="0">
                <a:solidFill>
                  <a:srgbClr val="3A3A3A"/>
                </a:solidFill>
                <a:effectLst/>
                <a:latin typeface="Open Sans" panose="020B0606030504020204" pitchFamily="34" charset="0"/>
              </a:rPr>
              <a:t>nebo toto oslabení nahradit jinými zachovalými funkcemi </a:t>
            </a:r>
            <a:r>
              <a:rPr lang="cs-CZ" sz="1800" b="1" i="0" dirty="0">
                <a:solidFill>
                  <a:srgbClr val="3A3A3A"/>
                </a:solidFill>
                <a:effectLst/>
                <a:latin typeface="Open Sans" panose="020B0606030504020204" pitchFamily="34" charset="0"/>
              </a:rPr>
              <a:t>(kompenzace)</a:t>
            </a:r>
            <a:r>
              <a:rPr lang="cs-CZ" sz="1800" b="0" i="0" dirty="0">
                <a:solidFill>
                  <a:srgbClr val="3A3A3A"/>
                </a:solidFill>
                <a:effectLst/>
                <a:latin typeface="Open Sans" panose="020B0606030504020204" pitchFamily="34" charset="0"/>
              </a:rPr>
              <a:t>. </a:t>
            </a:r>
          </a:p>
          <a:p>
            <a:pPr algn="l"/>
            <a:r>
              <a:rPr lang="cs-CZ" sz="1800" b="0" i="0" dirty="0">
                <a:solidFill>
                  <a:srgbClr val="3A3A3A"/>
                </a:solidFill>
                <a:effectLst/>
                <a:latin typeface="Open Sans" panose="020B0606030504020204" pitchFamily="34" charset="0"/>
              </a:rPr>
              <a:t>Zaměřit se na něj může učitel či speciální pedagog v rámci kroužku. </a:t>
            </a:r>
          </a:p>
          <a:p>
            <a:endParaRPr lang="cs-CZ" dirty="0"/>
          </a:p>
        </p:txBody>
      </p:sp>
    </p:spTree>
    <p:extLst>
      <p:ext uri="{BB962C8B-B14F-4D97-AF65-F5344CB8AC3E}">
        <p14:creationId xmlns:p14="http://schemas.microsoft.com/office/powerpoint/2010/main" val="1721472425"/>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3278797B-0E5E-44A9-9F30-BB507D8F7EBB}"/>
              </a:ext>
            </a:extLst>
          </p:cNvPr>
          <p:cNvSpPr>
            <a:spLocks noGrp="1"/>
          </p:cNvSpPr>
          <p:nvPr>
            <p:ph idx="1"/>
          </p:nvPr>
        </p:nvSpPr>
        <p:spPr>
          <a:xfrm>
            <a:off x="1167011" y="550335"/>
            <a:ext cx="10178322" cy="3593591"/>
          </a:xfrm>
        </p:spPr>
        <p:txBody>
          <a:bodyPr/>
          <a:lstStyle/>
          <a:p>
            <a:pPr marL="0" indent="0">
              <a:buNone/>
            </a:pPr>
            <a:r>
              <a:rPr lang="cs-CZ" sz="1800" b="0" i="0" dirty="0">
                <a:solidFill>
                  <a:srgbClr val="3A3A3A"/>
                </a:solidFill>
                <a:effectLst/>
                <a:latin typeface="Open Sans" panose="020B0606030504020204" pitchFamily="34" charset="0"/>
              </a:rPr>
              <a:t>Rozvoj specifických dovedností pomáhá stimulaci a rozvoji:</a:t>
            </a:r>
          </a:p>
          <a:p>
            <a:pPr marL="0" indent="0">
              <a:buNone/>
            </a:pPr>
            <a:endParaRPr lang="cs-CZ" sz="1800" b="0" i="0" dirty="0">
              <a:solidFill>
                <a:srgbClr val="3A3A3A"/>
              </a:solidFill>
              <a:effectLst/>
              <a:latin typeface="Open Sans" panose="020B0606030504020204" pitchFamily="34" charset="0"/>
            </a:endParaRPr>
          </a:p>
          <a:p>
            <a:pPr algn="l">
              <a:buFont typeface="Arial" panose="020B0604020202020204" pitchFamily="34" charset="0"/>
              <a:buChar char="•"/>
            </a:pPr>
            <a:r>
              <a:rPr lang="cs-CZ" sz="1800" b="1" i="0" dirty="0">
                <a:solidFill>
                  <a:srgbClr val="3A3A3A"/>
                </a:solidFill>
                <a:effectLst/>
                <a:latin typeface="Open Sans" panose="020B0606030504020204" pitchFamily="34" charset="0"/>
              </a:rPr>
              <a:t>správného dýchání,</a:t>
            </a:r>
            <a:endParaRPr lang="cs-CZ" sz="1800" b="0" i="0" dirty="0">
              <a:solidFill>
                <a:srgbClr val="3A3A3A"/>
              </a:solidFill>
              <a:effectLst/>
              <a:latin typeface="Open Sans" panose="020B0606030504020204" pitchFamily="34" charset="0"/>
            </a:endParaRPr>
          </a:p>
          <a:p>
            <a:pPr algn="l">
              <a:buFont typeface="Arial" panose="020B0604020202020204" pitchFamily="34" charset="0"/>
              <a:buChar char="•"/>
            </a:pPr>
            <a:r>
              <a:rPr lang="cs-CZ" sz="1800" b="1" i="0" dirty="0">
                <a:solidFill>
                  <a:srgbClr val="3A3A3A"/>
                </a:solidFill>
                <a:effectLst/>
                <a:latin typeface="Open Sans" panose="020B0606030504020204" pitchFamily="34" charset="0"/>
              </a:rPr>
              <a:t>sluchového vnímání (pozornost, diferenciace, paměť, rytmus),</a:t>
            </a:r>
            <a:endParaRPr lang="cs-CZ" sz="1800" b="0" i="0" dirty="0">
              <a:solidFill>
                <a:srgbClr val="3A3A3A"/>
              </a:solidFill>
              <a:effectLst/>
              <a:latin typeface="Open Sans" panose="020B0606030504020204" pitchFamily="34" charset="0"/>
            </a:endParaRPr>
          </a:p>
          <a:p>
            <a:pPr algn="l">
              <a:buFont typeface="Arial" panose="020B0604020202020204" pitchFamily="34" charset="0"/>
              <a:buChar char="•"/>
            </a:pPr>
            <a:r>
              <a:rPr lang="cs-CZ" sz="1800" b="1" i="0" dirty="0">
                <a:solidFill>
                  <a:srgbClr val="3A3A3A"/>
                </a:solidFill>
                <a:effectLst/>
                <a:latin typeface="Open Sans" panose="020B0606030504020204" pitchFamily="34" charset="0"/>
              </a:rPr>
              <a:t>zrakového vnímání,</a:t>
            </a:r>
            <a:endParaRPr lang="cs-CZ" sz="1800" b="0" i="0" dirty="0">
              <a:solidFill>
                <a:srgbClr val="3A3A3A"/>
              </a:solidFill>
              <a:effectLst/>
              <a:latin typeface="Open Sans" panose="020B0606030504020204" pitchFamily="34" charset="0"/>
            </a:endParaRPr>
          </a:p>
          <a:p>
            <a:pPr algn="l">
              <a:buFont typeface="Arial" panose="020B0604020202020204" pitchFamily="34" charset="0"/>
              <a:buChar char="•"/>
            </a:pPr>
            <a:r>
              <a:rPr lang="cs-CZ" sz="1800" b="1" i="0" dirty="0">
                <a:solidFill>
                  <a:srgbClr val="3A3A3A"/>
                </a:solidFill>
                <a:effectLst/>
                <a:latin typeface="Open Sans" panose="020B0606030504020204" pitchFamily="34" charset="0"/>
              </a:rPr>
              <a:t>motoriky mluvidel, grafomotoriky, jemné a hrubé motoriky,</a:t>
            </a:r>
            <a:endParaRPr lang="cs-CZ" sz="1800" b="0" i="0" dirty="0">
              <a:solidFill>
                <a:srgbClr val="3A3A3A"/>
              </a:solidFill>
              <a:effectLst/>
              <a:latin typeface="Open Sans" panose="020B0606030504020204" pitchFamily="34" charset="0"/>
            </a:endParaRPr>
          </a:p>
          <a:p>
            <a:pPr algn="l">
              <a:buFont typeface="Arial" panose="020B0604020202020204" pitchFamily="34" charset="0"/>
              <a:buChar char="•"/>
            </a:pPr>
            <a:r>
              <a:rPr lang="cs-CZ" sz="1800" b="1" i="0" dirty="0">
                <a:solidFill>
                  <a:srgbClr val="3A3A3A"/>
                </a:solidFill>
                <a:effectLst/>
                <a:latin typeface="Open Sans" panose="020B0606030504020204" pitchFamily="34" charset="0"/>
              </a:rPr>
              <a:t>vnímání prostorové, časové a pravolevé orientace,</a:t>
            </a:r>
            <a:endParaRPr lang="cs-CZ" sz="1800" b="0" i="0" dirty="0">
              <a:solidFill>
                <a:srgbClr val="3A3A3A"/>
              </a:solidFill>
              <a:effectLst/>
              <a:latin typeface="Open Sans" panose="020B0606030504020204" pitchFamily="34" charset="0"/>
            </a:endParaRPr>
          </a:p>
          <a:p>
            <a:pPr algn="l">
              <a:buFont typeface="Arial" panose="020B0604020202020204" pitchFamily="34" charset="0"/>
              <a:buChar char="•"/>
            </a:pPr>
            <a:r>
              <a:rPr lang="cs-CZ" sz="1800" b="1" i="0" dirty="0">
                <a:solidFill>
                  <a:srgbClr val="3A3A3A"/>
                </a:solidFill>
                <a:effectLst/>
                <a:latin typeface="Open Sans" panose="020B0606030504020204" pitchFamily="34" charset="0"/>
              </a:rPr>
              <a:t>slovní zásoby.</a:t>
            </a:r>
            <a:endParaRPr lang="cs-CZ" sz="1800" b="0" i="0" dirty="0">
              <a:solidFill>
                <a:srgbClr val="3A3A3A"/>
              </a:solidFill>
              <a:effectLst/>
              <a:latin typeface="Open Sans" panose="020B0606030504020204" pitchFamily="34" charset="0"/>
            </a:endParaRPr>
          </a:p>
          <a:p>
            <a:pPr marL="0" indent="0">
              <a:buNone/>
            </a:pPr>
            <a:endParaRPr lang="cs-CZ" dirty="0"/>
          </a:p>
        </p:txBody>
      </p:sp>
    </p:spTree>
    <p:extLst>
      <p:ext uri="{BB962C8B-B14F-4D97-AF65-F5344CB8AC3E}">
        <p14:creationId xmlns:p14="http://schemas.microsoft.com/office/powerpoint/2010/main" val="1486388553"/>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D39B6540-3897-4C0F-92C2-9935BB322CB6}"/>
              </a:ext>
            </a:extLst>
          </p:cNvPr>
          <p:cNvSpPr>
            <a:spLocks noGrp="1"/>
          </p:cNvSpPr>
          <p:nvPr>
            <p:ph idx="1"/>
          </p:nvPr>
        </p:nvSpPr>
        <p:spPr>
          <a:xfrm>
            <a:off x="1251678" y="651933"/>
            <a:ext cx="10178322" cy="5227659"/>
          </a:xfrm>
        </p:spPr>
        <p:txBody>
          <a:bodyPr>
            <a:normAutofit/>
          </a:bodyPr>
          <a:lstStyle/>
          <a:p>
            <a:pPr marL="0" indent="0">
              <a:buNone/>
            </a:pPr>
            <a:r>
              <a:rPr lang="cs-CZ" sz="1800" b="0" i="0" dirty="0">
                <a:solidFill>
                  <a:srgbClr val="3A3A3A"/>
                </a:solidFill>
                <a:effectLst/>
                <a:latin typeface="Open Sans" panose="020B0606030504020204" pitchFamily="34" charset="0"/>
              </a:rPr>
              <a:t>Při plánování intervenčních programů se uplatňují pedagogické a některé specifické principy:</a:t>
            </a:r>
          </a:p>
          <a:p>
            <a:pPr marL="0" indent="0">
              <a:buNone/>
            </a:pPr>
            <a:endParaRPr lang="cs-CZ" sz="1800" dirty="0">
              <a:solidFill>
                <a:srgbClr val="3A3A3A"/>
              </a:solidFill>
              <a:latin typeface="Open Sans" panose="020B0606030504020204" pitchFamily="34" charset="0"/>
            </a:endParaRPr>
          </a:p>
          <a:p>
            <a:pPr algn="l">
              <a:buFont typeface="Arial" panose="020B0604020202020204" pitchFamily="34" charset="0"/>
              <a:buChar char="•"/>
            </a:pPr>
            <a:r>
              <a:rPr lang="cs-CZ" sz="1800" b="1" i="0" dirty="0">
                <a:solidFill>
                  <a:srgbClr val="3A3A3A"/>
                </a:solidFill>
                <a:effectLst/>
                <a:latin typeface="Open Sans" panose="020B0606030504020204" pitchFamily="34" charset="0"/>
              </a:rPr>
              <a:t>princip týmové péče,</a:t>
            </a:r>
            <a:endParaRPr lang="cs-CZ" sz="1800" b="0" i="0" dirty="0">
              <a:solidFill>
                <a:srgbClr val="3A3A3A"/>
              </a:solidFill>
              <a:effectLst/>
              <a:latin typeface="Open Sans" panose="020B0606030504020204" pitchFamily="34" charset="0"/>
            </a:endParaRPr>
          </a:p>
          <a:p>
            <a:pPr algn="l">
              <a:buFont typeface="Arial" panose="020B0604020202020204" pitchFamily="34" charset="0"/>
              <a:buChar char="•"/>
            </a:pPr>
            <a:r>
              <a:rPr lang="cs-CZ" sz="1800" b="1" i="0" dirty="0">
                <a:solidFill>
                  <a:srgbClr val="3A3A3A"/>
                </a:solidFill>
                <a:effectLst/>
                <a:latin typeface="Open Sans" panose="020B0606030504020204" pitchFamily="34" charset="0"/>
              </a:rPr>
              <a:t>princip </a:t>
            </a:r>
            <a:r>
              <a:rPr lang="cs-CZ" sz="1800" b="1" i="0" dirty="0" err="1">
                <a:solidFill>
                  <a:srgbClr val="3A3A3A"/>
                </a:solidFill>
                <a:effectLst/>
                <a:latin typeface="Open Sans" panose="020B0606030504020204" pitchFamily="34" charset="0"/>
              </a:rPr>
              <a:t>holisticko</a:t>
            </a:r>
            <a:r>
              <a:rPr lang="cs-CZ" sz="1800" b="1" i="0" dirty="0">
                <a:solidFill>
                  <a:srgbClr val="3A3A3A"/>
                </a:solidFill>
                <a:effectLst/>
                <a:latin typeface="Open Sans" panose="020B0606030504020204" pitchFamily="34" charset="0"/>
              </a:rPr>
              <a:t> - intervenční stimulace,</a:t>
            </a:r>
            <a:endParaRPr lang="cs-CZ" sz="1800" b="0" i="0" dirty="0">
              <a:solidFill>
                <a:srgbClr val="3A3A3A"/>
              </a:solidFill>
              <a:effectLst/>
              <a:latin typeface="Open Sans" panose="020B0606030504020204" pitchFamily="34" charset="0"/>
            </a:endParaRPr>
          </a:p>
          <a:p>
            <a:pPr algn="l">
              <a:buFont typeface="Arial" panose="020B0604020202020204" pitchFamily="34" charset="0"/>
              <a:buChar char="•"/>
            </a:pPr>
            <a:r>
              <a:rPr lang="cs-CZ" sz="1800" b="1" i="0" dirty="0">
                <a:solidFill>
                  <a:srgbClr val="3A3A3A"/>
                </a:solidFill>
                <a:effectLst/>
                <a:latin typeface="Open Sans" panose="020B0606030504020204" pitchFamily="34" charset="0"/>
              </a:rPr>
              <a:t>princip respektování individuálního potenciálu každého žáka,</a:t>
            </a:r>
            <a:endParaRPr lang="cs-CZ" sz="1800" b="0" i="0" dirty="0">
              <a:solidFill>
                <a:srgbClr val="3A3A3A"/>
              </a:solidFill>
              <a:effectLst/>
              <a:latin typeface="Open Sans" panose="020B0606030504020204" pitchFamily="34" charset="0"/>
            </a:endParaRPr>
          </a:p>
          <a:p>
            <a:pPr algn="l">
              <a:buFont typeface="Arial" panose="020B0604020202020204" pitchFamily="34" charset="0"/>
              <a:buChar char="•"/>
            </a:pPr>
            <a:r>
              <a:rPr lang="cs-CZ" sz="1800" b="1" i="0" dirty="0">
                <a:solidFill>
                  <a:srgbClr val="3A3A3A"/>
                </a:solidFill>
                <a:effectLst/>
                <a:latin typeface="Open Sans" panose="020B0606030504020204" pitchFamily="34" charset="0"/>
              </a:rPr>
              <a:t>princip </a:t>
            </a:r>
            <a:r>
              <a:rPr lang="cs-CZ" sz="1800" b="1" i="0" dirty="0" err="1">
                <a:solidFill>
                  <a:srgbClr val="3A3A3A"/>
                </a:solidFill>
                <a:effectLst/>
                <a:latin typeface="Open Sans" panose="020B0606030504020204" pitchFamily="34" charset="0"/>
              </a:rPr>
              <a:t>multisenzoriální</a:t>
            </a:r>
            <a:r>
              <a:rPr lang="cs-CZ" sz="1800" b="1" i="0" dirty="0">
                <a:solidFill>
                  <a:srgbClr val="3A3A3A"/>
                </a:solidFill>
                <a:effectLst/>
                <a:latin typeface="Open Sans" panose="020B0606030504020204" pitchFamily="34" charset="0"/>
              </a:rPr>
              <a:t>,</a:t>
            </a:r>
            <a:endParaRPr lang="cs-CZ" sz="1800" b="0" i="0" dirty="0">
              <a:solidFill>
                <a:srgbClr val="3A3A3A"/>
              </a:solidFill>
              <a:effectLst/>
              <a:latin typeface="Open Sans" panose="020B0606030504020204" pitchFamily="34" charset="0"/>
            </a:endParaRPr>
          </a:p>
          <a:p>
            <a:pPr algn="l">
              <a:buFont typeface="Arial" panose="020B0604020202020204" pitchFamily="34" charset="0"/>
              <a:buChar char="•"/>
            </a:pPr>
            <a:r>
              <a:rPr lang="cs-CZ" sz="1800" b="1" i="0" dirty="0">
                <a:solidFill>
                  <a:srgbClr val="3A3A3A"/>
                </a:solidFill>
                <a:effectLst/>
                <a:latin typeface="Open Sans" panose="020B0606030504020204" pitchFamily="34" charset="0"/>
              </a:rPr>
              <a:t>princip intenzivní stimulace,</a:t>
            </a:r>
            <a:endParaRPr lang="cs-CZ" sz="1800" b="0" i="0" dirty="0">
              <a:solidFill>
                <a:srgbClr val="3A3A3A"/>
              </a:solidFill>
              <a:effectLst/>
              <a:latin typeface="Open Sans" panose="020B0606030504020204" pitchFamily="34" charset="0"/>
            </a:endParaRPr>
          </a:p>
          <a:p>
            <a:pPr algn="l">
              <a:buFont typeface="Arial" panose="020B0604020202020204" pitchFamily="34" charset="0"/>
              <a:buChar char="•"/>
            </a:pPr>
            <a:r>
              <a:rPr lang="cs-CZ" sz="1800" b="1" i="0" dirty="0">
                <a:solidFill>
                  <a:srgbClr val="3A3A3A"/>
                </a:solidFill>
                <a:effectLst/>
                <a:latin typeface="Open Sans" panose="020B0606030504020204" pitchFamily="34" charset="0"/>
              </a:rPr>
              <a:t>princip preferování obsahové stránky řeči před formální (zvukovou),</a:t>
            </a:r>
            <a:endParaRPr lang="cs-CZ" sz="1800" b="0" i="0" dirty="0">
              <a:solidFill>
                <a:srgbClr val="3A3A3A"/>
              </a:solidFill>
              <a:effectLst/>
              <a:latin typeface="Open Sans" panose="020B0606030504020204" pitchFamily="34" charset="0"/>
            </a:endParaRPr>
          </a:p>
          <a:p>
            <a:pPr algn="l">
              <a:buFont typeface="Arial" panose="020B0604020202020204" pitchFamily="34" charset="0"/>
              <a:buChar char="•"/>
            </a:pPr>
            <a:r>
              <a:rPr lang="cs-CZ" sz="1800" b="1" i="0" dirty="0">
                <a:solidFill>
                  <a:srgbClr val="3A3A3A"/>
                </a:solidFill>
                <a:effectLst/>
                <a:latin typeface="Open Sans" panose="020B0606030504020204" pitchFamily="34" charset="0"/>
              </a:rPr>
              <a:t>princip aktivnosti a uvědomělosti,</a:t>
            </a:r>
            <a:endParaRPr lang="cs-CZ" sz="1800" b="0" i="0" dirty="0">
              <a:solidFill>
                <a:srgbClr val="3A3A3A"/>
              </a:solidFill>
              <a:effectLst/>
              <a:latin typeface="Open Sans" panose="020B0606030504020204" pitchFamily="34" charset="0"/>
            </a:endParaRPr>
          </a:p>
          <a:p>
            <a:pPr algn="l">
              <a:buFont typeface="Arial" panose="020B0604020202020204" pitchFamily="34" charset="0"/>
              <a:buChar char="•"/>
            </a:pPr>
            <a:r>
              <a:rPr lang="cs-CZ" sz="1800" b="1" i="0" dirty="0">
                <a:solidFill>
                  <a:srgbClr val="3A3A3A"/>
                </a:solidFill>
                <a:effectLst/>
                <a:latin typeface="Open Sans" panose="020B0606030504020204" pitchFamily="34" charset="0"/>
              </a:rPr>
              <a:t>princip názornosti,</a:t>
            </a:r>
            <a:endParaRPr lang="cs-CZ" sz="1800" b="0" i="0" dirty="0">
              <a:solidFill>
                <a:srgbClr val="3A3A3A"/>
              </a:solidFill>
              <a:effectLst/>
              <a:latin typeface="Open Sans" panose="020B0606030504020204" pitchFamily="34" charset="0"/>
            </a:endParaRPr>
          </a:p>
          <a:p>
            <a:pPr algn="l">
              <a:buFont typeface="Arial" panose="020B0604020202020204" pitchFamily="34" charset="0"/>
              <a:buChar char="•"/>
            </a:pPr>
            <a:r>
              <a:rPr lang="cs-CZ" sz="1800" b="1" i="0" dirty="0">
                <a:solidFill>
                  <a:srgbClr val="3A3A3A"/>
                </a:solidFill>
                <a:effectLst/>
                <a:latin typeface="Open Sans" panose="020B0606030504020204" pitchFamily="34" charset="0"/>
              </a:rPr>
              <a:t>princip optimálního prostředí,</a:t>
            </a:r>
            <a:endParaRPr lang="cs-CZ" sz="1800" b="0" i="0" dirty="0">
              <a:solidFill>
                <a:srgbClr val="3A3A3A"/>
              </a:solidFill>
              <a:effectLst/>
              <a:latin typeface="Open Sans" panose="020B0606030504020204" pitchFamily="34" charset="0"/>
            </a:endParaRPr>
          </a:p>
          <a:p>
            <a:pPr algn="l">
              <a:buFont typeface="Arial" panose="020B0604020202020204" pitchFamily="34" charset="0"/>
              <a:buChar char="•"/>
            </a:pPr>
            <a:r>
              <a:rPr lang="cs-CZ" sz="1800" b="1" i="0" dirty="0">
                <a:solidFill>
                  <a:srgbClr val="3A3A3A"/>
                </a:solidFill>
                <a:effectLst/>
                <a:latin typeface="Open Sans" panose="020B0606030504020204" pitchFamily="34" charset="0"/>
              </a:rPr>
              <a:t>princip pozitivního řečového vzoru.</a:t>
            </a:r>
            <a:endParaRPr lang="cs-CZ" sz="1800" b="0" i="0" dirty="0">
              <a:solidFill>
                <a:srgbClr val="3A3A3A"/>
              </a:solidFill>
              <a:effectLst/>
              <a:latin typeface="Open Sans" panose="020B0606030504020204" pitchFamily="34" charset="0"/>
            </a:endParaRPr>
          </a:p>
          <a:p>
            <a:pPr marL="0" indent="0">
              <a:buNone/>
            </a:pPr>
            <a:endParaRPr lang="cs-CZ" dirty="0"/>
          </a:p>
        </p:txBody>
      </p:sp>
    </p:spTree>
    <p:extLst>
      <p:ext uri="{BB962C8B-B14F-4D97-AF65-F5344CB8AC3E}">
        <p14:creationId xmlns:p14="http://schemas.microsoft.com/office/powerpoint/2010/main" val="28584705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C83E8FCF-ED64-4A28-8DDC-94515C5A3CD0}"/>
              </a:ext>
            </a:extLst>
          </p:cNvPr>
          <p:cNvSpPr>
            <a:spLocks noGrp="1"/>
          </p:cNvSpPr>
          <p:nvPr>
            <p:ph idx="1"/>
          </p:nvPr>
        </p:nvSpPr>
        <p:spPr>
          <a:xfrm>
            <a:off x="1251678" y="550417"/>
            <a:ext cx="10178322" cy="5329176"/>
          </a:xfrm>
        </p:spPr>
        <p:txBody>
          <a:bodyPr/>
          <a:lstStyle/>
          <a:p>
            <a:pPr eaLnBrk="1" hangingPunct="1"/>
            <a:r>
              <a:rPr lang="cs-CZ" altLang="cs-CZ" dirty="0"/>
              <a:t>Rozvoj dýchání</a:t>
            </a:r>
          </a:p>
          <a:p>
            <a:pPr lvl="1" eaLnBrk="1" hangingPunct="1"/>
            <a:r>
              <a:rPr lang="cs-CZ" altLang="cs-CZ" dirty="0"/>
              <a:t>vyvozujeme kombinovaný dech (</a:t>
            </a:r>
            <a:r>
              <a:rPr lang="cs-CZ" altLang="cs-CZ" dirty="0" err="1"/>
              <a:t>žeberně</a:t>
            </a:r>
            <a:r>
              <a:rPr lang="cs-CZ" altLang="cs-CZ" dirty="0"/>
              <a:t> – brániční)</a:t>
            </a:r>
          </a:p>
          <a:p>
            <a:pPr lvl="1" eaLnBrk="1" hangingPunct="1"/>
            <a:endParaRPr lang="cs-CZ" altLang="cs-CZ" dirty="0"/>
          </a:p>
          <a:p>
            <a:pPr lvl="1" eaLnBrk="1" hangingPunct="1">
              <a:buFontTx/>
              <a:buNone/>
            </a:pPr>
            <a:r>
              <a:rPr lang="cs-CZ" altLang="cs-CZ" dirty="0"/>
              <a:t>Za pozornost stojí:</a:t>
            </a:r>
          </a:p>
          <a:p>
            <a:pPr lvl="1" eaLnBrk="1" hangingPunct="1"/>
            <a:r>
              <a:rPr lang="cs-CZ" altLang="cs-CZ" dirty="0"/>
              <a:t>dýchá –</a:t>
            </a:r>
            <a:r>
              <a:rPr lang="cs-CZ" altLang="cs-CZ" dirty="0" err="1"/>
              <a:t>li</a:t>
            </a:r>
            <a:r>
              <a:rPr lang="cs-CZ" altLang="cs-CZ" dirty="0"/>
              <a:t> dítě stále otevřenými ústy</a:t>
            </a:r>
          </a:p>
          <a:p>
            <a:pPr marL="0" indent="0">
              <a:buNone/>
            </a:pPr>
            <a:endParaRPr lang="cs-CZ" altLang="cs-CZ" dirty="0"/>
          </a:p>
          <a:p>
            <a:pPr marL="0" indent="0">
              <a:buNone/>
            </a:pPr>
            <a:endParaRPr lang="cs-CZ" altLang="cs-CZ" dirty="0"/>
          </a:p>
          <a:p>
            <a:r>
              <a:rPr lang="cs-CZ" altLang="cs-CZ" dirty="0"/>
              <a:t>Zásady hlasové hygieny</a:t>
            </a:r>
          </a:p>
          <a:p>
            <a:pPr marL="0" indent="0">
              <a:buNone/>
            </a:pPr>
            <a:endParaRPr lang="cs-CZ" altLang="cs-CZ" dirty="0"/>
          </a:p>
          <a:p>
            <a:endParaRPr lang="cs-CZ" dirty="0"/>
          </a:p>
        </p:txBody>
      </p:sp>
    </p:spTree>
    <p:extLst>
      <p:ext uri="{BB962C8B-B14F-4D97-AF65-F5344CB8AC3E}">
        <p14:creationId xmlns:p14="http://schemas.microsoft.com/office/powerpoint/2010/main" val="179397087"/>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634A7E2-FD91-435E-8F2F-6AFC3E280CD5}"/>
              </a:ext>
            </a:extLst>
          </p:cNvPr>
          <p:cNvSpPr>
            <a:spLocks noGrp="1"/>
          </p:cNvSpPr>
          <p:nvPr>
            <p:ph type="title"/>
          </p:nvPr>
        </p:nvSpPr>
        <p:spPr/>
        <p:txBody>
          <a:bodyPr>
            <a:normAutofit fontScale="90000"/>
          </a:bodyPr>
          <a:lstStyle/>
          <a:p>
            <a:r>
              <a:rPr lang="cs-CZ" dirty="0"/>
              <a:t>Metodika rozvoje specifických dovedností a poznávacích funkcí</a:t>
            </a:r>
          </a:p>
        </p:txBody>
      </p:sp>
      <p:sp>
        <p:nvSpPr>
          <p:cNvPr id="3" name="Zástupný obsah 2">
            <a:extLst>
              <a:ext uri="{FF2B5EF4-FFF2-40B4-BE49-F238E27FC236}">
                <a16:creationId xmlns:a16="http://schemas.microsoft.com/office/drawing/2014/main" id="{C54C3305-EB96-4FB3-90C1-898B0C8BA37D}"/>
              </a:ext>
            </a:extLst>
          </p:cNvPr>
          <p:cNvSpPr>
            <a:spLocks noGrp="1"/>
          </p:cNvSpPr>
          <p:nvPr>
            <p:ph idx="1"/>
          </p:nvPr>
        </p:nvSpPr>
        <p:spPr>
          <a:xfrm>
            <a:off x="1251678" y="1803401"/>
            <a:ext cx="10178322" cy="4512732"/>
          </a:xfrm>
        </p:spPr>
        <p:txBody>
          <a:bodyPr>
            <a:normAutofit fontScale="77500" lnSpcReduction="20000"/>
          </a:bodyPr>
          <a:lstStyle/>
          <a:p>
            <a:pPr algn="l"/>
            <a:r>
              <a:rPr lang="cs-CZ" sz="2300" b="0" i="0" dirty="0">
                <a:solidFill>
                  <a:srgbClr val="3A3A3A"/>
                </a:solidFill>
                <a:effectLst/>
                <a:latin typeface="Open Sans" panose="020B0606030504020204" pitchFamily="34" charset="0"/>
              </a:rPr>
              <a:t>Cíleným rozvojem specifických dovedností a poznávacích funkcí zároveň připravujeme dítě k osvojení psané podoby řeči (čtení, psaní). </a:t>
            </a:r>
          </a:p>
          <a:p>
            <a:pPr algn="l"/>
            <a:r>
              <a:rPr lang="cs-CZ" sz="2300" b="0" i="0" dirty="0">
                <a:solidFill>
                  <a:srgbClr val="3A3A3A"/>
                </a:solidFill>
                <a:effectLst/>
                <a:latin typeface="Open Sans" panose="020B0606030504020204" pitchFamily="34" charset="0"/>
              </a:rPr>
              <a:t>Aby žák správně četl nebo napsal diktovaná slova, musí v mozku proběhnout mnoho různých dílčích myšlenkových procesů (dle </a:t>
            </a:r>
            <a:r>
              <a:rPr lang="cs-CZ" sz="2300" b="0" i="0" dirty="0" err="1">
                <a:solidFill>
                  <a:srgbClr val="3A3A3A"/>
                </a:solidFill>
                <a:effectLst/>
                <a:latin typeface="Open Sans" panose="020B0606030504020204" pitchFamily="34" charset="0"/>
              </a:rPr>
              <a:t>Sindelar</a:t>
            </a:r>
            <a:r>
              <a:rPr lang="cs-CZ" sz="2300" b="0" i="0" dirty="0">
                <a:solidFill>
                  <a:srgbClr val="3A3A3A"/>
                </a:solidFill>
                <a:effectLst/>
                <a:latin typeface="Open Sans" panose="020B0606030504020204" pitchFamily="34" charset="0"/>
              </a:rPr>
              <a:t>):</a:t>
            </a:r>
          </a:p>
          <a:p>
            <a:pPr lvl="1">
              <a:buFont typeface="Arial" panose="020B0604020202020204" pitchFamily="34" charset="0"/>
              <a:buChar char="•"/>
            </a:pPr>
            <a:r>
              <a:rPr lang="cs-CZ" sz="2300" b="1" i="0" dirty="0">
                <a:solidFill>
                  <a:srgbClr val="3A3A3A"/>
                </a:solidFill>
                <a:effectLst/>
                <a:latin typeface="Open Sans" panose="020B0606030504020204" pitchFamily="34" charset="0"/>
              </a:rPr>
              <a:t>sluchová pozornost (auditivní diferenciace figury a pozadí),</a:t>
            </a:r>
            <a:endParaRPr lang="cs-CZ" sz="2300" b="0" i="0" dirty="0">
              <a:solidFill>
                <a:srgbClr val="3A3A3A"/>
              </a:solidFill>
              <a:effectLst/>
              <a:latin typeface="Open Sans" panose="020B0606030504020204" pitchFamily="34" charset="0"/>
            </a:endParaRPr>
          </a:p>
          <a:p>
            <a:pPr lvl="1">
              <a:buFont typeface="Arial" panose="020B0604020202020204" pitchFamily="34" charset="0"/>
              <a:buChar char="•"/>
            </a:pPr>
            <a:r>
              <a:rPr lang="cs-CZ" sz="2300" b="1" i="0" dirty="0">
                <a:solidFill>
                  <a:srgbClr val="3A3A3A"/>
                </a:solidFill>
                <a:effectLst/>
                <a:latin typeface="Open Sans" panose="020B0606030504020204" pitchFamily="34" charset="0"/>
              </a:rPr>
              <a:t>sluchová (auditivní paměť),</a:t>
            </a:r>
            <a:endParaRPr lang="cs-CZ" sz="2300" b="0" i="0" dirty="0">
              <a:solidFill>
                <a:srgbClr val="3A3A3A"/>
              </a:solidFill>
              <a:effectLst/>
              <a:latin typeface="Open Sans" panose="020B0606030504020204" pitchFamily="34" charset="0"/>
            </a:endParaRPr>
          </a:p>
          <a:p>
            <a:pPr lvl="1">
              <a:buFont typeface="Arial" panose="020B0604020202020204" pitchFamily="34" charset="0"/>
              <a:buChar char="•"/>
            </a:pPr>
            <a:r>
              <a:rPr lang="cs-CZ" sz="2300" b="1" i="0" dirty="0">
                <a:solidFill>
                  <a:srgbClr val="3A3A3A"/>
                </a:solidFill>
                <a:effectLst/>
                <a:latin typeface="Open Sans" panose="020B0606030504020204" pitchFamily="34" charset="0"/>
              </a:rPr>
              <a:t>auditivní diferenciace řeči (fonematická diferenciace),</a:t>
            </a:r>
            <a:endParaRPr lang="cs-CZ" sz="2300" b="0" i="0" dirty="0">
              <a:solidFill>
                <a:srgbClr val="3A3A3A"/>
              </a:solidFill>
              <a:effectLst/>
              <a:latin typeface="Open Sans" panose="020B0606030504020204" pitchFamily="34" charset="0"/>
            </a:endParaRPr>
          </a:p>
          <a:p>
            <a:pPr lvl="1">
              <a:buFont typeface="Arial" panose="020B0604020202020204" pitchFamily="34" charset="0"/>
              <a:buChar char="•"/>
            </a:pPr>
            <a:r>
              <a:rPr lang="cs-CZ" sz="2300" b="1" i="0" dirty="0">
                <a:solidFill>
                  <a:srgbClr val="3A3A3A"/>
                </a:solidFill>
                <a:effectLst/>
                <a:latin typeface="Open Sans" panose="020B0606030504020204" pitchFamily="34" charset="0"/>
              </a:rPr>
              <a:t>zraková (vizuální) paměť,</a:t>
            </a:r>
            <a:endParaRPr lang="cs-CZ" sz="2300" b="0" i="0" dirty="0">
              <a:solidFill>
                <a:srgbClr val="3A3A3A"/>
              </a:solidFill>
              <a:effectLst/>
              <a:latin typeface="Open Sans" panose="020B0606030504020204" pitchFamily="34" charset="0"/>
            </a:endParaRPr>
          </a:p>
          <a:p>
            <a:pPr lvl="1">
              <a:buFont typeface="Arial" panose="020B0604020202020204" pitchFamily="34" charset="0"/>
              <a:buChar char="•"/>
            </a:pPr>
            <a:r>
              <a:rPr lang="cs-CZ" sz="2300" b="1" i="0" dirty="0">
                <a:solidFill>
                  <a:srgbClr val="3A3A3A"/>
                </a:solidFill>
                <a:effectLst/>
                <a:latin typeface="Open Sans" panose="020B0606030504020204" pitchFamily="34" charset="0"/>
              </a:rPr>
              <a:t>zrakové rozlišování (vizuální diferenciace tvarů),</a:t>
            </a:r>
            <a:endParaRPr lang="cs-CZ" sz="2300" b="0" i="0" dirty="0">
              <a:solidFill>
                <a:srgbClr val="3A3A3A"/>
              </a:solidFill>
              <a:effectLst/>
              <a:latin typeface="Open Sans" panose="020B0606030504020204" pitchFamily="34" charset="0"/>
            </a:endParaRPr>
          </a:p>
          <a:p>
            <a:pPr lvl="1">
              <a:buFont typeface="Arial" panose="020B0604020202020204" pitchFamily="34" charset="0"/>
              <a:buChar char="•"/>
            </a:pPr>
            <a:r>
              <a:rPr lang="cs-CZ" sz="2300" b="1" i="0" dirty="0">
                <a:solidFill>
                  <a:srgbClr val="3A3A3A"/>
                </a:solidFill>
                <a:effectLst/>
                <a:latin typeface="Open Sans" panose="020B0606030504020204" pitchFamily="34" charset="0"/>
              </a:rPr>
              <a:t>schopnost vytvářet intermodální vztahy,</a:t>
            </a:r>
            <a:endParaRPr lang="cs-CZ" sz="2300" b="0" i="0" dirty="0">
              <a:solidFill>
                <a:srgbClr val="3A3A3A"/>
              </a:solidFill>
              <a:effectLst/>
              <a:latin typeface="Open Sans" panose="020B0606030504020204" pitchFamily="34" charset="0"/>
            </a:endParaRPr>
          </a:p>
          <a:p>
            <a:pPr lvl="1">
              <a:buFont typeface="Arial" panose="020B0604020202020204" pitchFamily="34" charset="0"/>
              <a:buChar char="•"/>
            </a:pPr>
            <a:r>
              <a:rPr lang="cs-CZ" sz="2300" b="1" i="0" dirty="0">
                <a:solidFill>
                  <a:srgbClr val="3A3A3A"/>
                </a:solidFill>
                <a:effectLst/>
                <a:latin typeface="Open Sans" panose="020B0606030504020204" pitchFamily="34" charset="0"/>
              </a:rPr>
              <a:t>schopnost </a:t>
            </a:r>
            <a:r>
              <a:rPr lang="cs-CZ" sz="2300" b="1" i="0" dirty="0" err="1">
                <a:solidFill>
                  <a:srgbClr val="3A3A3A"/>
                </a:solidFill>
                <a:effectLst/>
                <a:latin typeface="Open Sans" panose="020B0606030504020204" pitchFamily="34" charset="0"/>
              </a:rPr>
              <a:t>vizuomotorické</a:t>
            </a:r>
            <a:r>
              <a:rPr lang="cs-CZ" sz="2300" b="1" i="0" dirty="0">
                <a:solidFill>
                  <a:srgbClr val="3A3A3A"/>
                </a:solidFill>
                <a:effectLst/>
                <a:latin typeface="Open Sans" panose="020B0606030504020204" pitchFamily="34" charset="0"/>
              </a:rPr>
              <a:t> koordinace,</a:t>
            </a:r>
            <a:endParaRPr lang="cs-CZ" sz="2300" b="0" i="0" dirty="0">
              <a:solidFill>
                <a:srgbClr val="3A3A3A"/>
              </a:solidFill>
              <a:effectLst/>
              <a:latin typeface="Open Sans" panose="020B0606030504020204" pitchFamily="34" charset="0"/>
            </a:endParaRPr>
          </a:p>
          <a:p>
            <a:pPr lvl="1">
              <a:buFont typeface="Arial" panose="020B0604020202020204" pitchFamily="34" charset="0"/>
              <a:buChar char="•"/>
            </a:pPr>
            <a:r>
              <a:rPr lang="cs-CZ" sz="2300" b="1" i="0" dirty="0">
                <a:solidFill>
                  <a:srgbClr val="3A3A3A"/>
                </a:solidFill>
                <a:effectLst/>
                <a:latin typeface="Open Sans" panose="020B0606030504020204" pitchFamily="34" charset="0"/>
              </a:rPr>
              <a:t>prostorová orientace,</a:t>
            </a:r>
            <a:endParaRPr lang="cs-CZ" sz="2300" b="0" i="0" dirty="0">
              <a:solidFill>
                <a:srgbClr val="3A3A3A"/>
              </a:solidFill>
              <a:effectLst/>
              <a:latin typeface="Open Sans" panose="020B0606030504020204" pitchFamily="34" charset="0"/>
            </a:endParaRPr>
          </a:p>
          <a:p>
            <a:pPr lvl="1">
              <a:buFont typeface="Arial" panose="020B0604020202020204" pitchFamily="34" charset="0"/>
              <a:buChar char="•"/>
            </a:pPr>
            <a:r>
              <a:rPr lang="cs-CZ" sz="2300" b="1" i="0" dirty="0">
                <a:solidFill>
                  <a:srgbClr val="3A3A3A"/>
                </a:solidFill>
                <a:effectLst/>
                <a:latin typeface="Open Sans" panose="020B0606030504020204" pitchFamily="34" charset="0"/>
              </a:rPr>
              <a:t>vnímání časového sledu.</a:t>
            </a:r>
            <a:endParaRPr lang="cs-CZ" sz="2300" b="0" i="0" dirty="0">
              <a:solidFill>
                <a:srgbClr val="3A3A3A"/>
              </a:solidFill>
              <a:effectLst/>
              <a:latin typeface="Open Sans" panose="020B0606030504020204" pitchFamily="34" charset="0"/>
            </a:endParaRPr>
          </a:p>
          <a:p>
            <a:endParaRPr lang="cs-CZ" dirty="0"/>
          </a:p>
        </p:txBody>
      </p:sp>
    </p:spTree>
    <p:extLst>
      <p:ext uri="{BB962C8B-B14F-4D97-AF65-F5344CB8AC3E}">
        <p14:creationId xmlns:p14="http://schemas.microsoft.com/office/powerpoint/2010/main" val="3627941442"/>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67BD04B8-626C-493B-B880-1D76E21A4D63}"/>
              </a:ext>
            </a:extLst>
          </p:cNvPr>
          <p:cNvSpPr>
            <a:spLocks noGrp="1"/>
          </p:cNvSpPr>
          <p:nvPr>
            <p:ph idx="1"/>
          </p:nvPr>
        </p:nvSpPr>
        <p:spPr>
          <a:xfrm>
            <a:off x="1251678" y="567267"/>
            <a:ext cx="10178322" cy="5312325"/>
          </a:xfrm>
        </p:spPr>
        <p:txBody>
          <a:bodyPr/>
          <a:lstStyle/>
          <a:p>
            <a:r>
              <a:rPr lang="cs-CZ" b="1" i="0" dirty="0">
                <a:solidFill>
                  <a:srgbClr val="3A3A3A"/>
                </a:solidFill>
                <a:effectLst/>
                <a:latin typeface="Open Sans" panose="020B0606030504020204" pitchFamily="34" charset="0"/>
              </a:rPr>
              <a:t>Nerovnoměrné vyzrávání dílčích funkcí může být jednou z příčin poruch učení a chování u žáků intaktní populace.</a:t>
            </a:r>
          </a:p>
          <a:p>
            <a:endParaRPr lang="cs-CZ" b="1" dirty="0">
              <a:solidFill>
                <a:srgbClr val="3A3A3A"/>
              </a:solidFill>
              <a:latin typeface="Open Sans" panose="020B0606030504020204" pitchFamily="34" charset="0"/>
            </a:endParaRPr>
          </a:p>
          <a:p>
            <a:pPr marL="0" indent="0" algn="l">
              <a:buNone/>
            </a:pPr>
            <a:r>
              <a:rPr lang="cs-CZ" b="1" i="0" dirty="0">
                <a:solidFill>
                  <a:srgbClr val="56331B"/>
                </a:solidFill>
                <a:effectLst/>
                <a:latin typeface="Open Sans" panose="020B0606030504020204" pitchFamily="34" charset="0"/>
              </a:rPr>
              <a:t>Struktura metodického postupu (str. </a:t>
            </a:r>
            <a:r>
              <a:rPr lang="cs-CZ" b="1" i="0">
                <a:solidFill>
                  <a:srgbClr val="56331B"/>
                </a:solidFill>
                <a:effectLst/>
                <a:latin typeface="Open Sans" panose="020B0606030504020204" pitchFamily="34" charset="0"/>
              </a:rPr>
              <a:t>66 a dále)</a:t>
            </a:r>
            <a:br>
              <a:rPr lang="cs-CZ" b="0" i="0" dirty="0">
                <a:solidFill>
                  <a:srgbClr val="3A3A3A"/>
                </a:solidFill>
                <a:effectLst/>
                <a:latin typeface="Roboto" panose="020B0604020202020204" pitchFamily="2" charset="0"/>
              </a:rPr>
            </a:br>
            <a:endParaRPr lang="cs-CZ" b="0" i="0" dirty="0">
              <a:solidFill>
                <a:srgbClr val="3A3A3A"/>
              </a:solidFill>
              <a:effectLst/>
              <a:latin typeface="Roboto" panose="020B0604020202020204" pitchFamily="2" charset="0"/>
            </a:endParaRPr>
          </a:p>
          <a:p>
            <a:pPr algn="l"/>
            <a:endParaRPr lang="cs-CZ" dirty="0">
              <a:solidFill>
                <a:srgbClr val="3A3A3A"/>
              </a:solidFill>
              <a:latin typeface="Roboto" panose="020B0604020202020204" pitchFamily="2" charset="0"/>
            </a:endParaRPr>
          </a:p>
          <a:p>
            <a:pPr algn="l"/>
            <a:endParaRPr lang="cs-CZ" b="0" i="0" dirty="0">
              <a:solidFill>
                <a:srgbClr val="3A3A3A"/>
              </a:solidFill>
              <a:effectLst/>
              <a:latin typeface="Roboto" panose="020B0604020202020204" pitchFamily="2" charset="0"/>
            </a:endParaRPr>
          </a:p>
          <a:p>
            <a:endParaRPr lang="cs-CZ" dirty="0"/>
          </a:p>
        </p:txBody>
      </p:sp>
      <p:sp>
        <p:nvSpPr>
          <p:cNvPr id="4" name="TextovéPole 3">
            <a:extLst>
              <a:ext uri="{FF2B5EF4-FFF2-40B4-BE49-F238E27FC236}">
                <a16:creationId xmlns:a16="http://schemas.microsoft.com/office/drawing/2014/main" id="{63604227-B160-4492-BBA6-E2C530694ED0}"/>
              </a:ext>
            </a:extLst>
          </p:cNvPr>
          <p:cNvSpPr txBox="1"/>
          <p:nvPr/>
        </p:nvSpPr>
        <p:spPr>
          <a:xfrm>
            <a:off x="1251677" y="2300099"/>
            <a:ext cx="9788855" cy="1846659"/>
          </a:xfrm>
          <a:prstGeom prst="rect">
            <a:avLst/>
          </a:prstGeom>
          <a:solidFill>
            <a:srgbClr val="FFC000"/>
          </a:solidFill>
          <a:effectLst>
            <a:softEdge rad="31750"/>
          </a:effectLst>
        </p:spPr>
        <p:txBody>
          <a:bodyPr wrap="square" rtlCol="0">
            <a:spAutoFit/>
          </a:bodyPr>
          <a:lstStyle/>
          <a:p>
            <a:pPr marL="285750" indent="-285750">
              <a:buFont typeface="Arial" panose="020B0604020202020204" pitchFamily="34" charset="0"/>
              <a:buChar char="•"/>
            </a:pPr>
            <a:endParaRPr lang="cs-CZ" sz="3200" dirty="0"/>
          </a:p>
          <a:p>
            <a:pPr algn="ctr"/>
            <a:r>
              <a:rPr lang="cs-CZ" sz="3200" b="1" dirty="0"/>
              <a:t>MOTIVACE → ZADÁNÍ → ZÁCVIK → OVĚŘENÍ POROZUMĚNÍ → ÚKOL → HODNOCENÍ</a:t>
            </a:r>
          </a:p>
          <a:p>
            <a:endParaRPr lang="cs-CZ" dirty="0"/>
          </a:p>
        </p:txBody>
      </p:sp>
    </p:spTree>
    <p:extLst>
      <p:ext uri="{BB962C8B-B14F-4D97-AF65-F5344CB8AC3E}">
        <p14:creationId xmlns:p14="http://schemas.microsoft.com/office/powerpoint/2010/main" val="8393248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9D70FC78-8304-4981-947F-6EE939C63297}"/>
              </a:ext>
            </a:extLst>
          </p:cNvPr>
          <p:cNvSpPr>
            <a:spLocks noGrp="1"/>
          </p:cNvSpPr>
          <p:nvPr>
            <p:ph idx="1"/>
          </p:nvPr>
        </p:nvSpPr>
        <p:spPr>
          <a:xfrm>
            <a:off x="1127391" y="233038"/>
            <a:ext cx="10178322" cy="6391923"/>
          </a:xfrm>
        </p:spPr>
        <p:txBody>
          <a:bodyPr>
            <a:normAutofit fontScale="92500" lnSpcReduction="20000"/>
          </a:bodyPr>
          <a:lstStyle/>
          <a:p>
            <a:pPr marL="0" indent="0">
              <a:buNone/>
            </a:pPr>
            <a:r>
              <a:rPr lang="cs-CZ" sz="2400" b="1" u="sng" dirty="0"/>
              <a:t>KOMPETENCE A AKTIVITY PREDAGOGA K ROZVOJI ŘEČI</a:t>
            </a:r>
          </a:p>
          <a:p>
            <a:pPr marL="0" indent="0">
              <a:buNone/>
            </a:pPr>
            <a:endParaRPr lang="cs-CZ" sz="2400" b="1" u="sng" dirty="0"/>
          </a:p>
          <a:p>
            <a:pPr marL="0" indent="0">
              <a:buNone/>
            </a:pPr>
            <a:r>
              <a:rPr lang="cs-CZ" dirty="0"/>
              <a:t>Lipnická:</a:t>
            </a:r>
          </a:p>
          <a:p>
            <a:r>
              <a:rPr lang="cs-CZ" dirty="0"/>
              <a:t>teoretické kompetence</a:t>
            </a:r>
          </a:p>
          <a:p>
            <a:r>
              <a:rPr lang="cs-CZ" dirty="0"/>
              <a:t>didaktické kompetence</a:t>
            </a:r>
          </a:p>
          <a:p>
            <a:r>
              <a:rPr lang="cs-CZ" dirty="0"/>
              <a:t>komunikační kompetence</a:t>
            </a:r>
          </a:p>
          <a:p>
            <a:r>
              <a:rPr lang="cs-CZ" dirty="0"/>
              <a:t>intrapersonální kompetence </a:t>
            </a:r>
          </a:p>
          <a:p>
            <a:r>
              <a:rPr lang="cs-CZ" dirty="0"/>
              <a:t>interpersonální kompetence</a:t>
            </a:r>
          </a:p>
          <a:p>
            <a:r>
              <a:rPr lang="cs-CZ" dirty="0"/>
              <a:t>reflexivní kompetence </a:t>
            </a:r>
          </a:p>
          <a:p>
            <a:endParaRPr lang="cs-CZ" dirty="0"/>
          </a:p>
          <a:p>
            <a:r>
              <a:rPr lang="cs-CZ" dirty="0"/>
              <a:t>orientace v jazykových rovinách, ontogenezi řeči</a:t>
            </a:r>
          </a:p>
          <a:p>
            <a:r>
              <a:rPr lang="cs-CZ" dirty="0"/>
              <a:t>schopnost provádět orientační diagnostiku řeči</a:t>
            </a:r>
          </a:p>
          <a:p>
            <a:r>
              <a:rPr lang="cs-CZ" dirty="0"/>
              <a:t>mluvní projev, správný řečový vzor</a:t>
            </a:r>
          </a:p>
          <a:p>
            <a:r>
              <a:rPr lang="cs-CZ" dirty="0"/>
              <a:t>časté nedostatky: </a:t>
            </a:r>
          </a:p>
          <a:p>
            <a:pPr lvl="1"/>
            <a:r>
              <a:rPr lang="cs-CZ" dirty="0"/>
              <a:t>příkazy, rozkazy, direktivní přístup</a:t>
            </a:r>
          </a:p>
          <a:p>
            <a:pPr lvl="1"/>
            <a:r>
              <a:rPr lang="cs-CZ" dirty="0"/>
              <a:t>rychlé tempo řeči</a:t>
            </a:r>
          </a:p>
          <a:p>
            <a:pPr lvl="1"/>
            <a:r>
              <a:rPr lang="cs-CZ" dirty="0"/>
              <a:t>nadbytečné slovní i mimoslovní informace</a:t>
            </a:r>
          </a:p>
          <a:p>
            <a:pPr lvl="1"/>
            <a:r>
              <a:rPr lang="cs-CZ" dirty="0"/>
              <a:t>nedostatek mluvních podnětů</a:t>
            </a:r>
          </a:p>
          <a:p>
            <a:pPr marL="0" indent="0">
              <a:buNone/>
            </a:pPr>
            <a:endParaRPr lang="cs-CZ" dirty="0"/>
          </a:p>
        </p:txBody>
      </p:sp>
      <p:sp>
        <p:nvSpPr>
          <p:cNvPr id="4" name="TextovéPole 3">
            <a:extLst>
              <a:ext uri="{FF2B5EF4-FFF2-40B4-BE49-F238E27FC236}">
                <a16:creationId xmlns:a16="http://schemas.microsoft.com/office/drawing/2014/main" id="{DE421981-2084-485E-9406-9F2B1A2B9A7C}"/>
              </a:ext>
            </a:extLst>
          </p:cNvPr>
          <p:cNvSpPr txBox="1"/>
          <p:nvPr/>
        </p:nvSpPr>
        <p:spPr>
          <a:xfrm>
            <a:off x="8096434" y="1669002"/>
            <a:ext cx="3071675" cy="3139321"/>
          </a:xfrm>
          <a:prstGeom prst="rect">
            <a:avLst/>
          </a:prstGeom>
          <a:solidFill>
            <a:srgbClr val="FFC000"/>
          </a:solidFill>
          <a:effectLst>
            <a:softEdge rad="31750"/>
          </a:effectLst>
        </p:spPr>
        <p:txBody>
          <a:bodyPr wrap="square" rtlCol="0">
            <a:spAutoFit/>
          </a:bodyPr>
          <a:lstStyle/>
          <a:p>
            <a:pPr algn="ctr"/>
            <a:endParaRPr lang="cs-CZ" b="1" u="sng" dirty="0"/>
          </a:p>
          <a:p>
            <a:pPr algn="ctr"/>
            <a:r>
              <a:rPr lang="cs-CZ" b="1" u="sng" dirty="0"/>
              <a:t>ZÁSADY SPRÁVNÉHO MLUVNÍHO VZORU: </a:t>
            </a:r>
          </a:p>
          <a:p>
            <a:pPr algn="ctr"/>
            <a:endParaRPr lang="cs-CZ" b="1" dirty="0"/>
          </a:p>
          <a:p>
            <a:pPr algn="ctr"/>
            <a:r>
              <a:rPr lang="cs-CZ" b="1" dirty="0"/>
              <a:t>PŘÍMĚŘENOST</a:t>
            </a:r>
          </a:p>
          <a:p>
            <a:pPr algn="ctr"/>
            <a:r>
              <a:rPr lang="cs-CZ" b="1" dirty="0"/>
              <a:t>JEDNOZNAČNOST</a:t>
            </a:r>
          </a:p>
          <a:p>
            <a:pPr algn="ctr"/>
            <a:r>
              <a:rPr lang="cs-CZ" b="1" dirty="0"/>
              <a:t>STRUČNOST</a:t>
            </a:r>
          </a:p>
          <a:p>
            <a:pPr algn="ctr"/>
            <a:r>
              <a:rPr lang="cs-CZ" b="1" dirty="0"/>
              <a:t>VĚCNÁ SPRÁVNOST</a:t>
            </a:r>
          </a:p>
          <a:p>
            <a:pPr algn="ctr"/>
            <a:r>
              <a:rPr lang="cs-CZ" b="1" dirty="0"/>
              <a:t>PŘESNOST </a:t>
            </a:r>
          </a:p>
          <a:p>
            <a:pPr algn="ctr"/>
            <a:r>
              <a:rPr lang="cs-CZ" b="1" dirty="0"/>
              <a:t>JAZYKOVÁ SPRÁVNOST</a:t>
            </a:r>
          </a:p>
          <a:p>
            <a:pPr algn="ctr"/>
            <a:r>
              <a:rPr lang="cs-CZ" b="1" dirty="0"/>
              <a:t> </a:t>
            </a:r>
          </a:p>
        </p:txBody>
      </p:sp>
    </p:spTree>
    <p:extLst>
      <p:ext uri="{BB962C8B-B14F-4D97-AF65-F5344CB8AC3E}">
        <p14:creationId xmlns:p14="http://schemas.microsoft.com/office/powerpoint/2010/main" val="30059590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9E84C20-996F-4FF0-96E2-6CCBA6A7BAC0}"/>
              </a:ext>
            </a:extLst>
          </p:cNvPr>
          <p:cNvSpPr>
            <a:spLocks noGrp="1"/>
          </p:cNvSpPr>
          <p:nvPr>
            <p:ph type="title"/>
          </p:nvPr>
        </p:nvSpPr>
        <p:spPr>
          <a:xfrm>
            <a:off x="1251678" y="382385"/>
            <a:ext cx="10178322" cy="1011409"/>
          </a:xfrm>
        </p:spPr>
        <p:txBody>
          <a:bodyPr/>
          <a:lstStyle/>
          <a:p>
            <a:r>
              <a:rPr lang="cs-CZ" dirty="0"/>
              <a:t>ontogenetický vývoj řeči</a:t>
            </a:r>
          </a:p>
        </p:txBody>
      </p:sp>
      <p:sp>
        <p:nvSpPr>
          <p:cNvPr id="3" name="Zástupný obsah 2">
            <a:extLst>
              <a:ext uri="{FF2B5EF4-FFF2-40B4-BE49-F238E27FC236}">
                <a16:creationId xmlns:a16="http://schemas.microsoft.com/office/drawing/2014/main" id="{0AF59A18-83D2-4156-B935-1A1B57388165}"/>
              </a:ext>
            </a:extLst>
          </p:cNvPr>
          <p:cNvSpPr>
            <a:spLocks noGrp="1"/>
          </p:cNvSpPr>
          <p:nvPr>
            <p:ph idx="1"/>
          </p:nvPr>
        </p:nvSpPr>
        <p:spPr>
          <a:xfrm>
            <a:off x="1251678" y="1305017"/>
            <a:ext cx="10178322" cy="5170598"/>
          </a:xfrm>
        </p:spPr>
        <p:txBody>
          <a:bodyPr>
            <a:normAutofit lnSpcReduction="10000"/>
          </a:bodyPr>
          <a:lstStyle/>
          <a:p>
            <a:r>
              <a:rPr lang="cs-CZ" dirty="0"/>
              <a:t>Klíčové období: do 6-ti let věku</a:t>
            </a:r>
          </a:p>
          <a:p>
            <a:r>
              <a:rPr lang="cs-CZ" dirty="0"/>
              <a:t>Těžiště: do 3 – 4 let věku (vývojové tempo nejrychlejší)</a:t>
            </a:r>
          </a:p>
          <a:p>
            <a:r>
              <a:rPr lang="cs-CZ" dirty="0"/>
              <a:t>Sovák, </a:t>
            </a:r>
            <a:r>
              <a:rPr lang="cs-CZ" dirty="0" err="1"/>
              <a:t>Lechta</a:t>
            </a:r>
            <a:endParaRPr lang="cs-CZ" dirty="0"/>
          </a:p>
          <a:p>
            <a:endParaRPr lang="cs-CZ" dirty="0"/>
          </a:p>
          <a:p>
            <a:pPr marL="0" indent="0">
              <a:buNone/>
            </a:pPr>
            <a:r>
              <a:rPr lang="cs-CZ" sz="2400" b="1" u="sng" dirty="0"/>
              <a:t>PŘÍPRAVNÁ STADIA VÝVOJE ŘEČI</a:t>
            </a:r>
          </a:p>
          <a:p>
            <a:r>
              <a:rPr lang="cs-CZ" dirty="0"/>
              <a:t>1. rok dítěte</a:t>
            </a:r>
          </a:p>
          <a:p>
            <a:r>
              <a:rPr lang="cs-CZ" sz="1800" dirty="0"/>
              <a:t>Sání, polykání, žvýkání</a:t>
            </a:r>
          </a:p>
          <a:p>
            <a:r>
              <a:rPr lang="cs-CZ" sz="1800" dirty="0"/>
              <a:t>Neverbální projevy: zrakový kontakt, tělesný kontakt</a:t>
            </a:r>
          </a:p>
          <a:p>
            <a:r>
              <a:rPr lang="cs-CZ" sz="1800" dirty="0"/>
              <a:t>Křik</a:t>
            </a:r>
          </a:p>
          <a:p>
            <a:r>
              <a:rPr lang="cs-CZ" sz="1800" dirty="0"/>
              <a:t>Broukání (2. – 3. měsíc)</a:t>
            </a:r>
          </a:p>
          <a:p>
            <a:r>
              <a:rPr lang="cs-CZ" sz="1800" dirty="0"/>
              <a:t>Pudové žvatlání („hra s mluvidly“)</a:t>
            </a:r>
          </a:p>
          <a:p>
            <a:r>
              <a:rPr lang="cs-CZ" sz="1800" dirty="0"/>
              <a:t>Napodobující žvatlání (v 6. – 8. měsíci)</a:t>
            </a:r>
          </a:p>
          <a:p>
            <a:r>
              <a:rPr lang="cs-CZ" sz="1800" dirty="0"/>
              <a:t>Rozumění řeči (v 10. měsíci)</a:t>
            </a:r>
          </a:p>
        </p:txBody>
      </p:sp>
    </p:spTree>
    <p:extLst>
      <p:ext uri="{BB962C8B-B14F-4D97-AF65-F5344CB8AC3E}">
        <p14:creationId xmlns:p14="http://schemas.microsoft.com/office/powerpoint/2010/main" val="5480034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14263144-3991-4737-956A-BEDCECA78C72}"/>
              </a:ext>
            </a:extLst>
          </p:cNvPr>
          <p:cNvSpPr>
            <a:spLocks noGrp="1"/>
          </p:cNvSpPr>
          <p:nvPr>
            <p:ph idx="1"/>
          </p:nvPr>
        </p:nvSpPr>
        <p:spPr>
          <a:xfrm>
            <a:off x="1251678" y="550417"/>
            <a:ext cx="10178322" cy="5329176"/>
          </a:xfrm>
        </p:spPr>
        <p:txBody>
          <a:bodyPr>
            <a:normAutofit/>
          </a:bodyPr>
          <a:lstStyle/>
          <a:p>
            <a:pPr marL="0" indent="0">
              <a:buNone/>
            </a:pPr>
            <a:r>
              <a:rPr lang="cs-CZ" sz="2400" b="1" u="sng" dirty="0"/>
              <a:t>VLASTNÍ VÝVOJ ŘEČI</a:t>
            </a:r>
          </a:p>
          <a:p>
            <a:r>
              <a:rPr lang="cs-CZ" dirty="0"/>
              <a:t>6 stadii</a:t>
            </a:r>
          </a:p>
          <a:p>
            <a:r>
              <a:rPr lang="cs-CZ" dirty="0"/>
              <a:t>Stadium emocionálně – volní (okolo 1. roku)</a:t>
            </a:r>
          </a:p>
          <a:p>
            <a:r>
              <a:rPr lang="cs-CZ" dirty="0"/>
              <a:t>Stadium egocentrické (1,5 – 2 roky)</a:t>
            </a:r>
          </a:p>
          <a:p>
            <a:r>
              <a:rPr lang="cs-CZ" dirty="0"/>
              <a:t>Stadium asociačně – reprodukční (2 roky)</a:t>
            </a:r>
          </a:p>
          <a:p>
            <a:r>
              <a:rPr lang="cs-CZ" dirty="0"/>
              <a:t>Stadium rozvoje komunikační řeči (mezi 2. a 3. rokem)</a:t>
            </a:r>
          </a:p>
          <a:p>
            <a:r>
              <a:rPr lang="cs-CZ" dirty="0"/>
              <a:t>Stadium logických pojmů – </a:t>
            </a:r>
            <a:r>
              <a:rPr lang="cs-CZ" dirty="0" err="1"/>
              <a:t>druhosignální</a:t>
            </a:r>
            <a:r>
              <a:rPr lang="cs-CZ" dirty="0"/>
              <a:t> úroveň (okolo 3,5 roku)</a:t>
            </a:r>
          </a:p>
          <a:p>
            <a:r>
              <a:rPr lang="cs-CZ" dirty="0"/>
              <a:t>Stadium intelektualizace řeči (okolo 4. roku)</a:t>
            </a:r>
          </a:p>
          <a:p>
            <a:endParaRPr lang="cs-CZ" dirty="0"/>
          </a:p>
          <a:p>
            <a:r>
              <a:rPr lang="cs-CZ" dirty="0"/>
              <a:t>Podmínky působící na vývoj řeči</a:t>
            </a:r>
          </a:p>
        </p:txBody>
      </p:sp>
    </p:spTree>
    <p:extLst>
      <p:ext uri="{BB962C8B-B14F-4D97-AF65-F5344CB8AC3E}">
        <p14:creationId xmlns:p14="http://schemas.microsoft.com/office/powerpoint/2010/main" val="20486952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obsah 3">
            <a:extLst>
              <a:ext uri="{FF2B5EF4-FFF2-40B4-BE49-F238E27FC236}">
                <a16:creationId xmlns:a16="http://schemas.microsoft.com/office/drawing/2014/main" id="{580CF5A1-C3F1-4A87-8001-3CF821588DA1}"/>
              </a:ext>
            </a:extLst>
          </p:cNvPr>
          <p:cNvPicPr>
            <a:picLocks noGrp="1" noChangeAspect="1"/>
          </p:cNvPicPr>
          <p:nvPr>
            <p:ph idx="1"/>
          </p:nvPr>
        </p:nvPicPr>
        <p:blipFill>
          <a:blip r:embed="rId2"/>
          <a:stretch>
            <a:fillRect/>
          </a:stretch>
        </p:blipFill>
        <p:spPr>
          <a:xfrm>
            <a:off x="1818440" y="677153"/>
            <a:ext cx="9252014" cy="5503693"/>
          </a:xfrm>
          <a:prstGeom prst="rect">
            <a:avLst/>
          </a:prstGeom>
          <a:effectLst>
            <a:softEdge rad="127000"/>
          </a:effectLst>
        </p:spPr>
      </p:pic>
    </p:spTree>
    <p:extLst>
      <p:ext uri="{BB962C8B-B14F-4D97-AF65-F5344CB8AC3E}">
        <p14:creationId xmlns:p14="http://schemas.microsoft.com/office/powerpoint/2010/main" val="403201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55217D00-C8BB-416E-8447-D770ABB38FCC}"/>
              </a:ext>
            </a:extLst>
          </p:cNvPr>
          <p:cNvSpPr>
            <a:spLocks noGrp="1"/>
          </p:cNvSpPr>
          <p:nvPr>
            <p:ph idx="1"/>
          </p:nvPr>
        </p:nvSpPr>
        <p:spPr>
          <a:xfrm>
            <a:off x="1251678" y="355107"/>
            <a:ext cx="10178322" cy="5524485"/>
          </a:xfrm>
        </p:spPr>
        <p:txBody>
          <a:bodyPr>
            <a:normAutofit/>
          </a:bodyPr>
          <a:lstStyle/>
          <a:p>
            <a:pPr marL="0" indent="0">
              <a:buNone/>
            </a:pPr>
            <a:r>
              <a:rPr lang="cs-CZ" sz="2400" b="1" u="sng" dirty="0"/>
              <a:t>Dle </a:t>
            </a:r>
            <a:r>
              <a:rPr lang="cs-CZ" sz="2400" b="1" u="sng" dirty="0" err="1"/>
              <a:t>Lechty</a:t>
            </a:r>
            <a:endParaRPr lang="cs-CZ" sz="2400" b="1" u="sng" dirty="0"/>
          </a:p>
          <a:p>
            <a:pPr marL="0" indent="0">
              <a:buNone/>
            </a:pPr>
            <a:endParaRPr lang="cs-CZ" sz="2400" b="1" u="sng" dirty="0"/>
          </a:p>
          <a:p>
            <a:pPr marL="0" indent="0">
              <a:buNone/>
            </a:pPr>
            <a:endParaRPr lang="cs-CZ" sz="2400" b="1" u="sng" dirty="0"/>
          </a:p>
        </p:txBody>
      </p:sp>
      <p:pic>
        <p:nvPicPr>
          <p:cNvPr id="5" name="Obrázek 4">
            <a:extLst>
              <a:ext uri="{FF2B5EF4-FFF2-40B4-BE49-F238E27FC236}">
                <a16:creationId xmlns:a16="http://schemas.microsoft.com/office/drawing/2014/main" id="{859DFD22-8EC9-4191-8C33-24953DAD97DE}"/>
              </a:ext>
            </a:extLst>
          </p:cNvPr>
          <p:cNvPicPr>
            <a:picLocks noChangeAspect="1"/>
          </p:cNvPicPr>
          <p:nvPr/>
        </p:nvPicPr>
        <p:blipFill rotWithShape="1">
          <a:blip r:embed="rId2"/>
          <a:srcRect t="26663" r="4292"/>
          <a:stretch/>
        </p:blipFill>
        <p:spPr>
          <a:xfrm>
            <a:off x="2108629" y="2003749"/>
            <a:ext cx="8241067" cy="4470647"/>
          </a:xfrm>
          <a:prstGeom prst="rect">
            <a:avLst/>
          </a:prstGeom>
          <a:effectLst>
            <a:softEdge rad="63500"/>
          </a:effectLst>
        </p:spPr>
      </p:pic>
      <p:pic>
        <p:nvPicPr>
          <p:cNvPr id="7" name="Obrázek 6">
            <a:extLst>
              <a:ext uri="{FF2B5EF4-FFF2-40B4-BE49-F238E27FC236}">
                <a16:creationId xmlns:a16="http://schemas.microsoft.com/office/drawing/2014/main" id="{AE588487-096D-436E-9219-D48750EE0BC6}"/>
              </a:ext>
            </a:extLst>
          </p:cNvPr>
          <p:cNvPicPr>
            <a:picLocks noChangeAspect="1"/>
          </p:cNvPicPr>
          <p:nvPr/>
        </p:nvPicPr>
        <p:blipFill>
          <a:blip r:embed="rId3"/>
          <a:stretch>
            <a:fillRect/>
          </a:stretch>
        </p:blipFill>
        <p:spPr>
          <a:xfrm>
            <a:off x="3766951" y="383604"/>
            <a:ext cx="4924425" cy="1476375"/>
          </a:xfrm>
          <a:prstGeom prst="rect">
            <a:avLst/>
          </a:prstGeom>
        </p:spPr>
      </p:pic>
    </p:spTree>
    <p:extLst>
      <p:ext uri="{BB962C8B-B14F-4D97-AF65-F5344CB8AC3E}">
        <p14:creationId xmlns:p14="http://schemas.microsoft.com/office/powerpoint/2010/main" val="37350157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3734D53-5500-4B16-B1F6-95D62A1D1765}"/>
              </a:ext>
            </a:extLst>
          </p:cNvPr>
          <p:cNvSpPr>
            <a:spLocks noGrp="1"/>
          </p:cNvSpPr>
          <p:nvPr>
            <p:ph type="title"/>
          </p:nvPr>
        </p:nvSpPr>
        <p:spPr/>
        <p:txBody>
          <a:bodyPr/>
          <a:lstStyle/>
          <a:p>
            <a:r>
              <a:rPr lang="cs-CZ" dirty="0"/>
              <a:t>Logopedická intervence</a:t>
            </a:r>
          </a:p>
        </p:txBody>
      </p:sp>
      <p:sp>
        <p:nvSpPr>
          <p:cNvPr id="3" name="Zástupný obsah 2">
            <a:extLst>
              <a:ext uri="{FF2B5EF4-FFF2-40B4-BE49-F238E27FC236}">
                <a16:creationId xmlns:a16="http://schemas.microsoft.com/office/drawing/2014/main" id="{16CCBEF2-5E91-4333-B934-385939D5B094}"/>
              </a:ext>
            </a:extLst>
          </p:cNvPr>
          <p:cNvSpPr>
            <a:spLocks noGrp="1"/>
          </p:cNvSpPr>
          <p:nvPr>
            <p:ph idx="1"/>
          </p:nvPr>
        </p:nvSpPr>
        <p:spPr>
          <a:xfrm>
            <a:off x="1251678" y="1695635"/>
            <a:ext cx="10178322" cy="4183957"/>
          </a:xfrm>
        </p:spPr>
        <p:txBody>
          <a:bodyPr>
            <a:normAutofit/>
          </a:bodyPr>
          <a:lstStyle/>
          <a:p>
            <a:r>
              <a:rPr lang="cs-CZ" dirty="0"/>
              <a:t>Specifická aktivita, kterou logoped uskutečňuje s cílem identifikovat, eliminovat, zmírnit či alespoň překonat narušenou komunikační schopnost nebo předejít tomuto narušení.</a:t>
            </a:r>
          </a:p>
          <a:p>
            <a:pPr lvl="1"/>
            <a:r>
              <a:rPr lang="cs-CZ" b="1" dirty="0"/>
              <a:t>logopedická diagnostika</a:t>
            </a:r>
          </a:p>
          <a:p>
            <a:pPr lvl="1"/>
            <a:r>
              <a:rPr lang="cs-CZ" b="1" dirty="0"/>
              <a:t>logopedická terapie</a:t>
            </a:r>
          </a:p>
          <a:p>
            <a:pPr lvl="1"/>
            <a:r>
              <a:rPr lang="cs-CZ" b="1" dirty="0"/>
              <a:t>logopedická prevence</a:t>
            </a:r>
          </a:p>
          <a:p>
            <a:r>
              <a:rPr lang="cs-CZ" dirty="0"/>
              <a:t>Cílová skupina</a:t>
            </a:r>
          </a:p>
          <a:p>
            <a:r>
              <a:rPr lang="cs-CZ" dirty="0"/>
              <a:t>Včasnost zahájení – od okamžiku zjištění SVP</a:t>
            </a:r>
          </a:p>
          <a:p>
            <a:r>
              <a:rPr lang="cs-CZ" dirty="0"/>
              <a:t>Komplexní přístup </a:t>
            </a:r>
          </a:p>
          <a:p>
            <a:r>
              <a:rPr lang="cs-CZ" dirty="0"/>
              <a:t>Čím těžší a složitější je NKS, tím vyžaduje více interdisciplinární přístup </a:t>
            </a:r>
          </a:p>
        </p:txBody>
      </p:sp>
    </p:spTree>
    <p:extLst>
      <p:ext uri="{BB962C8B-B14F-4D97-AF65-F5344CB8AC3E}">
        <p14:creationId xmlns:p14="http://schemas.microsoft.com/office/powerpoint/2010/main" val="20414357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Zástupný obsah 6">
            <a:extLst>
              <a:ext uri="{FF2B5EF4-FFF2-40B4-BE49-F238E27FC236}">
                <a16:creationId xmlns:a16="http://schemas.microsoft.com/office/drawing/2014/main" id="{60B994A2-3D6D-43A5-965F-0AC5533D35F3}"/>
              </a:ext>
            </a:extLst>
          </p:cNvPr>
          <p:cNvPicPr>
            <a:picLocks noGrp="1" noChangeAspect="1"/>
          </p:cNvPicPr>
          <p:nvPr>
            <p:ph idx="1"/>
          </p:nvPr>
        </p:nvPicPr>
        <p:blipFill rotWithShape="1">
          <a:blip r:embed="rId2"/>
          <a:srcRect t="16851"/>
          <a:stretch/>
        </p:blipFill>
        <p:spPr>
          <a:xfrm>
            <a:off x="2128837" y="3668564"/>
            <a:ext cx="7934325" cy="2241349"/>
          </a:xfrm>
          <a:effectLst>
            <a:softEdge rad="63500"/>
          </a:effectLst>
        </p:spPr>
      </p:pic>
      <p:pic>
        <p:nvPicPr>
          <p:cNvPr id="5" name="Obrázek 4">
            <a:extLst>
              <a:ext uri="{FF2B5EF4-FFF2-40B4-BE49-F238E27FC236}">
                <a16:creationId xmlns:a16="http://schemas.microsoft.com/office/drawing/2014/main" id="{F50C20CB-9BE2-47B1-9CF1-05F2961DB4A4}"/>
              </a:ext>
            </a:extLst>
          </p:cNvPr>
          <p:cNvPicPr>
            <a:picLocks noChangeAspect="1"/>
          </p:cNvPicPr>
          <p:nvPr/>
        </p:nvPicPr>
        <p:blipFill rotWithShape="1">
          <a:blip r:embed="rId3"/>
          <a:srcRect l="1194" b="6805"/>
          <a:stretch/>
        </p:blipFill>
        <p:spPr>
          <a:xfrm>
            <a:off x="2128836" y="801339"/>
            <a:ext cx="7934325" cy="2947124"/>
          </a:xfrm>
          <a:prstGeom prst="rect">
            <a:avLst/>
          </a:prstGeom>
          <a:effectLst>
            <a:softEdge rad="63500"/>
          </a:effectLst>
        </p:spPr>
      </p:pic>
    </p:spTree>
    <p:extLst>
      <p:ext uri="{BB962C8B-B14F-4D97-AF65-F5344CB8AC3E}">
        <p14:creationId xmlns:p14="http://schemas.microsoft.com/office/powerpoint/2010/main" val="4305413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Zástupný obsah 4">
            <a:extLst>
              <a:ext uri="{FF2B5EF4-FFF2-40B4-BE49-F238E27FC236}">
                <a16:creationId xmlns:a16="http://schemas.microsoft.com/office/drawing/2014/main" id="{EB452FD7-C107-49B7-8FFE-F4B5F51D855C}"/>
              </a:ext>
            </a:extLst>
          </p:cNvPr>
          <p:cNvPicPr>
            <a:picLocks noGrp="1" noChangeAspect="1"/>
          </p:cNvPicPr>
          <p:nvPr>
            <p:ph idx="1"/>
          </p:nvPr>
        </p:nvPicPr>
        <p:blipFill>
          <a:blip r:embed="rId2"/>
          <a:stretch>
            <a:fillRect/>
          </a:stretch>
        </p:blipFill>
        <p:spPr>
          <a:xfrm>
            <a:off x="2838798" y="418359"/>
            <a:ext cx="6514403" cy="6021281"/>
          </a:xfrm>
          <a:effectLst>
            <a:softEdge rad="31750"/>
          </a:effectLst>
        </p:spPr>
      </p:pic>
    </p:spTree>
    <p:extLst>
      <p:ext uri="{BB962C8B-B14F-4D97-AF65-F5344CB8AC3E}">
        <p14:creationId xmlns:p14="http://schemas.microsoft.com/office/powerpoint/2010/main" val="30672067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obsah 3">
            <a:extLst>
              <a:ext uri="{FF2B5EF4-FFF2-40B4-BE49-F238E27FC236}">
                <a16:creationId xmlns:a16="http://schemas.microsoft.com/office/drawing/2014/main" id="{92734EF1-F60F-48E4-9910-8C9BD36E8DAE}"/>
              </a:ext>
            </a:extLst>
          </p:cNvPr>
          <p:cNvPicPr>
            <a:picLocks noGrp="1" noChangeAspect="1"/>
          </p:cNvPicPr>
          <p:nvPr>
            <p:ph idx="1"/>
          </p:nvPr>
        </p:nvPicPr>
        <p:blipFill rotWithShape="1">
          <a:blip r:embed="rId2"/>
          <a:srcRect b="11626"/>
          <a:stretch/>
        </p:blipFill>
        <p:spPr>
          <a:xfrm>
            <a:off x="1976566" y="793503"/>
            <a:ext cx="8238867" cy="1417037"/>
          </a:xfrm>
          <a:prstGeom prst="rect">
            <a:avLst/>
          </a:prstGeom>
          <a:effectLst>
            <a:softEdge rad="31750"/>
          </a:effectLst>
        </p:spPr>
      </p:pic>
      <p:pic>
        <p:nvPicPr>
          <p:cNvPr id="6" name="Obrázek 5">
            <a:extLst>
              <a:ext uri="{FF2B5EF4-FFF2-40B4-BE49-F238E27FC236}">
                <a16:creationId xmlns:a16="http://schemas.microsoft.com/office/drawing/2014/main" id="{AAB61B51-8021-4EC9-8E77-5EA618E6229F}"/>
              </a:ext>
            </a:extLst>
          </p:cNvPr>
          <p:cNvPicPr>
            <a:picLocks noChangeAspect="1"/>
          </p:cNvPicPr>
          <p:nvPr/>
        </p:nvPicPr>
        <p:blipFill rotWithShape="1">
          <a:blip r:embed="rId3"/>
          <a:srcRect t="15072"/>
          <a:stretch/>
        </p:blipFill>
        <p:spPr>
          <a:xfrm>
            <a:off x="2052793" y="2938509"/>
            <a:ext cx="8238866" cy="1500748"/>
          </a:xfrm>
          <a:prstGeom prst="rect">
            <a:avLst/>
          </a:prstGeom>
        </p:spPr>
      </p:pic>
    </p:spTree>
    <p:extLst>
      <p:ext uri="{BB962C8B-B14F-4D97-AF65-F5344CB8AC3E}">
        <p14:creationId xmlns:p14="http://schemas.microsoft.com/office/powerpoint/2010/main" val="36433375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Zástupný obsah 4">
            <a:extLst>
              <a:ext uri="{FF2B5EF4-FFF2-40B4-BE49-F238E27FC236}">
                <a16:creationId xmlns:a16="http://schemas.microsoft.com/office/drawing/2014/main" id="{EB1008B2-5FB0-4134-A221-18A209178C40}"/>
              </a:ext>
            </a:extLst>
          </p:cNvPr>
          <p:cNvPicPr>
            <a:picLocks noGrp="1" noChangeAspect="1"/>
          </p:cNvPicPr>
          <p:nvPr>
            <p:ph idx="1"/>
          </p:nvPr>
        </p:nvPicPr>
        <p:blipFill rotWithShape="1">
          <a:blip r:embed="rId2"/>
          <a:srcRect r="4749"/>
          <a:stretch/>
        </p:blipFill>
        <p:spPr>
          <a:xfrm>
            <a:off x="2606713" y="396316"/>
            <a:ext cx="7123213" cy="6065367"/>
          </a:xfrm>
          <a:effectLst>
            <a:softEdge rad="31750"/>
          </a:effectLst>
        </p:spPr>
      </p:pic>
    </p:spTree>
    <p:extLst>
      <p:ext uri="{BB962C8B-B14F-4D97-AF65-F5344CB8AC3E}">
        <p14:creationId xmlns:p14="http://schemas.microsoft.com/office/powerpoint/2010/main" val="19705547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Zástupný obsah 4">
            <a:extLst>
              <a:ext uri="{FF2B5EF4-FFF2-40B4-BE49-F238E27FC236}">
                <a16:creationId xmlns:a16="http://schemas.microsoft.com/office/drawing/2014/main" id="{0767C776-0B53-4D6C-90E0-A490E1351320}"/>
              </a:ext>
            </a:extLst>
          </p:cNvPr>
          <p:cNvPicPr>
            <a:picLocks noGrp="1" noChangeAspect="1"/>
          </p:cNvPicPr>
          <p:nvPr>
            <p:ph idx="1"/>
          </p:nvPr>
        </p:nvPicPr>
        <p:blipFill rotWithShape="1">
          <a:blip r:embed="rId2"/>
          <a:srcRect b="5169"/>
          <a:stretch/>
        </p:blipFill>
        <p:spPr>
          <a:xfrm>
            <a:off x="2490093" y="796684"/>
            <a:ext cx="7813465" cy="2417032"/>
          </a:xfrm>
          <a:effectLst>
            <a:softEdge rad="31750"/>
          </a:effectLst>
        </p:spPr>
      </p:pic>
      <p:pic>
        <p:nvPicPr>
          <p:cNvPr id="7" name="Obrázek 6">
            <a:extLst>
              <a:ext uri="{FF2B5EF4-FFF2-40B4-BE49-F238E27FC236}">
                <a16:creationId xmlns:a16="http://schemas.microsoft.com/office/drawing/2014/main" id="{BE95970C-3B75-496B-BE90-426EFC99926E}"/>
              </a:ext>
            </a:extLst>
          </p:cNvPr>
          <p:cNvPicPr>
            <a:picLocks noChangeAspect="1"/>
          </p:cNvPicPr>
          <p:nvPr/>
        </p:nvPicPr>
        <p:blipFill rotWithShape="1">
          <a:blip r:embed="rId3"/>
          <a:srcRect l="1913" t="5520" r="2729" b="79668"/>
          <a:stretch/>
        </p:blipFill>
        <p:spPr>
          <a:xfrm>
            <a:off x="2490093" y="3213716"/>
            <a:ext cx="7813464" cy="798344"/>
          </a:xfrm>
          <a:prstGeom prst="rect">
            <a:avLst/>
          </a:prstGeom>
          <a:effectLst>
            <a:softEdge rad="31750"/>
          </a:effectLst>
        </p:spPr>
      </p:pic>
    </p:spTree>
    <p:extLst>
      <p:ext uri="{BB962C8B-B14F-4D97-AF65-F5344CB8AC3E}">
        <p14:creationId xmlns:p14="http://schemas.microsoft.com/office/powerpoint/2010/main" val="24201763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Zástupný obsah 4">
            <a:extLst>
              <a:ext uri="{FF2B5EF4-FFF2-40B4-BE49-F238E27FC236}">
                <a16:creationId xmlns:a16="http://schemas.microsoft.com/office/drawing/2014/main" id="{E163F9F8-A2DD-4C42-ACBE-93A0F96A0785}"/>
              </a:ext>
            </a:extLst>
          </p:cNvPr>
          <p:cNvPicPr>
            <a:picLocks noGrp="1" noChangeAspect="1"/>
          </p:cNvPicPr>
          <p:nvPr>
            <p:ph idx="1"/>
          </p:nvPr>
        </p:nvPicPr>
        <p:blipFill rotWithShape="1">
          <a:blip r:embed="rId2"/>
          <a:srcRect t="31802"/>
          <a:stretch/>
        </p:blipFill>
        <p:spPr>
          <a:xfrm>
            <a:off x="2112887" y="1316114"/>
            <a:ext cx="8140375" cy="3682014"/>
          </a:xfrm>
          <a:effectLst>
            <a:softEdge rad="31750"/>
          </a:effectLst>
        </p:spPr>
      </p:pic>
    </p:spTree>
    <p:extLst>
      <p:ext uri="{BB962C8B-B14F-4D97-AF65-F5344CB8AC3E}">
        <p14:creationId xmlns:p14="http://schemas.microsoft.com/office/powerpoint/2010/main" val="268399423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Zástupný obsah 4">
            <a:extLst>
              <a:ext uri="{FF2B5EF4-FFF2-40B4-BE49-F238E27FC236}">
                <a16:creationId xmlns:a16="http://schemas.microsoft.com/office/drawing/2014/main" id="{F45229F9-EA35-40AE-BDDC-8FCD8065A3CE}"/>
              </a:ext>
            </a:extLst>
          </p:cNvPr>
          <p:cNvPicPr>
            <a:picLocks noGrp="1" noChangeAspect="1"/>
          </p:cNvPicPr>
          <p:nvPr>
            <p:ph idx="1"/>
          </p:nvPr>
        </p:nvPicPr>
        <p:blipFill>
          <a:blip r:embed="rId2"/>
          <a:stretch>
            <a:fillRect/>
          </a:stretch>
        </p:blipFill>
        <p:spPr>
          <a:xfrm>
            <a:off x="2327682" y="763479"/>
            <a:ext cx="7690389" cy="5331042"/>
          </a:xfrm>
          <a:effectLst>
            <a:softEdge rad="63500"/>
          </a:effectLst>
        </p:spPr>
      </p:pic>
    </p:spTree>
    <p:extLst>
      <p:ext uri="{BB962C8B-B14F-4D97-AF65-F5344CB8AC3E}">
        <p14:creationId xmlns:p14="http://schemas.microsoft.com/office/powerpoint/2010/main" val="314593327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2E9F7D8-DEF7-4222-A361-EFE97CD6DFAB}"/>
              </a:ext>
            </a:extLst>
          </p:cNvPr>
          <p:cNvSpPr>
            <a:spLocks noGrp="1"/>
          </p:cNvSpPr>
          <p:nvPr>
            <p:ph type="title"/>
          </p:nvPr>
        </p:nvSpPr>
        <p:spPr/>
        <p:txBody>
          <a:bodyPr/>
          <a:lstStyle/>
          <a:p>
            <a:r>
              <a:rPr lang="cs-CZ" dirty="0"/>
              <a:t>Metody logopedické prevence</a:t>
            </a:r>
          </a:p>
        </p:txBody>
      </p:sp>
      <p:sp>
        <p:nvSpPr>
          <p:cNvPr id="3" name="Zástupný obsah 2">
            <a:extLst>
              <a:ext uri="{FF2B5EF4-FFF2-40B4-BE49-F238E27FC236}">
                <a16:creationId xmlns:a16="http://schemas.microsoft.com/office/drawing/2014/main" id="{0E3C9057-63C7-439C-95E3-2BA18A06BFAD}"/>
              </a:ext>
            </a:extLst>
          </p:cNvPr>
          <p:cNvSpPr>
            <a:spLocks noGrp="1"/>
          </p:cNvSpPr>
          <p:nvPr>
            <p:ph idx="1"/>
          </p:nvPr>
        </p:nvSpPr>
        <p:spPr>
          <a:xfrm>
            <a:off x="1136268" y="1495888"/>
            <a:ext cx="10178322" cy="4825013"/>
          </a:xfrm>
        </p:spPr>
        <p:txBody>
          <a:bodyPr>
            <a:normAutofit/>
          </a:bodyPr>
          <a:lstStyle/>
          <a:p>
            <a:r>
              <a:rPr lang="cs-CZ" altLang="cs-CZ" dirty="0" err="1"/>
              <a:t>Self</a:t>
            </a:r>
            <a:r>
              <a:rPr lang="cs-CZ" altLang="cs-CZ" dirty="0"/>
              <a:t> – </a:t>
            </a:r>
            <a:r>
              <a:rPr lang="cs-CZ" altLang="cs-CZ" dirty="0" err="1"/>
              <a:t>talking</a:t>
            </a:r>
            <a:r>
              <a:rPr lang="cs-CZ" altLang="cs-CZ" dirty="0"/>
              <a:t> (</a:t>
            </a:r>
            <a:r>
              <a:rPr lang="cs-CZ" b="0" i="1" dirty="0">
                <a:effectLst/>
              </a:rPr>
              <a:t>Dospělý: „Janička kreslí sluníčko. To je sluníčko. Janička má žluté sluníčko.“)</a:t>
            </a:r>
            <a:endParaRPr lang="cs-CZ" altLang="cs-CZ" dirty="0"/>
          </a:p>
          <a:p>
            <a:r>
              <a:rPr lang="cs-CZ" altLang="cs-CZ" dirty="0" err="1"/>
              <a:t>Parallel</a:t>
            </a:r>
            <a:r>
              <a:rPr lang="cs-CZ" altLang="cs-CZ" dirty="0"/>
              <a:t> – </a:t>
            </a:r>
            <a:r>
              <a:rPr lang="cs-CZ" altLang="cs-CZ" dirty="0" err="1"/>
              <a:t>talking</a:t>
            </a:r>
            <a:r>
              <a:rPr lang="cs-CZ" altLang="cs-CZ" dirty="0"/>
              <a:t> (</a:t>
            </a:r>
            <a:r>
              <a:rPr lang="cs-CZ" b="0" i="1" dirty="0">
                <a:effectLst/>
              </a:rPr>
              <a:t>Dítě: „Mami, tam je </a:t>
            </a:r>
            <a:r>
              <a:rPr lang="cs-CZ" b="0" i="1" dirty="0" err="1">
                <a:effectLst/>
              </a:rPr>
              <a:t>hedý</a:t>
            </a:r>
            <a:r>
              <a:rPr lang="cs-CZ" b="0" i="1" dirty="0">
                <a:effectLst/>
              </a:rPr>
              <a:t> </a:t>
            </a:r>
            <a:r>
              <a:rPr lang="cs-CZ" b="0" i="1" dirty="0" err="1">
                <a:effectLst/>
              </a:rPr>
              <a:t>páset</a:t>
            </a:r>
            <a:r>
              <a:rPr lang="cs-CZ" b="0" i="1" dirty="0">
                <a:effectLst/>
              </a:rPr>
              <a:t>“. Dospělý: „Ano. Tam je ptáček. Ptáček je hnědý.“)</a:t>
            </a:r>
            <a:endParaRPr lang="cs-CZ" altLang="cs-CZ" dirty="0"/>
          </a:p>
          <a:p>
            <a:r>
              <a:rPr lang="cs-CZ" altLang="cs-CZ" dirty="0"/>
              <a:t>Metoda korekční zpětné vazby</a:t>
            </a:r>
          </a:p>
          <a:p>
            <a:r>
              <a:rPr lang="cs-CZ" altLang="cs-CZ" dirty="0"/>
              <a:t>Metoda rozšířené imitace – imitace s expanzí</a:t>
            </a:r>
          </a:p>
          <a:p>
            <a:r>
              <a:rPr lang="cs-CZ" altLang="cs-CZ" dirty="0"/>
              <a:t>Metoda alternativních otázek</a:t>
            </a:r>
          </a:p>
          <a:p>
            <a:r>
              <a:rPr lang="cs-CZ" altLang="cs-CZ" dirty="0"/>
              <a:t>Metoda doplňování vět</a:t>
            </a:r>
          </a:p>
          <a:p>
            <a:r>
              <a:rPr lang="cs-CZ" altLang="cs-CZ" dirty="0"/>
              <a:t>Metoda modelových situací </a:t>
            </a:r>
          </a:p>
          <a:p>
            <a:r>
              <a:rPr lang="cs-CZ" altLang="cs-CZ" dirty="0"/>
              <a:t>Metoda </a:t>
            </a:r>
            <a:r>
              <a:rPr lang="cs-CZ" altLang="cs-CZ" dirty="0" err="1"/>
              <a:t>homonymizace</a:t>
            </a:r>
            <a:r>
              <a:rPr lang="cs-CZ" altLang="cs-CZ" dirty="0"/>
              <a:t>, </a:t>
            </a:r>
            <a:r>
              <a:rPr lang="cs-CZ" altLang="cs-CZ" dirty="0" err="1"/>
              <a:t>synonimizace</a:t>
            </a:r>
            <a:r>
              <a:rPr lang="cs-CZ" altLang="cs-CZ" dirty="0"/>
              <a:t>, </a:t>
            </a:r>
            <a:r>
              <a:rPr lang="cs-CZ" altLang="cs-CZ" dirty="0" err="1"/>
              <a:t>antonymizace</a:t>
            </a:r>
            <a:endParaRPr lang="cs-CZ" altLang="cs-CZ" dirty="0"/>
          </a:p>
          <a:p>
            <a:r>
              <a:rPr lang="cs-CZ" altLang="cs-CZ" dirty="0"/>
              <a:t>Metoda dialogická </a:t>
            </a:r>
          </a:p>
          <a:p>
            <a:r>
              <a:rPr lang="cs-CZ" altLang="cs-CZ" dirty="0"/>
              <a:t>Metoda opakování </a:t>
            </a:r>
          </a:p>
          <a:p>
            <a:r>
              <a:rPr lang="cs-CZ" altLang="cs-CZ" dirty="0"/>
              <a:t>Metoda správného mluvního vzoru </a:t>
            </a:r>
          </a:p>
          <a:p>
            <a:endParaRPr lang="cs-CZ" altLang="cs-CZ" dirty="0"/>
          </a:p>
          <a:p>
            <a:endParaRPr lang="cs-CZ" dirty="0"/>
          </a:p>
        </p:txBody>
      </p:sp>
    </p:spTree>
    <p:extLst>
      <p:ext uri="{BB962C8B-B14F-4D97-AF65-F5344CB8AC3E}">
        <p14:creationId xmlns:p14="http://schemas.microsoft.com/office/powerpoint/2010/main" val="329552501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35D11591-1C98-447C-A669-AB74121A38F4}"/>
              </a:ext>
            </a:extLst>
          </p:cNvPr>
          <p:cNvSpPr>
            <a:spLocks noGrp="1"/>
          </p:cNvSpPr>
          <p:nvPr>
            <p:ph idx="1"/>
          </p:nvPr>
        </p:nvSpPr>
        <p:spPr>
          <a:xfrm>
            <a:off x="1251678" y="630315"/>
            <a:ext cx="10178322" cy="5249277"/>
          </a:xfrm>
        </p:spPr>
        <p:txBody>
          <a:bodyPr>
            <a:normAutofit/>
          </a:bodyPr>
          <a:lstStyle/>
          <a:p>
            <a:pPr marL="0" indent="0">
              <a:buNone/>
            </a:pPr>
            <a:r>
              <a:rPr lang="cs-CZ" sz="2400" b="1" u="sng" dirty="0"/>
              <a:t>KOMUNIKAČNÍ SITUACE A KOMUNIKAČNÍ PROSTŘEDKY:</a:t>
            </a:r>
          </a:p>
          <a:p>
            <a:r>
              <a:rPr lang="cs-CZ" dirty="0"/>
              <a:t>Realita</a:t>
            </a:r>
          </a:p>
          <a:p>
            <a:r>
              <a:rPr lang="cs-CZ" dirty="0"/>
              <a:t>Hra</a:t>
            </a:r>
          </a:p>
          <a:p>
            <a:r>
              <a:rPr lang="cs-CZ" dirty="0"/>
              <a:t>Práce</a:t>
            </a:r>
          </a:p>
          <a:p>
            <a:r>
              <a:rPr lang="cs-CZ" dirty="0"/>
              <a:t>Knihy a obrázky</a:t>
            </a:r>
          </a:p>
          <a:p>
            <a:r>
              <a:rPr lang="cs-CZ" dirty="0"/>
              <a:t>Pohádky a příběhy</a:t>
            </a:r>
          </a:p>
          <a:p>
            <a:r>
              <a:rPr lang="cs-CZ" dirty="0"/>
              <a:t>Říkadla a básničky </a:t>
            </a:r>
          </a:p>
          <a:p>
            <a:r>
              <a:rPr lang="cs-CZ" dirty="0"/>
              <a:t>Písničky </a:t>
            </a:r>
          </a:p>
          <a:p>
            <a:r>
              <a:rPr lang="cs-CZ" dirty="0"/>
              <a:t>Kresba</a:t>
            </a:r>
          </a:p>
          <a:p>
            <a:r>
              <a:rPr lang="cs-CZ" dirty="0"/>
              <a:t>Divadlo</a:t>
            </a:r>
          </a:p>
          <a:p>
            <a:r>
              <a:rPr lang="cs-CZ" dirty="0"/>
              <a:t>Média, ICT</a:t>
            </a:r>
          </a:p>
          <a:p>
            <a:endParaRPr lang="cs-CZ" sz="2400" dirty="0"/>
          </a:p>
        </p:txBody>
      </p:sp>
      <p:sp>
        <p:nvSpPr>
          <p:cNvPr id="4" name="TextovéPole 3">
            <a:extLst>
              <a:ext uri="{FF2B5EF4-FFF2-40B4-BE49-F238E27FC236}">
                <a16:creationId xmlns:a16="http://schemas.microsoft.com/office/drawing/2014/main" id="{549E8F97-94A2-4337-BB88-F534BAE5143F}"/>
              </a:ext>
            </a:extLst>
          </p:cNvPr>
          <p:cNvSpPr txBox="1"/>
          <p:nvPr/>
        </p:nvSpPr>
        <p:spPr>
          <a:xfrm>
            <a:off x="4749628" y="2100791"/>
            <a:ext cx="6190694" cy="2585323"/>
          </a:xfrm>
          <a:prstGeom prst="rect">
            <a:avLst/>
          </a:prstGeom>
          <a:solidFill>
            <a:srgbClr val="FFC000"/>
          </a:solidFill>
          <a:effectLst>
            <a:softEdge rad="31750"/>
          </a:effectLst>
        </p:spPr>
        <p:txBody>
          <a:bodyPr wrap="square" rtlCol="0">
            <a:spAutoFit/>
          </a:bodyPr>
          <a:lstStyle/>
          <a:p>
            <a:pPr marL="285750" indent="-285750">
              <a:buFont typeface="Arial" panose="020B0604020202020204" pitchFamily="34" charset="0"/>
              <a:buChar char="•"/>
            </a:pPr>
            <a:endParaRPr lang="cs-CZ" dirty="0"/>
          </a:p>
          <a:p>
            <a:pPr marL="285750" indent="-285750">
              <a:buFont typeface="Arial" panose="020B0604020202020204" pitchFamily="34" charset="0"/>
              <a:buChar char="•"/>
            </a:pPr>
            <a:r>
              <a:rPr lang="cs-CZ" dirty="0"/>
              <a:t>Čerpáme náměty z reálného prostředí (části těla, oblečení, potraviny, hračky…)</a:t>
            </a:r>
          </a:p>
          <a:p>
            <a:pPr marL="285750" indent="-285750">
              <a:buFont typeface="Arial" panose="020B0604020202020204" pitchFamily="34" charset="0"/>
              <a:buChar char="•"/>
            </a:pPr>
            <a:r>
              <a:rPr lang="cs-CZ" dirty="0"/>
              <a:t>Reálné předměty poskytují možnost </a:t>
            </a:r>
            <a:r>
              <a:rPr lang="cs-CZ" dirty="0" err="1"/>
              <a:t>multisenzoriálního</a:t>
            </a:r>
            <a:r>
              <a:rPr lang="cs-CZ" dirty="0"/>
              <a:t> vnímání a manipulace</a:t>
            </a:r>
          </a:p>
          <a:p>
            <a:pPr marL="285750" indent="-285750">
              <a:buFont typeface="Arial" panose="020B0604020202020204" pitchFamily="34" charset="0"/>
              <a:buChar char="•"/>
            </a:pPr>
            <a:r>
              <a:rPr lang="cs-CZ" dirty="0"/>
              <a:t>Výrazy se často opakují v různých situacích</a:t>
            </a:r>
          </a:p>
          <a:p>
            <a:pPr marL="285750" indent="-285750">
              <a:buFont typeface="Arial" panose="020B0604020202020204" pitchFamily="34" charset="0"/>
              <a:buChar char="•"/>
            </a:pPr>
            <a:r>
              <a:rPr lang="cs-CZ" dirty="0"/>
              <a:t>Nemusíme chystat žádné pomůcky</a:t>
            </a:r>
          </a:p>
          <a:p>
            <a:pPr marL="285750" indent="-285750">
              <a:buFont typeface="Arial" panose="020B0604020202020204" pitchFamily="34" charset="0"/>
              <a:buChar char="•"/>
            </a:pPr>
            <a:r>
              <a:rPr lang="cs-CZ" dirty="0"/>
              <a:t>Základní principy rozvoje řeči lze uplatnit kdykoli a kdekoli</a:t>
            </a:r>
          </a:p>
          <a:p>
            <a:endParaRPr lang="cs-CZ" dirty="0"/>
          </a:p>
        </p:txBody>
      </p:sp>
    </p:spTree>
    <p:extLst>
      <p:ext uri="{BB962C8B-B14F-4D97-AF65-F5344CB8AC3E}">
        <p14:creationId xmlns:p14="http://schemas.microsoft.com/office/powerpoint/2010/main" val="125203586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75651136-AA6A-4261-B1BD-AEF7358CCCBC}"/>
              </a:ext>
            </a:extLst>
          </p:cNvPr>
          <p:cNvSpPr>
            <a:spLocks noGrp="1"/>
          </p:cNvSpPr>
          <p:nvPr>
            <p:ph idx="1"/>
          </p:nvPr>
        </p:nvSpPr>
        <p:spPr>
          <a:xfrm>
            <a:off x="1251678" y="461639"/>
            <a:ext cx="10178322" cy="5417953"/>
          </a:xfrm>
        </p:spPr>
        <p:txBody>
          <a:bodyPr>
            <a:normAutofit/>
          </a:bodyPr>
          <a:lstStyle/>
          <a:p>
            <a:pPr marL="0" indent="0">
              <a:buNone/>
            </a:pPr>
            <a:r>
              <a:rPr lang="cs-CZ" sz="2400" b="1" u="sng" dirty="0"/>
              <a:t>ZÁKLADNÍ LINIE VÝVOJE:</a:t>
            </a:r>
          </a:p>
          <a:p>
            <a:r>
              <a:rPr lang="cs-CZ" b="1" dirty="0"/>
              <a:t>Realita</a:t>
            </a:r>
            <a:r>
              <a:rPr lang="cs-CZ" dirty="0"/>
              <a:t>: základní hlasové projevy, přírodní zvuky a slova o jedné slabice, napodobovací reflex, základní rozvoj smyslového vnímání a motoriky</a:t>
            </a:r>
          </a:p>
          <a:p>
            <a:r>
              <a:rPr lang="cs-CZ" dirty="0"/>
              <a:t>Doplnění o </a:t>
            </a:r>
            <a:r>
              <a:rPr lang="cs-CZ" b="1" dirty="0"/>
              <a:t>obrazový materiál</a:t>
            </a:r>
            <a:r>
              <a:rPr lang="cs-CZ" dirty="0"/>
              <a:t>: delší slova různých slovních druhů – kombinace slov – jednoduché i delší jednotlivé věty, paměť sluchová i zraková.</a:t>
            </a:r>
          </a:p>
          <a:p>
            <a:r>
              <a:rPr lang="cs-CZ" dirty="0"/>
              <a:t>Doplnění o </a:t>
            </a:r>
            <a:r>
              <a:rPr lang="cs-CZ" b="1" dirty="0"/>
              <a:t>říkadla a písničky</a:t>
            </a:r>
            <a:r>
              <a:rPr lang="cs-CZ" dirty="0"/>
              <a:t>: delší věty, kombinace vět, akustická a verbální paměť.</a:t>
            </a:r>
          </a:p>
          <a:p>
            <a:r>
              <a:rPr lang="cs-CZ" dirty="0"/>
              <a:t>Doplnění o </a:t>
            </a:r>
            <a:r>
              <a:rPr lang="cs-CZ" b="1" dirty="0"/>
              <a:t>obrázkové seriály, krátké příběhy</a:t>
            </a:r>
            <a:r>
              <a:rPr lang="cs-CZ" dirty="0"/>
              <a:t>, jazykový cit, mluvní celky, modulační faktory.</a:t>
            </a:r>
          </a:p>
          <a:p>
            <a:r>
              <a:rPr lang="cs-CZ" dirty="0"/>
              <a:t>Doplnění o </a:t>
            </a:r>
            <a:r>
              <a:rPr lang="cs-CZ" b="1" dirty="0"/>
              <a:t>zvládnutí běžných situací </a:t>
            </a:r>
            <a:r>
              <a:rPr lang="cs-CZ" dirty="0"/>
              <a:t>– dialog, dokončování sociální adaptace řečových funkcí.</a:t>
            </a:r>
          </a:p>
          <a:p>
            <a:endParaRPr lang="cs-CZ" dirty="0"/>
          </a:p>
        </p:txBody>
      </p:sp>
    </p:spTree>
    <p:extLst>
      <p:ext uri="{BB962C8B-B14F-4D97-AF65-F5344CB8AC3E}">
        <p14:creationId xmlns:p14="http://schemas.microsoft.com/office/powerpoint/2010/main" val="15189137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2C350B5F-88D9-4414-9864-0CC128E0C05B}"/>
              </a:ext>
            </a:extLst>
          </p:cNvPr>
          <p:cNvSpPr>
            <a:spLocks noGrp="1"/>
          </p:cNvSpPr>
          <p:nvPr>
            <p:ph idx="1"/>
          </p:nvPr>
        </p:nvSpPr>
        <p:spPr>
          <a:xfrm>
            <a:off x="1251678" y="701337"/>
            <a:ext cx="10178322" cy="5178256"/>
          </a:xfrm>
        </p:spPr>
        <p:txBody>
          <a:bodyPr>
            <a:normAutofit lnSpcReduction="10000"/>
          </a:bodyPr>
          <a:lstStyle/>
          <a:p>
            <a:pPr marL="0" indent="0">
              <a:buNone/>
            </a:pPr>
            <a:r>
              <a:rPr lang="cs-CZ" sz="2400" b="1" u="sng" dirty="0"/>
              <a:t>ŽÁK SE SPECÁLNÍMI VZDĚLÁVACÍMI POTŘEBAMI (SVP)</a:t>
            </a:r>
          </a:p>
          <a:p>
            <a:r>
              <a:rPr lang="cs-CZ" dirty="0"/>
              <a:t>§16 školského zákona </a:t>
            </a:r>
          </a:p>
          <a:p>
            <a:r>
              <a:rPr lang="cs-CZ" dirty="0"/>
              <a:t>Podpůrná opatření – 5 stupňů </a:t>
            </a:r>
          </a:p>
          <a:p>
            <a:r>
              <a:rPr lang="cs-CZ" dirty="0"/>
              <a:t>IVP, PLPP </a:t>
            </a:r>
          </a:p>
          <a:p>
            <a:r>
              <a:rPr lang="cs-CZ" dirty="0"/>
              <a:t>Pedagogická intervence / speciálně pedagogická intervence</a:t>
            </a:r>
          </a:p>
          <a:p>
            <a:r>
              <a:rPr lang="cs-CZ" dirty="0"/>
              <a:t>Vzorové příklady – žák běžné základní školy</a:t>
            </a:r>
          </a:p>
          <a:p>
            <a:endParaRPr lang="cs-CZ" dirty="0"/>
          </a:p>
          <a:p>
            <a:pPr marL="0" indent="0">
              <a:buNone/>
            </a:pPr>
            <a:r>
              <a:rPr lang="cs-CZ" sz="2400" b="1" u="sng" dirty="0"/>
              <a:t>PERSONÁLNÍ ZABEZPEČENÍ LOGOPEDICKÉ INTERVENCE VE ŠKOLSTVÍ</a:t>
            </a:r>
          </a:p>
          <a:p>
            <a:r>
              <a:rPr lang="cs-CZ" dirty="0"/>
              <a:t>Logoped + kompetence</a:t>
            </a:r>
          </a:p>
          <a:p>
            <a:r>
              <a:rPr lang="cs-CZ" dirty="0"/>
              <a:t>Logopedický asistent + kompetence</a:t>
            </a:r>
          </a:p>
          <a:p>
            <a:r>
              <a:rPr lang="cs-CZ" dirty="0"/>
              <a:t>Viz Metodické doporučení č.j. 14 712/2009-61 k zabezpečení logopedické péče ve školství</a:t>
            </a:r>
          </a:p>
        </p:txBody>
      </p:sp>
    </p:spTree>
    <p:extLst>
      <p:ext uri="{BB962C8B-B14F-4D97-AF65-F5344CB8AC3E}">
        <p14:creationId xmlns:p14="http://schemas.microsoft.com/office/powerpoint/2010/main" val="283664061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951C40D-E3A3-411E-ABD7-5FFF68C0F58F}"/>
              </a:ext>
            </a:extLst>
          </p:cNvPr>
          <p:cNvSpPr>
            <a:spLocks noGrp="1"/>
          </p:cNvSpPr>
          <p:nvPr>
            <p:ph type="title"/>
          </p:nvPr>
        </p:nvSpPr>
        <p:spPr/>
        <p:txBody>
          <a:bodyPr/>
          <a:lstStyle/>
          <a:p>
            <a:r>
              <a:rPr lang="cs-CZ" dirty="0"/>
              <a:t>Orientační logopedická diagnostika</a:t>
            </a:r>
          </a:p>
        </p:txBody>
      </p:sp>
      <p:sp>
        <p:nvSpPr>
          <p:cNvPr id="3" name="Zástupný obsah 2">
            <a:extLst>
              <a:ext uri="{FF2B5EF4-FFF2-40B4-BE49-F238E27FC236}">
                <a16:creationId xmlns:a16="http://schemas.microsoft.com/office/drawing/2014/main" id="{0B96868E-0419-4404-BBC6-EF7C3C7CD471}"/>
              </a:ext>
            </a:extLst>
          </p:cNvPr>
          <p:cNvSpPr>
            <a:spLocks noGrp="1"/>
          </p:cNvSpPr>
          <p:nvPr>
            <p:ph idx="1"/>
          </p:nvPr>
        </p:nvSpPr>
        <p:spPr>
          <a:xfrm>
            <a:off x="1251678" y="1975282"/>
            <a:ext cx="10178322" cy="4882718"/>
          </a:xfrm>
        </p:spPr>
        <p:txBody>
          <a:bodyPr/>
          <a:lstStyle/>
          <a:p>
            <a:pPr marL="0" indent="0">
              <a:buNone/>
            </a:pPr>
            <a:r>
              <a:rPr lang="cs-CZ" b="1" dirty="0"/>
              <a:t>Diagnostika:  </a:t>
            </a:r>
          </a:p>
          <a:p>
            <a:pPr marL="0" indent="0">
              <a:buNone/>
            </a:pPr>
            <a:r>
              <a:rPr lang="cs-CZ" dirty="0"/>
              <a:t>dle Přinosilové: </a:t>
            </a:r>
            <a:r>
              <a:rPr lang="cs-CZ" i="1" dirty="0"/>
              <a:t>„obecně poznávací proces, jehož cílem je co nejdokonalejší poznání daného objektu našeho zájmu, a to všech důležitých znaků a charakteristik a jejich vzájemných vztahů a souvislostí.“</a:t>
            </a:r>
          </a:p>
          <a:p>
            <a:pPr marL="0" indent="0">
              <a:buNone/>
            </a:pPr>
            <a:endParaRPr lang="cs-CZ" b="1" dirty="0"/>
          </a:p>
          <a:p>
            <a:pPr marL="0" indent="0">
              <a:buNone/>
            </a:pPr>
            <a:r>
              <a:rPr lang="cs-CZ" b="1" dirty="0"/>
              <a:t>Školní zralost:</a:t>
            </a:r>
          </a:p>
          <a:p>
            <a:pPr>
              <a:buFontTx/>
              <a:buChar char="-"/>
            </a:pPr>
            <a:r>
              <a:rPr lang="cs-CZ" dirty="0"/>
              <a:t>Vnitřní vývojové předpoklady, které se vztahují k funkcím CNS, které se projevuje odolností vůči zátěži</a:t>
            </a:r>
          </a:p>
          <a:p>
            <a:pPr marL="0" indent="0">
              <a:buNone/>
            </a:pPr>
            <a:r>
              <a:rPr lang="cs-CZ" dirty="0"/>
              <a:t>dle Bednářové, Šmardové: </a:t>
            </a:r>
            <a:r>
              <a:rPr lang="cs-CZ" i="1" dirty="0"/>
              <a:t>„dosažení takového stupně vývoje (v oblasti fyzické, mentální, emocionálně – sociální), aby se dítě bylo schopno bez obtíží účastnit výchovně – vzdělávacího procesu; nebo alespoň bez větších obtíží, nejlépe s radostí a dychtivostí.“</a:t>
            </a:r>
          </a:p>
        </p:txBody>
      </p:sp>
    </p:spTree>
    <p:extLst>
      <p:ext uri="{BB962C8B-B14F-4D97-AF65-F5344CB8AC3E}">
        <p14:creationId xmlns:p14="http://schemas.microsoft.com/office/powerpoint/2010/main" val="428591020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8F722B6B-5D1C-482C-A0A1-B89850CF6470}"/>
              </a:ext>
            </a:extLst>
          </p:cNvPr>
          <p:cNvSpPr>
            <a:spLocks noGrp="1"/>
          </p:cNvSpPr>
          <p:nvPr>
            <p:ph idx="1"/>
          </p:nvPr>
        </p:nvSpPr>
        <p:spPr>
          <a:xfrm>
            <a:off x="1251678" y="585927"/>
            <a:ext cx="10178322" cy="5293666"/>
          </a:xfrm>
        </p:spPr>
        <p:txBody>
          <a:bodyPr/>
          <a:lstStyle/>
          <a:p>
            <a:pPr marL="0" indent="0">
              <a:buNone/>
            </a:pPr>
            <a:r>
              <a:rPr lang="cs-CZ" b="1" dirty="0"/>
              <a:t>Školní připravenost:</a:t>
            </a:r>
          </a:p>
          <a:p>
            <a:pPr marL="0" indent="0">
              <a:buNone/>
            </a:pPr>
            <a:r>
              <a:rPr lang="cs-CZ" dirty="0"/>
              <a:t>- charakterizována jako úroveň předškolní přípravy z hlediska schopností, vlivu prostředí a výchovy</a:t>
            </a:r>
          </a:p>
          <a:p>
            <a:pPr marL="0" indent="0">
              <a:buNone/>
            </a:pPr>
            <a:r>
              <a:rPr lang="cs-CZ" dirty="0"/>
              <a:t>dle Bednářové: </a:t>
            </a:r>
            <a:r>
              <a:rPr lang="cs-CZ" i="1" dirty="0"/>
              <a:t>„aktuální stav rozvoje osobnosti dítěte ve všech jeho oblastech.“</a:t>
            </a:r>
          </a:p>
          <a:p>
            <a:pPr marL="0" indent="0">
              <a:buNone/>
            </a:pPr>
            <a:endParaRPr lang="cs-CZ" i="1" dirty="0"/>
          </a:p>
          <a:p>
            <a:pPr marL="0" indent="0">
              <a:buNone/>
            </a:pPr>
            <a:r>
              <a:rPr lang="cs-CZ" dirty="0"/>
              <a:t>- Viz Pedagogický slovník</a:t>
            </a:r>
          </a:p>
        </p:txBody>
      </p:sp>
    </p:spTree>
    <p:extLst>
      <p:ext uri="{BB962C8B-B14F-4D97-AF65-F5344CB8AC3E}">
        <p14:creationId xmlns:p14="http://schemas.microsoft.com/office/powerpoint/2010/main" val="413107358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97B42C2D-74C1-4678-997B-FAEFACE6B733}"/>
              </a:ext>
            </a:extLst>
          </p:cNvPr>
          <p:cNvSpPr>
            <a:spLocks noGrp="1"/>
          </p:cNvSpPr>
          <p:nvPr>
            <p:ph idx="1"/>
          </p:nvPr>
        </p:nvSpPr>
        <p:spPr>
          <a:xfrm>
            <a:off x="1251678" y="701337"/>
            <a:ext cx="10178322" cy="5178256"/>
          </a:xfrm>
        </p:spPr>
        <p:txBody>
          <a:bodyPr/>
          <a:lstStyle/>
          <a:p>
            <a:r>
              <a:rPr lang="cs-CZ" dirty="0"/>
              <a:t>Diagnostika ve školním prostředí </a:t>
            </a:r>
          </a:p>
          <a:p>
            <a:r>
              <a:rPr lang="cs-CZ" dirty="0"/>
              <a:t>Rizikový žák – v rovině preventivního působení, intervenční opatření jsou zacílena dříve; dle Zelinkové se může jednat o děti sociálně slabších rodičů, z nepodnětného prostředí, národnostní minority, s poruchami řeči, ohrožené poruchami učení z důvodu dědičnosti apod.</a:t>
            </a:r>
          </a:p>
          <a:p>
            <a:endParaRPr lang="cs-CZ" dirty="0"/>
          </a:p>
          <a:p>
            <a:r>
              <a:rPr lang="cs-CZ" dirty="0"/>
              <a:t>V rámci orientačního posouzení je možné u dětí určit přibližnou dosaženou úroveň vývoje řeči z hlediska:</a:t>
            </a:r>
          </a:p>
          <a:p>
            <a:pPr lvl="1">
              <a:buFont typeface="Arial" panose="020B0604020202020204" pitchFamily="34" charset="0"/>
              <a:buChar char="•"/>
            </a:pPr>
            <a:r>
              <a:rPr lang="cs-CZ" dirty="0"/>
              <a:t>vývojových fází,</a:t>
            </a:r>
          </a:p>
          <a:p>
            <a:pPr lvl="1">
              <a:buFont typeface="Arial" panose="020B0604020202020204" pitchFamily="34" charset="0"/>
              <a:buChar char="•"/>
            </a:pPr>
            <a:r>
              <a:rPr lang="cs-CZ" dirty="0"/>
              <a:t>jazykových rovin, </a:t>
            </a:r>
          </a:p>
          <a:p>
            <a:pPr lvl="1">
              <a:buFont typeface="Arial" panose="020B0604020202020204" pitchFamily="34" charset="0"/>
              <a:buChar char="•"/>
            </a:pPr>
            <a:r>
              <a:rPr lang="cs-CZ" dirty="0"/>
              <a:t>formy interindividuální komunikace.</a:t>
            </a:r>
          </a:p>
          <a:p>
            <a:pPr marL="457200" lvl="1" indent="0">
              <a:buNone/>
            </a:pPr>
            <a:endParaRPr lang="cs-CZ" dirty="0"/>
          </a:p>
          <a:p>
            <a:pPr marL="0" indent="0">
              <a:buNone/>
            </a:pPr>
            <a:r>
              <a:rPr lang="cs-CZ" dirty="0"/>
              <a:t>→ orientačně posoudíme dosaženou úroveň řeči ve složce receptivní a expresivní.</a:t>
            </a:r>
          </a:p>
          <a:p>
            <a:pPr marL="0" indent="0">
              <a:buNone/>
            </a:pPr>
            <a:endParaRPr lang="cs-CZ" dirty="0"/>
          </a:p>
          <a:p>
            <a:pPr lvl="1">
              <a:buFont typeface="Arial" panose="020B0604020202020204" pitchFamily="34" charset="0"/>
              <a:buChar char="•"/>
            </a:pPr>
            <a:endParaRPr lang="cs-CZ" dirty="0"/>
          </a:p>
          <a:p>
            <a:pPr lvl="1">
              <a:buFont typeface="Arial" panose="020B0604020202020204" pitchFamily="34" charset="0"/>
              <a:buChar char="•"/>
            </a:pPr>
            <a:endParaRPr lang="cs-CZ" dirty="0"/>
          </a:p>
        </p:txBody>
      </p:sp>
    </p:spTree>
    <p:extLst>
      <p:ext uri="{BB962C8B-B14F-4D97-AF65-F5344CB8AC3E}">
        <p14:creationId xmlns:p14="http://schemas.microsoft.com/office/powerpoint/2010/main" val="178484471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AF285430-EAD9-44C4-B90B-34E34EB22803}"/>
              </a:ext>
            </a:extLst>
          </p:cNvPr>
          <p:cNvSpPr>
            <a:spLocks noGrp="1"/>
          </p:cNvSpPr>
          <p:nvPr>
            <p:ph idx="1"/>
          </p:nvPr>
        </p:nvSpPr>
        <p:spPr>
          <a:xfrm>
            <a:off x="1251678" y="461639"/>
            <a:ext cx="10178322" cy="5417953"/>
          </a:xfrm>
        </p:spPr>
        <p:txBody>
          <a:bodyPr/>
          <a:lstStyle/>
          <a:p>
            <a:r>
              <a:rPr lang="cs-CZ" dirty="0"/>
              <a:t>ÚROVEŇ RECEPTIVNÍ:</a:t>
            </a:r>
          </a:p>
          <a:p>
            <a:pPr lvl="1">
              <a:buFont typeface="Arial" panose="020B0604020202020204" pitchFamily="34" charset="0"/>
              <a:buChar char="•"/>
            </a:pPr>
            <a:r>
              <a:rPr lang="cs-CZ" dirty="0"/>
              <a:t>Sluchová percepce, slovní zásoba, psychické kvality dítěte, vnější prostředí</a:t>
            </a:r>
          </a:p>
          <a:p>
            <a:r>
              <a:rPr lang="cs-CZ" dirty="0"/>
              <a:t>ÚROVEŇ POROZUMĚNÍ:</a:t>
            </a:r>
          </a:p>
          <a:p>
            <a:r>
              <a:rPr lang="cs-CZ" dirty="0"/>
              <a:t>ÚROVEŇ EXPRESIVNÍ:</a:t>
            </a:r>
          </a:p>
          <a:p>
            <a:pPr lvl="1">
              <a:buFont typeface="Arial" panose="020B0604020202020204" pitchFamily="34" charset="0"/>
              <a:buChar char="•"/>
            </a:pPr>
            <a:r>
              <a:rPr lang="cs-CZ" dirty="0"/>
              <a:t>Artikulace, rozsah slovní zásoby, gramatika, mluvní pohotovost, výbavnost slov, tempo a plynulosti řeči a modulační faktory</a:t>
            </a:r>
          </a:p>
        </p:txBody>
      </p:sp>
    </p:spTree>
    <p:extLst>
      <p:ext uri="{BB962C8B-B14F-4D97-AF65-F5344CB8AC3E}">
        <p14:creationId xmlns:p14="http://schemas.microsoft.com/office/powerpoint/2010/main" val="227215745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DF12E1F-A7C6-4100-B5FA-6CCEC7E7D09C}"/>
              </a:ext>
            </a:extLst>
          </p:cNvPr>
          <p:cNvSpPr>
            <a:spLocks noGrp="1"/>
          </p:cNvSpPr>
          <p:nvPr>
            <p:ph type="title"/>
          </p:nvPr>
        </p:nvSpPr>
        <p:spPr/>
        <p:txBody>
          <a:bodyPr/>
          <a:lstStyle/>
          <a:p>
            <a:r>
              <a:rPr lang="cs-CZ" dirty="0"/>
              <a:t>Rovina </a:t>
            </a:r>
            <a:r>
              <a:rPr lang="cs-CZ" dirty="0" err="1"/>
              <a:t>morfologicko</a:t>
            </a:r>
            <a:r>
              <a:rPr lang="cs-CZ" dirty="0"/>
              <a:t> - syntaktická</a:t>
            </a:r>
          </a:p>
        </p:txBody>
      </p:sp>
      <p:sp>
        <p:nvSpPr>
          <p:cNvPr id="3" name="Zástupný obsah 2">
            <a:extLst>
              <a:ext uri="{FF2B5EF4-FFF2-40B4-BE49-F238E27FC236}">
                <a16:creationId xmlns:a16="http://schemas.microsoft.com/office/drawing/2014/main" id="{D3FA42A6-A6DA-4BD7-A360-431804F645EE}"/>
              </a:ext>
            </a:extLst>
          </p:cNvPr>
          <p:cNvSpPr>
            <a:spLocks noGrp="1"/>
          </p:cNvSpPr>
          <p:nvPr>
            <p:ph idx="1"/>
          </p:nvPr>
        </p:nvSpPr>
        <p:spPr>
          <a:xfrm>
            <a:off x="1162902" y="1874517"/>
            <a:ext cx="10178322" cy="4601098"/>
          </a:xfrm>
        </p:spPr>
        <p:txBody>
          <a:bodyPr>
            <a:normAutofit fontScale="92500" lnSpcReduction="10000"/>
          </a:bodyPr>
          <a:lstStyle/>
          <a:p>
            <a:r>
              <a:rPr lang="cs-CZ" dirty="0"/>
              <a:t>Odráží celkovou úroveň duševního vývoje dítěte </a:t>
            </a:r>
          </a:p>
          <a:p>
            <a:r>
              <a:rPr lang="cs-CZ" dirty="0"/>
              <a:t>Gramatická pravidla, slovní druhy, gramatická správnost, skloňování, řazení slov ve větách…</a:t>
            </a:r>
          </a:p>
          <a:p>
            <a:r>
              <a:rPr lang="cs-CZ" dirty="0"/>
              <a:t>Lze zkoumat až od 1. roku života dítěte </a:t>
            </a:r>
          </a:p>
          <a:p>
            <a:r>
              <a:rPr lang="cs-CZ" dirty="0"/>
              <a:t>První slova zastávají funkci vět</a:t>
            </a:r>
          </a:p>
          <a:p>
            <a:r>
              <a:rPr lang="cs-CZ" dirty="0"/>
              <a:t>Období dvojslovných vět </a:t>
            </a:r>
          </a:p>
          <a:p>
            <a:r>
              <a:rPr lang="cs-CZ" dirty="0"/>
              <a:t>Velký rozvoj mezi 2. – 3. rokem, skloňování </a:t>
            </a:r>
          </a:p>
          <a:p>
            <a:r>
              <a:rPr lang="cs-CZ" dirty="0"/>
              <a:t>Okolo 3. roku rozlišování jednotného a množného čísla </a:t>
            </a:r>
          </a:p>
          <a:p>
            <a:r>
              <a:rPr lang="cs-CZ" dirty="0"/>
              <a:t>Po 4. roce by dítě mělo užívat všechny slovní druhy </a:t>
            </a:r>
          </a:p>
          <a:p>
            <a:r>
              <a:rPr lang="cs-CZ" dirty="0"/>
              <a:t>Vrchol mezi 3. a 4. rokem </a:t>
            </a:r>
          </a:p>
          <a:p>
            <a:r>
              <a:rPr lang="cs-CZ" dirty="0"/>
              <a:t>Zvládnutí gramatických kategorií je ovlivněno nejen vnějším prostředím, ale také rozumovými schopnostmi a vrozenými předpoklady</a:t>
            </a:r>
          </a:p>
          <a:p>
            <a:r>
              <a:rPr lang="cs-CZ" dirty="0"/>
              <a:t>Vývoj základních gramatických struktur je zpravidla ukončen kolem 5. roku</a:t>
            </a:r>
          </a:p>
        </p:txBody>
      </p:sp>
    </p:spTree>
    <p:extLst>
      <p:ext uri="{BB962C8B-B14F-4D97-AF65-F5344CB8AC3E}">
        <p14:creationId xmlns:p14="http://schemas.microsoft.com/office/powerpoint/2010/main" val="3278666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B47794D-FB41-43E6-B4F5-793836EF19FE}"/>
              </a:ext>
            </a:extLst>
          </p:cNvPr>
          <p:cNvSpPr>
            <a:spLocks noGrp="1"/>
          </p:cNvSpPr>
          <p:nvPr>
            <p:ph type="title"/>
          </p:nvPr>
        </p:nvSpPr>
        <p:spPr/>
        <p:txBody>
          <a:bodyPr/>
          <a:lstStyle/>
          <a:p>
            <a:r>
              <a:rPr lang="cs-CZ" dirty="0"/>
              <a:t>Záznamový arch</a:t>
            </a:r>
          </a:p>
        </p:txBody>
      </p:sp>
      <p:pic>
        <p:nvPicPr>
          <p:cNvPr id="8" name="Obrázek 7">
            <a:extLst>
              <a:ext uri="{FF2B5EF4-FFF2-40B4-BE49-F238E27FC236}">
                <a16:creationId xmlns:a16="http://schemas.microsoft.com/office/drawing/2014/main" id="{41D03B99-CCD8-4650-BCFF-4EF356744C58}"/>
              </a:ext>
            </a:extLst>
          </p:cNvPr>
          <p:cNvPicPr>
            <a:picLocks noChangeAspect="1"/>
          </p:cNvPicPr>
          <p:nvPr/>
        </p:nvPicPr>
        <p:blipFill>
          <a:blip r:embed="rId2"/>
          <a:stretch>
            <a:fillRect/>
          </a:stretch>
        </p:blipFill>
        <p:spPr>
          <a:xfrm>
            <a:off x="2260198" y="1977353"/>
            <a:ext cx="7525411" cy="2541048"/>
          </a:xfrm>
          <a:prstGeom prst="rect">
            <a:avLst/>
          </a:prstGeom>
        </p:spPr>
      </p:pic>
    </p:spTree>
    <p:extLst>
      <p:ext uri="{BB962C8B-B14F-4D97-AF65-F5344CB8AC3E}">
        <p14:creationId xmlns:p14="http://schemas.microsoft.com/office/powerpoint/2010/main" val="422605361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416FB53-AF12-4CF9-A008-3646928C7935}"/>
              </a:ext>
            </a:extLst>
          </p:cNvPr>
          <p:cNvSpPr>
            <a:spLocks noGrp="1"/>
          </p:cNvSpPr>
          <p:nvPr>
            <p:ph type="title"/>
          </p:nvPr>
        </p:nvSpPr>
        <p:spPr/>
        <p:txBody>
          <a:bodyPr/>
          <a:lstStyle/>
          <a:p>
            <a:r>
              <a:rPr lang="cs-CZ" dirty="0"/>
              <a:t>Rovina lexikálně - sémantická</a:t>
            </a:r>
          </a:p>
        </p:txBody>
      </p:sp>
      <p:sp>
        <p:nvSpPr>
          <p:cNvPr id="3" name="Zástupný obsah 2">
            <a:extLst>
              <a:ext uri="{FF2B5EF4-FFF2-40B4-BE49-F238E27FC236}">
                <a16:creationId xmlns:a16="http://schemas.microsoft.com/office/drawing/2014/main" id="{DDCAE0E5-D193-4A27-9660-06FA2B15BC0A}"/>
              </a:ext>
            </a:extLst>
          </p:cNvPr>
          <p:cNvSpPr>
            <a:spLocks noGrp="1"/>
          </p:cNvSpPr>
          <p:nvPr>
            <p:ph idx="1"/>
          </p:nvPr>
        </p:nvSpPr>
        <p:spPr>
          <a:xfrm>
            <a:off x="1251678" y="1358283"/>
            <a:ext cx="10178322" cy="5344358"/>
          </a:xfrm>
        </p:spPr>
        <p:txBody>
          <a:bodyPr>
            <a:normAutofit lnSpcReduction="10000"/>
          </a:bodyPr>
          <a:lstStyle/>
          <a:p>
            <a:r>
              <a:rPr lang="cs-CZ" dirty="0"/>
              <a:t>Aktivní a pasivní slovní zásoba + pochopení významu slov</a:t>
            </a:r>
          </a:p>
          <a:p>
            <a:r>
              <a:rPr lang="cs-CZ" dirty="0"/>
              <a:t>Počátky rozvoje pasivní slovní zásoby okolo 10. měsíce života</a:t>
            </a:r>
          </a:p>
          <a:p>
            <a:r>
              <a:rPr lang="cs-CZ" dirty="0"/>
              <a:t>Aktivní lze evidovat v době, kdy dítě užívá první slova</a:t>
            </a:r>
          </a:p>
          <a:p>
            <a:r>
              <a:rPr lang="cs-CZ" dirty="0" err="1"/>
              <a:t>Hypergeneralizace</a:t>
            </a:r>
            <a:r>
              <a:rPr lang="cs-CZ" dirty="0"/>
              <a:t>, </a:t>
            </a:r>
            <a:r>
              <a:rPr lang="cs-CZ" dirty="0" err="1"/>
              <a:t>hyperdiferenciace</a:t>
            </a:r>
            <a:r>
              <a:rPr lang="cs-CZ" dirty="0"/>
              <a:t> </a:t>
            </a:r>
          </a:p>
          <a:p>
            <a:r>
              <a:rPr lang="cs-CZ" dirty="0"/>
              <a:t>První slova okolo 1. roku, kterým dítě rozumí a užívá je </a:t>
            </a:r>
          </a:p>
          <a:p>
            <a:r>
              <a:rPr lang="cs-CZ" dirty="0"/>
              <a:t>První a druhý věk otázek </a:t>
            </a:r>
          </a:p>
          <a:p>
            <a:r>
              <a:rPr lang="cs-CZ" dirty="0"/>
              <a:t>Množství slov, které dítě umí v daném období = průměr údajů z různých výzkumů</a:t>
            </a:r>
          </a:p>
          <a:p>
            <a:r>
              <a:rPr lang="cs-CZ" dirty="0"/>
              <a:t>Nejprudší nárůst do zhruba 3 let věku dítěte </a:t>
            </a:r>
          </a:p>
          <a:p>
            <a:r>
              <a:rPr lang="cs-CZ" dirty="0"/>
              <a:t>Okolo 1. roku zhruba 5 – 7 slov</a:t>
            </a:r>
          </a:p>
          <a:p>
            <a:r>
              <a:rPr lang="cs-CZ" dirty="0"/>
              <a:t>Okolo 2. roku zhruba 200 slov</a:t>
            </a:r>
          </a:p>
          <a:p>
            <a:r>
              <a:rPr lang="cs-CZ" dirty="0"/>
              <a:t>Okolo 3. roku zhruba 1000 slov </a:t>
            </a:r>
          </a:p>
          <a:p>
            <a:r>
              <a:rPr lang="cs-CZ" dirty="0"/>
              <a:t>Před vstupem do školy zhruba 2500 – 3000 slov </a:t>
            </a:r>
          </a:p>
          <a:p>
            <a:r>
              <a:rPr lang="cs-CZ" dirty="0"/>
              <a:t>Roste po celý život, nelze ohraničit věkem</a:t>
            </a:r>
          </a:p>
        </p:txBody>
      </p:sp>
    </p:spTree>
    <p:extLst>
      <p:ext uri="{BB962C8B-B14F-4D97-AF65-F5344CB8AC3E}">
        <p14:creationId xmlns:p14="http://schemas.microsoft.com/office/powerpoint/2010/main" val="356201772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5ECE5EC-C697-4A00-861F-F488755CF351}"/>
              </a:ext>
            </a:extLst>
          </p:cNvPr>
          <p:cNvSpPr>
            <a:spLocks noGrp="1"/>
          </p:cNvSpPr>
          <p:nvPr>
            <p:ph type="title"/>
          </p:nvPr>
        </p:nvSpPr>
        <p:spPr/>
        <p:txBody>
          <a:bodyPr/>
          <a:lstStyle/>
          <a:p>
            <a:r>
              <a:rPr lang="cs-CZ" dirty="0"/>
              <a:t>Záznamový arch</a:t>
            </a:r>
          </a:p>
        </p:txBody>
      </p:sp>
      <p:pic>
        <p:nvPicPr>
          <p:cNvPr id="5" name="Obrázek 4">
            <a:extLst>
              <a:ext uri="{FF2B5EF4-FFF2-40B4-BE49-F238E27FC236}">
                <a16:creationId xmlns:a16="http://schemas.microsoft.com/office/drawing/2014/main" id="{3D0F7695-745E-4841-971E-DA41B82841EB}"/>
              </a:ext>
            </a:extLst>
          </p:cNvPr>
          <p:cNvPicPr>
            <a:picLocks noChangeAspect="1"/>
          </p:cNvPicPr>
          <p:nvPr/>
        </p:nvPicPr>
        <p:blipFill>
          <a:blip r:embed="rId2"/>
          <a:stretch>
            <a:fillRect/>
          </a:stretch>
        </p:blipFill>
        <p:spPr>
          <a:xfrm>
            <a:off x="2818613" y="1683196"/>
            <a:ext cx="7229475" cy="4219575"/>
          </a:xfrm>
          <a:prstGeom prst="rect">
            <a:avLst/>
          </a:prstGeom>
        </p:spPr>
      </p:pic>
    </p:spTree>
    <p:extLst>
      <p:ext uri="{BB962C8B-B14F-4D97-AF65-F5344CB8AC3E}">
        <p14:creationId xmlns:p14="http://schemas.microsoft.com/office/powerpoint/2010/main" val="146755373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A0CB68D-347F-4EEC-9955-F64682DD67FE}"/>
              </a:ext>
            </a:extLst>
          </p:cNvPr>
          <p:cNvSpPr>
            <a:spLocks noGrp="1"/>
          </p:cNvSpPr>
          <p:nvPr>
            <p:ph type="title"/>
          </p:nvPr>
        </p:nvSpPr>
        <p:spPr/>
        <p:txBody>
          <a:bodyPr/>
          <a:lstStyle/>
          <a:p>
            <a:r>
              <a:rPr lang="cs-CZ" dirty="0"/>
              <a:t>Rovina </a:t>
            </a:r>
            <a:r>
              <a:rPr lang="cs-CZ" dirty="0" err="1"/>
              <a:t>foneticko</a:t>
            </a:r>
            <a:r>
              <a:rPr lang="cs-CZ" dirty="0"/>
              <a:t> - fonologická</a:t>
            </a:r>
          </a:p>
        </p:txBody>
      </p:sp>
      <p:sp>
        <p:nvSpPr>
          <p:cNvPr id="3" name="Zástupný obsah 2">
            <a:extLst>
              <a:ext uri="{FF2B5EF4-FFF2-40B4-BE49-F238E27FC236}">
                <a16:creationId xmlns:a16="http://schemas.microsoft.com/office/drawing/2014/main" id="{7E4657C0-DEFB-4F87-97C4-9DA2B9B53C7D}"/>
              </a:ext>
            </a:extLst>
          </p:cNvPr>
          <p:cNvSpPr>
            <a:spLocks noGrp="1"/>
          </p:cNvSpPr>
          <p:nvPr>
            <p:ph idx="1"/>
          </p:nvPr>
        </p:nvSpPr>
        <p:spPr>
          <a:xfrm>
            <a:off x="1251678" y="1402673"/>
            <a:ext cx="10178322" cy="4980372"/>
          </a:xfrm>
        </p:spPr>
        <p:txBody>
          <a:bodyPr>
            <a:normAutofit lnSpcReduction="10000"/>
          </a:bodyPr>
          <a:lstStyle/>
          <a:p>
            <a:r>
              <a:rPr lang="cs-CZ" dirty="0"/>
              <a:t>Zvuková stránka řeči, rozdělení zvukově stejných či odlišných slov a na analýzu a syntézu hlásek, slabik, slov a vět</a:t>
            </a:r>
          </a:p>
          <a:p>
            <a:r>
              <a:rPr lang="cs-CZ" dirty="0"/>
              <a:t>Výslovnost, tempo, intonaci, hlasitost </a:t>
            </a:r>
          </a:p>
          <a:p>
            <a:r>
              <a:rPr lang="cs-CZ" dirty="0"/>
              <a:t>Lze zkoumat ze všech rovin jako první</a:t>
            </a:r>
          </a:p>
          <a:p>
            <a:r>
              <a:rPr lang="cs-CZ" b="1" dirty="0"/>
              <a:t>Přechod z pudového žvatlání na napodobivé (významný milník)</a:t>
            </a:r>
          </a:p>
          <a:p>
            <a:r>
              <a:rPr lang="cs-CZ" dirty="0"/>
              <a:t>Povědomí o pořadí fixace jednotlivých hlásek </a:t>
            </a:r>
          </a:p>
          <a:p>
            <a:pPr lvl="1">
              <a:buFont typeface="Arial" panose="020B0604020202020204" pitchFamily="34" charset="0"/>
              <a:buChar char="•"/>
            </a:pPr>
            <a:r>
              <a:rPr lang="cs-CZ" dirty="0"/>
              <a:t>Okolo 3. roku dítě ovládá výslovnost: samohlásek, přibližně 2/3 souhlásek, vnímá distinktivní znaky, rýmy</a:t>
            </a:r>
          </a:p>
          <a:p>
            <a:pPr lvl="1">
              <a:buFont typeface="Arial" panose="020B0604020202020204" pitchFamily="34" charset="0"/>
              <a:buChar char="•"/>
            </a:pPr>
            <a:r>
              <a:rPr lang="cs-CZ" dirty="0"/>
              <a:t>Okolo 5. roku si uvědomuje jednotlivé řečové segmenty </a:t>
            </a:r>
          </a:p>
          <a:p>
            <a:pPr lvl="1">
              <a:buFont typeface="Arial" panose="020B0604020202020204" pitchFamily="34" charset="0"/>
              <a:buChar char="•"/>
            </a:pPr>
            <a:r>
              <a:rPr lang="cs-CZ" dirty="0"/>
              <a:t>V pořadí konsonant se nejdříve fixují hlásky závěrové, poté úžinové jednoduché a následně polozávěrové a úžinové se zvláštním způsobem tvoření </a:t>
            </a:r>
          </a:p>
          <a:p>
            <a:r>
              <a:rPr lang="cs-CZ" dirty="0"/>
              <a:t>Pravidlo nejmenší fyziologické námahy (někteří autoři nesouhlasí) </a:t>
            </a:r>
          </a:p>
          <a:p>
            <a:r>
              <a:rPr lang="cs-CZ" dirty="0"/>
              <a:t>Nesprávná výslovnost / patologická dyslalie </a:t>
            </a:r>
          </a:p>
        </p:txBody>
      </p:sp>
    </p:spTree>
    <p:extLst>
      <p:ext uri="{BB962C8B-B14F-4D97-AF65-F5344CB8AC3E}">
        <p14:creationId xmlns:p14="http://schemas.microsoft.com/office/powerpoint/2010/main" val="220055766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79AB212-3104-4981-A543-3C018231F941}"/>
              </a:ext>
            </a:extLst>
          </p:cNvPr>
          <p:cNvSpPr>
            <a:spLocks noGrp="1"/>
          </p:cNvSpPr>
          <p:nvPr>
            <p:ph type="title"/>
          </p:nvPr>
        </p:nvSpPr>
        <p:spPr/>
        <p:txBody>
          <a:bodyPr/>
          <a:lstStyle/>
          <a:p>
            <a:r>
              <a:rPr lang="cs-CZ" dirty="0"/>
              <a:t>Záznamový arch</a:t>
            </a:r>
          </a:p>
        </p:txBody>
      </p:sp>
      <p:pic>
        <p:nvPicPr>
          <p:cNvPr id="5" name="Zástupný obsah 4">
            <a:extLst>
              <a:ext uri="{FF2B5EF4-FFF2-40B4-BE49-F238E27FC236}">
                <a16:creationId xmlns:a16="http://schemas.microsoft.com/office/drawing/2014/main" id="{689AE3E6-4F5A-4A02-B4CB-D33D4197072F}"/>
              </a:ext>
            </a:extLst>
          </p:cNvPr>
          <p:cNvPicPr>
            <a:picLocks noGrp="1" noChangeAspect="1"/>
          </p:cNvPicPr>
          <p:nvPr>
            <p:ph idx="1"/>
          </p:nvPr>
        </p:nvPicPr>
        <p:blipFill>
          <a:blip r:embed="rId2"/>
          <a:stretch>
            <a:fillRect/>
          </a:stretch>
        </p:blipFill>
        <p:spPr>
          <a:xfrm>
            <a:off x="2759439" y="1741010"/>
            <a:ext cx="7162800" cy="3543300"/>
          </a:xfrm>
        </p:spPr>
      </p:pic>
    </p:spTree>
    <p:extLst>
      <p:ext uri="{BB962C8B-B14F-4D97-AF65-F5344CB8AC3E}">
        <p14:creationId xmlns:p14="http://schemas.microsoft.com/office/powerpoint/2010/main" val="37949598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8731F65-360A-4C2B-B937-366EA28B223B}"/>
              </a:ext>
            </a:extLst>
          </p:cNvPr>
          <p:cNvSpPr>
            <a:spLocks noGrp="1"/>
          </p:cNvSpPr>
          <p:nvPr>
            <p:ph type="title"/>
          </p:nvPr>
        </p:nvSpPr>
        <p:spPr/>
        <p:txBody>
          <a:bodyPr/>
          <a:lstStyle/>
          <a:p>
            <a:r>
              <a:rPr lang="cs-CZ" dirty="0"/>
              <a:t>1. Logopedická diagnostika</a:t>
            </a:r>
          </a:p>
        </p:txBody>
      </p:sp>
      <p:sp>
        <p:nvSpPr>
          <p:cNvPr id="3" name="Zástupný obsah 2">
            <a:extLst>
              <a:ext uri="{FF2B5EF4-FFF2-40B4-BE49-F238E27FC236}">
                <a16:creationId xmlns:a16="http://schemas.microsoft.com/office/drawing/2014/main" id="{E59EF494-53C5-486F-81CE-E54B4A992ADC}"/>
              </a:ext>
            </a:extLst>
          </p:cNvPr>
          <p:cNvSpPr>
            <a:spLocks noGrp="1"/>
          </p:cNvSpPr>
          <p:nvPr>
            <p:ph idx="1"/>
          </p:nvPr>
        </p:nvSpPr>
        <p:spPr>
          <a:xfrm>
            <a:off x="1251678" y="1429305"/>
            <a:ext cx="10178322" cy="5046310"/>
          </a:xfrm>
        </p:spPr>
        <p:txBody>
          <a:bodyPr>
            <a:normAutofit/>
          </a:bodyPr>
          <a:lstStyle/>
          <a:p>
            <a:r>
              <a:rPr lang="cs-CZ" dirty="0"/>
              <a:t>Získání a popsání informací, jež jsou důležité z hlediska terapie → tyto informace poskytnout pro plánování a realizaci logopedických opatření</a:t>
            </a:r>
          </a:p>
          <a:p>
            <a:r>
              <a:rPr lang="cs-CZ" dirty="0"/>
              <a:t>Cíle logopedické diagnostika:</a:t>
            </a:r>
          </a:p>
          <a:p>
            <a:pPr lvl="1"/>
            <a:r>
              <a:rPr lang="cs-CZ" sz="2000" i="1" dirty="0"/>
              <a:t>NKS × fyziologický jev</a:t>
            </a:r>
          </a:p>
          <a:p>
            <a:pPr lvl="1"/>
            <a:r>
              <a:rPr lang="cs-CZ" sz="2000" i="1" dirty="0"/>
              <a:t>Příčina a etiopatogeneze NKS</a:t>
            </a:r>
          </a:p>
          <a:p>
            <a:pPr lvl="1"/>
            <a:r>
              <a:rPr lang="cs-CZ" sz="2000" i="1" dirty="0"/>
              <a:t>Trvalé × přechodné + prognóza</a:t>
            </a:r>
          </a:p>
          <a:p>
            <a:pPr lvl="1"/>
            <a:r>
              <a:rPr lang="cs-CZ" sz="2000" i="1" dirty="0"/>
              <a:t>Vrozené × získané </a:t>
            </a:r>
          </a:p>
          <a:p>
            <a:pPr lvl="1"/>
            <a:r>
              <a:rPr lang="cs-CZ" sz="2000" i="1" dirty="0"/>
              <a:t>V klinickém obraze dominuje × je symptomem jiného postižení či onemocnění</a:t>
            </a:r>
          </a:p>
          <a:p>
            <a:pPr lvl="1"/>
            <a:r>
              <a:rPr lang="cs-CZ" sz="2000" i="1" dirty="0"/>
              <a:t>Uvědomuje × neuvědomuje</a:t>
            </a:r>
          </a:p>
          <a:p>
            <a:pPr lvl="1"/>
            <a:r>
              <a:rPr lang="cs-CZ" sz="2000" i="1" dirty="0"/>
              <a:t>Stupeň a forma NKS</a:t>
            </a:r>
          </a:p>
          <a:p>
            <a:pPr lvl="1"/>
            <a:r>
              <a:rPr lang="cs-CZ" sz="2000" i="1" dirty="0"/>
              <a:t>Navrhnout opatření </a:t>
            </a:r>
          </a:p>
          <a:p>
            <a:pPr lvl="1"/>
            <a:endParaRPr lang="cs-CZ" dirty="0"/>
          </a:p>
          <a:p>
            <a:endParaRPr lang="cs-CZ" dirty="0"/>
          </a:p>
        </p:txBody>
      </p:sp>
    </p:spTree>
    <p:extLst>
      <p:ext uri="{BB962C8B-B14F-4D97-AF65-F5344CB8AC3E}">
        <p14:creationId xmlns:p14="http://schemas.microsoft.com/office/powerpoint/2010/main" val="174921648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obsah 3">
            <a:extLst>
              <a:ext uri="{FF2B5EF4-FFF2-40B4-BE49-F238E27FC236}">
                <a16:creationId xmlns:a16="http://schemas.microsoft.com/office/drawing/2014/main" id="{4EE78025-B587-4692-8592-2744A274A9A7}"/>
              </a:ext>
            </a:extLst>
          </p:cNvPr>
          <p:cNvPicPr>
            <a:picLocks noGrp="1" noChangeAspect="1"/>
          </p:cNvPicPr>
          <p:nvPr>
            <p:ph idx="1"/>
          </p:nvPr>
        </p:nvPicPr>
        <p:blipFill>
          <a:blip r:embed="rId2"/>
          <a:stretch>
            <a:fillRect/>
          </a:stretch>
        </p:blipFill>
        <p:spPr>
          <a:xfrm>
            <a:off x="2627959" y="1282823"/>
            <a:ext cx="7123190" cy="3594100"/>
          </a:xfrm>
          <a:prstGeom prst="rect">
            <a:avLst/>
          </a:prstGeom>
        </p:spPr>
      </p:pic>
    </p:spTree>
    <p:extLst>
      <p:ext uri="{BB962C8B-B14F-4D97-AF65-F5344CB8AC3E}">
        <p14:creationId xmlns:p14="http://schemas.microsoft.com/office/powerpoint/2010/main" val="90608373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E325356-8410-4500-B2F1-A566780555AE}"/>
              </a:ext>
            </a:extLst>
          </p:cNvPr>
          <p:cNvSpPr>
            <a:spLocks noGrp="1"/>
          </p:cNvSpPr>
          <p:nvPr>
            <p:ph type="title"/>
          </p:nvPr>
        </p:nvSpPr>
        <p:spPr/>
        <p:txBody>
          <a:bodyPr/>
          <a:lstStyle/>
          <a:p>
            <a:r>
              <a:rPr lang="cs-CZ" dirty="0"/>
              <a:t>Pragmatická rovina</a:t>
            </a:r>
          </a:p>
        </p:txBody>
      </p:sp>
      <p:sp>
        <p:nvSpPr>
          <p:cNvPr id="3" name="Zástupný obsah 2">
            <a:extLst>
              <a:ext uri="{FF2B5EF4-FFF2-40B4-BE49-F238E27FC236}">
                <a16:creationId xmlns:a16="http://schemas.microsoft.com/office/drawing/2014/main" id="{AB96F4E8-16F4-4ED1-8428-1DBFA394A29F}"/>
              </a:ext>
            </a:extLst>
          </p:cNvPr>
          <p:cNvSpPr>
            <a:spLocks noGrp="1"/>
          </p:cNvSpPr>
          <p:nvPr>
            <p:ph idx="1"/>
          </p:nvPr>
        </p:nvSpPr>
        <p:spPr>
          <a:xfrm>
            <a:off x="1251678" y="1464817"/>
            <a:ext cx="10178322" cy="4414776"/>
          </a:xfrm>
        </p:spPr>
        <p:txBody>
          <a:bodyPr/>
          <a:lstStyle/>
          <a:p>
            <a:r>
              <a:rPr lang="cs-CZ" i="1" dirty="0"/>
              <a:t>„Rovina sociální aplikace, sociálního uplatnění komunikačních schopností, přičemž do popředí vystupují sociální a psychologické aspekty komunikace“ </a:t>
            </a:r>
            <a:r>
              <a:rPr lang="cs-CZ" dirty="0"/>
              <a:t>(</a:t>
            </a:r>
            <a:r>
              <a:rPr lang="cs-CZ" dirty="0" err="1"/>
              <a:t>Lechta</a:t>
            </a:r>
            <a:r>
              <a:rPr lang="cs-CZ" dirty="0"/>
              <a:t>)</a:t>
            </a:r>
          </a:p>
          <a:p>
            <a:r>
              <a:rPr lang="cs-CZ" dirty="0"/>
              <a:t>Komunikační vzorce a jejich aplikace v situacích</a:t>
            </a:r>
          </a:p>
          <a:p>
            <a:r>
              <a:rPr lang="cs-CZ" dirty="0"/>
              <a:t>Okolo 2. – 3. roku věku – chápání role komunikačního partnera </a:t>
            </a:r>
          </a:p>
          <a:p>
            <a:r>
              <a:rPr lang="cs-CZ" dirty="0"/>
              <a:t>Okolo 3. – 4. roku věku – udržení krátkého rozhovoru, </a:t>
            </a:r>
            <a:r>
              <a:rPr lang="cs-CZ" dirty="0" err="1"/>
              <a:t>konfabulace</a:t>
            </a:r>
            <a:r>
              <a:rPr lang="cs-CZ" dirty="0"/>
              <a:t>, regulování děje okolo</a:t>
            </a:r>
          </a:p>
          <a:p>
            <a:endParaRPr lang="cs-CZ" dirty="0"/>
          </a:p>
          <a:p>
            <a:endParaRPr lang="cs-CZ" dirty="0"/>
          </a:p>
        </p:txBody>
      </p:sp>
    </p:spTree>
    <p:extLst>
      <p:ext uri="{BB962C8B-B14F-4D97-AF65-F5344CB8AC3E}">
        <p14:creationId xmlns:p14="http://schemas.microsoft.com/office/powerpoint/2010/main" val="361768687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04092DC-7896-41D5-9DAE-24E3E5067B7D}"/>
              </a:ext>
            </a:extLst>
          </p:cNvPr>
          <p:cNvSpPr>
            <a:spLocks noGrp="1"/>
          </p:cNvSpPr>
          <p:nvPr>
            <p:ph type="title"/>
          </p:nvPr>
        </p:nvSpPr>
        <p:spPr/>
        <p:txBody>
          <a:bodyPr/>
          <a:lstStyle/>
          <a:p>
            <a:r>
              <a:rPr lang="cs-CZ" dirty="0"/>
              <a:t>Záznamový arch</a:t>
            </a:r>
          </a:p>
        </p:txBody>
      </p:sp>
      <p:pic>
        <p:nvPicPr>
          <p:cNvPr id="5" name="Obrázek 4">
            <a:extLst>
              <a:ext uri="{FF2B5EF4-FFF2-40B4-BE49-F238E27FC236}">
                <a16:creationId xmlns:a16="http://schemas.microsoft.com/office/drawing/2014/main" id="{8AF1901D-352D-4251-9D8D-C7BB30877FD6}"/>
              </a:ext>
            </a:extLst>
          </p:cNvPr>
          <p:cNvPicPr>
            <a:picLocks noChangeAspect="1"/>
          </p:cNvPicPr>
          <p:nvPr/>
        </p:nvPicPr>
        <p:blipFill>
          <a:blip r:embed="rId2"/>
          <a:stretch>
            <a:fillRect/>
          </a:stretch>
        </p:blipFill>
        <p:spPr>
          <a:xfrm>
            <a:off x="2735626" y="2133600"/>
            <a:ext cx="7210425" cy="2590800"/>
          </a:xfrm>
          <a:prstGeom prst="rect">
            <a:avLst/>
          </a:prstGeom>
        </p:spPr>
      </p:pic>
    </p:spTree>
    <p:extLst>
      <p:ext uri="{BB962C8B-B14F-4D97-AF65-F5344CB8AC3E}">
        <p14:creationId xmlns:p14="http://schemas.microsoft.com/office/powerpoint/2010/main" val="196921941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8B10310-4769-4C56-9B06-BB31ECEC1829}"/>
              </a:ext>
            </a:extLst>
          </p:cNvPr>
          <p:cNvSpPr>
            <a:spLocks noGrp="1"/>
          </p:cNvSpPr>
          <p:nvPr>
            <p:ph type="title"/>
          </p:nvPr>
        </p:nvSpPr>
        <p:spPr>
          <a:xfrm>
            <a:off x="1278311" y="2113530"/>
            <a:ext cx="10178322" cy="1492132"/>
          </a:xfrm>
        </p:spPr>
        <p:txBody>
          <a:bodyPr/>
          <a:lstStyle/>
          <a:p>
            <a:pPr algn="ctr"/>
            <a:r>
              <a:rPr lang="cs-CZ" dirty="0" err="1"/>
              <a:t>Oromotorika</a:t>
            </a:r>
            <a:r>
              <a:rPr lang="cs-CZ" dirty="0"/>
              <a:t>, artikulační cvičení</a:t>
            </a:r>
          </a:p>
        </p:txBody>
      </p:sp>
    </p:spTree>
    <p:extLst>
      <p:ext uri="{BB962C8B-B14F-4D97-AF65-F5344CB8AC3E}">
        <p14:creationId xmlns:p14="http://schemas.microsoft.com/office/powerpoint/2010/main" val="313755857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12F2A9B-D4AF-4DEE-9090-DF1E46680F01}"/>
              </a:ext>
            </a:extLst>
          </p:cNvPr>
          <p:cNvSpPr>
            <a:spLocks noGrp="1"/>
          </p:cNvSpPr>
          <p:nvPr>
            <p:ph type="title"/>
          </p:nvPr>
        </p:nvSpPr>
        <p:spPr/>
        <p:txBody>
          <a:bodyPr/>
          <a:lstStyle/>
          <a:p>
            <a:r>
              <a:rPr lang="cs-CZ" dirty="0"/>
              <a:t>Pohyblivost čelistních kloubů</a:t>
            </a:r>
          </a:p>
        </p:txBody>
      </p:sp>
      <p:pic>
        <p:nvPicPr>
          <p:cNvPr id="4" name="Picture 7" descr="Snímek 002">
            <a:extLst>
              <a:ext uri="{FF2B5EF4-FFF2-40B4-BE49-F238E27FC236}">
                <a16:creationId xmlns:a16="http://schemas.microsoft.com/office/drawing/2014/main" id="{386E88DC-1008-407F-98D5-EF958FB0C0E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66584" y="1343072"/>
            <a:ext cx="3428081" cy="4525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Snímek 008">
            <a:extLst>
              <a:ext uri="{FF2B5EF4-FFF2-40B4-BE49-F238E27FC236}">
                <a16:creationId xmlns:a16="http://schemas.microsoft.com/office/drawing/2014/main" id="{481C5774-83D2-4522-B8A1-2A9949E627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97336" y="1343073"/>
            <a:ext cx="3114908" cy="4525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7769130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Snímek 018">
            <a:extLst>
              <a:ext uri="{FF2B5EF4-FFF2-40B4-BE49-F238E27FC236}">
                <a16:creationId xmlns:a16="http://schemas.microsoft.com/office/drawing/2014/main" id="{219C240B-B0D0-4ABB-AA11-5D11D1BB3ED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4359" y="123806"/>
            <a:ext cx="3043282" cy="4529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Obrázek 6">
            <a:extLst>
              <a:ext uri="{FF2B5EF4-FFF2-40B4-BE49-F238E27FC236}">
                <a16:creationId xmlns:a16="http://schemas.microsoft.com/office/drawing/2014/main" id="{AF82FDCC-918B-44F9-91C5-81D23C42E428}"/>
              </a:ext>
            </a:extLst>
          </p:cNvPr>
          <p:cNvPicPr>
            <a:picLocks noChangeAspect="1"/>
          </p:cNvPicPr>
          <p:nvPr/>
        </p:nvPicPr>
        <p:blipFill rotWithShape="1">
          <a:blip r:embed="rId3"/>
          <a:srcRect t="24311"/>
          <a:stretch/>
        </p:blipFill>
        <p:spPr>
          <a:xfrm>
            <a:off x="2044037" y="4786508"/>
            <a:ext cx="8601075" cy="1759073"/>
          </a:xfrm>
          <a:prstGeom prst="rect">
            <a:avLst/>
          </a:prstGeom>
        </p:spPr>
      </p:pic>
    </p:spTree>
    <p:extLst>
      <p:ext uri="{BB962C8B-B14F-4D97-AF65-F5344CB8AC3E}">
        <p14:creationId xmlns:p14="http://schemas.microsoft.com/office/powerpoint/2010/main" val="179516946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Snímek 022">
            <a:extLst>
              <a:ext uri="{FF2B5EF4-FFF2-40B4-BE49-F238E27FC236}">
                <a16:creationId xmlns:a16="http://schemas.microsoft.com/office/drawing/2014/main" id="{FF1E0B27-9955-4511-A30B-905D528304D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419014" y="812306"/>
            <a:ext cx="3353971" cy="4991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5770642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FB6762A-215F-461A-9312-0714E39814DF}"/>
              </a:ext>
            </a:extLst>
          </p:cNvPr>
          <p:cNvSpPr>
            <a:spLocks noGrp="1"/>
          </p:cNvSpPr>
          <p:nvPr>
            <p:ph type="title"/>
          </p:nvPr>
        </p:nvSpPr>
        <p:spPr/>
        <p:txBody>
          <a:bodyPr/>
          <a:lstStyle/>
          <a:p>
            <a:r>
              <a:rPr lang="cs-CZ" dirty="0"/>
              <a:t>tváře</a:t>
            </a:r>
          </a:p>
        </p:txBody>
      </p:sp>
      <p:pic>
        <p:nvPicPr>
          <p:cNvPr id="4" name="Picture 6" descr="Snímek 004">
            <a:extLst>
              <a:ext uri="{FF2B5EF4-FFF2-40B4-BE49-F238E27FC236}">
                <a16:creationId xmlns:a16="http://schemas.microsoft.com/office/drawing/2014/main" id="{92BAA907-B8E0-4B0E-B634-2293A737092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89947" y="1424894"/>
            <a:ext cx="3665129" cy="4723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Obrázek 5">
            <a:extLst>
              <a:ext uri="{FF2B5EF4-FFF2-40B4-BE49-F238E27FC236}">
                <a16:creationId xmlns:a16="http://schemas.microsoft.com/office/drawing/2014/main" id="{A2C4D3E9-6F2B-446A-9B42-D23097713160}"/>
              </a:ext>
            </a:extLst>
          </p:cNvPr>
          <p:cNvPicPr>
            <a:picLocks noChangeAspect="1"/>
          </p:cNvPicPr>
          <p:nvPr/>
        </p:nvPicPr>
        <p:blipFill>
          <a:blip r:embed="rId3"/>
          <a:stretch>
            <a:fillRect/>
          </a:stretch>
        </p:blipFill>
        <p:spPr>
          <a:xfrm>
            <a:off x="5825924" y="2393839"/>
            <a:ext cx="5604076" cy="1881914"/>
          </a:xfrm>
          <a:prstGeom prst="rect">
            <a:avLst/>
          </a:prstGeom>
        </p:spPr>
      </p:pic>
    </p:spTree>
    <p:extLst>
      <p:ext uri="{BB962C8B-B14F-4D97-AF65-F5344CB8AC3E}">
        <p14:creationId xmlns:p14="http://schemas.microsoft.com/office/powerpoint/2010/main" val="30218801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Snímek 015">
            <a:extLst>
              <a:ext uri="{FF2B5EF4-FFF2-40B4-BE49-F238E27FC236}">
                <a16:creationId xmlns:a16="http://schemas.microsoft.com/office/drawing/2014/main" id="{6BF93AB9-E576-4E7D-A334-653B3B8403E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400204" y="128580"/>
            <a:ext cx="3017716" cy="4598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Obrázek 5">
            <a:extLst>
              <a:ext uri="{FF2B5EF4-FFF2-40B4-BE49-F238E27FC236}">
                <a16:creationId xmlns:a16="http://schemas.microsoft.com/office/drawing/2014/main" id="{0CE4E065-248E-452B-9A34-013A4282FBD0}"/>
              </a:ext>
            </a:extLst>
          </p:cNvPr>
          <p:cNvPicPr>
            <a:picLocks noChangeAspect="1"/>
          </p:cNvPicPr>
          <p:nvPr/>
        </p:nvPicPr>
        <p:blipFill>
          <a:blip r:embed="rId3"/>
          <a:stretch>
            <a:fillRect/>
          </a:stretch>
        </p:blipFill>
        <p:spPr>
          <a:xfrm>
            <a:off x="3083094" y="4855583"/>
            <a:ext cx="6362747" cy="1705246"/>
          </a:xfrm>
          <a:prstGeom prst="rect">
            <a:avLst/>
          </a:prstGeom>
        </p:spPr>
      </p:pic>
      <p:pic>
        <p:nvPicPr>
          <p:cNvPr id="7" name="Picture 4" descr="Snímek 016">
            <a:extLst>
              <a:ext uri="{FF2B5EF4-FFF2-40B4-BE49-F238E27FC236}">
                <a16:creationId xmlns:a16="http://schemas.microsoft.com/office/drawing/2014/main" id="{595AF9EB-BD85-46E0-B8F5-AA9F19C9EA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09726" y="128580"/>
            <a:ext cx="3305117" cy="4598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4678693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Snímek 017">
            <a:extLst>
              <a:ext uri="{FF2B5EF4-FFF2-40B4-BE49-F238E27FC236}">
                <a16:creationId xmlns:a16="http://schemas.microsoft.com/office/drawing/2014/main" id="{CB80D0A7-BD4D-4E4C-85F1-26569C5554A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323630" y="714519"/>
            <a:ext cx="3544739" cy="4931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33297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D7E08037-8DC5-472E-958F-61404CC86810}"/>
              </a:ext>
            </a:extLst>
          </p:cNvPr>
          <p:cNvSpPr>
            <a:spLocks noGrp="1"/>
          </p:cNvSpPr>
          <p:nvPr>
            <p:ph idx="1"/>
          </p:nvPr>
        </p:nvSpPr>
        <p:spPr>
          <a:xfrm>
            <a:off x="1251678" y="461639"/>
            <a:ext cx="10178322" cy="5417953"/>
          </a:xfrm>
        </p:spPr>
        <p:txBody>
          <a:bodyPr/>
          <a:lstStyle/>
          <a:p>
            <a:pPr marL="0" indent="0">
              <a:buNone/>
            </a:pPr>
            <a:r>
              <a:rPr lang="cs-CZ" sz="2800" b="1" u="sng" dirty="0"/>
              <a:t>3 stupně</a:t>
            </a:r>
          </a:p>
          <a:p>
            <a:pPr marL="0" indent="0">
              <a:buNone/>
            </a:pPr>
            <a:endParaRPr lang="cs-CZ" sz="2800" b="1" u="sng" dirty="0"/>
          </a:p>
          <a:p>
            <a:pPr lvl="1"/>
            <a:r>
              <a:rPr lang="cs-CZ" sz="2000" dirty="0"/>
              <a:t>1) Má vyšetřovaná osoba NKS nebo ne? → orientační vyšetření </a:t>
            </a:r>
          </a:p>
          <a:p>
            <a:pPr marL="457200" lvl="1" indent="0">
              <a:buNone/>
            </a:pPr>
            <a:endParaRPr lang="cs-CZ" sz="2000" dirty="0"/>
          </a:p>
          <a:p>
            <a:pPr lvl="1"/>
            <a:r>
              <a:rPr lang="cs-CZ" sz="2000" dirty="0"/>
              <a:t>2) O jaký druh NKS se jedná? → základní vyšetření </a:t>
            </a:r>
          </a:p>
          <a:p>
            <a:pPr marL="457200" lvl="1" indent="0">
              <a:buNone/>
            </a:pPr>
            <a:endParaRPr lang="cs-CZ" sz="2000" dirty="0"/>
          </a:p>
          <a:p>
            <a:pPr lvl="1"/>
            <a:r>
              <a:rPr lang="cs-CZ" sz="2000" dirty="0"/>
              <a:t>3) Jaký typ, forma, stupeň NKS? Jaké jsou její další zvláštnosti a důsledky? → speciální vyšetření</a:t>
            </a:r>
          </a:p>
          <a:p>
            <a:pPr marL="457200" lvl="1" indent="0">
              <a:buNone/>
            </a:pPr>
            <a:endParaRPr lang="cs-CZ" sz="2000" dirty="0"/>
          </a:p>
        </p:txBody>
      </p:sp>
    </p:spTree>
    <p:extLst>
      <p:ext uri="{BB962C8B-B14F-4D97-AF65-F5344CB8AC3E}">
        <p14:creationId xmlns:p14="http://schemas.microsoft.com/office/powerpoint/2010/main" val="378032691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Snímek 024">
            <a:extLst>
              <a:ext uri="{FF2B5EF4-FFF2-40B4-BE49-F238E27FC236}">
                <a16:creationId xmlns:a16="http://schemas.microsoft.com/office/drawing/2014/main" id="{E6872423-9240-4FFD-B667-E35CF07DC62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35785" y="535177"/>
            <a:ext cx="3638056" cy="5414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Obrázek 5">
            <a:extLst>
              <a:ext uri="{FF2B5EF4-FFF2-40B4-BE49-F238E27FC236}">
                <a16:creationId xmlns:a16="http://schemas.microsoft.com/office/drawing/2014/main" id="{997CAF44-9D63-40A7-BAF9-48BB1E1DB867}"/>
              </a:ext>
            </a:extLst>
          </p:cNvPr>
          <p:cNvPicPr>
            <a:picLocks noChangeAspect="1"/>
          </p:cNvPicPr>
          <p:nvPr/>
        </p:nvPicPr>
        <p:blipFill>
          <a:blip r:embed="rId3"/>
          <a:stretch>
            <a:fillRect/>
          </a:stretch>
        </p:blipFill>
        <p:spPr>
          <a:xfrm>
            <a:off x="5029893" y="2326080"/>
            <a:ext cx="6804041" cy="2205839"/>
          </a:xfrm>
          <a:prstGeom prst="rect">
            <a:avLst/>
          </a:prstGeom>
        </p:spPr>
      </p:pic>
    </p:spTree>
    <p:extLst>
      <p:ext uri="{BB962C8B-B14F-4D97-AF65-F5344CB8AC3E}">
        <p14:creationId xmlns:p14="http://schemas.microsoft.com/office/powerpoint/2010/main" val="75265175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Snímek 041">
            <a:extLst>
              <a:ext uri="{FF2B5EF4-FFF2-40B4-BE49-F238E27FC236}">
                <a16:creationId xmlns:a16="http://schemas.microsoft.com/office/drawing/2014/main" id="{7D012965-B691-488B-9C8C-444BBA62FD5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27611" y="703448"/>
            <a:ext cx="3390227" cy="5292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1161830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6C1E0AB-3A69-4EFB-9421-579F1EE06CA8}"/>
              </a:ext>
            </a:extLst>
          </p:cNvPr>
          <p:cNvSpPr>
            <a:spLocks noGrp="1"/>
          </p:cNvSpPr>
          <p:nvPr>
            <p:ph type="title"/>
          </p:nvPr>
        </p:nvSpPr>
        <p:spPr/>
        <p:txBody>
          <a:bodyPr/>
          <a:lstStyle/>
          <a:p>
            <a:r>
              <a:rPr lang="cs-CZ" dirty="0"/>
              <a:t>Posílení dýchání nosem</a:t>
            </a:r>
          </a:p>
        </p:txBody>
      </p:sp>
      <p:pic>
        <p:nvPicPr>
          <p:cNvPr id="4" name="Picture 4" descr="Snímek 003">
            <a:extLst>
              <a:ext uri="{FF2B5EF4-FFF2-40B4-BE49-F238E27FC236}">
                <a16:creationId xmlns:a16="http://schemas.microsoft.com/office/drawing/2014/main" id="{F9C4E4DF-E8B2-48B3-8D79-48679D90EFC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899884" y="1469253"/>
            <a:ext cx="2637258" cy="4671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5903398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8EC4727-F9A3-4FE7-A80B-386B0F768610}"/>
              </a:ext>
            </a:extLst>
          </p:cNvPr>
          <p:cNvSpPr>
            <a:spLocks noGrp="1"/>
          </p:cNvSpPr>
          <p:nvPr>
            <p:ph type="title"/>
          </p:nvPr>
        </p:nvSpPr>
        <p:spPr/>
        <p:txBody>
          <a:bodyPr/>
          <a:lstStyle/>
          <a:p>
            <a:r>
              <a:rPr lang="cs-CZ" dirty="0"/>
              <a:t>Posílení patrohltanového závěru</a:t>
            </a:r>
          </a:p>
        </p:txBody>
      </p:sp>
      <p:pic>
        <p:nvPicPr>
          <p:cNvPr id="4" name="Picture 4" descr="Snímek 006">
            <a:extLst>
              <a:ext uri="{FF2B5EF4-FFF2-40B4-BE49-F238E27FC236}">
                <a16:creationId xmlns:a16="http://schemas.microsoft.com/office/drawing/2014/main" id="{D313987B-3BCF-4F84-B5F9-4CB46D69349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944217" y="1403349"/>
            <a:ext cx="2732737" cy="4726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Snímek 041">
            <a:extLst>
              <a:ext uri="{FF2B5EF4-FFF2-40B4-BE49-F238E27FC236}">
                <a16:creationId xmlns:a16="http://schemas.microsoft.com/office/drawing/2014/main" id="{E6B209F5-C77F-4D70-A49B-582F967A38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15781" y="1436639"/>
            <a:ext cx="3012303" cy="4702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0385796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Snímek 019">
            <a:extLst>
              <a:ext uri="{FF2B5EF4-FFF2-40B4-BE49-F238E27FC236}">
                <a16:creationId xmlns:a16="http://schemas.microsoft.com/office/drawing/2014/main" id="{D2136BF3-0927-4D9A-815F-C4FA341CF4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9493" y="585926"/>
            <a:ext cx="3548100" cy="5280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Obrázek 5">
            <a:extLst>
              <a:ext uri="{FF2B5EF4-FFF2-40B4-BE49-F238E27FC236}">
                <a16:creationId xmlns:a16="http://schemas.microsoft.com/office/drawing/2014/main" id="{D2C02A61-8FAC-4480-8511-54BDCCFD3523}"/>
              </a:ext>
            </a:extLst>
          </p:cNvPr>
          <p:cNvPicPr>
            <a:picLocks noChangeAspect="1"/>
          </p:cNvPicPr>
          <p:nvPr/>
        </p:nvPicPr>
        <p:blipFill>
          <a:blip r:embed="rId3"/>
          <a:stretch>
            <a:fillRect/>
          </a:stretch>
        </p:blipFill>
        <p:spPr>
          <a:xfrm>
            <a:off x="5175356" y="2233698"/>
            <a:ext cx="6463269" cy="1984974"/>
          </a:xfrm>
          <a:prstGeom prst="rect">
            <a:avLst/>
          </a:prstGeom>
        </p:spPr>
      </p:pic>
    </p:spTree>
    <p:extLst>
      <p:ext uri="{BB962C8B-B14F-4D97-AF65-F5344CB8AC3E}">
        <p14:creationId xmlns:p14="http://schemas.microsoft.com/office/powerpoint/2010/main" val="38401591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9712B47-977C-4202-94F0-3F7C34C9AAB8}"/>
              </a:ext>
            </a:extLst>
          </p:cNvPr>
          <p:cNvSpPr>
            <a:spLocks noGrp="1"/>
          </p:cNvSpPr>
          <p:nvPr>
            <p:ph type="title"/>
          </p:nvPr>
        </p:nvSpPr>
        <p:spPr/>
        <p:txBody>
          <a:bodyPr/>
          <a:lstStyle/>
          <a:p>
            <a:r>
              <a:rPr lang="cs-CZ" dirty="0"/>
              <a:t>rty</a:t>
            </a:r>
          </a:p>
        </p:txBody>
      </p:sp>
      <p:pic>
        <p:nvPicPr>
          <p:cNvPr id="4" name="Picture 4" descr="Snímek 017">
            <a:extLst>
              <a:ext uri="{FF2B5EF4-FFF2-40B4-BE49-F238E27FC236}">
                <a16:creationId xmlns:a16="http://schemas.microsoft.com/office/drawing/2014/main" id="{ECD1E955-4057-4AFE-B639-B333BE6CA25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16853" y="1312059"/>
            <a:ext cx="3384941" cy="4709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Snímek 004">
            <a:extLst>
              <a:ext uri="{FF2B5EF4-FFF2-40B4-BE49-F238E27FC236}">
                <a16:creationId xmlns:a16="http://schemas.microsoft.com/office/drawing/2014/main" id="{23088B6E-6DDC-41F9-9408-665DEB6803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47894" y="1300929"/>
            <a:ext cx="3580810" cy="4615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Snímek 025">
            <a:extLst>
              <a:ext uri="{FF2B5EF4-FFF2-40B4-BE49-F238E27FC236}">
                <a16:creationId xmlns:a16="http://schemas.microsoft.com/office/drawing/2014/main" id="{9EB721A0-598B-43CE-BCBC-FFCDC1316D5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74804" y="1312059"/>
            <a:ext cx="3101296" cy="4615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2282228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C32FE42-54D4-423C-BD41-B3782EC561D5}"/>
              </a:ext>
            </a:extLst>
          </p:cNvPr>
          <p:cNvSpPr>
            <a:spLocks noGrp="1"/>
          </p:cNvSpPr>
          <p:nvPr>
            <p:ph type="title"/>
          </p:nvPr>
        </p:nvSpPr>
        <p:spPr/>
        <p:txBody>
          <a:bodyPr/>
          <a:lstStyle/>
          <a:p>
            <a:r>
              <a:rPr lang="cs-CZ" dirty="0"/>
              <a:t>Jazyk celý</a:t>
            </a:r>
          </a:p>
        </p:txBody>
      </p:sp>
      <p:pic>
        <p:nvPicPr>
          <p:cNvPr id="4" name="Picture 4" descr="Snímek 025">
            <a:extLst>
              <a:ext uri="{FF2B5EF4-FFF2-40B4-BE49-F238E27FC236}">
                <a16:creationId xmlns:a16="http://schemas.microsoft.com/office/drawing/2014/main" id="{01B49972-3A60-485E-8788-9ECA82C7628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56925" y="1607738"/>
            <a:ext cx="3061008" cy="4555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Snímek 009">
            <a:extLst>
              <a:ext uri="{FF2B5EF4-FFF2-40B4-BE49-F238E27FC236}">
                <a16:creationId xmlns:a16="http://schemas.microsoft.com/office/drawing/2014/main" id="{968D5472-D2C2-4262-A818-06A0EB21BB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82661" y="1589145"/>
            <a:ext cx="3346273" cy="453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Snímek 024">
            <a:extLst>
              <a:ext uri="{FF2B5EF4-FFF2-40B4-BE49-F238E27FC236}">
                <a16:creationId xmlns:a16="http://schemas.microsoft.com/office/drawing/2014/main" id="{74AF92E3-183D-4A8F-8E67-7B55664E63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93662" y="1569149"/>
            <a:ext cx="3061227" cy="4555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048635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A745629-9BDE-4C08-828E-06AA3ACD2E58}"/>
              </a:ext>
            </a:extLst>
          </p:cNvPr>
          <p:cNvSpPr>
            <a:spLocks noGrp="1"/>
          </p:cNvSpPr>
          <p:nvPr>
            <p:ph type="title"/>
          </p:nvPr>
        </p:nvSpPr>
        <p:spPr/>
        <p:txBody>
          <a:bodyPr/>
          <a:lstStyle/>
          <a:p>
            <a:r>
              <a:rPr lang="cs-CZ" dirty="0"/>
              <a:t>Hrot jazyka</a:t>
            </a:r>
          </a:p>
        </p:txBody>
      </p:sp>
      <p:pic>
        <p:nvPicPr>
          <p:cNvPr id="4" name="Picture 4" descr="Snímek 010">
            <a:extLst>
              <a:ext uri="{FF2B5EF4-FFF2-40B4-BE49-F238E27FC236}">
                <a16:creationId xmlns:a16="http://schemas.microsoft.com/office/drawing/2014/main" id="{2834C6DE-8595-48C1-A562-1457B164FD4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95978" y="1540274"/>
            <a:ext cx="3028784" cy="4398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Obrázek 5">
            <a:extLst>
              <a:ext uri="{FF2B5EF4-FFF2-40B4-BE49-F238E27FC236}">
                <a16:creationId xmlns:a16="http://schemas.microsoft.com/office/drawing/2014/main" id="{A7316771-17E5-4E2F-B8A5-8CFAB61909BE}"/>
              </a:ext>
            </a:extLst>
          </p:cNvPr>
          <p:cNvPicPr>
            <a:picLocks noChangeAspect="1"/>
          </p:cNvPicPr>
          <p:nvPr/>
        </p:nvPicPr>
        <p:blipFill>
          <a:blip r:embed="rId3"/>
          <a:stretch>
            <a:fillRect/>
          </a:stretch>
        </p:blipFill>
        <p:spPr>
          <a:xfrm>
            <a:off x="5219977" y="2516230"/>
            <a:ext cx="6242574" cy="2073479"/>
          </a:xfrm>
          <a:prstGeom prst="rect">
            <a:avLst/>
          </a:prstGeom>
        </p:spPr>
      </p:pic>
    </p:spTree>
    <p:extLst>
      <p:ext uri="{BB962C8B-B14F-4D97-AF65-F5344CB8AC3E}">
        <p14:creationId xmlns:p14="http://schemas.microsoft.com/office/powerpoint/2010/main" val="351031739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Snímek 011">
            <a:extLst>
              <a:ext uri="{FF2B5EF4-FFF2-40B4-BE49-F238E27FC236}">
                <a16:creationId xmlns:a16="http://schemas.microsoft.com/office/drawing/2014/main" id="{EB5B6883-DE6E-4ADE-BB9E-E136429A87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7400" y="635400"/>
            <a:ext cx="3800926" cy="5226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Obrázek 5">
            <a:extLst>
              <a:ext uri="{FF2B5EF4-FFF2-40B4-BE49-F238E27FC236}">
                <a16:creationId xmlns:a16="http://schemas.microsoft.com/office/drawing/2014/main" id="{AED2912D-1937-4086-B7E9-2B69D0618AA6}"/>
              </a:ext>
            </a:extLst>
          </p:cNvPr>
          <p:cNvPicPr>
            <a:picLocks noChangeAspect="1"/>
          </p:cNvPicPr>
          <p:nvPr/>
        </p:nvPicPr>
        <p:blipFill>
          <a:blip r:embed="rId3"/>
          <a:stretch>
            <a:fillRect/>
          </a:stretch>
        </p:blipFill>
        <p:spPr>
          <a:xfrm>
            <a:off x="5079346" y="2587642"/>
            <a:ext cx="6692443" cy="1682716"/>
          </a:xfrm>
          <a:prstGeom prst="rect">
            <a:avLst/>
          </a:prstGeom>
        </p:spPr>
      </p:pic>
    </p:spTree>
    <p:extLst>
      <p:ext uri="{BB962C8B-B14F-4D97-AF65-F5344CB8AC3E}">
        <p14:creationId xmlns:p14="http://schemas.microsoft.com/office/powerpoint/2010/main" val="272676795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Snímek 012">
            <a:extLst>
              <a:ext uri="{FF2B5EF4-FFF2-40B4-BE49-F238E27FC236}">
                <a16:creationId xmlns:a16="http://schemas.microsoft.com/office/drawing/2014/main" id="{D64B41B4-C3FD-468A-80A7-5DEE572B813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97382" y="945031"/>
            <a:ext cx="3330475" cy="4736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Obrázek 5">
            <a:extLst>
              <a:ext uri="{FF2B5EF4-FFF2-40B4-BE49-F238E27FC236}">
                <a16:creationId xmlns:a16="http://schemas.microsoft.com/office/drawing/2014/main" id="{C970472D-30D9-44FB-9EE9-1C1F35AE9802}"/>
              </a:ext>
            </a:extLst>
          </p:cNvPr>
          <p:cNvPicPr>
            <a:picLocks noChangeAspect="1"/>
          </p:cNvPicPr>
          <p:nvPr/>
        </p:nvPicPr>
        <p:blipFill>
          <a:blip r:embed="rId3"/>
          <a:stretch>
            <a:fillRect/>
          </a:stretch>
        </p:blipFill>
        <p:spPr>
          <a:xfrm>
            <a:off x="4690416" y="2429107"/>
            <a:ext cx="7125764" cy="1999785"/>
          </a:xfrm>
          <a:prstGeom prst="rect">
            <a:avLst/>
          </a:prstGeom>
        </p:spPr>
      </p:pic>
    </p:spTree>
    <p:extLst>
      <p:ext uri="{BB962C8B-B14F-4D97-AF65-F5344CB8AC3E}">
        <p14:creationId xmlns:p14="http://schemas.microsoft.com/office/powerpoint/2010/main" val="30098284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CBDF6365-7F98-4805-9ACE-491785BE4D7A}"/>
              </a:ext>
            </a:extLst>
          </p:cNvPr>
          <p:cNvSpPr>
            <a:spLocks noGrp="1"/>
          </p:cNvSpPr>
          <p:nvPr>
            <p:ph idx="1"/>
          </p:nvPr>
        </p:nvSpPr>
        <p:spPr>
          <a:xfrm>
            <a:off x="1251678" y="479395"/>
            <a:ext cx="10178322" cy="5400198"/>
          </a:xfrm>
        </p:spPr>
        <p:txBody>
          <a:bodyPr/>
          <a:lstStyle/>
          <a:p>
            <a:pPr marL="0" indent="0">
              <a:buNone/>
            </a:pPr>
            <a:r>
              <a:rPr lang="cs-CZ" sz="2400" b="1" u="sng" dirty="0"/>
              <a:t>METODY LOGOPEDICKÉ DIAGNOSTIKY</a:t>
            </a:r>
          </a:p>
          <a:p>
            <a:pPr marL="0" indent="0">
              <a:buNone/>
            </a:pPr>
            <a:endParaRPr lang="cs-CZ" sz="2400" dirty="0"/>
          </a:p>
          <a:p>
            <a:r>
              <a:rPr lang="cs-CZ" dirty="0"/>
              <a:t>pozorování,</a:t>
            </a:r>
          </a:p>
          <a:p>
            <a:r>
              <a:rPr lang="cs-CZ" dirty="0"/>
              <a:t>explorační metody,</a:t>
            </a:r>
          </a:p>
          <a:p>
            <a:r>
              <a:rPr lang="cs-CZ" dirty="0"/>
              <a:t>diagnostické zkoušení,</a:t>
            </a:r>
          </a:p>
          <a:p>
            <a:r>
              <a:rPr lang="cs-CZ" dirty="0"/>
              <a:t>kazuistické metody,</a:t>
            </a:r>
          </a:p>
          <a:p>
            <a:r>
              <a:rPr lang="cs-CZ" dirty="0"/>
              <a:t>testové metody,</a:t>
            </a:r>
          </a:p>
          <a:p>
            <a:r>
              <a:rPr lang="cs-CZ" dirty="0"/>
              <a:t>rozbor výsledků činnosti,</a:t>
            </a:r>
          </a:p>
          <a:p>
            <a:r>
              <a:rPr lang="cs-CZ" dirty="0"/>
              <a:t>přístrojové metody.</a:t>
            </a:r>
            <a:endParaRPr lang="cs-CZ" sz="1800" dirty="0"/>
          </a:p>
          <a:p>
            <a:pPr marL="0" indent="0">
              <a:buNone/>
            </a:pPr>
            <a:endParaRPr lang="cs-CZ" dirty="0"/>
          </a:p>
          <a:p>
            <a:pPr marL="0" indent="0">
              <a:buNone/>
            </a:pPr>
            <a:endParaRPr lang="cs-CZ" dirty="0"/>
          </a:p>
        </p:txBody>
      </p:sp>
    </p:spTree>
    <p:extLst>
      <p:ext uri="{BB962C8B-B14F-4D97-AF65-F5344CB8AC3E}">
        <p14:creationId xmlns:p14="http://schemas.microsoft.com/office/powerpoint/2010/main" val="379030135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Snímek 013">
            <a:extLst>
              <a:ext uri="{FF2B5EF4-FFF2-40B4-BE49-F238E27FC236}">
                <a16:creationId xmlns:a16="http://schemas.microsoft.com/office/drawing/2014/main" id="{717462E7-4C27-4D50-B317-713060F036D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27668" y="1270493"/>
            <a:ext cx="3050864" cy="4613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Obrázek 4">
            <a:extLst>
              <a:ext uri="{FF2B5EF4-FFF2-40B4-BE49-F238E27FC236}">
                <a16:creationId xmlns:a16="http://schemas.microsoft.com/office/drawing/2014/main" id="{2B2E09A3-2237-40E0-8433-DB1A87CAD2FE}"/>
              </a:ext>
            </a:extLst>
          </p:cNvPr>
          <p:cNvPicPr>
            <a:picLocks noChangeAspect="1"/>
          </p:cNvPicPr>
          <p:nvPr/>
        </p:nvPicPr>
        <p:blipFill>
          <a:blip r:embed="rId3"/>
          <a:stretch>
            <a:fillRect/>
          </a:stretch>
        </p:blipFill>
        <p:spPr>
          <a:xfrm>
            <a:off x="5002704" y="2869707"/>
            <a:ext cx="6490617" cy="1594319"/>
          </a:xfrm>
          <a:prstGeom prst="rect">
            <a:avLst/>
          </a:prstGeom>
        </p:spPr>
      </p:pic>
    </p:spTree>
    <p:extLst>
      <p:ext uri="{BB962C8B-B14F-4D97-AF65-F5344CB8AC3E}">
        <p14:creationId xmlns:p14="http://schemas.microsoft.com/office/powerpoint/2010/main" val="127118020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Snímek 030">
            <a:extLst>
              <a:ext uri="{FF2B5EF4-FFF2-40B4-BE49-F238E27FC236}">
                <a16:creationId xmlns:a16="http://schemas.microsoft.com/office/drawing/2014/main" id="{C1EAC1E1-2934-4356-9539-D0CAB236225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15684" y="874478"/>
            <a:ext cx="3318460" cy="4939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Obrázek 5">
            <a:extLst>
              <a:ext uri="{FF2B5EF4-FFF2-40B4-BE49-F238E27FC236}">
                <a16:creationId xmlns:a16="http://schemas.microsoft.com/office/drawing/2014/main" id="{74A3CC01-8E19-49BC-8791-728C73CB0B18}"/>
              </a:ext>
            </a:extLst>
          </p:cNvPr>
          <p:cNvPicPr>
            <a:picLocks noChangeAspect="1"/>
          </p:cNvPicPr>
          <p:nvPr/>
        </p:nvPicPr>
        <p:blipFill>
          <a:blip r:embed="rId3"/>
          <a:stretch>
            <a:fillRect/>
          </a:stretch>
        </p:blipFill>
        <p:spPr>
          <a:xfrm>
            <a:off x="4784833" y="2408525"/>
            <a:ext cx="6924814" cy="1913539"/>
          </a:xfrm>
          <a:prstGeom prst="rect">
            <a:avLst/>
          </a:prstGeom>
        </p:spPr>
      </p:pic>
    </p:spTree>
    <p:extLst>
      <p:ext uri="{BB962C8B-B14F-4D97-AF65-F5344CB8AC3E}">
        <p14:creationId xmlns:p14="http://schemas.microsoft.com/office/powerpoint/2010/main" val="357699046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Snímek 031">
            <a:extLst>
              <a:ext uri="{FF2B5EF4-FFF2-40B4-BE49-F238E27FC236}">
                <a16:creationId xmlns:a16="http://schemas.microsoft.com/office/drawing/2014/main" id="{B0CB1E5E-7A3C-4A3F-9F39-3484AD5CBA3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02115" y="1288954"/>
            <a:ext cx="3114273" cy="4635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Obrázek 5">
            <a:extLst>
              <a:ext uri="{FF2B5EF4-FFF2-40B4-BE49-F238E27FC236}">
                <a16:creationId xmlns:a16="http://schemas.microsoft.com/office/drawing/2014/main" id="{BA64284B-1218-4A3C-BA68-FA41CCA305B5}"/>
              </a:ext>
            </a:extLst>
          </p:cNvPr>
          <p:cNvPicPr>
            <a:picLocks noChangeAspect="1"/>
          </p:cNvPicPr>
          <p:nvPr/>
        </p:nvPicPr>
        <p:blipFill>
          <a:blip r:embed="rId3"/>
          <a:stretch>
            <a:fillRect/>
          </a:stretch>
        </p:blipFill>
        <p:spPr>
          <a:xfrm>
            <a:off x="4787237" y="2330204"/>
            <a:ext cx="6924675" cy="2552700"/>
          </a:xfrm>
          <a:prstGeom prst="rect">
            <a:avLst/>
          </a:prstGeom>
        </p:spPr>
      </p:pic>
    </p:spTree>
    <p:extLst>
      <p:ext uri="{BB962C8B-B14F-4D97-AF65-F5344CB8AC3E}">
        <p14:creationId xmlns:p14="http://schemas.microsoft.com/office/powerpoint/2010/main" val="231092256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Zástupný obsah 4">
            <a:extLst>
              <a:ext uri="{FF2B5EF4-FFF2-40B4-BE49-F238E27FC236}">
                <a16:creationId xmlns:a16="http://schemas.microsoft.com/office/drawing/2014/main" id="{8A3E566D-0F24-4737-BA8C-ADA199671F7A}"/>
              </a:ext>
            </a:extLst>
          </p:cNvPr>
          <p:cNvPicPr>
            <a:picLocks noGrp="1" noChangeAspect="1"/>
          </p:cNvPicPr>
          <p:nvPr>
            <p:ph idx="1"/>
          </p:nvPr>
        </p:nvPicPr>
        <p:blipFill>
          <a:blip r:embed="rId2"/>
          <a:stretch>
            <a:fillRect/>
          </a:stretch>
        </p:blipFill>
        <p:spPr>
          <a:xfrm>
            <a:off x="2166721" y="2008958"/>
            <a:ext cx="8535042" cy="2341100"/>
          </a:xfrm>
        </p:spPr>
      </p:pic>
    </p:spTree>
    <p:extLst>
      <p:ext uri="{BB962C8B-B14F-4D97-AF65-F5344CB8AC3E}">
        <p14:creationId xmlns:p14="http://schemas.microsoft.com/office/powerpoint/2010/main" val="1359859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Snímek 032">
            <a:extLst>
              <a:ext uri="{FF2B5EF4-FFF2-40B4-BE49-F238E27FC236}">
                <a16:creationId xmlns:a16="http://schemas.microsoft.com/office/drawing/2014/main" id="{1C6C603E-3623-4CCC-BA94-9DABF1DA4FD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31094" y="646796"/>
            <a:ext cx="3513769" cy="5229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Obrázek 4">
            <a:extLst>
              <a:ext uri="{FF2B5EF4-FFF2-40B4-BE49-F238E27FC236}">
                <a16:creationId xmlns:a16="http://schemas.microsoft.com/office/drawing/2014/main" id="{E09B5E59-CF52-4551-AF45-32CB26C50DAB}"/>
              </a:ext>
            </a:extLst>
          </p:cNvPr>
          <p:cNvPicPr>
            <a:picLocks noChangeAspect="1"/>
          </p:cNvPicPr>
          <p:nvPr/>
        </p:nvPicPr>
        <p:blipFill>
          <a:blip r:embed="rId3"/>
          <a:stretch>
            <a:fillRect/>
          </a:stretch>
        </p:blipFill>
        <p:spPr>
          <a:xfrm>
            <a:off x="5166478" y="2269208"/>
            <a:ext cx="6463269" cy="1984974"/>
          </a:xfrm>
          <a:prstGeom prst="rect">
            <a:avLst/>
          </a:prstGeom>
        </p:spPr>
      </p:pic>
    </p:spTree>
    <p:extLst>
      <p:ext uri="{BB962C8B-B14F-4D97-AF65-F5344CB8AC3E}">
        <p14:creationId xmlns:p14="http://schemas.microsoft.com/office/powerpoint/2010/main" val="230900745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Snímek 033">
            <a:extLst>
              <a:ext uri="{FF2B5EF4-FFF2-40B4-BE49-F238E27FC236}">
                <a16:creationId xmlns:a16="http://schemas.microsoft.com/office/drawing/2014/main" id="{0E861D34-A405-40BD-B986-54493B1E6D3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034775" y="1151039"/>
            <a:ext cx="3061008" cy="4555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Obrázek 5">
            <a:extLst>
              <a:ext uri="{FF2B5EF4-FFF2-40B4-BE49-F238E27FC236}">
                <a16:creationId xmlns:a16="http://schemas.microsoft.com/office/drawing/2014/main" id="{183144D9-8D20-467F-BC80-7D34CE39DD62}"/>
              </a:ext>
            </a:extLst>
          </p:cNvPr>
          <p:cNvPicPr>
            <a:picLocks noChangeAspect="1"/>
          </p:cNvPicPr>
          <p:nvPr/>
        </p:nvPicPr>
        <p:blipFill>
          <a:blip r:embed="rId3"/>
          <a:stretch>
            <a:fillRect/>
          </a:stretch>
        </p:blipFill>
        <p:spPr>
          <a:xfrm>
            <a:off x="5278467" y="2151937"/>
            <a:ext cx="6253625" cy="2258461"/>
          </a:xfrm>
          <a:prstGeom prst="rect">
            <a:avLst/>
          </a:prstGeom>
        </p:spPr>
      </p:pic>
    </p:spTree>
    <p:extLst>
      <p:ext uri="{BB962C8B-B14F-4D97-AF65-F5344CB8AC3E}">
        <p14:creationId xmlns:p14="http://schemas.microsoft.com/office/powerpoint/2010/main" val="298791573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Snímek 036">
            <a:extLst>
              <a:ext uri="{FF2B5EF4-FFF2-40B4-BE49-F238E27FC236}">
                <a16:creationId xmlns:a16="http://schemas.microsoft.com/office/drawing/2014/main" id="{B8A02BB1-0FAC-4800-AF41-04569C82218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16583" y="664328"/>
            <a:ext cx="3242353" cy="5320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Snímek 037">
            <a:extLst>
              <a:ext uri="{FF2B5EF4-FFF2-40B4-BE49-F238E27FC236}">
                <a16:creationId xmlns:a16="http://schemas.microsoft.com/office/drawing/2014/main" id="{017BE9A2-BF82-44D2-91E1-546452687B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74823" y="685824"/>
            <a:ext cx="3242353" cy="5320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Snímek 038">
            <a:extLst>
              <a:ext uri="{FF2B5EF4-FFF2-40B4-BE49-F238E27FC236}">
                <a16:creationId xmlns:a16="http://schemas.microsoft.com/office/drawing/2014/main" id="{BADB3146-E36E-4979-9833-6F8057C980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33063" y="707458"/>
            <a:ext cx="3793315" cy="52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2333561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4075714-5F86-480C-AF99-9800A62D4E2E}"/>
              </a:ext>
            </a:extLst>
          </p:cNvPr>
          <p:cNvSpPr>
            <a:spLocks noGrp="1"/>
          </p:cNvSpPr>
          <p:nvPr>
            <p:ph type="title"/>
          </p:nvPr>
        </p:nvSpPr>
        <p:spPr/>
        <p:txBody>
          <a:bodyPr/>
          <a:lstStyle/>
          <a:p>
            <a:r>
              <a:rPr lang="cs-CZ" dirty="0"/>
              <a:t>Hřbet jazyka</a:t>
            </a:r>
          </a:p>
        </p:txBody>
      </p:sp>
      <p:pic>
        <p:nvPicPr>
          <p:cNvPr id="4" name="Picture 4" descr="Snímek 014">
            <a:extLst>
              <a:ext uri="{FF2B5EF4-FFF2-40B4-BE49-F238E27FC236}">
                <a16:creationId xmlns:a16="http://schemas.microsoft.com/office/drawing/2014/main" id="{CD59B48E-28A3-408C-9436-BD925781C98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030031" y="1278562"/>
            <a:ext cx="3719741" cy="5103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Snímek 026">
            <a:extLst>
              <a:ext uri="{FF2B5EF4-FFF2-40B4-BE49-F238E27FC236}">
                <a16:creationId xmlns:a16="http://schemas.microsoft.com/office/drawing/2014/main" id="{0F030C8D-F720-4A11-A9D3-11D5ACF145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2229" y="1278562"/>
            <a:ext cx="3429380" cy="5103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3338976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8ADFC9C-3A7E-42C8-8F51-251105BD1159}"/>
              </a:ext>
            </a:extLst>
          </p:cNvPr>
          <p:cNvSpPr>
            <a:spLocks noGrp="1"/>
          </p:cNvSpPr>
          <p:nvPr>
            <p:ph type="title"/>
          </p:nvPr>
        </p:nvSpPr>
        <p:spPr/>
        <p:txBody>
          <a:bodyPr/>
          <a:lstStyle/>
          <a:p>
            <a:r>
              <a:rPr lang="cs-CZ" dirty="0"/>
              <a:t>Strany jazyka</a:t>
            </a:r>
          </a:p>
        </p:txBody>
      </p:sp>
      <p:pic>
        <p:nvPicPr>
          <p:cNvPr id="4" name="Picture 4" descr="Snímek 039">
            <a:extLst>
              <a:ext uri="{FF2B5EF4-FFF2-40B4-BE49-F238E27FC236}">
                <a16:creationId xmlns:a16="http://schemas.microsoft.com/office/drawing/2014/main" id="{9173D94A-F369-41E6-82F2-2BB5C5286B6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64764" y="1265066"/>
            <a:ext cx="3327338" cy="4952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Obrázek 5">
            <a:extLst>
              <a:ext uri="{FF2B5EF4-FFF2-40B4-BE49-F238E27FC236}">
                <a16:creationId xmlns:a16="http://schemas.microsoft.com/office/drawing/2014/main" id="{2EE89C10-DE7B-49EB-986B-7DFBE19A47A5}"/>
              </a:ext>
            </a:extLst>
          </p:cNvPr>
          <p:cNvPicPr>
            <a:picLocks noChangeAspect="1"/>
          </p:cNvPicPr>
          <p:nvPr/>
        </p:nvPicPr>
        <p:blipFill>
          <a:blip r:embed="rId3"/>
          <a:stretch>
            <a:fillRect/>
          </a:stretch>
        </p:blipFill>
        <p:spPr>
          <a:xfrm>
            <a:off x="4589755" y="2562607"/>
            <a:ext cx="7189772" cy="1732786"/>
          </a:xfrm>
          <a:prstGeom prst="rect">
            <a:avLst/>
          </a:prstGeom>
        </p:spPr>
      </p:pic>
    </p:spTree>
    <p:extLst>
      <p:ext uri="{BB962C8B-B14F-4D97-AF65-F5344CB8AC3E}">
        <p14:creationId xmlns:p14="http://schemas.microsoft.com/office/powerpoint/2010/main" val="221718504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Snímek 040">
            <a:extLst>
              <a:ext uri="{FF2B5EF4-FFF2-40B4-BE49-F238E27FC236}">
                <a16:creationId xmlns:a16="http://schemas.microsoft.com/office/drawing/2014/main" id="{26FFF571-96E1-4442-A512-C17F43BF926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370187" y="760009"/>
            <a:ext cx="3451625" cy="5137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206668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ABE2D799-DE03-4A47-A5EC-886239B20C15}"/>
              </a:ext>
            </a:extLst>
          </p:cNvPr>
          <p:cNvSpPr>
            <a:spLocks noGrp="1"/>
          </p:cNvSpPr>
          <p:nvPr>
            <p:ph idx="1"/>
          </p:nvPr>
        </p:nvSpPr>
        <p:spPr>
          <a:xfrm>
            <a:off x="1251678" y="585927"/>
            <a:ext cx="10178322" cy="5293666"/>
          </a:xfrm>
        </p:spPr>
        <p:txBody>
          <a:bodyPr>
            <a:normAutofit/>
          </a:bodyPr>
          <a:lstStyle/>
          <a:p>
            <a:pPr marL="0" indent="0">
              <a:buNone/>
            </a:pPr>
            <a:r>
              <a:rPr lang="cs-CZ" sz="2400" b="1" u="sng" dirty="0"/>
              <a:t>PRINCIPY LOGOPEDICKÉ DIAGNOSTIKY</a:t>
            </a:r>
          </a:p>
          <a:p>
            <a:r>
              <a:rPr lang="cs-CZ" dirty="0"/>
              <a:t>komplexnosti,</a:t>
            </a:r>
          </a:p>
          <a:p>
            <a:r>
              <a:rPr lang="cs-CZ" dirty="0"/>
              <a:t>objektivního posouzení,</a:t>
            </a:r>
          </a:p>
          <a:p>
            <a:r>
              <a:rPr lang="cs-CZ" dirty="0"/>
              <a:t>zjišťování příčiny NKS,</a:t>
            </a:r>
          </a:p>
          <a:p>
            <a:r>
              <a:rPr lang="cs-CZ" dirty="0"/>
              <a:t>časově ekonomické diagnostiky,</a:t>
            </a:r>
          </a:p>
          <a:p>
            <a:r>
              <a:rPr lang="cs-CZ" dirty="0"/>
              <a:t>týmového přístupu.</a:t>
            </a:r>
          </a:p>
          <a:p>
            <a:endParaRPr lang="cs-CZ" dirty="0"/>
          </a:p>
          <a:p>
            <a:endParaRPr lang="cs-CZ" sz="2400" dirty="0"/>
          </a:p>
        </p:txBody>
      </p:sp>
    </p:spTree>
    <p:extLst>
      <p:ext uri="{BB962C8B-B14F-4D97-AF65-F5344CB8AC3E}">
        <p14:creationId xmlns:p14="http://schemas.microsoft.com/office/powerpoint/2010/main" val="401405526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A784B26-6629-4E3C-9357-A939833B8124}"/>
              </a:ext>
            </a:extLst>
          </p:cNvPr>
          <p:cNvSpPr>
            <a:spLocks noGrp="1"/>
          </p:cNvSpPr>
          <p:nvPr>
            <p:ph type="title"/>
          </p:nvPr>
        </p:nvSpPr>
        <p:spPr/>
        <p:txBody>
          <a:bodyPr/>
          <a:lstStyle/>
          <a:p>
            <a:r>
              <a:rPr lang="cs-CZ" dirty="0"/>
              <a:t>další</a:t>
            </a:r>
          </a:p>
        </p:txBody>
      </p:sp>
      <p:pic>
        <p:nvPicPr>
          <p:cNvPr id="5" name="Zástupný obsah 4">
            <a:extLst>
              <a:ext uri="{FF2B5EF4-FFF2-40B4-BE49-F238E27FC236}">
                <a16:creationId xmlns:a16="http://schemas.microsoft.com/office/drawing/2014/main" id="{85D0973E-2E74-4FDF-9318-CCF49009E1ED}"/>
              </a:ext>
            </a:extLst>
          </p:cNvPr>
          <p:cNvPicPr>
            <a:picLocks noGrp="1" noChangeAspect="1"/>
          </p:cNvPicPr>
          <p:nvPr>
            <p:ph idx="1"/>
          </p:nvPr>
        </p:nvPicPr>
        <p:blipFill>
          <a:blip r:embed="rId2"/>
          <a:stretch>
            <a:fillRect/>
          </a:stretch>
        </p:blipFill>
        <p:spPr>
          <a:xfrm>
            <a:off x="3172268" y="289640"/>
            <a:ext cx="7839075" cy="2095500"/>
          </a:xfrm>
        </p:spPr>
      </p:pic>
      <p:pic>
        <p:nvPicPr>
          <p:cNvPr id="7" name="Obrázek 6">
            <a:extLst>
              <a:ext uri="{FF2B5EF4-FFF2-40B4-BE49-F238E27FC236}">
                <a16:creationId xmlns:a16="http://schemas.microsoft.com/office/drawing/2014/main" id="{B5373560-8FE7-4F10-87B2-C86FAABCEEDE}"/>
              </a:ext>
            </a:extLst>
          </p:cNvPr>
          <p:cNvPicPr>
            <a:picLocks noChangeAspect="1"/>
          </p:cNvPicPr>
          <p:nvPr/>
        </p:nvPicPr>
        <p:blipFill>
          <a:blip r:embed="rId3"/>
          <a:stretch>
            <a:fillRect/>
          </a:stretch>
        </p:blipFill>
        <p:spPr>
          <a:xfrm>
            <a:off x="1174728" y="2477885"/>
            <a:ext cx="7762875" cy="2105025"/>
          </a:xfrm>
          <a:prstGeom prst="rect">
            <a:avLst/>
          </a:prstGeom>
        </p:spPr>
      </p:pic>
      <p:pic>
        <p:nvPicPr>
          <p:cNvPr id="9" name="Obrázek 8">
            <a:extLst>
              <a:ext uri="{FF2B5EF4-FFF2-40B4-BE49-F238E27FC236}">
                <a16:creationId xmlns:a16="http://schemas.microsoft.com/office/drawing/2014/main" id="{B41C824D-BD59-45F0-A9B3-DF64CB903049}"/>
              </a:ext>
            </a:extLst>
          </p:cNvPr>
          <p:cNvPicPr>
            <a:picLocks noChangeAspect="1"/>
          </p:cNvPicPr>
          <p:nvPr/>
        </p:nvPicPr>
        <p:blipFill>
          <a:blip r:embed="rId4"/>
          <a:stretch>
            <a:fillRect/>
          </a:stretch>
        </p:blipFill>
        <p:spPr>
          <a:xfrm>
            <a:off x="3600450" y="4675655"/>
            <a:ext cx="7829550" cy="2019300"/>
          </a:xfrm>
          <a:prstGeom prst="rect">
            <a:avLst/>
          </a:prstGeom>
        </p:spPr>
      </p:pic>
    </p:spTree>
    <p:extLst>
      <p:ext uri="{BB962C8B-B14F-4D97-AF65-F5344CB8AC3E}">
        <p14:creationId xmlns:p14="http://schemas.microsoft.com/office/powerpoint/2010/main" val="293034922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954368D-A83F-4933-A6E1-405CEF091D23}"/>
              </a:ext>
            </a:extLst>
          </p:cNvPr>
          <p:cNvSpPr>
            <a:spLocks noGrp="1"/>
          </p:cNvSpPr>
          <p:nvPr>
            <p:ph type="title"/>
          </p:nvPr>
        </p:nvSpPr>
        <p:spPr/>
        <p:txBody>
          <a:bodyPr/>
          <a:lstStyle/>
          <a:p>
            <a:r>
              <a:rPr lang="cs-CZ" dirty="0"/>
              <a:t>Metodika reedukace dyslalie</a:t>
            </a:r>
          </a:p>
        </p:txBody>
      </p:sp>
      <p:sp>
        <p:nvSpPr>
          <p:cNvPr id="3" name="Zástupný obsah 2">
            <a:extLst>
              <a:ext uri="{FF2B5EF4-FFF2-40B4-BE49-F238E27FC236}">
                <a16:creationId xmlns:a16="http://schemas.microsoft.com/office/drawing/2014/main" id="{E9F31690-DF86-4457-A14C-BBFAB151EBB2}"/>
              </a:ext>
            </a:extLst>
          </p:cNvPr>
          <p:cNvSpPr>
            <a:spLocks noGrp="1"/>
          </p:cNvSpPr>
          <p:nvPr>
            <p:ph idx="1"/>
          </p:nvPr>
        </p:nvSpPr>
        <p:spPr>
          <a:xfrm>
            <a:off x="1251678" y="1535837"/>
            <a:ext cx="10178322" cy="4343755"/>
          </a:xfrm>
        </p:spPr>
        <p:txBody>
          <a:bodyPr/>
          <a:lstStyle/>
          <a:p>
            <a:r>
              <a:rPr lang="cs-CZ" dirty="0"/>
              <a:t>Pro posuzování NKS vůbec je charakteristická náročnost stanovení všeobecně platných kritérií, protože různé jazyky mají různé normy a svá specifika. Tato skutečnost se nejnápadněji projevuje právě při posuzování normy pokud jde o výslovnost. Stačí porovnat např. normu pro výslovnost hlásky [r] v češtině a francouzštině, sykavky v angličtině a češtině apod. Jsou hlásky, které v některých jazycích úplně chybí – např. [ř] ve slovenštině , angličtině, němčině; [ch] v maďarštině; [h] v ruštině atd. Dyslalie je nejrozšířenější, nejčastěji se vyskytující porucha komunikační schopnosti. </a:t>
            </a:r>
          </a:p>
          <a:p>
            <a:r>
              <a:rPr lang="cs-CZ" dirty="0"/>
              <a:t>Dyslalie (patlavost) = porucha artikulace, kdy je narušena výslovnost jedné hlásky nebo skupiny hlásek rodného jazyka, ostatní hlásky jsou vyslovovány správně podle příslušných jazykových (ortoepických) norem. </a:t>
            </a:r>
          </a:p>
        </p:txBody>
      </p:sp>
    </p:spTree>
    <p:extLst>
      <p:ext uri="{BB962C8B-B14F-4D97-AF65-F5344CB8AC3E}">
        <p14:creationId xmlns:p14="http://schemas.microsoft.com/office/powerpoint/2010/main" val="136066281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9BB204CC-C74D-4558-A3C8-180A40008078}"/>
              </a:ext>
            </a:extLst>
          </p:cNvPr>
          <p:cNvSpPr>
            <a:spLocks noGrp="1"/>
          </p:cNvSpPr>
          <p:nvPr>
            <p:ph idx="1"/>
          </p:nvPr>
        </p:nvSpPr>
        <p:spPr>
          <a:xfrm>
            <a:off x="1251678" y="559293"/>
            <a:ext cx="10178322" cy="5320299"/>
          </a:xfrm>
        </p:spPr>
        <p:txBody>
          <a:bodyPr/>
          <a:lstStyle/>
          <a:p>
            <a:r>
              <a:rPr lang="cs-CZ" dirty="0"/>
              <a:t>Z terminologického hlediska je nutné rozlišit </a:t>
            </a:r>
            <a:r>
              <a:rPr lang="cs-CZ" b="1" dirty="0"/>
              <a:t>vadnou výslovnost (dyslalii) </a:t>
            </a:r>
            <a:r>
              <a:rPr lang="cs-CZ" dirty="0"/>
              <a:t>od </a:t>
            </a:r>
            <a:r>
              <a:rPr lang="cs-CZ" b="1" dirty="0"/>
              <a:t>nesprávné výslovnosti</a:t>
            </a:r>
            <a:r>
              <a:rPr lang="cs-CZ" dirty="0"/>
              <a:t>, která je do určitého věku přirozeným, fyziologickým projevem. </a:t>
            </a:r>
          </a:p>
          <a:p>
            <a:r>
              <a:rPr lang="cs-CZ" dirty="0"/>
              <a:t>Termínem dyslalie se označuje několik propojených úrovní. Hlavní úroveň, která dyslalii charakterizuje je úroveň fonetická, která se vztahuje na používání jednotlivých hlásek a představuje analytickou stránku řeči. </a:t>
            </a:r>
          </a:p>
          <a:p>
            <a:r>
              <a:rPr lang="cs-CZ" dirty="0"/>
              <a:t>Na fonetické úrovni se porucha řeči projevuje vynecháváním hlásek (delece), zaměňováním nebo nahrazováním (substituce) až nepřesným vyslovováním (distorze). </a:t>
            </a:r>
          </a:p>
          <a:p>
            <a:r>
              <a:rPr lang="cs-CZ" dirty="0"/>
              <a:t>Fonologická úroveň se týká používání elementárních mluvních zvuků spojených do slabik, slov a vět, které jsou základem další lingvistické úrovně řeči (morfologicko-syntaktické, lexikálně-sémantické a pragmatické). Na fonologické úrovni se poruchy projevují v plynulé řeči, když jsou jednotlivé hlásky ovlivňovány předcházejícími nebo následujícími hláskami, nebo důsledkem pauzy, přízvuku, melodie, rytmu.</a:t>
            </a:r>
          </a:p>
        </p:txBody>
      </p:sp>
    </p:spTree>
    <p:extLst>
      <p:ext uri="{BB962C8B-B14F-4D97-AF65-F5344CB8AC3E}">
        <p14:creationId xmlns:p14="http://schemas.microsoft.com/office/powerpoint/2010/main" val="99663404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DC09B38F-CAF6-42D9-B0C1-9B115847383C}"/>
              </a:ext>
            </a:extLst>
          </p:cNvPr>
          <p:cNvSpPr>
            <a:spLocks noGrp="1"/>
          </p:cNvSpPr>
          <p:nvPr>
            <p:ph idx="1"/>
          </p:nvPr>
        </p:nvSpPr>
        <p:spPr>
          <a:xfrm>
            <a:off x="1251678" y="621437"/>
            <a:ext cx="10178322" cy="5726097"/>
          </a:xfrm>
        </p:spPr>
        <p:txBody>
          <a:bodyPr>
            <a:normAutofit/>
          </a:bodyPr>
          <a:lstStyle/>
          <a:p>
            <a:r>
              <a:rPr lang="cs-CZ" dirty="0"/>
              <a:t>Etiologie:</a:t>
            </a:r>
          </a:p>
          <a:p>
            <a:pPr lvl="1">
              <a:buFont typeface="Arial" panose="020B0604020202020204" pitchFamily="34" charset="0"/>
              <a:buChar char="•"/>
            </a:pPr>
            <a:r>
              <a:rPr lang="cs-CZ" dirty="0"/>
              <a:t>z hlediska věku,</a:t>
            </a:r>
          </a:p>
          <a:p>
            <a:pPr lvl="1">
              <a:buFont typeface="Arial" panose="020B0604020202020204" pitchFamily="34" charset="0"/>
              <a:buChar char="•"/>
            </a:pPr>
            <a:r>
              <a:rPr lang="cs-CZ" dirty="0"/>
              <a:t>z hlediska pohlaví, </a:t>
            </a:r>
          </a:p>
          <a:p>
            <a:pPr lvl="1">
              <a:buFont typeface="Arial" panose="020B0604020202020204" pitchFamily="34" charset="0"/>
              <a:buChar char="•"/>
            </a:pPr>
            <a:r>
              <a:rPr lang="cs-CZ" dirty="0"/>
              <a:t>z hlediska inteligence,</a:t>
            </a:r>
          </a:p>
          <a:p>
            <a:pPr lvl="1">
              <a:buFont typeface="Arial" panose="020B0604020202020204" pitchFamily="34" charset="0"/>
              <a:buChar char="•"/>
            </a:pPr>
            <a:r>
              <a:rPr lang="cs-CZ" dirty="0"/>
              <a:t>z hlediska druhů.</a:t>
            </a:r>
          </a:p>
          <a:p>
            <a:pPr lvl="1">
              <a:buFont typeface="Arial" panose="020B0604020202020204" pitchFamily="34" charset="0"/>
              <a:buChar char="•"/>
            </a:pPr>
            <a:endParaRPr lang="cs-CZ" dirty="0"/>
          </a:p>
          <a:p>
            <a:r>
              <a:rPr lang="cs-CZ" dirty="0"/>
              <a:t>Vnitřní a vnější příčiny</a:t>
            </a:r>
          </a:p>
          <a:p>
            <a:endParaRPr lang="cs-CZ" dirty="0"/>
          </a:p>
          <a:p>
            <a:r>
              <a:rPr lang="cs-CZ" dirty="0"/>
              <a:t>Klasifikace dyslalie</a:t>
            </a:r>
          </a:p>
          <a:p>
            <a:pPr lvl="1">
              <a:buFont typeface="Arial" panose="020B0604020202020204" pitchFamily="34" charset="0"/>
              <a:buChar char="•"/>
            </a:pPr>
            <a:r>
              <a:rPr lang="cs-CZ" dirty="0"/>
              <a:t>z etiologického hlediska,</a:t>
            </a:r>
          </a:p>
          <a:p>
            <a:pPr lvl="1">
              <a:buFont typeface="Arial" panose="020B0604020202020204" pitchFamily="34" charset="0"/>
              <a:buChar char="•"/>
            </a:pPr>
            <a:r>
              <a:rPr lang="cs-CZ" dirty="0"/>
              <a:t>z vývojového hlediska,</a:t>
            </a:r>
          </a:p>
          <a:p>
            <a:pPr lvl="1">
              <a:buFont typeface="Arial" panose="020B0604020202020204" pitchFamily="34" charset="0"/>
              <a:buChar char="•"/>
            </a:pPr>
            <a:r>
              <a:rPr lang="cs-CZ" dirty="0"/>
              <a:t>podle rozsahu, </a:t>
            </a:r>
          </a:p>
          <a:p>
            <a:pPr lvl="1">
              <a:buFont typeface="Arial" panose="020B0604020202020204" pitchFamily="34" charset="0"/>
              <a:buChar char="•"/>
            </a:pPr>
            <a:r>
              <a:rPr lang="cs-CZ" dirty="0"/>
              <a:t>podle kontextu,</a:t>
            </a:r>
          </a:p>
          <a:p>
            <a:pPr lvl="1">
              <a:buFont typeface="Arial" panose="020B0604020202020204" pitchFamily="34" charset="0"/>
              <a:buChar char="•"/>
            </a:pPr>
            <a:r>
              <a:rPr lang="cs-CZ" dirty="0"/>
              <a:t>podle způsobu tvoření.</a:t>
            </a:r>
          </a:p>
        </p:txBody>
      </p:sp>
    </p:spTree>
    <p:extLst>
      <p:ext uri="{BB962C8B-B14F-4D97-AF65-F5344CB8AC3E}">
        <p14:creationId xmlns:p14="http://schemas.microsoft.com/office/powerpoint/2010/main" val="312470375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32C3E826-ECB2-48B5-BE2A-34FA63E155FF}"/>
              </a:ext>
            </a:extLst>
          </p:cNvPr>
          <p:cNvSpPr>
            <a:spLocks noGrp="1"/>
          </p:cNvSpPr>
          <p:nvPr>
            <p:ph idx="1"/>
          </p:nvPr>
        </p:nvSpPr>
        <p:spPr>
          <a:xfrm>
            <a:off x="1251678" y="443883"/>
            <a:ext cx="10178322" cy="6169981"/>
          </a:xfrm>
        </p:spPr>
        <p:txBody>
          <a:bodyPr>
            <a:normAutofit/>
          </a:bodyPr>
          <a:lstStyle/>
          <a:p>
            <a:r>
              <a:rPr lang="cs-CZ" dirty="0"/>
              <a:t>Symptomatologie:</a:t>
            </a:r>
          </a:p>
          <a:p>
            <a:pPr lvl="1">
              <a:buFont typeface="Arial" panose="020B0604020202020204" pitchFamily="34" charset="0"/>
              <a:buChar char="•"/>
            </a:pPr>
            <a:r>
              <a:rPr lang="cs-CZ" dirty="0" err="1"/>
              <a:t>mogilalie</a:t>
            </a:r>
            <a:r>
              <a:rPr lang="cs-CZ" dirty="0"/>
              <a:t>,</a:t>
            </a:r>
          </a:p>
          <a:p>
            <a:pPr lvl="1">
              <a:buFont typeface="Arial" panose="020B0604020202020204" pitchFamily="34" charset="0"/>
              <a:buChar char="•"/>
            </a:pPr>
            <a:r>
              <a:rPr lang="cs-CZ" dirty="0" err="1"/>
              <a:t>paralalie</a:t>
            </a:r>
            <a:r>
              <a:rPr lang="cs-CZ" dirty="0"/>
              <a:t>.</a:t>
            </a:r>
          </a:p>
          <a:p>
            <a:r>
              <a:rPr lang="cs-CZ" dirty="0"/>
              <a:t>Zásady reedukace dyslalie:</a:t>
            </a:r>
          </a:p>
          <a:p>
            <a:pPr lvl="1">
              <a:buFont typeface="Arial" panose="020B0604020202020204" pitchFamily="34" charset="0"/>
              <a:buChar char="•"/>
            </a:pPr>
            <a:r>
              <a:rPr lang="cs-CZ" dirty="0"/>
              <a:t>obecné pedagogické zásady</a:t>
            </a:r>
          </a:p>
          <a:p>
            <a:pPr lvl="1">
              <a:buFont typeface="Arial" panose="020B0604020202020204" pitchFamily="34" charset="0"/>
              <a:buChar char="•"/>
            </a:pPr>
            <a:r>
              <a:rPr lang="cs-CZ" dirty="0"/>
              <a:t>specifické zásady</a:t>
            </a:r>
          </a:p>
          <a:p>
            <a:pPr lvl="2"/>
            <a:r>
              <a:rPr lang="cs-CZ" dirty="0"/>
              <a:t>Motivace a novosti</a:t>
            </a:r>
          </a:p>
          <a:p>
            <a:pPr lvl="2"/>
            <a:r>
              <a:rPr lang="cs-CZ" dirty="0"/>
              <a:t>Krátkodobého cvičení </a:t>
            </a:r>
          </a:p>
          <a:p>
            <a:pPr lvl="2"/>
            <a:r>
              <a:rPr lang="cs-CZ" dirty="0"/>
              <a:t>Používání pomocných (substitučních) hlásek</a:t>
            </a:r>
          </a:p>
          <a:p>
            <a:pPr lvl="2"/>
            <a:r>
              <a:rPr lang="cs-CZ" dirty="0"/>
              <a:t>Užívání sluchové kontroly</a:t>
            </a:r>
          </a:p>
          <a:p>
            <a:pPr lvl="2"/>
            <a:r>
              <a:rPr lang="cs-CZ" dirty="0"/>
              <a:t>Minimální akce</a:t>
            </a:r>
          </a:p>
          <a:p>
            <a:pPr lvl="2"/>
            <a:r>
              <a:rPr lang="cs-CZ" dirty="0"/>
              <a:t>Individuálního přístupu </a:t>
            </a:r>
          </a:p>
          <a:p>
            <a:pPr lvl="2"/>
            <a:r>
              <a:rPr lang="cs-CZ" dirty="0" err="1"/>
              <a:t>Multisenzoriálního</a:t>
            </a:r>
            <a:r>
              <a:rPr lang="cs-CZ" dirty="0"/>
              <a:t> přístupu </a:t>
            </a:r>
          </a:p>
          <a:p>
            <a:pPr lvl="2"/>
            <a:r>
              <a:rPr lang="cs-CZ" dirty="0" err="1"/>
              <a:t>Plánovistosti</a:t>
            </a:r>
            <a:r>
              <a:rPr lang="cs-CZ" dirty="0"/>
              <a:t> </a:t>
            </a:r>
          </a:p>
          <a:p>
            <a:pPr lvl="2"/>
            <a:r>
              <a:rPr lang="cs-CZ" dirty="0"/>
              <a:t>Názornosti </a:t>
            </a:r>
          </a:p>
          <a:p>
            <a:pPr lvl="2"/>
            <a:r>
              <a:rPr lang="cs-CZ" dirty="0"/>
              <a:t>Fyziologického vývoje artikulace</a:t>
            </a:r>
          </a:p>
          <a:p>
            <a:pPr lvl="1">
              <a:buFont typeface="Arial" panose="020B0604020202020204" pitchFamily="34" charset="0"/>
              <a:buChar char="•"/>
            </a:pPr>
            <a:endParaRPr lang="cs-CZ" dirty="0"/>
          </a:p>
          <a:p>
            <a:pPr lvl="1">
              <a:buFont typeface="Arial" panose="020B0604020202020204" pitchFamily="34" charset="0"/>
              <a:buChar char="•"/>
            </a:pPr>
            <a:endParaRPr lang="cs-CZ" dirty="0"/>
          </a:p>
          <a:p>
            <a:pPr lvl="1">
              <a:buFont typeface="Arial" panose="020B0604020202020204" pitchFamily="34" charset="0"/>
              <a:buChar char="•"/>
            </a:pPr>
            <a:endParaRPr lang="cs-CZ" dirty="0"/>
          </a:p>
        </p:txBody>
      </p:sp>
      <p:pic>
        <p:nvPicPr>
          <p:cNvPr id="5" name="Obrázek 4">
            <a:extLst>
              <a:ext uri="{FF2B5EF4-FFF2-40B4-BE49-F238E27FC236}">
                <a16:creationId xmlns:a16="http://schemas.microsoft.com/office/drawing/2014/main" id="{5E3CAEC8-9BD6-484A-A4D7-D963867951A6}"/>
              </a:ext>
            </a:extLst>
          </p:cNvPr>
          <p:cNvPicPr>
            <a:picLocks noChangeAspect="1"/>
          </p:cNvPicPr>
          <p:nvPr/>
        </p:nvPicPr>
        <p:blipFill>
          <a:blip r:embed="rId2"/>
          <a:stretch>
            <a:fillRect/>
          </a:stretch>
        </p:blipFill>
        <p:spPr>
          <a:xfrm>
            <a:off x="5472714" y="4028428"/>
            <a:ext cx="6324600" cy="2476500"/>
          </a:xfrm>
          <a:prstGeom prst="rect">
            <a:avLst/>
          </a:prstGeom>
        </p:spPr>
      </p:pic>
    </p:spTree>
    <p:extLst>
      <p:ext uri="{BB962C8B-B14F-4D97-AF65-F5344CB8AC3E}">
        <p14:creationId xmlns:p14="http://schemas.microsoft.com/office/powerpoint/2010/main" val="281207319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D5F4E38E-E221-4AE5-B316-F4244C89CBDE}"/>
              </a:ext>
            </a:extLst>
          </p:cNvPr>
          <p:cNvSpPr>
            <a:spLocks noGrp="1"/>
          </p:cNvSpPr>
          <p:nvPr>
            <p:ph idx="1"/>
          </p:nvPr>
        </p:nvSpPr>
        <p:spPr>
          <a:xfrm>
            <a:off x="1251678" y="426129"/>
            <a:ext cx="10178322" cy="5453464"/>
          </a:xfrm>
        </p:spPr>
        <p:txBody>
          <a:bodyPr/>
          <a:lstStyle/>
          <a:p>
            <a:r>
              <a:rPr lang="cs-CZ" dirty="0"/>
              <a:t>Metody reedukace dyslalie:</a:t>
            </a:r>
          </a:p>
          <a:p>
            <a:pPr lvl="1">
              <a:buFont typeface="Arial" panose="020B0604020202020204" pitchFamily="34" charset="0"/>
              <a:buChar char="•"/>
            </a:pPr>
            <a:r>
              <a:rPr lang="cs-CZ" dirty="0"/>
              <a:t>Nepřímé metody</a:t>
            </a:r>
          </a:p>
          <a:p>
            <a:pPr lvl="1">
              <a:buFont typeface="Arial" panose="020B0604020202020204" pitchFamily="34" charset="0"/>
              <a:buChar char="•"/>
            </a:pPr>
            <a:r>
              <a:rPr lang="cs-CZ" dirty="0"/>
              <a:t>Přímé metody</a:t>
            </a:r>
          </a:p>
          <a:p>
            <a:pPr lvl="1">
              <a:buFont typeface="Arial" panose="020B0604020202020204" pitchFamily="34" charset="0"/>
              <a:buChar char="•"/>
            </a:pPr>
            <a:r>
              <a:rPr lang="cs-CZ" dirty="0"/>
              <a:t>Substituční metody</a:t>
            </a:r>
          </a:p>
          <a:p>
            <a:pPr lvl="1">
              <a:buFont typeface="Arial" panose="020B0604020202020204" pitchFamily="34" charset="0"/>
              <a:buChar char="•"/>
            </a:pPr>
            <a:r>
              <a:rPr lang="cs-CZ" dirty="0"/>
              <a:t>Mechanické metody</a:t>
            </a:r>
          </a:p>
          <a:p>
            <a:pPr lvl="1">
              <a:buFont typeface="Arial" panose="020B0604020202020204" pitchFamily="34" charset="0"/>
              <a:buChar char="•"/>
            </a:pPr>
            <a:endParaRPr lang="cs-CZ" dirty="0"/>
          </a:p>
          <a:p>
            <a:r>
              <a:rPr lang="cs-CZ" dirty="0"/>
              <a:t>Etapy reedukace dyslalie:</a:t>
            </a:r>
          </a:p>
          <a:p>
            <a:pPr marL="800100" lvl="1" indent="-342900">
              <a:buAutoNum type="arabicParenR"/>
            </a:pPr>
            <a:r>
              <a:rPr lang="cs-CZ" dirty="0"/>
              <a:t>Přípravná cvičení </a:t>
            </a:r>
          </a:p>
          <a:p>
            <a:pPr marL="800100" lvl="1" indent="-342900">
              <a:buAutoNum type="arabicParenR"/>
            </a:pPr>
            <a:r>
              <a:rPr lang="cs-CZ" dirty="0"/>
              <a:t>Identifikace hlásky</a:t>
            </a:r>
          </a:p>
          <a:p>
            <a:pPr marL="800100" lvl="1" indent="-342900">
              <a:buAutoNum type="arabicParenR"/>
            </a:pPr>
            <a:r>
              <a:rPr lang="cs-CZ" dirty="0"/>
              <a:t>Vyvození hlásky </a:t>
            </a:r>
          </a:p>
          <a:p>
            <a:pPr marL="800100" lvl="1" indent="-342900">
              <a:buAutoNum type="arabicParenR"/>
            </a:pPr>
            <a:r>
              <a:rPr lang="cs-CZ" dirty="0"/>
              <a:t>Fixace hlásky</a:t>
            </a:r>
          </a:p>
          <a:p>
            <a:pPr marL="800100" lvl="1" indent="-342900">
              <a:buAutoNum type="arabicParenR"/>
            </a:pPr>
            <a:r>
              <a:rPr lang="cs-CZ" dirty="0"/>
              <a:t>Automatizace hlásky </a:t>
            </a:r>
          </a:p>
        </p:txBody>
      </p:sp>
    </p:spTree>
    <p:extLst>
      <p:ext uri="{BB962C8B-B14F-4D97-AF65-F5344CB8AC3E}">
        <p14:creationId xmlns:p14="http://schemas.microsoft.com/office/powerpoint/2010/main" val="94635543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9AEA465-8745-4BC7-A41D-918D546058D1}"/>
              </a:ext>
            </a:extLst>
          </p:cNvPr>
          <p:cNvSpPr>
            <a:spLocks noGrp="1"/>
          </p:cNvSpPr>
          <p:nvPr>
            <p:ph type="title"/>
          </p:nvPr>
        </p:nvSpPr>
        <p:spPr/>
        <p:txBody>
          <a:bodyPr/>
          <a:lstStyle/>
          <a:p>
            <a:r>
              <a:rPr lang="cs-CZ" dirty="0"/>
              <a:t>Metodika reedukace dyslalie</a:t>
            </a:r>
          </a:p>
        </p:txBody>
      </p:sp>
      <p:sp>
        <p:nvSpPr>
          <p:cNvPr id="3" name="Zástupný obsah 2">
            <a:extLst>
              <a:ext uri="{FF2B5EF4-FFF2-40B4-BE49-F238E27FC236}">
                <a16:creationId xmlns:a16="http://schemas.microsoft.com/office/drawing/2014/main" id="{EE42CA5A-51E4-4FB4-86C0-FCECEEE43AB1}"/>
              </a:ext>
            </a:extLst>
          </p:cNvPr>
          <p:cNvSpPr>
            <a:spLocks noGrp="1"/>
          </p:cNvSpPr>
          <p:nvPr>
            <p:ph idx="1"/>
          </p:nvPr>
        </p:nvSpPr>
        <p:spPr>
          <a:xfrm>
            <a:off x="1251678" y="1331651"/>
            <a:ext cx="10178322" cy="4547942"/>
          </a:xfrm>
        </p:spPr>
        <p:txBody>
          <a:bodyPr>
            <a:normAutofit/>
          </a:bodyPr>
          <a:lstStyle/>
          <a:p>
            <a:pPr marL="0" indent="0">
              <a:buNone/>
            </a:pPr>
            <a:r>
              <a:rPr lang="cs-CZ" dirty="0"/>
              <a:t>KLASIFIKACE ČESKÝCH HLÁSEK</a:t>
            </a:r>
          </a:p>
          <a:p>
            <a:pPr marL="457200" indent="-457200">
              <a:buAutoNum type="arabicParenR"/>
            </a:pPr>
            <a:r>
              <a:rPr lang="cs-CZ" dirty="0"/>
              <a:t>SAMOHLÁSKY – VOKÁLY </a:t>
            </a:r>
          </a:p>
          <a:p>
            <a:pPr lvl="1"/>
            <a:r>
              <a:rPr lang="cs-CZ" dirty="0"/>
              <a:t>Jediné energeticky pravidelné hlásky</a:t>
            </a:r>
          </a:p>
          <a:p>
            <a:pPr lvl="1"/>
            <a:r>
              <a:rPr lang="cs-CZ" dirty="0"/>
              <a:t>Tvořeny zněle, tedy s použitím hrtanového hlasu, který je dále formován v dutině ústní postavením kořene jazyka a polohou a postavením rtů</a:t>
            </a:r>
          </a:p>
          <a:p>
            <a:pPr lvl="1"/>
            <a:r>
              <a:rPr lang="cs-CZ" dirty="0"/>
              <a:t>Postavením kořene jazyka a polohou rtů jsou vytvářeny podobné rezonanční dutiny u každého člověka stejné jazykové oblasti</a:t>
            </a:r>
          </a:p>
          <a:p>
            <a:pPr lvl="1"/>
            <a:r>
              <a:rPr lang="cs-CZ" dirty="0"/>
              <a:t>V těchto rezonančních dutinách (hltanová, ústní) se některé frekvenční oblasti vokálu zesilují a jiné zeslabují</a:t>
            </a:r>
          </a:p>
          <a:p>
            <a:pPr lvl="1"/>
            <a:r>
              <a:rPr lang="cs-CZ" dirty="0"/>
              <a:t>Zesílené se nazývají formanty (obsahují vyšší harmonické tóny)</a:t>
            </a:r>
          </a:p>
          <a:p>
            <a:pPr lvl="1"/>
            <a:endParaRPr lang="cs-CZ" dirty="0"/>
          </a:p>
          <a:p>
            <a:pPr lvl="1"/>
            <a:r>
              <a:rPr lang="cs-CZ" dirty="0"/>
              <a:t>Formanty = energetické shluky vyšších harmonických tónů, které vznikají v rezonančních dutinách </a:t>
            </a:r>
          </a:p>
        </p:txBody>
      </p:sp>
    </p:spTree>
    <p:extLst>
      <p:ext uri="{BB962C8B-B14F-4D97-AF65-F5344CB8AC3E}">
        <p14:creationId xmlns:p14="http://schemas.microsoft.com/office/powerpoint/2010/main" val="159326028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90E19810-BF88-482D-BECB-F18FA0C8C7AE}"/>
              </a:ext>
            </a:extLst>
          </p:cNvPr>
          <p:cNvSpPr>
            <a:spLocks noGrp="1"/>
          </p:cNvSpPr>
          <p:nvPr>
            <p:ph idx="1"/>
          </p:nvPr>
        </p:nvSpPr>
        <p:spPr>
          <a:xfrm>
            <a:off x="1251678" y="461639"/>
            <a:ext cx="10178322" cy="5417953"/>
          </a:xfrm>
        </p:spPr>
        <p:txBody>
          <a:bodyPr/>
          <a:lstStyle/>
          <a:p>
            <a:r>
              <a:rPr lang="cs-CZ" dirty="0"/>
              <a:t>1. formant je tvořen v dutině hltanové, prostorem nad úrovní hlasivek: hltan a zadní část dutiny ústní (hranicí je kořen jazyka),</a:t>
            </a:r>
          </a:p>
          <a:p>
            <a:r>
              <a:rPr lang="cs-CZ" dirty="0"/>
              <a:t>2. formant vzniká v dutině ústní před kořenem jazyka po řezáky,</a:t>
            </a:r>
          </a:p>
          <a:p>
            <a:r>
              <a:rPr lang="cs-CZ" dirty="0"/>
              <a:t>3. formant v dutině nosní (významný jen ve spojení v nosovkami).</a:t>
            </a:r>
          </a:p>
          <a:p>
            <a:endParaRPr lang="cs-CZ" dirty="0"/>
          </a:p>
          <a:p>
            <a:endParaRPr lang="cs-CZ" dirty="0"/>
          </a:p>
        </p:txBody>
      </p:sp>
      <p:pic>
        <p:nvPicPr>
          <p:cNvPr id="5" name="Obrázek 4">
            <a:extLst>
              <a:ext uri="{FF2B5EF4-FFF2-40B4-BE49-F238E27FC236}">
                <a16:creationId xmlns:a16="http://schemas.microsoft.com/office/drawing/2014/main" id="{272CF8BD-2074-4427-B15B-3B05C48D7CFD}"/>
              </a:ext>
            </a:extLst>
          </p:cNvPr>
          <p:cNvPicPr>
            <a:picLocks noChangeAspect="1"/>
          </p:cNvPicPr>
          <p:nvPr/>
        </p:nvPicPr>
        <p:blipFill>
          <a:blip r:embed="rId2"/>
          <a:stretch>
            <a:fillRect/>
          </a:stretch>
        </p:blipFill>
        <p:spPr>
          <a:xfrm>
            <a:off x="4086882" y="2161444"/>
            <a:ext cx="4240373" cy="4545635"/>
          </a:xfrm>
          <a:prstGeom prst="rect">
            <a:avLst/>
          </a:prstGeom>
        </p:spPr>
      </p:pic>
    </p:spTree>
    <p:extLst>
      <p:ext uri="{BB962C8B-B14F-4D97-AF65-F5344CB8AC3E}">
        <p14:creationId xmlns:p14="http://schemas.microsoft.com/office/powerpoint/2010/main" val="356570767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Zástupný obsah 4">
            <a:extLst>
              <a:ext uri="{FF2B5EF4-FFF2-40B4-BE49-F238E27FC236}">
                <a16:creationId xmlns:a16="http://schemas.microsoft.com/office/drawing/2014/main" id="{DE2FDCD1-992F-43EE-9EB3-D096B5946972}"/>
              </a:ext>
            </a:extLst>
          </p:cNvPr>
          <p:cNvPicPr>
            <a:picLocks noGrp="1" noChangeAspect="1"/>
          </p:cNvPicPr>
          <p:nvPr>
            <p:ph idx="1"/>
          </p:nvPr>
        </p:nvPicPr>
        <p:blipFill rotWithShape="1">
          <a:blip r:embed="rId2"/>
          <a:srcRect b="50000"/>
          <a:stretch/>
        </p:blipFill>
        <p:spPr>
          <a:xfrm>
            <a:off x="2581505" y="735188"/>
            <a:ext cx="7823123" cy="5387623"/>
          </a:xfrm>
        </p:spPr>
      </p:pic>
    </p:spTree>
    <p:extLst>
      <p:ext uri="{BB962C8B-B14F-4D97-AF65-F5344CB8AC3E}">
        <p14:creationId xmlns:p14="http://schemas.microsoft.com/office/powerpoint/2010/main" val="361958173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Zástupný obsah 4">
            <a:extLst>
              <a:ext uri="{FF2B5EF4-FFF2-40B4-BE49-F238E27FC236}">
                <a16:creationId xmlns:a16="http://schemas.microsoft.com/office/drawing/2014/main" id="{6630646C-7F36-4089-A751-21AD32AE21BC}"/>
              </a:ext>
            </a:extLst>
          </p:cNvPr>
          <p:cNvPicPr>
            <a:picLocks noGrp="1" noChangeAspect="1"/>
          </p:cNvPicPr>
          <p:nvPr>
            <p:ph idx="1"/>
          </p:nvPr>
        </p:nvPicPr>
        <p:blipFill rotWithShape="1">
          <a:blip r:embed="rId2"/>
          <a:srcRect t="24118" b="5962"/>
          <a:stretch/>
        </p:blipFill>
        <p:spPr>
          <a:xfrm rot="10800000">
            <a:off x="2847390" y="214192"/>
            <a:ext cx="6838147" cy="6643808"/>
          </a:xfrm>
        </p:spPr>
      </p:pic>
    </p:spTree>
    <p:extLst>
      <p:ext uri="{BB962C8B-B14F-4D97-AF65-F5344CB8AC3E}">
        <p14:creationId xmlns:p14="http://schemas.microsoft.com/office/powerpoint/2010/main" val="11095885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BD970E6-4404-44BB-A466-5AD3A2B46EF5}"/>
              </a:ext>
            </a:extLst>
          </p:cNvPr>
          <p:cNvSpPr>
            <a:spLocks noGrp="1"/>
          </p:cNvSpPr>
          <p:nvPr>
            <p:ph type="title"/>
          </p:nvPr>
        </p:nvSpPr>
        <p:spPr/>
        <p:txBody>
          <a:bodyPr/>
          <a:lstStyle/>
          <a:p>
            <a:r>
              <a:rPr lang="cs-CZ" dirty="0"/>
              <a:t>2. Logopedická terapie</a:t>
            </a:r>
          </a:p>
        </p:txBody>
      </p:sp>
      <p:sp>
        <p:nvSpPr>
          <p:cNvPr id="3" name="Zástupný obsah 2">
            <a:extLst>
              <a:ext uri="{FF2B5EF4-FFF2-40B4-BE49-F238E27FC236}">
                <a16:creationId xmlns:a16="http://schemas.microsoft.com/office/drawing/2014/main" id="{19E307B5-29B8-4340-9C88-624B8EFEBF13}"/>
              </a:ext>
            </a:extLst>
          </p:cNvPr>
          <p:cNvSpPr>
            <a:spLocks noGrp="1"/>
          </p:cNvSpPr>
          <p:nvPr>
            <p:ph idx="1"/>
          </p:nvPr>
        </p:nvSpPr>
        <p:spPr>
          <a:xfrm>
            <a:off x="1180656" y="1362079"/>
            <a:ext cx="10178322" cy="5113536"/>
          </a:xfrm>
        </p:spPr>
        <p:txBody>
          <a:bodyPr>
            <a:normAutofit fontScale="92500" lnSpcReduction="10000"/>
          </a:bodyPr>
          <a:lstStyle/>
          <a:p>
            <a:r>
              <a:rPr lang="cs-CZ" dirty="0"/>
              <a:t>Specifická aktivita, která je realizována specifickými metodami ve specifické situaci záměrného učení</a:t>
            </a:r>
          </a:p>
          <a:p>
            <a:r>
              <a:rPr lang="cs-CZ" dirty="0"/>
              <a:t>Metoda = způsob účelného, promyšleného jednání; cesta vedoucí k cíli. </a:t>
            </a:r>
          </a:p>
          <a:p>
            <a:pPr lvl="1"/>
            <a:r>
              <a:rPr lang="cs-CZ" dirty="0"/>
              <a:t>Stimulující (nerozvinuté a opožděné řečové funkce) </a:t>
            </a:r>
          </a:p>
          <a:p>
            <a:pPr lvl="1"/>
            <a:r>
              <a:rPr lang="cs-CZ" dirty="0"/>
              <a:t>Korigující (vadné řečové funkce, např. u dyslalie) </a:t>
            </a:r>
          </a:p>
          <a:p>
            <a:pPr lvl="1"/>
            <a:r>
              <a:rPr lang="cs-CZ" dirty="0" err="1"/>
              <a:t>Reedukující</a:t>
            </a:r>
            <a:r>
              <a:rPr lang="cs-CZ" dirty="0"/>
              <a:t> (ztracené či zdánlivě ztracené, dezintegrované funkce, např. u afázie) </a:t>
            </a:r>
          </a:p>
          <a:p>
            <a:pPr lvl="1"/>
            <a:endParaRPr lang="cs-CZ" dirty="0"/>
          </a:p>
          <a:p>
            <a:r>
              <a:rPr lang="cs-CZ" dirty="0"/>
              <a:t>Metodika = pracovní postup – systém postupných kroků vedoucích k cíli </a:t>
            </a:r>
          </a:p>
          <a:p>
            <a:r>
              <a:rPr lang="cs-CZ" b="1" dirty="0"/>
              <a:t>Druhy učení:</a:t>
            </a:r>
          </a:p>
          <a:p>
            <a:pPr lvl="1"/>
            <a:r>
              <a:rPr lang="cs-CZ" dirty="0"/>
              <a:t>učení podmiňováním,</a:t>
            </a:r>
          </a:p>
          <a:p>
            <a:pPr lvl="1"/>
            <a:r>
              <a:rPr lang="cs-CZ" dirty="0"/>
              <a:t>percepčně – motorické učení,</a:t>
            </a:r>
          </a:p>
          <a:p>
            <a:pPr lvl="1"/>
            <a:r>
              <a:rPr lang="cs-CZ" dirty="0"/>
              <a:t>verbální učení,</a:t>
            </a:r>
          </a:p>
          <a:p>
            <a:pPr lvl="1"/>
            <a:r>
              <a:rPr lang="cs-CZ" dirty="0"/>
              <a:t>pojmové učení,</a:t>
            </a:r>
          </a:p>
          <a:p>
            <a:pPr lvl="1"/>
            <a:r>
              <a:rPr lang="cs-CZ" dirty="0"/>
              <a:t>učení prostřednictvím řešení problémů (nižší a vyšší řád),</a:t>
            </a:r>
          </a:p>
          <a:p>
            <a:pPr lvl="1"/>
            <a:r>
              <a:rPr lang="cs-CZ" dirty="0"/>
              <a:t>sociální učení (soc. posilování, imitace, identifikace).</a:t>
            </a:r>
          </a:p>
          <a:p>
            <a:endParaRPr lang="cs-CZ" dirty="0"/>
          </a:p>
        </p:txBody>
      </p:sp>
    </p:spTree>
    <p:extLst>
      <p:ext uri="{BB962C8B-B14F-4D97-AF65-F5344CB8AC3E}">
        <p14:creationId xmlns:p14="http://schemas.microsoft.com/office/powerpoint/2010/main" val="213224977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BF7A74D9-CC9A-44A6-85C8-155FE067A8B7}"/>
              </a:ext>
            </a:extLst>
          </p:cNvPr>
          <p:cNvSpPr>
            <a:spLocks noGrp="1"/>
          </p:cNvSpPr>
          <p:nvPr>
            <p:ph idx="1"/>
          </p:nvPr>
        </p:nvSpPr>
        <p:spPr>
          <a:xfrm>
            <a:off x="1251678" y="603683"/>
            <a:ext cx="10178322" cy="5275910"/>
          </a:xfrm>
        </p:spPr>
        <p:txBody>
          <a:bodyPr/>
          <a:lstStyle/>
          <a:p>
            <a:r>
              <a:rPr lang="cs-CZ" dirty="0"/>
              <a:t>Rozdělením samohlásek podle pohybu jazyka ve směru svislém a vodorovném dostáváme obraz českého samohláskového trojúhelníka:</a:t>
            </a:r>
          </a:p>
          <a:p>
            <a:pPr marL="0" indent="0">
              <a:buNone/>
            </a:pPr>
            <a:endParaRPr lang="cs-CZ" dirty="0"/>
          </a:p>
        </p:txBody>
      </p:sp>
      <p:pic>
        <p:nvPicPr>
          <p:cNvPr id="5" name="Obrázek 4">
            <a:extLst>
              <a:ext uri="{FF2B5EF4-FFF2-40B4-BE49-F238E27FC236}">
                <a16:creationId xmlns:a16="http://schemas.microsoft.com/office/drawing/2014/main" id="{D8D6B522-DD6F-4C57-8694-D7AA7259BF38}"/>
              </a:ext>
            </a:extLst>
          </p:cNvPr>
          <p:cNvPicPr>
            <a:picLocks noChangeAspect="1"/>
          </p:cNvPicPr>
          <p:nvPr/>
        </p:nvPicPr>
        <p:blipFill>
          <a:blip r:embed="rId2"/>
          <a:stretch>
            <a:fillRect/>
          </a:stretch>
        </p:blipFill>
        <p:spPr>
          <a:xfrm>
            <a:off x="1109636" y="1416087"/>
            <a:ext cx="5063640" cy="3768472"/>
          </a:xfrm>
          <a:prstGeom prst="rect">
            <a:avLst/>
          </a:prstGeom>
        </p:spPr>
      </p:pic>
      <p:pic>
        <p:nvPicPr>
          <p:cNvPr id="7" name="Obrázek 6">
            <a:extLst>
              <a:ext uri="{FF2B5EF4-FFF2-40B4-BE49-F238E27FC236}">
                <a16:creationId xmlns:a16="http://schemas.microsoft.com/office/drawing/2014/main" id="{0572182B-AF1C-4BE3-89A0-CE5C95F079DA}"/>
              </a:ext>
            </a:extLst>
          </p:cNvPr>
          <p:cNvPicPr>
            <a:picLocks noChangeAspect="1"/>
          </p:cNvPicPr>
          <p:nvPr/>
        </p:nvPicPr>
        <p:blipFill>
          <a:blip r:embed="rId3"/>
          <a:stretch>
            <a:fillRect/>
          </a:stretch>
        </p:blipFill>
        <p:spPr>
          <a:xfrm>
            <a:off x="4998128" y="4394069"/>
            <a:ext cx="6758819" cy="2095688"/>
          </a:xfrm>
          <a:prstGeom prst="rect">
            <a:avLst/>
          </a:prstGeom>
        </p:spPr>
      </p:pic>
    </p:spTree>
    <p:extLst>
      <p:ext uri="{BB962C8B-B14F-4D97-AF65-F5344CB8AC3E}">
        <p14:creationId xmlns:p14="http://schemas.microsoft.com/office/powerpoint/2010/main" val="193523261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963045F9-2FA2-4B3F-BA17-6C1936021AE4}"/>
              </a:ext>
            </a:extLst>
          </p:cNvPr>
          <p:cNvSpPr>
            <a:spLocks noGrp="1"/>
          </p:cNvSpPr>
          <p:nvPr>
            <p:ph idx="1"/>
          </p:nvPr>
        </p:nvSpPr>
        <p:spPr>
          <a:xfrm>
            <a:off x="1251678" y="621437"/>
            <a:ext cx="10178322" cy="5258155"/>
          </a:xfrm>
        </p:spPr>
        <p:txBody>
          <a:bodyPr/>
          <a:lstStyle/>
          <a:p>
            <a:pPr marL="0" indent="0">
              <a:buNone/>
            </a:pPr>
            <a:r>
              <a:rPr lang="cs-CZ" dirty="0"/>
              <a:t>2) SOUHLÁSKY – KONZONANTY </a:t>
            </a:r>
          </a:p>
          <a:p>
            <a:pPr lvl="1">
              <a:buFont typeface="Arial" panose="020B0604020202020204" pitchFamily="34" charset="0"/>
              <a:buChar char="•"/>
            </a:pPr>
            <a:r>
              <a:rPr lang="cs-CZ" dirty="0"/>
              <a:t>Při tvoření souhlásek jde o artikulační děje podstatně rychlejší (pohyby malých částí artikulačních orgánů)</a:t>
            </a:r>
          </a:p>
          <a:p>
            <a:pPr lvl="1">
              <a:buFont typeface="Arial" panose="020B0604020202020204" pitchFamily="34" charset="0"/>
              <a:buChar char="•"/>
            </a:pPr>
            <a:r>
              <a:rPr lang="cs-CZ" dirty="0"/>
              <a:t>Cílem souhláskové artikulace je vytvořit mluvidly v hláskovém traktu překážku výdechovému proudu</a:t>
            </a:r>
          </a:p>
          <a:p>
            <a:pPr lvl="1">
              <a:buFont typeface="Arial" panose="020B0604020202020204" pitchFamily="34" charset="0"/>
              <a:buChar char="•"/>
            </a:pPr>
            <a:r>
              <a:rPr lang="cs-CZ" dirty="0"/>
              <a:t>Třením výdechového proudu o překážku vzniká třecí šum (nepravidelné šelesty, šumy a výbuchy, které se tvoří rozličnými artikulačními ději), který – na rozdíl od vokálů – pokládáme za podstatný akustický rys konsonantů</a:t>
            </a:r>
          </a:p>
          <a:p>
            <a:pPr lvl="1">
              <a:buFont typeface="Arial" panose="020B0604020202020204" pitchFamily="34" charset="0"/>
              <a:buChar char="•"/>
            </a:pPr>
            <a:r>
              <a:rPr lang="cs-CZ" dirty="0"/>
              <a:t>Při artikulačním popisu souhlásek nesmíme zapomínat na skutečnost, že jde vlastně o </a:t>
            </a:r>
            <a:r>
              <a:rPr lang="cs-CZ" dirty="0" err="1"/>
              <a:t>koartikulační</a:t>
            </a:r>
            <a:r>
              <a:rPr lang="cs-CZ" dirty="0"/>
              <a:t> děj, přesněji řečeno o nosnou artikulaci samohlásky, která je artikulací souhláskovou modifikována</a:t>
            </a:r>
          </a:p>
        </p:txBody>
      </p:sp>
    </p:spTree>
    <p:extLst>
      <p:ext uri="{BB962C8B-B14F-4D97-AF65-F5344CB8AC3E}">
        <p14:creationId xmlns:p14="http://schemas.microsoft.com/office/powerpoint/2010/main" val="425614586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1A9C918-ABC3-42F6-B350-889093874F5C}"/>
              </a:ext>
            </a:extLst>
          </p:cNvPr>
          <p:cNvSpPr>
            <a:spLocks noGrp="1"/>
          </p:cNvSpPr>
          <p:nvPr>
            <p:ph type="title"/>
          </p:nvPr>
        </p:nvSpPr>
        <p:spPr/>
        <p:txBody>
          <a:bodyPr/>
          <a:lstStyle/>
          <a:p>
            <a:r>
              <a:rPr lang="cs-CZ" dirty="0"/>
              <a:t>Rozdělení </a:t>
            </a:r>
            <a:r>
              <a:rPr lang="cs-CZ" dirty="0" err="1"/>
              <a:t>konzonantů</a:t>
            </a:r>
            <a:r>
              <a:rPr lang="cs-CZ" dirty="0"/>
              <a:t> – tabulka </a:t>
            </a:r>
          </a:p>
        </p:txBody>
      </p:sp>
      <p:pic>
        <p:nvPicPr>
          <p:cNvPr id="4" name="Zástupný obsah 4">
            <a:extLst>
              <a:ext uri="{FF2B5EF4-FFF2-40B4-BE49-F238E27FC236}">
                <a16:creationId xmlns:a16="http://schemas.microsoft.com/office/drawing/2014/main" id="{BD61889E-2B59-4835-84B1-2F8D881C8A26}"/>
              </a:ext>
            </a:extLst>
          </p:cNvPr>
          <p:cNvPicPr>
            <a:picLocks noGrp="1" noChangeAspect="1"/>
          </p:cNvPicPr>
          <p:nvPr>
            <p:ph idx="1"/>
          </p:nvPr>
        </p:nvPicPr>
        <p:blipFill rotWithShape="1">
          <a:blip r:embed="rId2"/>
          <a:srcRect l="16149" t="5419" r="12405" b="6871"/>
          <a:stretch/>
        </p:blipFill>
        <p:spPr>
          <a:xfrm rot="16200000">
            <a:off x="3715957" y="-499353"/>
            <a:ext cx="5249763" cy="8876828"/>
          </a:xfrm>
        </p:spPr>
      </p:pic>
    </p:spTree>
    <p:extLst>
      <p:ext uri="{BB962C8B-B14F-4D97-AF65-F5344CB8AC3E}">
        <p14:creationId xmlns:p14="http://schemas.microsoft.com/office/powerpoint/2010/main" val="217204872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ACF2B8AF-0F8C-4EE0-AE4B-EBC4C68753FF}"/>
              </a:ext>
            </a:extLst>
          </p:cNvPr>
          <p:cNvSpPr>
            <a:spLocks noGrp="1"/>
          </p:cNvSpPr>
          <p:nvPr>
            <p:ph idx="1"/>
          </p:nvPr>
        </p:nvSpPr>
        <p:spPr>
          <a:xfrm>
            <a:off x="1287189" y="269648"/>
            <a:ext cx="10178322" cy="5249278"/>
          </a:xfrm>
        </p:spPr>
        <p:txBody>
          <a:bodyPr>
            <a:normAutofit/>
          </a:bodyPr>
          <a:lstStyle/>
          <a:p>
            <a:pPr marL="0" indent="0" algn="ctr">
              <a:buNone/>
            </a:pPr>
            <a:r>
              <a:rPr lang="cs-CZ" sz="2800" b="1" dirty="0">
                <a:solidFill>
                  <a:schemeClr val="accent1">
                    <a:lumMod val="75000"/>
                  </a:schemeClr>
                </a:solidFill>
              </a:rPr>
              <a:t>SAMOHLÁSKY PŘEDNÍ (PALATÁLNÍ) PŘEDOPATROVÉ</a:t>
            </a:r>
          </a:p>
          <a:p>
            <a:pPr marL="0" indent="0" algn="ctr">
              <a:buNone/>
            </a:pPr>
            <a:r>
              <a:rPr lang="cs-CZ" sz="2800" b="1" u="sng" dirty="0">
                <a:solidFill>
                  <a:schemeClr val="accent1">
                    <a:lumMod val="75000"/>
                  </a:schemeClr>
                </a:solidFill>
              </a:rPr>
              <a:t>Soubor nasdílen</a:t>
            </a:r>
          </a:p>
          <a:p>
            <a:pPr marL="0" indent="0" algn="ctr">
              <a:buNone/>
            </a:pPr>
            <a:r>
              <a:rPr lang="cs-CZ" sz="2800" b="1" u="sng" dirty="0"/>
              <a:t>A – střední – nízká </a:t>
            </a:r>
            <a:r>
              <a:rPr lang="cs-CZ" sz="2800" b="1" u="sng" dirty="0" err="1"/>
              <a:t>samohláská</a:t>
            </a:r>
            <a:r>
              <a:rPr lang="cs-CZ" sz="2800" b="1" u="sng" dirty="0"/>
              <a:t> krátká</a:t>
            </a:r>
          </a:p>
          <a:p>
            <a:pPr marL="0" indent="0">
              <a:buNone/>
            </a:pPr>
            <a:r>
              <a:rPr lang="cs-CZ" dirty="0"/>
              <a:t>Jazyk je uložen v dutině ústní v postavení ze všech samohlásek nejnižším. Hřbet jazyka je mírně vyklenut pod </a:t>
            </a:r>
            <a:r>
              <a:rPr lang="cs-CZ" dirty="0" err="1"/>
              <a:t>páterní</a:t>
            </a:r>
            <a:r>
              <a:rPr lang="cs-CZ" dirty="0"/>
              <a:t> klenbu, hrot se opírá o rozhraní dolních řezáků a spodní dásně. Měkké patro tvoří poměrně slabý závěr. Čelistní úhel je velký, ale je menší než u Á, rty v neutrální poloze.</a:t>
            </a:r>
          </a:p>
          <a:p>
            <a:pPr marL="0" indent="0">
              <a:buNone/>
            </a:pPr>
            <a:endParaRPr lang="cs-CZ" dirty="0"/>
          </a:p>
          <a:p>
            <a:pPr marL="0" indent="0" algn="ctr">
              <a:buNone/>
            </a:pPr>
            <a:r>
              <a:rPr lang="cs-CZ" sz="2800" b="1" u="sng" dirty="0"/>
              <a:t>Á – střední – nízká samohláska dlouhá</a:t>
            </a:r>
          </a:p>
          <a:p>
            <a:pPr marL="0" indent="0">
              <a:buNone/>
            </a:pPr>
            <a:r>
              <a:rPr lang="cs-CZ" dirty="0"/>
              <a:t>Jazyk je více vzdálen od patra a nepatrně posunut vzad, hrot je níže než při krátkém [a]. Napětí v jazyce je o něco vyšší, ústa jsou otevřenější a výdechový proud má volnější cestu. Dlouhé [á] je otevřenější než krátké [a]. Má větší čelistní úhel.</a:t>
            </a:r>
          </a:p>
          <a:p>
            <a:pPr marL="0" indent="0">
              <a:buNone/>
            </a:pPr>
            <a:endParaRPr lang="cs-CZ" dirty="0"/>
          </a:p>
        </p:txBody>
      </p:sp>
      <p:pic>
        <p:nvPicPr>
          <p:cNvPr id="4" name="Obrázek 3">
            <a:extLst>
              <a:ext uri="{FF2B5EF4-FFF2-40B4-BE49-F238E27FC236}">
                <a16:creationId xmlns:a16="http://schemas.microsoft.com/office/drawing/2014/main" id="{EE16719F-8FB3-4BAF-9799-5E8326CBF68A}"/>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9364277" y="5170834"/>
            <a:ext cx="2185571" cy="1417518"/>
          </a:xfrm>
          <a:prstGeom prst="rect">
            <a:avLst/>
          </a:prstGeom>
          <a:noFill/>
          <a:ln>
            <a:noFill/>
          </a:ln>
        </p:spPr>
      </p:pic>
    </p:spTree>
    <p:extLst>
      <p:ext uri="{BB962C8B-B14F-4D97-AF65-F5344CB8AC3E}">
        <p14:creationId xmlns:p14="http://schemas.microsoft.com/office/powerpoint/2010/main" val="137062875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Zástupný obsah 4">
            <a:extLst>
              <a:ext uri="{FF2B5EF4-FFF2-40B4-BE49-F238E27FC236}">
                <a16:creationId xmlns:a16="http://schemas.microsoft.com/office/drawing/2014/main" id="{668D58FD-4BA8-430A-9B18-51B0E8F44D3C}"/>
              </a:ext>
            </a:extLst>
          </p:cNvPr>
          <p:cNvPicPr>
            <a:picLocks noGrp="1" noChangeAspect="1"/>
          </p:cNvPicPr>
          <p:nvPr>
            <p:ph idx="1"/>
          </p:nvPr>
        </p:nvPicPr>
        <p:blipFill>
          <a:blip r:embed="rId2"/>
          <a:stretch>
            <a:fillRect/>
          </a:stretch>
        </p:blipFill>
        <p:spPr>
          <a:xfrm>
            <a:off x="3095597" y="474956"/>
            <a:ext cx="6000805" cy="5721502"/>
          </a:xfrm>
        </p:spPr>
      </p:pic>
    </p:spTree>
    <p:extLst>
      <p:ext uri="{BB962C8B-B14F-4D97-AF65-F5344CB8AC3E}">
        <p14:creationId xmlns:p14="http://schemas.microsoft.com/office/powerpoint/2010/main" val="212295786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Zástupný obsah 4">
            <a:extLst>
              <a:ext uri="{FF2B5EF4-FFF2-40B4-BE49-F238E27FC236}">
                <a16:creationId xmlns:a16="http://schemas.microsoft.com/office/drawing/2014/main" id="{1EAF6B45-76D1-472B-A9D5-C8CFD80F72DE}"/>
              </a:ext>
            </a:extLst>
          </p:cNvPr>
          <p:cNvPicPr>
            <a:picLocks noGrp="1" noChangeAspect="1"/>
          </p:cNvPicPr>
          <p:nvPr>
            <p:ph idx="1"/>
          </p:nvPr>
        </p:nvPicPr>
        <p:blipFill>
          <a:blip r:embed="rId2"/>
          <a:stretch>
            <a:fillRect/>
          </a:stretch>
        </p:blipFill>
        <p:spPr>
          <a:xfrm>
            <a:off x="3001810" y="1094319"/>
            <a:ext cx="7314041" cy="4669362"/>
          </a:xfrm>
        </p:spPr>
      </p:pic>
    </p:spTree>
    <p:extLst>
      <p:ext uri="{BB962C8B-B14F-4D97-AF65-F5344CB8AC3E}">
        <p14:creationId xmlns:p14="http://schemas.microsoft.com/office/powerpoint/2010/main" val="340266283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31CDA2EA-2906-4C2D-ACF8-4456039347EB}"/>
              </a:ext>
            </a:extLst>
          </p:cNvPr>
          <p:cNvSpPr>
            <a:spLocks noGrp="1"/>
          </p:cNvSpPr>
          <p:nvPr>
            <p:ph idx="1"/>
          </p:nvPr>
        </p:nvSpPr>
        <p:spPr>
          <a:xfrm>
            <a:off x="1251678" y="594805"/>
            <a:ext cx="10178322" cy="5284788"/>
          </a:xfrm>
        </p:spPr>
        <p:txBody>
          <a:bodyPr/>
          <a:lstStyle/>
          <a:p>
            <a:pPr marL="0" indent="0" algn="ctr">
              <a:buNone/>
            </a:pPr>
            <a:r>
              <a:rPr lang="cs-CZ" sz="2800" b="1" u="sng" dirty="0"/>
              <a:t>E – přední, </a:t>
            </a:r>
            <a:r>
              <a:rPr lang="cs-CZ" sz="2800" b="1" u="sng" dirty="0" err="1"/>
              <a:t>předopatrová</a:t>
            </a:r>
            <a:r>
              <a:rPr lang="cs-CZ" sz="2800" b="1" u="sng" dirty="0"/>
              <a:t> (palatální) – středová krátká </a:t>
            </a:r>
          </a:p>
          <a:p>
            <a:pPr marL="0" indent="0">
              <a:buNone/>
            </a:pPr>
            <a:r>
              <a:rPr lang="cs-CZ" dirty="0"/>
              <a:t>Jazyk se posouvá dopředu a současně vzhůru, hrot se opírá o spodní část dolních řezáků. Rty se aktivně neúčastní, čelistní úhel je malý. Měkké patro tvoří závěr, který je pevnější než při [a].</a:t>
            </a:r>
          </a:p>
          <a:p>
            <a:pPr marL="0" indent="0" algn="ctr">
              <a:buNone/>
            </a:pPr>
            <a:endParaRPr lang="cs-CZ" dirty="0"/>
          </a:p>
          <a:p>
            <a:pPr marL="0" indent="0" algn="ctr">
              <a:buNone/>
            </a:pPr>
            <a:endParaRPr lang="cs-CZ" sz="2800" b="1" u="sng" dirty="0"/>
          </a:p>
          <a:p>
            <a:pPr marL="0" indent="0" algn="ctr">
              <a:buNone/>
            </a:pPr>
            <a:r>
              <a:rPr lang="cs-CZ" sz="2800" b="1" u="sng" dirty="0"/>
              <a:t>É – přední, </a:t>
            </a:r>
            <a:r>
              <a:rPr lang="cs-CZ" sz="2800" b="1" u="sng" dirty="0" err="1"/>
              <a:t>předopatrová</a:t>
            </a:r>
            <a:r>
              <a:rPr lang="cs-CZ" sz="2800" b="1" u="sng" dirty="0"/>
              <a:t> (palatální) – středová dlouhá</a:t>
            </a:r>
          </a:p>
          <a:p>
            <a:pPr marL="0" indent="0">
              <a:buNone/>
            </a:pPr>
            <a:r>
              <a:rPr lang="cs-CZ" dirty="0"/>
              <a:t>Jazyk se posune o něco více kupředu a vzhůru, hrot jazyka se opírá o střed dolních řezáků. Čelistní úhel je menší než u [e], retní otvor je užší než u [e].</a:t>
            </a:r>
            <a:endParaRPr lang="cs-CZ" sz="2800" b="1" u="sng" dirty="0"/>
          </a:p>
        </p:txBody>
      </p:sp>
      <p:pic>
        <p:nvPicPr>
          <p:cNvPr id="4" name="Obrázek 3">
            <a:extLst>
              <a:ext uri="{FF2B5EF4-FFF2-40B4-BE49-F238E27FC236}">
                <a16:creationId xmlns:a16="http://schemas.microsoft.com/office/drawing/2014/main" id="{AB4B02EE-98BA-4AD3-A5D1-20B8A98AAAE9}"/>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5230529" y="4560625"/>
            <a:ext cx="2892539" cy="1702570"/>
          </a:xfrm>
          <a:prstGeom prst="rect">
            <a:avLst/>
          </a:prstGeom>
          <a:noFill/>
          <a:ln>
            <a:noFill/>
          </a:ln>
        </p:spPr>
      </p:pic>
    </p:spTree>
    <p:extLst>
      <p:ext uri="{BB962C8B-B14F-4D97-AF65-F5344CB8AC3E}">
        <p14:creationId xmlns:p14="http://schemas.microsoft.com/office/powerpoint/2010/main" val="101288462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Zástupný obsah 4">
            <a:extLst>
              <a:ext uri="{FF2B5EF4-FFF2-40B4-BE49-F238E27FC236}">
                <a16:creationId xmlns:a16="http://schemas.microsoft.com/office/drawing/2014/main" id="{B21834B4-1A82-470B-AC12-EFEE6161EAE3}"/>
              </a:ext>
            </a:extLst>
          </p:cNvPr>
          <p:cNvPicPr>
            <a:picLocks noGrp="1" noChangeAspect="1"/>
          </p:cNvPicPr>
          <p:nvPr>
            <p:ph idx="1"/>
          </p:nvPr>
        </p:nvPicPr>
        <p:blipFill>
          <a:blip r:embed="rId2"/>
          <a:stretch>
            <a:fillRect/>
          </a:stretch>
        </p:blipFill>
        <p:spPr>
          <a:xfrm>
            <a:off x="2934163" y="395056"/>
            <a:ext cx="6804641" cy="5722695"/>
          </a:xfrm>
        </p:spPr>
      </p:pic>
    </p:spTree>
    <p:extLst>
      <p:ext uri="{BB962C8B-B14F-4D97-AF65-F5344CB8AC3E}">
        <p14:creationId xmlns:p14="http://schemas.microsoft.com/office/powerpoint/2010/main" val="51906419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Zástupný obsah 4">
            <a:extLst>
              <a:ext uri="{FF2B5EF4-FFF2-40B4-BE49-F238E27FC236}">
                <a16:creationId xmlns:a16="http://schemas.microsoft.com/office/drawing/2014/main" id="{C1C9B978-2600-49DC-9BA4-04F24F8C338D}"/>
              </a:ext>
            </a:extLst>
          </p:cNvPr>
          <p:cNvPicPr>
            <a:picLocks noGrp="1" noChangeAspect="1"/>
          </p:cNvPicPr>
          <p:nvPr>
            <p:ph idx="1"/>
          </p:nvPr>
        </p:nvPicPr>
        <p:blipFill>
          <a:blip r:embed="rId2"/>
          <a:stretch>
            <a:fillRect/>
          </a:stretch>
        </p:blipFill>
        <p:spPr>
          <a:xfrm>
            <a:off x="2808827" y="961300"/>
            <a:ext cx="6743700" cy="1343025"/>
          </a:xfrm>
        </p:spPr>
      </p:pic>
      <p:pic>
        <p:nvPicPr>
          <p:cNvPr id="7" name="Obrázek 6">
            <a:extLst>
              <a:ext uri="{FF2B5EF4-FFF2-40B4-BE49-F238E27FC236}">
                <a16:creationId xmlns:a16="http://schemas.microsoft.com/office/drawing/2014/main" id="{0721E0E5-CE14-4541-A825-F2B2A9CDA1DC}"/>
              </a:ext>
            </a:extLst>
          </p:cNvPr>
          <p:cNvPicPr>
            <a:picLocks noChangeAspect="1"/>
          </p:cNvPicPr>
          <p:nvPr/>
        </p:nvPicPr>
        <p:blipFill>
          <a:blip r:embed="rId3"/>
          <a:stretch>
            <a:fillRect/>
          </a:stretch>
        </p:blipFill>
        <p:spPr>
          <a:xfrm>
            <a:off x="2670714" y="2675831"/>
            <a:ext cx="7019925" cy="2962275"/>
          </a:xfrm>
          <a:prstGeom prst="rect">
            <a:avLst/>
          </a:prstGeom>
        </p:spPr>
      </p:pic>
    </p:spTree>
    <p:extLst>
      <p:ext uri="{BB962C8B-B14F-4D97-AF65-F5344CB8AC3E}">
        <p14:creationId xmlns:p14="http://schemas.microsoft.com/office/powerpoint/2010/main" val="283861065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BB761F3F-BCA9-412A-B7AA-B8BCCDBEDFAC}"/>
              </a:ext>
            </a:extLst>
          </p:cNvPr>
          <p:cNvSpPr>
            <a:spLocks noGrp="1"/>
          </p:cNvSpPr>
          <p:nvPr>
            <p:ph idx="1"/>
          </p:nvPr>
        </p:nvSpPr>
        <p:spPr>
          <a:xfrm>
            <a:off x="1251678" y="435007"/>
            <a:ext cx="10178322" cy="5444586"/>
          </a:xfrm>
        </p:spPr>
        <p:txBody>
          <a:bodyPr/>
          <a:lstStyle/>
          <a:p>
            <a:pPr marL="0" indent="0" algn="ctr">
              <a:buNone/>
            </a:pPr>
            <a:r>
              <a:rPr lang="cs-CZ" sz="2800" b="1" u="sng" dirty="0"/>
              <a:t>I – přední, </a:t>
            </a:r>
            <a:r>
              <a:rPr lang="cs-CZ" sz="2800" b="1" u="sng" dirty="0" err="1"/>
              <a:t>předopatrová</a:t>
            </a:r>
            <a:r>
              <a:rPr lang="cs-CZ" sz="2800" b="1" u="sng" dirty="0"/>
              <a:t> (palatální) – vysoká krátká</a:t>
            </a:r>
          </a:p>
          <a:p>
            <a:pPr marL="0" indent="0">
              <a:buNone/>
            </a:pPr>
            <a:r>
              <a:rPr lang="cs-CZ" dirty="0"/>
              <a:t>Jazyk se posouvá více vzhůru a kupředu než při [e], hřbetem se vyklene pod tvrdé patro, značně se k němu přiblíží. Hrot jazyka se opírá o ostří zadní plochy dolních řezáků. Čelistní úhel je malý, retní otvor úzký, patrohltanový závěr je pevnější (je vytvořen) než u všech ostatních vokálů, koutky jsou zaostřené. </a:t>
            </a:r>
          </a:p>
          <a:p>
            <a:pPr marL="0" indent="0">
              <a:buNone/>
            </a:pPr>
            <a:endParaRPr lang="cs-CZ" dirty="0"/>
          </a:p>
          <a:p>
            <a:pPr marL="0" indent="0" algn="ctr">
              <a:buNone/>
            </a:pPr>
            <a:r>
              <a:rPr lang="cs-CZ" sz="2800" b="1" u="sng" dirty="0"/>
              <a:t>I – přední, </a:t>
            </a:r>
            <a:r>
              <a:rPr lang="cs-CZ" sz="2800" b="1" u="sng" dirty="0" err="1"/>
              <a:t>předopatrová</a:t>
            </a:r>
            <a:r>
              <a:rPr lang="cs-CZ" sz="2800" b="1" u="sng" dirty="0"/>
              <a:t> (palatální) – vysoká dlouhá</a:t>
            </a:r>
          </a:p>
          <a:p>
            <a:pPr marL="0" indent="0">
              <a:buNone/>
            </a:pPr>
            <a:r>
              <a:rPr lang="cs-CZ" dirty="0"/>
              <a:t>Tvoří se ještě více vpředu než [i]. Ze všech vokálů má nejmenší čelistní úhel a nejpevnější patrohltanový závěr. Čelistní úhel je menší, koutky jsou více zaostřené. </a:t>
            </a:r>
          </a:p>
        </p:txBody>
      </p:sp>
      <p:pic>
        <p:nvPicPr>
          <p:cNvPr id="4" name="Obrázek 3">
            <a:extLst>
              <a:ext uri="{FF2B5EF4-FFF2-40B4-BE49-F238E27FC236}">
                <a16:creationId xmlns:a16="http://schemas.microsoft.com/office/drawing/2014/main" id="{CCBFCD01-30F3-414E-9FE7-6FE5EBF49733}"/>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5375763" y="4511798"/>
            <a:ext cx="2294544" cy="1649305"/>
          </a:xfrm>
          <a:prstGeom prst="rect">
            <a:avLst/>
          </a:prstGeom>
          <a:noFill/>
          <a:ln>
            <a:noFill/>
          </a:ln>
        </p:spPr>
      </p:pic>
    </p:spTree>
    <p:extLst>
      <p:ext uri="{BB962C8B-B14F-4D97-AF65-F5344CB8AC3E}">
        <p14:creationId xmlns:p14="http://schemas.microsoft.com/office/powerpoint/2010/main" val="3777662328"/>
      </p:ext>
    </p:extLst>
  </p:cSld>
  <p:clrMapOvr>
    <a:masterClrMapping/>
  </p:clrMapOvr>
</p:sld>
</file>

<file path=ppt/theme/theme1.xml><?xml version="1.0" encoding="utf-8"?>
<a:theme xmlns:a="http://schemas.openxmlformats.org/drawingml/2006/main" name="Odznáček">
  <a:themeElements>
    <a:clrScheme name="Badge">
      <a:dk1>
        <a:sysClr val="windowText" lastClr="000000"/>
      </a:dk1>
      <a:lt1>
        <a:sysClr val="window" lastClr="FFFFFF"/>
      </a:lt1>
      <a:dk2>
        <a:srgbClr val="2A1A00"/>
      </a:dk2>
      <a:lt2>
        <a:srgbClr val="F3F3F2"/>
      </a:lt2>
      <a:accent1>
        <a:srgbClr val="F8B323"/>
      </a:accent1>
      <a:accent2>
        <a:srgbClr val="656A59"/>
      </a:accent2>
      <a:accent3>
        <a:srgbClr val="46B2B5"/>
      </a:accent3>
      <a:accent4>
        <a:srgbClr val="8CAA7E"/>
      </a:accent4>
      <a:accent5>
        <a:srgbClr val="D36F68"/>
      </a:accent5>
      <a:accent6>
        <a:srgbClr val="826276"/>
      </a:accent6>
      <a:hlink>
        <a:srgbClr val="46B2B5"/>
      </a:hlink>
      <a:folHlink>
        <a:srgbClr val="A46694"/>
      </a:folHlink>
    </a:clrScheme>
    <a:fontScheme name="Badge">
      <a:majorFont>
        <a:latin typeface="Impact" panose="020B080603090205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ill Sans MT" panose="020B0502020104020203"/>
        <a:ea typeface=""/>
        <a:cs typeface=""/>
        <a:font script="Grek" typeface="Corbel"/>
        <a:font script="Cyrl" typeface="Corbel"/>
        <a:font script="Jpan" typeface="メイリオ"/>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adg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12700" cap="flat" cmpd="sng" algn="in">
          <a:solidFill>
            <a:schemeClr val="phClr"/>
          </a:solidFill>
          <a:prstDash val="solid"/>
        </a:ln>
        <a:ln w="50800" cap="flat" cmpd="sng" algn="in">
          <a:solidFill>
            <a:schemeClr val="phClr"/>
          </a:solidFill>
          <a:prstDash val="solid"/>
        </a:ln>
      </a:lnStyleLst>
      <a:effectStyleLst>
        <a:effectStyle>
          <a:effectLst/>
        </a:effectStyle>
        <a:effectStyle>
          <a:effectLst/>
        </a:effectStyle>
        <a:effectStyle>
          <a:effectLst>
            <a:outerShdw blurRad="38100" dist="25400" dir="5400000" algn="ctr" rotWithShape="0">
              <a:srgbClr val="000000">
                <a:alpha val="2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dge" id="{71A07785-5930-41D4-9A83-E23602B48E98}" vid="{771EA782-DFA6-45B1-AEA3-661F1715B310}"/>
    </a:ext>
  </a:extLst>
</a:theme>
</file>

<file path=docProps/app.xml><?xml version="1.0" encoding="utf-8"?>
<Properties xmlns="http://schemas.openxmlformats.org/officeDocument/2006/extended-properties" xmlns:vt="http://schemas.openxmlformats.org/officeDocument/2006/docPropsVTypes">
  <Template>TM10001106[[fn=Odznáček]]</Template>
  <TotalTime>4312</TotalTime>
  <Words>8226</Words>
  <Application>Microsoft Office PowerPoint</Application>
  <PresentationFormat>Širokoúhlá obrazovka</PresentationFormat>
  <Paragraphs>858</Paragraphs>
  <Slides>241</Slides>
  <Notes>0</Notes>
  <HiddenSlides>0</HiddenSlides>
  <MMClips>0</MMClips>
  <ScaleCrop>false</ScaleCrop>
  <HeadingPairs>
    <vt:vector size="6" baseType="variant">
      <vt:variant>
        <vt:lpstr>Použitá písma</vt:lpstr>
      </vt:variant>
      <vt:variant>
        <vt:i4>5</vt:i4>
      </vt:variant>
      <vt:variant>
        <vt:lpstr>Motiv</vt:lpstr>
      </vt:variant>
      <vt:variant>
        <vt:i4>1</vt:i4>
      </vt:variant>
      <vt:variant>
        <vt:lpstr>Nadpisy snímků</vt:lpstr>
      </vt:variant>
      <vt:variant>
        <vt:i4>241</vt:i4>
      </vt:variant>
    </vt:vector>
  </HeadingPairs>
  <TitlesOfParts>
    <vt:vector size="247" baseType="lpstr">
      <vt:lpstr>Arial</vt:lpstr>
      <vt:lpstr>Gill Sans MT</vt:lpstr>
      <vt:lpstr>Impact</vt:lpstr>
      <vt:lpstr>Open Sans</vt:lpstr>
      <vt:lpstr>Roboto</vt:lpstr>
      <vt:lpstr>Odznáček</vt:lpstr>
      <vt:lpstr>Praktika  z logopedie</vt:lpstr>
      <vt:lpstr>úvod</vt:lpstr>
      <vt:lpstr>Logopedická intervence</vt:lpstr>
      <vt:lpstr>Prezentace aplikace PowerPoint</vt:lpstr>
      <vt:lpstr>1. Logopedická diagnostika</vt:lpstr>
      <vt:lpstr>Prezentace aplikace PowerPoint</vt:lpstr>
      <vt:lpstr>Prezentace aplikace PowerPoint</vt:lpstr>
      <vt:lpstr>Prezentace aplikace PowerPoint</vt:lpstr>
      <vt:lpstr>2. Logopedická terapie</vt:lpstr>
      <vt:lpstr>Prezentace aplikace PowerPoint</vt:lpstr>
      <vt:lpstr>Prezentace aplikace PowerPoint</vt:lpstr>
      <vt:lpstr>Prezentace aplikace PowerPoint</vt:lpstr>
      <vt:lpstr>Prezentace aplikace PowerPoint</vt:lpstr>
      <vt:lpstr>Prezentace aplikace PowerPoint</vt:lpstr>
      <vt:lpstr>3. Logopedická prevence</vt:lpstr>
      <vt:lpstr>Prezentace aplikace PowerPoint</vt:lpstr>
      <vt:lpstr>Prezentace aplikace PowerPoint</vt:lpstr>
      <vt:lpstr>Primární logopedická prevence</vt:lpstr>
      <vt:lpstr>Prezentace aplikace PowerPoint</vt:lpstr>
      <vt:lpstr>Prezentace aplikace PowerPoint</vt:lpstr>
      <vt:lpstr>Prezentace aplikace PowerPoint</vt:lpstr>
      <vt:lpstr>rizika</vt:lpstr>
      <vt:lpstr>Prezentace aplikace PowerPoint</vt:lpstr>
      <vt:lpstr>Prezentace aplikace PowerPoint</vt:lpstr>
      <vt:lpstr>Prezentace aplikace PowerPoint</vt:lpstr>
      <vt:lpstr>ontogenetický vývoj řeči</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Metody logopedické prevence</vt:lpstr>
      <vt:lpstr>Prezentace aplikace PowerPoint</vt:lpstr>
      <vt:lpstr>Prezentace aplikace PowerPoint</vt:lpstr>
      <vt:lpstr>Orientační logopedická diagnostika</vt:lpstr>
      <vt:lpstr>Prezentace aplikace PowerPoint</vt:lpstr>
      <vt:lpstr>Prezentace aplikace PowerPoint</vt:lpstr>
      <vt:lpstr>Prezentace aplikace PowerPoint</vt:lpstr>
      <vt:lpstr>Rovina morfologicko - syntaktická</vt:lpstr>
      <vt:lpstr>Záznamový arch</vt:lpstr>
      <vt:lpstr>Rovina lexikálně - sémantická</vt:lpstr>
      <vt:lpstr>Záznamový arch</vt:lpstr>
      <vt:lpstr>Rovina foneticko - fonologická</vt:lpstr>
      <vt:lpstr>Záznamový arch</vt:lpstr>
      <vt:lpstr>Prezentace aplikace PowerPoint</vt:lpstr>
      <vt:lpstr>Pragmatická rovina</vt:lpstr>
      <vt:lpstr>Záznamový arch</vt:lpstr>
      <vt:lpstr>Oromotorika, artikulační cvičení</vt:lpstr>
      <vt:lpstr>Pohyblivost čelistních kloubů</vt:lpstr>
      <vt:lpstr>Prezentace aplikace PowerPoint</vt:lpstr>
      <vt:lpstr>Prezentace aplikace PowerPoint</vt:lpstr>
      <vt:lpstr>tváře</vt:lpstr>
      <vt:lpstr>Prezentace aplikace PowerPoint</vt:lpstr>
      <vt:lpstr>Prezentace aplikace PowerPoint</vt:lpstr>
      <vt:lpstr>Prezentace aplikace PowerPoint</vt:lpstr>
      <vt:lpstr>Prezentace aplikace PowerPoint</vt:lpstr>
      <vt:lpstr>Posílení dýchání nosem</vt:lpstr>
      <vt:lpstr>Posílení patrohltanového závěru</vt:lpstr>
      <vt:lpstr>Prezentace aplikace PowerPoint</vt:lpstr>
      <vt:lpstr>rty</vt:lpstr>
      <vt:lpstr>Jazyk celý</vt:lpstr>
      <vt:lpstr>Hrot jazyka</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Hřbet jazyka</vt:lpstr>
      <vt:lpstr>Strany jazyka</vt:lpstr>
      <vt:lpstr>Prezentace aplikace PowerPoint</vt:lpstr>
      <vt:lpstr>další</vt:lpstr>
      <vt:lpstr>Metodika reedukace dyslalie</vt:lpstr>
      <vt:lpstr>Prezentace aplikace PowerPoint</vt:lpstr>
      <vt:lpstr>Prezentace aplikace PowerPoint</vt:lpstr>
      <vt:lpstr>Prezentace aplikace PowerPoint</vt:lpstr>
      <vt:lpstr>Prezentace aplikace PowerPoint</vt:lpstr>
      <vt:lpstr>Metodika reedukace dyslalie</vt:lpstr>
      <vt:lpstr>Prezentace aplikace PowerPoint</vt:lpstr>
      <vt:lpstr>Prezentace aplikace PowerPoint</vt:lpstr>
      <vt:lpstr>Prezentace aplikace PowerPoint</vt:lpstr>
      <vt:lpstr>Prezentace aplikace PowerPoint</vt:lpstr>
      <vt:lpstr>Prezentace aplikace PowerPoint</vt:lpstr>
      <vt:lpstr>Rozdělení konzonantů – tabulka </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Artikulace a patologie konzonantů</vt:lpstr>
      <vt:lpstr>Systém substitučních hlásek </vt:lpstr>
      <vt:lpstr>Souhlásky závěrové – okluzivy P B </vt:lpstr>
      <vt:lpstr>Prezentace aplikace PowerPoint</vt:lpstr>
      <vt:lpstr>Prezentace aplikace PowerPoint</vt:lpstr>
      <vt:lpstr>Vyvození hlásky p</vt:lpstr>
      <vt:lpstr>Prezentace aplikace PowerPoint</vt:lpstr>
      <vt:lpstr>Prezentace aplikace PowerPoint</vt:lpstr>
      <vt:lpstr>Vyvození hlásky B</vt:lpstr>
      <vt:lpstr>Prezentace aplikace PowerPoint</vt:lpstr>
      <vt:lpstr>Prezentace aplikace PowerPoint</vt:lpstr>
      <vt:lpstr>SouhláskA závěrovÁ – okluzivA M</vt:lpstr>
      <vt:lpstr>Prezentace aplikace PowerPoint</vt:lpstr>
      <vt:lpstr>Vyvození hlásky m</vt:lpstr>
      <vt:lpstr>Prezentace aplikace PowerPoint</vt:lpstr>
      <vt:lpstr>Souhlásky závěrové – okluzivy t d</vt:lpstr>
      <vt:lpstr>Prezentace aplikace PowerPoint</vt:lpstr>
      <vt:lpstr>Prezentace aplikace PowerPoint</vt:lpstr>
      <vt:lpstr>Vyvození hlásky t</vt:lpstr>
      <vt:lpstr>Prezentace aplikace PowerPoint</vt:lpstr>
      <vt:lpstr>Vyvození hlásky d</vt:lpstr>
      <vt:lpstr>Prezentace aplikace PowerPoint</vt:lpstr>
      <vt:lpstr>Prezentace aplikace PowerPoint</vt:lpstr>
      <vt:lpstr>Souhláska závěrová – okluziva n</vt:lpstr>
      <vt:lpstr>Vyvození hlásky n</vt:lpstr>
      <vt:lpstr>Prezentace aplikace PowerPoint</vt:lpstr>
      <vt:lpstr>Prezentace aplikace PowerPoint</vt:lpstr>
      <vt:lpstr>Souhlásky závěrové – okluzivy Ť Ď</vt:lpstr>
      <vt:lpstr>Systém substitučních hlásek</vt:lpstr>
      <vt:lpstr>Prezentace aplikace PowerPoint</vt:lpstr>
      <vt:lpstr>Vyvození hlásky Ť</vt:lpstr>
      <vt:lpstr>Prezentace aplikace PowerPoint</vt:lpstr>
      <vt:lpstr>Vyvození hlásky ď</vt:lpstr>
      <vt:lpstr>Prezentace aplikace PowerPoint</vt:lpstr>
      <vt:lpstr>Prezentace aplikace PowerPoint</vt:lpstr>
      <vt:lpstr>Souhláska závěrová – okluziva ň</vt:lpstr>
      <vt:lpstr>Vyvození hlásky ň</vt:lpstr>
      <vt:lpstr>Prezentace aplikace PowerPoint</vt:lpstr>
      <vt:lpstr>Souhlásky závěrové – okluzivy k g</vt:lpstr>
      <vt:lpstr>Prezentace aplikace PowerPoint</vt:lpstr>
      <vt:lpstr>Prezentace aplikace PowerPoint</vt:lpstr>
      <vt:lpstr>Vyvození hlásky k</vt:lpstr>
      <vt:lpstr>Prezentace aplikace PowerPoint</vt:lpstr>
      <vt:lpstr>Prezentace aplikace PowerPoint</vt:lpstr>
      <vt:lpstr>Vyvození hlásky g</vt:lpstr>
      <vt:lpstr>Prezentace aplikace PowerPoint</vt:lpstr>
      <vt:lpstr>Prezentace aplikace PowerPoint</vt:lpstr>
      <vt:lpstr>Souhlásky polozávěrové c </vt:lpstr>
      <vt:lpstr>Prezentace aplikace PowerPoint</vt:lpstr>
      <vt:lpstr>Prezentace aplikace PowerPoint</vt:lpstr>
      <vt:lpstr>Vyvození hlásky c</vt:lpstr>
      <vt:lpstr>Prezentace aplikace PowerPoint</vt:lpstr>
      <vt:lpstr>Prezentace aplikace PowerPoint</vt:lpstr>
      <vt:lpstr>Souhlásky polozávěrové Č</vt:lpstr>
      <vt:lpstr>Prezentace aplikace PowerPoint</vt:lpstr>
      <vt:lpstr>Vyvození hlásky č</vt:lpstr>
      <vt:lpstr>Prezentace aplikace PowerPoint</vt:lpstr>
      <vt:lpstr>Prezentace aplikace PowerPoint</vt:lpstr>
      <vt:lpstr>Souhlásky úžinové (frikativy) f, v</vt:lpstr>
      <vt:lpstr>Prezentace aplikace PowerPoint</vt:lpstr>
      <vt:lpstr>Prezentace aplikace PowerPoint</vt:lpstr>
      <vt:lpstr>Vyvození hlásky F</vt:lpstr>
      <vt:lpstr>Prezentace aplikace PowerPoint</vt:lpstr>
      <vt:lpstr>Prezentace aplikace PowerPoint</vt:lpstr>
      <vt:lpstr>Vyvození hlásky v</vt:lpstr>
      <vt:lpstr>Prezentace aplikace PowerPoint</vt:lpstr>
      <vt:lpstr>Prezentace aplikace PowerPoint</vt:lpstr>
      <vt:lpstr>Souhlásky úžinové (frikativy) S, z</vt:lpstr>
      <vt:lpstr>Prezentace aplikace PowerPoint</vt:lpstr>
      <vt:lpstr>Prezentace aplikace PowerPoint</vt:lpstr>
      <vt:lpstr>Prezentace aplikace PowerPoint</vt:lpstr>
      <vt:lpstr>Prezentace aplikace PowerPoint</vt:lpstr>
      <vt:lpstr>Vyvození hlásky s</vt:lpstr>
      <vt:lpstr>Prezentace aplikace PowerPoint</vt:lpstr>
      <vt:lpstr>Prezentace aplikace PowerPoint</vt:lpstr>
      <vt:lpstr>Prezentace aplikace PowerPoint</vt:lpstr>
      <vt:lpstr>Vyvození hlásky z</vt:lpstr>
      <vt:lpstr>Prezentace aplikace PowerPoint</vt:lpstr>
      <vt:lpstr>Souhlásky úžinové (frikativy) š, ž</vt:lpstr>
      <vt:lpstr>Prezentace aplikace PowerPoint</vt:lpstr>
      <vt:lpstr>Prezentace aplikace PowerPoint</vt:lpstr>
      <vt:lpstr>Vyvození hlásky Š</vt:lpstr>
      <vt:lpstr>Prezentace aplikace PowerPoint</vt:lpstr>
      <vt:lpstr>Prezentace aplikace PowerPoint</vt:lpstr>
      <vt:lpstr>Prezentace aplikace PowerPoint</vt:lpstr>
      <vt:lpstr>Vyvození hlásky Ž</vt:lpstr>
      <vt:lpstr>Prezentace aplikace PowerPoint</vt:lpstr>
      <vt:lpstr>Prezentace aplikace PowerPoint</vt:lpstr>
      <vt:lpstr>Hláska úžinová (frikativa) j</vt:lpstr>
      <vt:lpstr>Prezentace aplikace PowerPoint</vt:lpstr>
      <vt:lpstr>Vyvození hlásky j</vt:lpstr>
      <vt:lpstr>Prezentace aplikace PowerPoint</vt:lpstr>
      <vt:lpstr>Hláska úžinová (frikativa) ch</vt:lpstr>
      <vt:lpstr>Prezentace aplikace PowerPoint</vt:lpstr>
      <vt:lpstr>Vyvození hlásky ch</vt:lpstr>
      <vt:lpstr>Prezentace aplikace PowerPoint</vt:lpstr>
      <vt:lpstr>Hláska úžinová (frikativa) h</vt:lpstr>
      <vt:lpstr>Prezentace aplikace PowerPoint</vt:lpstr>
      <vt:lpstr>Vyvození hlásky h</vt:lpstr>
      <vt:lpstr>Prezentace aplikace PowerPoint</vt:lpstr>
      <vt:lpstr>Hláska úžinová (frikativa) l</vt:lpstr>
      <vt:lpstr>Prezentace aplikace PowerPoint</vt:lpstr>
      <vt:lpstr>Vyvození hlásky l</vt:lpstr>
      <vt:lpstr>Prezentace aplikace PowerPoint</vt:lpstr>
      <vt:lpstr>Prezentace aplikace PowerPoint</vt:lpstr>
      <vt:lpstr>Prezentace aplikace PowerPoint</vt:lpstr>
      <vt:lpstr>Hláska úžinová (frikativa) r</vt:lpstr>
      <vt:lpstr>Prezentace aplikace PowerPoint</vt:lpstr>
      <vt:lpstr>Prezentace aplikace PowerPoint</vt:lpstr>
      <vt:lpstr>Prezentace aplikace PowerPoint</vt:lpstr>
      <vt:lpstr>Vyvození hlásky r</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Hláska úžinová (frikativa) ř</vt:lpstr>
      <vt:lpstr>Prezentace aplikace PowerPoint</vt:lpstr>
      <vt:lpstr>Vyvození hlásky ř</vt:lpstr>
      <vt:lpstr>Prezentace aplikace PowerPoint</vt:lpstr>
      <vt:lpstr>Prezentace aplikace PowerPoint</vt:lpstr>
      <vt:lpstr>Prezentace aplikace PowerPoint</vt:lpstr>
      <vt:lpstr>Prezentace aplikace PowerPoint</vt:lpstr>
      <vt:lpstr>Specifické aktivity podporující rozvoj řeči</vt:lpstr>
      <vt:lpstr>Prezentace aplikace PowerPoint</vt:lpstr>
      <vt:lpstr>Prezentace aplikace PowerPoint</vt:lpstr>
      <vt:lpstr>Metodika rozvoje specifických dovedností a poznávacích funkcí</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Praktika  z logopedie</dc:title>
  <dc:creator>Denisa Janků</dc:creator>
  <cp:lastModifiedBy>Denisa Janků</cp:lastModifiedBy>
  <cp:revision>119</cp:revision>
  <dcterms:created xsi:type="dcterms:W3CDTF">2024-03-04T19:43:45Z</dcterms:created>
  <dcterms:modified xsi:type="dcterms:W3CDTF">2024-05-02T20:05:37Z</dcterms:modified>
</cp:coreProperties>
</file>