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2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10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0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88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96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0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3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7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66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4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F7F9EEF-6F61-475D-AD6B-F2C19FB4E36A}" type="datetimeFigureOut">
              <a:rPr lang="cs-CZ" smtClean="0"/>
              <a:t>22.03.2022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350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ABA27-A64D-4007-8288-AC87F9989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Stupně zrakového postižení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03CCE-6C5E-41E4-8187-9DFF28DEA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Děti se zrakovým postižením – Mateřská škola Třešť">
            <a:extLst>
              <a:ext uri="{FF2B5EF4-FFF2-40B4-BE49-F238E27FC236}">
                <a16:creationId xmlns:a16="http://schemas.microsoft.com/office/drawing/2014/main" id="{26CF0030-A995-4878-83A9-1D40D613C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572" y="4179617"/>
            <a:ext cx="2902451" cy="243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JEDINCI SE ZBYTKY ZRAKU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35" y="2367584"/>
            <a:ext cx="9784080" cy="4206240"/>
          </a:xfrm>
        </p:spPr>
        <p:txBody>
          <a:bodyPr/>
          <a:lstStyle/>
          <a:p>
            <a:r>
              <a:rPr lang="cs-CZ" sz="3200" dirty="0"/>
              <a:t>VROZENÉ X ZÍSKANÉ</a:t>
            </a:r>
          </a:p>
          <a:p>
            <a:pPr lvl="0"/>
            <a:r>
              <a:rPr lang="cs-CZ" sz="3200" dirty="0"/>
              <a:t>STACIONÁRNÍ X PROGRESIVNÍ</a:t>
            </a:r>
          </a:p>
          <a:p>
            <a:endParaRPr lang="cs-CZ" sz="3200" dirty="0"/>
          </a:p>
          <a:p>
            <a:r>
              <a:rPr lang="cs-CZ" sz="3200" dirty="0"/>
              <a:t>často vzniká zhoršováním zraku během života</a:t>
            </a:r>
          </a:p>
          <a:p>
            <a:r>
              <a:rPr lang="cs-CZ" sz="3200" dirty="0"/>
              <a:t>důležitý psychosociální dopad zvláště při progresi vady </a:t>
            </a:r>
          </a:p>
          <a:p>
            <a:endParaRPr lang="cs-CZ" dirty="0"/>
          </a:p>
        </p:txBody>
      </p:sp>
      <p:pic>
        <p:nvPicPr>
          <p:cNvPr id="6146" name="Picture 2" descr="تويتر \ Jarda Jelínek على تويتر: &quot;Jen taková zajímavost - klávesnice pro  slabozraké. Testy odhalily, že kombinace černý text na žlutooranžovém  pozadí je nejlépe čitelný se zbytky zraku. Používají to třeba i">
            <a:extLst>
              <a:ext uri="{FF2B5EF4-FFF2-40B4-BE49-F238E27FC236}">
                <a16:creationId xmlns:a16="http://schemas.microsoft.com/office/drawing/2014/main" id="{E46394FE-C890-47DC-938E-05FF5C2A5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046" y="1463666"/>
            <a:ext cx="5309652" cy="219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46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JEDINCI SE ZBYTKY ZRAKU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906" y="2074311"/>
            <a:ext cx="9784080" cy="4206240"/>
          </a:xfrm>
        </p:spPr>
        <p:txBody>
          <a:bodyPr/>
          <a:lstStyle/>
          <a:p>
            <a:r>
              <a:rPr lang="cs-CZ" dirty="0"/>
              <a:t>Senzorický a informační deficit</a:t>
            </a:r>
          </a:p>
          <a:p>
            <a:r>
              <a:rPr lang="cs-CZ" dirty="0"/>
              <a:t>narušení poznávacích procesů</a:t>
            </a:r>
          </a:p>
          <a:p>
            <a:r>
              <a:rPr lang="cs-CZ" dirty="0"/>
              <a:t>snížená koncentrace, unavitelná pozornost, pomalejší pracovní tempo, zvýšená unavitelnost </a:t>
            </a:r>
          </a:p>
          <a:p>
            <a:r>
              <a:rPr lang="cs-CZ" dirty="0"/>
              <a:t>prohlubují problémy s prací do blízka</a:t>
            </a:r>
          </a:p>
          <a:p>
            <a:r>
              <a:rPr lang="cs-CZ" dirty="0"/>
              <a:t>POSP už téměř nedokážou využít zrak</a:t>
            </a:r>
          </a:p>
          <a:p>
            <a:r>
              <a:rPr lang="cs-CZ" dirty="0"/>
              <a:t>odhad vzdálenosti, odhad výškových rozdílů </a:t>
            </a:r>
          </a:p>
          <a:p>
            <a:r>
              <a:rPr lang="cs-CZ" dirty="0"/>
              <a:t>vliv na sociální vztahy, partnerské vztahy, </a:t>
            </a:r>
          </a:p>
          <a:p>
            <a:r>
              <a:rPr lang="cs-CZ" dirty="0"/>
              <a:t>formování a udržování sociálních kontaktů specifika v oblasti psychického vývoje 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6557414C-DEB6-4FA3-BD52-29A45209E376}"/>
              </a:ext>
            </a:extLst>
          </p:cNvPr>
          <p:cNvSpPr/>
          <p:nvPr/>
        </p:nvSpPr>
        <p:spPr>
          <a:xfrm>
            <a:off x="1254490" y="4177431"/>
            <a:ext cx="300624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7F92BD26-FA88-4B7F-8590-964805162CA7}"/>
              </a:ext>
            </a:extLst>
          </p:cNvPr>
          <p:cNvSpPr/>
          <p:nvPr/>
        </p:nvSpPr>
        <p:spPr>
          <a:xfrm>
            <a:off x="1265968" y="4695547"/>
            <a:ext cx="300625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66D159B4-68EC-4375-BB06-7AD18CC5583C}"/>
              </a:ext>
            </a:extLst>
          </p:cNvPr>
          <p:cNvSpPr/>
          <p:nvPr/>
        </p:nvSpPr>
        <p:spPr>
          <a:xfrm>
            <a:off x="1265967" y="5161681"/>
            <a:ext cx="300625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CDA2CC3-EC1E-4C71-BED1-01DFC1B64F34}"/>
              </a:ext>
            </a:extLst>
          </p:cNvPr>
          <p:cNvSpPr/>
          <p:nvPr/>
        </p:nvSpPr>
        <p:spPr>
          <a:xfrm>
            <a:off x="1235386" y="3733614"/>
            <a:ext cx="300624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 descr="Těžká zraková postižení: jaké je pozorovat svět brčkem? - Veď mě ve tmě">
            <a:extLst>
              <a:ext uri="{FF2B5EF4-FFF2-40B4-BE49-F238E27FC236}">
                <a16:creationId xmlns:a16="http://schemas.microsoft.com/office/drawing/2014/main" id="{C4D3E9F3-8D9D-498D-8159-FD03EA6C8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133" y="284176"/>
            <a:ext cx="3877628" cy="258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4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10421234" cy="1508760"/>
          </a:xfrm>
        </p:spPr>
        <p:txBody>
          <a:bodyPr/>
          <a:lstStyle/>
          <a:p>
            <a:r>
              <a:rPr lang="cs-CZ" b="1" dirty="0"/>
              <a:t>JEDINCI SE ZBYTKY ZRAKU -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65" y="2011680"/>
            <a:ext cx="11058388" cy="4206240"/>
          </a:xfrm>
        </p:spPr>
        <p:txBody>
          <a:bodyPr/>
          <a:lstStyle/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pomocí principů platných pro obě skupiny, Kompenzační mechanismy jako u nevidomých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vzdělávání tzv. dvojmetodou 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rozvoj zachovaných zbytků vidění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zásady zrakové hygieny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při práci do blízka potřebuje zvětšit, zvýšit kontrast, upravit pozadí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počítač se zvětšovacím SW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nutnost úpravy podmínek výchovně vzdělávacího procesu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omezená volba povolání</a:t>
            </a:r>
          </a:p>
        </p:txBody>
      </p:sp>
      <p:pic>
        <p:nvPicPr>
          <p:cNvPr id="8194" name="Picture 2" descr="Tiché ulice jsou past pro lidi bez zraku, chybí jim orientace - Metro.cz">
            <a:extLst>
              <a:ext uri="{FF2B5EF4-FFF2-40B4-BE49-F238E27FC236}">
                <a16:creationId xmlns:a16="http://schemas.microsoft.com/office/drawing/2014/main" id="{672AB367-C5B1-4ECE-8901-17255D564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798" y="483074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952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3D23-9902-46F3-8262-6CE7ACCF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Nevidomí (</a:t>
            </a:r>
            <a:r>
              <a:rPr lang="cs-CZ" dirty="0" err="1"/>
              <a:t>amaurosa</a:t>
            </a:r>
            <a:r>
              <a:rPr lang="cs-CZ" dirty="0"/>
              <a:t>, slepota)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347778-14CC-4A27-B66D-053F5E9B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blindness</a:t>
            </a:r>
            <a:r>
              <a:rPr lang="cs-CZ" dirty="0"/>
              <a:t> (</a:t>
            </a:r>
            <a:r>
              <a:rPr lang="cs-CZ" dirty="0" err="1"/>
              <a:t>ang</a:t>
            </a:r>
            <a:r>
              <a:rPr lang="cs-CZ" dirty="0"/>
              <a:t>.), </a:t>
            </a:r>
            <a:r>
              <a:rPr lang="cs-CZ" dirty="0" err="1"/>
              <a:t>cécité</a:t>
            </a:r>
            <a:r>
              <a:rPr lang="cs-CZ" dirty="0"/>
              <a:t> (francouzsky), </a:t>
            </a:r>
            <a:r>
              <a:rPr lang="cs-CZ" dirty="0" err="1"/>
              <a:t>Blindheit</a:t>
            </a:r>
            <a:r>
              <a:rPr lang="cs-CZ" dirty="0"/>
              <a:t> (německy), </a:t>
            </a:r>
            <a:r>
              <a:rPr lang="cs-CZ" dirty="0" err="1"/>
              <a:t>слепота</a:t>
            </a:r>
            <a:r>
              <a:rPr lang="cs-CZ" dirty="0"/>
              <a:t> (rusky), </a:t>
            </a:r>
            <a:r>
              <a:rPr lang="cs-CZ" dirty="0" err="1"/>
              <a:t>ślepota</a:t>
            </a:r>
            <a:r>
              <a:rPr lang="cs-CZ" dirty="0"/>
              <a:t> (polsky), </a:t>
            </a:r>
            <a:r>
              <a:rPr lang="cs-CZ" dirty="0" err="1"/>
              <a:t>ceguera</a:t>
            </a:r>
            <a:r>
              <a:rPr lang="cs-CZ" dirty="0"/>
              <a:t> (španělsky), </a:t>
            </a:r>
            <a:r>
              <a:rPr lang="cs-CZ" dirty="0" err="1"/>
              <a:t>cecità</a:t>
            </a:r>
            <a:r>
              <a:rPr lang="cs-CZ" dirty="0"/>
              <a:t> (italsky)</a:t>
            </a:r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2400" dirty="0"/>
              <a:t>nevidomí (</a:t>
            </a:r>
            <a:r>
              <a:rPr lang="cs-CZ" sz="2400" dirty="0" err="1"/>
              <a:t>vizus</a:t>
            </a:r>
            <a:r>
              <a:rPr lang="cs-CZ" sz="2400" dirty="0"/>
              <a:t> pod 1/60 nebo zorné pole menší než 5°);</a:t>
            </a:r>
          </a:p>
          <a:p>
            <a:pPr lvl="1"/>
            <a:r>
              <a:rPr lang="cs-CZ" dirty="0"/>
              <a:t>zachovaný světlocit s projekcí (rozeznají směr zdroje světla);</a:t>
            </a:r>
          </a:p>
          <a:p>
            <a:pPr lvl="1"/>
            <a:r>
              <a:rPr lang="cs-CZ" dirty="0"/>
              <a:t>zachovaný světlocit bez správné projekce (rozeznají pouze světlo a tmu, nikoli zdroj světla);</a:t>
            </a:r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2400" dirty="0"/>
              <a:t>úplná</a:t>
            </a:r>
            <a:r>
              <a:rPr lang="cs-CZ" sz="2600" dirty="0"/>
              <a:t> slepota bez světlocitu (amauróza).</a:t>
            </a:r>
          </a:p>
          <a:p>
            <a:endParaRPr lang="cs-CZ" dirty="0"/>
          </a:p>
        </p:txBody>
      </p:sp>
      <p:pic>
        <p:nvPicPr>
          <p:cNvPr id="4098" name="Picture 2" descr="Tinka (4) trpí mozkovou slepotou. Diagnóze jsme nemohli uvěřit, říkají  rodiče | Zprávy | Plzeňská Drbna - zprávy z Plzně a okolí">
            <a:extLst>
              <a:ext uri="{FF2B5EF4-FFF2-40B4-BE49-F238E27FC236}">
                <a16:creationId xmlns:a16="http://schemas.microsoft.com/office/drawing/2014/main" id="{D62D82F5-73AD-4E8B-ADFA-9B7DDACC5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828" y="4347125"/>
            <a:ext cx="3847982" cy="22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7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1B47D-D582-4D8B-8F0E-ADD68B1E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Nevidomost - příčiny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3DE47B-97A1-4E50-A20F-6D48EDD25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prenatální (NEPŘÍZNIVÉ VLIVY V PRENATÁLNÍM OBDOBÍ: rubeola, toxoplazmóza, drogová závislost matky, nádorová onemocnění, syfilis, užívání některých léků), </a:t>
            </a:r>
          </a:p>
          <a:p>
            <a:pPr lvl="0"/>
            <a:r>
              <a:rPr lang="cs-CZ" dirty="0"/>
              <a:t>GENETICKÉ FAKTORY, </a:t>
            </a:r>
          </a:p>
          <a:p>
            <a:pPr lvl="0"/>
            <a:r>
              <a:rPr lang="cs-CZ" dirty="0"/>
              <a:t>PŘEDČASNÉ NAROZENÍ, </a:t>
            </a:r>
          </a:p>
          <a:p>
            <a:r>
              <a:rPr lang="cs-CZ" dirty="0"/>
              <a:t>KOMPLIKOVANÝ POROD</a:t>
            </a:r>
          </a:p>
        </p:txBody>
      </p:sp>
      <p:pic>
        <p:nvPicPr>
          <p:cNvPr id="5122" name="Picture 2" descr="Tinka (4) trpí mozkovou slepotou. Diagnóze jsme nemohli uvěřit, říkají  rodiče | Zprávy | Plzeňská Drbna - zprávy z Plzně a okolí">
            <a:extLst>
              <a:ext uri="{FF2B5EF4-FFF2-40B4-BE49-F238E27FC236}">
                <a16:creationId xmlns:a16="http://schemas.microsoft.com/office/drawing/2014/main" id="{A6E160F7-5C7B-4BCB-A1ED-9EB3D552D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357" y="2790517"/>
            <a:ext cx="2890377" cy="387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42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520D6-7610-4E54-886C-5D1713EE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Nevidomost - důsledky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880FA8-5200-4484-9F2D-F9E02CFB2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SENZORICKÝ DEFICIT A INFORMAČNÍ BARIÉRA</a:t>
            </a:r>
          </a:p>
          <a:p>
            <a:pPr marL="592138" lvl="1" indent="-363538">
              <a:buFont typeface="Courier New" panose="02070309020205020404" pitchFamily="49" charset="0"/>
              <a:buChar char="o"/>
            </a:pPr>
            <a:r>
              <a:rPr lang="cs-CZ" sz="3200" dirty="0"/>
              <a:t>narušení vývoje poznávacích procesů, paměti, myšlení, řeči, představ, </a:t>
            </a:r>
            <a:r>
              <a:rPr lang="cs-CZ" sz="3200" dirty="0" err="1"/>
              <a:t>senzomotoriky</a:t>
            </a:r>
            <a:r>
              <a:rPr lang="cs-CZ" sz="3200" dirty="0"/>
              <a:t> </a:t>
            </a:r>
            <a:r>
              <a:rPr lang="cs-CZ" sz="3200" b="1" dirty="0"/>
              <a:t> 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POSP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SEBEOBSLUHA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SOCIALIZACE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lepota - FungoDoktor">
            <a:extLst>
              <a:ext uri="{FF2B5EF4-FFF2-40B4-BE49-F238E27FC236}">
                <a16:creationId xmlns:a16="http://schemas.microsoft.com/office/drawing/2014/main" id="{06609D0C-A09F-404C-B58F-12AC2A225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991" y="3719970"/>
            <a:ext cx="4235860" cy="29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F1C4B-D682-4A90-B8B9-9543351C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DOPORUČENÍ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E49E4-4CC8-437F-A0D7-59EA67B01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podporovat aktivitu a pohyb dítěte</a:t>
            </a:r>
          </a:p>
          <a:p>
            <a:r>
              <a:rPr lang="cs-CZ" dirty="0"/>
              <a:t>potížemi s rychlou a přesnou orientací v prostoru</a:t>
            </a:r>
          </a:p>
          <a:p>
            <a:r>
              <a:rPr lang="cs-CZ" dirty="0"/>
              <a:t>kompenzace vyššími kompenzačními činiteli </a:t>
            </a:r>
          </a:p>
          <a:p>
            <a:r>
              <a:rPr lang="cs-CZ" dirty="0"/>
              <a:t>Braillovo písmo</a:t>
            </a:r>
          </a:p>
          <a:p>
            <a:r>
              <a:rPr lang="cs-CZ" b="1" dirty="0"/>
              <a:t>používání tyflopomůcek</a:t>
            </a:r>
          </a:p>
          <a:p>
            <a:r>
              <a:rPr lang="cs-CZ" b="1" dirty="0"/>
              <a:t>nácvik chůze s bílou holí, chůze s průvodcem, vodícím psem</a:t>
            </a:r>
          </a:p>
          <a:p>
            <a:endParaRPr lang="cs-CZ" dirty="0"/>
          </a:p>
        </p:txBody>
      </p:sp>
      <p:pic>
        <p:nvPicPr>
          <p:cNvPr id="10242" name="Picture 2" descr="Hithit - Narozeninová kočka - audio+haptická kniha pro nevidomé děti">
            <a:extLst>
              <a:ext uri="{FF2B5EF4-FFF2-40B4-BE49-F238E27FC236}">
                <a16:creationId xmlns:a16="http://schemas.microsoft.com/office/drawing/2014/main" id="{658735ED-0218-41B5-B937-BB2DEF356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04" y="343422"/>
            <a:ext cx="4628367" cy="308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147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F8B3C-5655-462F-885F-F2884A45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77" y="346919"/>
            <a:ext cx="9784080" cy="1508760"/>
          </a:xfrm>
        </p:spPr>
        <p:txBody>
          <a:bodyPr/>
          <a:lstStyle/>
          <a:p>
            <a:r>
              <a:rPr lang="cs-CZ" b="1" dirty="0"/>
              <a:t>Psychomotorický</a:t>
            </a:r>
            <a:r>
              <a:rPr lang="cs-CZ" dirty="0"/>
              <a:t> vývoj dětí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7BC43-DF43-4609-B4B1-68545083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HRUBÁ MOTORIKA</a:t>
            </a:r>
          </a:p>
          <a:p>
            <a:r>
              <a:rPr lang="cs-CZ" dirty="0"/>
              <a:t>koordinace ucho–ruka </a:t>
            </a:r>
          </a:p>
          <a:p>
            <a:r>
              <a:rPr lang="cs-CZ" dirty="0"/>
              <a:t>podle zvukového klíče</a:t>
            </a:r>
          </a:p>
          <a:p>
            <a:r>
              <a:rPr lang="cs-CZ" dirty="0"/>
              <a:t>lezení, sezení, stání, chůze i běh</a:t>
            </a:r>
          </a:p>
          <a:p>
            <a:r>
              <a:rPr lang="cs-CZ" b="1" dirty="0"/>
              <a:t>chybí koordinovanost a přirozenost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JEMNÁ MOTORIKA</a:t>
            </a:r>
          </a:p>
          <a:p>
            <a:r>
              <a:rPr lang="cs-CZ" dirty="0"/>
              <a:t>na velmi dobré úrovni díky systematickému rozvoji hmatu</a:t>
            </a:r>
          </a:p>
          <a:p>
            <a:r>
              <a:rPr lang="cs-CZ" dirty="0"/>
              <a:t>Kresba nemá expresivní význam</a:t>
            </a:r>
          </a:p>
        </p:txBody>
      </p:sp>
      <p:pic>
        <p:nvPicPr>
          <p:cNvPr id="9218" name="Picture 2" descr="Výstava pro ruce i oči návštěvníků probíhá v kladenském biografu | České  galerie">
            <a:extLst>
              <a:ext uri="{FF2B5EF4-FFF2-40B4-BE49-F238E27FC236}">
                <a16:creationId xmlns:a16="http://schemas.microsoft.com/office/drawing/2014/main" id="{70DB1AC3-BD22-4BF8-904B-59E11D5AB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516" y="640080"/>
            <a:ext cx="3957484" cy="296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Ondra Vohradský, nevidomý | Malujeme po síti">
            <a:extLst>
              <a:ext uri="{FF2B5EF4-FFF2-40B4-BE49-F238E27FC236}">
                <a16:creationId xmlns:a16="http://schemas.microsoft.com/office/drawing/2014/main" id="{8B80051E-7304-44F7-BBE8-2698DA882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738" y="4156928"/>
            <a:ext cx="3543039" cy="235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6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F66DD-562F-4F98-BE8D-CD2205AD6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2680" y="1871131"/>
            <a:ext cx="7352778" cy="2262458"/>
          </a:xfrm>
        </p:spPr>
        <p:txBody>
          <a:bodyPr/>
          <a:lstStyle/>
          <a:p>
            <a:r>
              <a:rPr lang="cs-CZ" b="1" dirty="0"/>
              <a:t>Ztráta zraku v dospělosti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BF5AD5-9696-4D8F-98B1-9E4E7A727D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Loss Vision Stock Illustrations – 2,143 Loss Vision Stock Illustrations,  Vectors &amp; Clipart - Dreamstime">
            <a:extLst>
              <a:ext uri="{FF2B5EF4-FFF2-40B4-BE49-F238E27FC236}">
                <a16:creationId xmlns:a16="http://schemas.microsoft.com/office/drawing/2014/main" id="{7EDC098E-8813-477B-807B-8B717E8AB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4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ss Vision Stock Illustrations – 2,143 Loss Vision Stock Illustrations,  Vectors &amp; Clipart - Dreamstime">
            <a:extLst>
              <a:ext uri="{FF2B5EF4-FFF2-40B4-BE49-F238E27FC236}">
                <a16:creationId xmlns:a16="http://schemas.microsoft.com/office/drawing/2014/main" id="{1EBD1025-145B-48A0-8B27-70F2BEA03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75" y="86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04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/>
              <a:t>Příčiny ztráty </a:t>
            </a:r>
            <a:r>
              <a:rPr lang="cs-CZ" b="1" cap="all" dirty="0" err="1"/>
              <a:t>zrakU</a:t>
            </a:r>
            <a:endParaRPr lang="cs-CZ" b="1" cap="al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narušení sítnic u diabetiků, </a:t>
            </a:r>
          </a:p>
          <a:p>
            <a:pPr lvl="0"/>
            <a:r>
              <a:rPr lang="cs-CZ" dirty="0"/>
              <a:t>glaukom, </a:t>
            </a:r>
          </a:p>
          <a:p>
            <a:pPr lvl="0"/>
            <a:r>
              <a:rPr lang="cs-CZ" dirty="0"/>
              <a:t>OTRAVY</a:t>
            </a:r>
          </a:p>
          <a:p>
            <a:pPr lvl="0"/>
            <a:r>
              <a:rPr lang="cs-CZ" dirty="0"/>
              <a:t>úrazy, </a:t>
            </a:r>
          </a:p>
          <a:p>
            <a:pPr lvl="0"/>
            <a:r>
              <a:rPr lang="cs-CZ" dirty="0"/>
              <a:t>nádorová onemocnění CNS, </a:t>
            </a:r>
          </a:p>
          <a:p>
            <a:pPr lvl="0"/>
            <a:r>
              <a:rPr lang="cs-CZ" dirty="0"/>
              <a:t>různé degenerativní procesy, </a:t>
            </a:r>
          </a:p>
          <a:p>
            <a:pPr lvl="0"/>
            <a:r>
              <a:rPr lang="cs-CZ" dirty="0"/>
              <a:t>vrozené nebo dědičné postupně zhoršující se vady atd. </a:t>
            </a:r>
          </a:p>
        </p:txBody>
      </p:sp>
      <p:pic>
        <p:nvPicPr>
          <p:cNvPr id="4" name="Picture 2" descr="Vladimíru Lipinovi se po oslepnutí změnil celý svět. Musí se učit hodně nových věcí.">
            <a:extLst>
              <a:ext uri="{FF2B5EF4-FFF2-40B4-BE49-F238E27FC236}">
                <a16:creationId xmlns:a16="http://schemas.microsoft.com/office/drawing/2014/main" id="{7A051BDC-D4D5-4BD0-9E5E-17A3B3546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780" y="2126449"/>
            <a:ext cx="3918155" cy="293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67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9B5B2-705B-40D0-AFD2-128A8D45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179" y="0"/>
            <a:ext cx="9784080" cy="1508760"/>
          </a:xfrm>
        </p:spPr>
        <p:txBody>
          <a:bodyPr/>
          <a:lstStyle/>
          <a:p>
            <a:r>
              <a:rPr lang="cs-CZ" dirty="0"/>
              <a:t>Medicínské členění podle </a:t>
            </a:r>
            <a:r>
              <a:rPr lang="cs-CZ" dirty="0" err="1"/>
              <a:t>who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E4B165D-1B6F-4775-892E-09DF582F4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698725"/>
              </p:ext>
            </p:extLst>
          </p:nvPr>
        </p:nvGraphicFramePr>
        <p:xfrm>
          <a:off x="0" y="908149"/>
          <a:ext cx="11863194" cy="594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192">
                  <a:extLst>
                    <a:ext uri="{9D8B030D-6E8A-4147-A177-3AD203B41FA5}">
                      <a16:colId xmlns:a16="http://schemas.microsoft.com/office/drawing/2014/main" val="1068227007"/>
                    </a:ext>
                  </a:extLst>
                </a:gridCol>
                <a:gridCol w="1730148">
                  <a:extLst>
                    <a:ext uri="{9D8B030D-6E8A-4147-A177-3AD203B41FA5}">
                      <a16:colId xmlns:a16="http://schemas.microsoft.com/office/drawing/2014/main" val="1736699157"/>
                    </a:ext>
                  </a:extLst>
                </a:gridCol>
                <a:gridCol w="1463683">
                  <a:extLst>
                    <a:ext uri="{9D8B030D-6E8A-4147-A177-3AD203B41FA5}">
                      <a16:colId xmlns:a16="http://schemas.microsoft.com/office/drawing/2014/main" val="4235150105"/>
                    </a:ext>
                  </a:extLst>
                </a:gridCol>
                <a:gridCol w="3310206">
                  <a:extLst>
                    <a:ext uri="{9D8B030D-6E8A-4147-A177-3AD203B41FA5}">
                      <a16:colId xmlns:a16="http://schemas.microsoft.com/office/drawing/2014/main" val="3204072240"/>
                    </a:ext>
                  </a:extLst>
                </a:gridCol>
                <a:gridCol w="3556965">
                  <a:extLst>
                    <a:ext uri="{9D8B030D-6E8A-4147-A177-3AD203B41FA5}">
                      <a16:colId xmlns:a16="http://schemas.microsoft.com/office/drawing/2014/main" val="3985948683"/>
                    </a:ext>
                  </a:extLst>
                </a:gridCol>
              </a:tblGrid>
              <a:tr h="6350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kategorie 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zraková ostrost s maximální možnou korekcí,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58761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mírná nebo žádná zraková vada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vízus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6/18 nebo lepší)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31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středně těžká zraková vada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 slabozrakost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6/18 (0,30),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6/60 (0,10); 3/10-1/10, 20/70–20/200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444327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těžká zraková vada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silná slabozrakost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vízus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6/60 (0,10),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3/60, 1/10-10/20, 20/200–20/400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50475"/>
                  </a:ext>
                </a:extLst>
              </a:tr>
              <a:tr h="63399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těžce slabý zrak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3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3/60,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1/60, 1/20-10/50,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767662"/>
                  </a:ext>
                </a:extLst>
              </a:tr>
              <a:tr h="6513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koncentrické zúžení zorného pole obou očí pod 20 stupňů, nebo jediného funkčního oka pod 45 stupňů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210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praktická nevidomost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4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1/30 (0,20), 1/50 až světlocit 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nebo omezení zorného pole do 5 stupňů kolem centrální fixace, i když centrální ostrost není postižena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56433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 ()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úplná nevidomost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naprostá ztráta světlocitu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zachování světlocitu s chybnou světelnou projekcí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74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604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náhlá x postupná ztráta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379950"/>
            <a:ext cx="9601196" cy="3735713"/>
          </a:xfrm>
        </p:spPr>
        <p:txBody>
          <a:bodyPr>
            <a:normAutofit/>
          </a:bodyPr>
          <a:lstStyle/>
          <a:p>
            <a:r>
              <a:rPr lang="cs-CZ" b="1" dirty="0"/>
              <a:t>Náhlá ztráta zraku</a:t>
            </a:r>
            <a:endParaRPr lang="cs-CZ" dirty="0"/>
          </a:p>
          <a:p>
            <a:pPr lvl="1"/>
            <a:r>
              <a:rPr lang="cs-CZ" b="1" dirty="0"/>
              <a:t>krize bez ohledu na osobnost</a:t>
            </a:r>
          </a:p>
          <a:p>
            <a:pPr lvl="1"/>
            <a:r>
              <a:rPr lang="cs-CZ" dirty="0"/>
              <a:t>délka doby jejího trvání</a:t>
            </a:r>
          </a:p>
          <a:p>
            <a:pPr lvl="1"/>
            <a:r>
              <a:rPr lang="cs-CZ" dirty="0"/>
              <a:t>truchlení nad ztrátou blízkého člověka</a:t>
            </a:r>
          </a:p>
          <a:p>
            <a:r>
              <a:rPr lang="cs-CZ" b="1" dirty="0"/>
              <a:t>Pozvolná ztráta zraku</a:t>
            </a:r>
          </a:p>
          <a:p>
            <a:pPr lvl="1"/>
            <a:r>
              <a:rPr lang="cs-CZ" dirty="0"/>
              <a:t>i desítky let, dlouhodobá psychická zátěž</a:t>
            </a:r>
          </a:p>
          <a:p>
            <a:pPr lvl="1"/>
            <a:r>
              <a:rPr lang="cs-CZ" dirty="0"/>
              <a:t>dynamika naděje a zoufalství</a:t>
            </a:r>
          </a:p>
          <a:p>
            <a:pPr lvl="1"/>
            <a:r>
              <a:rPr lang="cs-CZ" dirty="0"/>
              <a:t>dopad na osobnost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63538" indent="-363538"/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Bílá hůl jako stigma">
            <a:extLst>
              <a:ext uri="{FF2B5EF4-FFF2-40B4-BE49-F238E27FC236}">
                <a16:creationId xmlns:a16="http://schemas.microsoft.com/office/drawing/2014/main" id="{383FCDD3-F716-4684-A733-D6F8A082F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892" y="2218367"/>
            <a:ext cx="3813076" cy="336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126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ztrátu zraku</a:t>
            </a:r>
            <a:endParaRPr lang="cs-CZ" b="1" cap="al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575" y="2272344"/>
            <a:ext cx="9601196" cy="3318936"/>
          </a:xfrm>
        </p:spPr>
        <p:txBody>
          <a:bodyPr>
            <a:normAutofit/>
          </a:bodyPr>
          <a:lstStyle/>
          <a:p>
            <a:pPr marL="363538" indent="-363538"/>
            <a:r>
              <a:rPr lang="cs-CZ" b="1" dirty="0"/>
              <a:t>ŠOK</a:t>
            </a:r>
            <a:endParaRPr lang="cs-CZ" dirty="0"/>
          </a:p>
          <a:p>
            <a:pPr marL="363538" indent="-363538"/>
            <a:r>
              <a:rPr lang="cs-CZ" b="1" dirty="0"/>
              <a:t>REAKTIVNÍ DEPRESE</a:t>
            </a:r>
            <a:endParaRPr lang="cs-CZ" dirty="0"/>
          </a:p>
          <a:p>
            <a:pPr marL="363538" indent="-363538"/>
            <a:r>
              <a:rPr lang="cs-CZ" b="1" dirty="0"/>
              <a:t>REORGANIZACE</a:t>
            </a:r>
          </a:p>
          <a:p>
            <a:pPr marL="363538" indent="-363538"/>
            <a:r>
              <a:rPr lang="cs-CZ" dirty="0"/>
              <a:t>NE VŠICHNI TĚMITO STÁDII PROCHÁZEJÍ, NĚKTERÉ FÁZE VYNECHÁVAJÍ</a:t>
            </a:r>
          </a:p>
          <a:p>
            <a:pPr marL="363538" indent="-363538"/>
            <a:r>
              <a:rPr lang="cs-CZ" b="1" dirty="0"/>
              <a:t>Allan </a:t>
            </a:r>
            <a:r>
              <a:rPr lang="cs-CZ" b="1" dirty="0" err="1"/>
              <a:t>Dodds</a:t>
            </a:r>
            <a:r>
              <a:rPr lang="cs-CZ" b="1" dirty="0"/>
              <a:t>: </a:t>
            </a:r>
            <a:r>
              <a:rPr lang="cs-CZ" dirty="0"/>
              <a:t>alternativní model ztráty zraku </a:t>
            </a:r>
          </a:p>
          <a:p>
            <a:pPr marL="820738" lvl="1" indent="-363538"/>
            <a:r>
              <a:rPr lang="cs-CZ" dirty="0"/>
              <a:t>Deprese a úzkost            pocit bezmoci a neschopnosti             úzkost a deprese </a:t>
            </a:r>
          </a:p>
          <a:p>
            <a:pPr marL="457200" lvl="1" indent="0">
              <a:buNone/>
            </a:pPr>
            <a:r>
              <a:rPr lang="cs-CZ" dirty="0"/>
              <a:t>nízká motivace pokoušet se získat nové dovednosti </a:t>
            </a:r>
          </a:p>
          <a:p>
            <a:pPr marL="820738" lvl="1" indent="-363538"/>
            <a:endParaRPr lang="cs-CZ" dirty="0"/>
          </a:p>
          <a:p>
            <a:pPr marL="363538" indent="-363538"/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0FC4A64-88BC-4B97-B0EF-8372CCAC4B3E}"/>
              </a:ext>
            </a:extLst>
          </p:cNvPr>
          <p:cNvSpPr/>
          <p:nvPr/>
        </p:nvSpPr>
        <p:spPr>
          <a:xfrm>
            <a:off x="4080387" y="4688349"/>
            <a:ext cx="419714" cy="186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00A33DBE-5224-4060-831F-7A3D0CB5E7B0}"/>
              </a:ext>
            </a:extLst>
          </p:cNvPr>
          <p:cNvSpPr/>
          <p:nvPr/>
        </p:nvSpPr>
        <p:spPr>
          <a:xfrm>
            <a:off x="7845533" y="4594942"/>
            <a:ext cx="419714" cy="186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66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osobnost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885" y="2556932"/>
            <a:ext cx="9601196" cy="3318936"/>
          </a:xfrm>
        </p:spPr>
        <p:txBody>
          <a:bodyPr>
            <a:normAutofit/>
          </a:bodyPr>
          <a:lstStyle/>
          <a:p>
            <a:pPr marL="363538" indent="-363538"/>
            <a:r>
              <a:rPr lang="cs-CZ" dirty="0"/>
              <a:t>zůstává nezměněna, jen ji ztráta zraku upevňuje</a:t>
            </a:r>
          </a:p>
          <a:p>
            <a:pPr marL="363538" indent="-363538"/>
            <a:r>
              <a:rPr lang="cs-CZ" b="1" dirty="0"/>
              <a:t>rozdíl je mezi cíli a skutečností </a:t>
            </a:r>
            <a:r>
              <a:rPr lang="cs-CZ" dirty="0"/>
              <a:t>(čím větší rozpor, tím nesnadnější adaptace)</a:t>
            </a:r>
          </a:p>
          <a:p>
            <a:pPr marL="363538" indent="-363538"/>
            <a:r>
              <a:rPr lang="cs-CZ" dirty="0"/>
              <a:t>osobnostní rysy relativně dobře adaptovaných:</a:t>
            </a:r>
          </a:p>
          <a:p>
            <a:pPr marL="820738" lvl="1" indent="-363538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životní odvaha, </a:t>
            </a:r>
          </a:p>
          <a:p>
            <a:pPr marL="820738" lvl="1" indent="-363538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láska k lidem </a:t>
            </a:r>
          </a:p>
          <a:p>
            <a:pPr marL="820738" lvl="1" indent="-363538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reálné sebevědomí</a:t>
            </a:r>
          </a:p>
          <a:p>
            <a:pPr marL="820738" lvl="1" indent="-363538"/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69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významné osobnostní charakteristiky</a:t>
            </a:r>
            <a:endParaRPr lang="cs-CZ" b="1" cap="al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místo sebeřízení (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), </a:t>
            </a:r>
          </a:p>
          <a:p>
            <a:pPr lvl="0"/>
            <a:r>
              <a:rPr lang="cs-CZ" dirty="0"/>
              <a:t>nezdolnost (ve smyslu obvykle uváděném jako </a:t>
            </a:r>
            <a:r>
              <a:rPr lang="cs-CZ" dirty="0" err="1"/>
              <a:t>hardiness</a:t>
            </a:r>
            <a:r>
              <a:rPr lang="cs-CZ" dirty="0"/>
              <a:t> nebo </a:t>
            </a:r>
            <a:r>
              <a:rPr lang="cs-CZ" dirty="0" err="1"/>
              <a:t>resilience</a:t>
            </a:r>
            <a:r>
              <a:rPr lang="cs-CZ" dirty="0"/>
              <a:t>), </a:t>
            </a:r>
          </a:p>
          <a:p>
            <a:pPr lvl="0"/>
            <a:r>
              <a:rPr lang="cs-CZ" dirty="0"/>
              <a:t>vnímaná osobní zdatnost (self-efficacy), </a:t>
            </a:r>
          </a:p>
          <a:p>
            <a:pPr lvl="0"/>
            <a:r>
              <a:rPr lang="cs-CZ" dirty="0"/>
              <a:t>optimismus, </a:t>
            </a:r>
          </a:p>
          <a:p>
            <a:pPr lvl="0"/>
            <a:r>
              <a:rPr lang="cs-CZ" dirty="0"/>
              <a:t>kladné sebehodnocení a sebedůvěra, </a:t>
            </a:r>
          </a:p>
          <a:p>
            <a:pPr lvl="0"/>
            <a:r>
              <a:rPr lang="cs-CZ" dirty="0"/>
              <a:t>smysl pro humor </a:t>
            </a:r>
          </a:p>
          <a:p>
            <a:r>
              <a:rPr lang="cs-CZ" dirty="0"/>
              <a:t>a smysluplnost života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258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přijetí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3538" indent="-363538"/>
            <a: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dělat to, co může, a vzdát se nemožného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věcnost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slábne emocionální odezva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samostatnost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volný čas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manuální dovednosti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vztahy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odolnost vůči předsudkům</a:t>
            </a:r>
          </a:p>
          <a:p>
            <a:pPr marL="363538" indent="-363538"/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lepota - Empatia">
            <a:extLst>
              <a:ext uri="{FF2B5EF4-FFF2-40B4-BE49-F238E27FC236}">
                <a16:creationId xmlns:a16="http://schemas.microsoft.com/office/drawing/2014/main" id="{0FC94717-CFE7-497C-80D5-55A9B4CE9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140" y="3774051"/>
            <a:ext cx="3661884" cy="191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031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AE202-C7A5-4C1B-A4E9-96F20A7A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/>
              <a:t>překážky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73208C-9D3A-4431-A3F5-31999804F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falešná naděje</a:t>
            </a:r>
          </a:p>
          <a:p>
            <a:pPr marL="363538" indent="-363538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odmítání pomůcek</a:t>
            </a:r>
          </a:p>
        </p:txBody>
      </p:sp>
      <p:pic>
        <p:nvPicPr>
          <p:cNvPr id="7170" name="Picture 2" descr="Procházka&quot; s bílou holí aneb Tyfloservis pomáhá už čtvrtstoletí -  Moravskoslezský deník">
            <a:extLst>
              <a:ext uri="{FF2B5EF4-FFF2-40B4-BE49-F238E27FC236}">
                <a16:creationId xmlns:a16="http://schemas.microsoft.com/office/drawing/2014/main" id="{9F6BE2DB-DD09-40C3-B221-F02B50AE7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57253"/>
            <a:ext cx="5428240" cy="305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Unikátní bílá hůl nevidomým díky mobilnímu připojení výrazně ulehčí život |  Rádio DAB Praha">
            <a:extLst>
              <a:ext uri="{FF2B5EF4-FFF2-40B4-BE49-F238E27FC236}">
                <a16:creationId xmlns:a16="http://schemas.microsoft.com/office/drawing/2014/main" id="{544F2CB1-4EAA-4609-A6F0-B53ED40EF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20" y="3648844"/>
            <a:ext cx="3398871" cy="2261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444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65E1F-F745-4415-991B-99561000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nepřijetí ztráty zraku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88F8E6-074B-4BA0-868E-493066E1B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nepřijímání a neuznávání životních možností a omezení, které vada zanechává</a:t>
            </a:r>
            <a:endParaRPr lang="cs-CZ" dirty="0"/>
          </a:p>
          <a:p>
            <a:pPr lvl="0"/>
            <a:r>
              <a:rPr lang="cs-CZ" dirty="0"/>
              <a:t>zveličování důsledků (agravace)</a:t>
            </a:r>
          </a:p>
          <a:p>
            <a:pPr lvl="0"/>
            <a:r>
              <a:rPr lang="cs-CZ" dirty="0"/>
              <a:t>popírání důsledků zrakového postižení (disimulace)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bílá hůl</a:t>
            </a:r>
          </a:p>
          <a:p>
            <a:pPr lvl="0"/>
            <a:r>
              <a:rPr lang="cs-CZ" dirty="0"/>
              <a:t>rodina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31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5EC89-5535-4357-BC40-E1F4BCD2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589" y="221546"/>
            <a:ext cx="9784080" cy="1508760"/>
          </a:xfrm>
        </p:spPr>
        <p:txBody>
          <a:bodyPr>
            <a:normAutofit/>
          </a:bodyPr>
          <a:lstStyle/>
          <a:p>
            <a:r>
              <a:rPr lang="cs-CZ" sz="4800" b="1" dirty="0"/>
              <a:t>KLASIFIKACE UŽÍVANÁ VE SPORTU</a:t>
            </a:r>
            <a:endParaRPr lang="cs-CZ" sz="4800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B454B9ED-6E76-4E90-8679-0F14BA8525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554044"/>
              </p:ext>
            </p:extLst>
          </p:nvPr>
        </p:nvGraphicFramePr>
        <p:xfrm>
          <a:off x="229644" y="1902911"/>
          <a:ext cx="11962356" cy="4217717"/>
        </p:xfrm>
        <a:graphic>
          <a:graphicData uri="http://schemas.openxmlformats.org/drawingml/2006/table">
            <a:tbl>
              <a:tblPr firstRow="1" firstCol="1" bandRow="1"/>
              <a:tblGrid>
                <a:gridCol w="1674312">
                  <a:extLst>
                    <a:ext uri="{9D8B030D-6E8A-4147-A177-3AD203B41FA5}">
                      <a16:colId xmlns:a16="http://schemas.microsoft.com/office/drawing/2014/main" val="1477750412"/>
                    </a:ext>
                  </a:extLst>
                </a:gridCol>
                <a:gridCol w="2931091">
                  <a:extLst>
                    <a:ext uri="{9D8B030D-6E8A-4147-A177-3AD203B41FA5}">
                      <a16:colId xmlns:a16="http://schemas.microsoft.com/office/drawing/2014/main" val="455362896"/>
                    </a:ext>
                  </a:extLst>
                </a:gridCol>
                <a:gridCol w="7356953">
                  <a:extLst>
                    <a:ext uri="{9D8B030D-6E8A-4147-A177-3AD203B41FA5}">
                      <a16:colId xmlns:a16="http://schemas.microsoft.com/office/drawing/2014/main" val="354618081"/>
                    </a:ext>
                  </a:extLst>
                </a:gridCol>
              </a:tblGrid>
              <a:tr h="12764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stupeň (B1)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nulové vnímání světla až po neschopnost rozpoznat objekt nebo jeho kontury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-4476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Samostatné provozování aktivit: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˗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Plavání,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úpolové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sporty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˗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jízda na tandemu, pádlování apod.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aktivit spojených s během a rychlejším přemísťováním je nutná přítomnost průvodce.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380527"/>
                  </a:ext>
                </a:extLst>
              </a:tr>
              <a:tr h="17450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 stupeň (B2)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rozpoznat objekt do zrakové ostrosti 2/60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nebo ohraničením zorného pole do 10 stupňů.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nutné sluneční světlo nebo výraznější vnitřní osvětlení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sportovec vybaven silnými brýlemi a je schopen číst velká písmena s podporou zvětšovacích zařízení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disciplínách na rovné trati nemusí být průvodce. 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066378"/>
                  </a:ext>
                </a:extLst>
              </a:tr>
              <a:tr h="8637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stupeň (B3)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2/60–6/60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nebo ohraničení zorného pole v hodnotách 10-40 stupňů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sportovci, u kterých je třeba v některých činnostech speciální servis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velmi silné brýle, ale umí přečíst  při přiložení tváře ke stránce s textem).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Nepotřebuje průvodce, za zhoršených světelných podmínek nutná verbální instrukce. 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527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1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7C3015-7001-49B0-BDDF-8986AED5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ve speciální pedagogice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434B5-08FB-49AA-B97F-C8ECD49F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osoby nevidomé</a:t>
            </a:r>
          </a:p>
          <a:p>
            <a:pPr lvl="1"/>
            <a:r>
              <a:rPr lang="cs-CZ" sz="2400" b="1" dirty="0"/>
              <a:t>Osoby později osleplé</a:t>
            </a:r>
          </a:p>
          <a:p>
            <a:r>
              <a:rPr lang="cs-CZ" sz="2800" b="1" dirty="0"/>
              <a:t>osoby se zbytky zraku</a:t>
            </a:r>
          </a:p>
          <a:p>
            <a:r>
              <a:rPr lang="cs-CZ" sz="2800" b="1" dirty="0"/>
              <a:t>osoby slabozraké</a:t>
            </a:r>
          </a:p>
          <a:p>
            <a:r>
              <a:rPr lang="cs-CZ" sz="2800" b="1" dirty="0"/>
              <a:t>osoby s poruchami binokulárního vidění</a:t>
            </a:r>
          </a:p>
        </p:txBody>
      </p:sp>
    </p:spTree>
    <p:extLst>
      <p:ext uri="{BB962C8B-B14F-4D97-AF65-F5344CB8AC3E}">
        <p14:creationId xmlns:p14="http://schemas.microsoft.com/office/powerpoint/2010/main" val="129878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2052C-D245-4190-A973-4E8498DC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slabozrakost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632E5F-851A-4292-80C1-334F866E5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0" y="1910093"/>
            <a:ext cx="10759857" cy="48463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/>
              <a:t>podle WHO kategorie Zrakové postižení 1, 2 (</a:t>
            </a:r>
            <a:r>
              <a:rPr lang="cs-CZ" sz="2800" b="1" dirty="0" err="1"/>
              <a:t>vizus</a:t>
            </a:r>
            <a:r>
              <a:rPr lang="cs-CZ" sz="2800" b="1" dirty="0"/>
              <a:t> 6/18 až do 3/60 na lepším oku)</a:t>
            </a:r>
          </a:p>
          <a:p>
            <a:pPr lvl="1"/>
            <a:r>
              <a:rPr lang="cs-CZ" sz="2400" b="1" dirty="0"/>
              <a:t>lehce slabozrací (</a:t>
            </a:r>
            <a:r>
              <a:rPr lang="cs-CZ" sz="2400" b="1" dirty="0" err="1"/>
              <a:t>vizus</a:t>
            </a:r>
            <a:r>
              <a:rPr lang="cs-CZ" sz="2400" b="1" dirty="0"/>
              <a:t> 6/18 až do 6/60)</a:t>
            </a:r>
          </a:p>
          <a:p>
            <a:pPr lvl="1"/>
            <a:r>
              <a:rPr lang="cs-CZ" sz="2400" b="1" dirty="0"/>
              <a:t>těžce slabozrací (</a:t>
            </a:r>
            <a:r>
              <a:rPr lang="cs-CZ" sz="2400" b="1" dirty="0" err="1"/>
              <a:t>vizus</a:t>
            </a:r>
            <a:r>
              <a:rPr lang="cs-CZ" sz="2400" b="1" dirty="0"/>
              <a:t> 6/60 až do 3/60 )</a:t>
            </a:r>
          </a:p>
          <a:p>
            <a:pPr marL="228600" lvl="1" indent="0">
              <a:buNone/>
            </a:pPr>
            <a:endParaRPr lang="cs-CZ" sz="2400" b="1" dirty="0"/>
          </a:p>
          <a:p>
            <a:r>
              <a:rPr lang="cs-CZ" sz="2400" b="1" dirty="0"/>
              <a:t>Vrozené a získané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Stacionární x progresivní</a:t>
            </a:r>
          </a:p>
          <a:p>
            <a:endParaRPr lang="cs-CZ" sz="2400" b="1" dirty="0"/>
          </a:p>
          <a:p>
            <a:r>
              <a:rPr lang="cs-CZ" sz="2400" b="1" dirty="0"/>
              <a:t>Hradílková a kol. (2018, s. 73) slabozrakost je stav, </a:t>
            </a:r>
            <a:r>
              <a:rPr lang="cs-CZ" sz="2400" b="1" i="1" dirty="0"/>
              <a:t>„pokud dítě „něco“ vidí, od světlocitu až k silné krátkozrakosti nebo dalekozrakosti a může využít signály a počitky z oka k orientaci nebo zkoumání okolí.“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Slabozrakost - vše o tématu | Moje zdraví">
            <a:extLst>
              <a:ext uri="{FF2B5EF4-FFF2-40B4-BE49-F238E27FC236}">
                <a16:creationId xmlns:a16="http://schemas.microsoft.com/office/drawing/2014/main" id="{621F13A9-1B8A-455B-9D90-39E4F085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944" y="16701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69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34259-E9D9-4488-A68E-3751E747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příčiny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AD3704-7461-4A2E-B644-7DD8A02831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 err="1"/>
              <a:t>myopia</a:t>
            </a:r>
            <a:r>
              <a:rPr lang="cs-CZ" sz="3200" b="1" dirty="0"/>
              <a:t> gravis,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hypermetropie gravis,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astigmatismus,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nystagmus,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 err="1"/>
              <a:t>atrophia</a:t>
            </a:r>
            <a:r>
              <a:rPr lang="cs-CZ" sz="3200" b="1" dirty="0"/>
              <a:t> nervi optici,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albinismus,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2C8725-2B2C-4FAE-8D32-29D259E36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0390" y="2011680"/>
            <a:ext cx="5569127" cy="4206240"/>
          </a:xfrm>
        </p:spPr>
        <p:txBody>
          <a:bodyPr>
            <a:normAutofit/>
          </a:bodyPr>
          <a:lstStyle/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afakie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/>
              <a:t>glaukom,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cataracta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retinis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degeneratis</a:t>
            </a:r>
            <a:r>
              <a:rPr lang="cs-CZ" sz="3600" b="1" dirty="0"/>
              <a:t> </a:t>
            </a:r>
            <a:r>
              <a:rPr lang="cs-CZ" sz="3600" b="1" dirty="0" err="1"/>
              <a:t>retinae</a:t>
            </a:r>
            <a:endParaRPr lang="cs-CZ" sz="3600" b="1" dirty="0"/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/>
              <a:t>A další … </a:t>
            </a:r>
          </a:p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74B1283-1657-4FCB-9E49-8D657EF507C4}"/>
              </a:ext>
            </a:extLst>
          </p:cNvPr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•	</a:t>
            </a:r>
          </a:p>
        </p:txBody>
      </p:sp>
    </p:spTree>
    <p:extLst>
      <p:ext uri="{BB962C8B-B14F-4D97-AF65-F5344CB8AC3E}">
        <p14:creationId xmlns:p14="http://schemas.microsoft.com/office/powerpoint/2010/main" val="197561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862398D-3156-4EA2-A97B-DC2A42C0D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DŮSLEDKY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6992037-DD98-45A5-A4F5-C6EABE6BD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011679"/>
            <a:ext cx="10423328" cy="4727323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/>
              <a:t>senzorický deficit a informační bariéra</a:t>
            </a:r>
          </a:p>
          <a:p>
            <a:r>
              <a:rPr lang="cs-CZ" sz="2800" b="1" dirty="0"/>
              <a:t>narušení vývoje poznávacích procesů</a:t>
            </a:r>
          </a:p>
          <a:p>
            <a:r>
              <a:rPr lang="cs-CZ" sz="2800" b="1" dirty="0"/>
              <a:t>musí se více soustředit na dění kolem sebe (pozornost, unavitelnost, pracovní tempo, sugestibilita, podrážděnost, adaptibilita )</a:t>
            </a:r>
          </a:p>
          <a:p>
            <a:r>
              <a:rPr lang="cs-CZ" sz="2800" b="1" dirty="0"/>
              <a:t>POHYB V PROSTORU</a:t>
            </a:r>
          </a:p>
          <a:p>
            <a:pPr lvl="2"/>
            <a:r>
              <a:rPr lang="cs-CZ" sz="2100" b="1" dirty="0"/>
              <a:t>pomalejší </a:t>
            </a:r>
          </a:p>
          <a:p>
            <a:pPr lvl="2"/>
            <a:r>
              <a:rPr lang="cs-CZ" sz="2100" b="1" dirty="0"/>
              <a:t>udržení rovnováhy</a:t>
            </a:r>
          </a:p>
          <a:p>
            <a:pPr lvl="2"/>
            <a:r>
              <a:rPr lang="cs-CZ" sz="2100" b="1" dirty="0"/>
              <a:t>odhad vzdálenosti a výškových rozdílů</a:t>
            </a:r>
          </a:p>
          <a:p>
            <a:pPr lvl="2"/>
            <a:r>
              <a:rPr lang="cs-CZ" sz="2100" b="1" dirty="0"/>
              <a:t>trasy, které znají a jsou si jistější</a:t>
            </a:r>
          </a:p>
          <a:p>
            <a:r>
              <a:rPr lang="cs-CZ" sz="2800" b="1" dirty="0"/>
              <a:t>PRÁCE NA BLÍZKO</a:t>
            </a:r>
          </a:p>
          <a:p>
            <a:pPr lvl="1"/>
            <a:r>
              <a:rPr lang="cs-CZ" sz="2400" b="1" dirty="0"/>
              <a:t>pohybují hlavou </a:t>
            </a:r>
          </a:p>
          <a:p>
            <a:pPr lvl="1"/>
            <a:r>
              <a:rPr lang="cs-CZ" sz="2400" b="1" dirty="0"/>
              <a:t>koordinace oko-ruka</a:t>
            </a:r>
          </a:p>
          <a:p>
            <a:pPr lvl="1"/>
            <a:r>
              <a:rPr lang="cs-CZ" sz="2400" b="1" dirty="0"/>
              <a:t>grafický projev	</a:t>
            </a:r>
          </a:p>
          <a:p>
            <a:pPr lvl="1"/>
            <a:r>
              <a:rPr lang="cs-CZ" sz="2400" b="1" dirty="0"/>
              <a:t>příliš krátká nebo příliš dlouhá zraková vzdálenost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sz="2800" b="1" dirty="0"/>
          </a:p>
        </p:txBody>
      </p:sp>
      <p:pic>
        <p:nvPicPr>
          <p:cNvPr id="4098" name="Picture 2" descr="Tyflopedie - Centrum sociální pomoci Třinec">
            <a:extLst>
              <a:ext uri="{FF2B5EF4-FFF2-40B4-BE49-F238E27FC236}">
                <a16:creationId xmlns:a16="http://schemas.microsoft.com/office/drawing/2014/main" id="{429D07F5-EFB4-4D63-B6A3-23C1265F5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67" y="3675761"/>
            <a:ext cx="4396637" cy="293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67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AC27F-00FD-44E7-8E53-0E593A7E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DOPORUČENÍ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34836-54B3-4A91-835B-AFF9EFE68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8" y="2011680"/>
            <a:ext cx="10634177" cy="4206240"/>
          </a:xfrm>
        </p:spPr>
        <p:txBody>
          <a:bodyPr>
            <a:normAutofit/>
          </a:bodyPr>
          <a:lstStyle/>
          <a:p>
            <a:pPr marL="450850" indent="-450850"/>
            <a:r>
              <a:rPr lang="cs-CZ" sz="3200" b="1" dirty="0"/>
              <a:t>dodržování zásad zrakové hygieny, </a:t>
            </a:r>
          </a:p>
          <a:p>
            <a:pPr marL="450850" indent="-450850"/>
            <a:r>
              <a:rPr lang="cs-CZ" sz="3200" b="1" dirty="0"/>
              <a:t>dostatek zjednodušených, výrazných zrakových vjemů</a:t>
            </a:r>
          </a:p>
          <a:p>
            <a:pPr marL="450850" indent="-450850"/>
            <a:r>
              <a:rPr lang="cs-CZ" sz="3200" b="1" dirty="0"/>
              <a:t>výběr vhodných pomůcek pro psaní</a:t>
            </a:r>
          </a:p>
          <a:p>
            <a:pPr marL="450850" indent="-450850"/>
            <a:r>
              <a:rPr lang="cs-CZ" sz="3200" b="1" dirty="0"/>
              <a:t>využívání odpovídajících optických pomůcek</a:t>
            </a:r>
          </a:p>
          <a:p>
            <a:pPr marL="450850" indent="-450850"/>
            <a:r>
              <a:rPr lang="cs-CZ" sz="3200" b="1" dirty="0"/>
              <a:t> pro orientaci uvnitř prostoru doporučeny kontrasty</a:t>
            </a:r>
          </a:p>
          <a:p>
            <a:pPr marL="450850" indent="-450850"/>
            <a:r>
              <a:rPr lang="cs-CZ" sz="3200" b="1" dirty="0"/>
              <a:t>omezení v tělesné výchově a volnočasových aktivitách</a:t>
            </a:r>
          </a:p>
        </p:txBody>
      </p:sp>
      <p:pic>
        <p:nvPicPr>
          <p:cNvPr id="3074" name="Picture 2" descr="Zajištění podmínek pro výuku žáka se zrakovým postižením | Zapojmevšechny.cz">
            <a:extLst>
              <a:ext uri="{FF2B5EF4-FFF2-40B4-BE49-F238E27FC236}">
                <a16:creationId xmlns:a16="http://schemas.microsoft.com/office/drawing/2014/main" id="{2C34B46A-E836-4CF0-803A-25C1859DB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889" y="284176"/>
            <a:ext cx="3174851" cy="211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61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8E94E-9A8A-4B84-B153-50EEF31C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JEDINCI SE ZBYTKY ZRAKU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4FEB35-26D5-4573-9243-E86621323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55" y="2036732"/>
            <a:ext cx="10897223" cy="4537092"/>
          </a:xfrm>
        </p:spPr>
        <p:txBody>
          <a:bodyPr>
            <a:normAutofit lnSpcReduction="10000"/>
          </a:bodyPr>
          <a:lstStyle/>
          <a:p>
            <a:r>
              <a:rPr lang="cs-CZ" sz="2400" b="1" i="1" dirty="0"/>
              <a:t>Jedinci se zbytky zraku obvykle s optimální brýlovou korekcí rozpoznají prsty před očima, jsou schopni s optickými pomůckami (tzv. televizní nebo elektronické lupy) číst písmo nebo vidět obrázky plakátové velikosti.</a:t>
            </a:r>
            <a:r>
              <a:rPr lang="cs-CZ" sz="2400" i="1" dirty="0"/>
              <a:t> </a:t>
            </a:r>
          </a:p>
          <a:p>
            <a:endParaRPr lang="cs-CZ" dirty="0"/>
          </a:p>
          <a:p>
            <a:r>
              <a:rPr lang="cs-CZ" dirty="0"/>
              <a:t>kategorie ZRAKOVÉ POSTIŽENÍ 3</a:t>
            </a:r>
          </a:p>
          <a:p>
            <a:pPr lvl="0"/>
            <a:r>
              <a:rPr lang="cs-CZ" dirty="0"/>
              <a:t>zraková ostrost s nejlepší možnou korekcí</a:t>
            </a:r>
            <a:r>
              <a:rPr lang="cs-CZ" b="1" dirty="0"/>
              <a:t>: </a:t>
            </a:r>
            <a:r>
              <a:rPr lang="cs-CZ" dirty="0"/>
              <a:t>maximum menší než 3/60, minimum lepší nebo rovné 1/60, 1/20-10/50, </a:t>
            </a:r>
          </a:p>
          <a:p>
            <a:pPr lvl="0"/>
            <a:r>
              <a:rPr lang="cs-CZ" dirty="0"/>
              <a:t>koncentrické zúžení zorného pole obou očí pod 20 stupňů, nebo jediného funkčního oka pod 45 stupňů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b="1" dirty="0"/>
              <a:t>důležité tzv. funkční vyšetření zraku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316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263</TotalTime>
  <Words>1299</Words>
  <Application>Microsoft Office PowerPoint</Application>
  <PresentationFormat>Širokoúhlá obrazovka</PresentationFormat>
  <Paragraphs>230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Times New Roman</vt:lpstr>
      <vt:lpstr>Wingdings</vt:lpstr>
      <vt:lpstr>Pruhy</vt:lpstr>
      <vt:lpstr>Stupně zrakového postižení</vt:lpstr>
      <vt:lpstr>Medicínské členění podle who</vt:lpstr>
      <vt:lpstr>KLASIFIKACE UŽÍVANÁ VE SPORTU</vt:lpstr>
      <vt:lpstr>Členění ve speciální pedagogice</vt:lpstr>
      <vt:lpstr>slabozrakost</vt:lpstr>
      <vt:lpstr>Slabozrakost - příčiny</vt:lpstr>
      <vt:lpstr>Slabozrakost - DŮSLEDKY</vt:lpstr>
      <vt:lpstr>Slabozrakost - DOPORUČENÍ</vt:lpstr>
      <vt:lpstr>JEDINCI SE ZBYTKY ZRAKU</vt:lpstr>
      <vt:lpstr>JEDINCI SE ZBYTKY ZRAKU</vt:lpstr>
      <vt:lpstr>JEDINCI SE ZBYTKY ZRAKU</vt:lpstr>
      <vt:lpstr>JEDINCI SE ZBYTKY ZRAKU - DOPORUČENÍ</vt:lpstr>
      <vt:lpstr>Nevidomí (amaurosa, slepota)</vt:lpstr>
      <vt:lpstr>Nevidomost - příčiny</vt:lpstr>
      <vt:lpstr>Nevidomost - důsledky</vt:lpstr>
      <vt:lpstr>DOPORUČENÍ</vt:lpstr>
      <vt:lpstr>Psychomotorický vývoj dětí</vt:lpstr>
      <vt:lpstr>Ztráta zraku v dospělosti</vt:lpstr>
      <vt:lpstr>Příčiny ztráty zrakU</vt:lpstr>
      <vt:lpstr>náhlá x postupná ztráta</vt:lpstr>
      <vt:lpstr>Reakce na ztrátu zraku</vt:lpstr>
      <vt:lpstr>osobnost</vt:lpstr>
      <vt:lpstr>významné osobnostní charakteristiky</vt:lpstr>
      <vt:lpstr>přijetí</vt:lpstr>
      <vt:lpstr>překážky</vt:lpstr>
      <vt:lpstr>nepřijetí ztráty zraku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42</cp:revision>
  <dcterms:created xsi:type="dcterms:W3CDTF">2022-03-20T14:52:45Z</dcterms:created>
  <dcterms:modified xsi:type="dcterms:W3CDTF">2022-03-22T16:15:14Z</dcterms:modified>
</cp:coreProperties>
</file>